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6"/>
  </p:notesMasterIdLst>
  <p:handoutMasterIdLst>
    <p:handoutMasterId r:id="rId67"/>
  </p:handoutMasterIdLst>
  <p:sldIdLst>
    <p:sldId id="256" r:id="rId2"/>
    <p:sldId id="257" r:id="rId3"/>
    <p:sldId id="264" r:id="rId4"/>
    <p:sldId id="258" r:id="rId5"/>
    <p:sldId id="266" r:id="rId6"/>
    <p:sldId id="278" r:id="rId7"/>
    <p:sldId id="270" r:id="rId8"/>
    <p:sldId id="271" r:id="rId9"/>
    <p:sldId id="272" r:id="rId10"/>
    <p:sldId id="299" r:id="rId11"/>
    <p:sldId id="273" r:id="rId12"/>
    <p:sldId id="300" r:id="rId13"/>
    <p:sldId id="274" r:id="rId14"/>
    <p:sldId id="275" r:id="rId15"/>
    <p:sldId id="276" r:id="rId16"/>
    <p:sldId id="267" r:id="rId17"/>
    <p:sldId id="277" r:id="rId18"/>
    <p:sldId id="269" r:id="rId19"/>
    <p:sldId id="282" r:id="rId20"/>
    <p:sldId id="283" r:id="rId21"/>
    <p:sldId id="280" r:id="rId22"/>
    <p:sldId id="284" r:id="rId23"/>
    <p:sldId id="281" r:id="rId24"/>
    <p:sldId id="288" r:id="rId25"/>
    <p:sldId id="289" r:id="rId26"/>
    <p:sldId id="290" r:id="rId27"/>
    <p:sldId id="291" r:id="rId28"/>
    <p:sldId id="292" r:id="rId29"/>
    <p:sldId id="293" r:id="rId30"/>
    <p:sldId id="308" r:id="rId31"/>
    <p:sldId id="304" r:id="rId32"/>
    <p:sldId id="259" r:id="rId33"/>
    <p:sldId id="302" r:id="rId34"/>
    <p:sldId id="305" r:id="rId35"/>
    <p:sldId id="306" r:id="rId36"/>
    <p:sldId id="307" r:id="rId37"/>
    <p:sldId id="330" r:id="rId38"/>
    <p:sldId id="260" r:id="rId39"/>
    <p:sldId id="309" r:id="rId40"/>
    <p:sldId id="301" r:id="rId41"/>
    <p:sldId id="261" r:id="rId42"/>
    <p:sldId id="262" r:id="rId43"/>
    <p:sldId id="298" r:id="rId44"/>
    <p:sldId id="303" r:id="rId45"/>
    <p:sldId id="297" r:id="rId46"/>
    <p:sldId id="311" r:id="rId47"/>
    <p:sldId id="312" r:id="rId48"/>
    <p:sldId id="321" r:id="rId49"/>
    <p:sldId id="322" r:id="rId50"/>
    <p:sldId id="323" r:id="rId51"/>
    <p:sldId id="313" r:id="rId52"/>
    <p:sldId id="319" r:id="rId53"/>
    <p:sldId id="314" r:id="rId54"/>
    <p:sldId id="325" r:id="rId55"/>
    <p:sldId id="324" r:id="rId56"/>
    <p:sldId id="315" r:id="rId57"/>
    <p:sldId id="326" r:id="rId58"/>
    <p:sldId id="329" r:id="rId59"/>
    <p:sldId id="316" r:id="rId60"/>
    <p:sldId id="317" r:id="rId61"/>
    <p:sldId id="318" r:id="rId62"/>
    <p:sldId id="327" r:id="rId63"/>
    <p:sldId id="328" r:id="rId64"/>
    <p:sldId id="296"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3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86347" autoAdjust="0"/>
  </p:normalViewPr>
  <p:slideViewPr>
    <p:cSldViewPr snapToGrid="0" snapToObjects="1">
      <p:cViewPr varScale="1">
        <p:scale>
          <a:sx n="127" d="100"/>
          <a:sy n="127" d="100"/>
        </p:scale>
        <p:origin x="-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B89114F-8DA8-EA4B-8E62-79EFDBA3E97B}" type="datetimeFigureOut">
              <a:rPr lang="en-US"/>
              <a:pPr>
                <a:defRPr/>
              </a:pPr>
              <a:t>10/13/15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71D6D94-2756-AA49-9EBE-30BC0EFEDE4C}" type="slidenum">
              <a:rPr lang="en-US"/>
              <a:pPr>
                <a:defRPr/>
              </a:pPr>
              <a:t>‹#›</a:t>
            </a:fld>
            <a:endParaRPr lang="en-US"/>
          </a:p>
        </p:txBody>
      </p:sp>
    </p:spTree>
    <p:extLst>
      <p:ext uri="{BB962C8B-B14F-4D97-AF65-F5344CB8AC3E}">
        <p14:creationId xmlns:p14="http://schemas.microsoft.com/office/powerpoint/2010/main" val="1758706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4179F63-D598-4F44-8ABD-F5576D2A3C2A}" type="datetimeFigureOut">
              <a:rPr lang="en-US"/>
              <a:pPr>
                <a:defRPr/>
              </a:pPr>
              <a:t>10/13/15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A072B33-AFD4-9A4F-97EC-81F260890960}" type="slidenum">
              <a:rPr lang="en-US"/>
              <a:pPr>
                <a:defRPr/>
              </a:pPr>
              <a:t>‹#›</a:t>
            </a:fld>
            <a:endParaRPr lang="en-US"/>
          </a:p>
        </p:txBody>
      </p:sp>
    </p:spTree>
    <p:extLst>
      <p:ext uri="{BB962C8B-B14F-4D97-AF65-F5344CB8AC3E}">
        <p14:creationId xmlns:p14="http://schemas.microsoft.com/office/powerpoint/2010/main" val="32595112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Cerberus</a:t>
            </a:r>
            <a:r>
              <a:rPr lang="en-US" baseline="0" dirty="0" smtClean="0"/>
              <a:t> installation location: /</a:t>
            </a:r>
            <a:r>
              <a:rPr lang="en-US" baseline="0" dirty="0" err="1" smtClean="0"/>
              <a:t>usr</a:t>
            </a:r>
            <a:r>
              <a:rPr lang="en-US" baseline="0" dirty="0" smtClean="0"/>
              <a:t>/local/packages/</a:t>
            </a:r>
            <a:r>
              <a:rPr lang="en-US" baseline="0" dirty="0" err="1" smtClean="0"/>
              <a:t>src</a:t>
            </a:r>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38</a:t>
            </a:fld>
            <a:endParaRPr lang="en-US"/>
          </a:p>
        </p:txBody>
      </p:sp>
    </p:spTree>
    <p:extLst>
      <p:ext uri="{BB962C8B-B14F-4D97-AF65-F5344CB8AC3E}">
        <p14:creationId xmlns:p14="http://schemas.microsoft.com/office/powerpoint/2010/main" val="95852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update this with the right thread counts for </a:t>
            </a:r>
            <a:r>
              <a:rPr lang="en-US" baseline="0" dirty="0" err="1" smtClean="0"/>
              <a:t>edison</a:t>
            </a:r>
            <a:r>
              <a:rPr lang="en-US" baseline="0" dirty="0" smtClean="0"/>
              <a:t>/beacon</a:t>
            </a:r>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52</a:t>
            </a:fld>
            <a:endParaRPr lang="en-US"/>
          </a:p>
        </p:txBody>
      </p:sp>
    </p:spTree>
    <p:extLst>
      <p:ext uri="{BB962C8B-B14F-4D97-AF65-F5344CB8AC3E}">
        <p14:creationId xmlns:p14="http://schemas.microsoft.com/office/powerpoint/2010/main" val="213240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Also have experimental results using </a:t>
            </a:r>
            <a:r>
              <a:rPr lang="en-US" dirty="0" err="1" smtClean="0"/>
              <a:t>ActiveHarmony</a:t>
            </a:r>
            <a:r>
              <a:rPr lang="en-US" dirty="0" smtClean="0"/>
              <a:t> to</a:t>
            </a:r>
            <a:r>
              <a:rPr lang="en-US" baseline="0" dirty="0" smtClean="0"/>
              <a:t> adapt concurrency &amp; granularity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56</a:t>
            </a:fld>
            <a:endParaRPr lang="en-US"/>
          </a:p>
        </p:txBody>
      </p:sp>
    </p:spTree>
    <p:extLst>
      <p:ext uri="{BB962C8B-B14F-4D97-AF65-F5344CB8AC3E}">
        <p14:creationId xmlns:p14="http://schemas.microsoft.com/office/powerpoint/2010/main" val="380494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allowed to use 48 cores</a:t>
            </a:r>
            <a:r>
              <a:rPr lang="en-US" baseline="0" dirty="0" smtClean="0"/>
              <a:t> (all the logical cores on a node) not all cores are actually utilized (by worker threads at least; there are additional helper threads in the HPX3 runtime not shown on the chart and not affected by throttling).</a:t>
            </a:r>
          </a:p>
          <a:p>
            <a:endParaRPr lang="en-US" baseline="0" dirty="0" smtClean="0"/>
          </a:p>
          <a:p>
            <a:r>
              <a:rPr lang="en-US" baseline="0" dirty="0" smtClean="0"/>
              <a:t>(All actions in the code are getting represented as </a:t>
            </a:r>
            <a:r>
              <a:rPr lang="en-US" baseline="0" dirty="0" err="1" smtClean="0"/>
              <a:t>continutation</a:t>
            </a:r>
            <a:r>
              <a:rPr lang="en-US" baseline="0" dirty="0" smtClean="0"/>
              <a:t>::</a:t>
            </a:r>
            <a:r>
              <a:rPr lang="en-US" baseline="0" dirty="0" err="1" smtClean="0"/>
              <a:t>async</a:t>
            </a:r>
            <a:r>
              <a:rPr lang="en-US" baseline="0" dirty="0" smtClean="0"/>
              <a:t> because the functions are function objects from boost::bind and we can’t tell the name of the original function at present)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60</a:t>
            </a:fld>
            <a:endParaRPr lang="en-US"/>
          </a:p>
        </p:txBody>
      </p:sp>
    </p:spTree>
    <p:extLst>
      <p:ext uri="{BB962C8B-B14F-4D97-AF65-F5344CB8AC3E}">
        <p14:creationId xmlns:p14="http://schemas.microsoft.com/office/powerpoint/2010/main" val="80114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IPC: 0.605227 (</a:t>
            </a:r>
            <a:r>
              <a:rPr lang="en-US" dirty="0" err="1" smtClean="0"/>
              <a:t>unthrottled</a:t>
            </a:r>
            <a:r>
              <a:rPr lang="en-US" dirty="0" smtClean="0"/>
              <a:t>) </a:t>
            </a:r>
          </a:p>
          <a:p>
            <a:r>
              <a:rPr lang="en-US" dirty="0" smtClean="0"/>
              <a:t>IPC: 0.751752 (throttled)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61</a:t>
            </a:fld>
            <a:endParaRPr lang="en-US"/>
          </a:p>
        </p:txBody>
      </p:sp>
    </p:spTree>
    <p:extLst>
      <p:ext uri="{BB962C8B-B14F-4D97-AF65-F5344CB8AC3E}">
        <p14:creationId xmlns:p14="http://schemas.microsoft.com/office/powerpoint/2010/main" val="88392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Cerberus</a:t>
            </a:r>
            <a:r>
              <a:rPr lang="en-US" baseline="0" dirty="0" smtClean="0"/>
              <a:t> installation location: /</a:t>
            </a:r>
            <a:r>
              <a:rPr lang="en-US" baseline="0" dirty="0" err="1" smtClean="0"/>
              <a:t>usr</a:t>
            </a:r>
            <a:r>
              <a:rPr lang="en-US" baseline="0" dirty="0" smtClean="0"/>
              <a:t>/local/packages/</a:t>
            </a:r>
            <a:r>
              <a:rPr lang="en-US" baseline="0" smtClean="0"/>
              <a:t>src</a:t>
            </a:r>
            <a:endParaRPr lang="en-US"/>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39</a:t>
            </a:fld>
            <a:endParaRPr lang="en-US"/>
          </a:p>
        </p:txBody>
      </p:sp>
    </p:spTree>
    <p:extLst>
      <p:ext uri="{BB962C8B-B14F-4D97-AF65-F5344CB8AC3E}">
        <p14:creationId xmlns:p14="http://schemas.microsoft.com/office/powerpoint/2010/main" val="95852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a table</a:t>
            </a:r>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42</a:t>
            </a:fld>
            <a:endParaRPr lang="en-US"/>
          </a:p>
        </p:txBody>
      </p:sp>
    </p:spTree>
    <p:extLst>
      <p:ext uri="{BB962C8B-B14F-4D97-AF65-F5344CB8AC3E}">
        <p14:creationId xmlns:p14="http://schemas.microsoft.com/office/powerpoint/2010/main" val="312357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THIS</a:t>
            </a:r>
            <a:r>
              <a:rPr lang="en-US" baseline="0" dirty="0" smtClean="0"/>
              <a:t> FOR EDISON/BEACON</a:t>
            </a:r>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45</a:t>
            </a:fld>
            <a:endParaRPr lang="en-US"/>
          </a:p>
        </p:txBody>
      </p:sp>
    </p:spTree>
    <p:extLst>
      <p:ext uri="{BB962C8B-B14F-4D97-AF65-F5344CB8AC3E}">
        <p14:creationId xmlns:p14="http://schemas.microsoft.com/office/powerpoint/2010/main" val="131687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UPDATE THIS</a:t>
            </a:r>
            <a:r>
              <a:rPr lang="en-US" baseline="0" dirty="0" smtClean="0"/>
              <a:t> FOR EDISON/BEACON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46</a:t>
            </a:fld>
            <a:endParaRPr lang="en-US"/>
          </a:p>
        </p:txBody>
      </p:sp>
    </p:spTree>
    <p:extLst>
      <p:ext uri="{BB962C8B-B14F-4D97-AF65-F5344CB8AC3E}">
        <p14:creationId xmlns:p14="http://schemas.microsoft.com/office/powerpoint/2010/main" val="152056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47</a:t>
            </a:fld>
            <a:endParaRPr lang="en-US"/>
          </a:p>
        </p:txBody>
      </p:sp>
    </p:spTree>
    <p:extLst>
      <p:ext uri="{BB962C8B-B14F-4D97-AF65-F5344CB8AC3E}">
        <p14:creationId xmlns:p14="http://schemas.microsoft.com/office/powerpoint/2010/main" val="269454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UPDATE THIS</a:t>
            </a:r>
            <a:r>
              <a:rPr lang="en-US" baseline="0" dirty="0" smtClean="0"/>
              <a:t> FOR EDISON/BEACON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48</a:t>
            </a:fld>
            <a:endParaRPr lang="en-US"/>
          </a:p>
        </p:txBody>
      </p:sp>
    </p:spTree>
    <p:extLst>
      <p:ext uri="{BB962C8B-B14F-4D97-AF65-F5344CB8AC3E}">
        <p14:creationId xmlns:p14="http://schemas.microsoft.com/office/powerpoint/2010/main" val="80159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ITT notify events are missing. Need</a:t>
            </a:r>
            <a:r>
              <a:rPr lang="en-US" baseline="0" dirty="0" smtClean="0"/>
              <a:t> to debug this and find out why.</a:t>
            </a:r>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49</a:t>
            </a:fld>
            <a:endParaRPr lang="en-US"/>
          </a:p>
        </p:txBody>
      </p:sp>
    </p:spTree>
    <p:extLst>
      <p:ext uri="{BB962C8B-B14F-4D97-AF65-F5344CB8AC3E}">
        <p14:creationId xmlns:p14="http://schemas.microsoft.com/office/powerpoint/2010/main" val="125638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Counter not</a:t>
            </a:r>
            <a:r>
              <a:rPr lang="en-US" baseline="0" dirty="0" smtClean="0"/>
              <a:t> visible?</a:t>
            </a:r>
            <a:endParaRPr lang="en-US" dirty="0"/>
          </a:p>
        </p:txBody>
      </p:sp>
      <p:sp>
        <p:nvSpPr>
          <p:cNvPr id="4" name="Slide Number Placeholder 3"/>
          <p:cNvSpPr>
            <a:spLocks noGrp="1"/>
          </p:cNvSpPr>
          <p:nvPr>
            <p:ph type="sldNum" sz="quarter" idx="10"/>
          </p:nvPr>
        </p:nvSpPr>
        <p:spPr/>
        <p:txBody>
          <a:bodyPr/>
          <a:lstStyle/>
          <a:p>
            <a:pPr>
              <a:defRPr/>
            </a:pPr>
            <a:fld id="{7A072B33-AFD4-9A4F-97EC-81F260890960}" type="slidenum">
              <a:rPr lang="en-US" smtClean="0"/>
              <a:pPr>
                <a:defRPr/>
              </a:pPr>
              <a:t>50</a:t>
            </a:fld>
            <a:endParaRPr lang="en-US"/>
          </a:p>
        </p:txBody>
      </p:sp>
    </p:spTree>
    <p:extLst>
      <p:ext uri="{BB962C8B-B14F-4D97-AF65-F5344CB8AC3E}">
        <p14:creationId xmlns:p14="http://schemas.microsoft.com/office/powerpoint/2010/main" val="349623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6356350"/>
            <a:ext cx="91440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0" y="504022"/>
            <a:ext cx="9144000" cy="3074065"/>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3591898"/>
            <a:ext cx="9144000" cy="276445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7" name="Slide Number Placeholder 5"/>
          <p:cNvSpPr>
            <a:spLocks noGrp="1"/>
          </p:cNvSpPr>
          <p:nvPr>
            <p:ph type="sldNum" sz="quarter" idx="12"/>
          </p:nvPr>
        </p:nvSpPr>
        <p:spPr/>
        <p:txBody>
          <a:bodyPr/>
          <a:lstStyle>
            <a:lvl1pPr>
              <a:defRPr/>
            </a:lvl1pPr>
          </a:lstStyle>
          <a:p>
            <a:pPr>
              <a:defRPr/>
            </a:pPr>
            <a:fld id="{8B13F5A0-F909-F448-A484-70B469F946C3}" type="slidenum">
              <a:rPr lang="en-US"/>
              <a:pPr>
                <a:defRPr/>
              </a:pPr>
              <a:t>‹#›</a:t>
            </a:fld>
            <a:endParaRPr lang="en-US"/>
          </a:p>
        </p:txBody>
      </p:sp>
    </p:spTree>
    <p:extLst>
      <p:ext uri="{BB962C8B-B14F-4D97-AF65-F5344CB8AC3E}">
        <p14:creationId xmlns:p14="http://schemas.microsoft.com/office/powerpoint/2010/main" val="63623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6" name="Slide Number Placeholder 5"/>
          <p:cNvSpPr>
            <a:spLocks noGrp="1"/>
          </p:cNvSpPr>
          <p:nvPr>
            <p:ph type="sldNum" sz="quarter" idx="12"/>
          </p:nvPr>
        </p:nvSpPr>
        <p:spPr/>
        <p:txBody>
          <a:bodyPr/>
          <a:lstStyle>
            <a:lvl1pPr>
              <a:defRPr/>
            </a:lvl1pPr>
          </a:lstStyle>
          <a:p>
            <a:pPr>
              <a:defRPr/>
            </a:pPr>
            <a:fld id="{E5D8DF49-230B-8E43-BE2F-C42526EE0D99}" type="slidenum">
              <a:rPr lang="en-US"/>
              <a:pPr>
                <a:defRPr/>
              </a:pPr>
              <a:t>‹#›</a:t>
            </a:fld>
            <a:endParaRPr lang="en-US"/>
          </a:p>
        </p:txBody>
      </p:sp>
    </p:spTree>
    <p:extLst>
      <p:ext uri="{BB962C8B-B14F-4D97-AF65-F5344CB8AC3E}">
        <p14:creationId xmlns:p14="http://schemas.microsoft.com/office/powerpoint/2010/main" val="287355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6" name="Slide Number Placeholder 5"/>
          <p:cNvSpPr>
            <a:spLocks noGrp="1"/>
          </p:cNvSpPr>
          <p:nvPr>
            <p:ph type="sldNum" sz="quarter" idx="12"/>
          </p:nvPr>
        </p:nvSpPr>
        <p:spPr/>
        <p:txBody>
          <a:bodyPr/>
          <a:lstStyle>
            <a:lvl1pPr>
              <a:defRPr/>
            </a:lvl1pPr>
          </a:lstStyle>
          <a:p>
            <a:pPr>
              <a:defRPr/>
            </a:pPr>
            <a:fld id="{F825C946-205B-B843-9677-E8CED0DF05D4}" type="slidenum">
              <a:rPr lang="en-US"/>
              <a:pPr>
                <a:defRPr/>
              </a:pPr>
              <a:t>‹#›</a:t>
            </a:fld>
            <a:endParaRPr lang="en-US"/>
          </a:p>
        </p:txBody>
      </p:sp>
    </p:spTree>
    <p:extLst>
      <p:ext uri="{BB962C8B-B14F-4D97-AF65-F5344CB8AC3E}">
        <p14:creationId xmlns:p14="http://schemas.microsoft.com/office/powerpoint/2010/main" val="422999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6" name="Slide Number Placeholder 5"/>
          <p:cNvSpPr>
            <a:spLocks noGrp="1"/>
          </p:cNvSpPr>
          <p:nvPr>
            <p:ph type="sldNum" sz="quarter" idx="12"/>
          </p:nvPr>
        </p:nvSpPr>
        <p:spPr/>
        <p:txBody>
          <a:bodyPr/>
          <a:lstStyle>
            <a:lvl1pPr>
              <a:defRPr/>
            </a:lvl1pPr>
          </a:lstStyle>
          <a:p>
            <a:pPr>
              <a:defRPr/>
            </a:pPr>
            <a:fld id="{73DF145A-8F29-784B-B3E3-9FC9B17FEC31}" type="slidenum">
              <a:rPr lang="en-US"/>
              <a:pPr>
                <a:defRPr/>
              </a:pPr>
              <a:t>‹#›</a:t>
            </a:fld>
            <a:endParaRPr lang="en-US"/>
          </a:p>
        </p:txBody>
      </p:sp>
    </p:spTree>
    <p:extLst>
      <p:ext uri="{BB962C8B-B14F-4D97-AF65-F5344CB8AC3E}">
        <p14:creationId xmlns:p14="http://schemas.microsoft.com/office/powerpoint/2010/main" val="67519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6" name="Slide Number Placeholder 5"/>
          <p:cNvSpPr>
            <a:spLocks noGrp="1"/>
          </p:cNvSpPr>
          <p:nvPr>
            <p:ph type="sldNum" sz="quarter" idx="12"/>
          </p:nvPr>
        </p:nvSpPr>
        <p:spPr/>
        <p:txBody>
          <a:bodyPr/>
          <a:lstStyle>
            <a:lvl1pPr>
              <a:defRPr/>
            </a:lvl1pPr>
          </a:lstStyle>
          <a:p>
            <a:pPr>
              <a:defRPr/>
            </a:pPr>
            <a:fld id="{0AD594D2-2955-5D48-80D1-732BEF242B99}" type="slidenum">
              <a:rPr lang="en-US"/>
              <a:pPr>
                <a:defRPr/>
              </a:pPr>
              <a:t>‹#›</a:t>
            </a:fld>
            <a:endParaRPr lang="en-US"/>
          </a:p>
        </p:txBody>
      </p:sp>
    </p:spTree>
    <p:extLst>
      <p:ext uri="{BB962C8B-B14F-4D97-AF65-F5344CB8AC3E}">
        <p14:creationId xmlns:p14="http://schemas.microsoft.com/office/powerpoint/2010/main" val="31238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7" name="Slide Number Placeholder 6"/>
          <p:cNvSpPr>
            <a:spLocks noGrp="1"/>
          </p:cNvSpPr>
          <p:nvPr>
            <p:ph type="sldNum" sz="quarter" idx="12"/>
          </p:nvPr>
        </p:nvSpPr>
        <p:spPr/>
        <p:txBody>
          <a:bodyPr/>
          <a:lstStyle>
            <a:lvl1pPr>
              <a:defRPr/>
            </a:lvl1pPr>
          </a:lstStyle>
          <a:p>
            <a:pPr>
              <a:defRPr/>
            </a:pPr>
            <a:fld id="{402D1DF6-B205-7542-82E8-A7BAC230BD9B}" type="slidenum">
              <a:rPr lang="en-US"/>
              <a:pPr>
                <a:defRPr/>
              </a:pPr>
              <a:t>‹#›</a:t>
            </a:fld>
            <a:endParaRPr lang="en-US"/>
          </a:p>
        </p:txBody>
      </p:sp>
    </p:spTree>
    <p:extLst>
      <p:ext uri="{BB962C8B-B14F-4D97-AF65-F5344CB8AC3E}">
        <p14:creationId xmlns:p14="http://schemas.microsoft.com/office/powerpoint/2010/main" val="45438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9" name="Slide Number Placeholder 8"/>
          <p:cNvSpPr>
            <a:spLocks noGrp="1"/>
          </p:cNvSpPr>
          <p:nvPr>
            <p:ph type="sldNum" sz="quarter" idx="12"/>
          </p:nvPr>
        </p:nvSpPr>
        <p:spPr/>
        <p:txBody>
          <a:bodyPr/>
          <a:lstStyle>
            <a:lvl1pPr>
              <a:defRPr/>
            </a:lvl1pPr>
          </a:lstStyle>
          <a:p>
            <a:pPr>
              <a:defRPr/>
            </a:pPr>
            <a:fld id="{419A0193-611D-394B-AEBD-A569B8645ED5}" type="slidenum">
              <a:rPr lang="en-US"/>
              <a:pPr>
                <a:defRPr/>
              </a:pPr>
              <a:t>‹#›</a:t>
            </a:fld>
            <a:endParaRPr lang="en-US"/>
          </a:p>
        </p:txBody>
      </p:sp>
    </p:spTree>
    <p:extLst>
      <p:ext uri="{BB962C8B-B14F-4D97-AF65-F5344CB8AC3E}">
        <p14:creationId xmlns:p14="http://schemas.microsoft.com/office/powerpoint/2010/main" val="365931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lvl1pPr>
              <a:defRPr/>
            </a:lvl1pPr>
          </a:lstStyle>
          <a:p>
            <a:pPr>
              <a:defRPr/>
            </a:pPr>
            <a:fld id="{EF2C3B69-E2AE-4E42-A0E6-6ED0AB1446B6}" type="slidenum">
              <a:rPr lang="en-US"/>
              <a:pPr>
                <a:defRPr/>
              </a:pPr>
              <a:t>‹#›</a:t>
            </a:fld>
            <a:endParaRPr lang="en-US"/>
          </a:p>
        </p:txBody>
      </p:sp>
    </p:spTree>
    <p:extLst>
      <p:ext uri="{BB962C8B-B14F-4D97-AF65-F5344CB8AC3E}">
        <p14:creationId xmlns:p14="http://schemas.microsoft.com/office/powerpoint/2010/main" val="340909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lvl1pPr>
              <a:defRPr/>
            </a:lvl1pPr>
          </a:lstStyle>
          <a:p>
            <a:pPr>
              <a:defRPr/>
            </a:pPr>
            <a:fld id="{70DAFB99-161D-0244-8C34-28B02C56D0AA}" type="slidenum">
              <a:rPr lang="en-US"/>
              <a:pPr>
                <a:defRPr/>
              </a:pPr>
              <a:t>‹#›</a:t>
            </a:fld>
            <a:endParaRPr lang="en-US"/>
          </a:p>
        </p:txBody>
      </p:sp>
    </p:spTree>
    <p:extLst>
      <p:ext uri="{BB962C8B-B14F-4D97-AF65-F5344CB8AC3E}">
        <p14:creationId xmlns:p14="http://schemas.microsoft.com/office/powerpoint/2010/main" val="366254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7" name="Slide Number Placeholder 6"/>
          <p:cNvSpPr>
            <a:spLocks noGrp="1"/>
          </p:cNvSpPr>
          <p:nvPr>
            <p:ph type="sldNum" sz="quarter" idx="12"/>
          </p:nvPr>
        </p:nvSpPr>
        <p:spPr/>
        <p:txBody>
          <a:bodyPr/>
          <a:lstStyle>
            <a:lvl1pPr>
              <a:defRPr/>
            </a:lvl1pPr>
          </a:lstStyle>
          <a:p>
            <a:pPr>
              <a:defRPr/>
            </a:pPr>
            <a:fld id="{FD6EA879-AF95-104F-91E0-5F43DD731A9B}" type="slidenum">
              <a:rPr lang="en-US"/>
              <a:pPr>
                <a:defRPr/>
              </a:pPr>
              <a:t>‹#›</a:t>
            </a:fld>
            <a:endParaRPr lang="en-US"/>
          </a:p>
        </p:txBody>
      </p:sp>
    </p:spTree>
    <p:extLst>
      <p:ext uri="{BB962C8B-B14F-4D97-AF65-F5344CB8AC3E}">
        <p14:creationId xmlns:p14="http://schemas.microsoft.com/office/powerpoint/2010/main" val="237994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r>
              <a:rPr lang="en-US" smtClean="0"/>
              <a:t>Massively Parallel Task-Based Programming with HPX : Performance Analysis of HPX using TAU and APEX</a:t>
            </a:r>
            <a:endParaRPr lang="en-US"/>
          </a:p>
        </p:txBody>
      </p:sp>
      <p:sp>
        <p:nvSpPr>
          <p:cNvPr id="7" name="Slide Number Placeholder 6"/>
          <p:cNvSpPr>
            <a:spLocks noGrp="1"/>
          </p:cNvSpPr>
          <p:nvPr>
            <p:ph type="sldNum" sz="quarter" idx="12"/>
          </p:nvPr>
        </p:nvSpPr>
        <p:spPr/>
        <p:txBody>
          <a:bodyPr/>
          <a:lstStyle>
            <a:lvl1pPr>
              <a:defRPr/>
            </a:lvl1pPr>
          </a:lstStyle>
          <a:p>
            <a:pPr>
              <a:defRPr/>
            </a:pPr>
            <a:fld id="{245D71B2-0A53-7B42-9F39-D1D865925C62}" type="slidenum">
              <a:rPr lang="en-US"/>
              <a:pPr>
                <a:defRPr/>
              </a:pPr>
              <a:t>‹#›</a:t>
            </a:fld>
            <a:endParaRPr lang="en-US"/>
          </a:p>
        </p:txBody>
      </p:sp>
    </p:spTree>
    <p:extLst>
      <p:ext uri="{BB962C8B-B14F-4D97-AF65-F5344CB8AC3E}">
        <p14:creationId xmlns:p14="http://schemas.microsoft.com/office/powerpoint/2010/main" val="1754522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0" y="-7401"/>
            <a:ext cx="9143999" cy="890306"/>
          </a:xfrm>
          <a:prstGeom prst="rect">
            <a:avLst/>
          </a:prstGeom>
          <a:solidFill>
            <a:srgbClr val="0B5334"/>
          </a:solidFill>
          <a:ln>
            <a:noFill/>
          </a:ln>
          <a:extLst>
            <a:ext uri="{FAA26D3D-D897-4be2-8F04-BA451C77F1D7}">
              <ma14:placeholderFlag xmlns:ma14="http://schemas.microsoft.com/office/mac/drawingml/2011/main" val="1"/>
            </a:ext>
          </a:extLst>
        </p:spPr>
        <p:txBody>
          <a:bodyPr vert="horz" wrap="none" lIns="91440" tIns="45720" rIns="91440" bIns="45720" numCol="1" anchor="ctr" anchorCtr="0" compatLnSpc="1">
            <a:prstTxWarp prst="textNoShape">
              <a:avLst/>
            </a:prstTxWarp>
            <a:normAutofit/>
          </a:bodyPr>
          <a:lstStyle/>
          <a:p>
            <a:pPr lvl="0"/>
            <a:r>
              <a:rPr lang="en-US" dirty="0" smtClean="0"/>
              <a:t>Click to edit Master title style</a:t>
            </a:r>
            <a:endParaRPr lang="en-US" dirty="0"/>
          </a:p>
        </p:txBody>
      </p:sp>
      <p:sp>
        <p:nvSpPr>
          <p:cNvPr id="1028" name="Text Placeholder 2"/>
          <p:cNvSpPr>
            <a:spLocks noGrp="1"/>
          </p:cNvSpPr>
          <p:nvPr>
            <p:ph type="body" idx="1"/>
          </p:nvPr>
        </p:nvSpPr>
        <p:spPr bwMode="auto">
          <a:xfrm>
            <a:off x="0" y="882905"/>
            <a:ext cx="9144000" cy="547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0" y="6369050"/>
            <a:ext cx="7021222" cy="488950"/>
          </a:xfrm>
          <a:prstGeom prst="rect">
            <a:avLst/>
          </a:prstGeom>
        </p:spPr>
        <p:txBody>
          <a:bodyPr vert="horz" lIns="91440" tIns="91440" rIns="91440" bIns="91440" rtlCol="0" anchor="ctr"/>
          <a:lstStyle>
            <a:lvl1pPr algn="l" fontAlgn="auto">
              <a:spcBef>
                <a:spcPts val="0"/>
              </a:spcBef>
              <a:spcAft>
                <a:spcPts val="0"/>
              </a:spcAft>
              <a:defRPr sz="1200" dirty="0" err="1" smtClean="0">
                <a:ln>
                  <a:noFill/>
                </a:ln>
                <a:solidFill>
                  <a:schemeClr val="bg1"/>
                </a:solidFill>
                <a:latin typeface="+mn-lt"/>
                <a:ea typeface="+mn-ea"/>
                <a:cs typeface="+mn-cs"/>
              </a:defRPr>
            </a:lvl1pPr>
          </a:lstStyle>
          <a:p>
            <a:pPr>
              <a:defRPr/>
            </a:pPr>
            <a:r>
              <a:rPr lang="en-US" smtClean="0"/>
              <a:t>Massively Parallel Task-Based Programming with HPX : Performance Analysis of HPX using TAU and APEX</a:t>
            </a:r>
            <a:endParaRPr lang="en-US"/>
          </a:p>
        </p:txBody>
      </p:sp>
      <p:sp>
        <p:nvSpPr>
          <p:cNvPr id="6" name="Slide Number Placeholder 5"/>
          <p:cNvSpPr>
            <a:spLocks noGrp="1"/>
          </p:cNvSpPr>
          <p:nvPr>
            <p:ph type="sldNum" sz="quarter" idx="4"/>
          </p:nvPr>
        </p:nvSpPr>
        <p:spPr>
          <a:xfrm>
            <a:off x="7021222" y="6369050"/>
            <a:ext cx="1665578" cy="488950"/>
          </a:xfrm>
          <a:prstGeom prst="rect">
            <a:avLst/>
          </a:prstGeom>
        </p:spPr>
        <p:txBody>
          <a:bodyPr vert="horz" lIns="91440" tIns="91440" rIns="91440" bIns="91440" rtlCol="0" anchor="ctr"/>
          <a:lstStyle>
            <a:lvl1pPr algn="r" fontAlgn="auto">
              <a:spcBef>
                <a:spcPts val="0"/>
              </a:spcBef>
              <a:spcAft>
                <a:spcPts val="0"/>
              </a:spcAft>
              <a:defRPr sz="1200" smtClean="0">
                <a:solidFill>
                  <a:srgbClr val="FFFFFF"/>
                </a:solidFill>
                <a:latin typeface="+mn-lt"/>
                <a:ea typeface="+mn-ea"/>
                <a:cs typeface="+mn-cs"/>
              </a:defRPr>
            </a:lvl1pPr>
          </a:lstStyle>
          <a:p>
            <a:pPr>
              <a:defRPr/>
            </a:pPr>
            <a:fld id="{7CDC3BB6-B5D1-8043-BE13-25EF9810FD09}" type="slidenum">
              <a:rPr lang="en-US"/>
              <a:pPr>
                <a:defRPr/>
              </a:pPr>
              <a:t>‹#›</a:t>
            </a:fld>
            <a:endParaRPr lang="en-US" dirty="0"/>
          </a:p>
        </p:txBody>
      </p:sp>
      <p:pic>
        <p:nvPicPr>
          <p:cNvPr id="1031" name="Picture 7" descr="UO_Signature_stckd_4c.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ctr" defTabSz="457200"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huck@cs.uoregon.edu" TargetMode="External"/><Relationship Id="rId4" Type="http://schemas.openxmlformats.org/officeDocument/2006/relationships/hyperlink" Target="http://tau.uoregon.edu" TargetMode="External"/><Relationship Id="rId5" Type="http://schemas.openxmlformats.org/officeDocument/2006/relationships/hyperlink" Target="http://www.nic.uoregon.edu/~khuck/APEX_and_TAU.pdf"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mailto:sameer@cs.uorego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5C???" TargetMode="External"/><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tau.uoregon.edu/pdt.tgz"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tau.uoregon.edu/tau.tgz" TargetMode="External"/><Relationship Id="rId4" Type="http://schemas.openxmlformats.org/officeDocument/2006/relationships/hyperlink" Target="http://tau.uoregon.edu/ext.tgz"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yninst.org/sites/default/files/downloads/harmony/ah-4.5.tar.gz"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1.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0" y="1"/>
            <a:ext cx="9144000" cy="2759626"/>
          </a:xfrm>
        </p:spPr>
        <p:txBody>
          <a:bodyPr/>
          <a:lstStyle/>
          <a:p>
            <a:r>
              <a:rPr lang="en-US" dirty="0" smtClean="0">
                <a:latin typeface="Calibri" charset="0"/>
              </a:rPr>
              <a:t>Performance Analysis of HPX</a:t>
            </a:r>
            <a:br>
              <a:rPr lang="en-US" dirty="0" smtClean="0">
                <a:latin typeface="Calibri" charset="0"/>
              </a:rPr>
            </a:br>
            <a:r>
              <a:rPr lang="en-US" dirty="0" smtClean="0">
                <a:latin typeface="Calibri" charset="0"/>
              </a:rPr>
              <a:t>using APEX and the</a:t>
            </a:r>
            <a:br>
              <a:rPr lang="en-US" dirty="0" smtClean="0">
                <a:latin typeface="Calibri" charset="0"/>
              </a:rPr>
            </a:br>
            <a:r>
              <a:rPr lang="en-US" dirty="0" smtClean="0">
                <a:latin typeface="Calibri" charset="0"/>
              </a:rPr>
              <a:t>TAU Performance System® </a:t>
            </a:r>
            <a:endParaRPr lang="en-US" dirty="0">
              <a:latin typeface="Calibri" charset="0"/>
            </a:endParaRPr>
          </a:p>
        </p:txBody>
      </p:sp>
      <p:sp>
        <p:nvSpPr>
          <p:cNvPr id="3" name="Subtitle 2"/>
          <p:cNvSpPr>
            <a:spLocks noGrp="1"/>
          </p:cNvSpPr>
          <p:nvPr>
            <p:ph type="subTitle" idx="1"/>
          </p:nvPr>
        </p:nvSpPr>
        <p:spPr>
          <a:xfrm>
            <a:off x="0" y="2759626"/>
            <a:ext cx="9144000" cy="3596723"/>
          </a:xfrm>
        </p:spPr>
        <p:txBody>
          <a:bodyPr rtlCol="0">
            <a:normAutofit/>
          </a:bodyPr>
          <a:lstStyle/>
          <a:p>
            <a:pPr fontAlgn="auto">
              <a:spcAft>
                <a:spcPts val="0"/>
              </a:spcAft>
              <a:buFont typeface="Arial"/>
              <a:buNone/>
              <a:defRPr/>
            </a:pPr>
            <a:r>
              <a:rPr lang="en-US" dirty="0" smtClean="0">
                <a:ea typeface="+mn-ea"/>
                <a:cs typeface="+mn-cs"/>
              </a:rPr>
              <a:t>Sameer </a:t>
            </a:r>
            <a:r>
              <a:rPr lang="en-US" dirty="0" err="1" smtClean="0">
                <a:ea typeface="+mn-ea"/>
                <a:cs typeface="+mn-cs"/>
              </a:rPr>
              <a:t>Shende</a:t>
            </a:r>
            <a:r>
              <a:rPr lang="en-US" dirty="0" smtClean="0">
                <a:ea typeface="+mn-ea"/>
                <a:cs typeface="+mn-cs"/>
              </a:rPr>
              <a:t>, Kevin Huck</a:t>
            </a:r>
          </a:p>
          <a:p>
            <a:pPr fontAlgn="auto">
              <a:spcAft>
                <a:spcPts val="0"/>
              </a:spcAft>
              <a:buFont typeface="Arial"/>
              <a:buNone/>
              <a:defRPr/>
            </a:pPr>
            <a:r>
              <a:rPr lang="en-US" dirty="0" smtClean="0">
                <a:ea typeface="+mn-ea"/>
                <a:cs typeface="+mn-cs"/>
                <a:hlinkClick r:id="rId2"/>
              </a:rPr>
              <a:t>sameer@cs.uoregon.edu</a:t>
            </a:r>
            <a:r>
              <a:rPr lang="en-US" dirty="0" smtClean="0">
                <a:ea typeface="+mn-ea"/>
                <a:cs typeface="+mn-cs"/>
              </a:rPr>
              <a:t>, </a:t>
            </a:r>
            <a:r>
              <a:rPr lang="en-US" dirty="0" smtClean="0">
                <a:ea typeface="+mn-ea"/>
                <a:cs typeface="+mn-cs"/>
                <a:hlinkClick r:id="rId3"/>
              </a:rPr>
              <a:t>khuck@cs.uoregon.edu</a:t>
            </a:r>
            <a:r>
              <a:rPr lang="en-US" dirty="0" smtClean="0">
                <a:ea typeface="+mn-ea"/>
                <a:cs typeface="+mn-cs"/>
              </a:rPr>
              <a:t> </a:t>
            </a:r>
          </a:p>
          <a:p>
            <a:pPr fontAlgn="auto">
              <a:spcAft>
                <a:spcPts val="0"/>
              </a:spcAft>
              <a:buFont typeface="Arial"/>
              <a:buNone/>
              <a:defRPr/>
            </a:pPr>
            <a:r>
              <a:rPr lang="en-US" dirty="0" smtClean="0">
                <a:ea typeface="+mn-ea"/>
                <a:cs typeface="+mn-cs"/>
                <a:hlinkClick r:id="rId4"/>
              </a:rPr>
              <a:t>http://tau.uoregon.edu</a:t>
            </a:r>
            <a:endParaRPr lang="en-US" dirty="0" smtClean="0">
              <a:ea typeface="+mn-ea"/>
              <a:cs typeface="+mn-cs"/>
            </a:endParaRPr>
          </a:p>
          <a:p>
            <a:pPr fontAlgn="auto">
              <a:spcAft>
                <a:spcPts val="0"/>
              </a:spcAft>
              <a:buFont typeface="Arial"/>
              <a:buNone/>
              <a:defRPr/>
            </a:pPr>
            <a:r>
              <a:rPr lang="en-US" sz="2400" dirty="0" smtClean="0">
                <a:ea typeface="+mn-ea"/>
                <a:cs typeface="+mn-cs"/>
              </a:rPr>
              <a:t>Download slides from: </a:t>
            </a:r>
            <a:r>
              <a:rPr lang="en-US" sz="2400" dirty="0" smtClean="0">
                <a:ea typeface="+mn-ea"/>
                <a:cs typeface="+mn-cs"/>
                <a:hlinkClick r:id="rId5"/>
              </a:rPr>
              <a:t>http://tau.uoregon.edu/APEX.pdf</a:t>
            </a:r>
            <a:r>
              <a:rPr lang="en-US" sz="2400" dirty="0" smtClean="0">
                <a:ea typeface="+mn-ea"/>
                <a:cs typeface="+mn-cs"/>
              </a:rPr>
              <a:t> </a:t>
            </a:r>
          </a:p>
        </p:txBody>
      </p:sp>
      <p:pic>
        <p:nvPicPr>
          <p:cNvPr id="13315" name="Picture 5" descr="UO_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49488" y="5299075"/>
            <a:ext cx="47259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vs. Exclusive Measurements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10</a:t>
            </a:fld>
            <a:endParaRPr lang="en-US"/>
          </a:p>
        </p:txBody>
      </p:sp>
      <p:pic>
        <p:nvPicPr>
          <p:cNvPr id="19" name="Picture 18" descr="ParaProfScreenSnapz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112" y="1371600"/>
            <a:ext cx="4117543" cy="3048000"/>
          </a:xfrm>
          <a:prstGeom prst="rect">
            <a:avLst/>
          </a:prstGeom>
        </p:spPr>
      </p:pic>
      <p:pic>
        <p:nvPicPr>
          <p:cNvPr id="20" name="Picture 19" descr="ParaProfScreenSnapz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12" y="1371600"/>
            <a:ext cx="4323420" cy="3200400"/>
          </a:xfrm>
          <a:prstGeom prst="rect">
            <a:avLst/>
          </a:prstGeom>
        </p:spPr>
      </p:pic>
      <p:sp>
        <p:nvSpPr>
          <p:cNvPr id="21" name="TextBox 20"/>
          <p:cNvSpPr txBox="1"/>
          <p:nvPr/>
        </p:nvSpPr>
        <p:spPr>
          <a:xfrm>
            <a:off x="776712" y="5181600"/>
            <a:ext cx="1582960" cy="369332"/>
          </a:xfrm>
          <a:prstGeom prst="rect">
            <a:avLst/>
          </a:prstGeom>
          <a:noFill/>
        </p:spPr>
        <p:txBody>
          <a:bodyPr wrap="none" rtlCol="0">
            <a:spAutoFit/>
          </a:bodyPr>
          <a:lstStyle/>
          <a:p>
            <a:r>
              <a:rPr lang="en-US" dirty="0" smtClean="0"/>
              <a:t>Inclusive time</a:t>
            </a:r>
            <a:endParaRPr lang="en-US" dirty="0"/>
          </a:p>
        </p:txBody>
      </p:sp>
      <p:sp>
        <p:nvSpPr>
          <p:cNvPr id="22" name="TextBox 21"/>
          <p:cNvSpPr txBox="1"/>
          <p:nvPr/>
        </p:nvSpPr>
        <p:spPr>
          <a:xfrm>
            <a:off x="5518352" y="5181600"/>
            <a:ext cx="1659829" cy="369332"/>
          </a:xfrm>
          <a:prstGeom prst="rect">
            <a:avLst/>
          </a:prstGeom>
          <a:noFill/>
        </p:spPr>
        <p:txBody>
          <a:bodyPr wrap="none" rtlCol="0">
            <a:spAutoFit/>
          </a:bodyPr>
          <a:lstStyle/>
          <a:p>
            <a:r>
              <a:rPr lang="en-US" dirty="0" smtClean="0"/>
              <a:t>Exclusive time</a:t>
            </a:r>
            <a:endParaRPr lang="en-US" dirty="0"/>
          </a:p>
        </p:txBody>
      </p:sp>
    </p:spTree>
    <p:extLst>
      <p:ext uri="{BB962C8B-B14F-4D97-AF65-F5344CB8AC3E}">
        <p14:creationId xmlns:p14="http://schemas.microsoft.com/office/powerpoint/2010/main" val="52723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TAU</a:t>
            </a:r>
            <a:r>
              <a:rPr lang="en-US" baseline="0" dirty="0" smtClean="0"/>
              <a:t> Architecture and Workflow</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11</a:t>
            </a:fld>
            <a:endParaRPr lang="en-US"/>
          </a:p>
        </p:txBody>
      </p:sp>
      <p:pic>
        <p:nvPicPr>
          <p:cNvPr id="6" name="Picture 4" descr="tau-arch.png"/>
          <p:cNvPicPr>
            <a:picLocks noChangeAspect="1"/>
          </p:cNvPicPr>
          <p:nvPr/>
        </p:nvPicPr>
        <p:blipFill>
          <a:blip r:embed="rId2"/>
          <a:srcRect/>
          <a:stretch>
            <a:fillRect/>
          </a:stretch>
        </p:blipFill>
        <p:spPr bwMode="auto">
          <a:xfrm>
            <a:off x="591841" y="1925043"/>
            <a:ext cx="7759852" cy="4278814"/>
          </a:xfrm>
          <a:prstGeom prst="rect">
            <a:avLst/>
          </a:prstGeom>
          <a:noFill/>
          <a:ln w="9525">
            <a:noFill/>
            <a:miter lim="800000"/>
            <a:headEnd/>
            <a:tailEnd/>
          </a:ln>
        </p:spPr>
      </p:pic>
      <p:pic>
        <p:nvPicPr>
          <p:cNvPr id="7" name="Picture 4" descr="tau"/>
          <p:cNvPicPr>
            <a:picLocks noChangeAspect="1" noChangeArrowheads="1"/>
          </p:cNvPicPr>
          <p:nvPr/>
        </p:nvPicPr>
        <p:blipFill>
          <a:blip r:embed="rId3"/>
          <a:srcRect b="7726"/>
          <a:stretch>
            <a:fillRect/>
          </a:stretch>
        </p:blipFill>
        <p:spPr bwMode="auto">
          <a:xfrm>
            <a:off x="7206029" y="986757"/>
            <a:ext cx="1480771" cy="1228725"/>
          </a:xfrm>
          <a:prstGeom prst="rect">
            <a:avLst/>
          </a:prstGeom>
          <a:noFill/>
          <a:ln w="9525">
            <a:noFill/>
            <a:miter lim="800000"/>
            <a:headEnd/>
            <a:tailEnd/>
          </a:ln>
        </p:spPr>
      </p:pic>
    </p:spTree>
    <p:extLst>
      <p:ext uri="{BB962C8B-B14F-4D97-AF65-F5344CB8AC3E}">
        <p14:creationId xmlns:p14="http://schemas.microsoft.com/office/powerpoint/2010/main" val="189477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TAU</a:t>
            </a:r>
            <a:r>
              <a:rPr lang="en-US" baseline="0" dirty="0" smtClean="0"/>
              <a:t> Architecture and Workflow</a:t>
            </a:r>
            <a:endParaRPr lang="en-US" dirty="0"/>
          </a:p>
        </p:txBody>
      </p:sp>
      <p:sp>
        <p:nvSpPr>
          <p:cNvPr id="8" name="Content Placeholder 7"/>
          <p:cNvSpPr>
            <a:spLocks noGrp="1"/>
          </p:cNvSpPr>
          <p:nvPr>
            <p:ph idx="1"/>
          </p:nvPr>
        </p:nvSpPr>
        <p:spPr/>
        <p:txBody>
          <a:bodyPr>
            <a:normAutofit fontScale="70000" lnSpcReduction="20000"/>
          </a:bodyPr>
          <a:lstStyle/>
          <a:p>
            <a:r>
              <a:rPr lang="en-US" b="1" dirty="0"/>
              <a:t>Instrumentation: Add probes to perform measurements</a:t>
            </a:r>
          </a:p>
          <a:p>
            <a:pPr lvl="1"/>
            <a:r>
              <a:rPr lang="en-US" dirty="0"/>
              <a:t>Source code instrumentation using pre-processors and compiler scripts</a:t>
            </a:r>
          </a:p>
          <a:p>
            <a:pPr lvl="1"/>
            <a:r>
              <a:rPr lang="en-US" dirty="0"/>
              <a:t>Wrapping external libraries (I/O, MPI, Memory, CUDA, </a:t>
            </a:r>
            <a:r>
              <a:rPr lang="en-US" dirty="0" err="1"/>
              <a:t>OpenCL</a:t>
            </a:r>
            <a:r>
              <a:rPr lang="en-US" dirty="0"/>
              <a:t>, </a:t>
            </a:r>
            <a:r>
              <a:rPr lang="en-US" dirty="0" err="1"/>
              <a:t>pthread</a:t>
            </a:r>
            <a:r>
              <a:rPr lang="en-US" dirty="0"/>
              <a:t>)</a:t>
            </a:r>
          </a:p>
          <a:p>
            <a:pPr lvl="1"/>
            <a:r>
              <a:rPr lang="en-US" dirty="0"/>
              <a:t>Rewriting the binary executable</a:t>
            </a:r>
          </a:p>
          <a:p>
            <a:endParaRPr lang="en-US" dirty="0"/>
          </a:p>
          <a:p>
            <a:r>
              <a:rPr lang="en-US" b="1" dirty="0"/>
              <a:t>Measurement: Profiling or tracing using various metrics</a:t>
            </a:r>
          </a:p>
          <a:p>
            <a:pPr lvl="1"/>
            <a:r>
              <a:rPr lang="en-US" dirty="0"/>
              <a:t>Direct instrumentation (Interval events measure exclusive or inclusive duration)</a:t>
            </a:r>
          </a:p>
          <a:p>
            <a:pPr lvl="1"/>
            <a:r>
              <a:rPr lang="en-US" dirty="0"/>
              <a:t>Indirect instrumentation (Sampling measures statement level contribution)</a:t>
            </a:r>
          </a:p>
          <a:p>
            <a:pPr lvl="1"/>
            <a:r>
              <a:rPr lang="en-US" dirty="0"/>
              <a:t>Throttling and runtime control of low-level events that execute frequently</a:t>
            </a:r>
          </a:p>
          <a:p>
            <a:pPr lvl="1"/>
            <a:r>
              <a:rPr lang="en-US" dirty="0"/>
              <a:t>Per-thread storage of performance data</a:t>
            </a:r>
          </a:p>
          <a:p>
            <a:pPr lvl="1"/>
            <a:r>
              <a:rPr lang="en-US" dirty="0"/>
              <a:t>Interface with external packages (e.g. PAPI </a:t>
            </a:r>
            <a:r>
              <a:rPr lang="en-US" dirty="0" err="1"/>
              <a:t>hw</a:t>
            </a:r>
            <a:r>
              <a:rPr lang="en-US" dirty="0"/>
              <a:t> performance counter library)</a:t>
            </a:r>
          </a:p>
          <a:p>
            <a:endParaRPr lang="en-US" dirty="0"/>
          </a:p>
          <a:p>
            <a:r>
              <a:rPr lang="en-US" b="1" dirty="0"/>
              <a:t>Analysis: Visualization of profiles and traces</a:t>
            </a:r>
          </a:p>
          <a:p>
            <a:pPr lvl="1"/>
            <a:r>
              <a:rPr lang="en-US" dirty="0"/>
              <a:t>3D visualization of profile data in </a:t>
            </a:r>
            <a:r>
              <a:rPr lang="en-US" dirty="0" err="1"/>
              <a:t>paraprof</a:t>
            </a:r>
            <a:r>
              <a:rPr lang="en-US" dirty="0"/>
              <a:t> or </a:t>
            </a:r>
            <a:r>
              <a:rPr lang="en-US" dirty="0" err="1"/>
              <a:t>perfexplorer</a:t>
            </a:r>
            <a:r>
              <a:rPr lang="en-US" dirty="0"/>
              <a:t> tools</a:t>
            </a:r>
          </a:p>
          <a:p>
            <a:pPr lvl="1"/>
            <a:r>
              <a:rPr lang="en-US" dirty="0"/>
              <a:t>Trace conversion &amp; display in external visualizers (</a:t>
            </a:r>
            <a:r>
              <a:rPr lang="en-US" dirty="0" err="1"/>
              <a:t>Vampir</a:t>
            </a:r>
            <a:r>
              <a:rPr lang="en-US" dirty="0"/>
              <a:t>, </a:t>
            </a:r>
            <a:r>
              <a:rPr lang="en-US" dirty="0" err="1"/>
              <a:t>Jumpshot</a:t>
            </a:r>
            <a:r>
              <a:rPr lang="en-US" dirty="0"/>
              <a:t>, </a:t>
            </a:r>
            <a:r>
              <a:rPr lang="en-US" dirty="0" err="1"/>
              <a:t>ParaVer</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12</a:t>
            </a:fld>
            <a:endParaRPr lang="en-US"/>
          </a:p>
        </p:txBody>
      </p:sp>
    </p:spTree>
    <p:extLst>
      <p:ext uri="{BB962C8B-B14F-4D97-AF65-F5344CB8AC3E}">
        <p14:creationId xmlns:p14="http://schemas.microsoft.com/office/powerpoint/2010/main" val="141242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endParaRPr lang="en-US" dirty="0"/>
          </a:p>
        </p:txBody>
      </p:sp>
      <p:sp>
        <p:nvSpPr>
          <p:cNvPr id="6" name="Content Placeholder 5"/>
          <p:cNvSpPr>
            <a:spLocks noGrp="1"/>
          </p:cNvSpPr>
          <p:nvPr>
            <p:ph idx="1"/>
          </p:nvPr>
        </p:nvSpPr>
        <p:spPr/>
        <p:txBody>
          <a:bodyPr>
            <a:normAutofit fontScale="85000" lnSpcReduction="20000"/>
          </a:bodyPr>
          <a:lstStyle/>
          <a:p>
            <a:r>
              <a:rPr lang="en-US" b="1" dirty="0"/>
              <a:t>Direct and indirect performance observation</a:t>
            </a:r>
          </a:p>
          <a:p>
            <a:pPr lvl="1"/>
            <a:r>
              <a:rPr lang="en-US" dirty="0"/>
              <a:t>Instrumentation invokes performance measurement</a:t>
            </a:r>
          </a:p>
          <a:p>
            <a:pPr lvl="1"/>
            <a:r>
              <a:rPr lang="en-US" dirty="0"/>
              <a:t>Direct measurement with </a:t>
            </a:r>
            <a:r>
              <a:rPr lang="en-US" i="1" dirty="0"/>
              <a:t>probes</a:t>
            </a:r>
          </a:p>
          <a:p>
            <a:pPr lvl="1"/>
            <a:r>
              <a:rPr lang="en-US" dirty="0"/>
              <a:t>Indirect measurement with periodic sampling or hardware performance counter overflow interrupts</a:t>
            </a:r>
          </a:p>
          <a:p>
            <a:pPr lvl="1"/>
            <a:r>
              <a:rPr lang="en-US" dirty="0"/>
              <a:t>Events measure performance data, metadata, context, etc.</a:t>
            </a:r>
          </a:p>
          <a:p>
            <a:endParaRPr lang="en-US" dirty="0"/>
          </a:p>
          <a:p>
            <a:r>
              <a:rPr lang="en-US" b="1" dirty="0"/>
              <a:t>User-defined events</a:t>
            </a:r>
          </a:p>
          <a:p>
            <a:pPr lvl="1"/>
            <a:r>
              <a:rPr lang="en-US" b="1" dirty="0"/>
              <a:t>Interval</a:t>
            </a:r>
            <a:r>
              <a:rPr lang="en-US" dirty="0"/>
              <a:t> (start/stop) events to measure exclusive &amp; inclusive duration</a:t>
            </a:r>
          </a:p>
          <a:p>
            <a:pPr lvl="1"/>
            <a:r>
              <a:rPr lang="en-US" b="1" dirty="0"/>
              <a:t>Atomic events</a:t>
            </a:r>
            <a:r>
              <a:rPr lang="en-US" dirty="0"/>
              <a:t> take measurements at a single point</a:t>
            </a:r>
          </a:p>
          <a:p>
            <a:pPr lvl="2"/>
            <a:r>
              <a:rPr lang="en-US" dirty="0"/>
              <a:t>Measures total, samples, min/max/mean/std. deviation statistics</a:t>
            </a:r>
          </a:p>
          <a:p>
            <a:pPr lvl="1"/>
            <a:r>
              <a:rPr lang="en-US" b="1" dirty="0"/>
              <a:t>Context events</a:t>
            </a:r>
            <a:r>
              <a:rPr lang="en-US" dirty="0"/>
              <a:t> are atomic events with executing context</a:t>
            </a:r>
          </a:p>
          <a:p>
            <a:pPr lvl="2"/>
            <a:r>
              <a:rPr lang="en-US" dirty="0"/>
              <a:t>Measures above statistics for a given calling path</a:t>
            </a:r>
          </a:p>
          <a:p>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13</a:t>
            </a:fld>
            <a:endParaRPr lang="en-US"/>
          </a:p>
        </p:txBody>
      </p:sp>
    </p:spTree>
    <p:extLst>
      <p:ext uri="{BB962C8B-B14F-4D97-AF65-F5344CB8AC3E}">
        <p14:creationId xmlns:p14="http://schemas.microsoft.com/office/powerpoint/2010/main" val="382023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Observation Events</a:t>
            </a:r>
            <a:endParaRPr lang="en-US" dirty="0"/>
          </a:p>
        </p:txBody>
      </p:sp>
      <p:sp>
        <p:nvSpPr>
          <p:cNvPr id="6" name="Content Placeholder 5"/>
          <p:cNvSpPr>
            <a:spLocks noGrp="1"/>
          </p:cNvSpPr>
          <p:nvPr>
            <p:ph idx="1"/>
          </p:nvPr>
        </p:nvSpPr>
        <p:spPr/>
        <p:txBody>
          <a:bodyPr>
            <a:normAutofit fontScale="92500" lnSpcReduction="20000"/>
          </a:bodyPr>
          <a:lstStyle/>
          <a:p>
            <a:r>
              <a:rPr lang="en-US" b="1" dirty="0"/>
              <a:t>Interval events (begin/end events)</a:t>
            </a:r>
          </a:p>
          <a:p>
            <a:pPr lvl="1"/>
            <a:r>
              <a:rPr lang="en-US" dirty="0"/>
              <a:t>Measures exclusive &amp; inclusive durations between events </a:t>
            </a:r>
          </a:p>
          <a:p>
            <a:pPr lvl="1"/>
            <a:r>
              <a:rPr lang="en-US" dirty="0"/>
              <a:t>Metrics monotonically increase</a:t>
            </a:r>
          </a:p>
          <a:p>
            <a:pPr lvl="1"/>
            <a:r>
              <a:rPr lang="en-US" dirty="0"/>
              <a:t>Example: Wall-clock timer</a:t>
            </a:r>
          </a:p>
          <a:p>
            <a:r>
              <a:rPr lang="en-US" b="1" dirty="0"/>
              <a:t>Atomic events (trigger with data value)</a:t>
            </a:r>
          </a:p>
          <a:p>
            <a:pPr lvl="1"/>
            <a:r>
              <a:rPr lang="en-US" dirty="0"/>
              <a:t>Used to capture performance data state</a:t>
            </a:r>
          </a:p>
          <a:p>
            <a:pPr lvl="1"/>
            <a:r>
              <a:rPr lang="en-US" dirty="0"/>
              <a:t>Shows extent of variation of triggered values (min/max/mean)</a:t>
            </a:r>
          </a:p>
          <a:p>
            <a:pPr lvl="1"/>
            <a:r>
              <a:rPr lang="en-US" dirty="0"/>
              <a:t>Example: heap memory consumed at a particular point</a:t>
            </a:r>
          </a:p>
          <a:p>
            <a:r>
              <a:rPr lang="en-US" b="1" dirty="0"/>
              <a:t>Code events</a:t>
            </a:r>
          </a:p>
          <a:p>
            <a:pPr lvl="1"/>
            <a:r>
              <a:rPr lang="en-US" dirty="0"/>
              <a:t>Routines, classes, templates</a:t>
            </a:r>
          </a:p>
          <a:p>
            <a:pPr lvl="1"/>
            <a:r>
              <a:rPr lang="en-US" dirty="0"/>
              <a:t>Statement-level blocks, loops</a:t>
            </a:r>
          </a:p>
          <a:p>
            <a:pPr lvl="1"/>
            <a:r>
              <a:rPr lang="en-US" dirty="0"/>
              <a:t>Example: for-loop begin/</a:t>
            </a:r>
            <a:r>
              <a:rPr lang="en-US" dirty="0" smtClean="0"/>
              <a:t>end</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14</a:t>
            </a:fld>
            <a:endParaRPr lang="en-US"/>
          </a:p>
        </p:txBody>
      </p:sp>
    </p:spTree>
    <p:extLst>
      <p:ext uri="{BB962C8B-B14F-4D97-AF65-F5344CB8AC3E}">
        <p14:creationId xmlns:p14="http://schemas.microsoft.com/office/powerpoint/2010/main" val="202421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Instrumentation Options in TAU</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Source Code Instrumentation</a:t>
            </a:r>
          </a:p>
          <a:p>
            <a:pPr lvl="1"/>
            <a:r>
              <a:rPr lang="en-US" dirty="0"/>
              <a:t>Automatic instrumentation using pre-processor based on static analysis of source code (PDT), creating an instrumented copy</a:t>
            </a:r>
          </a:p>
          <a:p>
            <a:pPr lvl="1"/>
            <a:r>
              <a:rPr lang="en-US" dirty="0"/>
              <a:t>Compiler generates instrumented object code</a:t>
            </a:r>
          </a:p>
          <a:p>
            <a:pPr lvl="1"/>
            <a:r>
              <a:rPr lang="en-US" dirty="0"/>
              <a:t>Manual instrumentation</a:t>
            </a:r>
          </a:p>
          <a:p>
            <a:r>
              <a:rPr lang="en-US" b="1" dirty="0"/>
              <a:t>Library Level Instrumentation</a:t>
            </a:r>
          </a:p>
          <a:p>
            <a:pPr lvl="1"/>
            <a:r>
              <a:rPr lang="en-US" dirty="0"/>
              <a:t>Statically or dynamically linked wrapper libraries</a:t>
            </a:r>
          </a:p>
          <a:p>
            <a:pPr lvl="1"/>
            <a:r>
              <a:rPr lang="en-US" dirty="0"/>
              <a:t>MPI, I/O, memory, etc.</a:t>
            </a:r>
          </a:p>
          <a:p>
            <a:pPr lvl="1"/>
            <a:r>
              <a:rPr lang="en-US" dirty="0"/>
              <a:t>Wrapping external libraries where source is not available</a:t>
            </a:r>
          </a:p>
          <a:p>
            <a:r>
              <a:rPr lang="en-US" b="1" dirty="0"/>
              <a:t>Runtime pre-loading and interception of library calls</a:t>
            </a:r>
          </a:p>
          <a:p>
            <a:r>
              <a:rPr lang="en-US" b="1" dirty="0"/>
              <a:t>Binary Code instrumentation</a:t>
            </a:r>
          </a:p>
          <a:p>
            <a:pPr lvl="1"/>
            <a:r>
              <a:rPr lang="en-US" dirty="0"/>
              <a:t>Rewrite the binary, runtime instrumentation</a:t>
            </a:r>
          </a:p>
          <a:p>
            <a:r>
              <a:rPr lang="en-US" b="1" dirty="0"/>
              <a:t>Virtual Machine, Interpreter, OS level </a:t>
            </a:r>
            <a:r>
              <a:rPr lang="en-US" b="1" dirty="0" smtClean="0"/>
              <a:t>instrumentation</a:t>
            </a:r>
            <a:endParaRPr lang="en-US" b="1"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15</a:t>
            </a:fld>
            <a:endParaRPr lang="en-US"/>
          </a:p>
        </p:txBody>
      </p:sp>
    </p:spTree>
    <p:extLst>
      <p:ext uri="{BB962C8B-B14F-4D97-AF65-F5344CB8AC3E}">
        <p14:creationId xmlns:p14="http://schemas.microsoft.com/office/powerpoint/2010/main" val="2327566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TAU</a:t>
            </a:r>
            <a:r>
              <a:rPr lang="en-US" baseline="0" dirty="0" smtClean="0"/>
              <a:t> Execution Command (</a:t>
            </a:r>
            <a:r>
              <a:rPr lang="en-US" baseline="0" dirty="0" err="1" smtClean="0"/>
              <a:t>tau_exec</a:t>
            </a:r>
            <a:r>
              <a:rPr lang="en-US" baseline="0" dirty="0" smtClean="0"/>
              <a:t>)</a:t>
            </a:r>
            <a:endParaRPr lang="en-US" dirty="0"/>
          </a:p>
        </p:txBody>
      </p:sp>
      <p:sp>
        <p:nvSpPr>
          <p:cNvPr id="7" name="Content Placeholder 6"/>
          <p:cNvSpPr>
            <a:spLocks noGrp="1"/>
          </p:cNvSpPr>
          <p:nvPr>
            <p:ph idx="1"/>
          </p:nvPr>
        </p:nvSpPr>
        <p:spPr/>
        <p:txBody>
          <a:bodyPr>
            <a:normAutofit fontScale="62500" lnSpcReduction="20000"/>
          </a:bodyPr>
          <a:lstStyle/>
          <a:p>
            <a:pPr marL="0" indent="0">
              <a:buNone/>
            </a:pPr>
            <a:r>
              <a:rPr lang="en-US" b="1" dirty="0" err="1"/>
              <a:t>Uninstrumented</a:t>
            </a:r>
            <a:r>
              <a:rPr lang="en-US" b="1" dirty="0"/>
              <a:t> execution</a:t>
            </a:r>
          </a:p>
          <a:p>
            <a:r>
              <a:rPr lang="en-US" dirty="0"/>
              <a:t>% </a:t>
            </a:r>
            <a:r>
              <a:rPr lang="en-US" dirty="0" err="1"/>
              <a:t>mpirun</a:t>
            </a:r>
            <a:r>
              <a:rPr lang="en-US" dirty="0"/>
              <a:t> -</a:t>
            </a:r>
            <a:r>
              <a:rPr lang="en-US" dirty="0" err="1"/>
              <a:t>np</a:t>
            </a:r>
            <a:r>
              <a:rPr lang="en-US" dirty="0"/>
              <a:t> 256  ./</a:t>
            </a:r>
            <a:r>
              <a:rPr lang="en-US" dirty="0" err="1"/>
              <a:t>a.out</a:t>
            </a:r>
            <a:endParaRPr lang="en-US" dirty="0"/>
          </a:p>
          <a:p>
            <a:pPr marL="0" indent="0">
              <a:buNone/>
            </a:pPr>
            <a:r>
              <a:rPr lang="en-US" b="1" dirty="0"/>
              <a:t>Track GPU operations</a:t>
            </a:r>
          </a:p>
          <a:p>
            <a:r>
              <a:rPr lang="en-US" dirty="0"/>
              <a:t>% </a:t>
            </a:r>
            <a:r>
              <a:rPr lang="en-US" dirty="0" err="1"/>
              <a:t>mpirun</a:t>
            </a:r>
            <a:r>
              <a:rPr lang="en-US" dirty="0"/>
              <a:t> –</a:t>
            </a:r>
            <a:r>
              <a:rPr lang="en-US" dirty="0" err="1"/>
              <a:t>np</a:t>
            </a:r>
            <a:r>
              <a:rPr lang="en-US" dirty="0"/>
              <a:t> 256  </a:t>
            </a:r>
            <a:r>
              <a:rPr lang="en-US" dirty="0" err="1">
                <a:solidFill>
                  <a:srgbClr val="FF0000"/>
                </a:solidFill>
              </a:rPr>
              <a:t>tau_exec</a:t>
            </a:r>
            <a:r>
              <a:rPr lang="en-US" dirty="0">
                <a:solidFill>
                  <a:srgbClr val="FF0000"/>
                </a:solidFill>
              </a:rPr>
              <a:t> </a:t>
            </a:r>
            <a:r>
              <a:rPr lang="en-US" dirty="0">
                <a:solidFill>
                  <a:schemeClr val="accent1"/>
                </a:solidFill>
              </a:rPr>
              <a:t>–</a:t>
            </a:r>
            <a:r>
              <a:rPr lang="en-US" dirty="0" err="1">
                <a:solidFill>
                  <a:schemeClr val="accent1"/>
                </a:solidFill>
              </a:rPr>
              <a:t>cupti</a:t>
            </a:r>
            <a:r>
              <a:rPr lang="en-US" dirty="0">
                <a:solidFill>
                  <a:schemeClr val="accent1"/>
                </a:solidFill>
              </a:rPr>
              <a:t> </a:t>
            </a:r>
            <a:r>
              <a:rPr lang="en-US" dirty="0"/>
              <a:t>./</a:t>
            </a:r>
            <a:r>
              <a:rPr lang="en-US" dirty="0" err="1"/>
              <a:t>a.out</a:t>
            </a:r>
            <a:endParaRPr lang="en-US" dirty="0"/>
          </a:p>
          <a:p>
            <a:r>
              <a:rPr lang="en-US" dirty="0"/>
              <a:t>% </a:t>
            </a:r>
            <a:r>
              <a:rPr lang="en-US" dirty="0" err="1"/>
              <a:t>mpirun</a:t>
            </a:r>
            <a:r>
              <a:rPr lang="en-US" dirty="0"/>
              <a:t> –</a:t>
            </a:r>
            <a:r>
              <a:rPr lang="en-US" dirty="0" err="1"/>
              <a:t>np</a:t>
            </a:r>
            <a:r>
              <a:rPr lang="en-US" dirty="0"/>
              <a:t> 256  </a:t>
            </a:r>
            <a:r>
              <a:rPr lang="en-US" dirty="0" err="1">
                <a:solidFill>
                  <a:srgbClr val="FF0000"/>
                </a:solidFill>
              </a:rPr>
              <a:t>tau_exec</a:t>
            </a:r>
            <a:r>
              <a:rPr lang="en-US" dirty="0">
                <a:solidFill>
                  <a:srgbClr val="FF0000"/>
                </a:solidFill>
              </a:rPr>
              <a:t> </a:t>
            </a:r>
            <a:r>
              <a:rPr lang="en-US" dirty="0">
                <a:solidFill>
                  <a:srgbClr val="4F81BD"/>
                </a:solidFill>
              </a:rPr>
              <a:t>–</a:t>
            </a:r>
            <a:r>
              <a:rPr lang="en-US" dirty="0" err="1">
                <a:solidFill>
                  <a:srgbClr val="4F81BD"/>
                </a:solidFill>
              </a:rPr>
              <a:t>cupti</a:t>
            </a:r>
            <a:r>
              <a:rPr lang="en-US" dirty="0">
                <a:solidFill>
                  <a:srgbClr val="4F81BD"/>
                </a:solidFill>
              </a:rPr>
              <a:t>  -um </a:t>
            </a:r>
            <a:r>
              <a:rPr lang="en-US" dirty="0"/>
              <a:t>./</a:t>
            </a:r>
            <a:r>
              <a:rPr lang="en-US" dirty="0" err="1"/>
              <a:t>a.out</a:t>
            </a:r>
            <a:r>
              <a:rPr lang="en-US" dirty="0"/>
              <a:t>  (for Unified Memory)</a:t>
            </a:r>
          </a:p>
          <a:p>
            <a:r>
              <a:rPr lang="en-US" dirty="0"/>
              <a:t>% </a:t>
            </a:r>
            <a:r>
              <a:rPr lang="en-US" dirty="0" err="1"/>
              <a:t>mpirun</a:t>
            </a:r>
            <a:r>
              <a:rPr lang="en-US" dirty="0"/>
              <a:t> –</a:t>
            </a:r>
            <a:r>
              <a:rPr lang="en-US" dirty="0" err="1"/>
              <a:t>np</a:t>
            </a:r>
            <a:r>
              <a:rPr lang="en-US" dirty="0"/>
              <a:t> 256 </a:t>
            </a:r>
            <a:r>
              <a:rPr lang="en-US" dirty="0" err="1">
                <a:solidFill>
                  <a:srgbClr val="FF0000"/>
                </a:solidFill>
              </a:rPr>
              <a:t>tau_exec</a:t>
            </a:r>
            <a:r>
              <a:rPr lang="en-US" dirty="0">
                <a:solidFill>
                  <a:srgbClr val="FF0000"/>
                </a:solidFill>
              </a:rPr>
              <a:t> </a:t>
            </a:r>
            <a:r>
              <a:rPr lang="en-US" dirty="0">
                <a:solidFill>
                  <a:srgbClr val="4F81BD"/>
                </a:solidFill>
              </a:rPr>
              <a:t>–</a:t>
            </a:r>
            <a:r>
              <a:rPr lang="en-US" dirty="0" err="1">
                <a:solidFill>
                  <a:srgbClr val="4F81BD"/>
                </a:solidFill>
              </a:rPr>
              <a:t>opencl</a:t>
            </a:r>
            <a:r>
              <a:rPr lang="en-US" dirty="0">
                <a:solidFill>
                  <a:srgbClr val="4F81BD"/>
                </a:solidFill>
              </a:rPr>
              <a:t> </a:t>
            </a:r>
            <a:r>
              <a:rPr lang="en-US" dirty="0"/>
              <a:t>./</a:t>
            </a:r>
            <a:r>
              <a:rPr lang="en-US" dirty="0" err="1"/>
              <a:t>a.out</a:t>
            </a:r>
            <a:endParaRPr lang="en-US" dirty="0"/>
          </a:p>
          <a:p>
            <a:r>
              <a:rPr lang="en-US" dirty="0"/>
              <a:t>% </a:t>
            </a:r>
            <a:r>
              <a:rPr lang="en-US" dirty="0" err="1"/>
              <a:t>mpirun</a:t>
            </a:r>
            <a:r>
              <a:rPr lang="en-US" dirty="0"/>
              <a:t> –</a:t>
            </a:r>
            <a:r>
              <a:rPr lang="en-US" dirty="0" err="1"/>
              <a:t>np</a:t>
            </a:r>
            <a:r>
              <a:rPr lang="en-US" dirty="0"/>
              <a:t> 256 </a:t>
            </a:r>
            <a:r>
              <a:rPr lang="en-US" dirty="0" err="1">
                <a:solidFill>
                  <a:srgbClr val="FF0000"/>
                </a:solidFill>
              </a:rPr>
              <a:t>tau_exec</a:t>
            </a:r>
            <a:r>
              <a:rPr lang="en-US" dirty="0">
                <a:solidFill>
                  <a:srgbClr val="FF0000"/>
                </a:solidFill>
              </a:rPr>
              <a:t> </a:t>
            </a:r>
            <a:r>
              <a:rPr lang="en-US" dirty="0">
                <a:solidFill>
                  <a:srgbClr val="4F81BD"/>
                </a:solidFill>
              </a:rPr>
              <a:t>–</a:t>
            </a:r>
            <a:r>
              <a:rPr lang="en-US" dirty="0" err="1">
                <a:solidFill>
                  <a:srgbClr val="4F81BD"/>
                </a:solidFill>
              </a:rPr>
              <a:t>openacc</a:t>
            </a:r>
            <a:r>
              <a:rPr lang="en-US" dirty="0"/>
              <a:t> ./</a:t>
            </a:r>
            <a:r>
              <a:rPr lang="en-US" dirty="0" err="1"/>
              <a:t>a.out</a:t>
            </a:r>
            <a:r>
              <a:rPr lang="en-US" dirty="0"/>
              <a:t> </a:t>
            </a:r>
          </a:p>
          <a:p>
            <a:pPr marL="0" indent="0">
              <a:buNone/>
            </a:pPr>
            <a:r>
              <a:rPr lang="en-US" b="1" dirty="0"/>
              <a:t>Track MPI performance</a:t>
            </a:r>
          </a:p>
          <a:p>
            <a:r>
              <a:rPr lang="en-US" dirty="0"/>
              <a:t>% </a:t>
            </a:r>
            <a:r>
              <a:rPr lang="en-US" dirty="0" err="1"/>
              <a:t>mpirun</a:t>
            </a:r>
            <a:r>
              <a:rPr lang="en-US" dirty="0"/>
              <a:t> -</a:t>
            </a:r>
            <a:r>
              <a:rPr lang="en-US" dirty="0" err="1"/>
              <a:t>np</a:t>
            </a:r>
            <a:r>
              <a:rPr lang="en-US" dirty="0"/>
              <a:t> 256   </a:t>
            </a:r>
            <a:r>
              <a:rPr lang="en-US" dirty="0" err="1">
                <a:solidFill>
                  <a:srgbClr val="FF0000"/>
                </a:solidFill>
              </a:rPr>
              <a:t>tau_exec</a:t>
            </a:r>
            <a:r>
              <a:rPr lang="en-US" dirty="0">
                <a:solidFill>
                  <a:srgbClr val="FF0000"/>
                </a:solidFill>
              </a:rPr>
              <a:t> </a:t>
            </a:r>
            <a:r>
              <a:rPr lang="en-US" dirty="0"/>
              <a:t>./</a:t>
            </a:r>
            <a:r>
              <a:rPr lang="en-US" dirty="0" err="1"/>
              <a:t>a.out</a:t>
            </a:r>
            <a:endParaRPr lang="en-US" dirty="0"/>
          </a:p>
          <a:p>
            <a:r>
              <a:rPr lang="en-US" dirty="0"/>
              <a:t>Track </a:t>
            </a:r>
            <a:r>
              <a:rPr lang="en-US" dirty="0" err="1"/>
              <a:t>OpenMP</a:t>
            </a:r>
            <a:r>
              <a:rPr lang="en-US" dirty="0"/>
              <a:t>, I/O, and MPI performance (MPI enabled by default)</a:t>
            </a:r>
          </a:p>
          <a:p>
            <a:r>
              <a:rPr lang="en-US" dirty="0"/>
              <a:t>% </a:t>
            </a:r>
            <a:r>
              <a:rPr lang="en-US" dirty="0" err="1"/>
              <a:t>mpirun</a:t>
            </a:r>
            <a:r>
              <a:rPr lang="en-US" dirty="0"/>
              <a:t> -</a:t>
            </a:r>
            <a:r>
              <a:rPr lang="en-US" dirty="0" err="1"/>
              <a:t>np</a:t>
            </a:r>
            <a:r>
              <a:rPr lang="en-US" dirty="0"/>
              <a:t> 256  </a:t>
            </a:r>
            <a:r>
              <a:rPr lang="en-US" dirty="0" err="1">
                <a:solidFill>
                  <a:srgbClr val="FF0000"/>
                </a:solidFill>
              </a:rPr>
              <a:t>tau_exec</a:t>
            </a:r>
            <a:r>
              <a:rPr lang="en-US" dirty="0">
                <a:solidFill>
                  <a:srgbClr val="FF0000"/>
                </a:solidFill>
              </a:rPr>
              <a:t> </a:t>
            </a:r>
            <a:r>
              <a:rPr lang="en-US" dirty="0">
                <a:solidFill>
                  <a:srgbClr val="4F81BD"/>
                </a:solidFill>
              </a:rPr>
              <a:t>–</a:t>
            </a:r>
            <a:r>
              <a:rPr lang="en-US" dirty="0" err="1">
                <a:solidFill>
                  <a:srgbClr val="4F81BD"/>
                </a:solidFill>
              </a:rPr>
              <a:t>ompt</a:t>
            </a:r>
            <a:r>
              <a:rPr lang="en-US" dirty="0">
                <a:solidFill>
                  <a:srgbClr val="4F81BD"/>
                </a:solidFill>
              </a:rPr>
              <a:t> -</a:t>
            </a:r>
            <a:r>
              <a:rPr lang="en-US" dirty="0" err="1">
                <a:solidFill>
                  <a:srgbClr val="4F81BD"/>
                </a:solidFill>
              </a:rPr>
              <a:t>io</a:t>
            </a:r>
            <a:r>
              <a:rPr lang="en-US" dirty="0">
                <a:solidFill>
                  <a:srgbClr val="4F81BD"/>
                </a:solidFill>
              </a:rPr>
              <a:t>  </a:t>
            </a:r>
            <a:r>
              <a:rPr lang="en-US" dirty="0"/>
              <a:t>./</a:t>
            </a:r>
            <a:r>
              <a:rPr lang="en-US" dirty="0" err="1"/>
              <a:t>a.out</a:t>
            </a:r>
            <a:endParaRPr lang="en-US" dirty="0"/>
          </a:p>
          <a:p>
            <a:pPr marL="0" indent="0">
              <a:buNone/>
            </a:pPr>
            <a:r>
              <a:rPr lang="en-US" b="1" dirty="0"/>
              <a:t>Track memory operations</a:t>
            </a:r>
          </a:p>
          <a:p>
            <a:r>
              <a:rPr lang="en-US" dirty="0"/>
              <a:t>% export TAU_TRACK_MEMORY_LEAKS=1</a:t>
            </a:r>
          </a:p>
          <a:p>
            <a:r>
              <a:rPr lang="en-US" dirty="0"/>
              <a:t>% </a:t>
            </a:r>
            <a:r>
              <a:rPr lang="en-US" dirty="0" err="1"/>
              <a:t>mpirun</a:t>
            </a:r>
            <a:r>
              <a:rPr lang="en-US" dirty="0"/>
              <a:t> –</a:t>
            </a:r>
            <a:r>
              <a:rPr lang="en-US" dirty="0" err="1"/>
              <a:t>np</a:t>
            </a:r>
            <a:r>
              <a:rPr lang="en-US" dirty="0"/>
              <a:t> 256 </a:t>
            </a:r>
            <a:r>
              <a:rPr lang="en-US" dirty="0" err="1">
                <a:solidFill>
                  <a:srgbClr val="FF0000"/>
                </a:solidFill>
              </a:rPr>
              <a:t>tau_exec</a:t>
            </a:r>
            <a:r>
              <a:rPr lang="en-US" dirty="0">
                <a:solidFill>
                  <a:srgbClr val="FF0000"/>
                </a:solidFill>
              </a:rPr>
              <a:t> </a:t>
            </a:r>
            <a:r>
              <a:rPr lang="en-US" dirty="0">
                <a:solidFill>
                  <a:srgbClr val="4F81BD"/>
                </a:solidFill>
              </a:rPr>
              <a:t>–</a:t>
            </a:r>
            <a:r>
              <a:rPr lang="en-US" dirty="0" err="1">
                <a:solidFill>
                  <a:srgbClr val="4F81BD"/>
                </a:solidFill>
              </a:rPr>
              <a:t>memory_debug</a:t>
            </a:r>
            <a:r>
              <a:rPr lang="en-US" dirty="0"/>
              <a:t> ./</a:t>
            </a:r>
            <a:r>
              <a:rPr lang="en-US" dirty="0" err="1"/>
              <a:t>a.out</a:t>
            </a:r>
            <a:r>
              <a:rPr lang="en-US" dirty="0"/>
              <a:t> (bounds check)</a:t>
            </a:r>
          </a:p>
          <a:p>
            <a:pPr marL="0" indent="0">
              <a:buNone/>
            </a:pPr>
            <a:r>
              <a:rPr lang="en-US" b="1" dirty="0"/>
              <a:t>Use event based sampling (compile with –g)</a:t>
            </a:r>
          </a:p>
          <a:p>
            <a:r>
              <a:rPr lang="en-US" dirty="0"/>
              <a:t>% </a:t>
            </a:r>
            <a:r>
              <a:rPr lang="en-US" dirty="0" err="1"/>
              <a:t>mpirun</a:t>
            </a:r>
            <a:r>
              <a:rPr lang="en-US" dirty="0"/>
              <a:t> –</a:t>
            </a:r>
            <a:r>
              <a:rPr lang="en-US" dirty="0" err="1"/>
              <a:t>np</a:t>
            </a:r>
            <a:r>
              <a:rPr lang="en-US" dirty="0"/>
              <a:t> 256 </a:t>
            </a:r>
            <a:r>
              <a:rPr lang="en-US" dirty="0" err="1">
                <a:solidFill>
                  <a:srgbClr val="FF0000"/>
                </a:solidFill>
              </a:rPr>
              <a:t>tau_exec</a:t>
            </a:r>
            <a:r>
              <a:rPr lang="en-US" dirty="0">
                <a:solidFill>
                  <a:srgbClr val="FF0000"/>
                </a:solidFill>
              </a:rPr>
              <a:t> </a:t>
            </a:r>
            <a:r>
              <a:rPr lang="en-US" dirty="0">
                <a:solidFill>
                  <a:srgbClr val="4F81BD"/>
                </a:solidFill>
              </a:rPr>
              <a:t>–</a:t>
            </a:r>
            <a:r>
              <a:rPr lang="en-US" dirty="0" err="1">
                <a:solidFill>
                  <a:srgbClr val="4F81BD"/>
                </a:solidFill>
              </a:rPr>
              <a:t>ebs</a:t>
            </a:r>
            <a:r>
              <a:rPr lang="en-US" dirty="0">
                <a:solidFill>
                  <a:srgbClr val="4F81BD"/>
                </a:solidFill>
              </a:rPr>
              <a:t> </a:t>
            </a:r>
            <a:r>
              <a:rPr lang="en-US" dirty="0"/>
              <a:t>./</a:t>
            </a:r>
            <a:r>
              <a:rPr lang="en-US" dirty="0" err="1"/>
              <a:t>a.out</a:t>
            </a:r>
            <a:endParaRPr lang="en-US" dirty="0"/>
          </a:p>
          <a:p>
            <a:r>
              <a:rPr lang="en-US" dirty="0"/>
              <a:t>Also –</a:t>
            </a:r>
            <a:r>
              <a:rPr lang="en-US" dirty="0" err="1"/>
              <a:t>ebs_source</a:t>
            </a:r>
            <a:r>
              <a:rPr lang="en-US" dirty="0"/>
              <a:t>=&lt;PAPI_COUNTER&gt; -</a:t>
            </a:r>
            <a:r>
              <a:rPr lang="en-US" dirty="0" err="1"/>
              <a:t>ebs_period</a:t>
            </a:r>
            <a:r>
              <a:rPr lang="en-US" dirty="0"/>
              <a:t>=&lt;</a:t>
            </a:r>
            <a:r>
              <a:rPr lang="en-US" dirty="0" err="1"/>
              <a:t>overflow_count</a:t>
            </a:r>
            <a:r>
              <a:rPr lang="en-US" dirty="0" smtClean="0"/>
              <a:t>&gt;</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16</a:t>
            </a:fld>
            <a:endParaRPr lang="en-US"/>
          </a:p>
        </p:txBody>
      </p:sp>
    </p:spTree>
    <p:extLst>
      <p:ext uri="{BB962C8B-B14F-4D97-AF65-F5344CB8AC3E}">
        <p14:creationId xmlns:p14="http://schemas.microsoft.com/office/powerpoint/2010/main" val="1702745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r>
              <a:rPr lang="en-US" baseline="0" dirty="0" smtClean="0"/>
              <a:t> Tags for </a:t>
            </a:r>
            <a:r>
              <a:rPr lang="en-US" baseline="0" dirty="0" err="1" smtClean="0"/>
              <a:t>tau_exec</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17</a:t>
            </a:fld>
            <a:endParaRPr lang="en-US"/>
          </a:p>
        </p:txBody>
      </p:sp>
      <p:sp>
        <p:nvSpPr>
          <p:cNvPr id="7" name="AutoShape 3"/>
          <p:cNvSpPr txBox="1">
            <a:spLocks noChangeArrowheads="1"/>
          </p:cNvSpPr>
          <p:nvPr/>
        </p:nvSpPr>
        <p:spPr bwMode="auto">
          <a:xfrm>
            <a:off x="288768" y="914400"/>
            <a:ext cx="8534400" cy="5410200"/>
          </a:xfrm>
          <a:prstGeom prst="foldedCorner">
            <a:avLst>
              <a:gd name="adj" fmla="val 12500"/>
            </a:avLst>
          </a:prstGeom>
          <a:solidFill>
            <a:srgbClr val="CCFFFF"/>
          </a:solidFill>
          <a:ln w="28575">
            <a:solidFill>
              <a:schemeClr val="tx1"/>
            </a:solidFill>
            <a:round/>
            <a:headEnd/>
            <a:tailEnd/>
          </a:ln>
        </p:spPr>
        <p:txBody>
          <a:bodyPr/>
          <a:lstStyle/>
          <a:p>
            <a:pPr marL="406400" indent="-406400" eaLnBrk="0" hangingPunct="0">
              <a:lnSpc>
                <a:spcPct val="90000"/>
              </a:lnSpc>
              <a:spcBef>
                <a:spcPct val="20000"/>
              </a:spcBef>
              <a:buClr>
                <a:schemeClr val="tx1"/>
              </a:buClr>
              <a:tabLst>
                <a:tab pos="225425" algn="l"/>
                <a:tab pos="514350" algn="l"/>
                <a:tab pos="801688" algn="l"/>
              </a:tabLst>
              <a:defRPr/>
            </a:pPr>
            <a:endParaRPr lang="en-US" sz="1400" b="1" kern="0" dirty="0">
              <a:latin typeface="Courier New" charset="0"/>
              <a:ea typeface="ＭＳ Ｐゴシック" charset="-128"/>
              <a:cs typeface="ＭＳ Ｐゴシック" charset="-128"/>
            </a:endParaRPr>
          </a:p>
        </p:txBody>
      </p:sp>
      <p:sp>
        <p:nvSpPr>
          <p:cNvPr id="8" name="Rectangle 3"/>
          <p:cNvSpPr txBox="1">
            <a:spLocks noChangeArrowheads="1"/>
          </p:cNvSpPr>
          <p:nvPr/>
        </p:nvSpPr>
        <p:spPr>
          <a:xfrm>
            <a:off x="364970" y="914401"/>
            <a:ext cx="8689975" cy="477678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 ./configure </a:t>
            </a:r>
            <a:r>
              <a:rPr lang="en-US" sz="1600" smtClean="0">
                <a:solidFill>
                  <a:srgbClr val="3366FF"/>
                </a:solidFill>
                <a:latin typeface="Courier New Bold" charset="0"/>
                <a:ea typeface="ＭＳ Ｐゴシック" pitchFamily="-1" charset="-128"/>
                <a:cs typeface="ＭＳ Ｐゴシック" pitchFamily="-1" charset="-128"/>
              </a:rPr>
              <a:t>–pdt</a:t>
            </a:r>
            <a:r>
              <a:rPr lang="en-US" sz="1600" smtClean="0">
                <a:solidFill>
                  <a:schemeClr val="tx2"/>
                </a:solidFill>
                <a:latin typeface="Courier New Bold" charset="0"/>
                <a:ea typeface="ＭＳ Ｐゴシック" pitchFamily="-1" charset="-128"/>
                <a:cs typeface="ＭＳ Ｐゴシック" pitchFamily="-1" charset="-128"/>
              </a:rPr>
              <a:t>=&lt;dir&gt; -mpi </a:t>
            </a:r>
            <a:r>
              <a:rPr lang="en-US" sz="1600" smtClean="0">
                <a:solidFill>
                  <a:srgbClr val="FF0000"/>
                </a:solidFill>
                <a:latin typeface="Courier New Bold" charset="0"/>
                <a:ea typeface="ＭＳ Ｐゴシック" pitchFamily="-1" charset="-128"/>
                <a:cs typeface="ＭＳ Ｐゴシック" pitchFamily="-1" charset="-128"/>
              </a:rPr>
              <a:t>–papi</a:t>
            </a:r>
            <a:r>
              <a:rPr lang="en-US" sz="1600" smtClean="0">
                <a:solidFill>
                  <a:schemeClr val="tx2"/>
                </a:solidFill>
                <a:latin typeface="Courier New Bold" charset="0"/>
                <a:ea typeface="ＭＳ Ｐゴシック" pitchFamily="-1" charset="-128"/>
                <a:cs typeface="ＭＳ Ｐゴシック" pitchFamily="-1" charset="-128"/>
              </a:rPr>
              <a:t>=&lt;dir&gt;; make install</a:t>
            </a:r>
          </a:p>
          <a:p>
            <a:pPr marL="0" indent="0">
              <a:lnSpc>
                <a:spcPct val="80000"/>
              </a:lnSpc>
              <a:buFont typeface="Times" pitchFamily="-1" charset="0"/>
              <a:buNone/>
            </a:pPr>
            <a:r>
              <a:rPr lang="en-US" sz="1600" smtClean="0">
                <a:solidFill>
                  <a:schemeClr val="tx2"/>
                </a:solidFill>
                <a:latin typeface="Arial" pitchFamily="-1" charset="0"/>
                <a:ea typeface="ＭＳ Ｐゴシック" pitchFamily="-1" charset="-128"/>
                <a:cs typeface="ＭＳ Ｐゴシック" pitchFamily="-1" charset="-128"/>
              </a:rPr>
              <a:t>Creates in $TAU:</a:t>
            </a: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Makefile.tau</a:t>
            </a:r>
            <a:r>
              <a:rPr lang="en-US" sz="1600" smtClean="0">
                <a:solidFill>
                  <a:srgbClr val="FF0000"/>
                </a:solidFill>
                <a:latin typeface="Courier New Bold" charset="0"/>
                <a:ea typeface="ＭＳ Ｐゴシック" pitchFamily="-1" charset="-128"/>
                <a:cs typeface="ＭＳ Ｐゴシック" pitchFamily="-1" charset="-128"/>
              </a:rPr>
              <a:t>-papi</a:t>
            </a:r>
            <a:r>
              <a:rPr lang="en-US" sz="1600" smtClean="0">
                <a:solidFill>
                  <a:schemeClr val="tx2"/>
                </a:solidFill>
                <a:latin typeface="Courier New Bold" charset="0"/>
                <a:ea typeface="ＭＳ Ｐゴシック" pitchFamily="-1" charset="-128"/>
                <a:cs typeface="ＭＳ Ｐゴシック" pitchFamily="-1" charset="-128"/>
              </a:rPr>
              <a:t>-mpi</a:t>
            </a:r>
            <a:r>
              <a:rPr lang="en-US" sz="1600" smtClean="0">
                <a:solidFill>
                  <a:srgbClr val="3366FF"/>
                </a:solidFill>
                <a:latin typeface="Courier New Bold" charset="0"/>
                <a:ea typeface="ＭＳ Ｐゴシック" pitchFamily="-1" charset="-128"/>
                <a:cs typeface="ＭＳ Ｐゴシック" pitchFamily="-1" charset="-128"/>
              </a:rPr>
              <a:t>-pdt</a:t>
            </a:r>
            <a:r>
              <a:rPr lang="en-US" sz="1600" smtClean="0">
                <a:latin typeface="Courier New Bold" charset="0"/>
                <a:ea typeface="ＭＳ Ｐゴシック" pitchFamily="-1" charset="-128"/>
                <a:cs typeface="ＭＳ Ｐゴシック" pitchFamily="-1" charset="-128"/>
              </a:rPr>
              <a:t>(Configuration parameters in stub makefile)</a:t>
            </a: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shared</a:t>
            </a:r>
            <a:r>
              <a:rPr lang="en-US" sz="1600" smtClean="0">
                <a:solidFill>
                  <a:srgbClr val="FF0000"/>
                </a:solidFill>
                <a:latin typeface="Courier New Bold" charset="0"/>
                <a:ea typeface="ＭＳ Ｐゴシック" pitchFamily="-1" charset="-128"/>
                <a:cs typeface="ＭＳ Ｐゴシック" pitchFamily="-1" charset="-128"/>
              </a:rPr>
              <a:t>-papi</a:t>
            </a:r>
            <a:r>
              <a:rPr lang="en-US" sz="1600" smtClean="0">
                <a:solidFill>
                  <a:schemeClr val="tx2"/>
                </a:solidFill>
                <a:latin typeface="Courier New Bold" charset="0"/>
                <a:ea typeface="ＭＳ Ｐゴシック" pitchFamily="-1" charset="-128"/>
                <a:cs typeface="ＭＳ Ｐゴシック" pitchFamily="-1" charset="-128"/>
              </a:rPr>
              <a:t>-mpi</a:t>
            </a:r>
            <a:r>
              <a:rPr lang="en-US" sz="1600" smtClean="0">
                <a:solidFill>
                  <a:srgbClr val="3366FF"/>
                </a:solidFill>
                <a:latin typeface="Courier New Bold" charset="0"/>
                <a:ea typeface="ＭＳ Ｐゴシック" pitchFamily="-1" charset="-128"/>
                <a:cs typeface="ＭＳ Ｐゴシック" pitchFamily="-1" charset="-128"/>
              </a:rPr>
              <a:t>-pdt</a:t>
            </a:r>
            <a:r>
              <a:rPr lang="en-US" sz="1600" smtClean="0">
                <a:solidFill>
                  <a:schemeClr val="tx2"/>
                </a:solidFill>
                <a:latin typeface="Courier New Bold" charset="0"/>
                <a:ea typeface="ＭＳ Ｐゴシック" pitchFamily="-1" charset="-128"/>
                <a:cs typeface="ＭＳ Ｐゴシック" pitchFamily="-1" charset="-128"/>
              </a:rPr>
              <a:t>/libTAU.so</a:t>
            </a:r>
          </a:p>
          <a:p>
            <a:pPr marL="0" indent="0">
              <a:lnSpc>
                <a:spcPct val="80000"/>
              </a:lnSpc>
              <a:buFont typeface="Times" pitchFamily="-1" charset="0"/>
              <a:buNone/>
            </a:pPr>
            <a:endParaRPr lang="en-US" sz="1600" smtClean="0">
              <a:solidFill>
                <a:schemeClr val="tx2"/>
              </a:solidFill>
              <a:latin typeface="Courier New Bold" charset="0"/>
              <a:ea typeface="ＭＳ Ｐゴシック" pitchFamily="-1" charset="-128"/>
              <a:cs typeface="ＭＳ Ｐゴシック" pitchFamily="-1" charset="-128"/>
            </a:endParaRP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 ./configure </a:t>
            </a:r>
            <a:r>
              <a:rPr lang="en-US" sz="1600" smtClean="0">
                <a:solidFill>
                  <a:srgbClr val="3366FF"/>
                </a:solidFill>
                <a:latin typeface="Courier New Bold" charset="0"/>
                <a:ea typeface="ＭＳ Ｐゴシック" pitchFamily="-1" charset="-128"/>
                <a:cs typeface="ＭＳ Ｐゴシック" pitchFamily="-1" charset="-128"/>
              </a:rPr>
              <a:t>–pdt</a:t>
            </a:r>
            <a:r>
              <a:rPr lang="en-US" sz="1600" smtClean="0">
                <a:solidFill>
                  <a:schemeClr val="tx2"/>
                </a:solidFill>
                <a:latin typeface="Courier New Bold" charset="0"/>
                <a:ea typeface="ＭＳ Ｐゴシック" pitchFamily="-1" charset="-128"/>
                <a:cs typeface="ＭＳ Ｐゴシック" pitchFamily="-1" charset="-128"/>
              </a:rPr>
              <a:t>=&lt;dir&gt; -mpi; make install  </a:t>
            </a:r>
            <a:r>
              <a:rPr lang="en-US" sz="1600" smtClean="0">
                <a:solidFill>
                  <a:schemeClr val="tx2"/>
                </a:solidFill>
                <a:latin typeface="Arial" pitchFamily="-1" charset="0"/>
                <a:ea typeface="ＭＳ Ｐゴシック" pitchFamily="-1" charset="-128"/>
                <a:cs typeface="ＭＳ Ｐゴシック" pitchFamily="-1" charset="-128"/>
              </a:rPr>
              <a:t>creates</a:t>
            </a: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Makefile.tau-mpi-</a:t>
            </a:r>
            <a:r>
              <a:rPr lang="en-US" sz="1600" smtClean="0">
                <a:solidFill>
                  <a:schemeClr val="accent1"/>
                </a:solidFill>
                <a:latin typeface="Courier New Bold" charset="0"/>
                <a:ea typeface="ＭＳ Ｐゴシック" pitchFamily="-1" charset="-128"/>
                <a:cs typeface="ＭＳ Ｐゴシック" pitchFamily="-1" charset="-128"/>
              </a:rPr>
              <a:t>pdt </a:t>
            </a: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shared-mpi</a:t>
            </a:r>
            <a:r>
              <a:rPr lang="en-US" sz="1600" smtClean="0">
                <a:solidFill>
                  <a:srgbClr val="3366FF"/>
                </a:solidFill>
                <a:latin typeface="Courier New Bold" charset="0"/>
                <a:ea typeface="ＭＳ Ｐゴシック" pitchFamily="-1" charset="-128"/>
                <a:cs typeface="ＭＳ Ｐゴシック" pitchFamily="-1" charset="-128"/>
              </a:rPr>
              <a:t>-pdt</a:t>
            </a:r>
            <a:r>
              <a:rPr lang="en-US" sz="1600" smtClean="0">
                <a:solidFill>
                  <a:schemeClr val="tx2"/>
                </a:solidFill>
                <a:latin typeface="Courier New Bold" charset="0"/>
                <a:ea typeface="ＭＳ Ｐゴシック" pitchFamily="-1" charset="-128"/>
                <a:cs typeface="ＭＳ Ｐゴシック" pitchFamily="-1" charset="-128"/>
              </a:rPr>
              <a:t>/libTAU.so</a:t>
            </a:r>
          </a:p>
          <a:p>
            <a:pPr marL="0" indent="0">
              <a:lnSpc>
                <a:spcPct val="80000"/>
              </a:lnSpc>
              <a:buFont typeface="Times" pitchFamily="-1" charset="0"/>
              <a:buNone/>
            </a:pPr>
            <a:endParaRPr lang="en-US" sz="1600" smtClean="0">
              <a:solidFill>
                <a:schemeClr val="tx2"/>
              </a:solidFill>
              <a:latin typeface="Courier New Bold" charset="0"/>
              <a:ea typeface="ＭＳ Ｐゴシック" pitchFamily="-1" charset="-128"/>
              <a:cs typeface="ＭＳ Ｐゴシック" pitchFamily="-1" charset="-128"/>
            </a:endParaRPr>
          </a:p>
          <a:p>
            <a:pPr marL="0" indent="0">
              <a:lnSpc>
                <a:spcPct val="80000"/>
              </a:lnSpc>
              <a:buFont typeface="Times" pitchFamily="-1" charset="0"/>
              <a:buNone/>
            </a:pPr>
            <a:r>
              <a:rPr lang="en-US" sz="1600" smtClean="0">
                <a:solidFill>
                  <a:schemeClr val="tx2"/>
                </a:solidFill>
                <a:latin typeface="Arial" pitchFamily="-1" charset="0"/>
                <a:ea typeface="ＭＳ Ｐゴシック" pitchFamily="-1" charset="-128"/>
                <a:cs typeface="ＭＳ Ｐゴシック" pitchFamily="-1" charset="-128"/>
              </a:rPr>
              <a:t>To explicitly choose preloading of shared-&lt;options&gt;/libTAU.so change:</a:t>
            </a: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 mpirun -np 256 ./a.out     to</a:t>
            </a: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 mpirun -np 256  tau_exec –T &lt;comma_separated_options&gt; ./a.out</a:t>
            </a:r>
          </a:p>
          <a:p>
            <a:pPr marL="0" indent="0">
              <a:lnSpc>
                <a:spcPct val="80000"/>
              </a:lnSpc>
              <a:buFont typeface="Times" pitchFamily="-1" charset="0"/>
              <a:buNone/>
            </a:pPr>
            <a:endParaRPr lang="en-US" sz="1600" smtClean="0">
              <a:solidFill>
                <a:schemeClr val="tx2"/>
              </a:solidFill>
              <a:latin typeface="Courier New Bold" charset="0"/>
              <a:ea typeface="ＭＳ Ｐゴシック" pitchFamily="-1" charset="-128"/>
              <a:cs typeface="ＭＳ Ｐゴシック" pitchFamily="-1" charset="-128"/>
            </a:endParaRP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 mpirun -np 256  tau_exec –T </a:t>
            </a:r>
            <a:r>
              <a:rPr lang="en-US" sz="1600" smtClean="0">
                <a:solidFill>
                  <a:srgbClr val="FF0000"/>
                </a:solidFill>
                <a:latin typeface="Courier New Bold" charset="0"/>
                <a:ea typeface="ＭＳ Ｐゴシック" pitchFamily="-1" charset="-128"/>
                <a:cs typeface="ＭＳ Ｐゴシック" pitchFamily="-1" charset="-128"/>
              </a:rPr>
              <a:t>papi</a:t>
            </a:r>
            <a:r>
              <a:rPr lang="en-US" sz="1600" smtClean="0">
                <a:solidFill>
                  <a:schemeClr val="tx2"/>
                </a:solidFill>
                <a:latin typeface="Courier New Bold" charset="0"/>
                <a:ea typeface="ＭＳ Ｐゴシック" pitchFamily="-1" charset="-128"/>
                <a:cs typeface="ＭＳ Ｐゴシック" pitchFamily="-1" charset="-128"/>
              </a:rPr>
              <a:t>,mpi</a:t>
            </a:r>
            <a:r>
              <a:rPr lang="en-US" sz="1600" smtClean="0">
                <a:solidFill>
                  <a:srgbClr val="3366FF"/>
                </a:solidFill>
                <a:latin typeface="Courier New Bold" charset="0"/>
                <a:ea typeface="ＭＳ Ｐゴシック" pitchFamily="-1" charset="-128"/>
                <a:cs typeface="ＭＳ Ｐゴシック" pitchFamily="-1" charset="-128"/>
              </a:rPr>
              <a:t>,pdt </a:t>
            </a:r>
            <a:r>
              <a:rPr lang="en-US" sz="1600" smtClean="0">
                <a:solidFill>
                  <a:schemeClr val="tx2"/>
                </a:solidFill>
                <a:latin typeface="Courier New Bold" charset="0"/>
                <a:ea typeface="ＭＳ Ｐゴシック" pitchFamily="-1" charset="-128"/>
                <a:cs typeface="ＭＳ Ｐゴシック" pitchFamily="-1" charset="-128"/>
              </a:rPr>
              <a:t>./a.out </a:t>
            </a:r>
          </a:p>
          <a:p>
            <a:pPr marL="0" indent="0">
              <a:lnSpc>
                <a:spcPct val="80000"/>
              </a:lnSpc>
              <a:buFont typeface="Times" pitchFamily="-1" charset="0"/>
              <a:buNone/>
            </a:pPr>
            <a:r>
              <a:rPr lang="en-US" sz="1600" smtClean="0">
                <a:solidFill>
                  <a:schemeClr val="tx2"/>
                </a:solidFill>
                <a:latin typeface="Arial" pitchFamily="-1" charset="0"/>
                <a:ea typeface="ＭＳ Ｐゴシック" pitchFamily="-1" charset="-128"/>
                <a:cs typeface="ＭＳ Ｐゴシック" pitchFamily="-1" charset="-128"/>
              </a:rPr>
              <a:t>Preloads</a:t>
            </a:r>
            <a:r>
              <a:rPr lang="en-US" sz="1600" smtClean="0">
                <a:solidFill>
                  <a:schemeClr val="tx2"/>
                </a:solidFill>
                <a:latin typeface="Courier New Bold" charset="0"/>
                <a:ea typeface="ＭＳ Ｐゴシック" pitchFamily="-1" charset="-128"/>
                <a:cs typeface="ＭＳ Ｐゴシック" pitchFamily="-1" charset="-128"/>
              </a:rPr>
              <a:t> $TAU/shared</a:t>
            </a:r>
            <a:r>
              <a:rPr lang="en-US" sz="1600" smtClean="0">
                <a:solidFill>
                  <a:srgbClr val="FF0000"/>
                </a:solidFill>
                <a:latin typeface="Courier New Bold" charset="0"/>
                <a:ea typeface="ＭＳ Ｐゴシック" pitchFamily="-1" charset="-128"/>
                <a:cs typeface="ＭＳ Ｐゴシック" pitchFamily="-1" charset="-128"/>
              </a:rPr>
              <a:t>-papi</a:t>
            </a:r>
            <a:r>
              <a:rPr lang="en-US" sz="1600" smtClean="0">
                <a:solidFill>
                  <a:schemeClr val="tx2"/>
                </a:solidFill>
                <a:latin typeface="Courier New Bold" charset="0"/>
                <a:ea typeface="ＭＳ Ｐゴシック" pitchFamily="-1" charset="-128"/>
                <a:cs typeface="ＭＳ Ｐゴシック" pitchFamily="-1" charset="-128"/>
              </a:rPr>
              <a:t>-mpi</a:t>
            </a:r>
            <a:r>
              <a:rPr lang="en-US" sz="1600" smtClean="0">
                <a:solidFill>
                  <a:srgbClr val="3366FF"/>
                </a:solidFill>
                <a:latin typeface="Courier New Bold" charset="0"/>
                <a:ea typeface="ＭＳ Ｐゴシック" pitchFamily="-1" charset="-128"/>
                <a:cs typeface="ＭＳ Ｐゴシック" pitchFamily="-1" charset="-128"/>
              </a:rPr>
              <a:t>-pdt</a:t>
            </a:r>
            <a:r>
              <a:rPr lang="en-US" sz="1600" smtClean="0">
                <a:solidFill>
                  <a:schemeClr val="tx2"/>
                </a:solidFill>
                <a:latin typeface="Courier New Bold" charset="0"/>
                <a:ea typeface="ＭＳ Ｐゴシック" pitchFamily="-1" charset="-128"/>
                <a:cs typeface="ＭＳ Ｐゴシック" pitchFamily="-1" charset="-128"/>
              </a:rPr>
              <a:t>/libTAU.so </a:t>
            </a: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 mpirun -np 256  tau_exec –T </a:t>
            </a:r>
            <a:r>
              <a:rPr lang="en-US" sz="1600" smtClean="0">
                <a:solidFill>
                  <a:srgbClr val="FF0000"/>
                </a:solidFill>
                <a:latin typeface="Courier New Bold" charset="0"/>
                <a:ea typeface="ＭＳ Ｐゴシック" pitchFamily="-1" charset="-128"/>
                <a:cs typeface="ＭＳ Ｐゴシック" pitchFamily="-1" charset="-128"/>
              </a:rPr>
              <a:t>papi </a:t>
            </a:r>
            <a:r>
              <a:rPr lang="en-US" sz="1600" smtClean="0">
                <a:solidFill>
                  <a:schemeClr val="tx2"/>
                </a:solidFill>
                <a:latin typeface="Courier New Bold" charset="0"/>
                <a:ea typeface="ＭＳ Ｐゴシック" pitchFamily="-1" charset="-128"/>
                <a:cs typeface="ＭＳ Ｐゴシック" pitchFamily="-1" charset="-128"/>
              </a:rPr>
              <a:t>./a.out </a:t>
            </a:r>
          </a:p>
          <a:p>
            <a:pPr marL="0" indent="0">
              <a:lnSpc>
                <a:spcPct val="80000"/>
              </a:lnSpc>
              <a:buFont typeface="Times" pitchFamily="-1" charset="0"/>
              <a:buNone/>
            </a:pPr>
            <a:r>
              <a:rPr lang="en-US" sz="1600" smtClean="0">
                <a:solidFill>
                  <a:schemeClr val="tx2"/>
                </a:solidFill>
                <a:latin typeface="Arial" pitchFamily="-1" charset="0"/>
                <a:ea typeface="ＭＳ Ｐゴシック" pitchFamily="-1" charset="-128"/>
                <a:cs typeface="ＭＳ Ｐゴシック" pitchFamily="-1" charset="-128"/>
              </a:rPr>
              <a:t>Preloads</a:t>
            </a:r>
            <a:r>
              <a:rPr lang="en-US" sz="1600" smtClean="0">
                <a:solidFill>
                  <a:schemeClr val="tx2"/>
                </a:solidFill>
                <a:latin typeface="Courier New Bold" charset="0"/>
                <a:ea typeface="ＭＳ Ｐゴシック" pitchFamily="-1" charset="-128"/>
                <a:cs typeface="ＭＳ Ｐゴシック" pitchFamily="-1" charset="-128"/>
              </a:rPr>
              <a:t> $TAU/shared</a:t>
            </a:r>
            <a:r>
              <a:rPr lang="en-US" sz="1600" smtClean="0">
                <a:solidFill>
                  <a:srgbClr val="FF0000"/>
                </a:solidFill>
                <a:latin typeface="Courier New Bold" charset="0"/>
                <a:ea typeface="ＭＳ Ｐゴシック" pitchFamily="-1" charset="-128"/>
                <a:cs typeface="ＭＳ Ｐゴシック" pitchFamily="-1" charset="-128"/>
              </a:rPr>
              <a:t>-papi</a:t>
            </a:r>
            <a:r>
              <a:rPr lang="en-US" sz="1600" smtClean="0">
                <a:solidFill>
                  <a:schemeClr val="tx2"/>
                </a:solidFill>
                <a:latin typeface="Courier New Bold" charset="0"/>
                <a:ea typeface="ＭＳ Ｐゴシック" pitchFamily="-1" charset="-128"/>
                <a:cs typeface="ＭＳ Ｐゴシック" pitchFamily="-1" charset="-128"/>
              </a:rPr>
              <a:t>-mpi</a:t>
            </a:r>
            <a:r>
              <a:rPr lang="en-US" sz="1600" smtClean="0">
                <a:solidFill>
                  <a:srgbClr val="3366FF"/>
                </a:solidFill>
                <a:latin typeface="Courier New Bold" charset="0"/>
                <a:ea typeface="ＭＳ Ｐゴシック" pitchFamily="-1" charset="-128"/>
                <a:cs typeface="ＭＳ Ｐゴシック" pitchFamily="-1" charset="-128"/>
              </a:rPr>
              <a:t>-pdt</a:t>
            </a:r>
            <a:r>
              <a:rPr lang="en-US" sz="1600" smtClean="0">
                <a:solidFill>
                  <a:schemeClr val="tx2"/>
                </a:solidFill>
                <a:latin typeface="Courier New Bold" charset="0"/>
                <a:ea typeface="ＭＳ Ｐゴシック" pitchFamily="-1" charset="-128"/>
                <a:cs typeface="ＭＳ Ｐゴシック" pitchFamily="-1" charset="-128"/>
              </a:rPr>
              <a:t>/libTAU.so by matching.</a:t>
            </a:r>
          </a:p>
          <a:p>
            <a:pPr marL="0" indent="0">
              <a:lnSpc>
                <a:spcPct val="80000"/>
              </a:lnSpc>
              <a:buFont typeface="Times" pitchFamily="-1" charset="0"/>
              <a:buNone/>
            </a:pPr>
            <a:r>
              <a:rPr lang="en-US" sz="1600" smtClean="0">
                <a:solidFill>
                  <a:schemeClr val="tx2"/>
                </a:solidFill>
                <a:latin typeface="Courier New Bold" charset="0"/>
                <a:ea typeface="ＭＳ Ｐゴシック" pitchFamily="-1" charset="-128"/>
                <a:cs typeface="ＭＳ Ｐゴシック" pitchFamily="-1" charset="-128"/>
              </a:rPr>
              <a:t>% mpirun –np 256 tau_exec –T </a:t>
            </a:r>
            <a:r>
              <a:rPr lang="en-US" sz="1600" smtClean="0">
                <a:solidFill>
                  <a:srgbClr val="FF0000"/>
                </a:solidFill>
                <a:latin typeface="Courier New Bold" charset="0"/>
                <a:ea typeface="ＭＳ Ｐゴシック" pitchFamily="-1" charset="-128"/>
                <a:cs typeface="ＭＳ Ｐゴシック" pitchFamily="-1" charset="-128"/>
              </a:rPr>
              <a:t>papi</a:t>
            </a:r>
            <a:r>
              <a:rPr lang="en-US" sz="1600" smtClean="0">
                <a:solidFill>
                  <a:schemeClr val="tx2"/>
                </a:solidFill>
                <a:latin typeface="Courier New Bold" charset="0"/>
                <a:ea typeface="ＭＳ Ｐゴシック" pitchFamily="-1" charset="-128"/>
                <a:cs typeface="ＭＳ Ｐゴシック" pitchFamily="-1" charset="-128"/>
              </a:rPr>
              <a:t>,mpi,</a:t>
            </a:r>
            <a:r>
              <a:rPr lang="en-US" sz="1600" smtClean="0">
                <a:solidFill>
                  <a:srgbClr val="3366FF"/>
                </a:solidFill>
                <a:latin typeface="Courier New Bold" charset="0"/>
                <a:ea typeface="ＭＳ Ｐゴシック" pitchFamily="-1" charset="-128"/>
                <a:cs typeface="ＭＳ Ｐゴシック" pitchFamily="-1" charset="-128"/>
              </a:rPr>
              <a:t>pdt</a:t>
            </a:r>
            <a:r>
              <a:rPr lang="en-US" sz="1600" smtClean="0">
                <a:solidFill>
                  <a:schemeClr val="tx2"/>
                </a:solidFill>
                <a:latin typeface="Courier New Bold" charset="0"/>
                <a:ea typeface="ＭＳ Ｐゴシック" pitchFamily="-1" charset="-128"/>
                <a:cs typeface="ＭＳ Ｐゴシック" pitchFamily="-1" charset="-128"/>
              </a:rPr>
              <a:t> </a:t>
            </a:r>
            <a:r>
              <a:rPr lang="en-US" sz="1600" smtClean="0">
                <a:solidFill>
                  <a:srgbClr val="660066"/>
                </a:solidFill>
                <a:latin typeface="Courier New Bold" charset="0"/>
                <a:ea typeface="ＭＳ Ｐゴシック" pitchFamily="-1" charset="-128"/>
                <a:cs typeface="ＭＳ Ｐゴシック" pitchFamily="-1" charset="-128"/>
              </a:rPr>
              <a:t>–s </a:t>
            </a:r>
            <a:r>
              <a:rPr lang="en-US" sz="1600" smtClean="0">
                <a:solidFill>
                  <a:schemeClr val="tx2"/>
                </a:solidFill>
                <a:latin typeface="Courier New Bold" charset="0"/>
                <a:ea typeface="ＭＳ Ｐゴシック" pitchFamily="-1" charset="-128"/>
                <a:cs typeface="ＭＳ Ｐゴシック" pitchFamily="-1" charset="-128"/>
              </a:rPr>
              <a:t>./a.out</a:t>
            </a:r>
          </a:p>
          <a:p>
            <a:pPr marL="0" indent="0">
              <a:lnSpc>
                <a:spcPct val="80000"/>
              </a:lnSpc>
              <a:buFont typeface="Times" pitchFamily="-1" charset="0"/>
              <a:buNone/>
            </a:pPr>
            <a:r>
              <a:rPr lang="en-US" sz="1600" smtClean="0">
                <a:solidFill>
                  <a:schemeClr val="tx2"/>
                </a:solidFill>
                <a:latin typeface="Arial" pitchFamily="-1" charset="0"/>
                <a:ea typeface="ＭＳ Ｐゴシック" pitchFamily="-1" charset="-128"/>
                <a:cs typeface="ＭＳ Ｐゴシック" pitchFamily="-1" charset="-128"/>
              </a:rPr>
              <a:t>Does not execute the program. Just displays the library that it will preload if executed without the </a:t>
            </a:r>
            <a:r>
              <a:rPr lang="en-US" sz="1600" smtClean="0">
                <a:solidFill>
                  <a:srgbClr val="660066"/>
                </a:solidFill>
                <a:latin typeface="Arial" pitchFamily="-1" charset="0"/>
                <a:ea typeface="ＭＳ Ｐゴシック" pitchFamily="-1" charset="-128"/>
                <a:cs typeface="ＭＳ Ｐゴシック" pitchFamily="-1" charset="-128"/>
              </a:rPr>
              <a:t>–s </a:t>
            </a:r>
            <a:r>
              <a:rPr lang="en-US" sz="1600" smtClean="0">
                <a:solidFill>
                  <a:schemeClr val="tx2"/>
                </a:solidFill>
                <a:latin typeface="Arial" pitchFamily="-1" charset="0"/>
                <a:ea typeface="ＭＳ Ｐゴシック" pitchFamily="-1" charset="-128"/>
                <a:cs typeface="ＭＳ Ｐゴシック" pitchFamily="-1" charset="-128"/>
              </a:rPr>
              <a:t>option. </a:t>
            </a:r>
          </a:p>
          <a:p>
            <a:pPr marL="0" indent="0">
              <a:lnSpc>
                <a:spcPct val="80000"/>
              </a:lnSpc>
              <a:buFont typeface="Times" pitchFamily="-1" charset="0"/>
              <a:buNone/>
            </a:pPr>
            <a:r>
              <a:rPr lang="en-US" sz="1600" smtClean="0">
                <a:solidFill>
                  <a:schemeClr val="tx2"/>
                </a:solidFill>
                <a:latin typeface="Arial" pitchFamily="-1" charset="0"/>
                <a:ea typeface="ＭＳ Ｐゴシック" pitchFamily="-1" charset="-128"/>
                <a:cs typeface="ＭＳ Ｐゴシック" pitchFamily="-1" charset="-128"/>
              </a:rPr>
              <a:t>NOTE: -mpi configuration is selected by default. Use –T serial for </a:t>
            </a:r>
          </a:p>
          <a:p>
            <a:pPr marL="0" indent="0">
              <a:lnSpc>
                <a:spcPct val="80000"/>
              </a:lnSpc>
              <a:buFont typeface="Times" pitchFamily="-1" charset="0"/>
              <a:buNone/>
            </a:pPr>
            <a:r>
              <a:rPr lang="en-US" sz="1600" smtClean="0">
                <a:solidFill>
                  <a:schemeClr val="tx2"/>
                </a:solidFill>
                <a:latin typeface="Arial" pitchFamily="-1" charset="0"/>
                <a:ea typeface="ＭＳ Ｐゴシック" pitchFamily="-1" charset="-128"/>
                <a:cs typeface="ＭＳ Ｐゴシック" pitchFamily="-1" charset="-128"/>
              </a:rPr>
              <a:t>Sequential programs.</a:t>
            </a:r>
            <a:endParaRPr lang="en-US" sz="1600" dirty="0">
              <a:solidFill>
                <a:schemeClr val="tx2"/>
              </a:solidFill>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4339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Level Profile</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18</a:t>
            </a:fld>
            <a:endParaRPr lang="en-US"/>
          </a:p>
        </p:txBody>
      </p:sp>
      <p:sp>
        <p:nvSpPr>
          <p:cNvPr id="6" name="Rectangle 3"/>
          <p:cNvSpPr txBox="1">
            <a:spLocks noChangeArrowheads="1"/>
          </p:cNvSpPr>
          <p:nvPr/>
        </p:nvSpPr>
        <p:spPr>
          <a:xfrm>
            <a:off x="245979" y="1048669"/>
            <a:ext cx="8617284" cy="292576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latin typeface="Arial" pitchFamily="-1" charset="0"/>
                <a:ea typeface="ＭＳ Ｐゴシック" pitchFamily="-1" charset="-128"/>
                <a:cs typeface="ＭＳ Ｐゴシック" pitchFamily="-1" charset="-128"/>
              </a:rPr>
              <a:t>How much time is spent in each application routine?</a:t>
            </a:r>
            <a:endParaRPr lang="en-US" sz="2400" b="1" dirty="0">
              <a:solidFill>
                <a:schemeClr val="accent2"/>
              </a:solidFill>
              <a:latin typeface="Arial" pitchFamily="-1" charset="0"/>
              <a:ea typeface="ＭＳ Ｐゴシック" pitchFamily="-1" charset="-128"/>
              <a:cs typeface="ＭＳ Ｐゴシック" pitchFamily="-1" charset="-128"/>
            </a:endParaRPr>
          </a:p>
        </p:txBody>
      </p:sp>
      <p:pic>
        <p:nvPicPr>
          <p:cNvPr id="7" name="Picture 6" descr="ParaProfScreenSnapz0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12" y="1630947"/>
            <a:ext cx="6996191" cy="4577651"/>
          </a:xfrm>
          <a:prstGeom prst="rect">
            <a:avLst/>
          </a:prstGeom>
        </p:spPr>
      </p:pic>
    </p:spTree>
    <p:extLst>
      <p:ext uri="{BB962C8B-B14F-4D97-AF65-F5344CB8AC3E}">
        <p14:creationId xmlns:p14="http://schemas.microsoft.com/office/powerpoint/2010/main" val="342163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Based Sampling in TAU</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19</a:t>
            </a:fld>
            <a:endParaRPr lang="en-US"/>
          </a:p>
        </p:txBody>
      </p:sp>
      <p:pic>
        <p:nvPicPr>
          <p:cNvPr id="6" name="Picture 1" descr="X11ScreenSnapz0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336" y="1014662"/>
            <a:ext cx="8909688" cy="30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509336" y="4215063"/>
            <a:ext cx="7162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 export TAU_MAKEFILE=$TAU/</a:t>
            </a:r>
            <a:r>
              <a:rPr lang="en-US" sz="1800" dirty="0" err="1"/>
              <a:t>Makefile.tau-icpc-papi-mpi-pdt</a:t>
            </a:r>
            <a:endParaRPr lang="en-US" sz="1800" dirty="0"/>
          </a:p>
          <a:p>
            <a:pPr eaLnBrk="1" hangingPunct="1"/>
            <a:r>
              <a:rPr lang="en-US" sz="1800" dirty="0"/>
              <a:t>% make CC=</a:t>
            </a:r>
            <a:r>
              <a:rPr lang="en-US" sz="1800" dirty="0" err="1"/>
              <a:t>tau_cc.sh</a:t>
            </a:r>
            <a:r>
              <a:rPr lang="en-US" sz="1800" dirty="0"/>
              <a:t> CXX=</a:t>
            </a:r>
            <a:r>
              <a:rPr lang="en-US" sz="1800" dirty="0" err="1"/>
              <a:t>tau_cxx.sh</a:t>
            </a:r>
            <a:r>
              <a:rPr lang="en-US" sz="1800" dirty="0"/>
              <a:t> </a:t>
            </a:r>
          </a:p>
          <a:p>
            <a:pPr eaLnBrk="1" hangingPunct="1"/>
            <a:r>
              <a:rPr lang="en-US" sz="1800" dirty="0"/>
              <a:t>% export </a:t>
            </a:r>
            <a:r>
              <a:rPr lang="en-US" sz="1800" dirty="0">
                <a:solidFill>
                  <a:srgbClr val="FF0000"/>
                </a:solidFill>
              </a:rPr>
              <a:t>TAU_SAMPLING</a:t>
            </a:r>
            <a:r>
              <a:rPr lang="en-US" sz="1800" dirty="0"/>
              <a:t>=1</a:t>
            </a:r>
          </a:p>
          <a:p>
            <a:pPr eaLnBrk="1" hangingPunct="1"/>
            <a:r>
              <a:rPr lang="en-US" sz="1800" dirty="0"/>
              <a:t>% </a:t>
            </a:r>
            <a:r>
              <a:rPr lang="en-US" sz="1800" dirty="0" err="1"/>
              <a:t>mpirun</a:t>
            </a:r>
            <a:r>
              <a:rPr lang="en-US" sz="1800" dirty="0"/>
              <a:t> –</a:t>
            </a:r>
            <a:r>
              <a:rPr lang="en-US" sz="1800" dirty="0" err="1"/>
              <a:t>np</a:t>
            </a:r>
            <a:r>
              <a:rPr lang="en-US" sz="1800" dirty="0"/>
              <a:t> 256 ./</a:t>
            </a:r>
            <a:r>
              <a:rPr lang="en-US" sz="1800" dirty="0" err="1"/>
              <a:t>a.out</a:t>
            </a:r>
            <a:r>
              <a:rPr lang="en-US" sz="1800" dirty="0"/>
              <a:t> </a:t>
            </a:r>
          </a:p>
          <a:p>
            <a:pPr eaLnBrk="1" hangingPunct="1"/>
            <a:r>
              <a:rPr lang="en-US" sz="1800" dirty="0"/>
              <a:t>% </a:t>
            </a:r>
            <a:r>
              <a:rPr lang="en-US" sz="1800" dirty="0" err="1"/>
              <a:t>paraprof</a:t>
            </a:r>
            <a:r>
              <a:rPr lang="en-US" sz="1800" dirty="0"/>
              <a:t> </a:t>
            </a:r>
          </a:p>
        </p:txBody>
      </p:sp>
    </p:spTree>
    <p:extLst>
      <p:ext uri="{BB962C8B-B14F-4D97-AF65-F5344CB8AC3E}">
        <p14:creationId xmlns:p14="http://schemas.microsoft.com/office/powerpoint/2010/main" val="110431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latin typeface="Calibri" charset="0"/>
              </a:rPr>
              <a:t>Outline</a:t>
            </a:r>
            <a:endParaRPr lang="en-US" dirty="0">
              <a:latin typeface="Calibri" charset="0"/>
            </a:endParaRPr>
          </a:p>
        </p:txBody>
      </p:sp>
      <p:sp>
        <p:nvSpPr>
          <p:cNvPr id="14338" name="Content Placeholder 2"/>
          <p:cNvSpPr>
            <a:spLocks noGrp="1"/>
          </p:cNvSpPr>
          <p:nvPr>
            <p:ph idx="1"/>
          </p:nvPr>
        </p:nvSpPr>
        <p:spPr/>
        <p:txBody>
          <a:bodyPr/>
          <a:lstStyle/>
          <a:p>
            <a:r>
              <a:rPr lang="en-US" dirty="0" smtClean="0">
                <a:latin typeface="Calibri" charset="0"/>
              </a:rPr>
              <a:t>Introduction to TAU</a:t>
            </a:r>
          </a:p>
          <a:p>
            <a:r>
              <a:rPr lang="en-US" dirty="0" smtClean="0">
                <a:latin typeface="Calibri" charset="0"/>
              </a:rPr>
              <a:t>Instrumentation: PDT, MPI,</a:t>
            </a:r>
            <a:r>
              <a:rPr lang="en-US" baseline="0" dirty="0" smtClean="0">
                <a:latin typeface="Calibri" charset="0"/>
              </a:rPr>
              <a:t> </a:t>
            </a:r>
            <a:r>
              <a:rPr lang="en-US" baseline="0" dirty="0" err="1" smtClean="0">
                <a:latin typeface="Calibri" charset="0"/>
              </a:rPr>
              <a:t>OpenMP</a:t>
            </a:r>
            <a:r>
              <a:rPr lang="en-US" baseline="0" dirty="0" smtClean="0">
                <a:latin typeface="Calibri" charset="0"/>
              </a:rPr>
              <a:t>, </a:t>
            </a:r>
            <a:r>
              <a:rPr lang="en-US" b="1" baseline="0" dirty="0" err="1" smtClean="0">
                <a:latin typeface="Calibri" charset="0"/>
              </a:rPr>
              <a:t>tau_exec</a:t>
            </a:r>
            <a:endParaRPr lang="en-US" b="1" baseline="0" dirty="0" smtClean="0">
              <a:latin typeface="Calibri" charset="0"/>
            </a:endParaRPr>
          </a:p>
          <a:p>
            <a:r>
              <a:rPr lang="en-US" baseline="0" dirty="0" smtClean="0">
                <a:latin typeface="Calibri" charset="0"/>
              </a:rPr>
              <a:t>I/O and Memory evaluation</a:t>
            </a:r>
          </a:p>
          <a:p>
            <a:r>
              <a:rPr lang="en-US" baseline="0" dirty="0" smtClean="0">
                <a:latin typeface="Calibri" charset="0"/>
              </a:rPr>
              <a:t>PAPI</a:t>
            </a:r>
          </a:p>
          <a:p>
            <a:r>
              <a:rPr lang="en-US" baseline="0" dirty="0" smtClean="0">
                <a:latin typeface="Calibri" charset="0"/>
              </a:rPr>
              <a:t>Demonstration of analysis tools: </a:t>
            </a:r>
            <a:r>
              <a:rPr lang="en-US" baseline="0" dirty="0" err="1" smtClean="0">
                <a:latin typeface="Calibri" charset="0"/>
              </a:rPr>
              <a:t>ParaProf</a:t>
            </a:r>
            <a:r>
              <a:rPr lang="en-US" baseline="0" dirty="0" smtClean="0">
                <a:latin typeface="Calibri" charset="0"/>
              </a:rPr>
              <a:t>, </a:t>
            </a:r>
            <a:r>
              <a:rPr lang="en-US" baseline="0" dirty="0" err="1" smtClean="0">
                <a:latin typeface="Calibri" charset="0"/>
              </a:rPr>
              <a:t>TAUdb</a:t>
            </a:r>
            <a:r>
              <a:rPr lang="en-US" baseline="0" dirty="0" smtClean="0">
                <a:latin typeface="Calibri" charset="0"/>
              </a:rPr>
              <a:t> and </a:t>
            </a:r>
            <a:r>
              <a:rPr lang="en-US" baseline="0" dirty="0" err="1" smtClean="0">
                <a:latin typeface="Calibri" charset="0"/>
              </a:rPr>
              <a:t>PerfExplorer</a:t>
            </a:r>
            <a:r>
              <a:rPr lang="en-US" baseline="0" dirty="0" smtClean="0">
                <a:latin typeface="Calibri" charset="0"/>
              </a:rPr>
              <a:t>, </a:t>
            </a:r>
            <a:r>
              <a:rPr lang="en-US" baseline="0" dirty="0" err="1" smtClean="0">
                <a:latin typeface="Calibri" charset="0"/>
              </a:rPr>
              <a:t>Vampir</a:t>
            </a:r>
            <a:r>
              <a:rPr lang="en-US" baseline="0" dirty="0" smtClean="0">
                <a:latin typeface="Calibri" charset="0"/>
              </a:rPr>
              <a:t> and </a:t>
            </a:r>
            <a:r>
              <a:rPr lang="en-US" baseline="0" dirty="0" err="1" smtClean="0">
                <a:latin typeface="Calibri" charset="0"/>
              </a:rPr>
              <a:t>Jumpshot</a:t>
            </a:r>
            <a:endParaRPr lang="en-US" dirty="0" smtClean="0">
              <a:latin typeface="Calibri" charset="0"/>
            </a:endParaRPr>
          </a:p>
          <a:p>
            <a:r>
              <a:rPr lang="en-US" dirty="0" smtClean="0">
                <a:latin typeface="Calibri" charset="0"/>
              </a:rPr>
              <a:t>Introduction to APEX</a:t>
            </a:r>
          </a:p>
          <a:p>
            <a:r>
              <a:rPr lang="en-US" dirty="0" smtClean="0">
                <a:latin typeface="Calibri" charset="0"/>
              </a:rPr>
              <a:t>Building HPX with APEX &amp; TAU</a:t>
            </a:r>
          </a:p>
          <a:p>
            <a:r>
              <a:rPr lang="en-US" dirty="0" smtClean="0">
                <a:latin typeface="Calibri" charset="0"/>
              </a:rPr>
              <a:t>Program Examples</a:t>
            </a:r>
          </a:p>
        </p:txBody>
      </p:sp>
      <p:sp>
        <p:nvSpPr>
          <p:cNvPr id="1433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mtClean="0">
                <a:solidFill>
                  <a:schemeClr val="bg1"/>
                </a:solidFill>
              </a:rPr>
              <a:t>Massively Parallel Task-Based Programming with HPX : Performance Analysis of HPX using TAU and APEX</a:t>
            </a:r>
            <a:endParaRPr lang="en-US">
              <a:solidFill>
                <a:schemeClr val="bg1"/>
              </a:solidFill>
            </a:endParaRPr>
          </a:p>
        </p:txBody>
      </p:sp>
      <p:sp>
        <p:nvSpPr>
          <p:cNvPr id="143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E402DEBC-DCCB-BF49-A9ED-362BFF113481}" type="slidenum">
              <a:rPr lang="en-US">
                <a:solidFill>
                  <a:srgbClr val="FFFFFF"/>
                </a:solidFill>
              </a:rPr>
              <a:pPr fontAlgn="base">
                <a:spcBef>
                  <a:spcPct val="0"/>
                </a:spcBef>
                <a:spcAft>
                  <a:spcPct val="0"/>
                </a:spcAft>
              </a:pPr>
              <a:t>2</a:t>
            </a:fld>
            <a:endParaRPr 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ParaProf</a:t>
            </a:r>
            <a:r>
              <a:rPr lang="en-US" baseline="0" dirty="0" smtClean="0"/>
              <a:t> Profile Browser</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20</a:t>
            </a:fld>
            <a:endParaRPr lang="en-US"/>
          </a:p>
        </p:txBody>
      </p:sp>
      <p:pic>
        <p:nvPicPr>
          <p:cNvPr id="6" name="Picture 1" descr="X11ScreenSnapz02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6454" y="947344"/>
            <a:ext cx="4864768" cy="53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83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ParaProf</a:t>
            </a:r>
            <a:r>
              <a:rPr lang="en-US" dirty="0" smtClean="0"/>
              <a:t> 3D Profile Browser</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21</a:t>
            </a:fld>
            <a:endParaRPr lang="en-US"/>
          </a:p>
        </p:txBody>
      </p:sp>
      <p:pic>
        <p:nvPicPr>
          <p:cNvPr id="6" name="Content Placeholder 4" descr="aorsa_3dwindow.tiff"/>
          <p:cNvPicPr>
            <a:picLocks noChangeAspect="1"/>
          </p:cNvPicPr>
          <p:nvPr/>
        </p:nvPicPr>
        <p:blipFill>
          <a:blip r:embed="rId2">
            <a:extLst>
              <a:ext uri="{28A0092B-C50C-407E-A947-70E740481C1C}">
                <a14:useLocalDpi xmlns:a14="http://schemas.microsoft.com/office/drawing/2010/main" val="0"/>
              </a:ext>
            </a:extLst>
          </a:blip>
          <a:srcRect t="-4378" b="-4378"/>
          <a:stretch>
            <a:fillRect/>
          </a:stretch>
        </p:blipFill>
        <p:spPr bwMode="auto">
          <a:xfrm>
            <a:off x="114634" y="1070059"/>
            <a:ext cx="8895613" cy="489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65546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ParaProf</a:t>
            </a:r>
            <a:r>
              <a:rPr lang="en-US" baseline="0" dirty="0" smtClean="0"/>
              <a:t> Topology Display</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22</a:t>
            </a:fld>
            <a:endParaRPr lang="en-US"/>
          </a:p>
        </p:txBody>
      </p:sp>
      <p:pic>
        <p:nvPicPr>
          <p:cNvPr id="6" name="Picture 3" descr="ParaProfScreenSnapz024.png"/>
          <p:cNvPicPr>
            <a:picLocks noChangeAspect="1"/>
          </p:cNvPicPr>
          <p:nvPr/>
        </p:nvPicPr>
        <p:blipFill>
          <a:blip r:embed="rId2"/>
          <a:srcRect/>
          <a:stretch>
            <a:fillRect/>
          </a:stretch>
        </p:blipFill>
        <p:spPr bwMode="auto">
          <a:xfrm>
            <a:off x="762000" y="914400"/>
            <a:ext cx="7924800" cy="5373688"/>
          </a:xfrm>
          <a:prstGeom prst="rect">
            <a:avLst/>
          </a:prstGeom>
          <a:noFill/>
          <a:ln w="9525">
            <a:noFill/>
            <a:miter lim="800000"/>
            <a:headEnd/>
            <a:tailEnd/>
          </a:ln>
        </p:spPr>
      </p:pic>
    </p:spTree>
    <p:extLst>
      <p:ext uri="{BB962C8B-B14F-4D97-AF65-F5344CB8AC3E}">
        <p14:creationId xmlns:p14="http://schemas.microsoft.com/office/powerpoint/2010/main" val="224048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ParaProf</a:t>
            </a:r>
            <a:r>
              <a:rPr lang="en-US" baseline="0" dirty="0" smtClean="0"/>
              <a:t> Comparison Window</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23</a:t>
            </a:fld>
            <a:endParaRPr lang="en-US"/>
          </a:p>
        </p:txBody>
      </p:sp>
      <p:sp>
        <p:nvSpPr>
          <p:cNvPr id="6" name="TextBox 5"/>
          <p:cNvSpPr txBox="1"/>
          <p:nvPr/>
        </p:nvSpPr>
        <p:spPr>
          <a:xfrm>
            <a:off x="401584" y="5975866"/>
            <a:ext cx="8285216" cy="369332"/>
          </a:xfrm>
          <a:prstGeom prst="rect">
            <a:avLst/>
          </a:prstGeom>
          <a:noFill/>
        </p:spPr>
        <p:txBody>
          <a:bodyPr wrap="none" rtlCol="0">
            <a:spAutoFit/>
          </a:bodyPr>
          <a:lstStyle/>
          <a:p>
            <a:r>
              <a:rPr lang="en-US" dirty="0" smtClean="0"/>
              <a:t>Comparing Rank 0 with 5</a:t>
            </a:r>
            <a:r>
              <a:rPr lang="en-US" dirty="0"/>
              <a:t> </a:t>
            </a:r>
            <a:r>
              <a:rPr lang="en-US" dirty="0" smtClean="0"/>
              <a:t>: Right click on “node 5” -&gt; Add node to comparison window</a:t>
            </a:r>
            <a:endParaRPr lang="en-US" dirty="0"/>
          </a:p>
        </p:txBody>
      </p:sp>
      <p:pic>
        <p:nvPicPr>
          <p:cNvPr id="7" name="Picture 6" descr="ParaProfScreenSnapz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874" y="1036072"/>
            <a:ext cx="6629400" cy="4939794"/>
          </a:xfrm>
          <a:prstGeom prst="rect">
            <a:avLst/>
          </a:prstGeom>
        </p:spPr>
      </p:pic>
    </p:spTree>
    <p:extLst>
      <p:ext uri="{BB962C8B-B14F-4D97-AF65-F5344CB8AC3E}">
        <p14:creationId xmlns:p14="http://schemas.microsoft.com/office/powerpoint/2010/main" val="3237898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with</a:t>
            </a:r>
            <a:r>
              <a:rPr lang="en-US" baseline="0" dirty="0" smtClean="0"/>
              <a:t> Multiple Counters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24</a:t>
            </a:fld>
            <a:endParaRPr lang="en-US"/>
          </a:p>
        </p:txBody>
      </p:sp>
      <p:sp>
        <p:nvSpPr>
          <p:cNvPr id="6" name="AutoShape 4"/>
          <p:cNvSpPr>
            <a:spLocks noChangeArrowheads="1"/>
          </p:cNvSpPr>
          <p:nvPr/>
        </p:nvSpPr>
        <p:spPr bwMode="auto">
          <a:xfrm>
            <a:off x="461381" y="1029360"/>
            <a:ext cx="8270875" cy="5106740"/>
          </a:xfrm>
          <a:prstGeom prst="foldedCorner">
            <a:avLst>
              <a:gd name="adj" fmla="val 12500"/>
            </a:avLst>
          </a:prstGeom>
          <a:solidFill>
            <a:srgbClr val="CCFFFF"/>
          </a:solidFill>
          <a:ln w="28575">
            <a:solidFill>
              <a:schemeClr val="tx1"/>
            </a:solidFill>
            <a:round/>
            <a:headEnd/>
            <a:tailEnd/>
          </a:ln>
        </p:spPr>
        <p:txBody>
          <a:bodyPr>
            <a:prstTxWarp prst="textNoShape">
              <a:avLst/>
            </a:prstTxWarp>
          </a:bodyPr>
          <a:lstStyle/>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a:t>
            </a:r>
            <a:r>
              <a:rPr lang="en-US" sz="1600" b="1" dirty="0" smtClean="0">
                <a:solidFill>
                  <a:srgbClr val="000000"/>
                </a:solidFill>
                <a:latin typeface="Courier New" pitchFamily="-1" charset="0"/>
              </a:rPr>
              <a:t> source </a:t>
            </a:r>
            <a:r>
              <a:rPr lang="en-US" sz="1600" b="1" dirty="0" err="1" smtClean="0">
                <a:solidFill>
                  <a:srgbClr val="000000"/>
                </a:solidFill>
                <a:latin typeface="Courier New" pitchFamily="-1" charset="0"/>
              </a:rPr>
              <a:t>tau.bashrc</a:t>
            </a:r>
            <a:endParaRPr lang="en-US" sz="1600" b="1" dirty="0" smtClean="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export TAU_MAKEFILE=$TAU/</a:t>
            </a:r>
            <a:r>
              <a:rPr lang="en-US" sz="1600" b="1" dirty="0" err="1">
                <a:solidFill>
                  <a:srgbClr val="000000"/>
                </a:solidFill>
                <a:latin typeface="Courier New" pitchFamily="-1" charset="0"/>
              </a:rPr>
              <a:t>Makefile.tau-icpc</a:t>
            </a:r>
            <a:r>
              <a:rPr lang="en-US" sz="1600" b="1" dirty="0" err="1">
                <a:solidFill>
                  <a:srgbClr val="FF0000"/>
                </a:solidFill>
                <a:latin typeface="Courier New" pitchFamily="-1" charset="0"/>
              </a:rPr>
              <a:t>-papi</a:t>
            </a:r>
            <a:r>
              <a:rPr lang="en-US" sz="1600" b="1" dirty="0" err="1">
                <a:solidFill>
                  <a:srgbClr val="000000"/>
                </a:solidFill>
                <a:latin typeface="Courier New" pitchFamily="-1" charset="0"/>
              </a:rPr>
              <a:t>-mpi-pdt</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export TAU_OPTIONS=</a:t>
            </a:r>
            <a:r>
              <a:rPr lang="ja-JP" altLang="en-US" sz="1600" b="1" dirty="0">
                <a:solidFill>
                  <a:srgbClr val="000000"/>
                </a:solidFill>
                <a:latin typeface="Courier New" pitchFamily="-1" charset="0"/>
              </a:rPr>
              <a:t>‘</a:t>
            </a:r>
            <a:r>
              <a:rPr lang="en-US" altLang="ja-JP" sz="1600" b="1" dirty="0">
                <a:solidFill>
                  <a:srgbClr val="000000"/>
                </a:solidFill>
                <a:latin typeface="Courier New" pitchFamily="-1" charset="0"/>
              </a:rPr>
              <a:t>-</a:t>
            </a:r>
            <a:r>
              <a:rPr lang="en-US" altLang="ja-JP" sz="1600" b="1" dirty="0" err="1">
                <a:solidFill>
                  <a:srgbClr val="000000"/>
                </a:solidFill>
                <a:latin typeface="Courier New" pitchFamily="-1" charset="0"/>
              </a:rPr>
              <a:t>optTauSelectFile</a:t>
            </a:r>
            <a:r>
              <a:rPr lang="en-US" altLang="ja-JP" sz="1600" b="1" dirty="0">
                <a:solidFill>
                  <a:srgbClr val="000000"/>
                </a:solidFill>
                <a:latin typeface="Courier New" pitchFamily="-1" charset="0"/>
              </a:rPr>
              <a:t>=</a:t>
            </a:r>
            <a:r>
              <a:rPr lang="en-US" altLang="ja-JP" sz="1600" b="1" dirty="0" err="1">
                <a:solidFill>
                  <a:srgbClr val="000000"/>
                </a:solidFill>
                <a:latin typeface="Courier New" pitchFamily="-1" charset="0"/>
              </a:rPr>
              <a:t>select.tau</a:t>
            </a:r>
            <a:r>
              <a:rPr lang="en-US" altLang="ja-JP" sz="1600" b="1" dirty="0">
                <a:solidFill>
                  <a:srgbClr val="000000"/>
                </a:solidFill>
                <a:latin typeface="Courier New" pitchFamily="-1" charset="0"/>
              </a:rPr>
              <a:t> –</a:t>
            </a:r>
            <a:r>
              <a:rPr lang="en-US" altLang="ja-JP" sz="1600" b="1" dirty="0" err="1">
                <a:solidFill>
                  <a:srgbClr val="000000"/>
                </a:solidFill>
                <a:latin typeface="Courier New" pitchFamily="-1" charset="0"/>
              </a:rPr>
              <a:t>optVerbose</a:t>
            </a:r>
            <a:r>
              <a:rPr lang="ja-JP" altLang="en-US" sz="1600" b="1" dirty="0">
                <a:solidFill>
                  <a:srgbClr val="000000"/>
                </a:solidFill>
                <a:latin typeface="Courier New" pitchFamily="-1" charset="0"/>
              </a:rPr>
              <a:t>’</a:t>
            </a:r>
            <a:endParaRPr lang="en-US" altLang="ja-JP"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cat </a:t>
            </a:r>
            <a:r>
              <a:rPr lang="en-US" sz="1600" b="1" dirty="0" err="1">
                <a:solidFill>
                  <a:srgbClr val="000000"/>
                </a:solidFill>
                <a:latin typeface="Courier New" pitchFamily="-1" charset="0"/>
              </a:rPr>
              <a:t>select.tau</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BEGIN_INSTRUMENT_SECTION</a:t>
            </a: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loops routine=</a:t>
            </a:r>
            <a:r>
              <a:rPr lang="ja-JP" altLang="en-US" sz="1600" b="1" dirty="0">
                <a:solidFill>
                  <a:srgbClr val="000000"/>
                </a:solidFill>
                <a:latin typeface="Courier New" pitchFamily="-1" charset="0"/>
              </a:rPr>
              <a:t>“</a:t>
            </a:r>
            <a:r>
              <a:rPr lang="en-US" altLang="ja-JP" sz="1600" b="1" dirty="0">
                <a:solidFill>
                  <a:srgbClr val="000000"/>
                </a:solidFill>
                <a:latin typeface="Courier New" pitchFamily="-1" charset="0"/>
              </a:rPr>
              <a:t>#</a:t>
            </a:r>
            <a:r>
              <a:rPr lang="ja-JP" altLang="en-US" sz="1600" b="1" dirty="0">
                <a:solidFill>
                  <a:srgbClr val="000000"/>
                </a:solidFill>
                <a:latin typeface="Courier New" pitchFamily="-1" charset="0"/>
              </a:rPr>
              <a:t>”</a:t>
            </a:r>
            <a:endParaRPr lang="en-US" altLang="ja-JP"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a:t>
            </a:r>
            <a:r>
              <a:rPr lang="en-US" sz="1600" b="1" dirty="0" smtClean="0">
                <a:solidFill>
                  <a:srgbClr val="000000"/>
                </a:solidFill>
                <a:latin typeface="Courier New" pitchFamily="-1" charset="0"/>
              </a:rPr>
              <a:t>END_INSTRUMENT_SECTION</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make F90=tau_f90.sh</a:t>
            </a:r>
          </a:p>
          <a:p>
            <a:pPr eaLnBrk="0" hangingPunct="0">
              <a:spcBef>
                <a:spcPct val="20000"/>
              </a:spcBef>
              <a:buSzPct val="75000"/>
              <a:buFont typeface="Wingdings" pitchFamily="-1" charset="2"/>
              <a:buNone/>
              <a:tabLst>
                <a:tab pos="225425" algn="l"/>
                <a:tab pos="514350" algn="l"/>
                <a:tab pos="801688" algn="l"/>
              </a:tabLst>
            </a:pPr>
            <a:r>
              <a:rPr lang="en-US" sz="1600" b="1" dirty="0" smtClean="0">
                <a:solidFill>
                  <a:srgbClr val="000000"/>
                </a:solidFill>
                <a:latin typeface="Courier New" pitchFamily="-1" charset="0"/>
              </a:rPr>
              <a:t>% </a:t>
            </a:r>
            <a:r>
              <a:rPr lang="en-US" sz="1600" b="1" dirty="0" err="1" smtClean="0">
                <a:solidFill>
                  <a:srgbClr val="000000"/>
                </a:solidFill>
                <a:latin typeface="Courier New" pitchFamily="-1" charset="0"/>
              </a:rPr>
              <a:t>mxterm</a:t>
            </a:r>
            <a:r>
              <a:rPr lang="en-US" sz="1600" b="1" dirty="0" smtClean="0">
                <a:solidFill>
                  <a:srgbClr val="000000"/>
                </a:solidFill>
                <a:latin typeface="Courier New" pitchFamily="-1" charset="0"/>
              </a:rPr>
              <a:t> 1 16 40 </a:t>
            </a:r>
            <a:endParaRPr lang="en-US" sz="1600" b="1" dirty="0">
              <a:solidFill>
                <a:srgbClr val="000000"/>
              </a:solidFill>
              <a:latin typeface="Courier New" pitchFamily="-1" charset="0"/>
            </a:endParaRPr>
          </a:p>
          <a:p>
            <a:pPr eaLnBrk="0" hangingPunct="0">
              <a:spcBef>
                <a:spcPct val="20000"/>
              </a:spcBef>
              <a:buSzPct val="75000"/>
              <a:tabLst>
                <a:tab pos="225425" algn="l"/>
                <a:tab pos="514350" algn="l"/>
                <a:tab pos="801688" algn="l"/>
              </a:tabLst>
            </a:pPr>
            <a:r>
              <a:rPr lang="en-US" sz="1600" b="1" dirty="0" smtClean="0">
                <a:solidFill>
                  <a:srgbClr val="FF0000"/>
                </a:solidFill>
                <a:latin typeface="Courier New" pitchFamily="-1" charset="0"/>
              </a:rPr>
              <a:t>% export TAU_METRICS=TIME,PAPI_FP_INS,PAPI_L1_DCM</a:t>
            </a:r>
          </a:p>
          <a:p>
            <a:pPr eaLnBrk="0" hangingPunct="0">
              <a:spcBef>
                <a:spcPct val="20000"/>
              </a:spcBef>
              <a:buSzPct val="75000"/>
              <a:tabLst>
                <a:tab pos="225425" algn="l"/>
                <a:tab pos="514350" algn="l"/>
                <a:tab pos="801688" algn="l"/>
              </a:tabLst>
            </a:pPr>
            <a:r>
              <a:rPr lang="en-US" sz="1600" b="1" dirty="0" smtClean="0">
                <a:latin typeface="Courier New" pitchFamily="-1" charset="0"/>
              </a:rPr>
              <a:t>% </a:t>
            </a:r>
            <a:r>
              <a:rPr lang="en-US" sz="1600" b="1" dirty="0" err="1" smtClean="0">
                <a:latin typeface="Courier New" pitchFamily="-1" charset="0"/>
              </a:rPr>
              <a:t>mpirun</a:t>
            </a:r>
            <a:r>
              <a:rPr lang="en-US" sz="1600" b="1" dirty="0" smtClean="0">
                <a:latin typeface="Courier New" pitchFamily="-1" charset="0"/>
              </a:rPr>
              <a:t> -</a:t>
            </a:r>
            <a:r>
              <a:rPr lang="en-US" sz="1600" b="1" dirty="0" err="1" smtClean="0">
                <a:latin typeface="Courier New" pitchFamily="-1" charset="0"/>
              </a:rPr>
              <a:t>np</a:t>
            </a:r>
            <a:r>
              <a:rPr lang="en-US" sz="1600" b="1" dirty="0" smtClean="0">
                <a:latin typeface="Courier New" pitchFamily="-1" charset="0"/>
              </a:rPr>
              <a:t> 4  ./</a:t>
            </a:r>
            <a:r>
              <a:rPr lang="en-US" sz="1600" b="1" dirty="0" err="1" smtClean="0">
                <a:latin typeface="Courier New" pitchFamily="-1" charset="0"/>
              </a:rPr>
              <a:t>matmult</a:t>
            </a:r>
            <a:endParaRPr lang="en-US" sz="1600" b="1" dirty="0">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a:t>
            </a:r>
            <a:r>
              <a:rPr lang="en-US" sz="1600" b="1" dirty="0" err="1">
                <a:solidFill>
                  <a:srgbClr val="000000"/>
                </a:solidFill>
                <a:latin typeface="Courier New" pitchFamily="-1" charset="0"/>
              </a:rPr>
              <a:t>paraprof</a:t>
            </a:r>
            <a:r>
              <a:rPr lang="en-US" sz="1600" b="1" dirty="0">
                <a:solidFill>
                  <a:srgbClr val="000000"/>
                </a:solidFill>
                <a:latin typeface="Courier New" pitchFamily="-1" charset="0"/>
              </a:rPr>
              <a:t> -–pack </a:t>
            </a:r>
            <a:r>
              <a:rPr lang="en-US" sz="1600" b="1" dirty="0" err="1">
                <a:solidFill>
                  <a:srgbClr val="000000"/>
                </a:solidFill>
                <a:latin typeface="Courier New" pitchFamily="-1" charset="0"/>
              </a:rPr>
              <a:t>app.ppk</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Move the </a:t>
            </a:r>
            <a:r>
              <a:rPr lang="en-US" sz="1600" b="1" dirty="0" err="1">
                <a:solidFill>
                  <a:srgbClr val="000000"/>
                </a:solidFill>
                <a:latin typeface="Courier New" pitchFamily="-1" charset="0"/>
              </a:rPr>
              <a:t>app.ppk</a:t>
            </a:r>
            <a:r>
              <a:rPr lang="en-US" sz="1600" b="1" dirty="0">
                <a:solidFill>
                  <a:srgbClr val="000000"/>
                </a:solidFill>
                <a:latin typeface="Courier New" pitchFamily="-1" charset="0"/>
              </a:rPr>
              <a:t> file to your desktop. </a:t>
            </a: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a:t>
            </a:r>
            <a:r>
              <a:rPr lang="en-US" sz="1600" b="1" dirty="0" err="1">
                <a:solidFill>
                  <a:srgbClr val="000000"/>
                </a:solidFill>
                <a:latin typeface="Courier New" pitchFamily="-1" charset="0"/>
              </a:rPr>
              <a:t>paraprof</a:t>
            </a:r>
            <a:r>
              <a:rPr lang="en-US" sz="1600" b="1" dirty="0">
                <a:solidFill>
                  <a:srgbClr val="000000"/>
                </a:solidFill>
                <a:latin typeface="Courier New" pitchFamily="-1" charset="0"/>
              </a:rPr>
              <a:t> </a:t>
            </a:r>
            <a:r>
              <a:rPr lang="en-US" sz="1600" b="1" dirty="0" err="1">
                <a:solidFill>
                  <a:srgbClr val="000000"/>
                </a:solidFill>
                <a:latin typeface="Courier New" pitchFamily="-1" charset="0"/>
              </a:rPr>
              <a:t>app.ppk</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Choose Options -&gt; Show Derived Panel -&gt; Click PAPI_FP_INS, </a:t>
            </a:r>
            <a:br>
              <a:rPr lang="en-US" sz="1600" b="1" dirty="0">
                <a:solidFill>
                  <a:srgbClr val="000000"/>
                </a:solidFill>
                <a:latin typeface="Courier New" pitchFamily="-1" charset="0"/>
              </a:rPr>
            </a:br>
            <a:r>
              <a:rPr lang="en-US" sz="1600" b="1" dirty="0">
                <a:solidFill>
                  <a:srgbClr val="000000"/>
                </a:solidFill>
                <a:latin typeface="Courier New" pitchFamily="-1" charset="0"/>
              </a:rPr>
              <a:t> Click </a:t>
            </a:r>
            <a:r>
              <a:rPr lang="ja-JP" altLang="en-US" sz="1600" b="1" dirty="0">
                <a:solidFill>
                  <a:srgbClr val="000000"/>
                </a:solidFill>
                <a:latin typeface="Courier New" pitchFamily="-1" charset="0"/>
              </a:rPr>
              <a:t>“</a:t>
            </a:r>
            <a:r>
              <a:rPr lang="en-US" altLang="ja-JP" sz="1600" b="1" dirty="0">
                <a:solidFill>
                  <a:srgbClr val="000000"/>
                </a:solidFill>
                <a:latin typeface="Courier New" pitchFamily="-1" charset="0"/>
              </a:rPr>
              <a:t>/</a:t>
            </a:r>
            <a:r>
              <a:rPr lang="ja-JP" altLang="en-US" sz="1600" b="1" dirty="0">
                <a:solidFill>
                  <a:srgbClr val="000000"/>
                </a:solidFill>
                <a:latin typeface="Courier New" pitchFamily="-1" charset="0"/>
              </a:rPr>
              <a:t>”</a:t>
            </a:r>
            <a:r>
              <a:rPr lang="en-US" altLang="ja-JP" sz="1600" b="1" dirty="0">
                <a:solidFill>
                  <a:srgbClr val="000000"/>
                </a:solidFill>
                <a:latin typeface="Courier New" pitchFamily="-1" charset="0"/>
              </a:rPr>
              <a:t>,  Click TIME, Apply, Choose new metric by double clicking.</a:t>
            </a:r>
          </a:p>
          <a:p>
            <a:pPr eaLnBrk="0" hangingPunct="0">
              <a:spcBef>
                <a:spcPct val="20000"/>
              </a:spcBef>
              <a:buSzPct val="75000"/>
              <a:buFont typeface="Wingdings" pitchFamily="-1" charset="2"/>
              <a:buNone/>
              <a:tabLst>
                <a:tab pos="225425" algn="l"/>
                <a:tab pos="514350" algn="l"/>
                <a:tab pos="801688" algn="l"/>
              </a:tabLst>
            </a:pPr>
            <a:endParaRPr lang="en-US" sz="1600" b="1" dirty="0">
              <a:solidFill>
                <a:srgbClr val="000000"/>
              </a:solidFill>
              <a:latin typeface="Courier New" pitchFamily="-1" charset="0"/>
            </a:endParaRPr>
          </a:p>
        </p:txBody>
      </p:sp>
    </p:spTree>
    <p:extLst>
      <p:ext uri="{BB962C8B-B14F-4D97-AF65-F5344CB8AC3E}">
        <p14:creationId xmlns:p14="http://schemas.microsoft.com/office/powerpoint/2010/main" val="2392381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FLOPS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25</a:t>
            </a:fld>
            <a:endParaRPr lang="en-US"/>
          </a:p>
        </p:txBody>
      </p:sp>
      <p:sp>
        <p:nvSpPr>
          <p:cNvPr id="6" name="Rectangle 3"/>
          <p:cNvSpPr txBox="1">
            <a:spLocks noChangeArrowheads="1"/>
          </p:cNvSpPr>
          <p:nvPr/>
        </p:nvSpPr>
        <p:spPr>
          <a:xfrm>
            <a:off x="762000" y="990600"/>
            <a:ext cx="8153400" cy="292576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pPr>
            <a:r>
              <a:rPr lang="en-US" sz="2000" smtClean="0">
                <a:solidFill>
                  <a:srgbClr val="000000"/>
                </a:solidFill>
                <a:latin typeface="Arial" pitchFamily="-1" charset="0"/>
                <a:ea typeface="ＭＳ Ｐゴシック" pitchFamily="-1" charset="-128"/>
                <a:cs typeface="ＭＳ Ｐゴシック" pitchFamily="-1" charset="-128"/>
              </a:rPr>
              <a:t>Goal: What is the execution rate of my loops in MFLOPS? </a:t>
            </a:r>
          </a:p>
          <a:p>
            <a:pPr marL="0" indent="0">
              <a:spcBef>
                <a:spcPts val="0"/>
              </a:spcBef>
              <a:spcAft>
                <a:spcPts val="600"/>
              </a:spcAft>
            </a:pPr>
            <a:endParaRPr lang="en-US" sz="2000" smtClean="0">
              <a:solidFill>
                <a:srgbClr val="000000"/>
              </a:solidFill>
              <a:latin typeface="Arial" pitchFamily="-1" charset="0"/>
              <a:ea typeface="ＭＳ Ｐゴシック" pitchFamily="-1" charset="-128"/>
              <a:cs typeface="ＭＳ Ｐゴシック" pitchFamily="-1" charset="-128"/>
            </a:endParaRPr>
          </a:p>
          <a:p>
            <a:pPr marL="0" indent="0">
              <a:spcBef>
                <a:spcPts val="0"/>
              </a:spcBef>
              <a:spcAft>
                <a:spcPts val="600"/>
              </a:spcAft>
            </a:pPr>
            <a:r>
              <a:rPr lang="en-US" sz="2000" smtClean="0">
                <a:solidFill>
                  <a:srgbClr val="000000"/>
                </a:solidFill>
                <a:latin typeface="Arial" pitchFamily="-1" charset="0"/>
                <a:ea typeface="ＭＳ Ｐゴシック" pitchFamily="-1" charset="-128"/>
                <a:cs typeface="ＭＳ Ｐゴシック" pitchFamily="-1" charset="-128"/>
              </a:rPr>
              <a:t>Flat profile with PAPI_FP_INS and time with loop instrumentation:</a:t>
            </a:r>
            <a:endParaRPr lang="en-US" sz="2800" dirty="0">
              <a:solidFill>
                <a:srgbClr val="000000"/>
              </a:solidFill>
              <a:latin typeface="Arial" pitchFamily="-1" charset="0"/>
              <a:ea typeface="ＭＳ Ｐゴシック" pitchFamily="-1" charset="-128"/>
              <a:cs typeface="ＭＳ Ｐゴシック" pitchFamily="-1" charset="-128"/>
            </a:endParaRPr>
          </a:p>
        </p:txBody>
      </p:sp>
      <p:pic>
        <p:nvPicPr>
          <p:cNvPr id="7" name="Picture 4" descr="mflops_loops"/>
          <p:cNvPicPr>
            <a:picLocks noChangeAspect="1" noChangeArrowheads="1"/>
          </p:cNvPicPr>
          <p:nvPr/>
        </p:nvPicPr>
        <p:blipFill>
          <a:blip r:embed="rId2"/>
          <a:srcRect/>
          <a:stretch>
            <a:fillRect/>
          </a:stretch>
        </p:blipFill>
        <p:spPr bwMode="auto">
          <a:xfrm>
            <a:off x="1371600" y="2209800"/>
            <a:ext cx="6521450" cy="3917950"/>
          </a:xfrm>
          <a:prstGeom prst="rect">
            <a:avLst/>
          </a:prstGeom>
          <a:noFill/>
          <a:ln w="9525">
            <a:noFill/>
            <a:miter lim="800000"/>
            <a:headEnd/>
            <a:tailEnd/>
          </a:ln>
        </p:spPr>
      </p:pic>
    </p:spTree>
    <p:extLst>
      <p:ext uri="{BB962C8B-B14F-4D97-AF65-F5344CB8AC3E}">
        <p14:creationId xmlns:p14="http://schemas.microsoft.com/office/powerpoint/2010/main" val="1228773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Callpath</a:t>
            </a:r>
            <a:r>
              <a:rPr lang="en-US" dirty="0" smtClean="0"/>
              <a:t> Profiles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26</a:t>
            </a:fld>
            <a:endParaRPr lang="en-US"/>
          </a:p>
        </p:txBody>
      </p:sp>
      <p:sp>
        <p:nvSpPr>
          <p:cNvPr id="6" name="AutoShape 4"/>
          <p:cNvSpPr>
            <a:spLocks noChangeArrowheads="1"/>
          </p:cNvSpPr>
          <p:nvPr/>
        </p:nvSpPr>
        <p:spPr bwMode="auto">
          <a:xfrm>
            <a:off x="609600" y="990600"/>
            <a:ext cx="8077200" cy="4876800"/>
          </a:xfrm>
          <a:prstGeom prst="foldedCorner">
            <a:avLst>
              <a:gd name="adj" fmla="val 12500"/>
            </a:avLst>
          </a:prstGeom>
          <a:solidFill>
            <a:srgbClr val="CCFFFF"/>
          </a:solidFill>
          <a:ln w="28575">
            <a:solidFill>
              <a:schemeClr val="tx1"/>
            </a:solidFill>
            <a:round/>
            <a:headEnd/>
            <a:tailEnd/>
          </a:ln>
        </p:spPr>
        <p:txBody>
          <a:bodyPr>
            <a:prstTxWarp prst="textNoShape">
              <a:avLst/>
            </a:prstTxWarp>
          </a:bodyPr>
          <a:lstStyle/>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a:t>
            </a:r>
            <a:r>
              <a:rPr lang="en-US" sz="1600" b="1" dirty="0" smtClean="0">
                <a:solidFill>
                  <a:srgbClr val="000000"/>
                </a:solidFill>
                <a:latin typeface="Courier New" pitchFamily="-1" charset="0"/>
              </a:rPr>
              <a:t> source </a:t>
            </a:r>
            <a:r>
              <a:rPr lang="en-US" sz="1600" b="1" dirty="0" err="1" smtClean="0">
                <a:solidFill>
                  <a:srgbClr val="000000"/>
                </a:solidFill>
                <a:latin typeface="Courier New" pitchFamily="-1" charset="0"/>
              </a:rPr>
              <a:t>tau.bashrc</a:t>
            </a:r>
            <a:endParaRPr lang="en-US" sz="1600" b="1" dirty="0" smtClean="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export TAU_MAKEFILE=$</a:t>
            </a:r>
            <a:r>
              <a:rPr lang="en-US" sz="1600" b="1" dirty="0" err="1">
                <a:solidFill>
                  <a:srgbClr val="000000"/>
                </a:solidFill>
                <a:latin typeface="Courier New" pitchFamily="-1" charset="0"/>
              </a:rPr>
              <a:t>TAU/</a:t>
            </a:r>
            <a:r>
              <a:rPr lang="en-US" sz="1600" b="1" dirty="0" err="1" smtClean="0">
                <a:solidFill>
                  <a:srgbClr val="000000"/>
                </a:solidFill>
                <a:latin typeface="Courier New" pitchFamily="-1" charset="0"/>
              </a:rPr>
              <a:t>Makefile.tau-icpc-papi-mpi-pdt</a:t>
            </a:r>
            <a:endParaRPr lang="en-US" sz="1600" b="1" dirty="0" smtClean="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smtClean="0">
                <a:solidFill>
                  <a:srgbClr val="000000"/>
                </a:solidFill>
                <a:latin typeface="Courier New" pitchFamily="-1" charset="0"/>
              </a:rPr>
              <a:t>% </a:t>
            </a:r>
            <a:r>
              <a:rPr lang="en-US" sz="1600" b="1" dirty="0">
                <a:solidFill>
                  <a:srgbClr val="000000"/>
                </a:solidFill>
                <a:latin typeface="Courier New" pitchFamily="-1" charset="0"/>
              </a:rPr>
              <a:t>make F90=tau_f90.sh</a:t>
            </a: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(Or edit </a:t>
            </a:r>
            <a:r>
              <a:rPr lang="en-US" sz="1600" b="1" dirty="0" err="1">
                <a:solidFill>
                  <a:srgbClr val="000000"/>
                </a:solidFill>
                <a:latin typeface="Courier New" pitchFamily="-1" charset="0"/>
              </a:rPr>
              <a:t>Makefile</a:t>
            </a:r>
            <a:r>
              <a:rPr lang="en-US" sz="1600" b="1" dirty="0">
                <a:solidFill>
                  <a:srgbClr val="000000"/>
                </a:solidFill>
                <a:latin typeface="Courier New" pitchFamily="-1" charset="0"/>
              </a:rPr>
              <a:t> and change F90=tau_f90.sh)</a:t>
            </a:r>
          </a:p>
          <a:p>
            <a:pPr eaLnBrk="0" hangingPunct="0">
              <a:spcBef>
                <a:spcPct val="20000"/>
              </a:spcBef>
              <a:buSzPct val="75000"/>
              <a:buFont typeface="Wingdings" pitchFamily="-1" charset="2"/>
              <a:buNone/>
              <a:tabLst>
                <a:tab pos="225425" algn="l"/>
                <a:tab pos="514350" algn="l"/>
                <a:tab pos="801688" algn="l"/>
              </a:tabLst>
            </a:pPr>
            <a:endParaRPr lang="en-US" sz="1600" b="1" dirty="0">
              <a:solidFill>
                <a:srgbClr val="FF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a:t>
            </a:r>
            <a:r>
              <a:rPr lang="en-US" sz="1600" b="1" dirty="0" err="1" smtClean="0">
                <a:solidFill>
                  <a:srgbClr val="000000"/>
                </a:solidFill>
                <a:latin typeface="Courier New" pitchFamily="-1" charset="0"/>
              </a:rPr>
              <a:t>mxterm</a:t>
            </a:r>
            <a:r>
              <a:rPr lang="en-US" sz="1600" b="1" dirty="0" smtClean="0">
                <a:solidFill>
                  <a:srgbClr val="000000"/>
                </a:solidFill>
                <a:latin typeface="Courier New" pitchFamily="-1" charset="0"/>
              </a:rPr>
              <a:t> 1 16 40 </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FF0000"/>
                </a:solidFill>
                <a:latin typeface="Courier New" pitchFamily="-1" charset="0"/>
              </a:rPr>
              <a:t>% export TAU_CALLPATH=1</a:t>
            </a: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FF0000"/>
                </a:solidFill>
                <a:latin typeface="Courier New" pitchFamily="-1" charset="0"/>
              </a:rPr>
              <a:t>% export TAU_CALLPATH_DEPTH=100</a:t>
            </a:r>
            <a:br>
              <a:rPr lang="en-US" sz="1600" b="1" dirty="0">
                <a:solidFill>
                  <a:srgbClr val="FF0000"/>
                </a:solidFill>
                <a:latin typeface="Courier New" pitchFamily="-1" charset="0"/>
              </a:rPr>
            </a:br>
            <a:r>
              <a:rPr lang="en-US" sz="1600" b="1" dirty="0">
                <a:solidFill>
                  <a:srgbClr val="FF0000"/>
                </a:solidFill>
                <a:latin typeface="Courier New" pitchFamily="-1" charset="0"/>
              </a:rPr>
              <a:t>(truncates all calling paths to a specified depth)</a:t>
            </a: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a:t>
            </a:r>
            <a:r>
              <a:rPr lang="en-US" sz="1600" b="1" dirty="0" err="1" smtClean="0">
                <a:solidFill>
                  <a:srgbClr val="000000"/>
                </a:solidFill>
                <a:latin typeface="Courier New" pitchFamily="-1" charset="0"/>
              </a:rPr>
              <a:t>mpirun</a:t>
            </a:r>
            <a:r>
              <a:rPr lang="en-US" sz="1600" b="1" dirty="0" smtClean="0">
                <a:solidFill>
                  <a:srgbClr val="000000"/>
                </a:solidFill>
                <a:latin typeface="Courier New" pitchFamily="-1" charset="0"/>
              </a:rPr>
              <a:t> -</a:t>
            </a:r>
            <a:r>
              <a:rPr lang="en-US" sz="1600" b="1" dirty="0" err="1" smtClean="0">
                <a:solidFill>
                  <a:srgbClr val="000000"/>
                </a:solidFill>
                <a:latin typeface="Courier New" pitchFamily="-1" charset="0"/>
              </a:rPr>
              <a:t>np</a:t>
            </a:r>
            <a:r>
              <a:rPr lang="en-US" sz="1600" b="1" dirty="0" smtClean="0">
                <a:solidFill>
                  <a:srgbClr val="000000"/>
                </a:solidFill>
                <a:latin typeface="Courier New" pitchFamily="-1" charset="0"/>
              </a:rPr>
              <a:t> 4   </a:t>
            </a:r>
            <a:r>
              <a:rPr lang="en-US" sz="1600" b="1" dirty="0">
                <a:solidFill>
                  <a:srgbClr val="000000"/>
                </a:solidFill>
                <a:latin typeface="Courier New" pitchFamily="-1" charset="0"/>
              </a:rPr>
              <a:t>./</a:t>
            </a:r>
            <a:r>
              <a:rPr lang="en-US" sz="1600" b="1" dirty="0" err="1">
                <a:solidFill>
                  <a:srgbClr val="000000"/>
                </a:solidFill>
                <a:latin typeface="Courier New" pitchFamily="-1" charset="0"/>
              </a:rPr>
              <a:t>a.out</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a:t>
            </a:r>
            <a:r>
              <a:rPr lang="en-US" sz="1600" b="1" dirty="0" err="1">
                <a:solidFill>
                  <a:srgbClr val="000000"/>
                </a:solidFill>
                <a:latin typeface="Courier New" pitchFamily="-1" charset="0"/>
              </a:rPr>
              <a:t>paraprof</a:t>
            </a:r>
            <a:r>
              <a:rPr lang="en-US" sz="1600" b="1" dirty="0">
                <a:solidFill>
                  <a:srgbClr val="000000"/>
                </a:solidFill>
                <a:latin typeface="Courier New" pitchFamily="-1" charset="0"/>
              </a:rPr>
              <a:t> -–pack </a:t>
            </a:r>
            <a:r>
              <a:rPr lang="en-US" sz="1600" b="1" dirty="0" err="1">
                <a:solidFill>
                  <a:srgbClr val="000000"/>
                </a:solidFill>
                <a:latin typeface="Courier New" pitchFamily="-1" charset="0"/>
              </a:rPr>
              <a:t>app.ppk</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Move the </a:t>
            </a:r>
            <a:r>
              <a:rPr lang="en-US" sz="1600" b="1" dirty="0" err="1">
                <a:solidFill>
                  <a:srgbClr val="000000"/>
                </a:solidFill>
                <a:latin typeface="Courier New" pitchFamily="-1" charset="0"/>
              </a:rPr>
              <a:t>app.ppk</a:t>
            </a:r>
            <a:r>
              <a:rPr lang="en-US" sz="1600" b="1" dirty="0">
                <a:solidFill>
                  <a:srgbClr val="000000"/>
                </a:solidFill>
                <a:latin typeface="Courier New" pitchFamily="-1" charset="0"/>
              </a:rPr>
              <a:t> file to your desktop. </a:t>
            </a: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 </a:t>
            </a:r>
            <a:r>
              <a:rPr lang="en-US" sz="1600" b="1" dirty="0" err="1">
                <a:solidFill>
                  <a:srgbClr val="000000"/>
                </a:solidFill>
                <a:latin typeface="Courier New" pitchFamily="-1" charset="0"/>
              </a:rPr>
              <a:t>paraprof</a:t>
            </a:r>
            <a:r>
              <a:rPr lang="en-US" sz="1600" b="1" dirty="0">
                <a:solidFill>
                  <a:srgbClr val="000000"/>
                </a:solidFill>
                <a:latin typeface="Courier New" pitchFamily="-1" charset="0"/>
              </a:rPr>
              <a:t> </a:t>
            </a:r>
            <a:r>
              <a:rPr lang="en-US" sz="1600" b="1" dirty="0" err="1">
                <a:solidFill>
                  <a:srgbClr val="000000"/>
                </a:solidFill>
                <a:latin typeface="Courier New" pitchFamily="-1" charset="0"/>
              </a:rPr>
              <a:t>app.ppk</a:t>
            </a:r>
            <a:endParaRPr lang="en-US" sz="1600" b="1" dirty="0">
              <a:solidFill>
                <a:srgbClr val="000000"/>
              </a:solidFill>
              <a:latin typeface="Courier New" pitchFamily="-1" charset="0"/>
            </a:endParaRPr>
          </a:p>
          <a:p>
            <a:pPr eaLnBrk="0" hangingPunct="0">
              <a:spcBef>
                <a:spcPct val="20000"/>
              </a:spcBef>
              <a:buSzPct val="75000"/>
              <a:buFont typeface="Wingdings" pitchFamily="-1" charset="2"/>
              <a:buNone/>
              <a:tabLst>
                <a:tab pos="225425" algn="l"/>
                <a:tab pos="514350" algn="l"/>
                <a:tab pos="801688" algn="l"/>
              </a:tabLst>
            </a:pPr>
            <a:r>
              <a:rPr lang="en-US" sz="1600" b="1" dirty="0">
                <a:solidFill>
                  <a:srgbClr val="000000"/>
                </a:solidFill>
                <a:latin typeface="Courier New" pitchFamily="-1" charset="0"/>
              </a:rPr>
              <a:t>(Windows -&gt; Thread -&gt; Call Graph)</a:t>
            </a:r>
          </a:p>
          <a:p>
            <a:pPr eaLnBrk="0" hangingPunct="0">
              <a:spcBef>
                <a:spcPct val="20000"/>
              </a:spcBef>
              <a:buSzPct val="75000"/>
              <a:buFont typeface="Wingdings" pitchFamily="-1" charset="2"/>
              <a:buNone/>
              <a:tabLst>
                <a:tab pos="225425" algn="l"/>
                <a:tab pos="514350" algn="l"/>
                <a:tab pos="801688" algn="l"/>
              </a:tabLst>
            </a:pPr>
            <a:endParaRPr lang="en-US" sz="1600" b="1" dirty="0">
              <a:solidFill>
                <a:srgbClr val="000000"/>
              </a:solidFill>
              <a:latin typeface="Courier New" pitchFamily="-1" charset="0"/>
            </a:endParaRPr>
          </a:p>
        </p:txBody>
      </p:sp>
    </p:spTree>
    <p:extLst>
      <p:ext uri="{BB962C8B-B14F-4D97-AF65-F5344CB8AC3E}">
        <p14:creationId xmlns:p14="http://schemas.microsoft.com/office/powerpoint/2010/main" val="1934729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Comunication</a:t>
            </a:r>
            <a:r>
              <a:rPr lang="en-US" dirty="0" smtClean="0"/>
              <a:t> Matrix</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27</a:t>
            </a:fld>
            <a:endParaRPr lang="en-US"/>
          </a:p>
        </p:txBody>
      </p:sp>
      <p:sp>
        <p:nvSpPr>
          <p:cNvPr id="6" name="AutoShape 3"/>
          <p:cNvSpPr txBox="1">
            <a:spLocks noChangeArrowheads="1"/>
          </p:cNvSpPr>
          <p:nvPr/>
        </p:nvSpPr>
        <p:spPr>
          <a:xfrm>
            <a:off x="673769" y="920922"/>
            <a:ext cx="7848600" cy="2925762"/>
          </a:xfrm>
          <a:prstGeom prst="foldedCorner">
            <a:avLst>
              <a:gd name="adj" fmla="val 12500"/>
            </a:avLst>
          </a:prstGeom>
          <a:solidFill>
            <a:srgbClr val="CCFFFF"/>
          </a:solidFill>
          <a:ln w="28575">
            <a:solidFill>
              <a:schemeClr val="tx1"/>
            </a:solidFill>
            <a:round/>
          </a:ln>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 source tau.bashrc </a:t>
            </a:r>
          </a:p>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 export TAU_MAKEFILE=$TAU/Makefile.tau-icpc-papi-mpi-pdt</a:t>
            </a:r>
          </a:p>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 make F90=tau_f90.sh</a:t>
            </a:r>
          </a:p>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(Or edit Makefile and change F90=tau_f90.sh)</a:t>
            </a:r>
          </a:p>
          <a:p>
            <a:pPr marL="406400" indent="-406400">
              <a:lnSpc>
                <a:spcPct val="90000"/>
              </a:lnSpc>
              <a:buClr>
                <a:schemeClr val="tx1"/>
              </a:buClr>
              <a:buFontTx/>
              <a:buNone/>
              <a:tabLst>
                <a:tab pos="225425" algn="l"/>
                <a:tab pos="514350" algn="l"/>
                <a:tab pos="801688" algn="l"/>
              </a:tabLst>
            </a:pPr>
            <a:endParaRPr lang="en-US" sz="1400" smtClean="0">
              <a:solidFill>
                <a:srgbClr val="FF0000"/>
              </a:solidFill>
              <a:latin typeface="Courier New" pitchFamily="-1" charset="0"/>
              <a:ea typeface="ＭＳ Ｐゴシック" pitchFamily="-1" charset="-128"/>
              <a:cs typeface="ＭＳ Ｐゴシック" pitchFamily="-1" charset="-128"/>
            </a:endParaRPr>
          </a:p>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 mxterm 1 16 40 </a:t>
            </a:r>
          </a:p>
          <a:p>
            <a:pPr marL="406400" indent="-406400">
              <a:lnSpc>
                <a:spcPct val="90000"/>
              </a:lnSpc>
              <a:buClr>
                <a:schemeClr val="tx1"/>
              </a:buClr>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 </a:t>
            </a:r>
            <a:r>
              <a:rPr lang="en-US" sz="1400" smtClean="0">
                <a:solidFill>
                  <a:srgbClr val="FF0915"/>
                </a:solidFill>
                <a:latin typeface="Courier New" pitchFamily="-1" charset="0"/>
                <a:ea typeface="ＭＳ Ｐゴシック" pitchFamily="-1" charset="-128"/>
                <a:cs typeface="ＭＳ Ｐゴシック" pitchFamily="-1" charset="-128"/>
              </a:rPr>
              <a:t>export TAU_COMM_MATRIX=1</a:t>
            </a:r>
          </a:p>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 mpirun -np 4   ./a.out</a:t>
            </a:r>
          </a:p>
          <a:p>
            <a:pPr marL="406400" indent="-406400">
              <a:lnSpc>
                <a:spcPct val="90000"/>
              </a:lnSpc>
              <a:buClr>
                <a:schemeClr val="tx1"/>
              </a:buClr>
              <a:buFontTx/>
              <a:buNone/>
              <a:tabLst>
                <a:tab pos="225425" algn="l"/>
                <a:tab pos="514350" algn="l"/>
                <a:tab pos="801688" algn="l"/>
              </a:tabLst>
            </a:pPr>
            <a:endParaRPr lang="en-US" sz="1400" smtClean="0">
              <a:latin typeface="Courier New" pitchFamily="-1" charset="0"/>
              <a:ea typeface="ＭＳ Ｐゴシック" pitchFamily="-1" charset="-128"/>
              <a:cs typeface="ＭＳ Ｐゴシック" pitchFamily="-1" charset="-128"/>
            </a:endParaRPr>
          </a:p>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 paraprof </a:t>
            </a:r>
          </a:p>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(Windows -&gt; Communication Matrix)</a:t>
            </a:r>
          </a:p>
          <a:p>
            <a:pPr marL="406400" indent="-406400">
              <a:lnSpc>
                <a:spcPct val="90000"/>
              </a:lnSpc>
              <a:buClr>
                <a:schemeClr val="tx1"/>
              </a:buClr>
              <a:buFontTx/>
              <a:buNone/>
              <a:tabLst>
                <a:tab pos="225425" algn="l"/>
                <a:tab pos="514350" algn="l"/>
                <a:tab pos="801688" algn="l"/>
              </a:tabLst>
            </a:pPr>
            <a:r>
              <a:rPr lang="en-US" sz="1400" smtClean="0">
                <a:latin typeface="Courier New" pitchFamily="-1" charset="0"/>
                <a:ea typeface="ＭＳ Ｐゴシック" pitchFamily="-1" charset="-128"/>
                <a:cs typeface="ＭＳ Ｐゴシック" pitchFamily="-1" charset="-128"/>
              </a:rPr>
              <a:t>(Windows -&gt; 3D Communication Matrix)</a:t>
            </a:r>
            <a:endParaRPr lang="en-US" sz="1400" dirty="0">
              <a:latin typeface="Courier New" pitchFamily="-1" charset="0"/>
              <a:ea typeface="ＭＳ Ｐゴシック" pitchFamily="-1" charset="-128"/>
              <a:cs typeface="ＭＳ Ｐゴシック" pitchFamily="-1" charset="-128"/>
            </a:endParaRPr>
          </a:p>
        </p:txBody>
      </p:sp>
      <p:sp>
        <p:nvSpPr>
          <p:cNvPr id="7" name="Rectangle 3"/>
          <p:cNvSpPr txBox="1">
            <a:spLocks noChangeArrowheads="1"/>
          </p:cNvSpPr>
          <p:nvPr/>
        </p:nvSpPr>
        <p:spPr>
          <a:xfrm>
            <a:off x="4665575" y="5630024"/>
            <a:ext cx="4839360" cy="84597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solidFill>
                  <a:srgbClr val="000000"/>
                </a:solidFill>
                <a:latin typeface="Arial" pitchFamily="-1" charset="0"/>
                <a:ea typeface="ＭＳ Ｐゴシック" pitchFamily="-1" charset="-128"/>
                <a:cs typeface="ＭＳ Ｐゴシック" pitchFamily="-1" charset="-128"/>
              </a:rPr>
              <a:t>Goal: What is the volume of inter-process communication? Along which calling path?</a:t>
            </a:r>
            <a:endParaRPr lang="en-US" sz="1800" dirty="0">
              <a:solidFill>
                <a:srgbClr val="000000"/>
              </a:solidFill>
              <a:latin typeface="Arial" pitchFamily="-1" charset="0"/>
              <a:ea typeface="ＭＳ Ｐゴシック" pitchFamily="-1" charset="-128"/>
              <a:cs typeface="ＭＳ Ｐゴシック" pitchFamily="-1" charset="-128"/>
            </a:endParaRPr>
          </a:p>
        </p:txBody>
      </p:sp>
      <p:pic>
        <p:nvPicPr>
          <p:cNvPr id="8" name="Picture 6" descr="comm.png                                                       132B1680Macintosh HD                   BB700D50:"/>
          <p:cNvPicPr>
            <a:picLocks noChangeAspect="1" noChangeArrowheads="1"/>
          </p:cNvPicPr>
          <p:nvPr/>
        </p:nvPicPr>
        <p:blipFill>
          <a:blip r:embed="rId3"/>
          <a:srcRect/>
          <a:stretch>
            <a:fillRect/>
          </a:stretch>
        </p:blipFill>
        <p:spPr bwMode="auto">
          <a:xfrm>
            <a:off x="5005137" y="2419685"/>
            <a:ext cx="3898458" cy="3079228"/>
          </a:xfrm>
          <a:prstGeom prst="rect">
            <a:avLst/>
          </a:prstGeom>
          <a:noFill/>
          <a:ln w="9525">
            <a:noFill/>
            <a:miter lim="800000"/>
            <a:headEnd/>
            <a:tailEnd/>
          </a:ln>
        </p:spPr>
      </p:pic>
      <p:graphicFrame>
        <p:nvGraphicFramePr>
          <p:cNvPr id="9" name="Object 2"/>
          <p:cNvGraphicFramePr>
            <a:graphicFrameLocks noChangeAspect="1"/>
          </p:cNvGraphicFramePr>
          <p:nvPr>
            <p:extLst>
              <p:ext uri="{D42A27DB-BD31-4B8C-83A1-F6EECF244321}">
                <p14:modId xmlns:p14="http://schemas.microsoft.com/office/powerpoint/2010/main" val="1479721230"/>
              </p:ext>
            </p:extLst>
          </p:nvPr>
        </p:nvGraphicFramePr>
        <p:xfrm>
          <a:off x="131549" y="4197684"/>
          <a:ext cx="4436286" cy="2077743"/>
        </p:xfrm>
        <a:graphic>
          <a:graphicData uri="http://schemas.openxmlformats.org/presentationml/2006/ole">
            <mc:AlternateContent xmlns:mc="http://schemas.openxmlformats.org/markup-compatibility/2006">
              <mc:Choice xmlns:v="urn:schemas-microsoft-com:vml" Requires="v">
                <p:oleObj spid="_x0000_s1079" name="Document" r:id="rId4" imgW="21587302" imgH="10107937" progId="Word.Document.12">
                  <p:link updateAutomatic="1"/>
                </p:oleObj>
              </mc:Choice>
              <mc:Fallback>
                <p:oleObj name="Document" r:id="rId4" imgW="21587302" imgH="10107937"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49" y="4197684"/>
                        <a:ext cx="4436286" cy="20777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1153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Jumpshot</a:t>
            </a:r>
            <a:r>
              <a:rPr lang="en-US" dirty="0" smtClean="0"/>
              <a:t> Trace Visualizer</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28</a:t>
            </a:fld>
            <a:endParaRPr lang="en-US"/>
          </a:p>
        </p:txBody>
      </p:sp>
      <p:pic>
        <p:nvPicPr>
          <p:cNvPr id="6" name="Picture 2" descr="viewer.first.FirstFrameScreenSnapz0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2758" y="867608"/>
            <a:ext cx="56388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30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Vampir</a:t>
            </a:r>
            <a:r>
              <a:rPr lang="en-US" dirty="0" smtClean="0"/>
              <a:t> Trace Visualizer</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29</a:t>
            </a:fld>
            <a:endParaRPr lang="en-US"/>
          </a:p>
        </p:txBody>
      </p:sp>
      <p:pic>
        <p:nvPicPr>
          <p:cNvPr id="6" name="Picture 5" descr="VampirScreenSnapz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51" y="1205829"/>
            <a:ext cx="8855993" cy="4475747"/>
          </a:xfrm>
          <a:prstGeom prst="rect">
            <a:avLst/>
          </a:prstGeom>
        </p:spPr>
      </p:pic>
    </p:spTree>
    <p:extLst>
      <p:ext uri="{BB962C8B-B14F-4D97-AF65-F5344CB8AC3E}">
        <p14:creationId xmlns:p14="http://schemas.microsoft.com/office/powerpoint/2010/main" val="13397062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Goals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This tutorial is an introduction to portable performance evaluation </a:t>
            </a:r>
            <a:r>
              <a:rPr lang="en-US" b="1" dirty="0" smtClean="0"/>
              <a:t>tools.  You </a:t>
            </a:r>
            <a:r>
              <a:rPr lang="en-US" b="1" dirty="0"/>
              <a:t>should leave here with a better understanding of…</a:t>
            </a:r>
          </a:p>
          <a:p>
            <a:r>
              <a:rPr lang="en-US" dirty="0"/>
              <a:t>Concepts and steps involved in performance evaluation</a:t>
            </a:r>
          </a:p>
          <a:p>
            <a:r>
              <a:rPr lang="en-US" dirty="0"/>
              <a:t>Understanding key concepts in understanding code performance</a:t>
            </a:r>
          </a:p>
          <a:p>
            <a:r>
              <a:rPr lang="en-US" dirty="0"/>
              <a:t>How to collect and analyze data from hardware performance counters (PAPI)</a:t>
            </a:r>
          </a:p>
          <a:p>
            <a:r>
              <a:rPr lang="en-US" dirty="0"/>
              <a:t>How to instrument your programs with TAU</a:t>
            </a:r>
          </a:p>
          <a:p>
            <a:r>
              <a:rPr lang="en-US" dirty="0"/>
              <a:t>Measurement options provided by TAU</a:t>
            </a:r>
          </a:p>
          <a:p>
            <a:r>
              <a:rPr lang="en-US" dirty="0"/>
              <a:t>Environment variables used for choosing metrics, generating performance data</a:t>
            </a:r>
          </a:p>
          <a:p>
            <a:r>
              <a:rPr lang="en-US" dirty="0"/>
              <a:t>How to use </a:t>
            </a:r>
            <a:r>
              <a:rPr lang="en-US" dirty="0" err="1"/>
              <a:t>ParaProf</a:t>
            </a:r>
            <a:r>
              <a:rPr lang="en-US" dirty="0"/>
              <a:t>, TAU’s profile browser</a:t>
            </a:r>
          </a:p>
          <a:p>
            <a:r>
              <a:rPr lang="en-US" dirty="0"/>
              <a:t>General familiarity with TAU use for Fortran, C++, C, and mixed language</a:t>
            </a:r>
          </a:p>
          <a:p>
            <a:r>
              <a:rPr lang="en-US" dirty="0"/>
              <a:t>How to generate trace data in different formats</a:t>
            </a:r>
          </a:p>
          <a:p>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a:t>
            </a:fld>
            <a:endParaRPr lang="en-US"/>
          </a:p>
        </p:txBody>
      </p:sp>
    </p:spTree>
    <p:extLst>
      <p:ext uri="{BB962C8B-B14F-4D97-AF65-F5344CB8AC3E}">
        <p14:creationId xmlns:p14="http://schemas.microsoft.com/office/powerpoint/2010/main" val="1009279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30</a:t>
            </a:fld>
            <a:endParaRPr lang="en-US"/>
          </a:p>
        </p:txBody>
      </p:sp>
    </p:spTree>
    <p:extLst>
      <p:ext uri="{BB962C8B-B14F-4D97-AF65-F5344CB8AC3E}">
        <p14:creationId xmlns:p14="http://schemas.microsoft.com/office/powerpoint/2010/main" val="11487140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Runtime Adaptation : Motivation</a:t>
            </a:r>
            <a:endParaRPr lang="en-US" dirty="0"/>
          </a:p>
        </p:txBody>
      </p:sp>
      <p:sp>
        <p:nvSpPr>
          <p:cNvPr id="3" name="Content Placeholder 2"/>
          <p:cNvSpPr>
            <a:spLocks noGrp="1"/>
          </p:cNvSpPr>
          <p:nvPr>
            <p:ph idx="1"/>
          </p:nvPr>
        </p:nvSpPr>
        <p:spPr/>
        <p:txBody>
          <a:bodyPr/>
          <a:lstStyle/>
          <a:p>
            <a:r>
              <a:rPr lang="en-US" b="1" dirty="0"/>
              <a:t>Controlling concurrency</a:t>
            </a:r>
          </a:p>
          <a:p>
            <a:pPr lvl="1"/>
            <a:r>
              <a:rPr lang="en-US" dirty="0"/>
              <a:t>Energy efficiency</a:t>
            </a:r>
          </a:p>
          <a:p>
            <a:pPr lvl="1"/>
            <a:r>
              <a:rPr lang="en-US" dirty="0"/>
              <a:t>Performance</a:t>
            </a:r>
          </a:p>
          <a:p>
            <a:r>
              <a:rPr lang="en-US" b="1" dirty="0"/>
              <a:t>Parametric variability</a:t>
            </a:r>
          </a:p>
          <a:p>
            <a:pPr lvl="1"/>
            <a:r>
              <a:rPr lang="en-US" dirty="0"/>
              <a:t>Granularity for this machine / dataset?</a:t>
            </a:r>
          </a:p>
          <a:p>
            <a:r>
              <a:rPr lang="en-US" b="1" dirty="0"/>
              <a:t>Load Balancing</a:t>
            </a:r>
          </a:p>
          <a:p>
            <a:pPr lvl="1"/>
            <a:r>
              <a:rPr lang="en-US" dirty="0"/>
              <a:t>When to perform AGAS migration?</a:t>
            </a:r>
          </a:p>
          <a:p>
            <a:r>
              <a:rPr lang="en-US" b="1" dirty="0"/>
              <a:t>Parallel Algorithms (</a:t>
            </a:r>
            <a:r>
              <a:rPr lang="en-US" b="1" dirty="0" err="1"/>
              <a:t>for_each</a:t>
            </a:r>
            <a:r>
              <a:rPr lang="en-US" b="1" dirty="0"/>
              <a:t>…)</a:t>
            </a:r>
          </a:p>
          <a:p>
            <a:pPr lvl="1"/>
            <a:r>
              <a:rPr lang="en-US" dirty="0"/>
              <a:t>Separate </a:t>
            </a:r>
            <a:r>
              <a:rPr lang="en-US" i="1" dirty="0"/>
              <a:t>what</a:t>
            </a:r>
            <a:r>
              <a:rPr lang="en-US" dirty="0"/>
              <a:t> from </a:t>
            </a:r>
            <a:r>
              <a:rPr lang="en-US" i="1" dirty="0"/>
              <a:t>how</a:t>
            </a:r>
            <a:endParaRPr lang="en-US" dirty="0"/>
          </a:p>
          <a:p>
            <a:r>
              <a:rPr lang="en-US" b="1" dirty="0"/>
              <a:t>Address the </a:t>
            </a:r>
            <a:r>
              <a:rPr lang="en-US" b="1"/>
              <a:t>“</a:t>
            </a:r>
            <a:r>
              <a:rPr lang="en-US" b="1" smtClean="0"/>
              <a:t>SLOW” </a:t>
            </a:r>
            <a:r>
              <a:rPr lang="en-US" b="1" dirty="0"/>
              <a:t>performance </a:t>
            </a:r>
            <a:r>
              <a:rPr lang="en-US" b="1" dirty="0" smtClean="0"/>
              <a:t>model</a:t>
            </a:r>
            <a:endParaRPr lang="en-US" b="1"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31</a:t>
            </a:fld>
            <a:endParaRPr lang="en-US"/>
          </a:p>
        </p:txBody>
      </p:sp>
    </p:spTree>
    <p:extLst>
      <p:ext uri="{BB962C8B-B14F-4D97-AF65-F5344CB8AC3E}">
        <p14:creationId xmlns:p14="http://schemas.microsoft.com/office/powerpoint/2010/main" val="15432175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APEX</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Performance </a:t>
            </a:r>
            <a:r>
              <a:rPr lang="en-US" b="1" u="sng" dirty="0"/>
              <a:t>awareness</a:t>
            </a:r>
            <a:r>
              <a:rPr lang="en-US" b="1" dirty="0"/>
              <a:t> and performance </a:t>
            </a:r>
            <a:r>
              <a:rPr lang="en-US" b="1" u="sng" dirty="0"/>
              <a:t>adaptation</a:t>
            </a:r>
          </a:p>
          <a:p>
            <a:r>
              <a:rPr lang="en-US" b="1" dirty="0" smtClean="0"/>
              <a:t>Top down </a:t>
            </a:r>
            <a:r>
              <a:rPr lang="en-US" dirty="0" smtClean="0"/>
              <a:t>and </a:t>
            </a:r>
            <a:r>
              <a:rPr lang="en-US" b="1" dirty="0" smtClean="0"/>
              <a:t>bottom up</a:t>
            </a:r>
            <a:r>
              <a:rPr lang="en-US" dirty="0" smtClean="0"/>
              <a:t> performance mapping / feedback</a:t>
            </a:r>
          </a:p>
          <a:p>
            <a:pPr lvl="1"/>
            <a:r>
              <a:rPr lang="en-US" dirty="0" smtClean="0"/>
              <a:t>Make </a:t>
            </a:r>
            <a:r>
              <a:rPr lang="en-US" dirty="0"/>
              <a:t>node-wide resource utilization data and analysis, energy consumption, and health information available in real time</a:t>
            </a:r>
          </a:p>
          <a:p>
            <a:pPr lvl="1"/>
            <a:r>
              <a:rPr lang="en-US" dirty="0"/>
              <a:t>Associate performance state with policy for feedback control</a:t>
            </a:r>
          </a:p>
          <a:p>
            <a:r>
              <a:rPr lang="en-US" b="1" dirty="0"/>
              <a:t>APEX introspection</a:t>
            </a:r>
          </a:p>
          <a:p>
            <a:pPr lvl="1"/>
            <a:r>
              <a:rPr lang="en-US" dirty="0" smtClean="0"/>
              <a:t>OS: </a:t>
            </a:r>
            <a:r>
              <a:rPr lang="en-US" dirty="0"/>
              <a:t>track system </a:t>
            </a:r>
            <a:r>
              <a:rPr lang="en-US" dirty="0" smtClean="0"/>
              <a:t>resources, </a:t>
            </a:r>
            <a:r>
              <a:rPr lang="en-US" dirty="0"/>
              <a:t>utilization, job contention, overhead</a:t>
            </a:r>
          </a:p>
          <a:p>
            <a:pPr lvl="1"/>
            <a:r>
              <a:rPr lang="en-US" dirty="0"/>
              <a:t>Runtime (HPX</a:t>
            </a:r>
            <a:r>
              <a:rPr lang="en-US" dirty="0" smtClean="0"/>
              <a:t>): </a:t>
            </a:r>
            <a:r>
              <a:rPr lang="en-US" dirty="0"/>
              <a:t>track threads, queues, concurrency, remote operations, parcels, memory </a:t>
            </a:r>
            <a:r>
              <a:rPr lang="en-US" dirty="0" smtClean="0"/>
              <a:t>management</a:t>
            </a:r>
          </a:p>
          <a:p>
            <a:pPr lvl="1"/>
            <a:r>
              <a:rPr lang="en-US" dirty="0" smtClean="0"/>
              <a:t>Application timer / counter observation</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32</a:t>
            </a:fld>
            <a:endParaRPr lang="en-US"/>
          </a:p>
        </p:txBody>
      </p:sp>
    </p:spTree>
    <p:extLst>
      <p:ext uri="{BB962C8B-B14F-4D97-AF65-F5344CB8AC3E}">
        <p14:creationId xmlns:p14="http://schemas.microsoft.com/office/powerpoint/2010/main" val="971336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architecture</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33</a:t>
            </a:fld>
            <a:endParaRPr lang="en-US"/>
          </a:p>
        </p:txBody>
      </p:sp>
      <p:grpSp>
        <p:nvGrpSpPr>
          <p:cNvPr id="6" name="Group 5"/>
          <p:cNvGrpSpPr/>
          <p:nvPr/>
        </p:nvGrpSpPr>
        <p:grpSpPr>
          <a:xfrm>
            <a:off x="198729" y="1245215"/>
            <a:ext cx="8536662" cy="4739550"/>
            <a:chOff x="198729" y="1017959"/>
            <a:chExt cx="8536662" cy="4739550"/>
          </a:xfrm>
        </p:grpSpPr>
        <p:sp>
          <p:nvSpPr>
            <p:cNvPr id="7" name="Freeform 6"/>
            <p:cNvSpPr/>
            <p:nvPr/>
          </p:nvSpPr>
          <p:spPr>
            <a:xfrm>
              <a:off x="3171497" y="2347628"/>
              <a:ext cx="553689" cy="2399079"/>
            </a:xfrm>
            <a:custGeom>
              <a:avLst/>
              <a:gdLst>
                <a:gd name="connsiteX0" fmla="*/ 521124 w 553689"/>
                <a:gd name="connsiteY0" fmla="*/ 2399079 h 2399079"/>
                <a:gd name="connsiteX1" fmla="*/ 82 w 553689"/>
                <a:gd name="connsiteY1" fmla="*/ 1096412 h 2399079"/>
                <a:gd name="connsiteX2" fmla="*/ 553689 w 553689"/>
                <a:gd name="connsiteY2" fmla="*/ 0 h 2399079"/>
              </a:gdLst>
              <a:ahLst/>
              <a:cxnLst>
                <a:cxn ang="0">
                  <a:pos x="connsiteX0" y="connsiteY0"/>
                </a:cxn>
                <a:cxn ang="0">
                  <a:pos x="connsiteX1" y="connsiteY1"/>
                </a:cxn>
                <a:cxn ang="0">
                  <a:pos x="connsiteX2" y="connsiteY2"/>
                </a:cxn>
              </a:cxnLst>
              <a:rect l="l" t="t" r="r" b="b"/>
              <a:pathLst>
                <a:path w="553689" h="2399079">
                  <a:moveTo>
                    <a:pt x="521124" y="2399079"/>
                  </a:moveTo>
                  <a:cubicBezTo>
                    <a:pt x="257889" y="1947668"/>
                    <a:pt x="-5345" y="1496258"/>
                    <a:pt x="82" y="1096412"/>
                  </a:cubicBezTo>
                  <a:cubicBezTo>
                    <a:pt x="5509" y="696566"/>
                    <a:pt x="553689" y="0"/>
                    <a:pt x="553689" y="0"/>
                  </a:cubicBezTo>
                </a:path>
              </a:pathLst>
            </a:custGeom>
            <a:ln>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3130027" y="1017959"/>
              <a:ext cx="3886200" cy="1578111"/>
            </a:xfrm>
            <a:prstGeom prst="ellipse">
              <a:avLst/>
            </a:prstGeom>
            <a:solidFill>
              <a:schemeClr val="accent3">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b="1" dirty="0" smtClean="0">
                  <a:latin typeface="Times New Roman"/>
                  <a:cs typeface="Times New Roman"/>
                </a:rPr>
                <a:t>APEX Introspection</a:t>
              </a:r>
            </a:p>
            <a:p>
              <a:pPr algn="ctr"/>
              <a:endParaRPr lang="en-US" sz="2400" b="1" dirty="0">
                <a:latin typeface="Times New Roman"/>
                <a:cs typeface="Times New Roman"/>
              </a:endParaRPr>
            </a:p>
            <a:p>
              <a:pPr algn="ctr"/>
              <a:endParaRPr lang="en-US" sz="2400" b="1" dirty="0" smtClean="0">
                <a:latin typeface="Times New Roman"/>
                <a:cs typeface="Times New Roman"/>
              </a:endParaRPr>
            </a:p>
          </p:txBody>
        </p:sp>
        <p:sp>
          <p:nvSpPr>
            <p:cNvPr id="9" name="Oval 8"/>
            <p:cNvSpPr/>
            <p:nvPr/>
          </p:nvSpPr>
          <p:spPr>
            <a:xfrm>
              <a:off x="3130027" y="4179398"/>
              <a:ext cx="3886200" cy="1578111"/>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b="1" dirty="0" smtClean="0">
                <a:latin typeface="Times New Roman"/>
                <a:cs typeface="Times New Roman"/>
              </a:endParaRPr>
            </a:p>
            <a:p>
              <a:pPr algn="ctr"/>
              <a:endParaRPr lang="en-US" sz="2400" b="1" dirty="0">
                <a:latin typeface="Times New Roman"/>
                <a:cs typeface="Times New Roman"/>
              </a:endParaRPr>
            </a:p>
            <a:p>
              <a:pPr algn="ctr"/>
              <a:r>
                <a:rPr lang="en-US" sz="2400" b="1" dirty="0" smtClean="0">
                  <a:latin typeface="Times New Roman"/>
                  <a:cs typeface="Times New Roman"/>
                </a:rPr>
                <a:t>APEX Policy Engine</a:t>
              </a:r>
            </a:p>
          </p:txBody>
        </p:sp>
        <p:sp>
          <p:nvSpPr>
            <p:cNvPr id="10" name="Cloud 9"/>
            <p:cNvSpPr/>
            <p:nvPr/>
          </p:nvSpPr>
          <p:spPr>
            <a:xfrm>
              <a:off x="3459197" y="2767691"/>
              <a:ext cx="3204776" cy="1329317"/>
            </a:xfrm>
            <a:prstGeom prst="clou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latin typeface="Times New Roman"/>
                  <a:cs typeface="Times New Roman"/>
                </a:rPr>
                <a:t>APEX State</a:t>
              </a:r>
              <a:endParaRPr lang="en-US" sz="2800" b="1" dirty="0">
                <a:solidFill>
                  <a:schemeClr val="tx1"/>
                </a:solidFill>
                <a:latin typeface="Times New Roman"/>
                <a:cs typeface="Times New Roman"/>
              </a:endParaRPr>
            </a:p>
          </p:txBody>
        </p:sp>
        <p:sp>
          <p:nvSpPr>
            <p:cNvPr id="11" name="Down Arrow 10"/>
            <p:cNvSpPr/>
            <p:nvPr/>
          </p:nvSpPr>
          <p:spPr>
            <a:xfrm>
              <a:off x="4723006" y="2296347"/>
              <a:ext cx="682499" cy="914400"/>
            </a:xfrm>
            <a:prstGeom prst="down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Down Arrow 11"/>
            <p:cNvSpPr/>
            <p:nvPr/>
          </p:nvSpPr>
          <p:spPr>
            <a:xfrm>
              <a:off x="4723748" y="3642299"/>
              <a:ext cx="685800" cy="914400"/>
            </a:xfrm>
            <a:prstGeom prst="upDown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7016227" y="2764341"/>
              <a:ext cx="1719164" cy="1329317"/>
            </a:xfrm>
            <a:prstGeom prst="roundRect">
              <a:avLst/>
            </a:prstGeom>
            <a:solidFill>
              <a:schemeClr val="bg1">
                <a:lumMod val="75000"/>
              </a:schemeClr>
            </a:solidFill>
            <a:ln w="12700"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Times New Roman"/>
                  <a:cs typeface="Times New Roman"/>
                </a:rPr>
                <a:t>RCR Toolkit</a:t>
              </a:r>
              <a:endParaRPr lang="en-US" sz="2400" b="1" dirty="0">
                <a:solidFill>
                  <a:srgbClr val="000000"/>
                </a:solidFill>
                <a:latin typeface="Times New Roman"/>
                <a:cs typeface="Times New Roman"/>
              </a:endParaRPr>
            </a:p>
          </p:txBody>
        </p:sp>
        <p:cxnSp>
          <p:nvCxnSpPr>
            <p:cNvPr id="14" name="Straight Arrow Connector 13"/>
            <p:cNvCxnSpPr>
              <a:stCxn id="13" idx="1"/>
            </p:cNvCxnSpPr>
            <p:nvPr/>
          </p:nvCxnSpPr>
          <p:spPr>
            <a:xfrm flipH="1">
              <a:off x="6198218" y="3429000"/>
              <a:ext cx="818009" cy="3350"/>
            </a:xfrm>
            <a:prstGeom prst="straightConnector1">
              <a:avLst/>
            </a:pr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5" name="Rounded Rectangle 14"/>
            <p:cNvSpPr>
              <a:spLocks noChangeAspect="1"/>
            </p:cNvSpPr>
            <p:nvPr/>
          </p:nvSpPr>
          <p:spPr>
            <a:xfrm>
              <a:off x="198729" y="2628208"/>
              <a:ext cx="2104609" cy="1608283"/>
            </a:xfrm>
            <a:prstGeom prst="roundRect">
              <a:avLst/>
            </a:prstGeom>
            <a:solidFill>
              <a:schemeClr val="bg1">
                <a:lumMod val="50000"/>
              </a:schemeClr>
            </a:solidFill>
            <a:ln w="12700"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chemeClr val="bg1"/>
                  </a:solidFill>
                  <a:latin typeface="Times New Roman"/>
                  <a:cs typeface="Times New Roman"/>
                </a:rPr>
                <a:t>Application</a:t>
              </a:r>
            </a:p>
            <a:p>
              <a:pPr algn="ctr"/>
              <a:endParaRPr lang="en-US" sz="2400" b="1" dirty="0">
                <a:solidFill>
                  <a:srgbClr val="000000"/>
                </a:solidFill>
                <a:latin typeface="Times New Roman"/>
                <a:cs typeface="Times New Roman"/>
              </a:endParaRPr>
            </a:p>
            <a:p>
              <a:pPr algn="ctr"/>
              <a:endParaRPr lang="en-US" sz="2400" b="1" dirty="0" smtClean="0">
                <a:solidFill>
                  <a:srgbClr val="000000"/>
                </a:solidFill>
                <a:latin typeface="Times New Roman"/>
                <a:cs typeface="Times New Roman"/>
              </a:endParaRPr>
            </a:p>
            <a:p>
              <a:pPr algn="ctr"/>
              <a:endParaRPr lang="en-US" sz="2400" b="1" dirty="0">
                <a:solidFill>
                  <a:schemeClr val="bg1">
                    <a:lumMod val="50000"/>
                  </a:schemeClr>
                </a:solidFill>
                <a:latin typeface="Times New Roman"/>
                <a:cs typeface="Times New Roman"/>
              </a:endParaRPr>
            </a:p>
          </p:txBody>
        </p:sp>
        <p:sp>
          <p:nvSpPr>
            <p:cNvPr id="16" name="Rounded Rectangle 15"/>
            <p:cNvSpPr/>
            <p:nvPr/>
          </p:nvSpPr>
          <p:spPr>
            <a:xfrm>
              <a:off x="828321" y="3180316"/>
              <a:ext cx="1226618" cy="850386"/>
            </a:xfrm>
            <a:prstGeom prst="round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Times New Roman"/>
                  <a:cs typeface="Times New Roman"/>
                </a:rPr>
                <a:t>HPX</a:t>
              </a:r>
              <a:endParaRPr lang="en-US" sz="2400" b="1" dirty="0">
                <a:solidFill>
                  <a:srgbClr val="000000"/>
                </a:solidFill>
                <a:latin typeface="Times New Roman"/>
                <a:cs typeface="Times New Roman"/>
              </a:endParaRPr>
            </a:p>
          </p:txBody>
        </p:sp>
        <p:sp>
          <p:nvSpPr>
            <p:cNvPr id="17" name="Oval 16"/>
            <p:cNvSpPr/>
            <p:nvPr/>
          </p:nvSpPr>
          <p:spPr>
            <a:xfrm>
              <a:off x="3415777" y="1829558"/>
              <a:ext cx="1600200" cy="46678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b="1" dirty="0" smtClean="0">
                  <a:solidFill>
                    <a:schemeClr val="tx1"/>
                  </a:solidFill>
                  <a:latin typeface="Times New Roman"/>
                  <a:cs typeface="Times New Roman"/>
                </a:rPr>
                <a:t>Synchronous</a:t>
              </a:r>
              <a:endParaRPr lang="en-US" sz="1600" b="1" dirty="0">
                <a:solidFill>
                  <a:schemeClr val="tx1"/>
                </a:solidFill>
                <a:latin typeface="Times New Roman"/>
                <a:cs typeface="Times New Roman"/>
              </a:endParaRPr>
            </a:p>
          </p:txBody>
        </p:sp>
        <p:sp>
          <p:nvSpPr>
            <p:cNvPr id="18" name="Oval 17"/>
            <p:cNvSpPr/>
            <p:nvPr/>
          </p:nvSpPr>
          <p:spPr>
            <a:xfrm>
              <a:off x="5127781" y="1829558"/>
              <a:ext cx="1600200" cy="46678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b="1" dirty="0" smtClean="0">
                  <a:solidFill>
                    <a:schemeClr val="tx1"/>
                  </a:solidFill>
                  <a:latin typeface="Times New Roman"/>
                  <a:cs typeface="Times New Roman"/>
                </a:rPr>
                <a:t>Asynchronous</a:t>
              </a:r>
              <a:endParaRPr lang="en-US" sz="1600" b="1" dirty="0">
                <a:solidFill>
                  <a:schemeClr val="tx1"/>
                </a:solidFill>
                <a:latin typeface="Times New Roman"/>
                <a:cs typeface="Times New Roman"/>
              </a:endParaRPr>
            </a:p>
          </p:txBody>
        </p:sp>
        <p:sp>
          <p:nvSpPr>
            <p:cNvPr id="19" name="Oval 18"/>
            <p:cNvSpPr/>
            <p:nvPr/>
          </p:nvSpPr>
          <p:spPr>
            <a:xfrm>
              <a:off x="3415777" y="4562940"/>
              <a:ext cx="1600200" cy="46678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b="1" dirty="0" smtClean="0">
                  <a:solidFill>
                    <a:schemeClr val="tx1"/>
                  </a:solidFill>
                  <a:latin typeface="Times New Roman"/>
                  <a:cs typeface="Times New Roman"/>
                </a:rPr>
                <a:t>Triggered</a:t>
              </a:r>
              <a:endParaRPr lang="en-US" sz="1600" b="1" dirty="0">
                <a:solidFill>
                  <a:schemeClr val="tx1"/>
                </a:solidFill>
                <a:latin typeface="Times New Roman"/>
                <a:cs typeface="Times New Roman"/>
              </a:endParaRPr>
            </a:p>
          </p:txBody>
        </p:sp>
        <p:sp>
          <p:nvSpPr>
            <p:cNvPr id="20" name="Oval 19"/>
            <p:cNvSpPr/>
            <p:nvPr/>
          </p:nvSpPr>
          <p:spPr>
            <a:xfrm>
              <a:off x="5127781" y="4562940"/>
              <a:ext cx="1600200" cy="46678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b="1" dirty="0" smtClean="0">
                  <a:solidFill>
                    <a:schemeClr val="tx1"/>
                  </a:solidFill>
                  <a:latin typeface="Times New Roman"/>
                  <a:cs typeface="Times New Roman"/>
                </a:rPr>
                <a:t>Periodic</a:t>
              </a:r>
              <a:endParaRPr lang="en-US" sz="1600" b="1" dirty="0">
                <a:solidFill>
                  <a:schemeClr val="tx1"/>
                </a:solidFill>
                <a:latin typeface="Times New Roman"/>
                <a:cs typeface="Times New Roman"/>
              </a:endParaRPr>
            </a:p>
          </p:txBody>
        </p:sp>
        <p:cxnSp>
          <p:nvCxnSpPr>
            <p:cNvPr id="21" name="Curved Connector 20"/>
            <p:cNvCxnSpPr>
              <a:stCxn id="9" idx="2"/>
              <a:endCxn id="16" idx="2"/>
            </p:cNvCxnSpPr>
            <p:nvPr/>
          </p:nvCxnSpPr>
          <p:spPr>
            <a:xfrm rot="10800000">
              <a:off x="1441631" y="4030702"/>
              <a:ext cx="1688397" cy="937752"/>
            </a:xfrm>
            <a:prstGeom prst="curvedConnector2">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rot="5400000" flipH="1" flipV="1">
              <a:off x="1779934" y="1300658"/>
              <a:ext cx="821193" cy="1878993"/>
            </a:xfrm>
            <a:prstGeom prst="curvedConnector2">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16" idx="3"/>
              <a:endCxn id="8" idx="2"/>
            </p:cNvCxnSpPr>
            <p:nvPr/>
          </p:nvCxnSpPr>
          <p:spPr>
            <a:xfrm flipV="1">
              <a:off x="2054939" y="1807015"/>
              <a:ext cx="1075088" cy="1798494"/>
            </a:xfrm>
            <a:prstGeom prst="curvedConnector3">
              <a:avLst>
                <a:gd name="adj1" fmla="val 50000"/>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833926" y="2013977"/>
              <a:ext cx="800069" cy="369332"/>
            </a:xfrm>
            <a:prstGeom prst="rect">
              <a:avLst/>
            </a:prstGeom>
            <a:noFill/>
          </p:spPr>
          <p:txBody>
            <a:bodyPr wrap="none" rtlCol="0">
              <a:spAutoFit/>
            </a:bodyPr>
            <a:lstStyle/>
            <a:p>
              <a:r>
                <a:rPr lang="en-US" b="1" dirty="0" smtClean="0">
                  <a:latin typeface="Times New Roman"/>
                  <a:cs typeface="Times New Roman"/>
                </a:rPr>
                <a:t>events</a:t>
              </a:r>
              <a:endParaRPr lang="en-US" b="1" dirty="0">
                <a:latin typeface="Times New Roman"/>
                <a:cs typeface="Times New Roman"/>
              </a:endParaRPr>
            </a:p>
          </p:txBody>
        </p:sp>
        <p:sp>
          <p:nvSpPr>
            <p:cNvPr id="25" name="TextBox 24"/>
            <p:cNvSpPr txBox="1"/>
            <p:nvPr/>
          </p:nvSpPr>
          <p:spPr>
            <a:xfrm rot="1683339">
              <a:off x="1493602" y="4717881"/>
              <a:ext cx="1107770" cy="369332"/>
            </a:xfrm>
            <a:prstGeom prst="rect">
              <a:avLst/>
            </a:prstGeom>
            <a:noFill/>
          </p:spPr>
          <p:txBody>
            <a:bodyPr wrap="none" rtlCol="0">
              <a:spAutoFit/>
            </a:bodyPr>
            <a:lstStyle/>
            <a:p>
              <a:r>
                <a:rPr lang="en-US" b="1" dirty="0" smtClean="0">
                  <a:latin typeface="Times New Roman"/>
                  <a:cs typeface="Times New Roman"/>
                </a:rPr>
                <a:t>actuators</a:t>
              </a:r>
              <a:endParaRPr lang="en-US" b="1" dirty="0">
                <a:latin typeface="Times New Roman"/>
                <a:cs typeface="Times New Roman"/>
              </a:endParaRPr>
            </a:p>
          </p:txBody>
        </p:sp>
        <p:sp>
          <p:nvSpPr>
            <p:cNvPr id="26" name="TextBox 25"/>
            <p:cNvSpPr txBox="1"/>
            <p:nvPr/>
          </p:nvSpPr>
          <p:spPr>
            <a:xfrm rot="18094615">
              <a:off x="2467818" y="2639376"/>
              <a:ext cx="1389548" cy="369332"/>
            </a:xfrm>
            <a:prstGeom prst="rect">
              <a:avLst/>
            </a:prstGeom>
            <a:noFill/>
          </p:spPr>
          <p:txBody>
            <a:bodyPr wrap="none" rtlCol="0">
              <a:spAutoFit/>
            </a:bodyPr>
            <a:lstStyle/>
            <a:p>
              <a:r>
                <a:rPr lang="en-US" b="1" dirty="0" smtClean="0">
                  <a:latin typeface="Times New Roman"/>
                  <a:cs typeface="Times New Roman"/>
                </a:rPr>
                <a:t>meta-events</a:t>
              </a:r>
              <a:endParaRPr lang="en-US" b="1" dirty="0">
                <a:latin typeface="Times New Roman"/>
                <a:cs typeface="Times New Roman"/>
              </a:endParaRPr>
            </a:p>
          </p:txBody>
        </p:sp>
      </p:grpSp>
    </p:spTree>
    <p:extLst>
      <p:ext uri="{BB962C8B-B14F-4D97-AF65-F5344CB8AC3E}">
        <p14:creationId xmlns:p14="http://schemas.microsoft.com/office/powerpoint/2010/main" val="12632096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Introspection</a:t>
            </a:r>
            <a:endParaRPr lang="en-US" dirty="0"/>
          </a:p>
        </p:txBody>
      </p:sp>
      <p:sp>
        <p:nvSpPr>
          <p:cNvPr id="5" name="Content Placeholder 4"/>
          <p:cNvSpPr>
            <a:spLocks noGrp="1"/>
          </p:cNvSpPr>
          <p:nvPr>
            <p:ph idx="1"/>
          </p:nvPr>
        </p:nvSpPr>
        <p:spPr/>
        <p:txBody>
          <a:bodyPr>
            <a:normAutofit fontScale="92500"/>
          </a:bodyPr>
          <a:lstStyle/>
          <a:p>
            <a:r>
              <a:rPr lang="en-US" b="1" dirty="0"/>
              <a:t>APEX collects data through “inspectors”</a:t>
            </a:r>
          </a:p>
          <a:p>
            <a:pPr lvl="1"/>
            <a:r>
              <a:rPr lang="en-US" i="1" dirty="0"/>
              <a:t>Synchronous</a:t>
            </a:r>
            <a:r>
              <a:rPr lang="en-US" dirty="0"/>
              <a:t> uses an event API and event “listeners”</a:t>
            </a:r>
          </a:p>
          <a:p>
            <a:pPr lvl="2"/>
            <a:r>
              <a:rPr lang="en-US" dirty="0"/>
              <a:t>Initialize, terminate, new thread – added to HPX runtime</a:t>
            </a:r>
          </a:p>
          <a:p>
            <a:pPr lvl="2"/>
            <a:r>
              <a:rPr lang="en-US" dirty="0"/>
              <a:t>Timer start, stop, yield*, resume* - added to HPX task scheduler</a:t>
            </a:r>
          </a:p>
          <a:p>
            <a:pPr lvl="2"/>
            <a:r>
              <a:rPr lang="en-US" dirty="0"/>
              <a:t>Sampled value (counters from HPX-5, HPX-3)</a:t>
            </a:r>
          </a:p>
          <a:p>
            <a:pPr lvl="2"/>
            <a:r>
              <a:rPr lang="en-US" dirty="0"/>
              <a:t>Custom events (meta-events)</a:t>
            </a:r>
          </a:p>
          <a:p>
            <a:pPr lvl="1"/>
            <a:r>
              <a:rPr lang="en-US" i="1" dirty="0" err="1"/>
              <a:t>Asynchonous</a:t>
            </a:r>
            <a:r>
              <a:rPr lang="en-US" dirty="0"/>
              <a:t> do not rely on events, but occur periodically</a:t>
            </a:r>
          </a:p>
          <a:p>
            <a:r>
              <a:rPr lang="en-US" b="1" dirty="0"/>
              <a:t>APEX exploits access to performance data from lower stack components</a:t>
            </a:r>
          </a:p>
          <a:p>
            <a:pPr lvl="1"/>
            <a:r>
              <a:rPr lang="en-US" dirty="0"/>
              <a:t>Reading from the RCR blackboard (i.e., power, energy)</a:t>
            </a:r>
          </a:p>
          <a:p>
            <a:pPr lvl="1"/>
            <a:r>
              <a:rPr lang="en-US" dirty="0"/>
              <a:t>“Health” data through other interfaces (/</a:t>
            </a:r>
            <a:r>
              <a:rPr lang="en-US" dirty="0" err="1"/>
              <a:t>proc</a:t>
            </a:r>
            <a:r>
              <a:rPr lang="en-US" dirty="0"/>
              <a:t>/stat, </a:t>
            </a:r>
            <a:r>
              <a:rPr lang="en-US" dirty="0" err="1"/>
              <a:t>cpuinfo</a:t>
            </a:r>
            <a:r>
              <a:rPr lang="en-US" dirty="0"/>
              <a:t>, </a:t>
            </a:r>
            <a:r>
              <a:rPr lang="en-US" dirty="0" err="1"/>
              <a:t>meminfo</a:t>
            </a:r>
            <a:r>
              <a:rPr lang="en-US" dirty="0"/>
              <a:t>, net/</a:t>
            </a:r>
            <a:r>
              <a:rPr lang="en-US" dirty="0" err="1"/>
              <a:t>dev</a:t>
            </a:r>
            <a:r>
              <a:rPr lang="en-US" dirty="0"/>
              <a:t>, self/status, </a:t>
            </a:r>
            <a:r>
              <a:rPr lang="en-US" dirty="0" err="1"/>
              <a:t>lm_sensors</a:t>
            </a:r>
            <a:r>
              <a:rPr lang="en-US" dirty="0"/>
              <a:t>, power*, etc.)</a:t>
            </a:r>
          </a:p>
          <a:p>
            <a:endParaRPr lang="en-US" dirty="0"/>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34</a:t>
            </a:fld>
            <a:endParaRPr lang="en-US"/>
          </a:p>
        </p:txBody>
      </p:sp>
    </p:spTree>
    <p:extLst>
      <p:ext uri="{BB962C8B-B14F-4D97-AF65-F5344CB8AC3E}">
        <p14:creationId xmlns:p14="http://schemas.microsoft.com/office/powerpoint/2010/main" val="39421779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Event Listeners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Profiling listener</a:t>
            </a:r>
          </a:p>
          <a:p>
            <a:pPr lvl="1"/>
            <a:r>
              <a:rPr lang="en-US" dirty="0"/>
              <a:t>Start event: input name/address, get timestamp, return profiler handle</a:t>
            </a:r>
          </a:p>
          <a:p>
            <a:pPr lvl="1"/>
            <a:r>
              <a:rPr lang="en-US" dirty="0"/>
              <a:t>Stop event: get timestamp, put profiler object in a queue for back-end processing, return</a:t>
            </a:r>
          </a:p>
          <a:p>
            <a:pPr lvl="1"/>
            <a:r>
              <a:rPr lang="en-US" dirty="0"/>
              <a:t>Sample event: put the name &amp; value in the queue</a:t>
            </a:r>
          </a:p>
          <a:p>
            <a:pPr lvl="1"/>
            <a:r>
              <a:rPr lang="en-US" dirty="0"/>
              <a:t>Asynchronous consumer thread: process profiler objects and samples to build statistical profile (in HPX-3, processed/scheduled as a thread/task)</a:t>
            </a:r>
          </a:p>
          <a:p>
            <a:r>
              <a:rPr lang="en-US" b="1" dirty="0"/>
              <a:t>Concurrency listener (postmortem analysis)</a:t>
            </a:r>
          </a:p>
          <a:p>
            <a:pPr lvl="1"/>
            <a:r>
              <a:rPr lang="en-US" dirty="0"/>
              <a:t>Start event: push timer ID on stack</a:t>
            </a:r>
          </a:p>
          <a:p>
            <a:pPr lvl="1"/>
            <a:r>
              <a:rPr lang="en-US" dirty="0"/>
              <a:t>Stop event: pop timer ID off stack</a:t>
            </a:r>
          </a:p>
          <a:p>
            <a:pPr lvl="1"/>
            <a:r>
              <a:rPr lang="en-US" dirty="0"/>
              <a:t>Asynchronous consumer thread: periodically log current timer for each thread, output report at </a:t>
            </a:r>
            <a:r>
              <a:rPr lang="en-US" dirty="0" smtClean="0"/>
              <a:t>termination</a:t>
            </a:r>
          </a:p>
          <a:p>
            <a:r>
              <a:rPr lang="en-US" b="1" dirty="0" smtClean="0"/>
              <a:t>TAU Listener (postmortem analysis)</a:t>
            </a:r>
          </a:p>
          <a:p>
            <a:pPr lvl="1"/>
            <a:r>
              <a:rPr lang="en-US" dirty="0" smtClean="0"/>
              <a:t>Synchronously passes all measurement events to TAU to build an offline profile</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35</a:t>
            </a:fld>
            <a:endParaRPr lang="en-US"/>
          </a:p>
        </p:txBody>
      </p:sp>
    </p:spTree>
    <p:extLst>
      <p:ext uri="{BB962C8B-B14F-4D97-AF65-F5344CB8AC3E}">
        <p14:creationId xmlns:p14="http://schemas.microsoft.com/office/powerpoint/2010/main" val="21342193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Policy Listener</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Policies</a:t>
            </a:r>
            <a:r>
              <a:rPr lang="en-US" dirty="0"/>
              <a:t> are rules that decide on outcomes based on observed state</a:t>
            </a:r>
          </a:p>
          <a:p>
            <a:pPr lvl="1"/>
            <a:r>
              <a:rPr lang="en-US" i="1" dirty="0"/>
              <a:t>Triggered</a:t>
            </a:r>
            <a:r>
              <a:rPr lang="en-US" dirty="0"/>
              <a:t> policies are invoked by introspection API events</a:t>
            </a:r>
          </a:p>
          <a:p>
            <a:pPr lvl="1"/>
            <a:r>
              <a:rPr lang="en-US" i="1" dirty="0"/>
              <a:t>Periodic</a:t>
            </a:r>
            <a:r>
              <a:rPr lang="en-US" dirty="0"/>
              <a:t> policies are run periodically on asynchronous thread</a:t>
            </a:r>
          </a:p>
          <a:p>
            <a:r>
              <a:rPr lang="en-US" dirty="0"/>
              <a:t>Polices are registered with the Policy Engine</a:t>
            </a:r>
          </a:p>
          <a:p>
            <a:pPr lvl="1"/>
            <a:r>
              <a:rPr lang="en-US" dirty="0"/>
              <a:t>Applications, runtimes, and/or OS register callback functions</a:t>
            </a:r>
          </a:p>
          <a:p>
            <a:r>
              <a:rPr lang="en-US" dirty="0"/>
              <a:t>Callback functions define the policy rules</a:t>
            </a:r>
          </a:p>
          <a:p>
            <a:pPr lvl="1"/>
            <a:r>
              <a:rPr lang="en-US" dirty="0"/>
              <a:t>“If x &lt; y then…”</a:t>
            </a:r>
          </a:p>
          <a:p>
            <a:r>
              <a:rPr lang="en-US" dirty="0"/>
              <a:t>Enables runtime adaptation using introspection data</a:t>
            </a:r>
          </a:p>
          <a:p>
            <a:pPr lvl="1"/>
            <a:r>
              <a:rPr lang="en-US" dirty="0"/>
              <a:t>Engages actuators across stack layers</a:t>
            </a:r>
          </a:p>
          <a:p>
            <a:pPr lvl="1"/>
            <a:r>
              <a:rPr lang="en-US" dirty="0"/>
              <a:t>Could also be used to involve online auto-tuning support</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36</a:t>
            </a:fld>
            <a:endParaRPr lang="en-US"/>
          </a:p>
        </p:txBody>
      </p:sp>
    </p:spTree>
    <p:extLst>
      <p:ext uri="{BB962C8B-B14F-4D97-AF65-F5344CB8AC3E}">
        <p14:creationId xmlns:p14="http://schemas.microsoft.com/office/powerpoint/2010/main" val="11916981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tools…</a:t>
            </a:r>
            <a:endParaRPr lang="en-US" dirty="0"/>
          </a:p>
        </p:txBody>
      </p:sp>
      <p:sp>
        <p:nvSpPr>
          <p:cNvPr id="3" name="Content Placeholder 2"/>
          <p:cNvSpPr>
            <a:spLocks noGrp="1"/>
          </p:cNvSpPr>
          <p:nvPr>
            <p:ph idx="1"/>
          </p:nvPr>
        </p:nvSpPr>
        <p:spPr/>
        <p:txBody>
          <a:bodyPr/>
          <a:lstStyle/>
          <a:p>
            <a:r>
              <a:rPr lang="en-US" dirty="0" smtClean="0"/>
              <a:t>Building TAU pre-requisites</a:t>
            </a:r>
          </a:p>
          <a:p>
            <a:pPr lvl="1"/>
            <a:r>
              <a:rPr lang="en-US" dirty="0" smtClean="0"/>
              <a:t>PDT</a:t>
            </a:r>
          </a:p>
          <a:p>
            <a:pPr lvl="1"/>
            <a:r>
              <a:rPr lang="en-US" dirty="0" smtClean="0"/>
              <a:t>PAPI?</a:t>
            </a:r>
          </a:p>
          <a:p>
            <a:r>
              <a:rPr lang="en-US" dirty="0" smtClean="0"/>
              <a:t>Building TAU</a:t>
            </a:r>
          </a:p>
          <a:p>
            <a:r>
              <a:rPr lang="en-US" dirty="0" smtClean="0"/>
              <a:t>Building APEX pre-requisites</a:t>
            </a:r>
          </a:p>
          <a:p>
            <a:pPr lvl="1"/>
            <a:r>
              <a:rPr lang="en-US" dirty="0" err="1" smtClean="0"/>
              <a:t>ActiveHarmony</a:t>
            </a:r>
            <a:endParaRPr lang="en-US" dirty="0" smtClean="0"/>
          </a:p>
          <a:p>
            <a:r>
              <a:rPr lang="en-US" dirty="0" smtClean="0"/>
              <a:t>Building HPX with TAU+APEX support</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37</a:t>
            </a:fld>
            <a:endParaRPr lang="en-US"/>
          </a:p>
        </p:txBody>
      </p:sp>
    </p:spTree>
    <p:extLst>
      <p:ext uri="{BB962C8B-B14F-4D97-AF65-F5344CB8AC3E}">
        <p14:creationId xmlns:p14="http://schemas.microsoft.com/office/powerpoint/2010/main" val="3478438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a:t>
            </a:r>
            <a:r>
              <a:rPr lang="en-US" baseline="0" dirty="0" smtClean="0"/>
              <a:t> PDT for use with TAU</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err="1" smtClean="0"/>
              <a:t>wget</a:t>
            </a:r>
            <a:r>
              <a:rPr lang="en-US" dirty="0" smtClean="0"/>
              <a:t> </a:t>
            </a:r>
            <a:r>
              <a:rPr lang="en-US" dirty="0" smtClean="0">
                <a:hlinkClick r:id="rId3"/>
              </a:rPr>
              <a:t>http://tau.uoregon.edu/pdt_lite.tgz</a:t>
            </a:r>
            <a:r>
              <a:rPr lang="en-US" dirty="0" smtClean="0"/>
              <a:t> </a:t>
            </a:r>
          </a:p>
          <a:p>
            <a:pPr marL="0" indent="0">
              <a:buNone/>
            </a:pPr>
            <a:r>
              <a:rPr lang="en-US" dirty="0" smtClean="0"/>
              <a:t>$ tar –</a:t>
            </a:r>
            <a:r>
              <a:rPr lang="en-US" dirty="0" err="1" smtClean="0"/>
              <a:t>xvzf</a:t>
            </a:r>
            <a:r>
              <a:rPr lang="en-US" dirty="0"/>
              <a:t> </a:t>
            </a:r>
            <a:r>
              <a:rPr lang="en-US" dirty="0" err="1" smtClean="0"/>
              <a:t>pdt_lite.tgz</a:t>
            </a:r>
            <a:endParaRPr lang="en-US" dirty="0" smtClean="0"/>
          </a:p>
          <a:p>
            <a:pPr marL="0" indent="0">
              <a:buNone/>
            </a:pPr>
            <a:r>
              <a:rPr lang="en-US" dirty="0" smtClean="0"/>
              <a:t>$ cd pdtoolkit-3.21</a:t>
            </a:r>
          </a:p>
          <a:p>
            <a:pPr marL="0" indent="0">
              <a:buNone/>
            </a:pPr>
            <a:r>
              <a:rPr lang="en-US" dirty="0" smtClean="0"/>
              <a:t>$ ./configure -GNU </a:t>
            </a:r>
          </a:p>
          <a:p>
            <a:pPr marL="0" indent="0">
              <a:buNone/>
            </a:pPr>
            <a:r>
              <a:rPr lang="en-US" dirty="0"/>
              <a:t>	</a:t>
            </a:r>
            <a:r>
              <a:rPr lang="en-US" dirty="0" smtClean="0"/>
              <a:t>-prefix=$HOME/install/</a:t>
            </a:r>
            <a:r>
              <a:rPr lang="en-US" dirty="0" err="1" smtClean="0"/>
              <a:t>pdtoolkit</a:t>
            </a:r>
            <a:r>
              <a:rPr lang="en-US" dirty="0" smtClean="0"/>
              <a:t>/3.21</a:t>
            </a:r>
          </a:p>
          <a:p>
            <a:pPr marL="0" indent="0">
              <a:buNone/>
            </a:pPr>
            <a:r>
              <a:rPr lang="en-US" dirty="0" smtClean="0"/>
              <a:t>$ make </a:t>
            </a:r>
          </a:p>
          <a:p>
            <a:pPr marL="0" indent="0">
              <a:buNone/>
            </a:pPr>
            <a:r>
              <a:rPr lang="en-US" dirty="0" smtClean="0"/>
              <a:t>$ make install</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38</a:t>
            </a:fld>
            <a:endParaRPr lang="en-US"/>
          </a:p>
        </p:txBody>
      </p:sp>
    </p:spTree>
    <p:extLst>
      <p:ext uri="{BB962C8B-B14F-4D97-AF65-F5344CB8AC3E}">
        <p14:creationId xmlns:p14="http://schemas.microsoft.com/office/powerpoint/2010/main" val="41665364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a:t>
            </a:r>
            <a:r>
              <a:rPr lang="en-US" baseline="0" dirty="0" smtClean="0"/>
              <a:t> TAU for use with HPX</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 </a:t>
            </a:r>
            <a:r>
              <a:rPr lang="en-US" dirty="0" err="1" smtClean="0"/>
              <a:t>wget</a:t>
            </a:r>
            <a:r>
              <a:rPr lang="en-US" dirty="0" smtClean="0"/>
              <a:t> </a:t>
            </a:r>
            <a:r>
              <a:rPr lang="en-US" dirty="0" smtClean="0">
                <a:hlinkClick r:id="rId3"/>
              </a:rPr>
              <a:t>http://tau.uoregon.edu/tau.tgz</a:t>
            </a:r>
            <a:endParaRPr lang="en-US" dirty="0" smtClean="0"/>
          </a:p>
          <a:p>
            <a:pPr marL="0" indent="0">
              <a:buNone/>
            </a:pPr>
            <a:r>
              <a:rPr lang="en-US" dirty="0" smtClean="0"/>
              <a:t>$ tar -</a:t>
            </a:r>
            <a:r>
              <a:rPr lang="en-US" dirty="0" err="1" smtClean="0"/>
              <a:t>xvzf</a:t>
            </a:r>
            <a:r>
              <a:rPr lang="en-US" dirty="0" smtClean="0"/>
              <a:t> </a:t>
            </a:r>
            <a:r>
              <a:rPr lang="en-US" dirty="0" err="1" smtClean="0"/>
              <a:t>tau.tgz</a:t>
            </a:r>
            <a:endParaRPr lang="en-US" dirty="0" smtClean="0"/>
          </a:p>
          <a:p>
            <a:pPr marL="0" indent="0">
              <a:buNone/>
            </a:pPr>
            <a:r>
              <a:rPr lang="en-US" dirty="0" smtClean="0"/>
              <a:t>$ cd tau-2.25</a:t>
            </a:r>
          </a:p>
          <a:p>
            <a:pPr marL="0" indent="0">
              <a:buNone/>
            </a:pPr>
            <a:r>
              <a:rPr lang="en-US" dirty="0"/>
              <a:t>$ </a:t>
            </a:r>
            <a:r>
              <a:rPr lang="en-US" dirty="0" err="1"/>
              <a:t>wget</a:t>
            </a:r>
            <a:r>
              <a:rPr lang="en-US" dirty="0"/>
              <a:t> </a:t>
            </a:r>
            <a:r>
              <a:rPr lang="en-US" dirty="0">
                <a:hlinkClick r:id="rId4"/>
              </a:rPr>
              <a:t>http://tau.uoregon.edu/ext.tgz</a:t>
            </a:r>
            <a:r>
              <a:rPr lang="en-US" dirty="0"/>
              <a:t> </a:t>
            </a:r>
            <a:endParaRPr lang="en-US" dirty="0" smtClean="0"/>
          </a:p>
          <a:p>
            <a:pPr marL="0" indent="0">
              <a:buNone/>
            </a:pPr>
            <a:r>
              <a:rPr lang="en-US" dirty="0" smtClean="0"/>
              <a:t>$ tar -</a:t>
            </a:r>
            <a:r>
              <a:rPr lang="en-US" dirty="0" err="1" smtClean="0"/>
              <a:t>xvzf</a:t>
            </a:r>
            <a:r>
              <a:rPr lang="en-US" dirty="0" smtClean="0"/>
              <a:t> </a:t>
            </a:r>
            <a:r>
              <a:rPr lang="en-US" dirty="0" err="1" smtClean="0"/>
              <a:t>ext.tgz</a:t>
            </a:r>
            <a:endParaRPr lang="en-US" dirty="0"/>
          </a:p>
          <a:p>
            <a:pPr marL="0" indent="0">
              <a:buNone/>
            </a:pPr>
            <a:r>
              <a:rPr lang="en-US" dirty="0" smtClean="0"/>
              <a:t>$ ./configure -</a:t>
            </a:r>
            <a:r>
              <a:rPr lang="en-US" dirty="0" err="1" smtClean="0"/>
              <a:t>pthread</a:t>
            </a:r>
            <a:r>
              <a:rPr lang="en-US" dirty="0" smtClean="0"/>
              <a:t> -</a:t>
            </a:r>
            <a:r>
              <a:rPr lang="en-US" dirty="0" err="1" smtClean="0"/>
              <a:t>bfd</a:t>
            </a:r>
            <a:r>
              <a:rPr lang="en-US" dirty="0" smtClean="0"/>
              <a:t>=download</a:t>
            </a:r>
          </a:p>
          <a:p>
            <a:pPr marL="0" indent="0">
              <a:buNone/>
            </a:pPr>
            <a:r>
              <a:rPr lang="en-US" dirty="0"/>
              <a:t>	</a:t>
            </a:r>
            <a:r>
              <a:rPr lang="en-US" dirty="0" smtClean="0"/>
              <a:t>	-unwind=download -</a:t>
            </a:r>
            <a:r>
              <a:rPr lang="en-US" dirty="0" err="1" smtClean="0"/>
              <a:t>pdt</a:t>
            </a:r>
            <a:r>
              <a:rPr lang="en-US" dirty="0"/>
              <a:t>=$HOME/install/</a:t>
            </a:r>
            <a:r>
              <a:rPr lang="en-US" dirty="0" err="1"/>
              <a:t>pdtoolkit</a:t>
            </a:r>
            <a:r>
              <a:rPr lang="en-US" dirty="0"/>
              <a:t>/3.21</a:t>
            </a:r>
          </a:p>
          <a:p>
            <a:pPr marL="0" indent="0">
              <a:buNone/>
            </a:pPr>
            <a:endParaRPr lang="en-US" dirty="0" smtClean="0"/>
          </a:p>
          <a:p>
            <a:pPr marL="0" indent="0">
              <a:buNone/>
            </a:pPr>
            <a:r>
              <a:rPr lang="en-US" dirty="0" smtClean="0"/>
              <a:t>$ make -j install</a:t>
            </a:r>
          </a:p>
          <a:p>
            <a:endParaRPr lang="en-US" dirty="0"/>
          </a:p>
          <a:p>
            <a:r>
              <a:rPr lang="en-US" dirty="0" smtClean="0"/>
              <a:t>“</a:t>
            </a:r>
            <a:r>
              <a:rPr lang="en-US" dirty="0" err="1" smtClean="0"/>
              <a:t>pthread</a:t>
            </a:r>
            <a:r>
              <a:rPr lang="en-US" dirty="0" smtClean="0"/>
              <a:t>” ensures threading support, BFD and </a:t>
            </a:r>
            <a:r>
              <a:rPr lang="en-US" dirty="0" err="1" smtClean="0"/>
              <a:t>libunwind</a:t>
            </a:r>
            <a:r>
              <a:rPr lang="en-US" dirty="0" smtClean="0"/>
              <a:t> provide sampling support (if wanted)</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39</a:t>
            </a:fld>
            <a:endParaRPr lang="en-US"/>
          </a:p>
        </p:txBody>
      </p:sp>
    </p:spTree>
    <p:extLst>
      <p:ext uri="{BB962C8B-B14F-4D97-AF65-F5344CB8AC3E}">
        <p14:creationId xmlns:p14="http://schemas.microsoft.com/office/powerpoint/2010/main" val="42293771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Calibri" charset="0"/>
              </a:rPr>
              <a:t>TAU Performance System®</a:t>
            </a:r>
            <a:endParaRPr lang="en-US" dirty="0">
              <a:latin typeface="Calibri" charset="0"/>
            </a:endParaRPr>
          </a:p>
        </p:txBody>
      </p:sp>
      <p:sp>
        <p:nvSpPr>
          <p:cNvPr id="15362" name="Content Placeholder 2"/>
          <p:cNvSpPr>
            <a:spLocks noGrp="1"/>
          </p:cNvSpPr>
          <p:nvPr>
            <p:ph idx="1"/>
          </p:nvPr>
        </p:nvSpPr>
        <p:spPr/>
        <p:txBody>
          <a:bodyPr>
            <a:normAutofit/>
          </a:bodyPr>
          <a:lstStyle/>
          <a:p>
            <a:pPr>
              <a:lnSpc>
                <a:spcPct val="80000"/>
              </a:lnSpc>
              <a:spcAft>
                <a:spcPts val="600"/>
              </a:spcAft>
              <a:buFont typeface="Arial" pitchFamily="-1" charset="0"/>
              <a:buChar char="•"/>
            </a:pPr>
            <a:r>
              <a:rPr lang="en-US" sz="2000" b="1" dirty="0">
                <a:latin typeface="Arial" pitchFamily="-1" charset="0"/>
                <a:ea typeface="ＭＳ Ｐゴシック" pitchFamily="-1" charset="-128"/>
                <a:cs typeface="ＭＳ Ｐゴシック" pitchFamily="-1" charset="-128"/>
              </a:rPr>
              <a:t>Tuning and Analysis Utilities (20+ year project)</a:t>
            </a:r>
          </a:p>
          <a:p>
            <a:pPr>
              <a:lnSpc>
                <a:spcPct val="80000"/>
              </a:lnSpc>
              <a:spcAft>
                <a:spcPts val="600"/>
              </a:spcAft>
              <a:buFont typeface="Arial" pitchFamily="-1" charset="0"/>
              <a:buChar char="•"/>
            </a:pPr>
            <a:r>
              <a:rPr lang="en-US" sz="2000" b="1" dirty="0">
                <a:latin typeface="Arial" pitchFamily="-1" charset="0"/>
                <a:ea typeface="ＭＳ Ｐゴシック" pitchFamily="-1" charset="-128"/>
                <a:cs typeface="ＭＳ Ｐゴシック" pitchFamily="-1" charset="-128"/>
              </a:rPr>
              <a:t>Comprehensive performance profiling and tracing</a:t>
            </a:r>
          </a:p>
          <a:p>
            <a:pPr lvl="1">
              <a:lnSpc>
                <a:spcPct val="80000"/>
              </a:lnSpc>
              <a:spcAft>
                <a:spcPts val="600"/>
              </a:spcAft>
            </a:pPr>
            <a:r>
              <a:rPr lang="en-US" sz="1800" dirty="0">
                <a:latin typeface="Arial" pitchFamily="-1" charset="0"/>
              </a:rPr>
              <a:t>Integrated, scalable, flexible, portable</a:t>
            </a:r>
          </a:p>
          <a:p>
            <a:pPr lvl="1">
              <a:lnSpc>
                <a:spcPct val="80000"/>
              </a:lnSpc>
              <a:spcAft>
                <a:spcPts val="600"/>
              </a:spcAft>
            </a:pPr>
            <a:r>
              <a:rPr lang="en-US" sz="1800" dirty="0">
                <a:latin typeface="Arial" pitchFamily="-1" charset="0"/>
              </a:rPr>
              <a:t>Targets all parallel programming/execution paradigms</a:t>
            </a:r>
          </a:p>
          <a:p>
            <a:pPr lvl="1">
              <a:lnSpc>
                <a:spcPct val="80000"/>
              </a:lnSpc>
              <a:spcAft>
                <a:spcPts val="600"/>
              </a:spcAft>
            </a:pPr>
            <a:endParaRPr lang="en-US" sz="1800" dirty="0">
              <a:latin typeface="Arial" pitchFamily="-1" charset="0"/>
            </a:endParaRPr>
          </a:p>
          <a:p>
            <a:pPr>
              <a:lnSpc>
                <a:spcPct val="80000"/>
              </a:lnSpc>
              <a:spcAft>
                <a:spcPts val="600"/>
              </a:spcAft>
              <a:buFont typeface="Arial" pitchFamily="-1" charset="0"/>
              <a:buChar char="•"/>
            </a:pPr>
            <a:r>
              <a:rPr lang="en-US" sz="2000" b="1" dirty="0">
                <a:latin typeface="Arial" pitchFamily="-1" charset="0"/>
                <a:ea typeface="ＭＳ Ｐゴシック" pitchFamily="-1" charset="-128"/>
                <a:cs typeface="ＭＳ Ｐゴシック" pitchFamily="-1" charset="-128"/>
              </a:rPr>
              <a:t>Integrated performance toolkit</a:t>
            </a:r>
          </a:p>
          <a:p>
            <a:pPr lvl="1">
              <a:lnSpc>
                <a:spcPct val="80000"/>
              </a:lnSpc>
              <a:spcAft>
                <a:spcPts val="600"/>
              </a:spcAft>
            </a:pPr>
            <a:r>
              <a:rPr lang="en-US" sz="1800" dirty="0">
                <a:latin typeface="Arial" pitchFamily="-1" charset="0"/>
              </a:rPr>
              <a:t>Instrumentation, measurement, analysis, visualization</a:t>
            </a:r>
          </a:p>
          <a:p>
            <a:pPr lvl="1">
              <a:lnSpc>
                <a:spcPct val="80000"/>
              </a:lnSpc>
              <a:spcAft>
                <a:spcPts val="600"/>
              </a:spcAft>
            </a:pPr>
            <a:r>
              <a:rPr lang="en-US" sz="1800" dirty="0">
                <a:latin typeface="Arial" pitchFamily="-1" charset="0"/>
              </a:rPr>
              <a:t>Widely-ported performance profiling / tracing system</a:t>
            </a:r>
          </a:p>
          <a:p>
            <a:pPr lvl="1">
              <a:lnSpc>
                <a:spcPct val="80000"/>
              </a:lnSpc>
              <a:spcAft>
                <a:spcPts val="600"/>
              </a:spcAft>
            </a:pPr>
            <a:r>
              <a:rPr lang="en-US" sz="1800" dirty="0">
                <a:latin typeface="Arial" pitchFamily="-1" charset="0"/>
              </a:rPr>
              <a:t>Performance data management and data mining</a:t>
            </a:r>
          </a:p>
          <a:p>
            <a:pPr lvl="1">
              <a:lnSpc>
                <a:spcPct val="80000"/>
              </a:lnSpc>
              <a:spcAft>
                <a:spcPts val="600"/>
              </a:spcAft>
            </a:pPr>
            <a:r>
              <a:rPr lang="en-US" sz="1800" dirty="0">
                <a:latin typeface="Arial" pitchFamily="-1" charset="0"/>
              </a:rPr>
              <a:t>Open source (BSD-style license)</a:t>
            </a:r>
          </a:p>
          <a:p>
            <a:pPr lvl="1">
              <a:lnSpc>
                <a:spcPct val="80000"/>
              </a:lnSpc>
              <a:spcAft>
                <a:spcPts val="600"/>
              </a:spcAft>
            </a:pPr>
            <a:endParaRPr lang="en-US" sz="1800" dirty="0">
              <a:latin typeface="Arial" pitchFamily="-1" charset="0"/>
            </a:endParaRPr>
          </a:p>
          <a:p>
            <a:pPr>
              <a:lnSpc>
                <a:spcPct val="80000"/>
              </a:lnSpc>
              <a:spcAft>
                <a:spcPts val="600"/>
              </a:spcAft>
              <a:buFont typeface="Arial" pitchFamily="-1" charset="0"/>
              <a:buChar char="•"/>
            </a:pPr>
            <a:r>
              <a:rPr lang="en-US" sz="2000" b="1" dirty="0">
                <a:latin typeface="Arial" pitchFamily="-1" charset="0"/>
                <a:ea typeface="ＭＳ Ｐゴシック" pitchFamily="-1" charset="-128"/>
                <a:cs typeface="ＭＳ Ｐゴシック" pitchFamily="-1" charset="-128"/>
              </a:rPr>
              <a:t>Integrates with application </a:t>
            </a:r>
            <a:r>
              <a:rPr lang="en-US" sz="2000" b="1" dirty="0" smtClean="0">
                <a:latin typeface="Arial" pitchFamily="-1" charset="0"/>
                <a:ea typeface="ＭＳ Ｐゴシック" pitchFamily="-1" charset="-128"/>
                <a:cs typeface="ＭＳ Ｐゴシック" pitchFamily="-1" charset="-128"/>
              </a:rPr>
              <a:t>frameworks</a:t>
            </a:r>
            <a:endParaRPr lang="en-US" sz="2000" b="1" dirty="0">
              <a:latin typeface="Arial" pitchFamily="-1" charset="0"/>
              <a:ea typeface="ＭＳ Ｐゴシック" pitchFamily="-1" charset="-128"/>
              <a:cs typeface="ＭＳ Ｐゴシック" pitchFamily="-1" charset="-128"/>
            </a:endParaRPr>
          </a:p>
        </p:txBody>
      </p:sp>
      <p:sp>
        <p:nvSpPr>
          <p:cNvPr id="1536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mtClean="0">
                <a:solidFill>
                  <a:schemeClr val="bg1"/>
                </a:solidFill>
              </a:rPr>
              <a:t>Massively Parallel Task-Based Programming with HPX : Performance Analysis of HPX using TAU and APEX</a:t>
            </a:r>
            <a:endParaRPr lang="en-US">
              <a:solidFill>
                <a:schemeClr val="bg1"/>
              </a:solidFill>
            </a:endParaRPr>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1C3B198-27C1-9541-BCD2-11035EE8FE93}" type="slidenum">
              <a:rPr lang="en-US">
                <a:solidFill>
                  <a:srgbClr val="FFFFFF"/>
                </a:solidFill>
              </a:rPr>
              <a:pPr fontAlgn="base">
                <a:spcBef>
                  <a:spcPct val="0"/>
                </a:spcBef>
                <a:spcAft>
                  <a:spcPct val="0"/>
                </a:spcAft>
              </a:pPr>
              <a:t>4</a:t>
            </a:fld>
            <a:endParaRPr lang="en-US">
              <a:solidFill>
                <a:srgbClr val="FFFFFF"/>
              </a:solidFill>
            </a:endParaRPr>
          </a:p>
        </p:txBody>
      </p:sp>
      <p:pic>
        <p:nvPicPr>
          <p:cNvPr id="6" name="Picture 4" descr="tau"/>
          <p:cNvPicPr>
            <a:picLocks noChangeAspect="1" noChangeArrowheads="1"/>
          </p:cNvPicPr>
          <p:nvPr/>
        </p:nvPicPr>
        <p:blipFill>
          <a:blip r:embed="rId2"/>
          <a:srcRect b="7726"/>
          <a:stretch>
            <a:fillRect/>
          </a:stretch>
        </p:blipFill>
        <p:spPr bwMode="auto">
          <a:xfrm>
            <a:off x="6161505" y="3764547"/>
            <a:ext cx="2525295" cy="20954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err="1" smtClean="0"/>
              <a:t>ActiveHarmony</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err="1" smtClean="0"/>
              <a:t>wget</a:t>
            </a:r>
            <a:r>
              <a:rPr lang="en-US" dirty="0"/>
              <a:t> </a:t>
            </a:r>
            <a:r>
              <a:rPr lang="en-US" dirty="0">
                <a:hlinkClick r:id="rId2"/>
              </a:rPr>
              <a:t>http://www.dyninst.org/sites/default/files/downloads/harmony/ah-4.5.</a:t>
            </a:r>
            <a:r>
              <a:rPr lang="en-US" dirty="0" smtClean="0">
                <a:hlinkClick r:id="rId2"/>
              </a:rPr>
              <a:t>tar.gz</a:t>
            </a:r>
            <a:endParaRPr lang="en-US" dirty="0" smtClean="0"/>
          </a:p>
          <a:p>
            <a:pPr marL="0" indent="0">
              <a:buNone/>
            </a:pPr>
            <a:r>
              <a:rPr lang="en-US" dirty="0" smtClean="0"/>
              <a:t>$ tar -</a:t>
            </a:r>
            <a:r>
              <a:rPr lang="en-US" dirty="0" err="1" smtClean="0"/>
              <a:t>xvzf</a:t>
            </a:r>
            <a:r>
              <a:rPr lang="en-US" dirty="0" smtClean="0"/>
              <a:t> ah-4.5.tar.gz</a:t>
            </a:r>
          </a:p>
          <a:p>
            <a:pPr marL="0" indent="0">
              <a:buNone/>
            </a:pPr>
            <a:r>
              <a:rPr lang="en-US" dirty="0" smtClean="0"/>
              <a:t>$ cd activeharmony-4.5</a:t>
            </a:r>
          </a:p>
          <a:p>
            <a:pPr marL="0" indent="0">
              <a:buNone/>
            </a:pPr>
            <a:r>
              <a:rPr lang="en-US" dirty="0" smtClean="0"/>
              <a:t>$ make CFLAGS=-O3 </a:t>
            </a:r>
          </a:p>
          <a:p>
            <a:pPr marL="0" indent="0">
              <a:buNone/>
            </a:pPr>
            <a:r>
              <a:rPr lang="en-US" dirty="0" smtClean="0"/>
              <a:t>$ make </a:t>
            </a:r>
            <a:r>
              <a:rPr lang="en-US" dirty="0"/>
              <a:t>install PREFIX=$HOME/local/harmony-4.5</a:t>
            </a:r>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40</a:t>
            </a:fld>
            <a:endParaRPr lang="en-US"/>
          </a:p>
        </p:txBody>
      </p:sp>
    </p:spTree>
    <p:extLst>
      <p:ext uri="{BB962C8B-B14F-4D97-AF65-F5344CB8AC3E}">
        <p14:creationId xmlns:p14="http://schemas.microsoft.com/office/powerpoint/2010/main" val="38357634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a:t>
            </a:r>
            <a:r>
              <a:rPr lang="en-US" baseline="0" dirty="0" smtClean="0"/>
              <a:t> HPX with APEX &amp; TAU</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err="1" smtClean="0"/>
              <a:t>cmake</a:t>
            </a:r>
            <a:r>
              <a:rPr lang="en-US" dirty="0" smtClean="0"/>
              <a:t> &lt;usual HPX settings&gt;…</a:t>
            </a:r>
          </a:p>
          <a:p>
            <a:pPr marL="400050" lvl="1" indent="0">
              <a:buNone/>
            </a:pPr>
            <a:r>
              <a:rPr lang="en-US" dirty="0" smtClean="0"/>
              <a:t>-</a:t>
            </a:r>
            <a:r>
              <a:rPr lang="en-US" dirty="0"/>
              <a:t>DHPX_WITH_APEX=</a:t>
            </a:r>
            <a:r>
              <a:rPr lang="en-US" dirty="0" smtClean="0"/>
              <a:t>TRUE \</a:t>
            </a:r>
            <a:endParaRPr lang="en-US" dirty="0"/>
          </a:p>
          <a:p>
            <a:pPr marL="400050" lvl="1" indent="0">
              <a:buNone/>
            </a:pPr>
            <a:r>
              <a:rPr lang="en-US" dirty="0" smtClean="0"/>
              <a:t>-</a:t>
            </a:r>
            <a:r>
              <a:rPr lang="en-US" dirty="0"/>
              <a:t>DAPEX_WITH_ACTIVEHARMONY=TRUE </a:t>
            </a:r>
            <a:r>
              <a:rPr lang="en-US" dirty="0" smtClean="0"/>
              <a:t>\</a:t>
            </a:r>
          </a:p>
          <a:p>
            <a:pPr marL="400050" lvl="1" indent="0">
              <a:buNone/>
            </a:pPr>
            <a:r>
              <a:rPr lang="en-US" dirty="0" smtClean="0"/>
              <a:t>-</a:t>
            </a:r>
            <a:r>
              <a:rPr lang="en-US" dirty="0"/>
              <a:t>DACTIVEHARMONY_ROOT=/home/</a:t>
            </a:r>
            <a:r>
              <a:rPr lang="en-US" dirty="0" err="1"/>
              <a:t>khuck</a:t>
            </a:r>
            <a:r>
              <a:rPr lang="en-US" dirty="0"/>
              <a:t>/install/</a:t>
            </a:r>
            <a:r>
              <a:rPr lang="en-US" dirty="0" err="1"/>
              <a:t>activeharmony</a:t>
            </a:r>
            <a:r>
              <a:rPr lang="en-US" dirty="0"/>
              <a:t>/4.5 </a:t>
            </a:r>
            <a:r>
              <a:rPr lang="en-US" dirty="0" smtClean="0"/>
              <a:t>\</a:t>
            </a:r>
          </a:p>
          <a:p>
            <a:pPr marL="400050" lvl="1" indent="0">
              <a:buNone/>
            </a:pPr>
            <a:r>
              <a:rPr lang="en-US" dirty="0" smtClean="0"/>
              <a:t>-</a:t>
            </a:r>
            <a:r>
              <a:rPr lang="en-US" dirty="0"/>
              <a:t>DHPX_WITH_TAU=TRUE </a:t>
            </a:r>
            <a:r>
              <a:rPr lang="en-US" dirty="0" smtClean="0"/>
              <a:t>\</a:t>
            </a:r>
          </a:p>
          <a:p>
            <a:pPr marL="400050" lvl="1" indent="0">
              <a:buNone/>
            </a:pPr>
            <a:r>
              <a:rPr lang="en-US" strike="sngStrike" dirty="0" smtClean="0"/>
              <a:t>-DHPX_WITH_ITTNOTIFY=TRUE \</a:t>
            </a:r>
          </a:p>
          <a:p>
            <a:pPr marL="400050" lvl="1" indent="0">
              <a:buNone/>
            </a:pPr>
            <a:r>
              <a:rPr lang="en-US" dirty="0" smtClean="0"/>
              <a:t>-</a:t>
            </a:r>
            <a:r>
              <a:rPr lang="en-US" dirty="0"/>
              <a:t>DTAU_ROOT=/home/</a:t>
            </a:r>
            <a:r>
              <a:rPr lang="en-US" dirty="0" err="1"/>
              <a:t>khuck</a:t>
            </a:r>
            <a:r>
              <a:rPr lang="en-US" dirty="0"/>
              <a:t>/install/</a:t>
            </a:r>
            <a:r>
              <a:rPr lang="en-US" dirty="0" smtClean="0"/>
              <a:t>tau \</a:t>
            </a:r>
          </a:p>
          <a:p>
            <a:pPr marL="400050" lvl="1" indent="0">
              <a:buNone/>
            </a:pPr>
            <a:r>
              <a:rPr lang="en-US" dirty="0" smtClean="0"/>
              <a:t>..</a:t>
            </a:r>
          </a:p>
          <a:p>
            <a:pPr marL="0" indent="0">
              <a:buNone/>
            </a:pPr>
            <a:r>
              <a:rPr lang="en-US" dirty="0" smtClean="0"/>
              <a:t>$ make (as usual) i.e. “make –j 8 core examples tests”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41</a:t>
            </a:fld>
            <a:endParaRPr lang="en-US"/>
          </a:p>
        </p:txBody>
      </p:sp>
    </p:spTree>
    <p:extLst>
      <p:ext uri="{BB962C8B-B14F-4D97-AF65-F5344CB8AC3E}">
        <p14:creationId xmlns:p14="http://schemas.microsoft.com/office/powerpoint/2010/main" val="40426911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r>
              <a:rPr lang="en-US" baseline="0" dirty="0" smtClean="0"/>
              <a:t> Environment Variables - APEX</a:t>
            </a:r>
            <a:endParaRPr lang="en-US" dirty="0"/>
          </a:p>
        </p:txBody>
      </p:sp>
      <p:sp>
        <p:nvSpPr>
          <p:cNvPr id="3" name="Content Placeholder 2"/>
          <p:cNvSpPr>
            <a:spLocks noGrp="1"/>
          </p:cNvSpPr>
          <p:nvPr>
            <p:ph idx="1"/>
          </p:nvPr>
        </p:nvSpPr>
        <p:spPr/>
        <p:txBody>
          <a:bodyPr numCol="1">
            <a:normAutofit fontScale="85000" lnSpcReduction="20000"/>
          </a:bodyPr>
          <a:lstStyle/>
          <a:p>
            <a:r>
              <a:rPr lang="en-US" sz="2400" dirty="0" smtClean="0"/>
              <a:t>APEX_TAU : 1</a:t>
            </a:r>
            <a:endParaRPr lang="en-US" sz="2400" dirty="0"/>
          </a:p>
          <a:p>
            <a:r>
              <a:rPr lang="en-US" sz="2400" dirty="0" smtClean="0"/>
              <a:t>APEX_POLICY : 1</a:t>
            </a:r>
            <a:endParaRPr lang="en-US" sz="2400" dirty="0"/>
          </a:p>
          <a:p>
            <a:r>
              <a:rPr lang="en-US" sz="2400" dirty="0" smtClean="0"/>
              <a:t>APEX_MEASURE_CONCURRENCY : 0</a:t>
            </a:r>
            <a:endParaRPr lang="en-US" sz="2400" dirty="0"/>
          </a:p>
          <a:p>
            <a:r>
              <a:rPr lang="en-US" sz="2400" dirty="0" smtClean="0"/>
              <a:t>APEX_MEASURE_CONCURRENCY_PERIOD </a:t>
            </a:r>
            <a:r>
              <a:rPr lang="en-US" sz="2400" dirty="0"/>
              <a:t>: 1000000</a:t>
            </a:r>
          </a:p>
          <a:p>
            <a:r>
              <a:rPr lang="en-US" sz="2400" dirty="0"/>
              <a:t>APEX_SCREEN_OUTPUT : </a:t>
            </a:r>
            <a:r>
              <a:rPr lang="en-US" sz="2400" dirty="0" smtClean="0"/>
              <a:t>0</a:t>
            </a:r>
            <a:endParaRPr lang="en-US" sz="2400" dirty="0"/>
          </a:p>
          <a:p>
            <a:r>
              <a:rPr lang="en-US" sz="2400" dirty="0" smtClean="0"/>
              <a:t>APEX_PROC_CPUINFO </a:t>
            </a:r>
            <a:r>
              <a:rPr lang="en-US" sz="2400" dirty="0"/>
              <a:t>: 0</a:t>
            </a:r>
          </a:p>
          <a:p>
            <a:r>
              <a:rPr lang="en-US" sz="2400" dirty="0"/>
              <a:t>APEX_PROC_MEMINFO : 0</a:t>
            </a:r>
          </a:p>
          <a:p>
            <a:r>
              <a:rPr lang="en-US" sz="2400" dirty="0"/>
              <a:t>APEX_PROC_NET_DEV : 0</a:t>
            </a:r>
          </a:p>
          <a:p>
            <a:r>
              <a:rPr lang="en-US" sz="2400" dirty="0"/>
              <a:t>APEX_PROC_SELF_STATUS : 0</a:t>
            </a:r>
          </a:p>
          <a:p>
            <a:r>
              <a:rPr lang="en-US" sz="2400" dirty="0"/>
              <a:t>APEX_PROC_STAT : 1</a:t>
            </a:r>
          </a:p>
          <a:p>
            <a:r>
              <a:rPr lang="en-US" sz="2400" dirty="0"/>
              <a:t>APEX_THROTTLE_CONCURRENCY : 0</a:t>
            </a:r>
          </a:p>
          <a:p>
            <a:r>
              <a:rPr lang="en-US" sz="2400" dirty="0"/>
              <a:t>APEX_THROTTLING_MAX_THREADS : 48</a:t>
            </a:r>
          </a:p>
          <a:p>
            <a:r>
              <a:rPr lang="en-US" sz="2400" dirty="0"/>
              <a:t>APEX_THROTTLING_MIN_THREADS : 1</a:t>
            </a:r>
          </a:p>
          <a:p>
            <a:r>
              <a:rPr lang="en-US" sz="2400" dirty="0"/>
              <a:t>APEX_THROTTLE_ENERGY : 0</a:t>
            </a:r>
          </a:p>
          <a:p>
            <a:r>
              <a:rPr lang="en-US" sz="2400" dirty="0"/>
              <a:t>APEX_THROTTLING_MAX_WATTS : 300</a:t>
            </a:r>
          </a:p>
          <a:p>
            <a:r>
              <a:rPr lang="en-US" sz="2400" dirty="0"/>
              <a:t>APEX_THROTTLING_MIN_WATTS : </a:t>
            </a:r>
            <a:r>
              <a:rPr lang="en-US" sz="2400" dirty="0" smtClean="0"/>
              <a:t>150</a:t>
            </a:r>
          </a:p>
          <a:p>
            <a:r>
              <a:rPr lang="en-US" sz="2400" dirty="0"/>
              <a:t>APEX_TASKGRAPH_OUTPUT : 0 (experimental</a:t>
            </a:r>
            <a:r>
              <a:rPr lang="en-US" sz="2400" dirty="0" smtClean="0"/>
              <a:t>)</a:t>
            </a: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42</a:t>
            </a:fld>
            <a:endParaRPr lang="en-US"/>
          </a:p>
        </p:txBody>
      </p:sp>
    </p:spTree>
    <p:extLst>
      <p:ext uri="{BB962C8B-B14F-4D97-AF65-F5344CB8AC3E}">
        <p14:creationId xmlns:p14="http://schemas.microsoft.com/office/powerpoint/2010/main" val="1904965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r>
              <a:rPr lang="en-US" baseline="0" dirty="0" smtClean="0"/>
              <a:t> Environment Variables - TAU</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43</a:t>
            </a:fld>
            <a:endParaRPr lang="en-US"/>
          </a:p>
        </p:txBody>
      </p:sp>
      <p:graphicFrame>
        <p:nvGraphicFramePr>
          <p:cNvPr id="6" name="Group 63"/>
          <p:cNvGraphicFramePr>
            <a:graphicFrameLocks noGrp="1"/>
          </p:cNvGraphicFramePr>
          <p:nvPr>
            <p:extLst>
              <p:ext uri="{D42A27DB-BD31-4B8C-83A1-F6EECF244321}">
                <p14:modId xmlns:p14="http://schemas.microsoft.com/office/powerpoint/2010/main" val="141035620"/>
              </p:ext>
            </p:extLst>
          </p:nvPr>
        </p:nvGraphicFramePr>
        <p:xfrm>
          <a:off x="359616" y="914400"/>
          <a:ext cx="8451850" cy="5409998"/>
        </p:xfrm>
        <a:graphic>
          <a:graphicData uri="http://schemas.openxmlformats.org/drawingml/2006/table">
            <a:tbl>
              <a:tblPr/>
              <a:tblGrid>
                <a:gridCol w="2554287"/>
                <a:gridCol w="881063"/>
                <a:gridCol w="5016500"/>
              </a:tblGrid>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charset="0"/>
                          <a:ea typeface="Arial" charset="0"/>
                          <a:cs typeface="Arial" charset="0"/>
                        </a:rPr>
                        <a:t>Environment Variable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Calibri" charset="0"/>
                          <a:ea typeface="Arial" charset="0"/>
                          <a:cs typeface="Arial" charset="0"/>
                        </a:rPr>
                        <a:t>Default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Calibri" charset="0"/>
                          <a:ea typeface="Arial" charset="0"/>
                          <a:cs typeface="Arial" charset="0"/>
                        </a:rPr>
                        <a:t>Description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TAU_TRACE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Setting to 1 turns on tracing</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TAU_CALLPATH</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Setting to 1 turns on callpath profiling</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49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rgbClr val="000000"/>
                          </a:solidFill>
                          <a:effectLst/>
                          <a:latin typeface="Calibri" charset="0"/>
                          <a:ea typeface="Arial" charset="0"/>
                          <a:cs typeface="Arial" charset="0"/>
                        </a:rPr>
                        <a:t>TAU_TRACK_MEMORY_FOOTPRINT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rgbClr val="000000"/>
                          </a:solidFill>
                          <a:effectLst/>
                          <a:latin typeface="Calibri" charset="0"/>
                          <a:ea typeface="Arial"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rgbClr val="000000"/>
                          </a:solidFill>
                          <a:effectLst/>
                          <a:latin typeface="Calibri" charset="0"/>
                          <a:ea typeface="Arial" charset="0"/>
                          <a:cs typeface="Arial" charset="0"/>
                        </a:rPr>
                        <a:t>Setting to 1 turns on tracking memory usage by sampling periodically the resident set size and high water mark of memory usage</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TAU_TRACK_POWER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Tracks instantaneous power usage by sampling periodically. </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5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TAU_CALLPATH_DEPTH</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Specifies depth of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callpath</a:t>
                      </a:r>
                      <a:r>
                        <a:rPr kumimoji="0" lang="en-US" sz="1200" b="0" i="0" u="none" strike="noStrike" cap="none" normalizeH="0" baseline="0" dirty="0" smtClean="0">
                          <a:ln>
                            <a:noFill/>
                          </a:ln>
                          <a:solidFill>
                            <a:schemeClr val="tx1"/>
                          </a:solidFill>
                          <a:effectLst/>
                          <a:latin typeface="Calibri" charset="0"/>
                          <a:ea typeface="Arial" charset="0"/>
                          <a:cs typeface="Arial" charset="0"/>
                        </a:rPr>
                        <a:t>. Setting to 0 generates no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callpath</a:t>
                      </a:r>
                      <a:r>
                        <a:rPr kumimoji="0" lang="en-US" sz="1200" b="0" i="0" u="none" strike="noStrike" cap="none" normalizeH="0" baseline="0" dirty="0" smtClean="0">
                          <a:ln>
                            <a:noFill/>
                          </a:ln>
                          <a:solidFill>
                            <a:schemeClr val="tx1"/>
                          </a:solidFill>
                          <a:effectLst/>
                          <a:latin typeface="Calibri" charset="0"/>
                          <a:ea typeface="Arial" charset="0"/>
                          <a:cs typeface="Arial" charset="0"/>
                        </a:rPr>
                        <a:t> or routine information, setting to 1 generates flat profile and context events have just parent information (e.g., Heap Entry: foo)</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TAU_SAMPLING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Setting to 1 enables event-based sampling.</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TAU_TRACK_SIGNALS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Setting to 1 generate debugging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callstack</a:t>
                      </a:r>
                      <a:r>
                        <a:rPr kumimoji="0" lang="en-US" sz="1200" b="0" i="0" u="none" strike="noStrike" cap="none" normalizeH="0" baseline="0" dirty="0" smtClean="0">
                          <a:ln>
                            <a:noFill/>
                          </a:ln>
                          <a:solidFill>
                            <a:schemeClr val="tx1"/>
                          </a:solidFill>
                          <a:effectLst/>
                          <a:latin typeface="Calibri" charset="0"/>
                          <a:ea typeface="Arial" charset="0"/>
                          <a:cs typeface="Arial" charset="0"/>
                        </a:rPr>
                        <a:t> info when a program crashes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TAU_COMM_MATRIX</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Setting to 1 generates communication matrix display using context events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TAU_THROTTLE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Setting to 0 turns off throttling. Enabled by default to remove instrumentation in lightweight routines that are called frequently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TAU_THROTTLE_NUMCALLS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100000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Specifies the number of calls before testing for throttling</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TAU_THROTTLE_PERCALL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10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Specifies value in microseconds. Throttle a routine if it is called over 100000 times and takes less than 10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usec</a:t>
                      </a:r>
                      <a:r>
                        <a:rPr kumimoji="0" lang="en-US" sz="1200" b="0" i="0" u="none" strike="noStrike" cap="none" normalizeH="0" baseline="0" dirty="0" smtClean="0">
                          <a:ln>
                            <a:noFill/>
                          </a:ln>
                          <a:solidFill>
                            <a:schemeClr val="tx1"/>
                          </a:solidFill>
                          <a:effectLst/>
                          <a:latin typeface="Calibri" charset="0"/>
                          <a:ea typeface="Arial" charset="0"/>
                          <a:cs typeface="Arial" charset="0"/>
                        </a:rPr>
                        <a:t> of inclusive time per call</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TAU_COMPENSATE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Setting to 1 enables runtime compensation of instrumentation overhead</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TAU_PROFILE_FORMAT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Profile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Setting to “merged” generates a single file. “snapshot” generates xml format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TAU_METRICS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Calibri" charset="0"/>
                          <a:ea typeface="Arial" charset="0"/>
                          <a:cs typeface="Arial" charset="0"/>
                        </a:rPr>
                        <a:t>TIME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Setting to a comma separated list generates other metrics. (e.g., TIME,ENERGY,PAPI_FP_INS,PAPI_NATIVE_&lt;event&gt;:&lt;</a:t>
                      </a:r>
                      <a:r>
                        <a:rPr kumimoji="0" lang="en-US" sz="1200" b="0" i="0" u="none" strike="noStrike" cap="none" normalizeH="0" baseline="0" dirty="0" err="1" smtClean="0">
                          <a:ln>
                            <a:noFill/>
                          </a:ln>
                          <a:solidFill>
                            <a:schemeClr val="tx1"/>
                          </a:solidFill>
                          <a:effectLst/>
                          <a:latin typeface="Calibri" charset="0"/>
                          <a:ea typeface="Arial" charset="0"/>
                          <a:cs typeface="Arial" charset="0"/>
                        </a:rPr>
                        <a:t>subevent</a:t>
                      </a:r>
                      <a:r>
                        <a:rPr kumimoji="0" lang="en-US" sz="1200" b="0" i="0" u="none" strike="noStrike" cap="none" normalizeH="0" baseline="0" dirty="0" smtClean="0">
                          <a:ln>
                            <a:noFill/>
                          </a:ln>
                          <a:solidFill>
                            <a:schemeClr val="tx1"/>
                          </a:solidFill>
                          <a:effectLst/>
                          <a:latin typeface="Calibri" charset="0"/>
                          <a:ea typeface="Arial" charset="0"/>
                          <a:cs typeface="Arial" charset="0"/>
                        </a:rPr>
                        <a:t>&gt;)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8470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a:t>
            </a:r>
            <a:r>
              <a:rPr lang="en-US" baseline="0" dirty="0" smtClean="0"/>
              <a:t> Environment Variables - TAU</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44</a:t>
            </a:fld>
            <a:endParaRPr lang="en-US"/>
          </a:p>
        </p:txBody>
      </p:sp>
      <p:graphicFrame>
        <p:nvGraphicFramePr>
          <p:cNvPr id="7" name="Group 63"/>
          <p:cNvGraphicFramePr>
            <a:graphicFrameLocks noGrp="1"/>
          </p:cNvGraphicFramePr>
          <p:nvPr>
            <p:extLst>
              <p:ext uri="{D42A27DB-BD31-4B8C-83A1-F6EECF244321}">
                <p14:modId xmlns:p14="http://schemas.microsoft.com/office/powerpoint/2010/main" val="1061244955"/>
              </p:ext>
            </p:extLst>
          </p:nvPr>
        </p:nvGraphicFramePr>
        <p:xfrm>
          <a:off x="174806" y="868944"/>
          <a:ext cx="8848877" cy="5638799"/>
        </p:xfrm>
        <a:graphic>
          <a:graphicData uri="http://schemas.openxmlformats.org/drawingml/2006/table">
            <a:tbl>
              <a:tblPr/>
              <a:tblGrid>
                <a:gridCol w="2674275"/>
                <a:gridCol w="922451"/>
                <a:gridCol w="5252151"/>
              </a:tblGrid>
              <a:tr h="2743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Calibri" charset="0"/>
                          <a:ea typeface="Arial" charset="0"/>
                          <a:cs typeface="Arial" charset="0"/>
                        </a:rPr>
                        <a:t>Environment Variable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Calibri" charset="0"/>
                          <a:ea typeface="Arial" charset="0"/>
                          <a:cs typeface="Arial" charset="0"/>
                        </a:rPr>
                        <a:t>Default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Calibri" charset="0"/>
                          <a:ea typeface="Arial" charset="0"/>
                          <a:cs typeface="Arial" charset="0"/>
                        </a:rPr>
                        <a:t>Description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TAU_TRACK_MEMORY_LEAKS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Tracks allocates that were not de-allocated (needs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optMemDbg</a:t>
                      </a:r>
                      <a:r>
                        <a:rPr kumimoji="0" lang="en-US" sz="1200" b="0" i="0" u="none" strike="noStrike" cap="none" normalizeH="0" baseline="0" dirty="0" smtClean="0">
                          <a:ln>
                            <a:noFill/>
                          </a:ln>
                          <a:solidFill>
                            <a:schemeClr val="tx1"/>
                          </a:solidFill>
                          <a:effectLst/>
                          <a:latin typeface="Calibri" charset="0"/>
                          <a:ea typeface="Arial" charset="0"/>
                          <a:cs typeface="Arial" charset="0"/>
                        </a:rPr>
                        <a:t> or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tau_exec</a:t>
                      </a:r>
                      <a:r>
                        <a:rPr kumimoji="0" lang="en-US" sz="1200" b="0" i="0" u="none" strike="noStrike" cap="none" normalizeH="0" baseline="0" dirty="0" smtClean="0">
                          <a:ln>
                            <a:noFill/>
                          </a:ln>
                          <a:solidFill>
                            <a:schemeClr val="tx1"/>
                          </a:solidFill>
                          <a:effectLst/>
                          <a:latin typeface="Calibri" charset="0"/>
                          <a:ea typeface="Arial" charset="0"/>
                          <a:cs typeface="Arial" charset="0"/>
                        </a:rPr>
                        <a:t> –memory)</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TAU_EBS_SOURCE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TIME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Allows using PAPI hardware counters for periodic interrupts for EBS (e.g., TAU_EBS_SOURCE=PAPI_TOT_INS when TAU_SAMPLING=1)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rgbClr val="000000"/>
                          </a:solidFill>
                          <a:effectLst/>
                          <a:latin typeface="Calibri" charset="0"/>
                          <a:ea typeface="Arial" charset="0"/>
                          <a:cs typeface="Arial" charset="0"/>
                        </a:rPr>
                        <a:t>TAU_EBS_PERIOD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rgbClr val="000000"/>
                          </a:solidFill>
                          <a:effectLst/>
                          <a:latin typeface="Calibri" charset="0"/>
                          <a:ea typeface="Arial" charset="0"/>
                          <a:cs typeface="Arial" charset="0"/>
                        </a:rPr>
                        <a:t>100000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rgbClr val="000000"/>
                          </a:solidFill>
                          <a:effectLst/>
                          <a:latin typeface="Calibri" charset="0"/>
                          <a:ea typeface="Arial" charset="0"/>
                          <a:cs typeface="Arial" charset="0"/>
                        </a:rPr>
                        <a:t>Specifies the overflow count for interrupts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TAU_MEMDBG_ALLOC_MIN/MAX</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Byte size minimum and maximum subject to bounds checking (used with TAU_MEMDBG_PROTECT_*)</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5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TAU_MEMDBG_OVERHEAD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Specifies the number of bytes for TAU’s memory overhead for memory debugging.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TAU_MEMDBG_PROTECT_BELOW/ABOVE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Setting to 1 enables tracking runtime bounds checking below or above the array bounds (requires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optMemDbg</a:t>
                      </a:r>
                      <a:r>
                        <a:rPr kumimoji="0" lang="en-US" sz="1200" b="0" i="0" u="none" strike="noStrike" cap="none" normalizeH="0" baseline="0" dirty="0" smtClean="0">
                          <a:ln>
                            <a:noFill/>
                          </a:ln>
                          <a:solidFill>
                            <a:schemeClr val="tx1"/>
                          </a:solidFill>
                          <a:effectLst/>
                          <a:latin typeface="Calibri" charset="0"/>
                          <a:ea typeface="Arial" charset="0"/>
                          <a:cs typeface="Arial" charset="0"/>
                        </a:rPr>
                        <a:t> while building or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tau_exec</a:t>
                      </a:r>
                      <a:r>
                        <a:rPr kumimoji="0" lang="en-US" sz="1200" b="0" i="0" u="none" strike="noStrike" cap="none" normalizeH="0" baseline="0" dirty="0" smtClean="0">
                          <a:ln>
                            <a:noFill/>
                          </a:ln>
                          <a:solidFill>
                            <a:schemeClr val="tx1"/>
                          </a:solidFill>
                          <a:effectLst/>
                          <a:latin typeface="Calibri" charset="0"/>
                          <a:ea typeface="Arial" charset="0"/>
                          <a:cs typeface="Arial" charset="0"/>
                        </a:rPr>
                        <a:t> –memory)</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TAU_MEMDBG_ZERO_MALLOC</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Setting to 1 enables tracking zero byte allocations as invalid memory allocations.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TAU_MEMDBG_PROTECT_FREE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Setting to 1 detects invalid accesses to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deallocated</a:t>
                      </a:r>
                      <a:r>
                        <a:rPr kumimoji="0" lang="en-US" sz="1200" b="0" i="0" u="none" strike="noStrike" cap="none" normalizeH="0" baseline="0" dirty="0" smtClean="0">
                          <a:ln>
                            <a:noFill/>
                          </a:ln>
                          <a:solidFill>
                            <a:schemeClr val="tx1"/>
                          </a:solidFill>
                          <a:effectLst/>
                          <a:latin typeface="Calibri" charset="0"/>
                          <a:ea typeface="Arial" charset="0"/>
                          <a:cs typeface="Arial" charset="0"/>
                        </a:rPr>
                        <a:t> memory that should not be referenced until it is reallocated (requires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optMemDbg</a:t>
                      </a:r>
                      <a:r>
                        <a:rPr kumimoji="0" lang="en-US" sz="1200" b="0" i="0" u="none" strike="noStrike" cap="none" normalizeH="0" baseline="0" dirty="0" smtClean="0">
                          <a:ln>
                            <a:noFill/>
                          </a:ln>
                          <a:solidFill>
                            <a:schemeClr val="tx1"/>
                          </a:solidFill>
                          <a:effectLst/>
                          <a:latin typeface="Calibri" charset="0"/>
                          <a:ea typeface="Arial" charset="0"/>
                          <a:cs typeface="Arial" charset="0"/>
                        </a:rPr>
                        <a:t> or </a:t>
                      </a:r>
                      <a:r>
                        <a:rPr kumimoji="0" lang="en-US" sz="1200" b="0" i="0" u="none" strike="noStrike" cap="none" normalizeH="0" baseline="0" dirty="0" err="1" smtClean="0">
                          <a:ln>
                            <a:noFill/>
                          </a:ln>
                          <a:solidFill>
                            <a:schemeClr val="tx1"/>
                          </a:solidFill>
                          <a:effectLst/>
                          <a:latin typeface="Calibri" charset="0"/>
                          <a:ea typeface="Arial" charset="0"/>
                          <a:cs typeface="Arial" charset="0"/>
                        </a:rPr>
                        <a:t>tau_exec</a:t>
                      </a:r>
                      <a:r>
                        <a:rPr kumimoji="0" lang="en-US" sz="1200" b="0" i="0" u="none" strike="noStrike" cap="none" normalizeH="0" baseline="0" dirty="0" smtClean="0">
                          <a:ln>
                            <a:noFill/>
                          </a:ln>
                          <a:solidFill>
                            <a:schemeClr val="tx1"/>
                          </a:solidFill>
                          <a:effectLst/>
                          <a:latin typeface="Calibri" charset="0"/>
                          <a:ea typeface="Arial" charset="0"/>
                          <a:cs typeface="Arial" charset="0"/>
                        </a:rPr>
                        <a:t> –memory)</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TAU_MEMDBG_ATTEMPT_CONTINUE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Setting to 1 allows TAU to record and continue execution when a memory error occurs at runtime.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TAU_MEMDBG_FILL_GAP</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Undefined</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Initial value for gap bytes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6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TAU_MEMDBG_ALINGMENT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err="1" smtClean="0">
                          <a:ln>
                            <a:noFill/>
                          </a:ln>
                          <a:solidFill>
                            <a:schemeClr val="tx1"/>
                          </a:solidFill>
                          <a:effectLst/>
                          <a:latin typeface="Calibri" charset="0"/>
                          <a:ea typeface="Arial" charset="0"/>
                          <a:cs typeface="Arial" charset="0"/>
                        </a:rPr>
                        <a:t>Sizeof</a:t>
                      </a:r>
                      <a:r>
                        <a:rPr kumimoji="0" lang="en-US" sz="1200" b="0" i="0" u="none" strike="noStrike" cap="none" normalizeH="0" baseline="0" dirty="0" smtClean="0">
                          <a:ln>
                            <a:noFill/>
                          </a:ln>
                          <a:solidFill>
                            <a:schemeClr val="tx1"/>
                          </a:solidFill>
                          <a:effectLst/>
                          <a:latin typeface="Calibri" charset="0"/>
                          <a:ea typeface="Arial" charset="0"/>
                          <a:cs typeface="Arial" charset="0"/>
                        </a:rPr>
                        <a:t>(</a:t>
                      </a:r>
                      <a:r>
                        <a:rPr kumimoji="0" lang="en-US" sz="1200" b="0" i="0" u="none" strike="noStrike" cap="none" normalizeH="0" baseline="0" dirty="0" err="1" smtClean="0">
                          <a:ln>
                            <a:noFill/>
                          </a:ln>
                          <a:solidFill>
                            <a:schemeClr val="tx1"/>
                          </a:solidFill>
                          <a:effectLst/>
                          <a:latin typeface="Calibri" charset="0"/>
                          <a:ea typeface="Arial" charset="0"/>
                          <a:cs typeface="Arial" charset="0"/>
                        </a:rPr>
                        <a:t>int</a:t>
                      </a:r>
                      <a:r>
                        <a:rPr kumimoji="0" lang="en-US" sz="1200" b="0" i="0" u="none" strike="noStrike" cap="none" normalizeH="0" baseline="0" dirty="0" smtClean="0">
                          <a:ln>
                            <a:noFill/>
                          </a:ln>
                          <a:solidFill>
                            <a:schemeClr val="tx1"/>
                          </a:solidFill>
                          <a:effectLst/>
                          <a:latin typeface="Calibri" charset="0"/>
                          <a:ea typeface="Arial" charset="0"/>
                          <a:cs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Byte alignment for memory allocations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TAU_EVENT_THRESHOLD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0.5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charset="0"/>
                          <a:ea typeface="Arial" charset="0"/>
                          <a:cs typeface="Arial" charset="0"/>
                        </a:rPr>
                        <a:t>Define a threshold value (e.g., .25 is 25%) to trigger marker events for min/max</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49556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Concurrency &amp; Performanc</a:t>
            </a:r>
            <a:r>
              <a:rPr lang="en-US" dirty="0"/>
              <a:t>e</a:t>
            </a:r>
          </a:p>
        </p:txBody>
      </p:sp>
      <p:sp>
        <p:nvSpPr>
          <p:cNvPr id="3" name="Content Placeholder 2"/>
          <p:cNvSpPr>
            <a:spLocks noGrp="1"/>
          </p:cNvSpPr>
          <p:nvPr>
            <p:ph idx="1"/>
          </p:nvPr>
        </p:nvSpPr>
        <p:spPr/>
        <p:txBody>
          <a:bodyPr/>
          <a:lstStyle/>
          <a:p>
            <a:r>
              <a:rPr lang="en-US" dirty="0"/>
              <a:t>Heat diffusion</a:t>
            </a:r>
          </a:p>
          <a:p>
            <a:r>
              <a:rPr lang="en-US" dirty="0"/>
              <a:t>1D stencil code</a:t>
            </a:r>
          </a:p>
          <a:p>
            <a:pPr marL="342900" lvl="1" indent="-342900">
              <a:buFont typeface="Arial" charset="0"/>
              <a:buChar char="•"/>
            </a:pPr>
            <a:r>
              <a:rPr lang="en-US" sz="3200" dirty="0"/>
              <a:t>Data array</a:t>
            </a:r>
            <a:br>
              <a:rPr lang="en-US" sz="3200" dirty="0"/>
            </a:br>
            <a:r>
              <a:rPr lang="en-US" sz="3200" dirty="0"/>
              <a:t>partitioned into</a:t>
            </a:r>
            <a:br>
              <a:rPr lang="en-US" sz="3200" dirty="0"/>
            </a:br>
            <a:r>
              <a:rPr lang="en-US" sz="3200" dirty="0"/>
              <a:t>chunks</a:t>
            </a:r>
          </a:p>
          <a:p>
            <a:r>
              <a:rPr lang="en-US" dirty="0"/>
              <a:t>1 node with</a:t>
            </a:r>
            <a:br>
              <a:rPr lang="en-US" dirty="0"/>
            </a:br>
            <a:r>
              <a:rPr lang="en-US" dirty="0"/>
              <a:t>no </a:t>
            </a:r>
            <a:r>
              <a:rPr lang="en-US" dirty="0" err="1"/>
              <a:t>hyperthreading</a:t>
            </a:r>
            <a:endParaRPr lang="en-US" dirty="0"/>
          </a:p>
          <a:p>
            <a:r>
              <a:rPr lang="en-US" dirty="0"/>
              <a:t>Performance increases to a point with increasing worker threads, then </a:t>
            </a:r>
            <a:r>
              <a:rPr lang="en-US" dirty="0" smtClean="0"/>
              <a:t>decreases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45</a:t>
            </a:fld>
            <a:endParaRPr lang="en-US"/>
          </a:p>
        </p:txBody>
      </p:sp>
      <p:pic>
        <p:nvPicPr>
          <p:cNvPr id="6" name="Picture 5"/>
          <p:cNvPicPr>
            <a:picLocks noChangeAspect="1"/>
          </p:cNvPicPr>
          <p:nvPr/>
        </p:nvPicPr>
        <p:blipFill>
          <a:blip r:embed="rId3"/>
          <a:stretch>
            <a:fillRect/>
          </a:stretch>
        </p:blipFill>
        <p:spPr>
          <a:xfrm>
            <a:off x="3645195" y="1246069"/>
            <a:ext cx="5435600" cy="3251200"/>
          </a:xfrm>
          <a:prstGeom prst="rect">
            <a:avLst/>
          </a:prstGeom>
        </p:spPr>
      </p:pic>
    </p:spTree>
    <p:extLst>
      <p:ext uri="{BB962C8B-B14F-4D97-AF65-F5344CB8AC3E}">
        <p14:creationId xmlns:p14="http://schemas.microsoft.com/office/powerpoint/2010/main" val="1473819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Concurrency &amp; Performance</a:t>
            </a:r>
          </a:p>
        </p:txBody>
      </p:sp>
      <p:sp>
        <p:nvSpPr>
          <p:cNvPr id="3" name="Content Placeholder 2"/>
          <p:cNvSpPr>
            <a:spLocks noGrp="1"/>
          </p:cNvSpPr>
          <p:nvPr>
            <p:ph idx="1"/>
          </p:nvPr>
        </p:nvSpPr>
        <p:spPr/>
        <p:txBody>
          <a:bodyPr/>
          <a:lstStyle/>
          <a:p>
            <a:r>
              <a:rPr lang="en-US" dirty="0"/>
              <a:t>Region of</a:t>
            </a:r>
            <a:br>
              <a:rPr lang="en-US" dirty="0"/>
            </a:br>
            <a:r>
              <a:rPr lang="en-US" dirty="0"/>
              <a:t>maximum</a:t>
            </a:r>
            <a:br>
              <a:rPr lang="en-US" dirty="0"/>
            </a:br>
            <a:r>
              <a:rPr lang="en-US" dirty="0"/>
              <a:t>performance</a:t>
            </a:r>
            <a:br>
              <a:rPr lang="en-US" dirty="0"/>
            </a:br>
            <a:r>
              <a:rPr lang="en-US" dirty="0"/>
              <a:t>correlates with</a:t>
            </a:r>
            <a:br>
              <a:rPr lang="en-US" dirty="0"/>
            </a:br>
            <a:r>
              <a:rPr lang="en-US" dirty="0"/>
              <a:t>thread queue</a:t>
            </a:r>
            <a:br>
              <a:rPr lang="en-US" dirty="0"/>
            </a:br>
            <a:r>
              <a:rPr lang="en-US" dirty="0"/>
              <a:t>length runtime</a:t>
            </a:r>
            <a:br>
              <a:rPr lang="en-US" dirty="0"/>
            </a:br>
            <a:r>
              <a:rPr lang="en-US" dirty="0"/>
              <a:t>performance counter</a:t>
            </a:r>
          </a:p>
          <a:p>
            <a:pPr lvl="1"/>
            <a:r>
              <a:rPr lang="en-US" dirty="0"/>
              <a:t>Represents # tasks currently waiting to execute</a:t>
            </a:r>
          </a:p>
          <a:p>
            <a:r>
              <a:rPr lang="en-US" dirty="0"/>
              <a:t>Could do introspection on this to control concurrency throttling policy (*work in progress</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46</a:t>
            </a:fld>
            <a:endParaRPr lang="en-US"/>
          </a:p>
        </p:txBody>
      </p:sp>
      <p:grpSp>
        <p:nvGrpSpPr>
          <p:cNvPr id="10" name="Group 9"/>
          <p:cNvGrpSpPr/>
          <p:nvPr/>
        </p:nvGrpSpPr>
        <p:grpSpPr>
          <a:xfrm>
            <a:off x="3532735" y="1138464"/>
            <a:ext cx="5499688" cy="3251200"/>
            <a:chOff x="3532735" y="1138464"/>
            <a:chExt cx="5499688" cy="3251200"/>
          </a:xfrm>
        </p:grpSpPr>
        <p:pic>
          <p:nvPicPr>
            <p:cNvPr id="7" name="Picture 6"/>
            <p:cNvPicPr>
              <a:picLocks noChangeAspect="1"/>
            </p:cNvPicPr>
            <p:nvPr/>
          </p:nvPicPr>
          <p:blipFill>
            <a:blip r:embed="rId3"/>
            <a:stretch>
              <a:fillRect/>
            </a:stretch>
          </p:blipFill>
          <p:spPr>
            <a:xfrm>
              <a:off x="3559630" y="1138464"/>
              <a:ext cx="5435600" cy="3251200"/>
            </a:xfrm>
            <a:prstGeom prst="rect">
              <a:avLst/>
            </a:prstGeom>
          </p:spPr>
        </p:pic>
        <p:sp>
          <p:nvSpPr>
            <p:cNvPr id="8" name="TextBox 7"/>
            <p:cNvSpPr txBox="1"/>
            <p:nvPr/>
          </p:nvSpPr>
          <p:spPr>
            <a:xfrm rot="16200000">
              <a:off x="3198028" y="2332905"/>
              <a:ext cx="1069524" cy="400110"/>
            </a:xfrm>
            <a:prstGeom prst="rect">
              <a:avLst/>
            </a:prstGeom>
            <a:solidFill>
              <a:schemeClr val="bg1"/>
            </a:solidFill>
          </p:spPr>
          <p:txBody>
            <a:bodyPr wrap="none" rtlCol="0">
              <a:spAutoFit/>
            </a:bodyPr>
            <a:lstStyle/>
            <a:p>
              <a:r>
                <a:rPr lang="en-US" sz="2000" dirty="0" smtClean="0">
                  <a:solidFill>
                    <a:srgbClr val="3366FF"/>
                  </a:solidFill>
                  <a:latin typeface="Times New Roman"/>
                  <a:cs typeface="Times New Roman"/>
                </a:rPr>
                <a:t>Runtime</a:t>
              </a:r>
              <a:endParaRPr lang="en-US" sz="2000" dirty="0">
                <a:solidFill>
                  <a:srgbClr val="3366FF"/>
                </a:solidFill>
                <a:latin typeface="Times New Roman"/>
                <a:cs typeface="Times New Roman"/>
              </a:endParaRPr>
            </a:p>
          </p:txBody>
        </p:sp>
        <p:sp>
          <p:nvSpPr>
            <p:cNvPr id="9" name="TextBox 8"/>
            <p:cNvSpPr txBox="1"/>
            <p:nvPr/>
          </p:nvSpPr>
          <p:spPr>
            <a:xfrm rot="16200000">
              <a:off x="7686060" y="2459906"/>
              <a:ext cx="2292615" cy="400110"/>
            </a:xfrm>
            <a:prstGeom prst="rect">
              <a:avLst/>
            </a:prstGeom>
            <a:solidFill>
              <a:schemeClr val="bg1"/>
            </a:solidFill>
          </p:spPr>
          <p:txBody>
            <a:bodyPr wrap="none" rtlCol="0">
              <a:spAutoFit/>
            </a:bodyPr>
            <a:lstStyle/>
            <a:p>
              <a:r>
                <a:rPr lang="en-US" sz="2000" dirty="0" smtClean="0">
                  <a:solidFill>
                    <a:srgbClr val="FF0000"/>
                  </a:solidFill>
                  <a:latin typeface="Times New Roman"/>
                  <a:cs typeface="Times New Roman"/>
                </a:rPr>
                <a:t>Thread queue length</a:t>
              </a:r>
              <a:endParaRPr lang="en-US" sz="2000" dirty="0">
                <a:solidFill>
                  <a:srgbClr val="FF0000"/>
                </a:solidFill>
                <a:latin typeface="Times New Roman"/>
                <a:cs typeface="Times New Roman"/>
              </a:endParaRPr>
            </a:p>
          </p:txBody>
        </p:sp>
      </p:grpSp>
    </p:spTree>
    <p:extLst>
      <p:ext uri="{BB962C8B-B14F-4D97-AF65-F5344CB8AC3E}">
        <p14:creationId xmlns:p14="http://schemas.microsoft.com/office/powerpoint/2010/main" val="1870899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1d_stencil_4 Baseline</a:t>
            </a:r>
            <a:endParaRPr lang="en-US" dirty="0"/>
          </a:p>
        </p:txBody>
      </p:sp>
      <p:sp>
        <p:nvSpPr>
          <p:cNvPr id="3" name="Content Placeholder 2"/>
          <p:cNvSpPr>
            <a:spLocks noGrp="1"/>
          </p:cNvSpPr>
          <p:nvPr>
            <p:ph idx="1"/>
          </p:nvPr>
        </p:nvSpPr>
        <p:spPr>
          <a:xfrm>
            <a:off x="6104205" y="882905"/>
            <a:ext cx="3039793" cy="5473445"/>
          </a:xfrm>
        </p:spPr>
        <p:txBody>
          <a:bodyPr>
            <a:normAutofit fontScale="85000" lnSpcReduction="20000"/>
          </a:bodyPr>
          <a:lstStyle/>
          <a:p>
            <a:r>
              <a:rPr lang="en-US" dirty="0"/>
              <a:t>48 worker threads (with </a:t>
            </a:r>
            <a:r>
              <a:rPr lang="en-US" dirty="0" err="1"/>
              <a:t>hyperthreading</a:t>
            </a:r>
            <a:r>
              <a:rPr lang="en-US" dirty="0"/>
              <a:t>)</a:t>
            </a:r>
          </a:p>
          <a:p>
            <a:r>
              <a:rPr lang="en-US" dirty="0"/>
              <a:t>Actual concurrency much lower</a:t>
            </a:r>
          </a:p>
          <a:p>
            <a:pPr lvl="1"/>
            <a:r>
              <a:rPr lang="en-US" dirty="0"/>
              <a:t>Implementation is memory bound</a:t>
            </a:r>
          </a:p>
          <a:p>
            <a:r>
              <a:rPr lang="en-US" dirty="0"/>
              <a:t>Large variation in concurrency over time</a:t>
            </a:r>
          </a:p>
          <a:p>
            <a:pPr lvl="1"/>
            <a:r>
              <a:rPr lang="en-US" dirty="0"/>
              <a:t>Tasks waiting on prior tasks to complete</a:t>
            </a:r>
          </a:p>
          <a:p>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47</a:t>
            </a:fld>
            <a:endParaRPr lang="en-US"/>
          </a:p>
        </p:txBody>
      </p:sp>
      <p:pic>
        <p:nvPicPr>
          <p:cNvPr id="6" name="Picture 5" descr="1d_stencil_unthrottl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3" cy="4368800"/>
          </a:xfrm>
          <a:prstGeom prst="rect">
            <a:avLst/>
          </a:prstGeom>
        </p:spPr>
      </p:pic>
      <p:sp>
        <p:nvSpPr>
          <p:cNvPr id="7" name="TextBox 6"/>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8" name="TextBox 7"/>
          <p:cNvSpPr txBox="1"/>
          <p:nvPr/>
        </p:nvSpPr>
        <p:spPr>
          <a:xfrm>
            <a:off x="4976635" y="4882445"/>
            <a:ext cx="973193" cy="369332"/>
          </a:xfrm>
          <a:prstGeom prst="rect">
            <a:avLst/>
          </a:prstGeom>
          <a:noFill/>
        </p:spPr>
        <p:txBody>
          <a:bodyPr wrap="none" rtlCol="0">
            <a:spAutoFit/>
          </a:bodyPr>
          <a:lstStyle/>
          <a:p>
            <a:r>
              <a:rPr lang="en-US" dirty="0" smtClean="0">
                <a:latin typeface="Times New Roman"/>
                <a:cs typeface="Times New Roman"/>
              </a:rPr>
              <a:t>138 </a:t>
            </a:r>
            <a:r>
              <a:rPr lang="en-US" dirty="0" err="1" smtClean="0">
                <a:latin typeface="Times New Roman"/>
                <a:cs typeface="Times New Roman"/>
              </a:rPr>
              <a:t>secs</a:t>
            </a:r>
            <a:endParaRPr lang="en-US" dirty="0">
              <a:latin typeface="Times New Roman"/>
              <a:cs typeface="Times New Roman"/>
            </a:endParaRPr>
          </a:p>
        </p:txBody>
      </p:sp>
      <p:sp>
        <p:nvSpPr>
          <p:cNvPr id="9" name="TextBox 8"/>
          <p:cNvSpPr txBox="1"/>
          <p:nvPr/>
        </p:nvSpPr>
        <p:spPr>
          <a:xfrm>
            <a:off x="4952999" y="5290276"/>
            <a:ext cx="1749886" cy="646331"/>
          </a:xfrm>
          <a:prstGeom prst="rect">
            <a:avLst/>
          </a:prstGeom>
          <a:noFill/>
        </p:spPr>
        <p:txBody>
          <a:bodyPr wrap="none" rtlCol="0">
            <a:spAutoFit/>
          </a:bodyPr>
          <a:lstStyle/>
          <a:p>
            <a:pPr algn="ctr"/>
            <a:r>
              <a:rPr lang="en-US" dirty="0" smtClean="0">
                <a:latin typeface="Times New Roman"/>
                <a:cs typeface="Times New Roman"/>
              </a:rPr>
              <a:t>Event-generated</a:t>
            </a:r>
            <a:br>
              <a:rPr lang="en-US" dirty="0" smtClean="0">
                <a:latin typeface="Times New Roman"/>
                <a:cs typeface="Times New Roman"/>
              </a:rPr>
            </a:br>
            <a:r>
              <a:rPr lang="en-US" dirty="0" smtClean="0">
                <a:latin typeface="Times New Roman"/>
                <a:cs typeface="Times New Roman"/>
              </a:rPr>
              <a:t>metrics</a:t>
            </a:r>
            <a:endParaRPr lang="en-US" dirty="0">
              <a:latin typeface="Times New Roman"/>
              <a:cs typeface="Times New Roman"/>
            </a:endParaRPr>
          </a:p>
        </p:txBody>
      </p:sp>
      <p:sp>
        <p:nvSpPr>
          <p:cNvPr id="10" name="Right Brace 9"/>
          <p:cNvSpPr/>
          <p:nvPr/>
        </p:nvSpPr>
        <p:spPr>
          <a:xfrm>
            <a:off x="4722637" y="5223555"/>
            <a:ext cx="230362" cy="6848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a:off x="1270000" y="5655729"/>
            <a:ext cx="1069588"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4326" y="5321365"/>
            <a:ext cx="1203575" cy="923330"/>
          </a:xfrm>
          <a:prstGeom prst="rect">
            <a:avLst/>
          </a:prstGeom>
          <a:noFill/>
        </p:spPr>
        <p:txBody>
          <a:bodyPr wrap="none" rtlCol="0">
            <a:spAutoFit/>
          </a:bodyPr>
          <a:lstStyle/>
          <a:p>
            <a:pPr algn="ctr"/>
            <a:r>
              <a:rPr lang="en-US" dirty="0" smtClean="0">
                <a:latin typeface="Times New Roman"/>
                <a:cs typeface="Times New Roman"/>
              </a:rPr>
              <a:t>Where</a:t>
            </a:r>
            <a:br>
              <a:rPr lang="en-US" dirty="0" smtClean="0">
                <a:latin typeface="Times New Roman"/>
                <a:cs typeface="Times New Roman"/>
              </a:rPr>
            </a:br>
            <a:r>
              <a:rPr lang="en-US" dirty="0" smtClean="0">
                <a:latin typeface="Times New Roman"/>
                <a:cs typeface="Times New Roman"/>
              </a:rPr>
              <a:t>calculation</a:t>
            </a:r>
            <a:br>
              <a:rPr lang="en-US" dirty="0" smtClean="0">
                <a:latin typeface="Times New Roman"/>
                <a:cs typeface="Times New Roman"/>
              </a:rPr>
            </a:br>
            <a:r>
              <a:rPr lang="en-US" dirty="0" smtClean="0">
                <a:latin typeface="Times New Roman"/>
                <a:cs typeface="Times New Roman"/>
              </a:rPr>
              <a:t>takes place</a:t>
            </a:r>
            <a:endParaRPr lang="en-US" dirty="0">
              <a:latin typeface="Times New Roman"/>
              <a:cs typeface="Times New Roman"/>
            </a:endParaRPr>
          </a:p>
        </p:txBody>
      </p:sp>
    </p:spTree>
    <p:extLst>
      <p:ext uri="{BB962C8B-B14F-4D97-AF65-F5344CB8AC3E}">
        <p14:creationId xmlns:p14="http://schemas.microsoft.com/office/powerpoint/2010/main" val="371873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example</a:t>
            </a:r>
            <a:endParaRPr lang="en-US" dirty="0"/>
          </a:p>
        </p:txBody>
      </p:sp>
      <p:sp>
        <p:nvSpPr>
          <p:cNvPr id="3" name="Content Placeholder 2"/>
          <p:cNvSpPr>
            <a:spLocks noGrp="1"/>
          </p:cNvSpPr>
          <p:nvPr>
            <p:ph idx="1"/>
          </p:nvPr>
        </p:nvSpPr>
        <p:spPr/>
        <p:txBody>
          <a:bodyPr/>
          <a:lstStyle/>
          <a:p>
            <a:pPr marL="915988" indent="-915988">
              <a:buNone/>
            </a:pPr>
            <a:r>
              <a:rPr lang="en-US" dirty="0" smtClean="0"/>
              <a:t>$ export APEX_MEASURE_CONCURRENCY=1</a:t>
            </a:r>
          </a:p>
          <a:p>
            <a:pPr marL="915988" indent="-915988">
              <a:buNone/>
            </a:pPr>
            <a:r>
              <a:rPr lang="en-US" dirty="0" smtClean="0"/>
              <a:t> (TAU OPTIONS?)</a:t>
            </a:r>
          </a:p>
          <a:p>
            <a:pPr marL="915988" indent="-915988">
              <a:buNone/>
            </a:pPr>
            <a:r>
              <a:rPr lang="en-US" dirty="0" smtClean="0"/>
              <a:t>$ </a:t>
            </a:r>
            <a:r>
              <a:rPr lang="en-US" dirty="0"/>
              <a:t>./build/bin/1d_stencil_4_throttle –</a:t>
            </a:r>
            <a:r>
              <a:rPr lang="en-US" dirty="0" err="1"/>
              <a:t>nx</a:t>
            </a:r>
            <a:r>
              <a:rPr lang="en-US" dirty="0"/>
              <a:t> 100000 --</a:t>
            </a:r>
            <a:r>
              <a:rPr lang="en-US" dirty="0" err="1"/>
              <a:t>np</a:t>
            </a:r>
            <a:r>
              <a:rPr lang="en-US" dirty="0"/>
              <a:t> 1000 --</a:t>
            </a:r>
            <a:r>
              <a:rPr lang="en-US" dirty="0" err="1"/>
              <a:t>nt</a:t>
            </a:r>
            <a:r>
              <a:rPr lang="en-US" dirty="0"/>
              <a:t> 450 --</a:t>
            </a:r>
            <a:r>
              <a:rPr lang="en-US" dirty="0" err="1"/>
              <a:t>hpx:queuing</a:t>
            </a:r>
            <a:r>
              <a:rPr lang="en-US" dirty="0"/>
              <a:t>=throttle --</a:t>
            </a:r>
            <a:r>
              <a:rPr lang="en-US" dirty="0" err="1"/>
              <a:t>hpx:threads</a:t>
            </a:r>
            <a:r>
              <a:rPr lang="en-US" dirty="0"/>
              <a:t> </a:t>
            </a:r>
            <a:r>
              <a:rPr lang="en-US" b="1" dirty="0" smtClean="0">
                <a:solidFill>
                  <a:srgbClr val="FF0000"/>
                </a:solidFill>
              </a:rPr>
              <a:t>20</a:t>
            </a:r>
            <a:r>
              <a:rPr lang="en-US" dirty="0" smtClean="0">
                <a:solidFill>
                  <a:srgbClr val="FF0000"/>
                </a:solidFill>
              </a:rPr>
              <a:t> </a:t>
            </a:r>
            <a:r>
              <a:rPr lang="en-US" dirty="0" smtClean="0"/>
              <a:t>-</a:t>
            </a:r>
            <a:r>
              <a:rPr lang="en-US" dirty="0"/>
              <a:t>-</a:t>
            </a:r>
            <a:r>
              <a:rPr lang="en-US" dirty="0" err="1"/>
              <a:t>hpx:print-counter</a:t>
            </a:r>
            <a:r>
              <a:rPr lang="en-US" dirty="0"/>
              <a:t> /</a:t>
            </a:r>
            <a:r>
              <a:rPr lang="en-US" dirty="0" err="1"/>
              <a:t>threadqueue</a:t>
            </a:r>
            <a:r>
              <a:rPr lang="en-US" dirty="0"/>
              <a:t>/</a:t>
            </a:r>
            <a:r>
              <a:rPr lang="en-US" dirty="0" smtClean="0"/>
              <a:t>length -</a:t>
            </a:r>
            <a:r>
              <a:rPr lang="en-US" dirty="0"/>
              <a:t>-</a:t>
            </a:r>
            <a:r>
              <a:rPr lang="en-US" dirty="0" err="1"/>
              <a:t>hpx:print-counter-interval</a:t>
            </a:r>
            <a:r>
              <a:rPr lang="en-US" dirty="0"/>
              <a:t> 500</a:t>
            </a:r>
          </a:p>
          <a:p>
            <a:pPr marL="915988" indent="-915988">
              <a:buNone/>
            </a:pPr>
            <a:endParaRPr lang="en-US" dirty="0"/>
          </a:p>
          <a:p>
            <a:pPr marL="915988" indent="-915988">
              <a:buNone/>
            </a:pPr>
            <a:r>
              <a:rPr lang="en-US" dirty="0" smtClean="0"/>
              <a:t>$ </a:t>
            </a:r>
            <a:r>
              <a:rPr lang="en-US" dirty="0" err="1" smtClean="0"/>
              <a:t>paraprof</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48</a:t>
            </a:fld>
            <a:endParaRPr lang="en-US"/>
          </a:p>
        </p:txBody>
      </p:sp>
    </p:spTree>
    <p:extLst>
      <p:ext uri="{BB962C8B-B14F-4D97-AF65-F5344CB8AC3E}">
        <p14:creationId xmlns:p14="http://schemas.microsoft.com/office/powerpoint/2010/main" val="1060755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Paraprof</a:t>
            </a:r>
            <a:r>
              <a:rPr lang="en-US" dirty="0" smtClean="0"/>
              <a:t> view of profile</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49</a:t>
            </a:fld>
            <a:endParaRPr lang="en-US"/>
          </a:p>
        </p:txBody>
      </p:sp>
      <p:pic>
        <p:nvPicPr>
          <p:cNvPr id="6" name="Picture 5" descr="1d_stencil base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75" y="961665"/>
            <a:ext cx="7197054" cy="5335917"/>
          </a:xfrm>
          <a:prstGeom prst="rect">
            <a:avLst/>
          </a:prstGeom>
        </p:spPr>
      </p:pic>
    </p:spTree>
    <p:extLst>
      <p:ext uri="{BB962C8B-B14F-4D97-AF65-F5344CB8AC3E}">
        <p14:creationId xmlns:p14="http://schemas.microsoft.com/office/powerpoint/2010/main" val="106005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Understanding Application Performance using TAU</a:t>
            </a:r>
            <a:endParaRPr lang="en-US" sz="3200" dirty="0"/>
          </a:p>
        </p:txBody>
      </p:sp>
      <p:sp>
        <p:nvSpPr>
          <p:cNvPr id="3" name="Content Placeholder 2"/>
          <p:cNvSpPr>
            <a:spLocks noGrp="1"/>
          </p:cNvSpPr>
          <p:nvPr>
            <p:ph idx="1"/>
          </p:nvPr>
        </p:nvSpPr>
        <p:spPr/>
        <p:txBody>
          <a:bodyPr>
            <a:normAutofit fontScale="77500" lnSpcReduction="20000"/>
          </a:bodyPr>
          <a:lstStyle/>
          <a:p>
            <a:r>
              <a:rPr lang="en-US" b="1" dirty="0"/>
              <a:t>How much time</a:t>
            </a:r>
            <a:r>
              <a:rPr lang="en-US" dirty="0"/>
              <a:t> is spent in each application routine and outer loops? Within loops, what is the contribution of each </a:t>
            </a:r>
            <a:r>
              <a:rPr lang="en-US" i="1" dirty="0"/>
              <a:t>statement</a:t>
            </a:r>
            <a:r>
              <a:rPr lang="en-US" dirty="0"/>
              <a:t>? </a:t>
            </a:r>
          </a:p>
          <a:p>
            <a:r>
              <a:rPr lang="en-US" b="1" dirty="0" smtClean="0"/>
              <a:t>How many instructions</a:t>
            </a:r>
            <a:r>
              <a:rPr lang="en-US" dirty="0" smtClean="0"/>
              <a:t> are executed in these code regions?  </a:t>
            </a:r>
            <a:br>
              <a:rPr lang="en-US" dirty="0" smtClean="0"/>
            </a:br>
            <a:r>
              <a:rPr lang="en-US" dirty="0" smtClean="0"/>
              <a:t>Floating point, Level 1 and 2 </a:t>
            </a:r>
            <a:r>
              <a:rPr lang="en-US" i="1" dirty="0" smtClean="0"/>
              <a:t>data cache misses</a:t>
            </a:r>
            <a:r>
              <a:rPr lang="en-US" dirty="0" smtClean="0"/>
              <a:t>, hits, branches taken? </a:t>
            </a:r>
          </a:p>
          <a:p>
            <a:r>
              <a:rPr lang="en-US" b="1" dirty="0" smtClean="0"/>
              <a:t>What is the memory usage</a:t>
            </a:r>
            <a:r>
              <a:rPr lang="en-US" dirty="0" smtClean="0"/>
              <a:t> of the code? When and where is memory allocated/de-allocated? Are there any memory leaks? </a:t>
            </a:r>
          </a:p>
          <a:p>
            <a:r>
              <a:rPr lang="en-US" b="1" dirty="0" smtClean="0"/>
              <a:t>What </a:t>
            </a:r>
            <a:r>
              <a:rPr lang="en-US" b="1" dirty="0"/>
              <a:t>are the I/O characteristics</a:t>
            </a:r>
            <a:r>
              <a:rPr lang="en-US" dirty="0"/>
              <a:t> of the code?  What is the peak read and write </a:t>
            </a:r>
            <a:r>
              <a:rPr lang="en-US" i="1" dirty="0"/>
              <a:t>bandwidth</a:t>
            </a:r>
            <a:r>
              <a:rPr lang="en-US" dirty="0"/>
              <a:t> of individual calls, total volume? </a:t>
            </a:r>
          </a:p>
          <a:p>
            <a:r>
              <a:rPr lang="en-US" b="1" dirty="0"/>
              <a:t>What is the contribution of each </a:t>
            </a:r>
            <a:r>
              <a:rPr lang="en-US" b="1" i="1" dirty="0"/>
              <a:t>phase</a:t>
            </a:r>
            <a:r>
              <a:rPr lang="en-US" dirty="0"/>
              <a:t> of the program? What is the time wasted/spent waiting for collectives, and I/O operations in Initialization, Computation, I/O phases?</a:t>
            </a:r>
          </a:p>
          <a:p>
            <a:r>
              <a:rPr lang="en-US" b="1" dirty="0"/>
              <a:t>How does the application </a:t>
            </a:r>
            <a:r>
              <a:rPr lang="en-US" b="1" i="1" dirty="0"/>
              <a:t>scale</a:t>
            </a:r>
            <a:r>
              <a:rPr lang="en-US" b="1" dirty="0"/>
              <a:t>? </a:t>
            </a:r>
            <a:r>
              <a:rPr lang="en-US" dirty="0"/>
              <a:t>What is the efficiency, runtime breakdown of performance across different core counts? </a:t>
            </a:r>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5</a:t>
            </a:fld>
            <a:endParaRPr lang="en-US"/>
          </a:p>
        </p:txBody>
      </p:sp>
    </p:spTree>
    <p:extLst>
      <p:ext uri="{BB962C8B-B14F-4D97-AF65-F5344CB8AC3E}">
        <p14:creationId xmlns:p14="http://schemas.microsoft.com/office/powerpoint/2010/main" val="2972427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Jumpshot</a:t>
            </a:r>
            <a:r>
              <a:rPr lang="en-US" dirty="0" smtClean="0"/>
              <a:t> view of trace</a:t>
            </a:r>
            <a:endParaRPr lang="en-US" dirty="0"/>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50</a:t>
            </a:fld>
            <a:endParaRPr lang="en-US"/>
          </a:p>
        </p:txBody>
      </p:sp>
      <p:pic>
        <p:nvPicPr>
          <p:cNvPr id="5" name="Picture 4"/>
          <p:cNvPicPr>
            <a:picLocks noChangeAspect="1"/>
          </p:cNvPicPr>
          <p:nvPr/>
        </p:nvPicPr>
        <p:blipFill>
          <a:blip r:embed="rId3"/>
          <a:stretch>
            <a:fillRect/>
          </a:stretch>
        </p:blipFill>
        <p:spPr>
          <a:xfrm>
            <a:off x="0" y="1047800"/>
            <a:ext cx="9144000" cy="5143500"/>
          </a:xfrm>
          <a:prstGeom prst="rect">
            <a:avLst/>
          </a:prstGeom>
        </p:spPr>
      </p:pic>
    </p:spTree>
    <p:extLst>
      <p:ext uri="{BB962C8B-B14F-4D97-AF65-F5344CB8AC3E}">
        <p14:creationId xmlns:p14="http://schemas.microsoft.com/office/powerpoint/2010/main" val="46135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1d_stencil w/optimal # of Threads</a:t>
            </a:r>
          </a:p>
        </p:txBody>
      </p:sp>
      <p:sp>
        <p:nvSpPr>
          <p:cNvPr id="3" name="Content Placeholder 2"/>
          <p:cNvSpPr>
            <a:spLocks noGrp="1"/>
          </p:cNvSpPr>
          <p:nvPr>
            <p:ph idx="1"/>
          </p:nvPr>
        </p:nvSpPr>
        <p:spPr>
          <a:xfrm>
            <a:off x="6212506" y="882905"/>
            <a:ext cx="2931494" cy="5473445"/>
          </a:xfrm>
        </p:spPr>
        <p:txBody>
          <a:bodyPr>
            <a:normAutofit fontScale="85000" lnSpcReduction="20000"/>
          </a:bodyPr>
          <a:lstStyle/>
          <a:p>
            <a:r>
              <a:rPr lang="en-US" dirty="0"/>
              <a:t>12 worker threads</a:t>
            </a:r>
          </a:p>
          <a:p>
            <a:r>
              <a:rPr lang="en-US" dirty="0"/>
              <a:t>Greater proportion of threads kept busy</a:t>
            </a:r>
          </a:p>
          <a:p>
            <a:pPr lvl="1"/>
            <a:r>
              <a:rPr lang="en-US" dirty="0"/>
              <a:t>Less interference between active threads and threads waiting for memory</a:t>
            </a:r>
          </a:p>
          <a:p>
            <a:r>
              <a:rPr lang="en-US" dirty="0"/>
              <a:t>Much faster</a:t>
            </a:r>
          </a:p>
          <a:p>
            <a:pPr lvl="1"/>
            <a:r>
              <a:rPr lang="en-US" dirty="0"/>
              <a:t>61 sec. </a:t>
            </a:r>
            <a:r>
              <a:rPr lang="en-US" dirty="0" err="1"/>
              <a:t>vs</a:t>
            </a:r>
            <a:r>
              <a:rPr lang="en-US" dirty="0"/>
              <a:t> 138 sec.</a:t>
            </a:r>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51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7" name="TextBox 6"/>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8" name="TextBox 7"/>
          <p:cNvSpPr txBox="1"/>
          <p:nvPr/>
        </p:nvSpPr>
        <p:spPr>
          <a:xfrm>
            <a:off x="4891969" y="4882445"/>
            <a:ext cx="857777" cy="369332"/>
          </a:xfrm>
          <a:prstGeom prst="rect">
            <a:avLst/>
          </a:prstGeom>
          <a:noFill/>
        </p:spPr>
        <p:txBody>
          <a:bodyPr wrap="none" rtlCol="0">
            <a:spAutoFit/>
          </a:bodyPr>
          <a:lstStyle/>
          <a:p>
            <a:r>
              <a:rPr lang="en-US" dirty="0" smtClean="0">
                <a:latin typeface="Times New Roman"/>
                <a:cs typeface="Times New Roman"/>
              </a:rPr>
              <a:t>61 </a:t>
            </a:r>
            <a:r>
              <a:rPr lang="en-US" dirty="0" err="1" smtClean="0">
                <a:latin typeface="Times New Roman"/>
                <a:cs typeface="Times New Roman"/>
              </a:rPr>
              <a:t>secs</a:t>
            </a:r>
            <a:endParaRPr lang="en-US" dirty="0">
              <a:latin typeface="Times New Roman"/>
              <a:cs typeface="Times New Roman"/>
            </a:endParaRPr>
          </a:p>
        </p:txBody>
      </p:sp>
    </p:spTree>
    <p:extLst>
      <p:ext uri="{BB962C8B-B14F-4D97-AF65-F5344CB8AC3E}">
        <p14:creationId xmlns:p14="http://schemas.microsoft.com/office/powerpoint/2010/main" val="615232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example:</a:t>
            </a:r>
            <a:endParaRPr lang="en-US" dirty="0"/>
          </a:p>
        </p:txBody>
      </p:sp>
      <p:sp>
        <p:nvSpPr>
          <p:cNvPr id="3" name="Content Placeholder 2"/>
          <p:cNvSpPr>
            <a:spLocks noGrp="1"/>
          </p:cNvSpPr>
          <p:nvPr>
            <p:ph idx="1"/>
          </p:nvPr>
        </p:nvSpPr>
        <p:spPr/>
        <p:txBody>
          <a:bodyPr>
            <a:normAutofit/>
          </a:bodyPr>
          <a:lstStyle/>
          <a:p>
            <a:pPr marL="915988" indent="-915988">
              <a:buNone/>
            </a:pPr>
            <a:r>
              <a:rPr lang="en-US" dirty="0" smtClean="0"/>
              <a:t>$ export </a:t>
            </a:r>
            <a:r>
              <a:rPr lang="en-US" dirty="0"/>
              <a:t>APEX_POLICY=1</a:t>
            </a:r>
          </a:p>
          <a:p>
            <a:pPr marL="915988" indent="-915988">
              <a:buNone/>
            </a:pPr>
            <a:r>
              <a:rPr lang="en-US" dirty="0" smtClean="0"/>
              <a:t>$ export APEX_MEASURE_CONCURRENCY=1</a:t>
            </a:r>
            <a:endParaRPr lang="en-US" dirty="0"/>
          </a:p>
          <a:p>
            <a:pPr marL="915988" indent="-915988">
              <a:buNone/>
            </a:pPr>
            <a:r>
              <a:rPr lang="en-US" dirty="0"/>
              <a:t>$ export APEX_THROTTLE_CONCURRENCY=1</a:t>
            </a:r>
          </a:p>
          <a:p>
            <a:pPr marL="915988" indent="-915988">
              <a:buNone/>
            </a:pPr>
            <a:r>
              <a:rPr lang="en-US" dirty="0" smtClean="0"/>
              <a:t>$ </a:t>
            </a:r>
            <a:r>
              <a:rPr lang="en-US" dirty="0"/>
              <a:t>export </a:t>
            </a:r>
            <a:r>
              <a:rPr lang="en-US" dirty="0" smtClean="0"/>
              <a:t>APEX_THROTTLING_MIN_THREADS=8</a:t>
            </a:r>
            <a:endParaRPr lang="en-US" dirty="0"/>
          </a:p>
          <a:p>
            <a:pPr marL="915988" indent="-915988">
              <a:buNone/>
            </a:pPr>
            <a:r>
              <a:rPr lang="en-US" dirty="0" smtClean="0"/>
              <a:t>$ export APEX_THROTTLING_MAX_THREADS=</a:t>
            </a:r>
            <a:r>
              <a:rPr lang="en-US" b="1" dirty="0" smtClean="0">
                <a:solidFill>
                  <a:srgbClr val="FF0000"/>
                </a:solidFill>
              </a:rPr>
              <a:t>20</a:t>
            </a:r>
          </a:p>
          <a:p>
            <a:pPr marL="915988" indent="-915988">
              <a:buNone/>
            </a:pPr>
            <a:endParaRPr lang="en-US" dirty="0" smtClean="0"/>
          </a:p>
          <a:p>
            <a:pPr marL="915988" indent="-915988">
              <a:buNone/>
            </a:pPr>
            <a:r>
              <a:rPr lang="en-US" dirty="0" smtClean="0"/>
              <a:t>$ .</a:t>
            </a:r>
            <a:r>
              <a:rPr lang="en-US" dirty="0"/>
              <a:t>/</a:t>
            </a:r>
            <a:r>
              <a:rPr lang="en-US" dirty="0" smtClean="0"/>
              <a:t>build/</a:t>
            </a:r>
            <a:r>
              <a:rPr lang="en-US" dirty="0"/>
              <a:t>bin/1d_stencil_4_throttle </a:t>
            </a:r>
            <a:r>
              <a:rPr lang="en-US" dirty="0" smtClean="0"/>
              <a:t>–</a:t>
            </a:r>
            <a:r>
              <a:rPr lang="en-US" dirty="0" err="1" smtClean="0"/>
              <a:t>nx</a:t>
            </a:r>
            <a:r>
              <a:rPr lang="en-US" dirty="0" smtClean="0"/>
              <a:t> 100000 </a:t>
            </a:r>
            <a:r>
              <a:rPr lang="en-US" dirty="0"/>
              <a:t>--</a:t>
            </a:r>
            <a:r>
              <a:rPr lang="en-US" dirty="0" err="1"/>
              <a:t>np</a:t>
            </a:r>
            <a:r>
              <a:rPr lang="en-US" dirty="0"/>
              <a:t> 1000 --</a:t>
            </a:r>
            <a:r>
              <a:rPr lang="en-US" dirty="0" err="1"/>
              <a:t>nt</a:t>
            </a:r>
            <a:r>
              <a:rPr lang="en-US" dirty="0"/>
              <a:t> 450 </a:t>
            </a:r>
            <a:r>
              <a:rPr lang="en-US" dirty="0" smtClean="0"/>
              <a:t>-</a:t>
            </a:r>
            <a:r>
              <a:rPr lang="en-US" dirty="0"/>
              <a:t>-</a:t>
            </a:r>
            <a:r>
              <a:rPr lang="en-US" dirty="0" err="1"/>
              <a:t>hpx:queuing</a:t>
            </a:r>
            <a:r>
              <a:rPr lang="en-US" dirty="0"/>
              <a:t>=</a:t>
            </a:r>
            <a:r>
              <a:rPr lang="en-US" dirty="0" smtClean="0"/>
              <a:t>throttle -</a:t>
            </a:r>
            <a:r>
              <a:rPr lang="en-US" dirty="0"/>
              <a:t>-</a:t>
            </a:r>
            <a:r>
              <a:rPr lang="en-US" dirty="0" err="1"/>
              <a:t>hpx:threads</a:t>
            </a:r>
            <a:r>
              <a:rPr lang="en-US" dirty="0"/>
              <a:t> </a:t>
            </a:r>
            <a:r>
              <a:rPr lang="en-US" b="1" dirty="0">
                <a:solidFill>
                  <a:srgbClr val="FF0000"/>
                </a:solidFill>
              </a:rPr>
              <a:t>20</a:t>
            </a:r>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52</a:t>
            </a:fld>
            <a:endParaRPr lang="en-US"/>
          </a:p>
        </p:txBody>
      </p:sp>
    </p:spTree>
    <p:extLst>
      <p:ext uri="{BB962C8B-B14F-4D97-AF65-F5344CB8AC3E}">
        <p14:creationId xmlns:p14="http://schemas.microsoft.com/office/powerpoint/2010/main" val="2976934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1d_stencil Adaptation with APEX</a:t>
            </a:r>
          </a:p>
        </p:txBody>
      </p:sp>
      <p:sp>
        <p:nvSpPr>
          <p:cNvPr id="3" name="Content Placeholder 2"/>
          <p:cNvSpPr>
            <a:spLocks noGrp="1"/>
          </p:cNvSpPr>
          <p:nvPr>
            <p:ph idx="1"/>
          </p:nvPr>
        </p:nvSpPr>
        <p:spPr>
          <a:xfrm>
            <a:off x="6064822" y="882905"/>
            <a:ext cx="3079177" cy="5473445"/>
          </a:xfrm>
        </p:spPr>
        <p:txBody>
          <a:bodyPr>
            <a:normAutofit fontScale="92500" lnSpcReduction="20000"/>
          </a:bodyPr>
          <a:lstStyle/>
          <a:p>
            <a:r>
              <a:rPr lang="en-US" dirty="0"/>
              <a:t>Initially 48 worker threads</a:t>
            </a:r>
          </a:p>
          <a:p>
            <a:r>
              <a:rPr lang="en-US" dirty="0"/>
              <a:t>Discrete hill climbing search to minimize average #of pending tasks</a:t>
            </a:r>
          </a:p>
          <a:p>
            <a:r>
              <a:rPr lang="en-US" dirty="0"/>
              <a:t>Converges on 13 (vs. optimal of 12)</a:t>
            </a:r>
          </a:p>
          <a:p>
            <a:r>
              <a:rPr lang="en-US" dirty="0"/>
              <a:t>Nearly as fast as optimal</a:t>
            </a:r>
          </a:p>
          <a:p>
            <a:pPr lvl="1"/>
            <a:r>
              <a:rPr lang="en-US" dirty="0"/>
              <a:t>64 seconds vs.  61 seconds</a:t>
            </a:r>
          </a:p>
          <a:p>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53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7" name="TextBox 6"/>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8" name="TextBox 7"/>
          <p:cNvSpPr txBox="1"/>
          <p:nvPr/>
        </p:nvSpPr>
        <p:spPr>
          <a:xfrm>
            <a:off x="4849636" y="4882445"/>
            <a:ext cx="864339" cy="369332"/>
          </a:xfrm>
          <a:prstGeom prst="rect">
            <a:avLst/>
          </a:prstGeom>
          <a:noFill/>
        </p:spPr>
        <p:txBody>
          <a:bodyPr wrap="none" rtlCol="0">
            <a:spAutoFit/>
          </a:bodyPr>
          <a:lstStyle/>
          <a:p>
            <a:r>
              <a:rPr lang="en-US" dirty="0" smtClean="0">
                <a:latin typeface="Times New Roman"/>
                <a:cs typeface="Times New Roman"/>
              </a:rPr>
              <a:t>64 </a:t>
            </a:r>
            <a:r>
              <a:rPr lang="en-US" dirty="0" err="1" smtClean="0">
                <a:latin typeface="Times New Roman"/>
                <a:cs typeface="Times New Roman"/>
              </a:rPr>
              <a:t>secs</a:t>
            </a:r>
            <a:endParaRPr lang="en-US" dirty="0">
              <a:latin typeface="Times New Roman"/>
              <a:cs typeface="Times New Roman"/>
            </a:endParaRPr>
          </a:p>
        </p:txBody>
      </p:sp>
    </p:spTree>
    <p:extLst>
      <p:ext uri="{BB962C8B-B14F-4D97-AF65-F5344CB8AC3E}">
        <p14:creationId xmlns:p14="http://schemas.microsoft.com/office/powerpoint/2010/main" val="602419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of throttled execution</a:t>
            </a:r>
            <a:endParaRPr lang="en-US" dirty="0"/>
          </a:p>
        </p:txBody>
      </p:sp>
      <p:pic>
        <p:nvPicPr>
          <p:cNvPr id="6" name="Content Placeholder 5" descr="1d_stencil throttled.eps"/>
          <p:cNvPicPr>
            <a:picLocks noGrp="1" noChangeAspect="1"/>
          </p:cNvPicPr>
          <p:nvPr>
            <p:ph idx="1"/>
          </p:nvPr>
        </p:nvPicPr>
        <p:blipFill>
          <a:blip r:embed="rId2">
            <a:extLst>
              <a:ext uri="{28A0092B-C50C-407E-A947-70E740481C1C}">
                <a14:useLocalDpi xmlns:a14="http://schemas.microsoft.com/office/drawing/2010/main" val="0"/>
              </a:ext>
            </a:extLst>
          </a:blip>
          <a:srcRect l="-12010" r="-12010"/>
          <a:stretch>
            <a:fillRect/>
          </a:stretch>
        </p:blipFill>
        <p:spPr/>
      </p:pic>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54</a:t>
            </a:fld>
            <a:endParaRPr lang="en-US"/>
          </a:p>
        </p:txBody>
      </p:sp>
    </p:spTree>
    <p:extLst>
      <p:ext uri="{BB962C8B-B14F-4D97-AF65-F5344CB8AC3E}">
        <p14:creationId xmlns:p14="http://schemas.microsoft.com/office/powerpoint/2010/main" val="1308074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Trace of throttled execution</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55</a:t>
            </a:fld>
            <a:endParaRPr lang="en-US"/>
          </a:p>
        </p:txBody>
      </p:sp>
      <p:pic>
        <p:nvPicPr>
          <p:cNvPr id="7" name="Picture 6"/>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1288734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1d_stencil: adapting block size</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56</a:t>
            </a:fld>
            <a:endParaRPr lang="en-US"/>
          </a:p>
        </p:txBody>
      </p:sp>
      <p:pic>
        <p:nvPicPr>
          <p:cNvPr id="6" name="Content Placeholder 3"/>
          <p:cNvPicPr>
            <a:picLocks noGrp="1" noChangeAspect="1"/>
          </p:cNvPicPr>
          <p:nvPr>
            <p:ph idx="4294967295"/>
          </p:nvPr>
        </p:nvPicPr>
        <p:blipFill>
          <a:blip r:embed="rId3"/>
          <a:srcRect t="116" b="116"/>
          <a:stretch>
            <a:fillRect/>
          </a:stretch>
        </p:blipFill>
        <p:spPr>
          <a:xfrm>
            <a:off x="0" y="882650"/>
            <a:ext cx="9144000" cy="5473700"/>
          </a:xfrm>
        </p:spPr>
      </p:pic>
    </p:spTree>
    <p:extLst>
      <p:ext uri="{BB962C8B-B14F-4D97-AF65-F5344CB8AC3E}">
        <p14:creationId xmlns:p14="http://schemas.microsoft.com/office/powerpoint/2010/main" val="2114095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example</a:t>
            </a:r>
            <a:endParaRPr lang="en-US" dirty="0"/>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57</a:t>
            </a:fld>
            <a:endParaRPr lang="en-US"/>
          </a:p>
        </p:txBody>
      </p:sp>
      <p:sp>
        <p:nvSpPr>
          <p:cNvPr id="5" name="Content Placeholder 2"/>
          <p:cNvSpPr txBox="1">
            <a:spLocks/>
          </p:cNvSpPr>
          <p:nvPr/>
        </p:nvSpPr>
        <p:spPr>
          <a:xfrm>
            <a:off x="0" y="882905"/>
            <a:ext cx="9144000" cy="5473445"/>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5988" indent="-915988">
              <a:buFont typeface="Arial" charset="0"/>
              <a:buNone/>
            </a:pPr>
            <a:r>
              <a:rPr lang="en-US" dirty="0" smtClean="0"/>
              <a:t>$ export APEX_POLICY=1</a:t>
            </a:r>
          </a:p>
          <a:p>
            <a:pPr marL="915988" indent="-915988">
              <a:buNone/>
            </a:pPr>
            <a:r>
              <a:rPr lang="en-US" dirty="0"/>
              <a:t>$ export APEX_THROTTLE_CONCURRENCY=0</a:t>
            </a:r>
          </a:p>
          <a:p>
            <a:pPr marL="915988" indent="-915988">
              <a:buFont typeface="Arial" charset="0"/>
              <a:buNone/>
            </a:pPr>
            <a:r>
              <a:rPr lang="en-US" dirty="0" smtClean="0"/>
              <a:t>$ export APEX_MEASURE_CONCURRENCY=1</a:t>
            </a:r>
          </a:p>
          <a:p>
            <a:pPr marL="915988" indent="-915988">
              <a:buFont typeface="Arial" charset="0"/>
              <a:buNone/>
            </a:pPr>
            <a:endParaRPr lang="en-US" dirty="0" smtClean="0"/>
          </a:p>
          <a:p>
            <a:pPr marL="915988" indent="-915988">
              <a:buFont typeface="Arial" charset="0"/>
              <a:buNone/>
            </a:pPr>
            <a:r>
              <a:rPr lang="en-US" dirty="0" smtClean="0"/>
              <a:t>$ ./build/bin/1d_stencil_4_repart –</a:t>
            </a:r>
            <a:r>
              <a:rPr lang="en-US" dirty="0" err="1" smtClean="0"/>
              <a:t>nx</a:t>
            </a:r>
            <a:r>
              <a:rPr lang="en-US" dirty="0" smtClean="0"/>
              <a:t> 100000 --</a:t>
            </a:r>
            <a:r>
              <a:rPr lang="en-US" dirty="0" err="1" smtClean="0"/>
              <a:t>np</a:t>
            </a:r>
            <a:r>
              <a:rPr lang="en-US" dirty="0" smtClean="0"/>
              <a:t> 1000 --</a:t>
            </a:r>
            <a:r>
              <a:rPr lang="en-US" dirty="0" err="1" smtClean="0"/>
              <a:t>nt</a:t>
            </a:r>
            <a:r>
              <a:rPr lang="en-US" dirty="0" smtClean="0"/>
              <a:t> 450 --</a:t>
            </a:r>
            <a:r>
              <a:rPr lang="en-US" dirty="0" err="1" smtClean="0"/>
              <a:t>hpx:queuing</a:t>
            </a:r>
            <a:r>
              <a:rPr lang="en-US" dirty="0" smtClean="0"/>
              <a:t>=throttle --</a:t>
            </a:r>
            <a:r>
              <a:rPr lang="en-US" dirty="0" err="1" smtClean="0"/>
              <a:t>hpx:threads</a:t>
            </a:r>
            <a:r>
              <a:rPr lang="en-US" dirty="0" smtClean="0"/>
              <a:t> </a:t>
            </a:r>
            <a:r>
              <a:rPr lang="en-US" b="1" dirty="0" smtClean="0">
                <a:solidFill>
                  <a:srgbClr val="FF0000"/>
                </a:solidFill>
              </a:rPr>
              <a:t>12</a:t>
            </a:r>
            <a:endParaRPr lang="en-US" b="1" dirty="0">
              <a:solidFill>
                <a:srgbClr val="FF0000"/>
              </a:solidFill>
            </a:endParaRPr>
          </a:p>
        </p:txBody>
      </p:sp>
    </p:spTree>
    <p:extLst>
      <p:ext uri="{BB962C8B-B14F-4D97-AF65-F5344CB8AC3E}">
        <p14:creationId xmlns:p14="http://schemas.microsoft.com/office/powerpoint/2010/main" val="1738139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adapt both?</a:t>
            </a:r>
            <a:endParaRPr lang="en-US" dirty="0"/>
          </a:p>
        </p:txBody>
      </p:sp>
      <p:sp>
        <p:nvSpPr>
          <p:cNvPr id="5" name="Content Placeholder 4"/>
          <p:cNvSpPr>
            <a:spLocks noGrp="1"/>
          </p:cNvSpPr>
          <p:nvPr>
            <p:ph idx="1"/>
          </p:nvPr>
        </p:nvSpPr>
        <p:spPr/>
        <p:txBody>
          <a:bodyPr/>
          <a:lstStyle/>
          <a:p>
            <a:r>
              <a:rPr lang="en-US" dirty="0" smtClean="0"/>
              <a:t>Need updated example from Nick </a:t>
            </a:r>
            <a:r>
              <a:rPr lang="en-US" dirty="0" err="1" smtClean="0"/>
              <a:t>Chaimov</a:t>
            </a:r>
            <a:endParaRPr lang="en-US" dirty="0"/>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58</a:t>
            </a:fld>
            <a:endParaRPr lang="en-US"/>
          </a:p>
        </p:txBody>
      </p:sp>
    </p:spTree>
    <p:extLst>
      <p:ext uri="{BB962C8B-B14F-4D97-AF65-F5344CB8AC3E}">
        <p14:creationId xmlns:p14="http://schemas.microsoft.com/office/powerpoint/2010/main" val="3256652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Throtting</a:t>
            </a:r>
            <a:r>
              <a:rPr lang="en-US" dirty="0" smtClean="0"/>
              <a:t> for Power</a:t>
            </a:r>
            <a:endParaRPr lang="en-US" dirty="0"/>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59</a:t>
            </a:fld>
            <a:endParaRPr lang="en-US"/>
          </a:p>
        </p:txBody>
      </p:sp>
      <p:sp>
        <p:nvSpPr>
          <p:cNvPr id="5" name="Content Placeholder 2"/>
          <p:cNvSpPr txBox="1">
            <a:spLocks/>
          </p:cNvSpPr>
          <p:nvPr/>
        </p:nvSpPr>
        <p:spPr>
          <a:xfrm>
            <a:off x="220132" y="1274461"/>
            <a:ext cx="3713425" cy="4957006"/>
          </a:xfrm>
          <a:prstGeom prst="rect">
            <a:avLst/>
          </a:prstGeom>
        </p:spPr>
        <p:txBody>
          <a:bodyPr>
            <a:normAutofit fontScale="92500" lnSpcReduction="1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MiniGhost</a:t>
            </a:r>
            <a:endParaRPr lang="en-US" dirty="0" smtClean="0"/>
          </a:p>
          <a:p>
            <a:pPr lvl="1"/>
            <a:r>
              <a:rPr lang="en-US" dirty="0" err="1" smtClean="0"/>
              <a:t>Mantevo</a:t>
            </a:r>
            <a:r>
              <a:rPr lang="en-US" dirty="0" smtClean="0"/>
              <a:t> finite different </a:t>
            </a:r>
            <a:r>
              <a:rPr lang="en-US" dirty="0" err="1" smtClean="0"/>
              <a:t>miniapp</a:t>
            </a:r>
            <a:endParaRPr lang="en-US" dirty="0" smtClean="0"/>
          </a:p>
          <a:p>
            <a:pPr lvl="1"/>
            <a:r>
              <a:rPr lang="en-US" dirty="0" smtClean="0"/>
              <a:t>Implements a</a:t>
            </a:r>
            <a:br>
              <a:rPr lang="en-US" dirty="0" smtClean="0"/>
            </a:br>
            <a:r>
              <a:rPr lang="en-US" dirty="0" smtClean="0"/>
              <a:t>difference stencil across homogenous 3D domain</a:t>
            </a:r>
          </a:p>
          <a:p>
            <a:pPr lvl="1"/>
            <a:r>
              <a:rPr lang="en-US" dirty="0" smtClean="0"/>
              <a:t>Ported to HPX-3 from </a:t>
            </a:r>
            <a:r>
              <a:rPr lang="en-US" dirty="0" err="1" smtClean="0"/>
              <a:t>OpenMP+MPI</a:t>
            </a:r>
            <a:endParaRPr lang="en-US" dirty="0" smtClean="0"/>
          </a:p>
          <a:p>
            <a:pPr lvl="1"/>
            <a:r>
              <a:rPr lang="en-US" dirty="0" smtClean="0"/>
              <a:t>HPX-3 has better performance than </a:t>
            </a:r>
            <a:r>
              <a:rPr lang="en-US" dirty="0" err="1" smtClean="0"/>
              <a:t>OpenMP</a:t>
            </a:r>
            <a:r>
              <a:rPr lang="en-US" dirty="0" smtClean="0"/>
              <a:t> version</a:t>
            </a:r>
          </a:p>
        </p:txBody>
      </p:sp>
      <p:pic>
        <p:nvPicPr>
          <p:cNvPr id="6" name="Picture 5"/>
          <p:cNvPicPr>
            <a:picLocks noChangeAspect="1"/>
          </p:cNvPicPr>
          <p:nvPr/>
        </p:nvPicPr>
        <p:blipFill>
          <a:blip r:embed="rId2"/>
          <a:stretch>
            <a:fillRect/>
          </a:stretch>
        </p:blipFill>
        <p:spPr>
          <a:xfrm>
            <a:off x="3933558" y="1274461"/>
            <a:ext cx="5210442" cy="3427714"/>
          </a:xfrm>
          <a:prstGeom prst="rect">
            <a:avLst/>
          </a:prstGeom>
        </p:spPr>
      </p:pic>
      <p:sp>
        <p:nvSpPr>
          <p:cNvPr id="7" name="Content Placeholder 2"/>
          <p:cNvSpPr txBox="1">
            <a:spLocks/>
          </p:cNvSpPr>
          <p:nvPr/>
        </p:nvSpPr>
        <p:spPr bwMode="auto">
          <a:xfrm>
            <a:off x="3933558" y="4839758"/>
            <a:ext cx="5074975" cy="139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cs typeface="Times New Roman"/>
              </a:rPr>
              <a:t>Diminishing returns with added cores per node</a:t>
            </a:r>
          </a:p>
          <a:p>
            <a:pPr lvl="1"/>
            <a:r>
              <a:rPr lang="en-US" dirty="0" smtClean="0">
                <a:cs typeface="Times New Roman"/>
              </a:rPr>
              <a:t>Can throttle for energy without substantial performance impact</a:t>
            </a:r>
          </a:p>
        </p:txBody>
      </p:sp>
    </p:spTree>
    <p:extLst>
      <p:ext uri="{BB962C8B-B14F-4D97-AF65-F5344CB8AC3E}">
        <p14:creationId xmlns:p14="http://schemas.microsoft.com/office/powerpoint/2010/main" val="352561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Potential Bottlenecks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6</a:t>
            </a:fld>
            <a:endParaRPr lang="en-US"/>
          </a:p>
        </p:txBody>
      </p:sp>
      <p:pic>
        <p:nvPicPr>
          <p:cNvPr id="6" name="Picture 4" descr="ParaProfScreenSnapz007.png                                     03FE1744Macintosh HD                   BB700D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67056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7445375" y="1600200"/>
            <a:ext cx="1519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low mflops in </a:t>
            </a:r>
          </a:p>
          <a:p>
            <a:pPr eaLnBrk="1" hangingPunct="1"/>
            <a:r>
              <a:rPr lang="en-US" sz="1800"/>
              <a:t>loops?</a:t>
            </a:r>
          </a:p>
        </p:txBody>
      </p:sp>
      <p:sp>
        <p:nvSpPr>
          <p:cNvPr id="8" name="Line 6"/>
          <p:cNvSpPr>
            <a:spLocks noChangeShapeType="1"/>
          </p:cNvSpPr>
          <p:nvPr/>
        </p:nvSpPr>
        <p:spPr bwMode="auto">
          <a:xfrm>
            <a:off x="7162800" y="1828800"/>
            <a:ext cx="381000" cy="762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7"/>
          <p:cNvSpPr>
            <a:spLocks noChangeShapeType="1"/>
          </p:cNvSpPr>
          <p:nvPr/>
        </p:nvSpPr>
        <p:spPr bwMode="auto">
          <a:xfrm flipH="1">
            <a:off x="5486400" y="2057400"/>
            <a:ext cx="2057400" cy="762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4911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MiniGhost</a:t>
            </a:r>
            <a:r>
              <a:rPr lang="en-US" dirty="0" smtClean="0"/>
              <a:t> baseline</a:t>
            </a:r>
            <a:endParaRPr lang="en-US" dirty="0"/>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60</a:t>
            </a:fld>
            <a:endParaRPr lang="en-US"/>
          </a:p>
        </p:txBody>
      </p:sp>
      <p:pic>
        <p:nvPicPr>
          <p:cNvPr id="5" name="Picture 4"/>
          <p:cNvPicPr>
            <a:picLocks noChangeAspect="1"/>
          </p:cNvPicPr>
          <p:nvPr/>
        </p:nvPicPr>
        <p:blipFill>
          <a:blip r:embed="rId3"/>
          <a:stretch>
            <a:fillRect/>
          </a:stretch>
        </p:blipFill>
        <p:spPr>
          <a:xfrm>
            <a:off x="762000" y="916517"/>
            <a:ext cx="7619999" cy="5333999"/>
          </a:xfrm>
          <a:prstGeom prst="rect">
            <a:avLst/>
          </a:prstGeom>
        </p:spPr>
      </p:pic>
      <p:sp>
        <p:nvSpPr>
          <p:cNvPr id="6" name="TextBox 5"/>
          <p:cNvSpPr txBox="1"/>
          <p:nvPr/>
        </p:nvSpPr>
        <p:spPr>
          <a:xfrm>
            <a:off x="7306434" y="4926344"/>
            <a:ext cx="1440331" cy="646331"/>
          </a:xfrm>
          <a:prstGeom prst="rect">
            <a:avLst/>
          </a:prstGeom>
          <a:noFill/>
        </p:spPr>
        <p:txBody>
          <a:bodyPr wrap="none" rtlCol="0">
            <a:spAutoFit/>
          </a:bodyPr>
          <a:lstStyle/>
          <a:p>
            <a:r>
              <a:rPr lang="en-US" dirty="0" smtClean="0"/>
              <a:t>92 seconds</a:t>
            </a:r>
          </a:p>
          <a:p>
            <a:r>
              <a:rPr lang="en-US" dirty="0" smtClean="0"/>
              <a:t>total runtime</a:t>
            </a:r>
            <a:endParaRPr lang="en-US" dirty="0"/>
          </a:p>
        </p:txBody>
      </p:sp>
    </p:spTree>
    <p:extLst>
      <p:ext uri="{BB962C8B-B14F-4D97-AF65-F5344CB8AC3E}">
        <p14:creationId xmlns:p14="http://schemas.microsoft.com/office/powerpoint/2010/main" val="3340078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MiniGhost</a:t>
            </a:r>
            <a:r>
              <a:rPr lang="en-US" dirty="0"/>
              <a:t> Throttled</a:t>
            </a:r>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61</a:t>
            </a:fld>
            <a:endParaRPr lang="en-US"/>
          </a:p>
        </p:txBody>
      </p:sp>
      <p:pic>
        <p:nvPicPr>
          <p:cNvPr id="5" name="Picture 4"/>
          <p:cNvPicPr>
            <a:picLocks noChangeAspect="1"/>
          </p:cNvPicPr>
          <p:nvPr/>
        </p:nvPicPr>
        <p:blipFill>
          <a:blip r:embed="rId3"/>
          <a:stretch>
            <a:fillRect/>
          </a:stretch>
        </p:blipFill>
        <p:spPr>
          <a:xfrm>
            <a:off x="762000" y="919564"/>
            <a:ext cx="7615646" cy="5330952"/>
          </a:xfrm>
          <a:prstGeom prst="rect">
            <a:avLst/>
          </a:prstGeom>
        </p:spPr>
      </p:pic>
      <p:sp>
        <p:nvSpPr>
          <p:cNvPr id="6" name="TextBox 5"/>
          <p:cNvSpPr txBox="1"/>
          <p:nvPr/>
        </p:nvSpPr>
        <p:spPr>
          <a:xfrm>
            <a:off x="7361658" y="4933821"/>
            <a:ext cx="1693442" cy="646331"/>
          </a:xfrm>
          <a:prstGeom prst="rect">
            <a:avLst/>
          </a:prstGeom>
          <a:noFill/>
        </p:spPr>
        <p:txBody>
          <a:bodyPr wrap="square" rtlCol="0">
            <a:spAutoFit/>
          </a:bodyPr>
          <a:lstStyle/>
          <a:p>
            <a:r>
              <a:rPr lang="en-US" dirty="0" smtClean="0"/>
              <a:t>103 seconds</a:t>
            </a:r>
            <a:br>
              <a:rPr lang="en-US" dirty="0" smtClean="0"/>
            </a:br>
            <a:r>
              <a:rPr lang="en-US" dirty="0" smtClean="0"/>
              <a:t>total runtime</a:t>
            </a:r>
            <a:endParaRPr lang="en-US" dirty="0"/>
          </a:p>
        </p:txBody>
      </p:sp>
      <p:sp>
        <p:nvSpPr>
          <p:cNvPr id="7" name="TextBox 6"/>
          <p:cNvSpPr txBox="1"/>
          <p:nvPr/>
        </p:nvSpPr>
        <p:spPr>
          <a:xfrm>
            <a:off x="6002758" y="5709553"/>
            <a:ext cx="2943443" cy="369332"/>
          </a:xfrm>
          <a:prstGeom prst="rect">
            <a:avLst/>
          </a:prstGeom>
          <a:noFill/>
        </p:spPr>
        <p:txBody>
          <a:bodyPr wrap="square" rtlCol="0">
            <a:spAutoFit/>
          </a:bodyPr>
          <a:lstStyle/>
          <a:p>
            <a:r>
              <a:rPr lang="en-US" dirty="0" smtClean="0"/>
              <a:t>12% slower, 33% less power</a:t>
            </a:r>
            <a:endParaRPr lang="en-US" dirty="0"/>
          </a:p>
        </p:txBody>
      </p:sp>
      <p:sp>
        <p:nvSpPr>
          <p:cNvPr id="8" name="TextBox 7"/>
          <p:cNvSpPr txBox="1"/>
          <p:nvPr/>
        </p:nvSpPr>
        <p:spPr>
          <a:xfrm>
            <a:off x="457200" y="5572675"/>
            <a:ext cx="2087343" cy="369332"/>
          </a:xfrm>
          <a:prstGeom prst="rect">
            <a:avLst/>
          </a:prstGeom>
          <a:noFill/>
        </p:spPr>
        <p:txBody>
          <a:bodyPr wrap="none" rtlCol="0">
            <a:spAutoFit/>
          </a:bodyPr>
          <a:lstStyle/>
          <a:p>
            <a:r>
              <a:rPr lang="en-US" dirty="0" smtClean="0"/>
              <a:t>200 Watt power cap</a:t>
            </a:r>
            <a:endParaRPr lang="en-US" dirty="0"/>
          </a:p>
        </p:txBody>
      </p:sp>
    </p:spTree>
    <p:extLst>
      <p:ext uri="{BB962C8B-B14F-4D97-AF65-F5344CB8AC3E}">
        <p14:creationId xmlns:p14="http://schemas.microsoft.com/office/powerpoint/2010/main" val="899086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example</a:t>
            </a:r>
            <a:endParaRPr lang="en-US" dirty="0"/>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62</a:t>
            </a:fld>
            <a:endParaRPr lang="en-US"/>
          </a:p>
        </p:txBody>
      </p:sp>
    </p:spTree>
    <p:extLst>
      <p:ext uri="{BB962C8B-B14F-4D97-AF65-F5344CB8AC3E}">
        <p14:creationId xmlns:p14="http://schemas.microsoft.com/office/powerpoint/2010/main" val="845587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Footer Placeholder 2"/>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4" name="Slide Number Placeholder 3"/>
          <p:cNvSpPr>
            <a:spLocks noGrp="1"/>
          </p:cNvSpPr>
          <p:nvPr>
            <p:ph type="sldNum" sz="quarter" idx="12"/>
          </p:nvPr>
        </p:nvSpPr>
        <p:spPr/>
        <p:txBody>
          <a:bodyPr/>
          <a:lstStyle/>
          <a:p>
            <a:pPr>
              <a:defRPr/>
            </a:pPr>
            <a:fld id="{EF2C3B69-E2AE-4E42-A0E6-6ED0AB1446B6}" type="slidenum">
              <a:rPr lang="en-US" smtClean="0"/>
              <a:pPr>
                <a:defRPr/>
              </a:pPr>
              <a:t>63</a:t>
            </a:fld>
            <a:endParaRPr lang="en-US"/>
          </a:p>
        </p:txBody>
      </p:sp>
    </p:spTree>
    <p:extLst>
      <p:ext uri="{BB962C8B-B14F-4D97-AF65-F5344CB8AC3E}">
        <p14:creationId xmlns:p14="http://schemas.microsoft.com/office/powerpoint/2010/main" val="317306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Acknowledgements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64</a:t>
            </a:fld>
            <a:endParaRPr lang="en-US"/>
          </a:p>
        </p:txBody>
      </p:sp>
      <p:sp>
        <p:nvSpPr>
          <p:cNvPr id="6" name="Content Placeholder 2"/>
          <p:cNvSpPr txBox="1">
            <a:spLocks/>
          </p:cNvSpPr>
          <p:nvPr/>
        </p:nvSpPr>
        <p:spPr>
          <a:xfrm>
            <a:off x="228600" y="1143000"/>
            <a:ext cx="8686800" cy="4526330"/>
          </a:xfrm>
          <a:prstGeom prst="rect">
            <a:avLst/>
          </a:prstGeom>
        </p:spPr>
        <p:txBody>
          <a:bodyPr>
            <a:normAutofit fontScale="700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Support for this work was provided through Scientific Discovery through Advanced Computing (SciDAC) program funded by U.S. Department of Energy, Office of Science, Advanced Scientific Computing Research (and Basic Energy Sciences/Biological and Environmental Research/High Energy Physics/Fusion Energy Sciences/Nuclear Physics) under award numbers DE-SC0008638, DE-SC0008704, DE- FG02-11ER26050 and DE-SC0006925.</a:t>
            </a:r>
          </a:p>
          <a:p>
            <a:r>
              <a:rPr lang="en-US" smtClean="0"/>
              <a:t>Sandia National Laboratories is a multi-program laboratory managed and operated by Sandia Corporation, a wholly owned subsidiary of Lockheed Martin Corporation, for the U.S. DOE’s National Nuclear Security Administration under contract DE- AC04-94AL85000.</a:t>
            </a:r>
          </a:p>
          <a:p>
            <a:r>
              <a:rPr lang="en-US" smtClean="0"/>
              <a:t>This research used resources of the National Energy Research Scientific Computing Center, a DOE Office of Science User Facility supported by the Office of Science of the U.S. Department of Energy under Contract No. DE-AC02-05CH11231.</a:t>
            </a:r>
          </a:p>
          <a:p>
            <a:endParaRPr lang="en-US" dirty="0"/>
          </a:p>
        </p:txBody>
      </p:sp>
      <p:pic>
        <p:nvPicPr>
          <p:cNvPr id="7" name="Picture 6" descr="scida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052" y="5472192"/>
            <a:ext cx="2223896" cy="832104"/>
          </a:xfrm>
          <a:prstGeom prst="rect">
            <a:avLst/>
          </a:prstGeom>
        </p:spPr>
      </p:pic>
      <p:pic>
        <p:nvPicPr>
          <p:cNvPr id="8" name="Picture 7" descr="500px-Sandia_National_Laboratorie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325" y="5572776"/>
            <a:ext cx="1828800" cy="731520"/>
          </a:xfrm>
          <a:prstGeom prst="rect">
            <a:avLst/>
          </a:prstGeom>
        </p:spPr>
      </p:pic>
      <p:pic>
        <p:nvPicPr>
          <p:cNvPr id="9" name="Picture 8"/>
          <p:cNvPicPr>
            <a:picLocks noChangeAspect="1"/>
          </p:cNvPicPr>
          <p:nvPr/>
        </p:nvPicPr>
        <p:blipFill rotWithShape="1">
          <a:blip r:embed="rId4"/>
          <a:srcRect l="10087" t="25953" r="2500" b="27051"/>
          <a:stretch/>
        </p:blipFill>
        <p:spPr>
          <a:xfrm>
            <a:off x="5866676" y="5572776"/>
            <a:ext cx="2024909" cy="731520"/>
          </a:xfrm>
          <a:prstGeom prst="rect">
            <a:avLst/>
          </a:prstGeom>
        </p:spPr>
      </p:pic>
    </p:spTree>
    <p:extLst>
      <p:ext uri="{BB962C8B-B14F-4D97-AF65-F5344CB8AC3E}">
        <p14:creationId xmlns:p14="http://schemas.microsoft.com/office/powerpoint/2010/main" val="75545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TAU support?</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7</a:t>
            </a:fld>
            <a:endParaRPr lang="en-US"/>
          </a:p>
        </p:txBody>
      </p:sp>
      <p:sp>
        <p:nvSpPr>
          <p:cNvPr id="6" name="TextBox 5"/>
          <p:cNvSpPr txBox="1"/>
          <p:nvPr/>
        </p:nvSpPr>
        <p:spPr>
          <a:xfrm>
            <a:off x="1068144" y="1657680"/>
            <a:ext cx="1980029" cy="707886"/>
          </a:xfrm>
          <a:prstGeom prst="rect">
            <a:avLst/>
          </a:prstGeom>
          <a:noFill/>
        </p:spPr>
        <p:txBody>
          <a:bodyPr wrap="none" rtlCol="0">
            <a:spAutoFit/>
          </a:bodyPr>
          <a:lstStyle/>
          <a:p>
            <a:r>
              <a:rPr lang="en-US" sz="4000" b="1" dirty="0" smtClean="0">
                <a:solidFill>
                  <a:srgbClr val="FF0000"/>
                </a:solidFill>
              </a:rPr>
              <a:t>Fortran</a:t>
            </a:r>
            <a:endParaRPr lang="en-US" sz="4000" b="1" dirty="0">
              <a:solidFill>
                <a:srgbClr val="FF0000"/>
              </a:solidFill>
            </a:endParaRPr>
          </a:p>
        </p:txBody>
      </p:sp>
      <p:sp>
        <p:nvSpPr>
          <p:cNvPr id="7" name="TextBox 6"/>
          <p:cNvSpPr txBox="1"/>
          <p:nvPr/>
        </p:nvSpPr>
        <p:spPr>
          <a:xfrm>
            <a:off x="534744" y="1048080"/>
            <a:ext cx="1667193" cy="707886"/>
          </a:xfrm>
          <a:prstGeom prst="rect">
            <a:avLst/>
          </a:prstGeom>
          <a:noFill/>
        </p:spPr>
        <p:txBody>
          <a:bodyPr wrap="none" rtlCol="0">
            <a:spAutoFit/>
          </a:bodyPr>
          <a:lstStyle/>
          <a:p>
            <a:r>
              <a:rPr lang="en-US" sz="4000" b="1" dirty="0" smtClean="0"/>
              <a:t>C/C++</a:t>
            </a:r>
            <a:endParaRPr lang="en-US" sz="4000" b="1" dirty="0"/>
          </a:p>
        </p:txBody>
      </p:sp>
      <p:sp>
        <p:nvSpPr>
          <p:cNvPr id="8" name="TextBox 7"/>
          <p:cNvSpPr txBox="1"/>
          <p:nvPr/>
        </p:nvSpPr>
        <p:spPr>
          <a:xfrm>
            <a:off x="5868744" y="2038680"/>
            <a:ext cx="1325804" cy="707886"/>
          </a:xfrm>
          <a:prstGeom prst="rect">
            <a:avLst/>
          </a:prstGeom>
          <a:noFill/>
        </p:spPr>
        <p:txBody>
          <a:bodyPr wrap="none" rtlCol="0">
            <a:spAutoFit/>
          </a:bodyPr>
          <a:lstStyle/>
          <a:p>
            <a:r>
              <a:rPr lang="en-US" sz="4000" b="1" dirty="0" smtClean="0">
                <a:solidFill>
                  <a:schemeClr val="tx2">
                    <a:lumMod val="60000"/>
                    <a:lumOff val="40000"/>
                  </a:schemeClr>
                </a:solidFill>
              </a:rPr>
              <a:t>Java</a:t>
            </a:r>
            <a:endParaRPr lang="en-US" sz="4000" b="1" dirty="0">
              <a:solidFill>
                <a:schemeClr val="tx2">
                  <a:lumMod val="60000"/>
                  <a:lumOff val="40000"/>
                </a:schemeClr>
              </a:solidFill>
            </a:endParaRPr>
          </a:p>
        </p:txBody>
      </p:sp>
      <p:sp>
        <p:nvSpPr>
          <p:cNvPr id="9" name="TextBox 8"/>
          <p:cNvSpPr txBox="1"/>
          <p:nvPr/>
        </p:nvSpPr>
        <p:spPr>
          <a:xfrm>
            <a:off x="1870248" y="2985168"/>
            <a:ext cx="1324551" cy="707886"/>
          </a:xfrm>
          <a:prstGeom prst="rect">
            <a:avLst/>
          </a:prstGeom>
          <a:noFill/>
        </p:spPr>
        <p:txBody>
          <a:bodyPr wrap="none" rtlCol="0">
            <a:spAutoFit/>
          </a:bodyPr>
          <a:lstStyle/>
          <a:p>
            <a:r>
              <a:rPr lang="en-US" sz="4000" b="1" dirty="0" smtClean="0">
                <a:solidFill>
                  <a:schemeClr val="accent3"/>
                </a:solidFill>
              </a:rPr>
              <a:t>GNU</a:t>
            </a:r>
            <a:endParaRPr lang="en-US" sz="4000" b="1" dirty="0">
              <a:solidFill>
                <a:schemeClr val="accent3"/>
              </a:solidFill>
            </a:endParaRPr>
          </a:p>
        </p:txBody>
      </p:sp>
      <p:sp>
        <p:nvSpPr>
          <p:cNvPr id="10" name="TextBox 9"/>
          <p:cNvSpPr txBox="1"/>
          <p:nvPr/>
        </p:nvSpPr>
        <p:spPr>
          <a:xfrm>
            <a:off x="7240344" y="1962480"/>
            <a:ext cx="1096624" cy="707886"/>
          </a:xfrm>
          <a:prstGeom prst="rect">
            <a:avLst/>
          </a:prstGeom>
          <a:noFill/>
        </p:spPr>
        <p:txBody>
          <a:bodyPr wrap="none" rtlCol="0">
            <a:spAutoFit/>
          </a:bodyPr>
          <a:lstStyle/>
          <a:p>
            <a:r>
              <a:rPr lang="en-US" sz="4000" b="1" dirty="0" smtClean="0">
                <a:solidFill>
                  <a:schemeClr val="bg2">
                    <a:lumMod val="50000"/>
                  </a:schemeClr>
                </a:solidFill>
              </a:rPr>
              <a:t>MPI</a:t>
            </a:r>
            <a:endParaRPr lang="en-US" sz="4000" b="1" dirty="0">
              <a:solidFill>
                <a:schemeClr val="bg2">
                  <a:lumMod val="50000"/>
                </a:schemeClr>
              </a:solidFill>
            </a:endParaRPr>
          </a:p>
        </p:txBody>
      </p:sp>
      <p:sp>
        <p:nvSpPr>
          <p:cNvPr id="11" name="TextBox 10"/>
          <p:cNvSpPr txBox="1"/>
          <p:nvPr/>
        </p:nvSpPr>
        <p:spPr>
          <a:xfrm>
            <a:off x="6173544" y="2648280"/>
            <a:ext cx="2255796" cy="707886"/>
          </a:xfrm>
          <a:prstGeom prst="rect">
            <a:avLst/>
          </a:prstGeom>
          <a:noFill/>
        </p:spPr>
        <p:txBody>
          <a:bodyPr wrap="none" rtlCol="0">
            <a:spAutoFit/>
          </a:bodyPr>
          <a:lstStyle/>
          <a:p>
            <a:r>
              <a:rPr lang="en-US" sz="4000" b="1" dirty="0" smtClean="0"/>
              <a:t>OpenMP</a:t>
            </a:r>
            <a:endParaRPr lang="en-US" sz="4000" b="1" dirty="0"/>
          </a:p>
        </p:txBody>
      </p:sp>
      <p:sp>
        <p:nvSpPr>
          <p:cNvPr id="12" name="TextBox 11"/>
          <p:cNvSpPr txBox="1"/>
          <p:nvPr/>
        </p:nvSpPr>
        <p:spPr>
          <a:xfrm>
            <a:off x="4573344" y="3410280"/>
            <a:ext cx="1068321" cy="707886"/>
          </a:xfrm>
          <a:prstGeom prst="rect">
            <a:avLst/>
          </a:prstGeom>
          <a:noFill/>
        </p:spPr>
        <p:txBody>
          <a:bodyPr wrap="none" rtlCol="0">
            <a:spAutoFit/>
          </a:bodyPr>
          <a:lstStyle/>
          <a:p>
            <a:r>
              <a:rPr lang="en-US" sz="4000" b="1" dirty="0" smtClean="0"/>
              <a:t>PGI</a:t>
            </a:r>
            <a:endParaRPr lang="en-US" sz="4000" b="1" dirty="0"/>
          </a:p>
        </p:txBody>
      </p:sp>
      <p:sp>
        <p:nvSpPr>
          <p:cNvPr id="13" name="TextBox 12"/>
          <p:cNvSpPr txBox="1"/>
          <p:nvPr/>
        </p:nvSpPr>
        <p:spPr>
          <a:xfrm>
            <a:off x="2744544" y="1124280"/>
            <a:ext cx="1647406" cy="707886"/>
          </a:xfrm>
          <a:prstGeom prst="rect">
            <a:avLst/>
          </a:prstGeom>
          <a:noFill/>
        </p:spPr>
        <p:txBody>
          <a:bodyPr wrap="none" rtlCol="0">
            <a:spAutoFit/>
          </a:bodyPr>
          <a:lstStyle/>
          <a:p>
            <a:r>
              <a:rPr lang="en-US" sz="4000" b="1" dirty="0" smtClean="0">
                <a:solidFill>
                  <a:schemeClr val="accent3"/>
                </a:solidFill>
              </a:rPr>
              <a:t>CUDA</a:t>
            </a:r>
            <a:endParaRPr lang="en-US" sz="4000" b="1" dirty="0">
              <a:solidFill>
                <a:schemeClr val="accent3"/>
              </a:solidFill>
            </a:endParaRPr>
          </a:p>
        </p:txBody>
      </p:sp>
      <p:sp>
        <p:nvSpPr>
          <p:cNvPr id="14" name="TextBox 13"/>
          <p:cNvSpPr txBox="1"/>
          <p:nvPr/>
        </p:nvSpPr>
        <p:spPr>
          <a:xfrm>
            <a:off x="4497144" y="1048080"/>
            <a:ext cx="1267695" cy="707886"/>
          </a:xfrm>
          <a:prstGeom prst="rect">
            <a:avLst/>
          </a:prstGeom>
          <a:noFill/>
        </p:spPr>
        <p:txBody>
          <a:bodyPr wrap="none" rtlCol="0">
            <a:spAutoFit/>
          </a:bodyPr>
          <a:lstStyle/>
          <a:p>
            <a:r>
              <a:rPr lang="en-US" sz="4000" b="1" dirty="0" smtClean="0">
                <a:solidFill>
                  <a:schemeClr val="accent2">
                    <a:lumMod val="60000"/>
                    <a:lumOff val="40000"/>
                  </a:schemeClr>
                </a:solidFill>
              </a:rPr>
              <a:t>UPC</a:t>
            </a:r>
            <a:endParaRPr lang="en-US" sz="4000" b="1" dirty="0">
              <a:solidFill>
                <a:schemeClr val="accent2">
                  <a:lumMod val="60000"/>
                  <a:lumOff val="40000"/>
                </a:schemeClr>
              </a:solidFill>
            </a:endParaRPr>
          </a:p>
        </p:txBody>
      </p:sp>
      <p:sp>
        <p:nvSpPr>
          <p:cNvPr id="15" name="TextBox 14"/>
          <p:cNvSpPr txBox="1"/>
          <p:nvPr/>
        </p:nvSpPr>
        <p:spPr>
          <a:xfrm>
            <a:off x="5792544" y="3486480"/>
            <a:ext cx="1338828" cy="707886"/>
          </a:xfrm>
          <a:prstGeom prst="rect">
            <a:avLst/>
          </a:prstGeom>
          <a:noFill/>
        </p:spPr>
        <p:txBody>
          <a:bodyPr wrap="none" rtlCol="0">
            <a:spAutoFit/>
          </a:bodyPr>
          <a:lstStyle/>
          <a:p>
            <a:r>
              <a:rPr lang="en-US" sz="4000" b="1" dirty="0" smtClean="0">
                <a:solidFill>
                  <a:schemeClr val="accent2">
                    <a:lumMod val="75000"/>
                  </a:schemeClr>
                </a:solidFill>
              </a:rPr>
              <a:t>Cray</a:t>
            </a:r>
            <a:endParaRPr lang="en-US" sz="4000" b="1" dirty="0">
              <a:solidFill>
                <a:schemeClr val="accent2">
                  <a:lumMod val="75000"/>
                </a:schemeClr>
              </a:solidFill>
            </a:endParaRPr>
          </a:p>
        </p:txBody>
      </p:sp>
      <p:sp>
        <p:nvSpPr>
          <p:cNvPr id="16" name="TextBox 15"/>
          <p:cNvSpPr txBox="1"/>
          <p:nvPr/>
        </p:nvSpPr>
        <p:spPr>
          <a:xfrm>
            <a:off x="7006392" y="1298064"/>
            <a:ext cx="1922922" cy="707886"/>
          </a:xfrm>
          <a:prstGeom prst="rect">
            <a:avLst/>
          </a:prstGeom>
          <a:noFill/>
        </p:spPr>
        <p:txBody>
          <a:bodyPr wrap="none" rtlCol="0">
            <a:spAutoFit/>
          </a:bodyPr>
          <a:lstStyle/>
          <a:p>
            <a:r>
              <a:rPr lang="en-US" sz="4000" b="1" dirty="0" smtClean="0">
                <a:solidFill>
                  <a:schemeClr val="accent3"/>
                </a:solidFill>
              </a:rPr>
              <a:t>Python</a:t>
            </a:r>
            <a:endParaRPr lang="en-US" sz="4000" b="1" dirty="0">
              <a:solidFill>
                <a:schemeClr val="accent3"/>
              </a:solidFill>
            </a:endParaRPr>
          </a:p>
        </p:txBody>
      </p:sp>
      <p:sp>
        <p:nvSpPr>
          <p:cNvPr id="17" name="TextBox 16"/>
          <p:cNvSpPr txBox="1"/>
          <p:nvPr/>
        </p:nvSpPr>
        <p:spPr>
          <a:xfrm>
            <a:off x="534744" y="3105480"/>
            <a:ext cx="1239141" cy="707886"/>
          </a:xfrm>
          <a:prstGeom prst="rect">
            <a:avLst/>
          </a:prstGeom>
          <a:noFill/>
        </p:spPr>
        <p:txBody>
          <a:bodyPr wrap="none" rtlCol="0">
            <a:spAutoFit/>
          </a:bodyPr>
          <a:lstStyle/>
          <a:p>
            <a:r>
              <a:rPr lang="en-US" sz="4000" b="1" dirty="0" smtClean="0">
                <a:solidFill>
                  <a:schemeClr val="tx2">
                    <a:lumMod val="75000"/>
                  </a:schemeClr>
                </a:solidFill>
              </a:rPr>
              <a:t>Intel</a:t>
            </a:r>
            <a:endParaRPr lang="en-US" sz="4000" b="1" dirty="0">
              <a:solidFill>
                <a:schemeClr val="tx2">
                  <a:lumMod val="75000"/>
                </a:schemeClr>
              </a:solidFill>
            </a:endParaRPr>
          </a:p>
        </p:txBody>
      </p:sp>
      <p:sp>
        <p:nvSpPr>
          <p:cNvPr id="18" name="TextBox 17"/>
          <p:cNvSpPr txBox="1"/>
          <p:nvPr/>
        </p:nvSpPr>
        <p:spPr>
          <a:xfrm>
            <a:off x="3049344" y="3562680"/>
            <a:ext cx="1542710" cy="707886"/>
          </a:xfrm>
          <a:prstGeom prst="rect">
            <a:avLst/>
          </a:prstGeom>
          <a:noFill/>
        </p:spPr>
        <p:txBody>
          <a:bodyPr wrap="none" rtlCol="0">
            <a:spAutoFit/>
          </a:bodyPr>
          <a:lstStyle/>
          <a:p>
            <a:r>
              <a:rPr lang="en-US" sz="4000" b="1" dirty="0" smtClean="0">
                <a:solidFill>
                  <a:schemeClr val="accent6">
                    <a:lumMod val="60000"/>
                    <a:lumOff val="40000"/>
                  </a:schemeClr>
                </a:solidFill>
              </a:rPr>
              <a:t>LLVM</a:t>
            </a:r>
            <a:endParaRPr lang="en-US" sz="4000" b="1" dirty="0">
              <a:solidFill>
                <a:schemeClr val="accent6">
                  <a:lumMod val="60000"/>
                  <a:lumOff val="40000"/>
                </a:schemeClr>
              </a:solidFill>
            </a:endParaRPr>
          </a:p>
        </p:txBody>
      </p:sp>
      <p:sp>
        <p:nvSpPr>
          <p:cNvPr id="19" name="TextBox 18"/>
          <p:cNvSpPr txBox="1"/>
          <p:nvPr/>
        </p:nvSpPr>
        <p:spPr>
          <a:xfrm>
            <a:off x="610944" y="2343480"/>
            <a:ext cx="2350974" cy="707886"/>
          </a:xfrm>
          <a:prstGeom prst="rect">
            <a:avLst/>
          </a:prstGeom>
          <a:noFill/>
        </p:spPr>
        <p:txBody>
          <a:bodyPr wrap="none" rtlCol="0">
            <a:spAutoFit/>
          </a:bodyPr>
          <a:lstStyle/>
          <a:p>
            <a:r>
              <a:rPr lang="en-US" sz="4000" b="1" dirty="0" err="1" smtClean="0"/>
              <a:t>pthreads</a:t>
            </a:r>
            <a:endParaRPr lang="en-US" sz="4000" b="1" dirty="0"/>
          </a:p>
        </p:txBody>
      </p:sp>
      <p:sp>
        <p:nvSpPr>
          <p:cNvPr id="20" name="TextBox 19"/>
          <p:cNvSpPr txBox="1"/>
          <p:nvPr/>
        </p:nvSpPr>
        <p:spPr>
          <a:xfrm>
            <a:off x="446520" y="3867480"/>
            <a:ext cx="1324551" cy="707886"/>
          </a:xfrm>
          <a:prstGeom prst="rect">
            <a:avLst/>
          </a:prstGeom>
          <a:noFill/>
        </p:spPr>
        <p:txBody>
          <a:bodyPr wrap="none" rtlCol="0">
            <a:spAutoFit/>
          </a:bodyPr>
          <a:lstStyle/>
          <a:p>
            <a:r>
              <a:rPr lang="en-US" sz="4000" b="1" dirty="0" smtClean="0">
                <a:solidFill>
                  <a:schemeClr val="accent2">
                    <a:lumMod val="75000"/>
                  </a:schemeClr>
                </a:solidFill>
              </a:rPr>
              <a:t>MPC</a:t>
            </a:r>
            <a:endParaRPr lang="en-US" sz="4000" b="1" dirty="0">
              <a:solidFill>
                <a:schemeClr val="accent2">
                  <a:lumMod val="75000"/>
                </a:schemeClr>
              </a:solidFill>
            </a:endParaRPr>
          </a:p>
        </p:txBody>
      </p:sp>
      <p:sp>
        <p:nvSpPr>
          <p:cNvPr id="21" name="TextBox 20"/>
          <p:cNvSpPr txBox="1"/>
          <p:nvPr/>
        </p:nvSpPr>
        <p:spPr>
          <a:xfrm>
            <a:off x="3074736" y="4324680"/>
            <a:ext cx="1552478" cy="707886"/>
          </a:xfrm>
          <a:prstGeom prst="rect">
            <a:avLst/>
          </a:prstGeom>
          <a:noFill/>
        </p:spPr>
        <p:txBody>
          <a:bodyPr wrap="none" rtlCol="0">
            <a:spAutoFit/>
          </a:bodyPr>
          <a:lstStyle/>
          <a:p>
            <a:r>
              <a:rPr lang="en-US" sz="4000" b="1" dirty="0" smtClean="0">
                <a:solidFill>
                  <a:schemeClr val="accent3">
                    <a:lumMod val="75000"/>
                  </a:schemeClr>
                </a:solidFill>
              </a:rPr>
              <a:t>Linux</a:t>
            </a:r>
            <a:endParaRPr lang="en-US" sz="4000" b="1" dirty="0">
              <a:solidFill>
                <a:schemeClr val="accent3">
                  <a:lumMod val="75000"/>
                </a:schemeClr>
              </a:solidFill>
            </a:endParaRPr>
          </a:p>
        </p:txBody>
      </p:sp>
      <p:sp>
        <p:nvSpPr>
          <p:cNvPr id="22" name="TextBox 21"/>
          <p:cNvSpPr txBox="1"/>
          <p:nvPr/>
        </p:nvSpPr>
        <p:spPr>
          <a:xfrm>
            <a:off x="4725744" y="4248480"/>
            <a:ext cx="2431124" cy="707886"/>
          </a:xfrm>
          <a:prstGeom prst="rect">
            <a:avLst/>
          </a:prstGeom>
          <a:noFill/>
        </p:spPr>
        <p:txBody>
          <a:bodyPr wrap="none" rtlCol="0">
            <a:spAutoFit/>
          </a:bodyPr>
          <a:lstStyle/>
          <a:p>
            <a:r>
              <a:rPr lang="en-US" sz="4000" b="1" dirty="0" smtClean="0">
                <a:solidFill>
                  <a:srgbClr val="3366FF"/>
                </a:solidFill>
              </a:rPr>
              <a:t>Windows</a:t>
            </a:r>
            <a:endParaRPr lang="en-US" sz="4000" b="1" dirty="0">
              <a:solidFill>
                <a:srgbClr val="3366FF"/>
              </a:solidFill>
            </a:endParaRPr>
          </a:p>
        </p:txBody>
      </p:sp>
      <p:sp>
        <p:nvSpPr>
          <p:cNvPr id="23" name="TextBox 22"/>
          <p:cNvSpPr txBox="1"/>
          <p:nvPr/>
        </p:nvSpPr>
        <p:spPr>
          <a:xfrm>
            <a:off x="7240344" y="4096080"/>
            <a:ext cx="1043876" cy="707886"/>
          </a:xfrm>
          <a:prstGeom prst="rect">
            <a:avLst/>
          </a:prstGeom>
          <a:noFill/>
        </p:spPr>
        <p:txBody>
          <a:bodyPr wrap="none" rtlCol="0">
            <a:spAutoFit/>
          </a:bodyPr>
          <a:lstStyle/>
          <a:p>
            <a:r>
              <a:rPr lang="en-US" sz="4000" b="1" dirty="0" smtClean="0">
                <a:solidFill>
                  <a:schemeClr val="tx2">
                    <a:lumMod val="75000"/>
                  </a:schemeClr>
                </a:solidFill>
              </a:rPr>
              <a:t>AIX</a:t>
            </a:r>
            <a:endParaRPr lang="en-US" sz="4000" b="1" dirty="0">
              <a:solidFill>
                <a:schemeClr val="tx2">
                  <a:lumMod val="75000"/>
                </a:schemeClr>
              </a:solidFill>
            </a:endParaRPr>
          </a:p>
        </p:txBody>
      </p:sp>
      <p:sp>
        <p:nvSpPr>
          <p:cNvPr id="24" name="TextBox 23"/>
          <p:cNvSpPr txBox="1"/>
          <p:nvPr/>
        </p:nvSpPr>
        <p:spPr>
          <a:xfrm>
            <a:off x="7316544" y="3334080"/>
            <a:ext cx="1153481" cy="707886"/>
          </a:xfrm>
          <a:prstGeom prst="rect">
            <a:avLst/>
          </a:prstGeom>
          <a:noFill/>
        </p:spPr>
        <p:txBody>
          <a:bodyPr wrap="none" rtlCol="0">
            <a:spAutoFit/>
          </a:bodyPr>
          <a:lstStyle/>
          <a:p>
            <a:r>
              <a:rPr lang="en-US" sz="4000" b="1" dirty="0" smtClean="0">
                <a:solidFill>
                  <a:srgbClr val="8064A2"/>
                </a:solidFill>
              </a:rPr>
              <a:t>Sun</a:t>
            </a:r>
            <a:endParaRPr lang="en-US" sz="4000" b="1" dirty="0">
              <a:solidFill>
                <a:srgbClr val="8064A2"/>
              </a:solidFill>
            </a:endParaRPr>
          </a:p>
        </p:txBody>
      </p:sp>
      <p:sp>
        <p:nvSpPr>
          <p:cNvPr id="25" name="TextBox 24"/>
          <p:cNvSpPr txBox="1"/>
          <p:nvPr/>
        </p:nvSpPr>
        <p:spPr>
          <a:xfrm>
            <a:off x="3125544" y="1886280"/>
            <a:ext cx="2606954" cy="707886"/>
          </a:xfrm>
          <a:prstGeom prst="rect">
            <a:avLst/>
          </a:prstGeom>
          <a:noFill/>
        </p:spPr>
        <p:txBody>
          <a:bodyPr wrap="none" rtlCol="0">
            <a:spAutoFit/>
          </a:bodyPr>
          <a:lstStyle/>
          <a:p>
            <a:r>
              <a:rPr lang="en-US" sz="4000" b="1" dirty="0" err="1" smtClean="0">
                <a:solidFill>
                  <a:schemeClr val="tx2">
                    <a:lumMod val="75000"/>
                  </a:schemeClr>
                </a:solidFill>
              </a:rPr>
              <a:t>OpenACC</a:t>
            </a:r>
            <a:endParaRPr lang="en-US" sz="4000" b="1" dirty="0">
              <a:solidFill>
                <a:schemeClr val="tx2">
                  <a:lumMod val="75000"/>
                </a:schemeClr>
              </a:solidFill>
            </a:endParaRPr>
          </a:p>
        </p:txBody>
      </p:sp>
      <p:sp>
        <p:nvSpPr>
          <p:cNvPr id="26" name="TextBox 25"/>
          <p:cNvSpPr txBox="1"/>
          <p:nvPr/>
        </p:nvSpPr>
        <p:spPr>
          <a:xfrm>
            <a:off x="560136" y="4672254"/>
            <a:ext cx="1524000" cy="1569660"/>
          </a:xfrm>
          <a:prstGeom prst="rect">
            <a:avLst/>
          </a:prstGeom>
          <a:noFill/>
          <a:ln w="28575" cap="flat" cmpd="sng" algn="ctr">
            <a:solidFill>
              <a:srgbClr val="4F81BD"/>
            </a:solidFill>
            <a:prstDash val="sysDash"/>
            <a:round/>
            <a:headEnd type="none" w="med" len="med"/>
            <a:tailEnd type="none" w="med" len="med"/>
          </a:ln>
        </p:spPr>
        <p:txBody>
          <a:bodyPr wrap="square" rtlCol="0">
            <a:spAutoFit/>
          </a:bodyPr>
          <a:lstStyle/>
          <a:p>
            <a:pPr algn="ctr"/>
            <a:r>
              <a:rPr lang="en-US" sz="3200" b="1" dirty="0" smtClean="0"/>
              <a:t>Insert yours</a:t>
            </a:r>
          </a:p>
          <a:p>
            <a:pPr algn="ctr"/>
            <a:r>
              <a:rPr lang="en-US" sz="3200" b="1" dirty="0" smtClean="0"/>
              <a:t>here</a:t>
            </a:r>
            <a:endParaRPr lang="en-US" sz="3200" b="1" dirty="0"/>
          </a:p>
        </p:txBody>
      </p:sp>
      <p:sp>
        <p:nvSpPr>
          <p:cNvPr id="27" name="TextBox 26"/>
          <p:cNvSpPr txBox="1"/>
          <p:nvPr/>
        </p:nvSpPr>
        <p:spPr>
          <a:xfrm>
            <a:off x="3430344" y="2648280"/>
            <a:ext cx="2321920" cy="707886"/>
          </a:xfrm>
          <a:prstGeom prst="rect">
            <a:avLst/>
          </a:prstGeom>
          <a:noFill/>
        </p:spPr>
        <p:txBody>
          <a:bodyPr wrap="none" rtlCol="0">
            <a:spAutoFit/>
          </a:bodyPr>
          <a:lstStyle/>
          <a:p>
            <a:r>
              <a:rPr lang="en-US" sz="4000" b="1" dirty="0" smtClean="0">
                <a:solidFill>
                  <a:srgbClr val="FF0000"/>
                </a:solidFill>
              </a:rPr>
              <a:t>Intel MIC</a:t>
            </a:r>
            <a:endParaRPr lang="en-US" sz="4000" b="1" dirty="0">
              <a:solidFill>
                <a:srgbClr val="FF0000"/>
              </a:solidFill>
            </a:endParaRPr>
          </a:p>
        </p:txBody>
      </p:sp>
      <p:sp>
        <p:nvSpPr>
          <p:cNvPr id="28" name="TextBox 27"/>
          <p:cNvSpPr txBox="1"/>
          <p:nvPr/>
        </p:nvSpPr>
        <p:spPr>
          <a:xfrm>
            <a:off x="2406336" y="5010480"/>
            <a:ext cx="2579151" cy="707886"/>
          </a:xfrm>
          <a:prstGeom prst="rect">
            <a:avLst/>
          </a:prstGeom>
          <a:noFill/>
        </p:spPr>
        <p:txBody>
          <a:bodyPr wrap="none" rtlCol="0">
            <a:spAutoFit/>
          </a:bodyPr>
          <a:lstStyle/>
          <a:p>
            <a:r>
              <a:rPr lang="en-US" sz="4000" b="1" dirty="0" err="1" smtClean="0">
                <a:solidFill>
                  <a:schemeClr val="tx2">
                    <a:lumMod val="75000"/>
                  </a:schemeClr>
                </a:solidFill>
              </a:rPr>
              <a:t>BlueGene</a:t>
            </a:r>
            <a:endParaRPr lang="en-US" sz="4000" b="1" dirty="0">
              <a:solidFill>
                <a:schemeClr val="tx2">
                  <a:lumMod val="75000"/>
                </a:schemeClr>
              </a:solidFill>
            </a:endParaRPr>
          </a:p>
        </p:txBody>
      </p:sp>
      <p:sp>
        <p:nvSpPr>
          <p:cNvPr id="29" name="TextBox 28"/>
          <p:cNvSpPr txBox="1"/>
          <p:nvPr/>
        </p:nvSpPr>
        <p:spPr>
          <a:xfrm>
            <a:off x="5868744" y="1429080"/>
            <a:ext cx="1068321" cy="707886"/>
          </a:xfrm>
          <a:prstGeom prst="rect">
            <a:avLst/>
          </a:prstGeom>
          <a:noFill/>
        </p:spPr>
        <p:txBody>
          <a:bodyPr wrap="none" rtlCol="0">
            <a:spAutoFit/>
          </a:bodyPr>
          <a:lstStyle/>
          <a:p>
            <a:r>
              <a:rPr lang="en-US" sz="4000" b="1" dirty="0" smtClean="0">
                <a:solidFill>
                  <a:schemeClr val="accent2">
                    <a:lumMod val="75000"/>
                  </a:schemeClr>
                </a:solidFill>
              </a:rPr>
              <a:t>GPI</a:t>
            </a:r>
            <a:endParaRPr lang="en-US" sz="4000" b="1" dirty="0">
              <a:solidFill>
                <a:schemeClr val="accent2">
                  <a:lumMod val="75000"/>
                </a:schemeClr>
              </a:solidFill>
            </a:endParaRPr>
          </a:p>
        </p:txBody>
      </p:sp>
      <p:sp>
        <p:nvSpPr>
          <p:cNvPr id="30" name="TextBox 29"/>
          <p:cNvSpPr txBox="1"/>
          <p:nvPr/>
        </p:nvSpPr>
        <p:spPr>
          <a:xfrm>
            <a:off x="5259144" y="4858080"/>
            <a:ext cx="1865815" cy="707886"/>
          </a:xfrm>
          <a:prstGeom prst="rect">
            <a:avLst/>
          </a:prstGeom>
          <a:noFill/>
        </p:spPr>
        <p:txBody>
          <a:bodyPr wrap="none" rtlCol="0">
            <a:spAutoFit/>
          </a:bodyPr>
          <a:lstStyle/>
          <a:p>
            <a:r>
              <a:rPr lang="en-US" sz="4000" b="1" dirty="0" smtClean="0">
                <a:solidFill>
                  <a:srgbClr val="8064A2"/>
                </a:solidFill>
              </a:rPr>
              <a:t>Fujitsu</a:t>
            </a:r>
            <a:endParaRPr lang="en-US" sz="4000" b="1" dirty="0">
              <a:solidFill>
                <a:srgbClr val="8064A2"/>
              </a:solidFill>
            </a:endParaRPr>
          </a:p>
        </p:txBody>
      </p:sp>
      <p:sp>
        <p:nvSpPr>
          <p:cNvPr id="31" name="TextBox 30"/>
          <p:cNvSpPr txBox="1"/>
          <p:nvPr/>
        </p:nvSpPr>
        <p:spPr>
          <a:xfrm>
            <a:off x="6015792" y="764664"/>
            <a:ext cx="2170135" cy="707886"/>
          </a:xfrm>
          <a:prstGeom prst="rect">
            <a:avLst/>
          </a:prstGeom>
          <a:noFill/>
        </p:spPr>
        <p:txBody>
          <a:bodyPr wrap="none" rtlCol="0">
            <a:spAutoFit/>
          </a:bodyPr>
          <a:lstStyle/>
          <a:p>
            <a:r>
              <a:rPr lang="en-US" sz="4000" b="1" dirty="0" err="1" smtClean="0">
                <a:solidFill>
                  <a:schemeClr val="accent5">
                    <a:lumMod val="75000"/>
                  </a:schemeClr>
                </a:solidFill>
              </a:rPr>
              <a:t>OpenCL</a:t>
            </a:r>
            <a:endParaRPr lang="en-US" sz="4000" b="1" dirty="0">
              <a:solidFill>
                <a:schemeClr val="accent5">
                  <a:lumMod val="75000"/>
                </a:schemeClr>
              </a:solidFill>
            </a:endParaRPr>
          </a:p>
        </p:txBody>
      </p:sp>
      <p:sp>
        <p:nvSpPr>
          <p:cNvPr id="32" name="TextBox 31"/>
          <p:cNvSpPr txBox="1"/>
          <p:nvPr/>
        </p:nvSpPr>
        <p:spPr>
          <a:xfrm>
            <a:off x="6935544" y="4934280"/>
            <a:ext cx="1923423" cy="707886"/>
          </a:xfrm>
          <a:prstGeom prst="rect">
            <a:avLst/>
          </a:prstGeom>
          <a:noFill/>
        </p:spPr>
        <p:txBody>
          <a:bodyPr wrap="none" rtlCol="0">
            <a:spAutoFit/>
          </a:bodyPr>
          <a:lstStyle/>
          <a:p>
            <a:r>
              <a:rPr lang="en-US" sz="4000" b="1" dirty="0" smtClean="0">
                <a:solidFill>
                  <a:srgbClr val="FF0000"/>
                </a:solidFill>
              </a:rPr>
              <a:t>ARM64</a:t>
            </a:r>
            <a:endParaRPr lang="en-US" sz="4000" b="1" dirty="0">
              <a:solidFill>
                <a:srgbClr val="FF0000"/>
              </a:solidFill>
            </a:endParaRPr>
          </a:p>
        </p:txBody>
      </p:sp>
      <p:sp>
        <p:nvSpPr>
          <p:cNvPr id="33" name="TextBox 32"/>
          <p:cNvSpPr txBox="1"/>
          <p:nvPr/>
        </p:nvSpPr>
        <p:spPr>
          <a:xfrm>
            <a:off x="6935544" y="5696280"/>
            <a:ext cx="1415772" cy="707886"/>
          </a:xfrm>
          <a:prstGeom prst="rect">
            <a:avLst/>
          </a:prstGeom>
          <a:noFill/>
        </p:spPr>
        <p:txBody>
          <a:bodyPr wrap="none" rtlCol="0">
            <a:spAutoFit/>
          </a:bodyPr>
          <a:lstStyle/>
          <a:p>
            <a:r>
              <a:rPr lang="en-US" sz="4000" b="1" dirty="0" smtClean="0">
                <a:solidFill>
                  <a:schemeClr val="accent2">
                    <a:lumMod val="60000"/>
                    <a:lumOff val="40000"/>
                  </a:schemeClr>
                </a:solidFill>
              </a:rPr>
              <a:t>OS X</a:t>
            </a:r>
            <a:endParaRPr lang="en-US" sz="4000" b="1" dirty="0">
              <a:solidFill>
                <a:schemeClr val="accent2">
                  <a:lumMod val="60000"/>
                  <a:lumOff val="40000"/>
                </a:schemeClr>
              </a:solidFill>
            </a:endParaRPr>
          </a:p>
        </p:txBody>
      </p:sp>
      <p:sp>
        <p:nvSpPr>
          <p:cNvPr id="34" name="TextBox 33"/>
          <p:cNvSpPr txBox="1"/>
          <p:nvPr/>
        </p:nvSpPr>
        <p:spPr>
          <a:xfrm>
            <a:off x="2973144" y="5750394"/>
            <a:ext cx="1904137" cy="707886"/>
          </a:xfrm>
          <a:prstGeom prst="rect">
            <a:avLst/>
          </a:prstGeom>
          <a:noFill/>
        </p:spPr>
        <p:txBody>
          <a:bodyPr wrap="none" rtlCol="0">
            <a:spAutoFit/>
          </a:bodyPr>
          <a:lstStyle/>
          <a:p>
            <a:r>
              <a:rPr lang="en-US" sz="4000" b="1" dirty="0" smtClean="0">
                <a:solidFill>
                  <a:schemeClr val="accent3"/>
                </a:solidFill>
              </a:rPr>
              <a:t>NVIDIA </a:t>
            </a:r>
            <a:endParaRPr lang="en-US" sz="4000" b="1" dirty="0">
              <a:solidFill>
                <a:schemeClr val="accent3"/>
              </a:solidFill>
            </a:endParaRPr>
          </a:p>
        </p:txBody>
      </p:sp>
      <p:sp>
        <p:nvSpPr>
          <p:cNvPr id="35" name="TextBox 34"/>
          <p:cNvSpPr txBox="1"/>
          <p:nvPr/>
        </p:nvSpPr>
        <p:spPr>
          <a:xfrm>
            <a:off x="4878144" y="5696280"/>
            <a:ext cx="2151851" cy="707886"/>
          </a:xfrm>
          <a:prstGeom prst="rect">
            <a:avLst/>
          </a:prstGeom>
          <a:noFill/>
        </p:spPr>
        <p:txBody>
          <a:bodyPr wrap="none" rtlCol="0">
            <a:spAutoFit/>
          </a:bodyPr>
          <a:lstStyle/>
          <a:p>
            <a:r>
              <a:rPr lang="en-US" sz="4000" b="1" dirty="0" smtClean="0">
                <a:solidFill>
                  <a:schemeClr val="accent2">
                    <a:lumMod val="75000"/>
                  </a:schemeClr>
                </a:solidFill>
              </a:rPr>
              <a:t>Power 8</a:t>
            </a:r>
            <a:endParaRPr lang="en-US" sz="4000" b="1" dirty="0">
              <a:solidFill>
                <a:schemeClr val="accent2">
                  <a:lumMod val="75000"/>
                </a:schemeClr>
              </a:solidFill>
            </a:endParaRPr>
          </a:p>
        </p:txBody>
      </p:sp>
      <p:sp>
        <p:nvSpPr>
          <p:cNvPr id="36" name="TextBox 35"/>
          <p:cNvSpPr txBox="1"/>
          <p:nvPr/>
        </p:nvSpPr>
        <p:spPr>
          <a:xfrm>
            <a:off x="1830144" y="3833409"/>
            <a:ext cx="1189611" cy="707886"/>
          </a:xfrm>
          <a:prstGeom prst="rect">
            <a:avLst/>
          </a:prstGeom>
          <a:noFill/>
        </p:spPr>
        <p:txBody>
          <a:bodyPr wrap="none" rtlCol="0">
            <a:spAutoFit/>
          </a:bodyPr>
          <a:lstStyle/>
          <a:p>
            <a:r>
              <a:rPr lang="en-US" sz="4000" b="1" i="1" u="sng" dirty="0" smtClean="0">
                <a:solidFill>
                  <a:srgbClr val="3366FF"/>
                </a:solidFill>
              </a:rPr>
              <a:t>HPX</a:t>
            </a:r>
            <a:endParaRPr lang="en-US" sz="4000" b="1" i="1" u="sng" dirty="0">
              <a:solidFill>
                <a:srgbClr val="3366FF"/>
              </a:solidFill>
            </a:endParaRPr>
          </a:p>
        </p:txBody>
      </p:sp>
    </p:spTree>
    <p:extLst>
      <p:ext uri="{BB962C8B-B14F-4D97-AF65-F5344CB8AC3E}">
        <p14:creationId xmlns:p14="http://schemas.microsoft.com/office/powerpoint/2010/main" val="90723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and Tracing</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8</a:t>
            </a:fld>
            <a:endParaRPr lang="en-US"/>
          </a:p>
        </p:txBody>
      </p:sp>
      <p:sp>
        <p:nvSpPr>
          <p:cNvPr id="6" name="Rectangle 3"/>
          <p:cNvSpPr txBox="1">
            <a:spLocks noChangeArrowheads="1"/>
          </p:cNvSpPr>
          <p:nvPr/>
        </p:nvSpPr>
        <p:spPr>
          <a:xfrm>
            <a:off x="4815312" y="3810000"/>
            <a:ext cx="3962400" cy="762000"/>
          </a:xfrm>
          <a:prstGeom prst="rect">
            <a:avLst/>
          </a:prstGeom>
        </p:spPr>
        <p:txBody>
          <a:bodyPr wrap="square"/>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74320">
              <a:spcBef>
                <a:spcPts val="0"/>
              </a:spcBef>
              <a:spcAft>
                <a:spcPts val="600"/>
              </a:spcAft>
              <a:buFont typeface="Arial" pitchFamily="-1" charset="0"/>
              <a:buChar char="•"/>
            </a:pPr>
            <a:r>
              <a:rPr lang="en-US" sz="1600" smtClean="0">
                <a:latin typeface="Arial" pitchFamily="-1" charset="0"/>
                <a:ea typeface="ＭＳ Ｐゴシック" pitchFamily="-1" charset="-128"/>
                <a:cs typeface="ＭＳ Ｐゴシック" pitchFamily="-1" charset="-128"/>
              </a:rPr>
              <a:t>Tracing shows you when the events take place on a timeline</a:t>
            </a:r>
            <a:endParaRPr lang="en-US" sz="1600" dirty="0" smtClean="0">
              <a:latin typeface="Arial" pitchFamily="-1" charset="0"/>
              <a:ea typeface="ＭＳ Ｐゴシック" pitchFamily="-1" charset="-128"/>
              <a:cs typeface="ＭＳ Ｐゴシック" pitchFamily="-1" charset="-128"/>
            </a:endParaRPr>
          </a:p>
        </p:txBody>
      </p:sp>
      <p:sp>
        <p:nvSpPr>
          <p:cNvPr id="7" name="TextBox 6"/>
          <p:cNvSpPr txBox="1"/>
          <p:nvPr/>
        </p:nvSpPr>
        <p:spPr>
          <a:xfrm>
            <a:off x="1386312" y="1219200"/>
            <a:ext cx="1848783" cy="584776"/>
          </a:xfrm>
          <a:prstGeom prst="rect">
            <a:avLst/>
          </a:prstGeom>
          <a:noFill/>
        </p:spPr>
        <p:txBody>
          <a:bodyPr wrap="none" rtlCol="0">
            <a:spAutoFit/>
          </a:bodyPr>
          <a:lstStyle/>
          <a:p>
            <a:r>
              <a:rPr lang="en-US" sz="3200" b="1" dirty="0" smtClean="0"/>
              <a:t>Profiling</a:t>
            </a:r>
            <a:endParaRPr lang="en-US" sz="3200" b="1" dirty="0"/>
          </a:p>
        </p:txBody>
      </p:sp>
      <p:sp>
        <p:nvSpPr>
          <p:cNvPr id="8" name="TextBox 7"/>
          <p:cNvSpPr txBox="1"/>
          <p:nvPr/>
        </p:nvSpPr>
        <p:spPr>
          <a:xfrm>
            <a:off x="6034512" y="1219200"/>
            <a:ext cx="1644200" cy="584776"/>
          </a:xfrm>
          <a:prstGeom prst="rect">
            <a:avLst/>
          </a:prstGeom>
          <a:noFill/>
        </p:spPr>
        <p:txBody>
          <a:bodyPr wrap="none" rtlCol="0">
            <a:spAutoFit/>
          </a:bodyPr>
          <a:lstStyle/>
          <a:p>
            <a:r>
              <a:rPr lang="en-US" sz="3200" b="1" dirty="0" smtClean="0"/>
              <a:t>Tracing</a:t>
            </a:r>
            <a:endParaRPr lang="en-US" sz="3200" b="1" dirty="0"/>
          </a:p>
        </p:txBody>
      </p:sp>
      <p:sp>
        <p:nvSpPr>
          <p:cNvPr id="9" name="Rectangle 3"/>
          <p:cNvSpPr txBox="1">
            <a:spLocks noChangeArrowheads="1"/>
          </p:cNvSpPr>
          <p:nvPr/>
        </p:nvSpPr>
        <p:spPr bwMode="auto">
          <a:xfrm>
            <a:off x="548112" y="3810000"/>
            <a:ext cx="3810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74320" algn="l" defTabSz="914400" rtl="0" eaLnBrk="1" fontAlgn="base" latinLnBrk="0" hangingPunct="1">
              <a:lnSpc>
                <a:spcPct val="100000"/>
              </a:lnSpc>
              <a:spcBef>
                <a:spcPts val="0"/>
              </a:spcBef>
              <a:spcAft>
                <a:spcPts val="600"/>
              </a:spcAft>
              <a:buClrTx/>
              <a:buSzTx/>
              <a:buFont typeface="Arial" pitchFamily="-1" charset="0"/>
              <a:buChar char="•"/>
              <a:tabLst/>
              <a:defRPr/>
            </a:pPr>
            <a:r>
              <a:rPr kumimoji="0" lang="en-US" sz="1600" b="1" i="0" u="none" strike="noStrike" kern="1200" cap="none" spc="0" normalizeH="0" baseline="0" noProof="0" dirty="0" smtClean="0">
                <a:ln>
                  <a:noFill/>
                </a:ln>
                <a:solidFill>
                  <a:schemeClr val="tx1"/>
                </a:solidFill>
                <a:effectLst/>
                <a:uLnTx/>
                <a:uFillTx/>
                <a:latin typeface="Arial" pitchFamily="-1" charset="0"/>
                <a:ea typeface="ＭＳ Ｐゴシック" pitchFamily="-1" charset="-128"/>
                <a:cs typeface="ＭＳ Ｐゴシック" pitchFamily="-1" charset="-128"/>
              </a:rPr>
              <a:t>Profiling</a:t>
            </a:r>
            <a:r>
              <a:rPr kumimoji="0" lang="en-US" sz="1600" b="0" i="0" u="none" strike="noStrike" kern="1200" cap="none" spc="0" normalizeH="0" baseline="0" noProof="0" dirty="0" smtClean="0">
                <a:ln>
                  <a:noFill/>
                </a:ln>
                <a:solidFill>
                  <a:schemeClr val="tx1"/>
                </a:solidFill>
                <a:effectLst/>
                <a:uLnTx/>
                <a:uFillTx/>
                <a:latin typeface="Arial" pitchFamily="-1" charset="0"/>
                <a:ea typeface="ＭＳ Ｐゴシック" pitchFamily="-1" charset="-128"/>
                <a:cs typeface="ＭＳ Ｐゴシック" pitchFamily="-1" charset="-128"/>
              </a:rPr>
              <a:t> shows you </a:t>
            </a:r>
            <a:r>
              <a:rPr kumimoji="0" lang="en-US" sz="1600" b="1" u="none" strike="noStrike" kern="1200" cap="none" spc="0" normalizeH="0" baseline="0" noProof="0" dirty="0" smtClean="0">
                <a:ln>
                  <a:noFill/>
                </a:ln>
                <a:solidFill>
                  <a:schemeClr val="tx1"/>
                </a:solidFill>
                <a:effectLst/>
                <a:uLnTx/>
                <a:uFillTx/>
                <a:latin typeface="Arial" pitchFamily="-1" charset="0"/>
                <a:ea typeface="ＭＳ Ｐゴシック" pitchFamily="-1" charset="-128"/>
                <a:cs typeface="ＭＳ Ｐゴシック" pitchFamily="-1" charset="-128"/>
              </a:rPr>
              <a:t>how much</a:t>
            </a:r>
            <a:r>
              <a:rPr kumimoji="0" lang="en-US" sz="1600" b="0" i="0" u="none" strike="noStrike" kern="1200" cap="none" spc="0" normalizeH="0" baseline="0" noProof="0" dirty="0" smtClean="0">
                <a:ln>
                  <a:noFill/>
                </a:ln>
                <a:solidFill>
                  <a:schemeClr val="tx1"/>
                </a:solidFill>
                <a:effectLst/>
                <a:uLnTx/>
                <a:uFillTx/>
                <a:latin typeface="Arial" pitchFamily="-1" charset="0"/>
                <a:ea typeface="ＭＳ Ｐゴシック" pitchFamily="-1" charset="-128"/>
                <a:cs typeface="ＭＳ Ｐゴシック" pitchFamily="-1" charset="-128"/>
              </a:rPr>
              <a:t> (total) time was spent in each routine</a:t>
            </a:r>
          </a:p>
        </p:txBody>
      </p:sp>
      <p:sp>
        <p:nvSpPr>
          <p:cNvPr id="10" name="Rectangle 3"/>
          <p:cNvSpPr txBox="1">
            <a:spLocks noChangeArrowheads="1"/>
          </p:cNvSpPr>
          <p:nvPr/>
        </p:nvSpPr>
        <p:spPr bwMode="auto">
          <a:xfrm>
            <a:off x="471912" y="4724400"/>
            <a:ext cx="8305800" cy="124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74320" eaLnBrk="1" hangingPunct="1">
              <a:spcBef>
                <a:spcPts val="0"/>
              </a:spcBef>
              <a:spcAft>
                <a:spcPts val="600"/>
              </a:spcAft>
              <a:buFont typeface="Arial" pitchFamily="-1" charset="0"/>
              <a:buChar char="•"/>
            </a:pPr>
            <a:r>
              <a:rPr lang="en-US" sz="2000" dirty="0" smtClean="0"/>
              <a:t>Profiling </a:t>
            </a:r>
            <a:r>
              <a:rPr lang="en-US" sz="2000" dirty="0"/>
              <a:t>and tracing</a:t>
            </a:r>
          </a:p>
          <a:p>
            <a:pPr marL="697230" lvl="1" indent="-285750" eaLnBrk="1" hangingPunct="1">
              <a:spcBef>
                <a:spcPts val="0"/>
              </a:spcBef>
              <a:spcAft>
                <a:spcPts val="600"/>
              </a:spcAft>
              <a:buFont typeface="Arial"/>
              <a:buChar char="•"/>
            </a:pPr>
            <a:r>
              <a:rPr lang="en-US" b="1" dirty="0"/>
              <a:t>Profiling </a:t>
            </a:r>
            <a:r>
              <a:rPr lang="en-US" dirty="0"/>
              <a:t>shows you </a:t>
            </a:r>
            <a:r>
              <a:rPr lang="en-US" b="1" dirty="0"/>
              <a:t>how much</a:t>
            </a:r>
            <a:r>
              <a:rPr lang="en-US" dirty="0"/>
              <a:t> (total) time was spent in each routine</a:t>
            </a:r>
          </a:p>
          <a:p>
            <a:pPr marL="697230" lvl="1" indent="-285750" eaLnBrk="1" hangingPunct="1">
              <a:spcBef>
                <a:spcPts val="0"/>
              </a:spcBef>
              <a:spcAft>
                <a:spcPts val="600"/>
              </a:spcAft>
              <a:buFont typeface="Arial"/>
              <a:buChar char="•"/>
            </a:pPr>
            <a:r>
              <a:rPr lang="en-US" b="1" dirty="0"/>
              <a:t>Tracing</a:t>
            </a:r>
            <a:r>
              <a:rPr lang="en-US" dirty="0"/>
              <a:t> shows you </a:t>
            </a:r>
            <a:r>
              <a:rPr lang="en-US" b="1" dirty="0"/>
              <a:t>when</a:t>
            </a:r>
            <a:r>
              <a:rPr lang="en-US" dirty="0"/>
              <a:t> the events take place on a timeline</a:t>
            </a:r>
          </a:p>
          <a:p>
            <a:pPr marL="285750" marR="0" lvl="0" indent="-274320" algn="l" defTabSz="914400" rtl="0" eaLnBrk="1" fontAlgn="base" latinLnBrk="0" hangingPunct="1">
              <a:lnSpc>
                <a:spcPct val="100000"/>
              </a:lnSpc>
              <a:spcBef>
                <a:spcPts val="0"/>
              </a:spcBef>
              <a:spcAft>
                <a:spcPts val="600"/>
              </a:spcAft>
              <a:buClrTx/>
              <a:buSzTx/>
              <a:buFont typeface="Arial" pitchFamily="-1" charset="0"/>
              <a:buChar char="•"/>
              <a:tabLst/>
              <a:defRPr/>
            </a:pPr>
            <a:endParaRPr kumimoji="0" lang="en-US" sz="1600" b="0" i="0" u="none" strike="noStrike" kern="1200" cap="none" spc="0" normalizeH="0" baseline="0" noProof="0" dirty="0" smtClean="0">
              <a:ln>
                <a:noFill/>
              </a:ln>
              <a:solidFill>
                <a:schemeClr val="tx1"/>
              </a:solidFill>
              <a:effectLst/>
              <a:uLnTx/>
              <a:uFillTx/>
              <a:latin typeface="Arial" pitchFamily="-1" charset="0"/>
              <a:ea typeface="ＭＳ Ｐゴシック" pitchFamily="-1" charset="-128"/>
              <a:cs typeface="ＭＳ Ｐゴシック" pitchFamily="-1" charset="-128"/>
            </a:endParaRPr>
          </a:p>
        </p:txBody>
      </p:sp>
      <p:pic>
        <p:nvPicPr>
          <p:cNvPr id="11" name="Picture 10" descr="ParaProfScreenSnapz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12" y="1752600"/>
            <a:ext cx="3533849" cy="2615922"/>
          </a:xfrm>
          <a:prstGeom prst="rect">
            <a:avLst/>
          </a:prstGeom>
        </p:spPr>
      </p:pic>
      <p:pic>
        <p:nvPicPr>
          <p:cNvPr id="12" name="Picture 11" descr="FirstFrameScreenSnapz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029" y="1752600"/>
            <a:ext cx="4013121" cy="2895600"/>
          </a:xfrm>
          <a:prstGeom prst="rect">
            <a:avLst/>
          </a:prstGeom>
        </p:spPr>
      </p:pic>
    </p:spTree>
    <p:extLst>
      <p:ext uri="{BB962C8B-B14F-4D97-AF65-F5344CB8AC3E}">
        <p14:creationId xmlns:p14="http://schemas.microsoft.com/office/powerpoint/2010/main" val="384145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vs. Exclusive Measurements</a:t>
            </a:r>
            <a:endParaRPr lang="en-US" dirty="0"/>
          </a:p>
        </p:txBody>
      </p:sp>
      <p:sp>
        <p:nvSpPr>
          <p:cNvPr id="4" name="Footer Placeholder 3"/>
          <p:cNvSpPr>
            <a:spLocks noGrp="1"/>
          </p:cNvSpPr>
          <p:nvPr>
            <p:ph type="ftr" sz="quarter" idx="11"/>
          </p:nvPr>
        </p:nvSpPr>
        <p:spPr/>
        <p:txBody>
          <a:bodyPr/>
          <a:lstStyle/>
          <a:p>
            <a:pPr>
              <a:defRPr/>
            </a:pPr>
            <a:r>
              <a:rPr lang="en-US" smtClean="0"/>
              <a:t>Massively Parallel Task-Based Programming with HPX : Performance Analysis of HPX using TAU and APEX</a:t>
            </a:r>
            <a:endParaRPr lang="en-US"/>
          </a:p>
        </p:txBody>
      </p:sp>
      <p:sp>
        <p:nvSpPr>
          <p:cNvPr id="5" name="Slide Number Placeholder 4"/>
          <p:cNvSpPr>
            <a:spLocks noGrp="1"/>
          </p:cNvSpPr>
          <p:nvPr>
            <p:ph type="sldNum" sz="quarter" idx="12"/>
          </p:nvPr>
        </p:nvSpPr>
        <p:spPr/>
        <p:txBody>
          <a:bodyPr/>
          <a:lstStyle/>
          <a:p>
            <a:pPr>
              <a:defRPr/>
            </a:pPr>
            <a:fld id="{73DF145A-8F29-784B-B3E3-9FC9B17FEC31}" type="slidenum">
              <a:rPr lang="en-US" smtClean="0"/>
              <a:pPr>
                <a:defRPr/>
              </a:pPr>
              <a:t>9</a:t>
            </a:fld>
            <a:endParaRPr lang="en-US"/>
          </a:p>
        </p:txBody>
      </p:sp>
      <p:sp>
        <p:nvSpPr>
          <p:cNvPr id="6" name="AutoShape 2"/>
          <p:cNvSpPr>
            <a:spLocks noChangeArrowheads="1"/>
          </p:cNvSpPr>
          <p:nvPr/>
        </p:nvSpPr>
        <p:spPr bwMode="auto">
          <a:xfrm>
            <a:off x="1828800" y="2809875"/>
            <a:ext cx="2209800" cy="2895600"/>
          </a:xfrm>
          <a:prstGeom prst="foldedCorner">
            <a:avLst>
              <a:gd name="adj" fmla="val 12500"/>
            </a:avLst>
          </a:prstGeom>
          <a:solidFill>
            <a:srgbClr val="C0C0C0"/>
          </a:solidFill>
          <a:ln w="28575">
            <a:solidFill>
              <a:schemeClr val="tx1"/>
            </a:solidFill>
            <a:round/>
            <a:headEnd/>
            <a:tailEnd/>
          </a:ln>
        </p:spPr>
        <p:txBody>
          <a:bodyPr>
            <a:prstTxWarp prst="textNoShape">
              <a:avLst/>
            </a:prstTxWarp>
          </a:bodyPr>
          <a:lstStyle/>
          <a:p>
            <a:endParaRPr lang="en-US">
              <a:latin typeface="Lucida Console" pitchFamily="-1" charset="0"/>
            </a:endParaRPr>
          </a:p>
        </p:txBody>
      </p:sp>
      <p:sp>
        <p:nvSpPr>
          <p:cNvPr id="7" name="Rectangle 3"/>
          <p:cNvSpPr>
            <a:spLocks noChangeArrowheads="1"/>
          </p:cNvSpPr>
          <p:nvPr/>
        </p:nvSpPr>
        <p:spPr bwMode="auto">
          <a:xfrm>
            <a:off x="2143125" y="3267075"/>
            <a:ext cx="1590675" cy="2209800"/>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grpSp>
        <p:nvGrpSpPr>
          <p:cNvPr id="8" name="Group 4"/>
          <p:cNvGrpSpPr>
            <a:grpSpLocks/>
          </p:cNvGrpSpPr>
          <p:nvPr/>
        </p:nvGrpSpPr>
        <p:grpSpPr bwMode="auto">
          <a:xfrm flipH="1">
            <a:off x="4160838" y="3190875"/>
            <a:ext cx="3302000" cy="2209800"/>
            <a:chOff x="1155" y="2112"/>
            <a:chExt cx="2080" cy="1392"/>
          </a:xfrm>
        </p:grpSpPr>
        <p:sp>
          <p:nvSpPr>
            <p:cNvPr id="9" name="AutoShape 5"/>
            <p:cNvSpPr>
              <a:spLocks/>
            </p:cNvSpPr>
            <p:nvPr/>
          </p:nvSpPr>
          <p:spPr bwMode="auto">
            <a:xfrm>
              <a:off x="1939" y="2112"/>
              <a:ext cx="240" cy="1392"/>
            </a:xfrm>
            <a:prstGeom prst="leftBrace">
              <a:avLst>
                <a:gd name="adj1" fmla="val 48333"/>
                <a:gd name="adj2" fmla="val 50000"/>
              </a:avLst>
            </a:prstGeom>
            <a:noFill/>
            <a:ln w="38100">
              <a:solidFill>
                <a:schemeClr val="tx1"/>
              </a:solidFill>
              <a:round/>
              <a:headEnd/>
              <a:tailEnd/>
            </a:ln>
          </p:spPr>
          <p:txBody>
            <a:bodyPr wrap="none" anchor="ctr">
              <a:prstTxWarp prst="textNoShape">
                <a:avLst/>
              </a:prstTxWarp>
            </a:bodyPr>
            <a:lstStyle/>
            <a:p>
              <a:endParaRPr lang="en-US"/>
            </a:p>
          </p:txBody>
        </p:sp>
        <p:sp>
          <p:nvSpPr>
            <p:cNvPr id="10" name="Text Box 6"/>
            <p:cNvSpPr txBox="1">
              <a:spLocks noChangeArrowheads="1"/>
            </p:cNvSpPr>
            <p:nvPr/>
          </p:nvSpPr>
          <p:spPr bwMode="auto">
            <a:xfrm>
              <a:off x="1155" y="2616"/>
              <a:ext cx="736" cy="446"/>
            </a:xfrm>
            <a:prstGeom prst="rect">
              <a:avLst/>
            </a:prstGeom>
            <a:solidFill>
              <a:srgbClr val="00FF00"/>
            </a:solidFill>
            <a:ln w="12700">
              <a:solidFill>
                <a:schemeClr val="tx1"/>
              </a:solidFill>
              <a:miter lim="800000"/>
              <a:headEnd/>
              <a:tailEnd/>
            </a:ln>
          </p:spPr>
          <p:txBody>
            <a:bodyPr wrap="none">
              <a:prstTxWarp prst="textNoShape">
                <a:avLst/>
              </a:prstTxWarp>
              <a:spAutoFit/>
            </a:bodyPr>
            <a:lstStyle/>
            <a:p>
              <a:r>
                <a:rPr lang="en-US" sz="2000"/>
                <a:t>inclusive</a:t>
              </a:r>
            </a:p>
            <a:p>
              <a:r>
                <a:rPr lang="en-US" sz="2000"/>
                <a:t>duration</a:t>
              </a:r>
              <a:endParaRPr lang="en-US" sz="2000">
                <a:latin typeface="Comic Sans MS" pitchFamily="-1" charset="0"/>
              </a:endParaRPr>
            </a:p>
          </p:txBody>
        </p:sp>
        <p:sp>
          <p:nvSpPr>
            <p:cNvPr id="11" name="AutoShape 7"/>
            <p:cNvSpPr>
              <a:spLocks/>
            </p:cNvSpPr>
            <p:nvPr/>
          </p:nvSpPr>
          <p:spPr bwMode="auto">
            <a:xfrm>
              <a:off x="3091" y="2256"/>
              <a:ext cx="144" cy="288"/>
            </a:xfrm>
            <a:prstGeom prst="leftBrace">
              <a:avLst>
                <a:gd name="adj1" fmla="val 16667"/>
                <a:gd name="adj2" fmla="val 50000"/>
              </a:avLst>
            </a:prstGeom>
            <a:noFill/>
            <a:ln w="38100">
              <a:solidFill>
                <a:schemeClr val="tx1"/>
              </a:solidFill>
              <a:round/>
              <a:headEnd/>
              <a:tailEnd/>
            </a:ln>
          </p:spPr>
          <p:txBody>
            <a:bodyPr wrap="none" anchor="ctr">
              <a:prstTxWarp prst="textNoShape">
                <a:avLst/>
              </a:prstTxWarp>
            </a:bodyPr>
            <a:lstStyle/>
            <a:p>
              <a:endParaRPr lang="en-US"/>
            </a:p>
          </p:txBody>
        </p:sp>
        <p:sp>
          <p:nvSpPr>
            <p:cNvPr id="12" name="Text Box 8"/>
            <p:cNvSpPr txBox="1">
              <a:spLocks noChangeArrowheads="1"/>
            </p:cNvSpPr>
            <p:nvPr/>
          </p:nvSpPr>
          <p:spPr bwMode="auto">
            <a:xfrm>
              <a:off x="2122" y="2616"/>
              <a:ext cx="781" cy="446"/>
            </a:xfrm>
            <a:prstGeom prst="rect">
              <a:avLst/>
            </a:prstGeom>
            <a:solidFill>
              <a:srgbClr val="FF6600"/>
            </a:solidFill>
            <a:ln w="12700">
              <a:solidFill>
                <a:schemeClr val="tx1"/>
              </a:solidFill>
              <a:miter lim="800000"/>
              <a:headEnd/>
              <a:tailEnd/>
            </a:ln>
          </p:spPr>
          <p:txBody>
            <a:bodyPr wrap="none">
              <a:prstTxWarp prst="textNoShape">
                <a:avLst/>
              </a:prstTxWarp>
              <a:spAutoFit/>
            </a:bodyPr>
            <a:lstStyle/>
            <a:p>
              <a:r>
                <a:rPr lang="en-US" sz="2000"/>
                <a:t>exclusive</a:t>
              </a:r>
            </a:p>
            <a:p>
              <a:r>
                <a:rPr lang="en-US" sz="2000"/>
                <a:t>duration</a:t>
              </a:r>
            </a:p>
          </p:txBody>
        </p:sp>
        <p:sp>
          <p:nvSpPr>
            <p:cNvPr id="13" name="AutoShape 9"/>
            <p:cNvSpPr>
              <a:spLocks/>
            </p:cNvSpPr>
            <p:nvPr/>
          </p:nvSpPr>
          <p:spPr bwMode="auto">
            <a:xfrm>
              <a:off x="3091" y="3120"/>
              <a:ext cx="144" cy="288"/>
            </a:xfrm>
            <a:prstGeom prst="leftBrace">
              <a:avLst>
                <a:gd name="adj1" fmla="val 16667"/>
                <a:gd name="adj2" fmla="val 50000"/>
              </a:avLst>
            </a:prstGeom>
            <a:noFill/>
            <a:ln w="38100">
              <a:solidFill>
                <a:schemeClr val="tx1"/>
              </a:solidFill>
              <a:round/>
              <a:headEnd/>
              <a:tailEnd/>
            </a:ln>
          </p:spPr>
          <p:txBody>
            <a:bodyPr wrap="none" anchor="ctr">
              <a:prstTxWarp prst="textNoShape">
                <a:avLst/>
              </a:prstTxWarp>
            </a:bodyPr>
            <a:lstStyle/>
            <a:p>
              <a:endParaRPr lang="en-US"/>
            </a:p>
          </p:txBody>
        </p:sp>
        <p:sp>
          <p:nvSpPr>
            <p:cNvPr id="14" name="AutoShape 10"/>
            <p:cNvSpPr>
              <a:spLocks/>
            </p:cNvSpPr>
            <p:nvPr/>
          </p:nvSpPr>
          <p:spPr bwMode="auto">
            <a:xfrm>
              <a:off x="2947" y="2400"/>
              <a:ext cx="144" cy="864"/>
            </a:xfrm>
            <a:prstGeom prst="leftBrace">
              <a:avLst>
                <a:gd name="adj1" fmla="val 50000"/>
                <a:gd name="adj2" fmla="val 50000"/>
              </a:avLst>
            </a:prstGeom>
            <a:noFill/>
            <a:ln w="38100">
              <a:solidFill>
                <a:schemeClr val="tx1"/>
              </a:solidFill>
              <a:round/>
              <a:headEnd/>
              <a:tailEnd/>
            </a:ln>
          </p:spPr>
          <p:txBody>
            <a:bodyPr wrap="none" anchor="ctr">
              <a:prstTxWarp prst="textNoShape">
                <a:avLst/>
              </a:prstTxWarp>
            </a:bodyPr>
            <a:lstStyle/>
            <a:p>
              <a:endParaRPr lang="en-US"/>
            </a:p>
          </p:txBody>
        </p:sp>
      </p:grpSp>
      <p:sp>
        <p:nvSpPr>
          <p:cNvPr id="15" name="Rectangle 11"/>
          <p:cNvSpPr>
            <a:spLocks noChangeArrowheads="1"/>
          </p:cNvSpPr>
          <p:nvPr/>
        </p:nvSpPr>
        <p:spPr bwMode="auto">
          <a:xfrm>
            <a:off x="2209800" y="3343275"/>
            <a:ext cx="1371600" cy="6858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16" name="Rectangle 12"/>
          <p:cNvSpPr>
            <a:spLocks noChangeArrowheads="1"/>
          </p:cNvSpPr>
          <p:nvPr/>
        </p:nvSpPr>
        <p:spPr bwMode="auto">
          <a:xfrm>
            <a:off x="2209800" y="4714875"/>
            <a:ext cx="1371600" cy="6858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17" name="Text Box 13"/>
          <p:cNvSpPr txBox="1">
            <a:spLocks noChangeArrowheads="1"/>
          </p:cNvSpPr>
          <p:nvPr/>
        </p:nvSpPr>
        <p:spPr bwMode="auto">
          <a:xfrm>
            <a:off x="1828800" y="2813050"/>
            <a:ext cx="1544638" cy="2862263"/>
          </a:xfrm>
          <a:prstGeom prst="rect">
            <a:avLst/>
          </a:prstGeom>
          <a:noFill/>
          <a:ln w="9525">
            <a:noFill/>
            <a:miter lim="800000"/>
            <a:headEnd/>
            <a:tailEnd/>
          </a:ln>
        </p:spPr>
        <p:txBody>
          <a:bodyPr wrap="none">
            <a:prstTxWarp prst="textNoShape">
              <a:avLst/>
            </a:prstTxWarp>
            <a:spAutoFit/>
          </a:bodyPr>
          <a:lstStyle/>
          <a:p>
            <a:r>
              <a:rPr lang="en-US"/>
              <a:t>int </a:t>
            </a:r>
            <a:r>
              <a:rPr lang="en-US">
                <a:solidFill>
                  <a:schemeClr val="tx2"/>
                </a:solidFill>
              </a:rPr>
              <a:t>foo</a:t>
            </a:r>
            <a:r>
              <a:rPr lang="en-US"/>
              <a:t>() </a:t>
            </a:r>
          </a:p>
          <a:p>
            <a:r>
              <a:rPr lang="en-US"/>
              <a:t>{</a:t>
            </a:r>
          </a:p>
          <a:p>
            <a:r>
              <a:rPr lang="en-US"/>
              <a:t>       int a;</a:t>
            </a:r>
          </a:p>
          <a:p>
            <a:r>
              <a:rPr lang="en-US"/>
              <a:t>       a =a + 1;</a:t>
            </a:r>
          </a:p>
          <a:p>
            <a:endParaRPr lang="en-US"/>
          </a:p>
          <a:p>
            <a:r>
              <a:rPr lang="en-US"/>
              <a:t>     bar();</a:t>
            </a:r>
          </a:p>
          <a:p>
            <a:endParaRPr lang="en-US"/>
          </a:p>
          <a:p>
            <a:r>
              <a:rPr lang="en-US"/>
              <a:t>       a =a + 1;</a:t>
            </a:r>
          </a:p>
          <a:p>
            <a:r>
              <a:rPr lang="en-US"/>
              <a:t>       return a;</a:t>
            </a:r>
          </a:p>
          <a:p>
            <a:r>
              <a:rPr lang="en-US"/>
              <a:t>}</a:t>
            </a:r>
          </a:p>
        </p:txBody>
      </p:sp>
      <p:sp>
        <p:nvSpPr>
          <p:cNvPr id="18" name="Rectangle 15"/>
          <p:cNvSpPr txBox="1">
            <a:spLocks noChangeArrowheads="1"/>
          </p:cNvSpPr>
          <p:nvPr/>
        </p:nvSpPr>
        <p:spPr>
          <a:xfrm>
            <a:off x="914400" y="1371600"/>
            <a:ext cx="7848600" cy="292576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7472">
              <a:spcBef>
                <a:spcPts val="0"/>
              </a:spcBef>
              <a:spcAft>
                <a:spcPts val="600"/>
              </a:spcAft>
              <a:buFont typeface="Arial" pitchFamily="-1" charset="0"/>
              <a:buChar char="•"/>
            </a:pPr>
            <a:r>
              <a:rPr lang="en-US" sz="2000" smtClean="0">
                <a:latin typeface="Arial" pitchFamily="-1" charset="0"/>
                <a:ea typeface="ＭＳ Ｐゴシック" pitchFamily="-1" charset="-128"/>
                <a:cs typeface="ＭＳ Ｐゴシック" pitchFamily="-1" charset="-128"/>
              </a:rPr>
              <a:t>Performance with respect to code regions</a:t>
            </a:r>
          </a:p>
          <a:p>
            <a:pPr indent="-347472">
              <a:spcBef>
                <a:spcPts val="0"/>
              </a:spcBef>
              <a:spcAft>
                <a:spcPts val="600"/>
              </a:spcAft>
              <a:buFont typeface="Arial" pitchFamily="-1" charset="0"/>
              <a:buChar char="•"/>
            </a:pPr>
            <a:r>
              <a:rPr lang="en-US" sz="2000" smtClean="0">
                <a:latin typeface="Arial" pitchFamily="-1" charset="0"/>
                <a:ea typeface="ＭＳ Ｐゴシック" pitchFamily="-1" charset="-128"/>
                <a:cs typeface="ＭＳ Ｐゴシック" pitchFamily="-1" charset="-128"/>
              </a:rPr>
              <a:t>Exclusive measurements for region only</a:t>
            </a:r>
          </a:p>
          <a:p>
            <a:pPr indent="-347472">
              <a:spcBef>
                <a:spcPts val="0"/>
              </a:spcBef>
              <a:spcAft>
                <a:spcPts val="600"/>
              </a:spcAft>
              <a:buFont typeface="Arial" pitchFamily="-1" charset="0"/>
              <a:buChar char="•"/>
            </a:pPr>
            <a:r>
              <a:rPr lang="en-US" sz="2000" smtClean="0">
                <a:latin typeface="Arial" pitchFamily="-1" charset="0"/>
                <a:ea typeface="ＭＳ Ｐゴシック" pitchFamily="-1" charset="-128"/>
                <a:cs typeface="ＭＳ Ｐゴシック" pitchFamily="-1" charset="-128"/>
              </a:rPr>
              <a:t>Inclusive measurements includes child regions</a:t>
            </a:r>
            <a:endParaRPr lang="en-US" sz="2000" dirty="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585044546"/>
      </p:ext>
    </p:extLst>
  </p:cSld>
  <p:clrMapOvr>
    <a:masterClrMapping/>
  </p:clrMapOvr>
</p:sld>
</file>

<file path=ppt/theme/theme1.xml><?xml version="1.0" encoding="utf-8"?>
<a:theme xmlns:a="http://schemas.openxmlformats.org/drawingml/2006/main" name="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NewTemplate.pot</Template>
  <TotalTime>332</TotalTime>
  <Words>4831</Words>
  <Application>Microsoft Macintosh PowerPoint</Application>
  <PresentationFormat>On-screen Show (4:3)</PresentationFormat>
  <Paragraphs>730</Paragraphs>
  <Slides>64</Slides>
  <Notes>13</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64</vt:i4>
      </vt:variant>
    </vt:vector>
  </HeadingPairs>
  <TitlesOfParts>
    <vt:vector size="66" baseType="lpstr">
      <vt:lpstr>NewTemplate</vt:lpstr>
      <vt:lpstr>\???</vt:lpstr>
      <vt:lpstr>Performance Analysis of HPX using APEX and the TAU Performance System® </vt:lpstr>
      <vt:lpstr>Outline</vt:lpstr>
      <vt:lpstr>Tutorial Goals</vt:lpstr>
      <vt:lpstr>TAU Performance System®</vt:lpstr>
      <vt:lpstr>Understanding Application Performance using TAU</vt:lpstr>
      <vt:lpstr>Identifying Potential Bottlenecks</vt:lpstr>
      <vt:lpstr>What does TAU support?</vt:lpstr>
      <vt:lpstr>Profiling and Tracing</vt:lpstr>
      <vt:lpstr>Inclusive vs. Exclusive Measurements</vt:lpstr>
      <vt:lpstr>Inclusive vs. Exclusive Measurements</vt:lpstr>
      <vt:lpstr>TAU Architecture and Workflow</vt:lpstr>
      <vt:lpstr>TAU Architecture and Workflow</vt:lpstr>
      <vt:lpstr>Instrumentation</vt:lpstr>
      <vt:lpstr>Direct Observation Events</vt:lpstr>
      <vt:lpstr>Direct Instrumentation Options in TAU</vt:lpstr>
      <vt:lpstr>TAU Execution Command (tau_exec)</vt:lpstr>
      <vt:lpstr>Configuration Tags for tau_exec</vt:lpstr>
      <vt:lpstr>Routine Level Profile</vt:lpstr>
      <vt:lpstr>Event Based Sampling in TAU</vt:lpstr>
      <vt:lpstr>ParaProf Profile Browser</vt:lpstr>
      <vt:lpstr>ParaProf 3D Profile Browser</vt:lpstr>
      <vt:lpstr>ParaProf Topology Display</vt:lpstr>
      <vt:lpstr>ParaProf Comparison Window</vt:lpstr>
      <vt:lpstr>Profiling with Multiple Counters</vt:lpstr>
      <vt:lpstr>Computing FLOPS</vt:lpstr>
      <vt:lpstr>Callpath Profiles</vt:lpstr>
      <vt:lpstr>Comunication Matrix</vt:lpstr>
      <vt:lpstr>Jumpshot Trace Visualizer</vt:lpstr>
      <vt:lpstr>Vampir Trace Visualizer</vt:lpstr>
      <vt:lpstr>APEX</vt:lpstr>
      <vt:lpstr>APEX Runtime Adaptation : Motivation</vt:lpstr>
      <vt:lpstr>Introduction to APEX</vt:lpstr>
      <vt:lpstr>APEX architecture</vt:lpstr>
      <vt:lpstr>APEX Introspection</vt:lpstr>
      <vt:lpstr>APEX Event Listeners</vt:lpstr>
      <vt:lpstr>APEX Policy Listener</vt:lpstr>
      <vt:lpstr>Building the tools…</vt:lpstr>
      <vt:lpstr>Building PDT for use with TAU</vt:lpstr>
      <vt:lpstr>Building TAU for use with HPX</vt:lpstr>
      <vt:lpstr>Building ActiveHarmony </vt:lpstr>
      <vt:lpstr>Building HPX with APEX &amp; TAU</vt:lpstr>
      <vt:lpstr>Runtime Environment Variables - APEX</vt:lpstr>
      <vt:lpstr>Runtime Environment Variables - TAU</vt:lpstr>
      <vt:lpstr>Runtime Environment Variables - TAU</vt:lpstr>
      <vt:lpstr>Example: Concurrency &amp; Performance</vt:lpstr>
      <vt:lpstr>Example: Concurrency &amp; Performance</vt:lpstr>
      <vt:lpstr>1d_stencil_4 Baseline</vt:lpstr>
      <vt:lpstr>Run the example</vt:lpstr>
      <vt:lpstr>Paraprof view of profile</vt:lpstr>
      <vt:lpstr>Jumpshot view of trace</vt:lpstr>
      <vt:lpstr>1d_stencil w/optimal # of Threads</vt:lpstr>
      <vt:lpstr>Run the example:</vt:lpstr>
      <vt:lpstr>1d_stencil Adaptation with APEX</vt:lpstr>
      <vt:lpstr>Profile of throttled execution</vt:lpstr>
      <vt:lpstr>Trace of throttled execution</vt:lpstr>
      <vt:lpstr>1d_stencil: adapting block size</vt:lpstr>
      <vt:lpstr>Run the example</vt:lpstr>
      <vt:lpstr>Example: adapt both?</vt:lpstr>
      <vt:lpstr>Throtting for Power</vt:lpstr>
      <vt:lpstr>MiniGhost baseline</vt:lpstr>
      <vt:lpstr>MiniGhost Throttled</vt:lpstr>
      <vt:lpstr>Run the example</vt:lpstr>
      <vt:lpstr>Wrap-up…</vt:lpstr>
      <vt:lpstr>Support Acknowledgements</vt:lpstr>
    </vt:vector>
  </TitlesOfParts>
  <Company>ParaTools,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77</cp:revision>
  <dcterms:created xsi:type="dcterms:W3CDTF">2013-07-03T16:30:33Z</dcterms:created>
  <dcterms:modified xsi:type="dcterms:W3CDTF">2015-10-13T19:34:40Z</dcterms:modified>
</cp:coreProperties>
</file>