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9"/>
    <p:restoredTop sz="79533"/>
  </p:normalViewPr>
  <p:slideViewPr>
    <p:cSldViewPr snapToGrid="0" snapToObjects="1">
      <p:cViewPr varScale="1">
        <p:scale>
          <a:sx n="133" d="100"/>
          <a:sy n="133" d="100"/>
        </p:scale>
        <p:origin x="10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95118F-9A10-6D4A-80EA-F6E7C8B478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F47FB2-4616-3348-91F7-3CB86778F9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930D0-16F7-3042-B8B0-35BD6E626C1D}" type="datetimeFigureOut">
              <a:rPr lang="en-US" altLang="en-US"/>
              <a:pPr/>
              <a:t>2/4/20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2CFCB-B736-A84E-A167-33D41B3031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FA448E-2B89-FE4E-8182-FE2CA1D31A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471885-6562-4242-A5B2-2363D65978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E9C482-9B40-7640-88E2-33C48ACD1A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79C04A-36FD-4642-9B80-19D040B4AA9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26303F-28AD-FC40-BF84-FBED2FDD8A6F}" type="datetimeFigureOut">
              <a:rPr lang="en-US" altLang="en-US"/>
              <a:pPr/>
              <a:t>2/4/20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02A5BB1-93CD-3B4F-B9AB-71AF366D4E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CD1A2CA-50D3-B84D-9AE4-78152D7F55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67B77-41A7-3E43-A7AF-2594A166CC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CEF5E-1C1F-414F-ADBF-29DFE6BE34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66F02A-F0EA-FE44-B0A8-19C1F9E4C9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original implementation from 2018 used SOS to aggregate TAU data and write it to ADIOS.  We’ve streamlined and eliminated the SOS staging.</a:t>
            </a:r>
          </a:p>
          <a:p>
            <a:endParaRPr lang="en-US" dirty="0"/>
          </a:p>
          <a:p>
            <a:r>
              <a:rPr lang="en-US" dirty="0"/>
              <a:t>XGC1 (and other codes) already use CAMTIMERS (or internal instrumentation) to measure key events.  One of the outputs from XGC1 is the performance text files that are written after N timesteps that show the timer break down of the code.  Unfortunately, it is just a text output.</a:t>
            </a:r>
          </a:p>
          <a:p>
            <a:endParaRPr lang="en-US" dirty="0"/>
          </a:p>
          <a:p>
            <a:r>
              <a:rPr lang="en-US" dirty="0"/>
              <a:t>The codes use ADIOS2 for coupling, and ADIOS2 uses TAU for performance measurement.  TAU also optionally uses ADIOS2 to stream out profile data.</a:t>
            </a:r>
          </a:p>
          <a:p>
            <a:endParaRPr lang="en-US" dirty="0"/>
          </a:p>
          <a:p>
            <a:r>
              <a:rPr lang="en-US" dirty="0"/>
              <a:t>What is needed is to integrate the timers from XGC1 (and other codes) into the TAU data, and write it out as one ADIOS2 output stream for real-time consumption by EFFIS.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6F02A-F0EA-FE44-B0A8-19C1F9E4C9A2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299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proposed solution is to add a small plugin adapter to the CAMTIMERS library that will send timer events to TAU. </a:t>
            </a:r>
          </a:p>
          <a:p>
            <a:endParaRPr lang="en-US" dirty="0"/>
          </a:p>
          <a:p>
            <a:r>
              <a:rPr lang="en-US" dirty="0"/>
              <a:t>Then, when the CAMTIMERS files are written, TAU will also be triggered to push out another ADIOS2 step of profile data.</a:t>
            </a:r>
          </a:p>
          <a:p>
            <a:endParaRPr lang="en-US" dirty="0"/>
          </a:p>
          <a:p>
            <a:r>
              <a:rPr lang="en-US" dirty="0"/>
              <a:t>The profile data can be consumed downstream by EFFIS.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6F02A-F0EA-FE44-B0A8-19C1F9E4C9A2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489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6F02A-F0EA-FE44-B0A8-19C1F9E4C9A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375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7856-2E3D-924A-B24B-A3EA8D2821BE}"/>
              </a:ext>
            </a:extLst>
          </p:cNvPr>
          <p:cNvSpPr/>
          <p:nvPr userDrawn="1"/>
        </p:nvSpPr>
        <p:spPr>
          <a:xfrm>
            <a:off x="0" y="0"/>
            <a:ext cx="9144000" cy="1733384"/>
          </a:xfrm>
          <a:prstGeom prst="rect">
            <a:avLst/>
          </a:prstGeom>
          <a:solidFill>
            <a:srgbClr val="005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6383C2-12EC-7E4A-9788-938DCEE25A01}"/>
              </a:ext>
            </a:extLst>
          </p:cNvPr>
          <p:cNvSpPr/>
          <p:nvPr/>
        </p:nvSpPr>
        <p:spPr>
          <a:xfrm>
            <a:off x="0" y="4767262"/>
            <a:ext cx="9144000" cy="376238"/>
          </a:xfrm>
          <a:prstGeom prst="rect">
            <a:avLst/>
          </a:prstGeom>
          <a:solidFill>
            <a:srgbClr val="005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9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50477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59C7DC-93FA-8C4E-8229-8038A40CC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4776787"/>
            <a:ext cx="6019800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Phylanx Year 2 Kickoff Meeting : Louisiana State University, USA : August 19-20, 2018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F18DFC-DD28-E742-B9D6-2E6C03C35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F7ADF-05FA-8747-89D6-6A58BD53D3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33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B8638-BA51-9F4D-AE9F-065E7600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4D0010D-A0CA-9A45-A094-D7E07FB0742F}" type="datetime1">
              <a:rPr lang="en-US" altLang="en-US" smtClean="0"/>
              <a:t>2/4/20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E1083-B830-F94C-8FA8-9D035D86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Phylanx Year 2 Kickoff Meeting : Louisiana State University, USA : August 19-20,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24B3E-5835-A446-807B-942F0A034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E2A6F-F00D-3145-9ABF-E482CD0B6C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0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05D99-A488-9542-843D-CD15ED4C1D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03E1466-AFF6-E24D-8B23-B339E7CC99D6}" type="datetime1">
              <a:rPr lang="en-US" altLang="en-US" smtClean="0"/>
              <a:t>2/4/20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D484B-4A4E-774D-9565-144F045EB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Phylanx Year 2 Kickoff Meeting : Louisiana State University, USA : August 19-20,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3A17F-FBC7-E448-AF74-3D3685BB2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1AF8E-1F1F-EF46-8715-00AD2668E2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069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7862C-C634-A044-BC1C-786E056A1D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747B10B-0F99-384A-AF4A-72314B54EEFC}" type="datetime1">
              <a:rPr lang="en-US" altLang="en-US" smtClean="0"/>
              <a:t>2/4/20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13AF3-8E9F-D542-8F89-04FEBB5A5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Phylanx Year 2 Kickoff Meeting : Louisiana State University, USA : August 19-20,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58EFF-D868-774F-9FC5-9867ED8AE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8CF0C-250E-7F48-AF3C-1DAAD85AA6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92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CB01D-8B2C-6C45-BFBD-F8F0E4D0B9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EBD19F3-69B8-A44A-A3EA-8544731A1833}" type="datetime1">
              <a:rPr lang="en-US" altLang="en-US" smtClean="0"/>
              <a:t>2/4/20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05DD3-FD9C-5044-91EB-14039A210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Phylanx Year 2 Kickoff Meeting : Louisiana State University, USA : August 19-20,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9614B-6972-9E42-84FF-D689F8C65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2E9A0-AEA3-884D-B6E7-D8FD392716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01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870" y="772344"/>
            <a:ext cx="4314930" cy="38222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772344"/>
            <a:ext cx="4284785" cy="38222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19EA19-B82B-B14C-A0BE-2436DF0807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4B35FD0-61E8-244D-AB7F-844EEAF5E7BC}" type="datetime1">
              <a:rPr lang="en-US" altLang="en-US" smtClean="0"/>
              <a:t>2/4/20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21368-B184-C94F-870D-376192CE7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Phylanx Year 2 Kickoff Meeting : Louisiana State University, USA : August 19-20, 2018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50ACA-9314-3748-AF85-6640E89A4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1CFAC-FC75-9745-8A4F-846EC7C0E6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48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C0CA86-E65B-A443-B6E0-952F33D29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2CE9D6E-F15B-AF43-8869-CD37CC001E70}" type="datetime1">
              <a:rPr lang="en-US" altLang="en-US" smtClean="0"/>
              <a:t>2/4/20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9B0513-2342-8B4A-9210-B7B6787DB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Phylanx Year 2 Kickoff Meeting : Louisiana State University, USA : August 19-20, 2018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05F349-A0E3-7643-9D22-0F2D55054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1535E-D482-B349-AA47-C2471FBA03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917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DBB67-49AA-8A41-944C-9F2E14CE94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D6DE2E8-C495-D041-8E39-86E0502A5AB0}" type="datetime1">
              <a:rPr lang="en-US" altLang="en-US" smtClean="0"/>
              <a:t>2/4/20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CFD38-D0C0-5545-8280-D4CEA2657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Phylanx Year 2 Kickoff Meeting : Louisiana State University, USA : August 19-20,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159CF-C068-384F-989E-524B498AE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6766A-B4F9-0D4A-808F-F0199F7E1D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33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898C70-A045-574D-86EB-4A67E092C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E101BF5-942D-AB4B-AE47-0C48824054CE}" type="datetime1">
              <a:rPr lang="en-US" altLang="en-US" smtClean="0"/>
              <a:t>2/4/20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E23909-2DFC-8B46-91DA-A5CA03168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Phylanx Year 2 Kickoff Meeting : Louisiana State University, USA : August 19-20,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B5B3B-6CB7-9049-B886-4C441C9F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DAC36-F37A-1F4D-B3E7-4DEE3675BD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86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0DBBC-81B7-2449-B502-412F1D84A9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4EDE35E-CFD8-A744-AD26-BEAB4A475353}" type="datetime1">
              <a:rPr lang="en-US" altLang="en-US" smtClean="0"/>
              <a:t>2/4/20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1837BC-3E47-BB43-83A4-BA4C1EDF6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Phylanx Year 2 Kickoff Meeting : Louisiana State University, USA : August 19-20, 2018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94CFA-00F2-3543-A356-023B11FD3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773E0-9125-A44D-8348-73254536C0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46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4A933-BAFC-0246-8883-750E0F2C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5F2E7C9-5A31-994C-9E12-BB2D4698D810}" type="datetime1">
              <a:rPr lang="en-US" altLang="en-US" smtClean="0"/>
              <a:t>2/4/20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9DB70-80A6-FE42-AF22-F17798D0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Phylanx Year 2 Kickoff Meeting : Louisiana State University, USA : August 19-20, 2018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E2D76-6B5E-294A-A1C7-F4D1FF204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2BF5C-5956-0A4D-8138-F5A7E901CC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53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59DA96-F1E4-DB41-9126-C10CC6B6F9BE}"/>
              </a:ext>
            </a:extLst>
          </p:cNvPr>
          <p:cNvSpPr/>
          <p:nvPr userDrawn="1"/>
        </p:nvSpPr>
        <p:spPr>
          <a:xfrm>
            <a:off x="0" y="-9527"/>
            <a:ext cx="9144000" cy="599704"/>
          </a:xfrm>
          <a:prstGeom prst="rect">
            <a:avLst/>
          </a:prstGeom>
          <a:solidFill>
            <a:srgbClr val="005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2A7954-6CFF-C342-99C1-5D812CA9A8E2}"/>
              </a:ext>
            </a:extLst>
          </p:cNvPr>
          <p:cNvSpPr/>
          <p:nvPr/>
        </p:nvSpPr>
        <p:spPr>
          <a:xfrm>
            <a:off x="0" y="4767262"/>
            <a:ext cx="8686800" cy="376238"/>
          </a:xfrm>
          <a:prstGeom prst="rect">
            <a:avLst/>
          </a:prstGeom>
          <a:solidFill>
            <a:srgbClr val="005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3247AFC5-7DF8-AA41-A8E1-50FFCBEE18F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59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0E7B9685-54BA-8A4A-843D-0647488617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9771" y="599704"/>
            <a:ext cx="8836573" cy="41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FF545-FB9C-064F-B067-E1496ABAD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4776787"/>
            <a:ext cx="6019800" cy="366713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Phylanx Year 2 Kickoff Meeting : Louisiana State University, USA : August 19-20,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4310C-95F6-764C-AAAA-49212B463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76787"/>
            <a:ext cx="2133600" cy="366713"/>
          </a:xfrm>
          <a:prstGeom prst="rect">
            <a:avLst/>
          </a:prstGeom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2A15BCA9-B133-B14A-BE86-FEE66265706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7" descr="UO_Signature_stckd_4c.pdf">
            <a:extLst>
              <a:ext uri="{FF2B5EF4-FFF2-40B4-BE49-F238E27FC236}">
                <a16:creationId xmlns:a16="http://schemas.microsoft.com/office/drawing/2014/main" id="{E3944C43-83C8-3349-A131-45F8C1055E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76" y="4776788"/>
            <a:ext cx="377825" cy="34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0" kern="1200">
          <a:solidFill>
            <a:schemeClr val="bg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au.uoregon.edu/" TargetMode="External"/><Relationship Id="rId2" Type="http://schemas.openxmlformats.org/officeDocument/2006/relationships/hyperlink" Target="mailto:khuck@cs.uoregon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file:////Users/khuck/Downloads/gray-scott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file:////Users/khuck/Downloads/gray-scott.gi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khuck/perfstub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249B0009-A385-334D-8B20-D4513D1F4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560" y="98534"/>
            <a:ext cx="8020878" cy="1466192"/>
          </a:xfrm>
        </p:spPr>
        <p:txBody>
          <a:bodyPr/>
          <a:lstStyle/>
          <a:p>
            <a:r>
              <a:rPr lang="en-US" altLang="en-US" b="1" dirty="0"/>
              <a:t>TAU, ADIOS2, CAMTIMERS, etc.</a:t>
            </a:r>
            <a:br>
              <a:rPr lang="en-US" altLang="en-US" dirty="0"/>
            </a:br>
            <a:r>
              <a:rPr lang="en-US" altLang="en-US" sz="2800" i="1" dirty="0"/>
              <a:t>Current and proposed integrations</a:t>
            </a:r>
            <a:endParaRPr lang="en-US" alt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55A7D-417C-684C-BF70-99DCF84C6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2049517"/>
            <a:ext cx="6400800" cy="158443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ea typeface="+mn-ea"/>
              </a:rPr>
              <a:t>Kevin Huck, Allen </a:t>
            </a:r>
            <a:r>
              <a:rPr lang="en-US" sz="2400" dirty="0" err="1">
                <a:ea typeface="+mn-ea"/>
              </a:rPr>
              <a:t>Malony</a:t>
            </a:r>
            <a:r>
              <a:rPr lang="en-US" sz="2400" dirty="0">
                <a:ea typeface="+mn-ea"/>
              </a:rPr>
              <a:t>, Sameer Shende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ea typeface="+mn-ea"/>
                <a:hlinkClick r:id="rId2"/>
              </a:rPr>
              <a:t>khuck@cs.uoregon.edu</a:t>
            </a:r>
            <a:endParaRPr lang="en-US" sz="2400" dirty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ea typeface="+mn-ea"/>
                <a:hlinkClick r:id="rId3"/>
              </a:rPr>
              <a:t>http://tau.uoregon.edu</a:t>
            </a:r>
            <a:endParaRPr lang="en-US" sz="2400" dirty="0">
              <a:ea typeface="+mn-ea"/>
            </a:endParaRPr>
          </a:p>
        </p:txBody>
      </p:sp>
      <p:pic>
        <p:nvPicPr>
          <p:cNvPr id="13315" name="Picture 5" descr="UO_logo.png">
            <a:extLst>
              <a:ext uri="{FF2B5EF4-FFF2-40B4-BE49-F238E27FC236}">
                <a16:creationId xmlns:a16="http://schemas.microsoft.com/office/drawing/2014/main" id="{FCC96CCA-C845-6D41-9F9E-534A3696E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006" y="3779783"/>
            <a:ext cx="472598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51463358-A57D-5D46-9026-D0FBA698A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Current (possible) Integration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DBEA92-E78F-A24C-9052-B22F4CC9A8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Codes use CAMTIMERS/other</a:t>
            </a:r>
          </a:p>
          <a:p>
            <a:r>
              <a:rPr lang="en-US" sz="2400" dirty="0"/>
              <a:t>CAMTIMERS periodically writes summary to disk</a:t>
            </a:r>
          </a:p>
          <a:p>
            <a:r>
              <a:rPr lang="en-US" sz="2400" dirty="0"/>
              <a:t>Codes use ADIOS2 for coupling</a:t>
            </a:r>
          </a:p>
          <a:p>
            <a:r>
              <a:rPr lang="en-US" sz="2400" dirty="0"/>
              <a:t>ADIOS2 has a TAU plugin adapter to measure ADIOS2 library</a:t>
            </a:r>
          </a:p>
          <a:p>
            <a:r>
              <a:rPr lang="en-US" sz="2400" dirty="0"/>
              <a:t>TAU has an ADIOS2 plugin to write/stream TAU data (including HW/OS monitoring data)</a:t>
            </a:r>
          </a:p>
        </p:txBody>
      </p:sp>
      <p:sp>
        <p:nvSpPr>
          <p:cNvPr id="14340" name="Slide Number Placeholder 4">
            <a:extLst>
              <a:ext uri="{FF2B5EF4-FFF2-40B4-BE49-F238E27FC236}">
                <a16:creationId xmlns:a16="http://schemas.microsoft.com/office/drawing/2014/main" id="{80F621F6-F7F1-1D4C-AF6D-12B291AEB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3E231CA2-B71E-444D-A9C0-755E8813B8FC}" type="slidenum">
              <a:rPr lang="en-US" altLang="en-US">
                <a:solidFill>
                  <a:srgbClr val="FFFFFF"/>
                </a:solidFill>
              </a:rPr>
              <a:pPr/>
              <a:t>2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30C5C1-E9CD-F345-8D8D-8A3C3631162A}"/>
              </a:ext>
            </a:extLst>
          </p:cNvPr>
          <p:cNvSpPr/>
          <p:nvPr/>
        </p:nvSpPr>
        <p:spPr>
          <a:xfrm>
            <a:off x="4824248" y="772344"/>
            <a:ext cx="4106918" cy="29089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8E5D601-2507-C542-AC81-EF6422EAF211}"/>
              </a:ext>
            </a:extLst>
          </p:cNvPr>
          <p:cNvSpPr/>
          <p:nvPr/>
        </p:nvSpPr>
        <p:spPr>
          <a:xfrm>
            <a:off x="4958254" y="890752"/>
            <a:ext cx="3807373" cy="536027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CAMTIMERS library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E8EA182-E3F1-784F-A92F-94FFD2FD2939}"/>
              </a:ext>
            </a:extLst>
          </p:cNvPr>
          <p:cNvSpPr/>
          <p:nvPr/>
        </p:nvSpPr>
        <p:spPr>
          <a:xfrm>
            <a:off x="4958254" y="1568669"/>
            <a:ext cx="3783725" cy="646386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ADIOS2 library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57130E4-1585-4245-AF0D-2DFD6C91B816}"/>
              </a:ext>
            </a:extLst>
          </p:cNvPr>
          <p:cNvSpPr/>
          <p:nvPr/>
        </p:nvSpPr>
        <p:spPr>
          <a:xfrm>
            <a:off x="4958252" y="2381454"/>
            <a:ext cx="3783727" cy="646386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TAU library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5FDA54A-C201-7041-ABA5-04C6C16A47BD}"/>
              </a:ext>
            </a:extLst>
          </p:cNvPr>
          <p:cNvSpPr/>
          <p:nvPr/>
        </p:nvSpPr>
        <p:spPr>
          <a:xfrm>
            <a:off x="5047594" y="1660364"/>
            <a:ext cx="1329558" cy="447595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TAU Plugin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9830C96-883B-B941-9460-903DFF662720}"/>
              </a:ext>
            </a:extLst>
          </p:cNvPr>
          <p:cNvSpPr/>
          <p:nvPr/>
        </p:nvSpPr>
        <p:spPr>
          <a:xfrm>
            <a:off x="7110249" y="2467304"/>
            <a:ext cx="1537138" cy="447595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ADIOS2 Plugin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D43C716-BBAA-1043-8051-6AA777A65708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5712373" y="2107959"/>
            <a:ext cx="0" cy="4143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64CCA9-1581-6F48-A9D3-29807C57DC94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7878818" y="2028089"/>
            <a:ext cx="0" cy="439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ultidocument 13">
            <a:extLst>
              <a:ext uri="{FF2B5EF4-FFF2-40B4-BE49-F238E27FC236}">
                <a16:creationId xmlns:a16="http://schemas.microsoft.com/office/drawing/2014/main" id="{1B2C4330-2831-4440-9C34-2FAAFA1DBB01}"/>
              </a:ext>
            </a:extLst>
          </p:cNvPr>
          <p:cNvSpPr/>
          <p:nvPr/>
        </p:nvSpPr>
        <p:spPr>
          <a:xfrm>
            <a:off x="7878818" y="3803348"/>
            <a:ext cx="914400" cy="851338"/>
          </a:xfrm>
          <a:prstGeom prst="flowChartMultidocumen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5" name="Magnetic Disk 14">
            <a:extLst>
              <a:ext uri="{FF2B5EF4-FFF2-40B4-BE49-F238E27FC236}">
                <a16:creationId xmlns:a16="http://schemas.microsoft.com/office/drawing/2014/main" id="{78549879-DD43-9843-883B-BFCB667586A9}"/>
              </a:ext>
            </a:extLst>
          </p:cNvPr>
          <p:cNvSpPr/>
          <p:nvPr/>
        </p:nvSpPr>
        <p:spPr>
          <a:xfrm>
            <a:off x="4766439" y="3781545"/>
            <a:ext cx="1631731" cy="901716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Performance Data (BP4/SST)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7B970656-842A-234C-B263-6CA6EDD1FC3C}"/>
              </a:ext>
            </a:extLst>
          </p:cNvPr>
          <p:cNvCxnSpPr>
            <a:cxnSpLocks/>
            <a:stCxn id="5" idx="3"/>
            <a:endCxn id="14" idx="3"/>
          </p:cNvCxnSpPr>
          <p:nvPr/>
        </p:nvCxnSpPr>
        <p:spPr>
          <a:xfrm>
            <a:off x="8765627" y="1158766"/>
            <a:ext cx="27591" cy="3070251"/>
          </a:xfrm>
          <a:prstGeom prst="bentConnector3">
            <a:avLst>
              <a:gd name="adj1" fmla="val 92853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FC19AF60-0E6A-F544-A674-3CE4488FBB85}"/>
              </a:ext>
            </a:extLst>
          </p:cNvPr>
          <p:cNvCxnSpPr>
            <a:cxnSpLocks/>
            <a:stCxn id="6" idx="1"/>
            <a:endCxn id="15" idx="2"/>
          </p:cNvCxnSpPr>
          <p:nvPr/>
        </p:nvCxnSpPr>
        <p:spPr>
          <a:xfrm rot="10800000" flipV="1">
            <a:off x="4766440" y="1891861"/>
            <a:ext cx="191815" cy="2340541"/>
          </a:xfrm>
          <a:prstGeom prst="bentConnector3">
            <a:avLst>
              <a:gd name="adj1" fmla="val 21917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104BFFA9-9B6C-9A44-A286-7FD57B07E73A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6711512" y="3781545"/>
            <a:ext cx="908488" cy="908488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F846B3D-9353-4C44-B13C-A7CC6D042C32}"/>
              </a:ext>
            </a:extLst>
          </p:cNvPr>
          <p:cNvCxnSpPr>
            <a:cxnSpLocks/>
            <a:stCxn id="15" idx="4"/>
            <a:endCxn id="40" idx="1"/>
          </p:cNvCxnSpPr>
          <p:nvPr/>
        </p:nvCxnSpPr>
        <p:spPr>
          <a:xfrm>
            <a:off x="6398170" y="4232403"/>
            <a:ext cx="313342" cy="33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51463358-A57D-5D46-9026-D0FBA698A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Proposed Integration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DBEA92-E78F-A24C-9052-B22F4CC9A8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Add </a:t>
            </a:r>
            <a:r>
              <a:rPr lang="en-US" sz="2400" dirty="0" err="1"/>
              <a:t>PerfStubs</a:t>
            </a:r>
            <a:r>
              <a:rPr lang="en-US" sz="2400" dirty="0"/>
              <a:t> plugin adapter to CAMTIMERS library (and elsewhere as needed)</a:t>
            </a:r>
          </a:p>
          <a:p>
            <a:r>
              <a:rPr lang="en-US" sz="2400" dirty="0"/>
              <a:t>TAU will automatically register at startup, “listen” to timer events, dump to ADIOS2 when prompted</a:t>
            </a:r>
          </a:p>
          <a:p>
            <a:r>
              <a:rPr lang="en-US" sz="2400" dirty="0"/>
              <a:t>TAU data would now include CAMTIMERS timers</a:t>
            </a:r>
          </a:p>
          <a:p>
            <a:r>
              <a:rPr lang="en-US" sz="2400" dirty="0"/>
              <a:t>Python/VTK output to PNG, displayed by EFFIS</a:t>
            </a:r>
          </a:p>
          <a:p>
            <a:endParaRPr lang="en-US" sz="2400" dirty="0"/>
          </a:p>
        </p:txBody>
      </p:sp>
      <p:sp>
        <p:nvSpPr>
          <p:cNvPr id="39" name="Slide Number Placeholder 4">
            <a:extLst>
              <a:ext uri="{FF2B5EF4-FFF2-40B4-BE49-F238E27FC236}">
                <a16:creationId xmlns:a16="http://schemas.microsoft.com/office/drawing/2014/main" id="{0751147C-5DB6-F743-B9D5-D6FC1270C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76787"/>
            <a:ext cx="2133600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3E231CA2-B71E-444D-A9C0-755E8813B8FC}" type="slidenum">
              <a:rPr lang="en-US" altLang="en-US">
                <a:solidFill>
                  <a:srgbClr val="FFFFFF"/>
                </a:solidFill>
              </a:rPr>
              <a:pPr/>
              <a:t>3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345F227-2401-B54B-A229-97030617F388}"/>
              </a:ext>
            </a:extLst>
          </p:cNvPr>
          <p:cNvSpPr/>
          <p:nvPr/>
        </p:nvSpPr>
        <p:spPr>
          <a:xfrm>
            <a:off x="4824248" y="772344"/>
            <a:ext cx="4106918" cy="29089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28285AC1-D0B7-E94A-B5A9-8F801DFA6B73}"/>
              </a:ext>
            </a:extLst>
          </p:cNvPr>
          <p:cNvSpPr/>
          <p:nvPr/>
        </p:nvSpPr>
        <p:spPr>
          <a:xfrm>
            <a:off x="4958254" y="890752"/>
            <a:ext cx="3807373" cy="536027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CAMTIMERS library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345C483A-6FBA-7C4A-9A5B-A564043B9CE4}"/>
              </a:ext>
            </a:extLst>
          </p:cNvPr>
          <p:cNvSpPr/>
          <p:nvPr/>
        </p:nvSpPr>
        <p:spPr>
          <a:xfrm>
            <a:off x="4958254" y="1568669"/>
            <a:ext cx="3783725" cy="646386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ADIOS2 library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17CDBBAF-49FB-484B-BD34-C16CF1F3FB2B}"/>
              </a:ext>
            </a:extLst>
          </p:cNvPr>
          <p:cNvSpPr/>
          <p:nvPr/>
        </p:nvSpPr>
        <p:spPr>
          <a:xfrm>
            <a:off x="4958252" y="2381454"/>
            <a:ext cx="3783727" cy="646386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TAU library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406031FF-8C14-6A44-B3FB-29584F64C80B}"/>
              </a:ext>
            </a:extLst>
          </p:cNvPr>
          <p:cNvSpPr/>
          <p:nvPr/>
        </p:nvSpPr>
        <p:spPr>
          <a:xfrm>
            <a:off x="5047594" y="1660364"/>
            <a:ext cx="1329558" cy="447595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TAU Plugin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4779A35E-38BB-9C47-A7CA-78D0A2FB8AA1}"/>
              </a:ext>
            </a:extLst>
          </p:cNvPr>
          <p:cNvSpPr/>
          <p:nvPr/>
        </p:nvSpPr>
        <p:spPr>
          <a:xfrm>
            <a:off x="7110249" y="2467304"/>
            <a:ext cx="1537138" cy="447595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ADIOS2 Plugin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C5618A7-3DBE-EE4E-B9D9-0EE2D294E6FC}"/>
              </a:ext>
            </a:extLst>
          </p:cNvPr>
          <p:cNvCxnSpPr>
            <a:cxnSpLocks/>
            <a:stCxn id="46" idx="2"/>
          </p:cNvCxnSpPr>
          <p:nvPr/>
        </p:nvCxnSpPr>
        <p:spPr>
          <a:xfrm>
            <a:off x="5712373" y="2107959"/>
            <a:ext cx="0" cy="4143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97874B2-F8FA-1D4E-9569-38A420B23BF8}"/>
              </a:ext>
            </a:extLst>
          </p:cNvPr>
          <p:cNvCxnSpPr>
            <a:cxnSpLocks/>
            <a:stCxn id="47" idx="0"/>
          </p:cNvCxnSpPr>
          <p:nvPr/>
        </p:nvCxnSpPr>
        <p:spPr>
          <a:xfrm flipV="1">
            <a:off x="7878818" y="2028089"/>
            <a:ext cx="0" cy="439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Multidocument 49">
            <a:extLst>
              <a:ext uri="{FF2B5EF4-FFF2-40B4-BE49-F238E27FC236}">
                <a16:creationId xmlns:a16="http://schemas.microsoft.com/office/drawing/2014/main" id="{36151EB1-4AE2-BF48-8BF2-8E560E46C20B}"/>
              </a:ext>
            </a:extLst>
          </p:cNvPr>
          <p:cNvSpPr/>
          <p:nvPr/>
        </p:nvSpPr>
        <p:spPr>
          <a:xfrm>
            <a:off x="7878818" y="3803348"/>
            <a:ext cx="914400" cy="851338"/>
          </a:xfrm>
          <a:prstGeom prst="flowChartMultidocumen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1" name="Magnetic Disk 50">
            <a:extLst>
              <a:ext uri="{FF2B5EF4-FFF2-40B4-BE49-F238E27FC236}">
                <a16:creationId xmlns:a16="http://schemas.microsoft.com/office/drawing/2014/main" id="{9FB0A349-F72B-A245-932C-79B84D17541A}"/>
              </a:ext>
            </a:extLst>
          </p:cNvPr>
          <p:cNvSpPr/>
          <p:nvPr/>
        </p:nvSpPr>
        <p:spPr>
          <a:xfrm>
            <a:off x="4766439" y="3781545"/>
            <a:ext cx="1631731" cy="901716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Performance Data (BP4/SST)</a:t>
            </a:r>
          </a:p>
        </p:txBody>
      </p: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F3D15BBD-B14C-D04C-9AA0-5809CB5C01F2}"/>
              </a:ext>
            </a:extLst>
          </p:cNvPr>
          <p:cNvCxnSpPr>
            <a:cxnSpLocks/>
            <a:stCxn id="42" idx="3"/>
            <a:endCxn id="50" idx="3"/>
          </p:cNvCxnSpPr>
          <p:nvPr/>
        </p:nvCxnSpPr>
        <p:spPr>
          <a:xfrm>
            <a:off x="8765627" y="1158766"/>
            <a:ext cx="27591" cy="3070251"/>
          </a:xfrm>
          <a:prstGeom prst="bentConnector3">
            <a:avLst>
              <a:gd name="adj1" fmla="val 92853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B698E453-5136-9644-85DA-F46B609E9BAF}"/>
              </a:ext>
            </a:extLst>
          </p:cNvPr>
          <p:cNvCxnSpPr>
            <a:cxnSpLocks/>
            <a:stCxn id="43" idx="1"/>
            <a:endCxn id="51" idx="2"/>
          </p:cNvCxnSpPr>
          <p:nvPr/>
        </p:nvCxnSpPr>
        <p:spPr>
          <a:xfrm rot="10800000" flipV="1">
            <a:off x="4766440" y="1891861"/>
            <a:ext cx="191815" cy="2340541"/>
          </a:xfrm>
          <a:prstGeom prst="bentConnector3">
            <a:avLst>
              <a:gd name="adj1" fmla="val 21917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25EE434C-F658-E54B-B8FF-F6D16984E7BB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6711512" y="3781545"/>
            <a:ext cx="908488" cy="908488"/>
          </a:xfrm>
          <a:prstGeom prst="rect">
            <a:avLst/>
          </a:prstGeom>
        </p:spPr>
      </p:pic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334D242-F7F0-7649-B4B6-4FA97C0FF1CC}"/>
              </a:ext>
            </a:extLst>
          </p:cNvPr>
          <p:cNvCxnSpPr>
            <a:cxnSpLocks/>
            <a:stCxn id="51" idx="4"/>
            <a:endCxn id="54" idx="1"/>
          </p:cNvCxnSpPr>
          <p:nvPr/>
        </p:nvCxnSpPr>
        <p:spPr>
          <a:xfrm>
            <a:off x="6398170" y="4232403"/>
            <a:ext cx="313342" cy="33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DA6DBD8-BE69-A447-886B-A33630327E94}"/>
              </a:ext>
            </a:extLst>
          </p:cNvPr>
          <p:cNvCxnSpPr>
            <a:cxnSpLocks/>
          </p:cNvCxnSpPr>
          <p:nvPr/>
        </p:nvCxnSpPr>
        <p:spPr>
          <a:xfrm flipH="1">
            <a:off x="6297014" y="1343890"/>
            <a:ext cx="1118034" cy="12143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BA0B389-E95B-CA46-8265-4C6D1D83FF40}"/>
              </a:ext>
            </a:extLst>
          </p:cNvPr>
          <p:cNvSpPr/>
          <p:nvPr/>
        </p:nvSpPr>
        <p:spPr>
          <a:xfrm>
            <a:off x="7357242" y="934968"/>
            <a:ext cx="1329558" cy="447595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PS Plugin</a:t>
            </a:r>
          </a:p>
        </p:txBody>
      </p:sp>
    </p:spTree>
    <p:extLst>
      <p:ext uri="{BB962C8B-B14F-4D97-AF65-F5344CB8AC3E}">
        <p14:creationId xmlns:p14="http://schemas.microsoft.com/office/powerpoint/2010/main" val="2833683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2EC91B9-0809-8C4F-B089-EE90181E0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Comments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89216D-CCD0-C14B-BC28-9A6B272B0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PerfStubs</a:t>
            </a:r>
            <a:r>
              <a:rPr lang="en-US" dirty="0"/>
              <a:t> “library” is one C file, one header file</a:t>
            </a:r>
          </a:p>
          <a:p>
            <a:pPr lvl="1"/>
            <a:r>
              <a:rPr lang="en-US" dirty="0"/>
              <a:t>Adds 0 new build dependencies</a:t>
            </a:r>
          </a:p>
          <a:p>
            <a:pPr lvl="1"/>
            <a:r>
              <a:rPr lang="en-US" dirty="0"/>
              <a:t>Works with dynamic or static linking</a:t>
            </a:r>
          </a:p>
          <a:p>
            <a:pPr lvl="1"/>
            <a:r>
              <a:rPr lang="en-US" dirty="0">
                <a:hlinkClick r:id="rId3"/>
              </a:rPr>
              <a:t>https://github.com/khuck/perfstubs</a:t>
            </a:r>
            <a:r>
              <a:rPr lang="en-US" dirty="0"/>
              <a:t> </a:t>
            </a:r>
          </a:p>
          <a:p>
            <a:r>
              <a:rPr lang="en-US" dirty="0"/>
              <a:t>Each application would have its own discrete ADIOS2 output from TAU (i.e. XGC1, Gene </a:t>
            </a:r>
            <a:r>
              <a:rPr lang="en-US"/>
              <a:t>data are separated</a:t>
            </a:r>
            <a:r>
              <a:rPr lang="en-US" dirty="0"/>
              <a:t>)</a:t>
            </a:r>
          </a:p>
          <a:p>
            <a:r>
              <a:rPr lang="en-US" dirty="0"/>
              <a:t>Could be integrated into other libraries if necessary</a:t>
            </a:r>
          </a:p>
          <a:p>
            <a:r>
              <a:rPr lang="en-US" dirty="0"/>
              <a:t>Macro interface can be compiled out entirely if desired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4BCBF-9B10-F742-ADFB-BDCF9FAE6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CFAC-FC75-9745-8A4F-846EC7C0E6E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168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PEX_Kickoff_Meeting_2" id="{161A87DE-C582-1F42-8478-E7F6ED46EB44}" vid="{6F1CA0D8-E402-7247-A537-5D71FB35D1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</TotalTime>
  <Words>453</Words>
  <Application>Microsoft Macintosh PowerPoint</Application>
  <PresentationFormat>On-screen Show (16:9)</PresentationFormat>
  <Paragraphs>58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ＭＳ Ｐゴシック</vt:lpstr>
      <vt:lpstr>Arial</vt:lpstr>
      <vt:lpstr>Calibri</vt:lpstr>
      <vt:lpstr>Office Theme</vt:lpstr>
      <vt:lpstr>TAU, ADIOS2, CAMTIMERS, etc. Current and proposed integrations</vt:lpstr>
      <vt:lpstr>Current (possible) Integration</vt:lpstr>
      <vt:lpstr>Proposed Integration</vt:lpstr>
      <vt:lpstr>Additional Comments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TAU, ADIOS2 Integration Current and proposed implementations</dc:title>
  <dc:creator>Kevin Huck</dc:creator>
  <cp:lastModifiedBy>Kevin Huck</cp:lastModifiedBy>
  <cp:revision>24</cp:revision>
  <cp:lastPrinted>2018-04-19T17:04:01Z</cp:lastPrinted>
  <dcterms:created xsi:type="dcterms:W3CDTF">2020-02-03T15:48:59Z</dcterms:created>
  <dcterms:modified xsi:type="dcterms:W3CDTF">2020-02-04T19:37:02Z</dcterms:modified>
</cp:coreProperties>
</file>