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8"/>
  </p:notesMasterIdLst>
  <p:handoutMasterIdLst>
    <p:handoutMasterId r:id="rId69"/>
  </p:handoutMasterIdLst>
  <p:sldIdLst>
    <p:sldId id="5173" r:id="rId2"/>
    <p:sldId id="256" r:id="rId3"/>
    <p:sldId id="291" r:id="rId4"/>
    <p:sldId id="346" r:id="rId5"/>
    <p:sldId id="441" r:id="rId6"/>
    <p:sldId id="442" r:id="rId7"/>
    <p:sldId id="444" r:id="rId8"/>
    <p:sldId id="5170" r:id="rId9"/>
    <p:sldId id="5171" r:id="rId10"/>
    <p:sldId id="863" r:id="rId11"/>
    <p:sldId id="323" r:id="rId12"/>
    <p:sldId id="340" r:id="rId13"/>
    <p:sldId id="353" r:id="rId14"/>
    <p:sldId id="352" r:id="rId15"/>
    <p:sldId id="324" r:id="rId16"/>
    <p:sldId id="326" r:id="rId17"/>
    <p:sldId id="341" r:id="rId18"/>
    <p:sldId id="325" r:id="rId19"/>
    <p:sldId id="327" r:id="rId20"/>
    <p:sldId id="342" r:id="rId21"/>
    <p:sldId id="328" r:id="rId22"/>
    <p:sldId id="329" r:id="rId23"/>
    <p:sldId id="330" r:id="rId24"/>
    <p:sldId id="347" r:id="rId25"/>
    <p:sldId id="348" r:id="rId26"/>
    <p:sldId id="331" r:id="rId27"/>
    <p:sldId id="332" r:id="rId28"/>
    <p:sldId id="354" r:id="rId29"/>
    <p:sldId id="333" r:id="rId30"/>
    <p:sldId id="334" r:id="rId31"/>
    <p:sldId id="335" r:id="rId32"/>
    <p:sldId id="336" r:id="rId33"/>
    <p:sldId id="337" r:id="rId34"/>
    <p:sldId id="338" r:id="rId35"/>
    <p:sldId id="302" r:id="rId36"/>
    <p:sldId id="351" r:id="rId37"/>
    <p:sldId id="343" r:id="rId38"/>
    <p:sldId id="344" r:id="rId39"/>
    <p:sldId id="345" r:id="rId40"/>
    <p:sldId id="349" r:id="rId41"/>
    <p:sldId id="350" r:id="rId42"/>
    <p:sldId id="356" r:id="rId43"/>
    <p:sldId id="355" r:id="rId44"/>
    <p:sldId id="294" r:id="rId45"/>
    <p:sldId id="303" r:id="rId46"/>
    <p:sldId id="304" r:id="rId47"/>
    <p:sldId id="316" r:id="rId48"/>
    <p:sldId id="305" r:id="rId49"/>
    <p:sldId id="301" r:id="rId50"/>
    <p:sldId id="358" r:id="rId51"/>
    <p:sldId id="359" r:id="rId52"/>
    <p:sldId id="360" r:id="rId53"/>
    <p:sldId id="361" r:id="rId54"/>
    <p:sldId id="5172" r:id="rId55"/>
    <p:sldId id="5174" r:id="rId56"/>
    <p:sldId id="5176" r:id="rId57"/>
    <p:sldId id="5175" r:id="rId58"/>
    <p:sldId id="5177" r:id="rId59"/>
    <p:sldId id="5178" r:id="rId60"/>
    <p:sldId id="5179" r:id="rId61"/>
    <p:sldId id="5180" r:id="rId62"/>
    <p:sldId id="5181" r:id="rId63"/>
    <p:sldId id="5182" r:id="rId64"/>
    <p:sldId id="290" r:id="rId65"/>
    <p:sldId id="357" r:id="rId66"/>
    <p:sldId id="339" r:id="rId6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67"/>
    <p:restoredTop sz="89660"/>
  </p:normalViewPr>
  <p:slideViewPr>
    <p:cSldViewPr snapToGrid="0" snapToObjects="1">
      <p:cViewPr varScale="1">
        <p:scale>
          <a:sx n="152" d="100"/>
          <a:sy n="152" d="100"/>
        </p:scale>
        <p:origin x="1304"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5118F-9A10-6D4A-80EA-F6E7C8B478B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CF47FB2-4616-3348-91F7-3CB86778F9D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58930D0-16F7-3042-B8B0-35BD6E626C1D}" type="datetimeFigureOut">
              <a:rPr lang="en-US" altLang="en-US"/>
              <a:pPr/>
              <a:t>10/28/22</a:t>
            </a:fld>
            <a:endParaRPr lang="en-US" altLang="en-US"/>
          </a:p>
        </p:txBody>
      </p:sp>
      <p:sp>
        <p:nvSpPr>
          <p:cNvPr id="4" name="Footer Placeholder 3">
            <a:extLst>
              <a:ext uri="{FF2B5EF4-FFF2-40B4-BE49-F238E27FC236}">
                <a16:creationId xmlns:a16="http://schemas.microsoft.com/office/drawing/2014/main" id="{8062CFCB-B736-A84E-A167-33D41B30313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10FA448E-2B89-FE4E-8182-FE2CA1D31AA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1471885-6562-4242-A5B2-2363D659780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E9C482-9B40-7640-88E2-33C48ACD1A3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F79C04A-36FD-4642-9B80-19D040B4AA9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726303F-28AD-FC40-BF84-FBED2FDD8A6F}" type="datetimeFigureOut">
              <a:rPr lang="en-US" altLang="en-US"/>
              <a:pPr/>
              <a:t>10/28/22</a:t>
            </a:fld>
            <a:endParaRPr lang="en-US" altLang="en-US"/>
          </a:p>
        </p:txBody>
      </p:sp>
      <p:sp>
        <p:nvSpPr>
          <p:cNvPr id="4" name="Slide Image Placeholder 3">
            <a:extLst>
              <a:ext uri="{FF2B5EF4-FFF2-40B4-BE49-F238E27FC236}">
                <a16:creationId xmlns:a16="http://schemas.microsoft.com/office/drawing/2014/main" id="{702A5BB1-93CD-3B4F-B9AB-71AF366D4E6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CD1A2CA-50D3-B84D-9AE4-78152D7F55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1767B77-41A7-3E43-A7AF-2594A166CC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9ACEF5E-1C1F-414F-ADBF-29DFE6BE346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A66F02A-F0EA-FE44-B0A8-19C1F9E4C9A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1B2BF79-07F9-4EA0-815E-0DF390AFB032}" type="slidenum">
              <a:rPr lang="en-US" altLang="de-DE" smtClean="0"/>
              <a:pPr>
                <a:defRPr/>
              </a:pPr>
              <a:t>5</a:t>
            </a:fld>
            <a:endParaRPr lang="en-US" altLang="de-DE"/>
          </a:p>
        </p:txBody>
      </p:sp>
    </p:spTree>
    <p:extLst>
      <p:ext uri="{BB962C8B-B14F-4D97-AF65-F5344CB8AC3E}">
        <p14:creationId xmlns:p14="http://schemas.microsoft.com/office/powerpoint/2010/main" val="2501380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29</a:t>
            </a:fld>
            <a:endParaRPr lang="en-US" altLang="en-US"/>
          </a:p>
        </p:txBody>
      </p:sp>
    </p:spTree>
    <p:extLst>
      <p:ext uri="{BB962C8B-B14F-4D97-AF65-F5344CB8AC3E}">
        <p14:creationId xmlns:p14="http://schemas.microsoft.com/office/powerpoint/2010/main" val="4008240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30</a:t>
            </a:fld>
            <a:endParaRPr lang="en-US" altLang="en-US"/>
          </a:p>
        </p:txBody>
      </p:sp>
    </p:spTree>
    <p:extLst>
      <p:ext uri="{BB962C8B-B14F-4D97-AF65-F5344CB8AC3E}">
        <p14:creationId xmlns:p14="http://schemas.microsoft.com/office/powerpoint/2010/main" val="27332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a:t>
            </a:r>
            <a:r>
              <a:rPr lang="en-US" dirty="0" err="1"/>
              <a:t>Rocprofiler</a:t>
            </a:r>
            <a:r>
              <a:rPr lang="en-US" dirty="0"/>
              <a:t> --stats</a:t>
            </a:r>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47</a:t>
            </a:fld>
            <a:endParaRPr lang="en-US" altLang="en-US"/>
          </a:p>
        </p:txBody>
      </p:sp>
    </p:spTree>
    <p:extLst>
      <p:ext uri="{BB962C8B-B14F-4D97-AF65-F5344CB8AC3E}">
        <p14:creationId xmlns:p14="http://schemas.microsoft.com/office/powerpoint/2010/main" val="308045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406400" y="696913"/>
            <a:ext cx="6197600" cy="348615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96201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406400" y="696913"/>
            <a:ext cx="6197600" cy="348615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Times New Roman" charset="0"/>
              </a:rPr>
              <a:t>Can visualize this heatmap in 2D too</a:t>
            </a:r>
          </a:p>
        </p:txBody>
      </p:sp>
    </p:spTree>
    <p:extLst>
      <p:ext uri="{BB962C8B-B14F-4D97-AF65-F5344CB8AC3E}">
        <p14:creationId xmlns:p14="http://schemas.microsoft.com/office/powerpoint/2010/main" val="280313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406400" y="696913"/>
            <a:ext cx="6197600" cy="348615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73666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406400" y="696913"/>
            <a:ext cx="6197600" cy="348615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90306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988788" y="8820283"/>
            <a:ext cx="3049200" cy="451908"/>
          </a:xfrm>
          <a:prstGeom prst="rect">
            <a:avLst/>
          </a:prstGeom>
          <a:noFill/>
          <a:ln w="9525">
            <a:noFill/>
            <a:miter lim="800000"/>
            <a:headEnd/>
            <a:tailEnd/>
          </a:ln>
        </p:spPr>
        <p:txBody>
          <a:bodyPr lIns="93168" tIns="46585" rIns="93168" bIns="46585" anchor="b">
            <a:prstTxWarp prst="textNoShape">
              <a:avLst/>
            </a:prstTxWarp>
          </a:bodyPr>
          <a:lstStyle/>
          <a:p>
            <a:pPr algn="r" eaLnBrk="0" hangingPunct="0"/>
            <a:fld id="{41A2A1F3-6F76-5D40-B7C2-6499DFFD1000}" type="slidenum">
              <a:rPr lang="en-US" sz="1200">
                <a:solidFill>
                  <a:srgbClr val="000000"/>
                </a:solidFill>
                <a:latin typeface="Times New Roman" pitchFamily="-1" charset="0"/>
              </a:rPr>
              <a:pPr algn="r" eaLnBrk="0" hangingPunct="0"/>
              <a:t>10</a:t>
            </a:fld>
            <a:endParaRPr lang="en-US" sz="1200">
              <a:solidFill>
                <a:srgbClr val="000000"/>
              </a:solidFill>
              <a:latin typeface="Times New Roman" pitchFamily="-1" charset="0"/>
            </a:endParaRPr>
          </a:p>
        </p:txBody>
      </p:sp>
      <p:sp>
        <p:nvSpPr>
          <p:cNvPr id="98306" name="Rectangle 2"/>
          <p:cNvSpPr>
            <a:spLocks noGrp="1" noRot="1" noChangeAspect="1" noChangeArrowheads="1" noTextEdit="1"/>
          </p:cNvSpPr>
          <p:nvPr>
            <p:ph type="sldImg"/>
          </p:nvPr>
        </p:nvSpPr>
        <p:spPr bwMode="auto">
          <a:xfrm>
            <a:off x="368300" y="677863"/>
            <a:ext cx="6300788" cy="3544887"/>
          </a:xfrm>
          <a:solidFill>
            <a:srgbClr val="FFFFFF"/>
          </a:solidFill>
          <a:ln>
            <a:solidFill>
              <a:srgbClr val="000000"/>
            </a:solidFill>
            <a:miter lim="800000"/>
            <a:headEnd/>
            <a:tailEnd/>
          </a:ln>
        </p:spPr>
      </p:sp>
      <p:sp>
        <p:nvSpPr>
          <p:cNvPr id="98307" name="Rectangle 3"/>
          <p:cNvSpPr>
            <a:spLocks noGrp="1" noChangeArrowheads="1"/>
          </p:cNvSpPr>
          <p:nvPr>
            <p:ph type="body" idx="1"/>
          </p:nvPr>
        </p:nvSpPr>
        <p:spPr bwMode="auto">
          <a:xfrm>
            <a:off x="937965" y="4448069"/>
            <a:ext cx="5162057" cy="4146259"/>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198393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22</a:t>
            </a:fld>
            <a:endParaRPr lang="en-US" altLang="en-US"/>
          </a:p>
        </p:txBody>
      </p:sp>
    </p:spTree>
    <p:extLst>
      <p:ext uri="{BB962C8B-B14F-4D97-AF65-F5344CB8AC3E}">
        <p14:creationId xmlns:p14="http://schemas.microsoft.com/office/powerpoint/2010/main" val="297887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23</a:t>
            </a:fld>
            <a:endParaRPr lang="en-US" altLang="en-US"/>
          </a:p>
        </p:txBody>
      </p:sp>
    </p:spTree>
    <p:extLst>
      <p:ext uri="{BB962C8B-B14F-4D97-AF65-F5344CB8AC3E}">
        <p14:creationId xmlns:p14="http://schemas.microsoft.com/office/powerpoint/2010/main" val="1918426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26</a:t>
            </a:fld>
            <a:endParaRPr lang="en-US" altLang="en-US"/>
          </a:p>
        </p:txBody>
      </p:sp>
    </p:spTree>
    <p:extLst>
      <p:ext uri="{BB962C8B-B14F-4D97-AF65-F5344CB8AC3E}">
        <p14:creationId xmlns:p14="http://schemas.microsoft.com/office/powerpoint/2010/main" val="14967299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toddszymanski/Documents/01%20Work/SC22/presenter%20assets/sc22_zoomback@4x.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0853BB7-7271-3F69-662F-0111574CF78A}"/>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73906" y="1519311"/>
            <a:ext cx="7596188" cy="1687529"/>
          </a:xfrm>
        </p:spPr>
        <p:txBody>
          <a:bodyPr wrap="none" anchor="b">
            <a:normAutofit/>
          </a:bodyPr>
          <a:lstStyle>
            <a:lvl1pPr algn="l">
              <a:defRPr sz="2700" b="1" i="0" cap="none" baseline="0">
                <a:effectLst/>
              </a:defRPr>
            </a:lvl1pPr>
          </a:lstStyle>
          <a:p>
            <a:r>
              <a:rPr lang="en-US" dirty="0"/>
              <a:t>Click to edit Master title style</a:t>
            </a:r>
          </a:p>
        </p:txBody>
      </p:sp>
      <p:sp>
        <p:nvSpPr>
          <p:cNvPr id="3" name="Subtitle 2"/>
          <p:cNvSpPr>
            <a:spLocks noGrp="1"/>
          </p:cNvSpPr>
          <p:nvPr>
            <p:ph type="subTitle" idx="1"/>
          </p:nvPr>
        </p:nvSpPr>
        <p:spPr>
          <a:xfrm>
            <a:off x="773906" y="3322749"/>
            <a:ext cx="7596188" cy="1413354"/>
          </a:xfrm>
        </p:spPr>
        <p:txBody>
          <a:bodyPr anchor="t">
            <a:noAutofit/>
          </a:bodyPr>
          <a:lstStyle>
            <a:lvl1pPr marL="0" indent="0" algn="l">
              <a:buNone/>
              <a:defRPr sz="1350" cap="none"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865040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0434A933-BAFC-0246-8883-750E0F2CA4BF}"/>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5489DB70-80A6-FE42-AF22-F17798D051C3}"/>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7" name="Slide Number Placeholder 6">
            <a:extLst>
              <a:ext uri="{FF2B5EF4-FFF2-40B4-BE49-F238E27FC236}">
                <a16:creationId xmlns:a16="http://schemas.microsoft.com/office/drawing/2014/main" id="{D67E2D76-6B5E-294A-A1C7-F4D1FF204DF2}"/>
              </a:ext>
            </a:extLst>
          </p:cNvPr>
          <p:cNvSpPr>
            <a:spLocks noGrp="1"/>
          </p:cNvSpPr>
          <p:nvPr>
            <p:ph type="sldNum" sz="quarter" idx="12"/>
          </p:nvPr>
        </p:nvSpPr>
        <p:spPr/>
        <p:txBody>
          <a:bodyPr/>
          <a:lstStyle>
            <a:lvl1pPr>
              <a:defRPr/>
            </a:lvl1pPr>
          </a:lstStyle>
          <a:p>
            <a:fld id="{E332BF5C-5956-0A4D-8138-F5A7E901CCF9}" type="slidenum">
              <a:rPr lang="en-US" altLang="en-US"/>
              <a:pPr/>
              <a:t>‹#›</a:t>
            </a:fld>
            <a:endParaRPr lang="en-US" altLang="en-US"/>
          </a:p>
        </p:txBody>
      </p:sp>
    </p:spTree>
    <p:extLst>
      <p:ext uri="{BB962C8B-B14F-4D97-AF65-F5344CB8AC3E}">
        <p14:creationId xmlns:p14="http://schemas.microsoft.com/office/powerpoint/2010/main" val="62553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B8638-BA51-9F4D-AE9F-065E760084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4E1083-B830-F94C-8FA8-9D035D8668E1}"/>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6" name="Slide Number Placeholder 5">
            <a:extLst>
              <a:ext uri="{FF2B5EF4-FFF2-40B4-BE49-F238E27FC236}">
                <a16:creationId xmlns:a16="http://schemas.microsoft.com/office/drawing/2014/main" id="{45524B3E-5835-A446-807B-942F0A034097}"/>
              </a:ext>
            </a:extLst>
          </p:cNvPr>
          <p:cNvSpPr>
            <a:spLocks noGrp="1"/>
          </p:cNvSpPr>
          <p:nvPr>
            <p:ph type="sldNum" sz="quarter" idx="12"/>
          </p:nvPr>
        </p:nvSpPr>
        <p:spPr/>
        <p:txBody>
          <a:bodyPr/>
          <a:lstStyle>
            <a:lvl1pPr>
              <a:defRPr/>
            </a:lvl1pPr>
          </a:lstStyle>
          <a:p>
            <a:fld id="{DAAE2A6F-F00D-3145-9ABF-E482CD0B6C0D}" type="slidenum">
              <a:rPr lang="en-US" altLang="en-US"/>
              <a:pPr/>
              <a:t>‹#›</a:t>
            </a:fld>
            <a:endParaRPr lang="en-US" altLang="en-US"/>
          </a:p>
        </p:txBody>
      </p:sp>
    </p:spTree>
    <p:extLst>
      <p:ext uri="{BB962C8B-B14F-4D97-AF65-F5344CB8AC3E}">
        <p14:creationId xmlns:p14="http://schemas.microsoft.com/office/powerpoint/2010/main" val="18050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05D99-A488-9542-843D-CD15ED4C1D7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E6CD484B-4A4E-774D-9565-144F045EBF48}"/>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6" name="Slide Number Placeholder 5">
            <a:extLst>
              <a:ext uri="{FF2B5EF4-FFF2-40B4-BE49-F238E27FC236}">
                <a16:creationId xmlns:a16="http://schemas.microsoft.com/office/drawing/2014/main" id="{D2D3A17F-FBC7-E448-AF74-3D3685BB222A}"/>
              </a:ext>
            </a:extLst>
          </p:cNvPr>
          <p:cNvSpPr>
            <a:spLocks noGrp="1"/>
          </p:cNvSpPr>
          <p:nvPr>
            <p:ph type="sldNum" sz="quarter" idx="12"/>
          </p:nvPr>
        </p:nvSpPr>
        <p:spPr/>
        <p:txBody>
          <a:bodyPr/>
          <a:lstStyle>
            <a:lvl1pPr>
              <a:defRPr/>
            </a:lvl1pPr>
          </a:lstStyle>
          <a:p>
            <a:fld id="{9521AF8E-1F1F-EF46-8715-00AD2668E279}" type="slidenum">
              <a:rPr lang="en-US" altLang="en-US"/>
              <a:pPr/>
              <a:t>‹#›</a:t>
            </a:fld>
            <a:endParaRPr lang="en-US" altLang="en-US"/>
          </a:p>
        </p:txBody>
      </p:sp>
    </p:spTree>
    <p:extLst>
      <p:ext uri="{BB962C8B-B14F-4D97-AF65-F5344CB8AC3E}">
        <p14:creationId xmlns:p14="http://schemas.microsoft.com/office/powerpoint/2010/main" val="874069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272395" y="210386"/>
            <a:ext cx="8531576" cy="44196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274393" y="807720"/>
            <a:ext cx="8529578" cy="368343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050"/>
              </a:spcBef>
              <a:spcAft>
                <a:spcPts val="0"/>
              </a:spcAft>
              <a:buSzPts val="1800"/>
              <a:buChar char="•"/>
              <a:defRPr>
                <a:latin typeface="Arial"/>
                <a:ea typeface="Arial"/>
                <a:cs typeface="Arial"/>
                <a:sym typeface="Arial"/>
              </a:defRPr>
            </a:lvl1pPr>
            <a:lvl2pPr marL="685800" lvl="1" indent="-248602" algn="l">
              <a:lnSpc>
                <a:spcPct val="90000"/>
              </a:lnSpc>
              <a:spcBef>
                <a:spcPts val="600"/>
              </a:spcBef>
              <a:spcAft>
                <a:spcPts val="0"/>
              </a:spcAft>
              <a:buSzPts val="1620"/>
              <a:buChar char="–"/>
              <a:defRPr>
                <a:latin typeface="Arial"/>
                <a:ea typeface="Arial"/>
                <a:cs typeface="Arial"/>
                <a:sym typeface="Arial"/>
              </a:defRPr>
            </a:lvl2pPr>
            <a:lvl3pPr marL="1028700" lvl="2" indent="-240029" algn="l">
              <a:lnSpc>
                <a:spcPct val="90000"/>
              </a:lnSpc>
              <a:spcBef>
                <a:spcPts val="600"/>
              </a:spcBef>
              <a:spcAft>
                <a:spcPts val="0"/>
              </a:spcAft>
              <a:buSzPts val="1440"/>
              <a:buChar char="•"/>
              <a:defRPr>
                <a:latin typeface="Arial"/>
                <a:ea typeface="Arial"/>
                <a:cs typeface="Arial"/>
                <a:sym typeface="Arial"/>
              </a:defRPr>
            </a:lvl3pPr>
            <a:lvl4pPr marL="1371600" lvl="3" indent="-257175" algn="l">
              <a:lnSpc>
                <a:spcPct val="90000"/>
              </a:lnSpc>
              <a:spcBef>
                <a:spcPts val="600"/>
              </a:spcBef>
              <a:spcAft>
                <a:spcPts val="0"/>
              </a:spcAft>
              <a:buSzPts val="1800"/>
              <a:buChar char="–"/>
              <a:defRPr>
                <a:latin typeface="Arial"/>
                <a:ea typeface="Arial"/>
                <a:cs typeface="Arial"/>
                <a:sym typeface="Arial"/>
              </a:defRPr>
            </a:lvl4pPr>
            <a:lvl5pPr marL="1714500" lvl="4" indent="-257175" algn="l">
              <a:lnSpc>
                <a:spcPct val="90000"/>
              </a:lnSpc>
              <a:spcBef>
                <a:spcPts val="450"/>
              </a:spcBef>
              <a:spcAft>
                <a:spcPts val="0"/>
              </a:spcAft>
              <a:buSzPts val="1800"/>
              <a:buFont typeface="Arial"/>
              <a:buChar char="•"/>
              <a:defRPr>
                <a:latin typeface="Arial"/>
                <a:ea typeface="Arial"/>
                <a:cs typeface="Arial"/>
                <a:sym typeface="Arial"/>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14599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17856-2E3D-924A-B24B-A3EA8D2821BE}"/>
              </a:ext>
            </a:extLst>
          </p:cNvPr>
          <p:cNvSpPr/>
          <p:nvPr userDrawn="1"/>
        </p:nvSpPr>
        <p:spPr>
          <a:xfrm>
            <a:off x="0" y="0"/>
            <a:ext cx="9144000" cy="173338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a:extLst>
              <a:ext uri="{FF2B5EF4-FFF2-40B4-BE49-F238E27FC236}">
                <a16:creationId xmlns:a16="http://schemas.microsoft.com/office/drawing/2014/main" id="{8A6383C2-12EC-7E4A-9788-938DCEE25A01}"/>
              </a:ext>
            </a:extLst>
          </p:cNvPr>
          <p:cNvSpPr/>
          <p:nvPr/>
        </p:nvSpPr>
        <p:spPr>
          <a:xfrm>
            <a:off x="0" y="4767262"/>
            <a:ext cx="91440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1789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1850477"/>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ooter Placeholder 4">
            <a:extLst>
              <a:ext uri="{FF2B5EF4-FFF2-40B4-BE49-F238E27FC236}">
                <a16:creationId xmlns:a16="http://schemas.microsoft.com/office/drawing/2014/main" id="{FC59C7DC-93FA-8C4E-8229-8038A40CCA4C}"/>
              </a:ext>
            </a:extLst>
          </p:cNvPr>
          <p:cNvSpPr>
            <a:spLocks noGrp="1"/>
          </p:cNvSpPr>
          <p:nvPr>
            <p:ph type="ftr" sz="quarter" idx="11"/>
          </p:nvPr>
        </p:nvSpPr>
        <p:spPr>
          <a:xfrm>
            <a:off x="0" y="4776787"/>
            <a:ext cx="7287768" cy="366713"/>
          </a:xfrm>
        </p:spPr>
        <p:txBody>
          <a:bodyPr/>
          <a:lstStyle>
            <a:lvl1pPr>
              <a:defRPr/>
            </a:lvl1pPr>
          </a:lstStyle>
          <a:p>
            <a:r>
              <a:rPr lang="en-US"/>
              <a:t>SC22 | Dallas, TX | hpc accelerates.</a:t>
            </a:r>
            <a:endParaRPr lang="en-US" dirty="0"/>
          </a:p>
        </p:txBody>
      </p:sp>
      <p:sp>
        <p:nvSpPr>
          <p:cNvPr id="7" name="Slide Number Placeholder 5">
            <a:extLst>
              <a:ext uri="{FF2B5EF4-FFF2-40B4-BE49-F238E27FC236}">
                <a16:creationId xmlns:a16="http://schemas.microsoft.com/office/drawing/2014/main" id="{B7F18DFC-DD28-E742-B9D6-2E6C03C3523F}"/>
              </a:ext>
            </a:extLst>
          </p:cNvPr>
          <p:cNvSpPr>
            <a:spLocks noGrp="1"/>
          </p:cNvSpPr>
          <p:nvPr>
            <p:ph type="sldNum" sz="quarter" idx="12"/>
          </p:nvPr>
        </p:nvSpPr>
        <p:spPr/>
        <p:txBody>
          <a:bodyPr/>
          <a:lstStyle>
            <a:lvl1pPr>
              <a:defRPr/>
            </a:lvl1pPr>
          </a:lstStyle>
          <a:p>
            <a:fld id="{529F7ADF-05FA-8747-89D6-6A58BD53D3B9}" type="slidenum">
              <a:rPr lang="en-US" altLang="en-US"/>
              <a:pPr/>
              <a:t>‹#›</a:t>
            </a:fld>
            <a:endParaRPr lang="en-US" altLang="en-US"/>
          </a:p>
        </p:txBody>
      </p:sp>
    </p:spTree>
    <p:extLst>
      <p:ext uri="{BB962C8B-B14F-4D97-AF65-F5344CB8AC3E}">
        <p14:creationId xmlns:p14="http://schemas.microsoft.com/office/powerpoint/2010/main" val="368933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D7862C-C634-A044-BC1C-786E056A1DC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6013AF3-8E9F-D542-8F89-04FEBB5A5666}"/>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6" name="Slide Number Placeholder 5">
            <a:extLst>
              <a:ext uri="{FF2B5EF4-FFF2-40B4-BE49-F238E27FC236}">
                <a16:creationId xmlns:a16="http://schemas.microsoft.com/office/drawing/2014/main" id="{69958EFF-D868-774F-9FC5-9867ED8AEA98}"/>
              </a:ext>
            </a:extLst>
          </p:cNvPr>
          <p:cNvSpPr>
            <a:spLocks noGrp="1"/>
          </p:cNvSpPr>
          <p:nvPr>
            <p:ph type="sldNum" sz="quarter" idx="12"/>
          </p:nvPr>
        </p:nvSpPr>
        <p:spPr>
          <a:xfrm>
            <a:off x="7404100" y="4776787"/>
            <a:ext cx="1282700" cy="366713"/>
          </a:xfrm>
        </p:spPr>
        <p:txBody>
          <a:bodyPr/>
          <a:lstStyle>
            <a:lvl1pPr>
              <a:defRPr/>
            </a:lvl1pPr>
          </a:lstStyle>
          <a:p>
            <a:fld id="{E758CF0C-250E-7F48-AF3C-1DAAD85AA699}" type="slidenum">
              <a:rPr lang="en-US" altLang="en-US"/>
              <a:pPr/>
              <a:t>‹#›</a:t>
            </a:fld>
            <a:endParaRPr lang="en-US" altLang="en-US" dirty="0"/>
          </a:p>
        </p:txBody>
      </p:sp>
    </p:spTree>
    <p:extLst>
      <p:ext uri="{BB962C8B-B14F-4D97-AF65-F5344CB8AC3E}">
        <p14:creationId xmlns:p14="http://schemas.microsoft.com/office/powerpoint/2010/main" val="139392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1CB01D-8B2C-6C45-BFBD-F8F0E4D0B95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B05DD3-FD9C-5044-91EB-14039A2105A3}"/>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6" name="Slide Number Placeholder 5">
            <a:extLst>
              <a:ext uri="{FF2B5EF4-FFF2-40B4-BE49-F238E27FC236}">
                <a16:creationId xmlns:a16="http://schemas.microsoft.com/office/drawing/2014/main" id="{1009614B-6972-9E42-84FF-D689F8C654DB}"/>
              </a:ext>
            </a:extLst>
          </p:cNvPr>
          <p:cNvSpPr>
            <a:spLocks noGrp="1"/>
          </p:cNvSpPr>
          <p:nvPr>
            <p:ph type="sldNum" sz="quarter" idx="12"/>
          </p:nvPr>
        </p:nvSpPr>
        <p:spPr/>
        <p:txBody>
          <a:bodyPr/>
          <a:lstStyle>
            <a:lvl1pPr>
              <a:defRPr/>
            </a:lvl1pPr>
          </a:lstStyle>
          <a:p>
            <a:fld id="{8232E9A0-AEA3-884D-B6E7-D8FD392716B9}" type="slidenum">
              <a:rPr lang="en-US" altLang="en-US"/>
              <a:pPr/>
              <a:t>‹#›</a:t>
            </a:fld>
            <a:endParaRPr lang="en-US" altLang="en-US"/>
          </a:p>
        </p:txBody>
      </p:sp>
    </p:spTree>
    <p:extLst>
      <p:ext uri="{BB962C8B-B14F-4D97-AF65-F5344CB8AC3E}">
        <p14:creationId xmlns:p14="http://schemas.microsoft.com/office/powerpoint/2010/main" val="64301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870" y="772344"/>
            <a:ext cx="4314930"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772344"/>
            <a:ext cx="4284785"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9EA19-B82B-B14C-A0BE-2436DF08077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E7521368-B184-C94F-870D-376192CE73B0}"/>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7" name="Slide Number Placeholder 6">
            <a:extLst>
              <a:ext uri="{FF2B5EF4-FFF2-40B4-BE49-F238E27FC236}">
                <a16:creationId xmlns:a16="http://schemas.microsoft.com/office/drawing/2014/main" id="{80350ACA-9314-3748-AF85-6640E89A4C85}"/>
              </a:ext>
            </a:extLst>
          </p:cNvPr>
          <p:cNvSpPr>
            <a:spLocks noGrp="1"/>
          </p:cNvSpPr>
          <p:nvPr>
            <p:ph type="sldNum" sz="quarter" idx="12"/>
          </p:nvPr>
        </p:nvSpPr>
        <p:spPr/>
        <p:txBody>
          <a:bodyPr/>
          <a:lstStyle>
            <a:lvl1pPr>
              <a:defRPr/>
            </a:lvl1pPr>
          </a:lstStyle>
          <a:p>
            <a:fld id="{C311CFAC-FC75-9745-8A4F-846EC7C0E6EA}" type="slidenum">
              <a:rPr lang="en-US" altLang="en-US"/>
              <a:pPr/>
              <a:t>‹#›</a:t>
            </a:fld>
            <a:endParaRPr lang="en-US" altLang="en-US"/>
          </a:p>
        </p:txBody>
      </p:sp>
    </p:spTree>
    <p:extLst>
      <p:ext uri="{BB962C8B-B14F-4D97-AF65-F5344CB8AC3E}">
        <p14:creationId xmlns:p14="http://schemas.microsoft.com/office/powerpoint/2010/main" val="44948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0CA86-E65B-A443-B6E0-952F33D295B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8" name="Footer Placeholder 7">
            <a:extLst>
              <a:ext uri="{FF2B5EF4-FFF2-40B4-BE49-F238E27FC236}">
                <a16:creationId xmlns:a16="http://schemas.microsoft.com/office/drawing/2014/main" id="{E09B0513-2342-8B4A-9210-B7B6787DB58B}"/>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9" name="Slide Number Placeholder 8">
            <a:extLst>
              <a:ext uri="{FF2B5EF4-FFF2-40B4-BE49-F238E27FC236}">
                <a16:creationId xmlns:a16="http://schemas.microsoft.com/office/drawing/2014/main" id="{9A05F349-A0E3-7643-9D22-0F2D55054291}"/>
              </a:ext>
            </a:extLst>
          </p:cNvPr>
          <p:cNvSpPr>
            <a:spLocks noGrp="1"/>
          </p:cNvSpPr>
          <p:nvPr>
            <p:ph type="sldNum" sz="quarter" idx="12"/>
          </p:nvPr>
        </p:nvSpPr>
        <p:spPr/>
        <p:txBody>
          <a:bodyPr/>
          <a:lstStyle>
            <a:lvl1pPr>
              <a:defRPr/>
            </a:lvl1pPr>
          </a:lstStyle>
          <a:p>
            <a:fld id="{41D1535E-D482-B349-AA47-C2471FBA0394}" type="slidenum">
              <a:rPr lang="en-US" altLang="en-US"/>
              <a:pPr/>
              <a:t>‹#›</a:t>
            </a:fld>
            <a:endParaRPr lang="en-US" altLang="en-US"/>
          </a:p>
        </p:txBody>
      </p:sp>
    </p:spTree>
    <p:extLst>
      <p:ext uri="{BB962C8B-B14F-4D97-AF65-F5344CB8AC3E}">
        <p14:creationId xmlns:p14="http://schemas.microsoft.com/office/powerpoint/2010/main" val="1893917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DBB67-49AA-8A41-944C-9F2E14CE945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4" name="Footer Placeholder 3">
            <a:extLst>
              <a:ext uri="{FF2B5EF4-FFF2-40B4-BE49-F238E27FC236}">
                <a16:creationId xmlns:a16="http://schemas.microsoft.com/office/drawing/2014/main" id="{643CFD38-D0C0-5545-8280-D4CEA2657D43}"/>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B1F159CF-C068-384F-989E-524B498AEA5F}"/>
              </a:ext>
            </a:extLst>
          </p:cNvPr>
          <p:cNvSpPr>
            <a:spLocks noGrp="1"/>
          </p:cNvSpPr>
          <p:nvPr>
            <p:ph type="sldNum" sz="quarter" idx="12"/>
          </p:nvPr>
        </p:nvSpPr>
        <p:spPr/>
        <p:txBody>
          <a:bodyPr/>
          <a:lstStyle>
            <a:lvl1pPr>
              <a:defRPr/>
            </a:lvl1pPr>
          </a:lstStyle>
          <a:p>
            <a:fld id="{D5A6766A-B4F9-0D4A-808F-F0199F7E1DF9}" type="slidenum">
              <a:rPr lang="en-US" altLang="en-US"/>
              <a:pPr/>
              <a:t>‹#›</a:t>
            </a:fld>
            <a:endParaRPr lang="en-US" altLang="en-US"/>
          </a:p>
        </p:txBody>
      </p:sp>
    </p:spTree>
    <p:extLst>
      <p:ext uri="{BB962C8B-B14F-4D97-AF65-F5344CB8AC3E}">
        <p14:creationId xmlns:p14="http://schemas.microsoft.com/office/powerpoint/2010/main" val="193233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98C70-A045-574D-86EB-4A67E092CAF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3" name="Footer Placeholder 2">
            <a:extLst>
              <a:ext uri="{FF2B5EF4-FFF2-40B4-BE49-F238E27FC236}">
                <a16:creationId xmlns:a16="http://schemas.microsoft.com/office/drawing/2014/main" id="{3FE23909-2DFC-8B46-91DA-A5CA0316897D}"/>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4" name="Slide Number Placeholder 3">
            <a:extLst>
              <a:ext uri="{FF2B5EF4-FFF2-40B4-BE49-F238E27FC236}">
                <a16:creationId xmlns:a16="http://schemas.microsoft.com/office/drawing/2014/main" id="{6C2B5B3B-6CB7-9049-B886-4C441C9F4A64}"/>
              </a:ext>
            </a:extLst>
          </p:cNvPr>
          <p:cNvSpPr>
            <a:spLocks noGrp="1"/>
          </p:cNvSpPr>
          <p:nvPr>
            <p:ph type="sldNum" sz="quarter" idx="12"/>
          </p:nvPr>
        </p:nvSpPr>
        <p:spPr/>
        <p:txBody>
          <a:bodyPr/>
          <a:lstStyle>
            <a:lvl1pPr>
              <a:defRPr/>
            </a:lvl1pPr>
          </a:lstStyle>
          <a:p>
            <a:fld id="{3E3DAC36-F37A-1F4D-B3E7-4DEE3675BD96}" type="slidenum">
              <a:rPr lang="en-US" altLang="en-US"/>
              <a:pPr/>
              <a:t>‹#›</a:t>
            </a:fld>
            <a:endParaRPr lang="en-US" altLang="en-US"/>
          </a:p>
        </p:txBody>
      </p:sp>
    </p:spTree>
    <p:extLst>
      <p:ext uri="{BB962C8B-B14F-4D97-AF65-F5344CB8AC3E}">
        <p14:creationId xmlns:p14="http://schemas.microsoft.com/office/powerpoint/2010/main" val="157086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AC70DBBC-81B7-2449-B502-412F1D84A9E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4B1837BC-3E47-BB43-83A4-BA4C1EDF6AD2}"/>
              </a:ext>
            </a:extLst>
          </p:cNvPr>
          <p:cNvSpPr>
            <a:spLocks noGrp="1"/>
          </p:cNvSpPr>
          <p:nvPr>
            <p:ph type="ftr" sz="quarter" idx="11"/>
          </p:nvPr>
        </p:nvSpPr>
        <p:spPr/>
        <p:txBody>
          <a:bodyPr/>
          <a:lstStyle>
            <a:lvl1pPr>
              <a:defRPr/>
            </a:lvl1pPr>
          </a:lstStyle>
          <a:p>
            <a:r>
              <a:rPr lang="en-US"/>
              <a:t>SC22 | Dallas, TX | hpc accelerates.</a:t>
            </a:r>
            <a:endParaRPr lang="en-US" dirty="0"/>
          </a:p>
        </p:txBody>
      </p:sp>
      <p:sp>
        <p:nvSpPr>
          <p:cNvPr id="7" name="Slide Number Placeholder 6">
            <a:extLst>
              <a:ext uri="{FF2B5EF4-FFF2-40B4-BE49-F238E27FC236}">
                <a16:creationId xmlns:a16="http://schemas.microsoft.com/office/drawing/2014/main" id="{3E594CFA-00F2-3543-A356-023B11FD37B0}"/>
              </a:ext>
            </a:extLst>
          </p:cNvPr>
          <p:cNvSpPr>
            <a:spLocks noGrp="1"/>
          </p:cNvSpPr>
          <p:nvPr>
            <p:ph type="sldNum" sz="quarter" idx="12"/>
          </p:nvPr>
        </p:nvSpPr>
        <p:spPr/>
        <p:txBody>
          <a:bodyPr/>
          <a:lstStyle>
            <a:lvl1pPr>
              <a:defRPr/>
            </a:lvl1pPr>
          </a:lstStyle>
          <a:p>
            <a:fld id="{D37773E0-9125-A44D-8348-73254536C03E}" type="slidenum">
              <a:rPr lang="en-US" altLang="en-US"/>
              <a:pPr/>
              <a:t>‹#›</a:t>
            </a:fld>
            <a:endParaRPr lang="en-US" altLang="en-US"/>
          </a:p>
        </p:txBody>
      </p:sp>
    </p:spTree>
    <p:extLst>
      <p:ext uri="{BB962C8B-B14F-4D97-AF65-F5344CB8AC3E}">
        <p14:creationId xmlns:p14="http://schemas.microsoft.com/office/powerpoint/2010/main" val="422746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59DA96-F1E4-DB41-9126-C10CC6B6F9BE}"/>
              </a:ext>
            </a:extLst>
          </p:cNvPr>
          <p:cNvSpPr/>
          <p:nvPr userDrawn="1"/>
        </p:nvSpPr>
        <p:spPr>
          <a:xfrm>
            <a:off x="0" y="-9527"/>
            <a:ext cx="9144000" cy="59970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302A7954-6CFF-C342-99C1-5D812CA9A8E2}"/>
              </a:ext>
            </a:extLst>
          </p:cNvPr>
          <p:cNvSpPr/>
          <p:nvPr userDrawn="1"/>
        </p:nvSpPr>
        <p:spPr>
          <a:xfrm>
            <a:off x="0" y="4779898"/>
            <a:ext cx="86868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a:extLst>
              <a:ext uri="{FF2B5EF4-FFF2-40B4-BE49-F238E27FC236}">
                <a16:creationId xmlns:a16="http://schemas.microsoft.com/office/drawing/2014/main" id="{3247AFC5-7DF8-AA41-A8E1-50FFCBEE18FF}"/>
              </a:ext>
            </a:extLst>
          </p:cNvPr>
          <p:cNvSpPr>
            <a:spLocks noGrp="1"/>
          </p:cNvSpPr>
          <p:nvPr>
            <p:ph type="title"/>
          </p:nvPr>
        </p:nvSpPr>
        <p:spPr bwMode="auto">
          <a:xfrm>
            <a:off x="0" y="0"/>
            <a:ext cx="9144000" cy="59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0E7B9685-54BA-8A4A-843D-064748861761}"/>
              </a:ext>
            </a:extLst>
          </p:cNvPr>
          <p:cNvSpPr>
            <a:spLocks noGrp="1"/>
          </p:cNvSpPr>
          <p:nvPr>
            <p:ph type="body" idx="1"/>
          </p:nvPr>
        </p:nvSpPr>
        <p:spPr bwMode="auto">
          <a:xfrm>
            <a:off x="149771" y="599704"/>
            <a:ext cx="8836573" cy="4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a:extLst>
              <a:ext uri="{FF2B5EF4-FFF2-40B4-BE49-F238E27FC236}">
                <a16:creationId xmlns:a16="http://schemas.microsoft.com/office/drawing/2014/main" id="{97BFF545-FB9C-064F-B067-E1496ABADFE3}"/>
              </a:ext>
            </a:extLst>
          </p:cNvPr>
          <p:cNvSpPr>
            <a:spLocks noGrp="1"/>
          </p:cNvSpPr>
          <p:nvPr>
            <p:ph type="ftr" sz="quarter" idx="3"/>
          </p:nvPr>
        </p:nvSpPr>
        <p:spPr>
          <a:xfrm>
            <a:off x="0" y="4776787"/>
            <a:ext cx="7158182" cy="366713"/>
          </a:xfrm>
          <a:prstGeom prst="rect">
            <a:avLst/>
          </a:prstGeom>
        </p:spPr>
        <p:txBody>
          <a:bodyPr vert="horz" lIns="91440" tIns="91440" rIns="91440" bIns="91440" rtlCol="0" anchor="ctr"/>
          <a:lstStyle>
            <a:lvl1pPr algn="l" fontAlgn="auto">
              <a:spcBef>
                <a:spcPts val="0"/>
              </a:spcBef>
              <a:spcAft>
                <a:spcPts val="0"/>
              </a:spcAft>
              <a:defRPr sz="1200" dirty="0" err="1" smtClean="0">
                <a:ln>
                  <a:noFill/>
                </a:ln>
                <a:solidFill>
                  <a:schemeClr val="bg1"/>
                </a:solidFill>
                <a:latin typeface="+mn-lt"/>
                <a:ea typeface="+mn-ea"/>
              </a:defRPr>
            </a:lvl1pPr>
          </a:lstStyle>
          <a:p>
            <a:r>
              <a:rPr lang="en-US"/>
              <a:t>SC22 | Dallas, TX | hpc accelerates.</a:t>
            </a:r>
            <a:endParaRPr lang="en-US" dirty="0"/>
          </a:p>
        </p:txBody>
      </p:sp>
      <p:sp>
        <p:nvSpPr>
          <p:cNvPr id="6" name="Slide Number Placeholder 5">
            <a:extLst>
              <a:ext uri="{FF2B5EF4-FFF2-40B4-BE49-F238E27FC236}">
                <a16:creationId xmlns:a16="http://schemas.microsoft.com/office/drawing/2014/main" id="{FBB4310C-95F6-764C-AAAA-49212B463980}"/>
              </a:ext>
            </a:extLst>
          </p:cNvPr>
          <p:cNvSpPr>
            <a:spLocks noGrp="1"/>
          </p:cNvSpPr>
          <p:nvPr>
            <p:ph type="sldNum" sz="quarter" idx="4"/>
          </p:nvPr>
        </p:nvSpPr>
        <p:spPr>
          <a:xfrm>
            <a:off x="6553200" y="4776787"/>
            <a:ext cx="2133600" cy="366713"/>
          </a:xfrm>
          <a:prstGeom prst="rect">
            <a:avLst/>
          </a:prstGeom>
        </p:spPr>
        <p:txBody>
          <a:bodyPr vert="horz" wrap="square" lIns="91440" tIns="91440" rIns="91440" bIns="91440" numCol="1" anchor="ctr" anchorCtr="0" compatLnSpc="1">
            <a:prstTxWarp prst="textNoShape">
              <a:avLst/>
            </a:prstTxWarp>
          </a:bodyPr>
          <a:lstStyle>
            <a:lvl1pPr algn="r">
              <a:defRPr sz="1200">
                <a:solidFill>
                  <a:srgbClr val="FFFFFF"/>
                </a:solidFill>
              </a:defRPr>
            </a:lvl1pPr>
          </a:lstStyle>
          <a:p>
            <a:fld id="{2A15BCA9-B133-B14A-BE86-FEE66265706D}" type="slidenum">
              <a:rPr lang="en-US" altLang="en-US"/>
              <a:pPr/>
              <a:t>‹#›</a:t>
            </a:fld>
            <a:endParaRPr lang="en-US" altLang="en-US"/>
          </a:p>
        </p:txBody>
      </p:sp>
      <p:pic>
        <p:nvPicPr>
          <p:cNvPr id="1031" name="Picture 7" descr="UO_Signature_stckd_4c.pdf">
            <a:extLst>
              <a:ext uri="{FF2B5EF4-FFF2-40B4-BE49-F238E27FC236}">
                <a16:creationId xmlns:a16="http://schemas.microsoft.com/office/drawing/2014/main" id="{E3944C43-83C8-3349-A131-45F8C1055ED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28076" y="4776788"/>
            <a:ext cx="377825"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dt="0"/>
  <p:txStyles>
    <p:titleStyle>
      <a:lvl1pPr algn="ctr" defTabSz="457200" rtl="0" eaLnBrk="1" fontAlgn="base" hangingPunct="1">
        <a:spcBef>
          <a:spcPct val="0"/>
        </a:spcBef>
        <a:spcAft>
          <a:spcPct val="0"/>
        </a:spcAft>
        <a:defRPr sz="4400" b="0"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au.uoregon.edu/" TargetMode="External"/><Relationship Id="rId2" Type="http://schemas.openxmlformats.org/officeDocument/2006/relationships/hyperlink" Target="mailto:khuck@cs.uoregon.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ui.perfetto.de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UO-OACISS/perfstubs" TargetMode="External"/><Relationship Id="rId2" Type="http://schemas.openxmlformats.org/officeDocument/2006/relationships/hyperlink" Target="https://www.cs.uoregon.edu/research/tau/docs/newguide/bk05rn01.html"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tau.uoregon.edu/" TargetMode="External"/><Relationship Id="rId7" Type="http://schemas.openxmlformats.org/officeDocument/2006/relationships/image" Target="../media/image6.png"/><Relationship Id="rId2" Type="http://schemas.openxmlformats.org/officeDocument/2006/relationships/hyperlink" Target="mailto:khuck@cs.uoregon.edu"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s://www.openmp.org/"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sc.llnl.gov/codes/proxy-apps/lulesh"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github.com/UO-OACISS/tau2" TargetMode="External"/><Relationship Id="rId2" Type="http://schemas.openxmlformats.org/officeDocument/2006/relationships/hyperlink" Target="https://tau.uoregon.edu/" TargetMode="External"/><Relationship Id="rId1" Type="http://schemas.openxmlformats.org/officeDocument/2006/relationships/slideLayout" Target="../slideLayouts/slideLayout3.xml"/><Relationship Id="rId6" Type="http://schemas.openxmlformats.org/officeDocument/2006/relationships/hyperlink" Target="mailto:tau-bugs@cs.uoregon.edu" TargetMode="External"/><Relationship Id="rId5" Type="http://schemas.openxmlformats.org/officeDocument/2006/relationships/hyperlink" Target="https://github.com/UO-OACISS/tau2/wiki/Frequently-Asked-Questions-%28FAQ%29" TargetMode="External"/><Relationship Id="rId4" Type="http://schemas.openxmlformats.org/officeDocument/2006/relationships/hyperlink" Target="https://github.com/UO-OACISS/tau2/wiki"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jpg"/><Relationship Id="rId3" Type="http://schemas.openxmlformats.org/officeDocument/2006/relationships/image" Target="../media/image64.jpeg"/><Relationship Id="rId21" Type="http://schemas.openxmlformats.org/officeDocument/2006/relationships/image" Target="../media/image82.jp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jpe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5" Type="http://schemas.openxmlformats.org/officeDocument/2006/relationships/image" Target="../media/image76.gif"/><Relationship Id="rId10" Type="http://schemas.openxmlformats.org/officeDocument/2006/relationships/image" Target="../media/image71.png"/><Relationship Id="rId19" Type="http://schemas.openxmlformats.org/officeDocument/2006/relationships/image" Target="../media/image80.jp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jpg"/></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961E78-2ECA-05B5-973F-CF4C1FE69626}"/>
              </a:ext>
            </a:extLst>
          </p:cNvPr>
          <p:cNvSpPr>
            <a:spLocks noGrp="1"/>
          </p:cNvSpPr>
          <p:nvPr>
            <p:ph type="ctrTitle"/>
          </p:nvPr>
        </p:nvSpPr>
        <p:spPr/>
        <p:txBody>
          <a:bodyPr/>
          <a:lstStyle/>
          <a:p>
            <a:r>
              <a:rPr lang="en-US" dirty="0"/>
              <a:t>The TAU Performance System</a:t>
            </a:r>
          </a:p>
        </p:txBody>
      </p:sp>
      <p:sp>
        <p:nvSpPr>
          <p:cNvPr id="7" name="Subtitle 6">
            <a:extLst>
              <a:ext uri="{FF2B5EF4-FFF2-40B4-BE49-F238E27FC236}">
                <a16:creationId xmlns:a16="http://schemas.microsoft.com/office/drawing/2014/main" id="{E50F7A5B-B52D-053A-FF48-AF56597EBBC8}"/>
              </a:ext>
            </a:extLst>
          </p:cNvPr>
          <p:cNvSpPr>
            <a:spLocks noGrp="1"/>
          </p:cNvSpPr>
          <p:nvPr>
            <p:ph type="subTitle" idx="1"/>
          </p:nvPr>
        </p:nvSpPr>
        <p:spPr/>
        <p:txBody>
          <a:bodyPr/>
          <a:lstStyle/>
          <a:p>
            <a:pPr fontAlgn="auto">
              <a:spcAft>
                <a:spcPts val="0"/>
              </a:spcAft>
              <a:defRPr/>
            </a:pPr>
            <a:r>
              <a:rPr lang="en-US" sz="1400" u="sng" dirty="0">
                <a:ea typeface="+mn-ea"/>
              </a:rPr>
              <a:t>Kevin Huck</a:t>
            </a:r>
            <a:r>
              <a:rPr lang="en-US" sz="1400" dirty="0">
                <a:ea typeface="+mn-ea"/>
              </a:rPr>
              <a:t>, Sameer Shende</a:t>
            </a:r>
            <a:r>
              <a:rPr lang="en-US" sz="1400" dirty="0"/>
              <a:t>, Allen </a:t>
            </a:r>
            <a:r>
              <a:rPr lang="en-US" sz="1400" dirty="0" err="1"/>
              <a:t>Malony</a:t>
            </a:r>
            <a:endParaRPr lang="en-US" sz="1400" dirty="0">
              <a:ea typeface="+mn-ea"/>
            </a:endParaRPr>
          </a:p>
          <a:p>
            <a:pPr fontAlgn="auto">
              <a:spcAft>
                <a:spcPts val="0"/>
              </a:spcAft>
              <a:defRPr/>
            </a:pPr>
            <a:r>
              <a:rPr lang="en-US" sz="1400" dirty="0">
                <a:ea typeface="+mn-ea"/>
                <a:hlinkClick r:id="rId2"/>
              </a:rPr>
              <a:t>khuck@cs.uoregon.edu</a:t>
            </a:r>
            <a:endParaRPr lang="en-US" sz="1400" dirty="0">
              <a:ea typeface="+mn-ea"/>
            </a:endParaRPr>
          </a:p>
          <a:p>
            <a:pPr fontAlgn="auto">
              <a:spcAft>
                <a:spcPts val="0"/>
              </a:spcAft>
              <a:defRPr/>
            </a:pPr>
            <a:r>
              <a:rPr lang="en-US" sz="1400" dirty="0">
                <a:ea typeface="+mn-ea"/>
                <a:hlinkClick r:id="rId3"/>
              </a:rPr>
              <a:t>http://tau.uoregon.edu</a:t>
            </a:r>
            <a:endParaRPr lang="en-US" sz="1400" dirty="0">
              <a:ea typeface="+mn-ea"/>
            </a:endParaRPr>
          </a:p>
        </p:txBody>
      </p:sp>
    </p:spTree>
    <p:extLst>
      <p:ext uri="{BB962C8B-B14F-4D97-AF65-F5344CB8AC3E}">
        <p14:creationId xmlns:p14="http://schemas.microsoft.com/office/powerpoint/2010/main" val="298718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r>
              <a:rPr lang="en-US" dirty="0">
                <a:latin typeface="Arial" pitchFamily="-1" charset="0"/>
                <a:ea typeface="ＭＳ Ｐゴシック" pitchFamily="-1" charset="-128"/>
                <a:cs typeface="ＭＳ Ｐゴシック" pitchFamily="-1" charset="-128"/>
              </a:rPr>
              <a:t>Tracing: Chrome Browser</a:t>
            </a:r>
          </a:p>
        </p:txBody>
      </p:sp>
      <p:sp>
        <p:nvSpPr>
          <p:cNvPr id="3" name="Footer Placeholder 2">
            <a:extLst>
              <a:ext uri="{FF2B5EF4-FFF2-40B4-BE49-F238E27FC236}">
                <a16:creationId xmlns:a16="http://schemas.microsoft.com/office/drawing/2014/main" id="{3FDBACE6-FC6B-BB47-0B6F-08513AAA63DE}"/>
              </a:ext>
            </a:extLst>
          </p:cNvPr>
          <p:cNvSpPr>
            <a:spLocks noGrp="1"/>
          </p:cNvSpPr>
          <p:nvPr>
            <p:ph type="ftr" sz="quarter" idx="11"/>
          </p:nvPr>
        </p:nvSpPr>
        <p:spPr/>
        <p:txBody>
          <a:bodyPr/>
          <a:lstStyle/>
          <a:p>
            <a:r>
              <a:rPr lang="en-US"/>
              <a:t>SC22 | Dallas, TX | hpc accelerates.</a:t>
            </a:r>
            <a:endParaRPr lang="en-US" dirty="0"/>
          </a:p>
        </p:txBody>
      </p:sp>
      <p:pic>
        <p:nvPicPr>
          <p:cNvPr id="4" name="Picture 3" descr="Google ChromeScreenSnapz02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56" y="480040"/>
            <a:ext cx="7433288" cy="3338542"/>
          </a:xfrm>
          <a:prstGeom prst="rect">
            <a:avLst/>
          </a:prstGeom>
        </p:spPr>
      </p:pic>
      <p:sp>
        <p:nvSpPr>
          <p:cNvPr id="2" name="TextBox 1"/>
          <p:cNvSpPr txBox="1"/>
          <p:nvPr/>
        </p:nvSpPr>
        <p:spPr>
          <a:xfrm>
            <a:off x="1708075" y="3737909"/>
            <a:ext cx="5727850" cy="1987724"/>
          </a:xfrm>
          <a:prstGeom prst="rect">
            <a:avLst/>
          </a:prstGeom>
          <a:noFill/>
        </p:spPr>
        <p:txBody>
          <a:bodyPr wrap="none" rtlCol="0">
            <a:spAutoFit/>
          </a:bodyPr>
          <a:lstStyle/>
          <a:p>
            <a:r>
              <a:rPr lang="en-US" sz="1050" b="1" dirty="0">
                <a:latin typeface="Helvetica"/>
                <a:cs typeface="Helvetica"/>
              </a:rPr>
              <a:t>% export TAU_TRACE=1</a:t>
            </a:r>
          </a:p>
          <a:p>
            <a:r>
              <a:rPr lang="en-US" sz="1050" b="1" dirty="0">
                <a:latin typeface="Helvetica"/>
                <a:cs typeface="Helvetica"/>
              </a:rPr>
              <a:t>% </a:t>
            </a:r>
            <a:r>
              <a:rPr lang="en-US" sz="1050" b="1" dirty="0" err="1">
                <a:latin typeface="Helvetica"/>
                <a:cs typeface="Helvetica"/>
              </a:rPr>
              <a:t>mpirun</a:t>
            </a:r>
            <a:r>
              <a:rPr lang="en-US" sz="1050" b="1" dirty="0">
                <a:latin typeface="Helvetica"/>
                <a:cs typeface="Helvetica"/>
              </a:rPr>
              <a:t> </a:t>
            </a:r>
            <a:r>
              <a:rPr lang="mr-IN" sz="1050" b="1" dirty="0">
                <a:latin typeface="Helvetica"/>
                <a:cs typeface="Helvetica"/>
              </a:rPr>
              <a:t>–</a:t>
            </a:r>
            <a:r>
              <a:rPr lang="en-US" sz="1050" b="1" dirty="0" err="1">
                <a:latin typeface="Helvetica"/>
                <a:cs typeface="Helvetica"/>
              </a:rPr>
              <a:t>np</a:t>
            </a:r>
            <a:r>
              <a:rPr lang="en-US" sz="1050" b="1" dirty="0">
                <a:latin typeface="Helvetica"/>
                <a:cs typeface="Helvetica"/>
              </a:rPr>
              <a:t> 256 </a:t>
            </a:r>
            <a:r>
              <a:rPr lang="en-US" sz="1050" b="1" dirty="0" err="1">
                <a:latin typeface="Helvetica"/>
                <a:cs typeface="Helvetica"/>
              </a:rPr>
              <a:t>tau_exec</a:t>
            </a:r>
            <a:r>
              <a:rPr lang="en-US" sz="1050" b="1" dirty="0">
                <a:latin typeface="Helvetica"/>
                <a:cs typeface="Helvetica"/>
              </a:rPr>
              <a:t> ./</a:t>
            </a:r>
            <a:r>
              <a:rPr lang="en-US" sz="1050" b="1" dirty="0" err="1">
                <a:latin typeface="Helvetica"/>
                <a:cs typeface="Helvetica"/>
              </a:rPr>
              <a:t>a.out</a:t>
            </a:r>
            <a:r>
              <a:rPr lang="en-US" sz="1050" b="1" dirty="0">
                <a:latin typeface="Helvetica"/>
                <a:cs typeface="Helvetica"/>
              </a:rPr>
              <a:t> </a:t>
            </a:r>
          </a:p>
          <a:p>
            <a:pPr>
              <a:spcAft>
                <a:spcPts val="450"/>
              </a:spcAft>
              <a:buClr>
                <a:srgbClr val="003399"/>
              </a:buClr>
              <a:defRPr/>
            </a:pPr>
            <a:r>
              <a:rPr lang="en-US" sz="1050" b="1" dirty="0">
                <a:latin typeface="Helvetica"/>
                <a:cs typeface="Helvetica"/>
              </a:rPr>
              <a:t>% </a:t>
            </a:r>
            <a:r>
              <a:rPr lang="en-US" sz="1050" b="1" dirty="0" err="1">
                <a:latin typeface="Helvetica"/>
                <a:cs typeface="Helvetica"/>
              </a:rPr>
              <a:t>tau_treemerge.pl</a:t>
            </a:r>
            <a:r>
              <a:rPr lang="en-US" sz="1050" b="1" dirty="0">
                <a:latin typeface="Helvetica"/>
                <a:cs typeface="Helvetica"/>
              </a:rPr>
              <a:t>; tau_trace2json </a:t>
            </a:r>
            <a:r>
              <a:rPr lang="en-US" sz="1050" b="1" dirty="0" err="1">
                <a:latin typeface="Helvetica"/>
                <a:cs typeface="Helvetica"/>
              </a:rPr>
              <a:t>tau.trc</a:t>
            </a:r>
            <a:r>
              <a:rPr lang="en-US" sz="1050" b="1" dirty="0">
                <a:latin typeface="Helvetica"/>
                <a:cs typeface="Helvetica"/>
              </a:rPr>
              <a:t> </a:t>
            </a:r>
            <a:r>
              <a:rPr lang="en-US" sz="1050" b="1" dirty="0" err="1">
                <a:latin typeface="Helvetica"/>
                <a:cs typeface="Helvetica"/>
              </a:rPr>
              <a:t>tau.edf</a:t>
            </a:r>
            <a:r>
              <a:rPr lang="en-US" sz="1050" b="1" dirty="0">
                <a:latin typeface="Helvetica"/>
                <a:cs typeface="Helvetica"/>
              </a:rPr>
              <a:t> </a:t>
            </a:r>
            <a:r>
              <a:rPr lang="mr-IN" sz="1050" b="1" dirty="0">
                <a:latin typeface="Helvetica"/>
                <a:cs typeface="Helvetica"/>
              </a:rPr>
              <a:t>–</a:t>
            </a:r>
            <a:r>
              <a:rPr lang="en-US" sz="1050" b="1" dirty="0">
                <a:latin typeface="Helvetica"/>
                <a:cs typeface="Helvetica"/>
              </a:rPr>
              <a:t>chrome </a:t>
            </a:r>
            <a:r>
              <a:rPr lang="mr-IN" sz="1050" b="1" dirty="0">
                <a:latin typeface="Helvetica"/>
                <a:cs typeface="Helvetica"/>
              </a:rPr>
              <a:t>–</a:t>
            </a:r>
            <a:r>
              <a:rPr lang="en-US" sz="1050" b="1" dirty="0" err="1">
                <a:latin typeface="Helvetica"/>
                <a:cs typeface="Helvetica"/>
              </a:rPr>
              <a:t>ignoreatomic</a:t>
            </a:r>
            <a:r>
              <a:rPr lang="en-US" sz="1050" b="1" dirty="0">
                <a:latin typeface="Helvetica"/>
                <a:cs typeface="Helvetica"/>
              </a:rPr>
              <a:t> </a:t>
            </a:r>
            <a:r>
              <a:rPr lang="mr-IN" sz="1050" b="1" dirty="0">
                <a:latin typeface="Helvetica"/>
                <a:cs typeface="Helvetica"/>
              </a:rPr>
              <a:t>–</a:t>
            </a:r>
            <a:r>
              <a:rPr lang="en-US" sz="1050" b="1" dirty="0">
                <a:latin typeface="Helvetica"/>
                <a:cs typeface="Helvetica"/>
              </a:rPr>
              <a:t>o </a:t>
            </a:r>
            <a:r>
              <a:rPr lang="en-US" sz="1050" b="1" dirty="0" err="1">
                <a:latin typeface="Helvetica"/>
                <a:cs typeface="Helvetica"/>
              </a:rPr>
              <a:t>app.json</a:t>
            </a:r>
            <a:endParaRPr lang="en-US" sz="1050" b="1" dirty="0">
              <a:latin typeface="Helvetica"/>
              <a:cs typeface="Helvetica"/>
            </a:endParaRPr>
          </a:p>
          <a:p>
            <a:pPr>
              <a:spcAft>
                <a:spcPts val="450"/>
              </a:spcAft>
              <a:buClr>
                <a:srgbClr val="003399"/>
              </a:buClr>
              <a:defRPr/>
            </a:pPr>
            <a:r>
              <a:rPr lang="en-US" sz="1050" b="1" dirty="0">
                <a:latin typeface="Helvetica"/>
                <a:cs typeface="Helvetica"/>
              </a:rPr>
              <a:t>   Chrome browser: chrome://tracing   (Load -&gt; </a:t>
            </a:r>
            <a:r>
              <a:rPr lang="en-US" sz="1050" b="1" dirty="0" err="1">
                <a:latin typeface="Helvetica"/>
                <a:cs typeface="Helvetica"/>
              </a:rPr>
              <a:t>app.json</a:t>
            </a:r>
            <a:r>
              <a:rPr lang="en-US" sz="1050" b="1" dirty="0">
                <a:latin typeface="Helvetica"/>
                <a:cs typeface="Helvetica"/>
              </a:rPr>
              <a:t>)</a:t>
            </a:r>
          </a:p>
          <a:p>
            <a:pPr>
              <a:spcAft>
                <a:spcPts val="450"/>
              </a:spcAft>
              <a:buClr>
                <a:srgbClr val="003399"/>
              </a:buClr>
              <a:defRPr/>
            </a:pPr>
            <a:r>
              <a:rPr lang="en-US" b="1" dirty="0">
                <a:latin typeface="Helvetica"/>
                <a:cs typeface="Helvetica"/>
              </a:rPr>
              <a:t>Or visit </a:t>
            </a:r>
            <a:r>
              <a:rPr lang="en-US" b="1" dirty="0">
                <a:latin typeface="Helvetica"/>
                <a:cs typeface="Helvetica"/>
                <a:hlinkClick r:id="rId4"/>
              </a:rPr>
              <a:t>https://ui.perfetto.dev/</a:t>
            </a:r>
            <a:r>
              <a:rPr lang="en-US" b="1" dirty="0">
                <a:latin typeface="Helvetica"/>
                <a:cs typeface="Helvetica"/>
              </a:rPr>
              <a:t> to use Perfetto</a:t>
            </a:r>
            <a:endParaRPr lang="en-US" sz="1050" b="1" dirty="0">
              <a:latin typeface="Helvetica"/>
              <a:cs typeface="Helvetica"/>
            </a:endParaRPr>
          </a:p>
          <a:p>
            <a:pPr>
              <a:spcAft>
                <a:spcPts val="450"/>
              </a:spcAft>
              <a:buClr>
                <a:srgbClr val="003399"/>
              </a:buClr>
              <a:buFont typeface="Arial"/>
              <a:buChar char="•"/>
              <a:defRPr/>
            </a:pPr>
            <a:endParaRPr lang="en-US" sz="1050" b="1" dirty="0">
              <a:latin typeface="Helvetica"/>
              <a:cs typeface="Helvetica"/>
            </a:endParaRPr>
          </a:p>
          <a:p>
            <a:endParaRPr lang="en-US" dirty="0"/>
          </a:p>
          <a:p>
            <a:endParaRPr lang="en-US" dirty="0"/>
          </a:p>
        </p:txBody>
      </p:sp>
      <p:sp>
        <p:nvSpPr>
          <p:cNvPr id="7" name="Slide Number Placeholder 6">
            <a:extLst>
              <a:ext uri="{FF2B5EF4-FFF2-40B4-BE49-F238E27FC236}">
                <a16:creationId xmlns:a16="http://schemas.microsoft.com/office/drawing/2014/main" id="{9DB28327-6955-7AE8-86F4-3F5DE35BCF63}"/>
              </a:ext>
            </a:extLst>
          </p:cNvPr>
          <p:cNvSpPr>
            <a:spLocks noGrp="1"/>
          </p:cNvSpPr>
          <p:nvPr>
            <p:ph type="sldNum" sz="quarter" idx="12"/>
          </p:nvPr>
        </p:nvSpPr>
        <p:spPr/>
        <p:txBody>
          <a:bodyPr/>
          <a:lstStyle/>
          <a:p>
            <a:fld id="{D5A6766A-B4F9-0D4A-808F-F0199F7E1DF9}" type="slidenum">
              <a:rPr lang="en-US" altLang="en-US" smtClean="0"/>
              <a:pPr/>
              <a:t>10</a:t>
            </a:fld>
            <a:endParaRPr lang="en-US" altLang="en-US"/>
          </a:p>
        </p:txBody>
      </p:sp>
    </p:spTree>
    <p:extLst>
      <p:ext uri="{BB962C8B-B14F-4D97-AF65-F5344CB8AC3E}">
        <p14:creationId xmlns:p14="http://schemas.microsoft.com/office/powerpoint/2010/main" val="1177632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7A1-0887-5A92-8871-B5DB78ECF624}"/>
              </a:ext>
            </a:extLst>
          </p:cNvPr>
          <p:cNvSpPr>
            <a:spLocks noGrp="1"/>
          </p:cNvSpPr>
          <p:nvPr>
            <p:ph type="title"/>
          </p:nvPr>
        </p:nvSpPr>
        <p:spPr/>
        <p:txBody>
          <a:bodyPr/>
          <a:lstStyle/>
          <a:p>
            <a:r>
              <a:rPr lang="en-US" dirty="0"/>
              <a:t>Performance Measurement</a:t>
            </a:r>
          </a:p>
        </p:txBody>
      </p:sp>
      <p:sp>
        <p:nvSpPr>
          <p:cNvPr id="3" name="Content Placeholder 2">
            <a:extLst>
              <a:ext uri="{FF2B5EF4-FFF2-40B4-BE49-F238E27FC236}">
                <a16:creationId xmlns:a16="http://schemas.microsoft.com/office/drawing/2014/main" id="{89B81AE5-77F6-D48C-0479-F0E8F0E5D701}"/>
              </a:ext>
            </a:extLst>
          </p:cNvPr>
          <p:cNvSpPr>
            <a:spLocks noGrp="1"/>
          </p:cNvSpPr>
          <p:nvPr>
            <p:ph idx="1"/>
          </p:nvPr>
        </p:nvSpPr>
        <p:spPr/>
        <p:txBody>
          <a:bodyPr>
            <a:normAutofit fontScale="92500" lnSpcReduction="10000"/>
          </a:bodyPr>
          <a:lstStyle/>
          <a:p>
            <a:r>
              <a:rPr lang="en-US" b="1" dirty="0"/>
              <a:t>Timers</a:t>
            </a:r>
          </a:p>
          <a:p>
            <a:pPr lvl="1"/>
            <a:r>
              <a:rPr lang="en-US" dirty="0"/>
              <a:t>Requires instrumentation of some kind</a:t>
            </a:r>
          </a:p>
          <a:p>
            <a:pPr lvl="2"/>
            <a:r>
              <a:rPr lang="en-US" dirty="0"/>
              <a:t>Manual, automated</a:t>
            </a:r>
          </a:p>
          <a:p>
            <a:pPr lvl="2"/>
            <a:r>
              <a:rPr lang="en-US" dirty="0"/>
              <a:t>Source, compiler provided, binary</a:t>
            </a:r>
          </a:p>
          <a:p>
            <a:pPr lvl="2"/>
            <a:r>
              <a:rPr lang="en-US" dirty="0"/>
              <a:t>Library callbacks, API wrappers, weak symbol replacement</a:t>
            </a:r>
          </a:p>
          <a:p>
            <a:pPr lvl="1"/>
            <a:r>
              <a:rPr lang="en-US" dirty="0"/>
              <a:t>Simple to implement</a:t>
            </a:r>
          </a:p>
          <a:p>
            <a:r>
              <a:rPr lang="en-US" b="1" dirty="0"/>
              <a:t>Sampling</a:t>
            </a:r>
          </a:p>
          <a:p>
            <a:pPr lvl="1"/>
            <a:r>
              <a:rPr lang="en-US" dirty="0"/>
              <a:t>Requires specialized system libraries / support</a:t>
            </a:r>
          </a:p>
          <a:p>
            <a:pPr lvl="2"/>
            <a:r>
              <a:rPr lang="en-US" dirty="0"/>
              <a:t>Periodic signals, signal handler</a:t>
            </a:r>
          </a:p>
          <a:p>
            <a:pPr lvl="1"/>
            <a:r>
              <a:rPr lang="en-US" dirty="0"/>
              <a:t>No modification to executable/library needed</a:t>
            </a:r>
          </a:p>
          <a:p>
            <a:pPr lvl="1"/>
            <a:r>
              <a:rPr lang="en-US" dirty="0"/>
              <a:t>Potential to interfere with system support (signal handlers)</a:t>
            </a:r>
          </a:p>
        </p:txBody>
      </p:sp>
      <p:sp>
        <p:nvSpPr>
          <p:cNvPr id="4" name="Footer Placeholder 3">
            <a:extLst>
              <a:ext uri="{FF2B5EF4-FFF2-40B4-BE49-F238E27FC236}">
                <a16:creationId xmlns:a16="http://schemas.microsoft.com/office/drawing/2014/main" id="{D94777C3-F897-6659-E341-D46EA2FA7D40}"/>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09C11857-0EE1-523E-33DB-22EA09D275E0}"/>
              </a:ext>
            </a:extLst>
          </p:cNvPr>
          <p:cNvSpPr>
            <a:spLocks noGrp="1"/>
          </p:cNvSpPr>
          <p:nvPr>
            <p:ph type="sldNum" sz="quarter" idx="12"/>
          </p:nvPr>
        </p:nvSpPr>
        <p:spPr/>
        <p:txBody>
          <a:bodyPr/>
          <a:lstStyle/>
          <a:p>
            <a:fld id="{E758CF0C-250E-7F48-AF3C-1DAAD85AA699}" type="slidenum">
              <a:rPr lang="en-US" altLang="en-US" smtClean="0"/>
              <a:pPr/>
              <a:t>11</a:t>
            </a:fld>
            <a:endParaRPr lang="en-US" altLang="en-US" dirty="0"/>
          </a:p>
        </p:txBody>
      </p:sp>
    </p:spTree>
    <p:extLst>
      <p:ext uri="{BB962C8B-B14F-4D97-AF65-F5344CB8AC3E}">
        <p14:creationId xmlns:p14="http://schemas.microsoft.com/office/powerpoint/2010/main" val="4131577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A296-7E5C-9DE7-6E17-250090C5026C}"/>
              </a:ext>
            </a:extLst>
          </p:cNvPr>
          <p:cNvSpPr>
            <a:spLocks noGrp="1"/>
          </p:cNvSpPr>
          <p:nvPr>
            <p:ph type="title"/>
          </p:nvPr>
        </p:nvSpPr>
        <p:spPr/>
        <p:txBody>
          <a:bodyPr/>
          <a:lstStyle/>
          <a:p>
            <a:r>
              <a:rPr lang="en-US" dirty="0"/>
              <a:t>Profiling and Tracing</a:t>
            </a:r>
          </a:p>
        </p:txBody>
      </p:sp>
      <p:sp>
        <p:nvSpPr>
          <p:cNvPr id="3" name="Content Placeholder 2">
            <a:extLst>
              <a:ext uri="{FF2B5EF4-FFF2-40B4-BE49-F238E27FC236}">
                <a16:creationId xmlns:a16="http://schemas.microsoft.com/office/drawing/2014/main" id="{1B7415EF-3BDF-F5A2-C13D-8A11F638E6D9}"/>
              </a:ext>
            </a:extLst>
          </p:cNvPr>
          <p:cNvSpPr>
            <a:spLocks noGrp="1"/>
          </p:cNvSpPr>
          <p:nvPr>
            <p:ph idx="1"/>
          </p:nvPr>
        </p:nvSpPr>
        <p:spPr/>
        <p:txBody>
          <a:bodyPr>
            <a:normAutofit lnSpcReduction="10000"/>
          </a:bodyPr>
          <a:lstStyle/>
          <a:p>
            <a:r>
              <a:rPr lang="en-US" b="1" dirty="0"/>
              <a:t>Profiling</a:t>
            </a:r>
            <a:r>
              <a:rPr lang="en-US" dirty="0"/>
              <a:t>: how much time was spent in each measured function on each thread in each process?</a:t>
            </a:r>
          </a:p>
          <a:p>
            <a:pPr lvl="1"/>
            <a:r>
              <a:rPr lang="en-US" dirty="0"/>
              <a:t>Collapses the time axis</a:t>
            </a:r>
          </a:p>
          <a:p>
            <a:pPr lvl="1"/>
            <a:r>
              <a:rPr lang="en-US" dirty="0"/>
              <a:t>No ordering or causal event information</a:t>
            </a:r>
          </a:p>
          <a:p>
            <a:pPr lvl="1"/>
            <a:r>
              <a:rPr lang="en-US" dirty="0"/>
              <a:t>Small summary per thread/process, regardless of execution time – only grows with number of timers &amp; threads/processes</a:t>
            </a:r>
          </a:p>
          <a:p>
            <a:r>
              <a:rPr lang="en-US" b="1" dirty="0"/>
              <a:t>Tracing</a:t>
            </a:r>
            <a:r>
              <a:rPr lang="en-US" dirty="0"/>
              <a:t>: record all function entry &amp; exit events on a timeline</a:t>
            </a:r>
          </a:p>
          <a:p>
            <a:pPr lvl="1"/>
            <a:r>
              <a:rPr lang="en-US" dirty="0"/>
              <a:t>Detailed view of what happened</a:t>
            </a:r>
          </a:p>
          <a:p>
            <a:pPr lvl="1"/>
            <a:r>
              <a:rPr lang="en-US" dirty="0"/>
              <a:t>The longer the program runs, the bigger the trace</a:t>
            </a:r>
          </a:p>
          <a:p>
            <a:pPr lvl="1"/>
            <a:endParaRPr lang="en-US" dirty="0"/>
          </a:p>
        </p:txBody>
      </p:sp>
      <p:sp>
        <p:nvSpPr>
          <p:cNvPr id="4" name="Footer Placeholder 3">
            <a:extLst>
              <a:ext uri="{FF2B5EF4-FFF2-40B4-BE49-F238E27FC236}">
                <a16:creationId xmlns:a16="http://schemas.microsoft.com/office/drawing/2014/main" id="{D0FCB602-4B80-D6ED-1326-C412242DCA05}"/>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FA1B295E-2F64-ABDD-B180-9C2BE26E8CC0}"/>
              </a:ext>
            </a:extLst>
          </p:cNvPr>
          <p:cNvSpPr>
            <a:spLocks noGrp="1"/>
          </p:cNvSpPr>
          <p:nvPr>
            <p:ph type="sldNum" sz="quarter" idx="12"/>
          </p:nvPr>
        </p:nvSpPr>
        <p:spPr/>
        <p:txBody>
          <a:bodyPr/>
          <a:lstStyle/>
          <a:p>
            <a:fld id="{E758CF0C-250E-7F48-AF3C-1DAAD85AA699}" type="slidenum">
              <a:rPr lang="en-US" altLang="en-US" smtClean="0"/>
              <a:pPr/>
              <a:t>12</a:t>
            </a:fld>
            <a:endParaRPr lang="en-US" altLang="en-US" dirty="0"/>
          </a:p>
        </p:txBody>
      </p:sp>
    </p:spTree>
    <p:extLst>
      <p:ext uri="{BB962C8B-B14F-4D97-AF65-F5344CB8AC3E}">
        <p14:creationId xmlns:p14="http://schemas.microsoft.com/office/powerpoint/2010/main" val="891544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69AA1-0814-826B-F8FA-BFC8634C173D}"/>
              </a:ext>
            </a:extLst>
          </p:cNvPr>
          <p:cNvSpPr>
            <a:spLocks noGrp="1"/>
          </p:cNvSpPr>
          <p:nvPr>
            <p:ph type="title"/>
          </p:nvPr>
        </p:nvSpPr>
        <p:spPr/>
        <p:txBody>
          <a:bodyPr/>
          <a:lstStyle/>
          <a:p>
            <a:r>
              <a:rPr lang="en-US" dirty="0"/>
              <a:t>Profiling and Tracing</a:t>
            </a:r>
          </a:p>
        </p:txBody>
      </p:sp>
      <p:sp>
        <p:nvSpPr>
          <p:cNvPr id="4" name="Footer Placeholder 3">
            <a:extLst>
              <a:ext uri="{FF2B5EF4-FFF2-40B4-BE49-F238E27FC236}">
                <a16:creationId xmlns:a16="http://schemas.microsoft.com/office/drawing/2014/main" id="{6B8972F7-913A-C994-07FC-68DE1A07A0EE}"/>
              </a:ext>
            </a:extLst>
          </p:cNvPr>
          <p:cNvSpPr>
            <a:spLocks noGrp="1"/>
          </p:cNvSpPr>
          <p:nvPr>
            <p:ph type="ftr" sz="quarter" idx="11"/>
          </p:nvPr>
        </p:nvSpPr>
        <p:spPr/>
        <p:txBody>
          <a:bodyPr/>
          <a:lstStyle/>
          <a:p>
            <a:r>
              <a:rPr lang="en-US"/>
              <a:t>SC22 | Dallas, TX | hpc accelerates.</a:t>
            </a:r>
            <a:endParaRPr lang="en-US" dirty="0"/>
          </a:p>
        </p:txBody>
      </p:sp>
      <p:pic>
        <p:nvPicPr>
          <p:cNvPr id="7" name="Content Placeholder 6" descr="ParaProfScreenSnapz015.png">
            <a:extLst>
              <a:ext uri="{FF2B5EF4-FFF2-40B4-BE49-F238E27FC236}">
                <a16:creationId xmlns:a16="http://schemas.microsoft.com/office/drawing/2014/main" id="{EA439346-D004-A3AC-56E6-A5F9496BC5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976" y="759126"/>
            <a:ext cx="4314825" cy="3194037"/>
          </a:xfrm>
          <a:prstGeom prst="rect">
            <a:avLst/>
          </a:prstGeom>
        </p:spPr>
      </p:pic>
      <p:pic>
        <p:nvPicPr>
          <p:cNvPr id="8" name="Content Placeholder 7" descr="FirstFrameScreenSnapz001.png">
            <a:extLst>
              <a:ext uri="{FF2B5EF4-FFF2-40B4-BE49-F238E27FC236}">
                <a16:creationId xmlns:a16="http://schemas.microsoft.com/office/drawing/2014/main" id="{8148F6EA-7667-9624-BC8A-FC96BE9C1A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1" y="771194"/>
            <a:ext cx="4284663" cy="3091526"/>
          </a:xfrm>
          <a:prstGeom prst="rect">
            <a:avLst/>
          </a:prstGeom>
        </p:spPr>
      </p:pic>
      <p:sp>
        <p:nvSpPr>
          <p:cNvPr id="9" name="Rectangle 3">
            <a:extLst>
              <a:ext uri="{FF2B5EF4-FFF2-40B4-BE49-F238E27FC236}">
                <a16:creationId xmlns:a16="http://schemas.microsoft.com/office/drawing/2014/main" id="{8AA6122D-8364-E788-252F-F6C52E25A357}"/>
              </a:ext>
            </a:extLst>
          </p:cNvPr>
          <p:cNvSpPr txBox="1">
            <a:spLocks noChangeArrowheads="1"/>
          </p:cNvSpPr>
          <p:nvPr/>
        </p:nvSpPr>
        <p:spPr bwMode="auto">
          <a:xfrm>
            <a:off x="4648201" y="4022074"/>
            <a:ext cx="4284663"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15239" indent="0">
              <a:spcBef>
                <a:spcPts val="0"/>
              </a:spcBef>
              <a:spcAft>
                <a:spcPts val="800"/>
              </a:spcAft>
              <a:buNone/>
            </a:pPr>
            <a:r>
              <a:rPr lang="en-US" sz="1600" b="1" dirty="0">
                <a:latin typeface="Arial" pitchFamily="-1" charset="0"/>
                <a:ea typeface="ＭＳ Ｐゴシック" pitchFamily="-1" charset="-128"/>
                <a:cs typeface="ＭＳ Ｐゴシック" pitchFamily="-1" charset="-128"/>
              </a:rPr>
              <a:t>Tracing</a:t>
            </a:r>
            <a:r>
              <a:rPr lang="en-US" sz="1600" dirty="0">
                <a:latin typeface="Arial" pitchFamily="-1" charset="0"/>
                <a:ea typeface="ＭＳ Ｐゴシック" pitchFamily="-1" charset="-128"/>
                <a:cs typeface="ＭＳ Ｐゴシック" pitchFamily="-1" charset="-128"/>
              </a:rPr>
              <a:t> shows you </a:t>
            </a:r>
            <a:r>
              <a:rPr lang="en-US" sz="1600" b="1" dirty="0">
                <a:latin typeface="Arial" pitchFamily="-1" charset="0"/>
                <a:ea typeface="ＭＳ Ｐゴシック" pitchFamily="-1" charset="-128"/>
                <a:cs typeface="ＭＳ Ｐゴシック" pitchFamily="-1" charset="-128"/>
              </a:rPr>
              <a:t>when</a:t>
            </a:r>
            <a:r>
              <a:rPr lang="en-US" sz="1600" dirty="0">
                <a:latin typeface="Arial" pitchFamily="-1" charset="0"/>
                <a:ea typeface="ＭＳ Ｐゴシック" pitchFamily="-1" charset="-128"/>
                <a:cs typeface="ＭＳ Ｐゴシック" pitchFamily="-1" charset="-128"/>
              </a:rPr>
              <a:t> the events take place on a timeline</a:t>
            </a:r>
          </a:p>
        </p:txBody>
      </p:sp>
      <p:sp>
        <p:nvSpPr>
          <p:cNvPr id="10" name="Rectangle 3">
            <a:extLst>
              <a:ext uri="{FF2B5EF4-FFF2-40B4-BE49-F238E27FC236}">
                <a16:creationId xmlns:a16="http://schemas.microsoft.com/office/drawing/2014/main" id="{EDE44BC8-18AC-377A-7CFD-008E34980D4A}"/>
              </a:ext>
            </a:extLst>
          </p:cNvPr>
          <p:cNvSpPr txBox="1">
            <a:spLocks noChangeArrowheads="1"/>
          </p:cNvSpPr>
          <p:nvPr/>
        </p:nvSpPr>
        <p:spPr bwMode="auto">
          <a:xfrm>
            <a:off x="0" y="4022074"/>
            <a:ext cx="4648201" cy="685801"/>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p>
            <a:pPr marL="15239" defTabSz="1219170" eaLnBrk="1" hangingPunct="1">
              <a:spcBef>
                <a:spcPts val="0"/>
              </a:spcBef>
              <a:spcAft>
                <a:spcPts val="800"/>
              </a:spcAft>
              <a:defRPr/>
            </a:pPr>
            <a:r>
              <a:rPr lang="en-US" sz="1600" b="1" dirty="0">
                <a:latin typeface="Arial" pitchFamily="-1" charset="0"/>
                <a:ea typeface="ＭＳ Ｐゴシック" pitchFamily="-1" charset="-128"/>
                <a:cs typeface="ＭＳ Ｐゴシック" pitchFamily="-1" charset="-128"/>
              </a:rPr>
              <a:t>Profiling</a:t>
            </a:r>
            <a:r>
              <a:rPr lang="en-US" sz="1600" dirty="0">
                <a:latin typeface="Arial" pitchFamily="-1" charset="0"/>
                <a:ea typeface="ＭＳ Ｐゴシック" pitchFamily="-1" charset="-128"/>
                <a:cs typeface="ＭＳ Ｐゴシック" pitchFamily="-1" charset="-128"/>
              </a:rPr>
              <a:t> shows you </a:t>
            </a:r>
            <a:r>
              <a:rPr lang="en-US" sz="1600" b="1" dirty="0">
                <a:latin typeface="Arial" pitchFamily="-1" charset="0"/>
                <a:ea typeface="ＭＳ Ｐゴシック" pitchFamily="-1" charset="-128"/>
                <a:cs typeface="ＭＳ Ｐゴシック" pitchFamily="-1" charset="-128"/>
              </a:rPr>
              <a:t>how much</a:t>
            </a:r>
            <a:r>
              <a:rPr lang="en-US" sz="1600" dirty="0">
                <a:latin typeface="Arial" pitchFamily="-1" charset="0"/>
                <a:ea typeface="ＭＳ Ｐゴシック" pitchFamily="-1" charset="-128"/>
                <a:cs typeface="ＭＳ Ｐゴシック" pitchFamily="-1" charset="-128"/>
              </a:rPr>
              <a:t> (total) time was spent in each routine</a:t>
            </a:r>
          </a:p>
        </p:txBody>
      </p:sp>
      <p:sp>
        <p:nvSpPr>
          <p:cNvPr id="11" name="Slide Number Placeholder 10">
            <a:extLst>
              <a:ext uri="{FF2B5EF4-FFF2-40B4-BE49-F238E27FC236}">
                <a16:creationId xmlns:a16="http://schemas.microsoft.com/office/drawing/2014/main" id="{2BF01F47-CD40-4812-12F0-323A07134B75}"/>
              </a:ext>
            </a:extLst>
          </p:cNvPr>
          <p:cNvSpPr>
            <a:spLocks noGrp="1"/>
          </p:cNvSpPr>
          <p:nvPr>
            <p:ph type="sldNum" sz="quarter" idx="12"/>
          </p:nvPr>
        </p:nvSpPr>
        <p:spPr/>
        <p:txBody>
          <a:bodyPr/>
          <a:lstStyle/>
          <a:p>
            <a:fld id="{C311CFAC-FC75-9745-8A4F-846EC7C0E6EA}" type="slidenum">
              <a:rPr lang="en-US" altLang="en-US" smtClean="0"/>
              <a:pPr/>
              <a:t>13</a:t>
            </a:fld>
            <a:endParaRPr lang="en-US" altLang="en-US"/>
          </a:p>
        </p:txBody>
      </p:sp>
    </p:spTree>
    <p:extLst>
      <p:ext uri="{BB962C8B-B14F-4D97-AF65-F5344CB8AC3E}">
        <p14:creationId xmlns:p14="http://schemas.microsoft.com/office/powerpoint/2010/main" val="2212139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313028-645C-D111-52FD-60CBD453C835}"/>
              </a:ext>
            </a:extLst>
          </p:cNvPr>
          <p:cNvSpPr>
            <a:spLocks noGrp="1"/>
          </p:cNvSpPr>
          <p:nvPr>
            <p:ph type="title"/>
          </p:nvPr>
        </p:nvSpPr>
        <p:spPr/>
        <p:txBody>
          <a:bodyPr/>
          <a:lstStyle/>
          <a:p>
            <a:r>
              <a:rPr lang="en-US" dirty="0"/>
              <a:t>Integrating TAU</a:t>
            </a:r>
          </a:p>
        </p:txBody>
      </p:sp>
      <p:sp>
        <p:nvSpPr>
          <p:cNvPr id="8" name="Text Placeholder 7">
            <a:extLst>
              <a:ext uri="{FF2B5EF4-FFF2-40B4-BE49-F238E27FC236}">
                <a16:creationId xmlns:a16="http://schemas.microsoft.com/office/drawing/2014/main" id="{CA3ADEC5-942D-9E60-4143-623CE2CE7397}"/>
              </a:ext>
            </a:extLst>
          </p:cNvPr>
          <p:cNvSpPr>
            <a:spLocks noGrp="1"/>
          </p:cNvSpPr>
          <p:nvPr>
            <p:ph type="body" idx="1"/>
          </p:nvPr>
        </p:nvSpPr>
        <p:spPr/>
        <p:txBody>
          <a:bodyPr/>
          <a:lstStyle/>
          <a:p>
            <a:r>
              <a:rPr lang="en-US" dirty="0"/>
              <a:t>Compile Time</a:t>
            </a:r>
          </a:p>
        </p:txBody>
      </p:sp>
      <p:sp>
        <p:nvSpPr>
          <p:cNvPr id="9" name="Content Placeholder 8">
            <a:extLst>
              <a:ext uri="{FF2B5EF4-FFF2-40B4-BE49-F238E27FC236}">
                <a16:creationId xmlns:a16="http://schemas.microsoft.com/office/drawing/2014/main" id="{45BAA835-D8CC-6F7A-D9E9-0CBA324730F1}"/>
              </a:ext>
            </a:extLst>
          </p:cNvPr>
          <p:cNvSpPr>
            <a:spLocks noGrp="1"/>
          </p:cNvSpPr>
          <p:nvPr>
            <p:ph sz="half" idx="2"/>
          </p:nvPr>
        </p:nvSpPr>
        <p:spPr/>
        <p:txBody>
          <a:bodyPr/>
          <a:lstStyle/>
          <a:p>
            <a:r>
              <a:rPr lang="en-US" dirty="0"/>
              <a:t>Compile with TAU compiler wrappers (see next slides)</a:t>
            </a:r>
          </a:p>
          <a:p>
            <a:r>
              <a:rPr lang="en-US" dirty="0"/>
              <a:t>Link with TAU libraries</a:t>
            </a:r>
          </a:p>
        </p:txBody>
      </p:sp>
      <p:sp>
        <p:nvSpPr>
          <p:cNvPr id="10" name="Text Placeholder 9">
            <a:extLst>
              <a:ext uri="{FF2B5EF4-FFF2-40B4-BE49-F238E27FC236}">
                <a16:creationId xmlns:a16="http://schemas.microsoft.com/office/drawing/2014/main" id="{1673B2E9-7958-1C34-363A-AB2B8C60203A}"/>
              </a:ext>
            </a:extLst>
          </p:cNvPr>
          <p:cNvSpPr>
            <a:spLocks noGrp="1"/>
          </p:cNvSpPr>
          <p:nvPr>
            <p:ph type="body" sz="quarter" idx="3"/>
          </p:nvPr>
        </p:nvSpPr>
        <p:spPr/>
        <p:txBody>
          <a:bodyPr/>
          <a:lstStyle/>
          <a:p>
            <a:r>
              <a:rPr lang="en-US" dirty="0"/>
              <a:t>Runtime</a:t>
            </a:r>
          </a:p>
        </p:txBody>
      </p:sp>
      <p:sp>
        <p:nvSpPr>
          <p:cNvPr id="11" name="Content Placeholder 10">
            <a:extLst>
              <a:ext uri="{FF2B5EF4-FFF2-40B4-BE49-F238E27FC236}">
                <a16:creationId xmlns:a16="http://schemas.microsoft.com/office/drawing/2014/main" id="{CAF3CF45-39A4-F44C-7D4C-80CD48C242E5}"/>
              </a:ext>
            </a:extLst>
          </p:cNvPr>
          <p:cNvSpPr>
            <a:spLocks noGrp="1"/>
          </p:cNvSpPr>
          <p:nvPr>
            <p:ph sz="quarter" idx="4"/>
          </p:nvPr>
        </p:nvSpPr>
        <p:spPr/>
        <p:txBody>
          <a:bodyPr/>
          <a:lstStyle/>
          <a:p>
            <a:r>
              <a:rPr lang="en-US" dirty="0"/>
              <a:t>Execute with </a:t>
            </a:r>
            <a:r>
              <a:rPr lang="en-US" dirty="0" err="1">
                <a:latin typeface="Courier New" panose="02070309020205020404" pitchFamily="49" charset="0"/>
                <a:cs typeface="Courier New" panose="02070309020205020404" pitchFamily="49" charset="0"/>
              </a:rPr>
              <a:t>tau_exec</a:t>
            </a:r>
            <a:endParaRPr lang="en-US" dirty="0">
              <a:latin typeface="Courier New" panose="02070309020205020404" pitchFamily="49" charset="0"/>
              <a:cs typeface="Courier New" panose="02070309020205020404" pitchFamily="49" charset="0"/>
            </a:endParaRPr>
          </a:p>
          <a:p>
            <a:r>
              <a:rPr lang="en-US" dirty="0"/>
              <a:t>Preloads the TAU shared object library and instantiates measurement support for different models</a:t>
            </a:r>
          </a:p>
          <a:p>
            <a:r>
              <a:rPr lang="en-US" dirty="0"/>
              <a:t>More later…</a:t>
            </a:r>
          </a:p>
        </p:txBody>
      </p:sp>
      <p:sp>
        <p:nvSpPr>
          <p:cNvPr id="4" name="Footer Placeholder 3">
            <a:extLst>
              <a:ext uri="{FF2B5EF4-FFF2-40B4-BE49-F238E27FC236}">
                <a16:creationId xmlns:a16="http://schemas.microsoft.com/office/drawing/2014/main" id="{CFED0D90-BE7C-961A-DF34-E457C72B8614}"/>
              </a:ext>
            </a:extLst>
          </p:cNvPr>
          <p:cNvSpPr>
            <a:spLocks noGrp="1"/>
          </p:cNvSpPr>
          <p:nvPr>
            <p:ph type="ftr" sz="quarter" idx="11"/>
          </p:nvPr>
        </p:nvSpPr>
        <p:spPr/>
        <p:txBody>
          <a:bodyPr/>
          <a:lstStyle/>
          <a:p>
            <a:r>
              <a:rPr lang="en-US"/>
              <a:t>SC22 | Dallas, TX | hpc accelerates.</a:t>
            </a:r>
            <a:endParaRPr lang="en-US" dirty="0"/>
          </a:p>
        </p:txBody>
      </p:sp>
      <p:sp>
        <p:nvSpPr>
          <p:cNvPr id="12" name="Slide Number Placeholder 11">
            <a:extLst>
              <a:ext uri="{FF2B5EF4-FFF2-40B4-BE49-F238E27FC236}">
                <a16:creationId xmlns:a16="http://schemas.microsoft.com/office/drawing/2014/main" id="{311F93D3-F18C-FB3F-08C9-EB83AF72DD70}"/>
              </a:ext>
            </a:extLst>
          </p:cNvPr>
          <p:cNvSpPr>
            <a:spLocks noGrp="1"/>
          </p:cNvSpPr>
          <p:nvPr>
            <p:ph type="sldNum" sz="quarter" idx="12"/>
          </p:nvPr>
        </p:nvSpPr>
        <p:spPr/>
        <p:txBody>
          <a:bodyPr/>
          <a:lstStyle/>
          <a:p>
            <a:fld id="{41D1535E-D482-B349-AA47-C2471FBA0394}" type="slidenum">
              <a:rPr lang="en-US" altLang="en-US" smtClean="0"/>
              <a:pPr/>
              <a:t>14</a:t>
            </a:fld>
            <a:endParaRPr lang="en-US" altLang="en-US"/>
          </a:p>
        </p:txBody>
      </p:sp>
    </p:spTree>
    <p:extLst>
      <p:ext uri="{BB962C8B-B14F-4D97-AF65-F5344CB8AC3E}">
        <p14:creationId xmlns:p14="http://schemas.microsoft.com/office/powerpoint/2010/main" val="25143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3A26-DDA9-6DC2-94CC-BF9A46F12DEA}"/>
              </a:ext>
            </a:extLst>
          </p:cNvPr>
          <p:cNvSpPr>
            <a:spLocks noGrp="1"/>
          </p:cNvSpPr>
          <p:nvPr>
            <p:ph type="title"/>
          </p:nvPr>
        </p:nvSpPr>
        <p:spPr/>
        <p:txBody>
          <a:bodyPr/>
          <a:lstStyle/>
          <a:p>
            <a:r>
              <a:rPr lang="en-US" dirty="0"/>
              <a:t>Instrumentation Approaches</a:t>
            </a:r>
          </a:p>
        </p:txBody>
      </p:sp>
      <p:sp>
        <p:nvSpPr>
          <p:cNvPr id="3" name="Content Placeholder 2">
            <a:extLst>
              <a:ext uri="{FF2B5EF4-FFF2-40B4-BE49-F238E27FC236}">
                <a16:creationId xmlns:a16="http://schemas.microsoft.com/office/drawing/2014/main" id="{0B48C25E-4852-45FD-0ABD-4E5B3D6704F6}"/>
              </a:ext>
            </a:extLst>
          </p:cNvPr>
          <p:cNvSpPr>
            <a:spLocks noGrp="1"/>
          </p:cNvSpPr>
          <p:nvPr>
            <p:ph idx="1"/>
          </p:nvPr>
        </p:nvSpPr>
        <p:spPr/>
        <p:txBody>
          <a:bodyPr>
            <a:normAutofit fontScale="92500" lnSpcReduction="10000"/>
          </a:bodyPr>
          <a:lstStyle/>
          <a:p>
            <a:r>
              <a:rPr lang="en-US" dirty="0"/>
              <a:t>Manual</a:t>
            </a:r>
          </a:p>
          <a:p>
            <a:pPr lvl="1"/>
            <a:r>
              <a:rPr lang="en-US" dirty="0"/>
              <a:t>Add TAU API calls to the code by hand: </a:t>
            </a:r>
            <a:r>
              <a:rPr lang="en-US" dirty="0">
                <a:hlinkClick r:id="rId2"/>
              </a:rPr>
              <a:t>https://www.cs.uoregon.edu/research/tau/docs/newguide/bk05rn01.html</a:t>
            </a:r>
            <a:endParaRPr lang="en-US" dirty="0"/>
          </a:p>
          <a:p>
            <a:r>
              <a:rPr lang="en-US" dirty="0"/>
              <a:t>Automated:</a:t>
            </a:r>
          </a:p>
          <a:p>
            <a:pPr lvl="1"/>
            <a:r>
              <a:rPr lang="en-US" dirty="0"/>
              <a:t>PDT – optional TAU configuration</a:t>
            </a:r>
          </a:p>
          <a:p>
            <a:pPr lvl="1"/>
            <a:r>
              <a:rPr lang="en-US" dirty="0"/>
              <a:t>Compiler based instrumentation – comes with TAU</a:t>
            </a:r>
          </a:p>
          <a:p>
            <a:pPr lvl="1"/>
            <a:r>
              <a:rPr lang="en-US" dirty="0"/>
              <a:t>LLVM plugin – comes with TAU</a:t>
            </a:r>
          </a:p>
          <a:p>
            <a:pPr lvl="1"/>
            <a:r>
              <a:rPr lang="en-US" dirty="0"/>
              <a:t>Binary instrumentation - using </a:t>
            </a:r>
            <a:r>
              <a:rPr lang="en-US" dirty="0" err="1"/>
              <a:t>Dyninst</a:t>
            </a:r>
            <a:r>
              <a:rPr lang="en-US" dirty="0"/>
              <a:t>, PIN, or MAQAO</a:t>
            </a:r>
          </a:p>
          <a:p>
            <a:pPr lvl="2"/>
            <a:r>
              <a:rPr lang="en-US" dirty="0"/>
              <a:t>Optional TAU configuration, not covered in this tutorial</a:t>
            </a:r>
          </a:p>
          <a:p>
            <a:r>
              <a:rPr lang="en-US" dirty="0" err="1"/>
              <a:t>PerfStubs</a:t>
            </a:r>
            <a:r>
              <a:rPr lang="en-US" dirty="0"/>
              <a:t> API: </a:t>
            </a:r>
            <a:r>
              <a:rPr lang="en-US" dirty="0">
                <a:hlinkClick r:id="rId3"/>
              </a:rPr>
              <a:t>https://github.com/UO-OACISS/perfstubs</a:t>
            </a:r>
            <a:r>
              <a:rPr lang="en-US" dirty="0"/>
              <a:t> </a:t>
            </a:r>
          </a:p>
        </p:txBody>
      </p:sp>
      <p:sp>
        <p:nvSpPr>
          <p:cNvPr id="4" name="Footer Placeholder 3">
            <a:extLst>
              <a:ext uri="{FF2B5EF4-FFF2-40B4-BE49-F238E27FC236}">
                <a16:creationId xmlns:a16="http://schemas.microsoft.com/office/drawing/2014/main" id="{A6426F3B-0718-EA85-1AB2-DDC923D7D12A}"/>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F33131E2-1A1F-AA74-B439-CDF6CCC4CEA6}"/>
              </a:ext>
            </a:extLst>
          </p:cNvPr>
          <p:cNvSpPr>
            <a:spLocks noGrp="1"/>
          </p:cNvSpPr>
          <p:nvPr>
            <p:ph type="sldNum" sz="quarter" idx="12"/>
          </p:nvPr>
        </p:nvSpPr>
        <p:spPr/>
        <p:txBody>
          <a:bodyPr/>
          <a:lstStyle/>
          <a:p>
            <a:fld id="{E758CF0C-250E-7F48-AF3C-1DAAD85AA699}" type="slidenum">
              <a:rPr lang="en-US" altLang="en-US" smtClean="0"/>
              <a:pPr/>
              <a:t>15</a:t>
            </a:fld>
            <a:endParaRPr lang="en-US" altLang="en-US" dirty="0"/>
          </a:p>
        </p:txBody>
      </p:sp>
      <p:cxnSp>
        <p:nvCxnSpPr>
          <p:cNvPr id="10" name="Straight Arrow Connector 9">
            <a:extLst>
              <a:ext uri="{FF2B5EF4-FFF2-40B4-BE49-F238E27FC236}">
                <a16:creationId xmlns:a16="http://schemas.microsoft.com/office/drawing/2014/main" id="{751B33E1-0EF8-5A6E-94C4-F9B4DE2A9BD5}"/>
              </a:ext>
            </a:extLst>
          </p:cNvPr>
          <p:cNvCxnSpPr/>
          <p:nvPr/>
        </p:nvCxnSpPr>
        <p:spPr>
          <a:xfrm flipH="1">
            <a:off x="7404100" y="3892731"/>
            <a:ext cx="407489" cy="42672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6" name="Explosion 2 5">
            <a:extLst>
              <a:ext uri="{FF2B5EF4-FFF2-40B4-BE49-F238E27FC236}">
                <a16:creationId xmlns:a16="http://schemas.microsoft.com/office/drawing/2014/main" id="{F0AA03D5-58B0-3298-AF6D-4FE402CDED54}"/>
              </a:ext>
            </a:extLst>
          </p:cNvPr>
          <p:cNvSpPr/>
          <p:nvPr/>
        </p:nvSpPr>
        <p:spPr>
          <a:xfrm>
            <a:off x="7431864" y="3084487"/>
            <a:ext cx="1593669" cy="1067594"/>
          </a:xfrm>
          <a:prstGeom prst="irregularSeal2">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rPr>
              <a:t>Used by ADIOS2</a:t>
            </a:r>
          </a:p>
        </p:txBody>
      </p:sp>
    </p:spTree>
    <p:extLst>
      <p:ext uri="{BB962C8B-B14F-4D97-AF65-F5344CB8AC3E}">
        <p14:creationId xmlns:p14="http://schemas.microsoft.com/office/powerpoint/2010/main" val="777047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DD0D-59A3-705D-B4E3-273ACD905F84}"/>
              </a:ext>
            </a:extLst>
          </p:cNvPr>
          <p:cNvSpPr>
            <a:spLocks noGrp="1"/>
          </p:cNvSpPr>
          <p:nvPr>
            <p:ph type="title"/>
          </p:nvPr>
        </p:nvSpPr>
        <p:spPr/>
        <p:txBody>
          <a:bodyPr/>
          <a:lstStyle/>
          <a:p>
            <a:r>
              <a:rPr lang="en-US" dirty="0"/>
              <a:t>TAU compiler wrappers with PDT</a:t>
            </a:r>
          </a:p>
        </p:txBody>
      </p:sp>
      <p:sp>
        <p:nvSpPr>
          <p:cNvPr id="6" name="Content Placeholder 5">
            <a:extLst>
              <a:ext uri="{FF2B5EF4-FFF2-40B4-BE49-F238E27FC236}">
                <a16:creationId xmlns:a16="http://schemas.microsoft.com/office/drawing/2014/main" id="{4A82B9BA-B19B-B3C3-2754-16C6D889A5F4}"/>
              </a:ext>
            </a:extLst>
          </p:cNvPr>
          <p:cNvSpPr>
            <a:spLocks noGrp="1"/>
          </p:cNvSpPr>
          <p:nvPr>
            <p:ph idx="1"/>
          </p:nvPr>
        </p:nvSpPr>
        <p:spPr/>
        <p:txBody>
          <a:bodyPr>
            <a:normAutofit fontScale="92500"/>
          </a:bodyPr>
          <a:lstStyle/>
          <a:p>
            <a:r>
              <a:rPr lang="en-US" dirty="0" err="1">
                <a:latin typeface="Courier New" panose="02070309020205020404" pitchFamily="49" charset="0"/>
                <a:cs typeface="Courier New" panose="02070309020205020404" pitchFamily="49" charset="0"/>
              </a:rPr>
              <a:t>tau_cc.sh</a:t>
            </a:r>
            <a:r>
              <a:rPr lang="en-US" dirty="0"/>
              <a:t>, </a:t>
            </a:r>
            <a:r>
              <a:rPr lang="en-US" dirty="0" err="1">
                <a:latin typeface="Courier New" panose="02070309020205020404" pitchFamily="49" charset="0"/>
                <a:cs typeface="Courier New" panose="02070309020205020404" pitchFamily="49" charset="0"/>
              </a:rPr>
              <a:t>tau_cxx.sh</a:t>
            </a:r>
            <a:r>
              <a:rPr lang="en-US" dirty="0"/>
              <a:t>, </a:t>
            </a:r>
            <a:r>
              <a:rPr lang="en-US" dirty="0">
                <a:latin typeface="Courier New" panose="02070309020205020404" pitchFamily="49" charset="0"/>
                <a:cs typeface="Courier New" panose="02070309020205020404" pitchFamily="49" charset="0"/>
              </a:rPr>
              <a:t>tau_f90.sh</a:t>
            </a:r>
          </a:p>
          <a:p>
            <a:r>
              <a:rPr lang="en-US" dirty="0"/>
              <a:t>Usually does 3 passes to compile:</a:t>
            </a:r>
          </a:p>
          <a:p>
            <a:pPr lvl="1"/>
            <a:r>
              <a:rPr lang="en-US" dirty="0"/>
              <a:t>PDT parses the source file, writes a .</a:t>
            </a:r>
            <a:r>
              <a:rPr lang="en-US" dirty="0" err="1"/>
              <a:t>pdb</a:t>
            </a:r>
            <a:r>
              <a:rPr lang="en-US" dirty="0"/>
              <a:t> file</a:t>
            </a:r>
          </a:p>
          <a:p>
            <a:pPr lvl="1"/>
            <a:r>
              <a:rPr lang="en-US" dirty="0" err="1"/>
              <a:t>tau_instrumentor</a:t>
            </a:r>
            <a:r>
              <a:rPr lang="en-US" dirty="0"/>
              <a:t> reads the source file, the </a:t>
            </a:r>
            <a:r>
              <a:rPr lang="en-US" dirty="0" err="1"/>
              <a:t>pdb</a:t>
            </a:r>
            <a:r>
              <a:rPr lang="en-US" dirty="0"/>
              <a:t> file, writes an instrumented source file</a:t>
            </a:r>
          </a:p>
          <a:p>
            <a:pPr lvl="1"/>
            <a:r>
              <a:rPr lang="en-US" dirty="0"/>
              <a:t>The instrumented source file is passed to the regular compiler</a:t>
            </a:r>
          </a:p>
          <a:p>
            <a:pPr lvl="1"/>
            <a:r>
              <a:rPr lang="en-US" dirty="0"/>
              <a:t>The instrumented source file is deleted</a:t>
            </a:r>
          </a:p>
          <a:p>
            <a:r>
              <a:rPr lang="en-US" dirty="0"/>
              <a:t>Selective instrumentation by file, function (include/exclude)</a:t>
            </a:r>
          </a:p>
          <a:p>
            <a:r>
              <a:rPr lang="en-US" dirty="0"/>
              <a:t>At link time, tau_*.</a:t>
            </a:r>
            <a:r>
              <a:rPr lang="en-US" dirty="0" err="1"/>
              <a:t>sh</a:t>
            </a:r>
            <a:r>
              <a:rPr lang="en-US" dirty="0"/>
              <a:t> will add the TAU libraries to the link</a:t>
            </a:r>
          </a:p>
        </p:txBody>
      </p:sp>
      <p:sp>
        <p:nvSpPr>
          <p:cNvPr id="5" name="Footer Placeholder 4">
            <a:extLst>
              <a:ext uri="{FF2B5EF4-FFF2-40B4-BE49-F238E27FC236}">
                <a16:creationId xmlns:a16="http://schemas.microsoft.com/office/drawing/2014/main" id="{2F217276-15F2-C295-BBF1-7B209CFA319F}"/>
              </a:ext>
            </a:extLst>
          </p:cNvPr>
          <p:cNvSpPr>
            <a:spLocks noGrp="1"/>
          </p:cNvSpPr>
          <p:nvPr>
            <p:ph type="ftr" sz="quarter" idx="11"/>
          </p:nvPr>
        </p:nvSpPr>
        <p:spPr/>
        <p:txBody>
          <a:bodyPr/>
          <a:lstStyle/>
          <a:p>
            <a:r>
              <a:rPr lang="en-US"/>
              <a:t>SC22 | Dallas, TX | hpc accelerates.</a:t>
            </a:r>
            <a:endParaRPr lang="en-US" dirty="0"/>
          </a:p>
        </p:txBody>
      </p:sp>
      <p:sp>
        <p:nvSpPr>
          <p:cNvPr id="7" name="Slide Number Placeholder 6">
            <a:extLst>
              <a:ext uri="{FF2B5EF4-FFF2-40B4-BE49-F238E27FC236}">
                <a16:creationId xmlns:a16="http://schemas.microsoft.com/office/drawing/2014/main" id="{013F826A-8D9E-FCF0-7B04-895E2D3472D0}"/>
              </a:ext>
            </a:extLst>
          </p:cNvPr>
          <p:cNvSpPr>
            <a:spLocks noGrp="1"/>
          </p:cNvSpPr>
          <p:nvPr>
            <p:ph type="sldNum" sz="quarter" idx="12"/>
          </p:nvPr>
        </p:nvSpPr>
        <p:spPr/>
        <p:txBody>
          <a:bodyPr/>
          <a:lstStyle/>
          <a:p>
            <a:fld id="{E758CF0C-250E-7F48-AF3C-1DAAD85AA699}" type="slidenum">
              <a:rPr lang="en-US" altLang="en-US" smtClean="0"/>
              <a:pPr/>
              <a:t>16</a:t>
            </a:fld>
            <a:endParaRPr lang="en-US" altLang="en-US" dirty="0"/>
          </a:p>
        </p:txBody>
      </p:sp>
    </p:spTree>
    <p:extLst>
      <p:ext uri="{BB962C8B-B14F-4D97-AF65-F5344CB8AC3E}">
        <p14:creationId xmlns:p14="http://schemas.microsoft.com/office/powerpoint/2010/main" val="218136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70F37-2636-E211-54C2-7788A8D644A2}"/>
              </a:ext>
            </a:extLst>
          </p:cNvPr>
          <p:cNvSpPr>
            <a:spLocks noGrp="1"/>
          </p:cNvSpPr>
          <p:nvPr>
            <p:ph type="title"/>
          </p:nvPr>
        </p:nvSpPr>
        <p:spPr/>
        <p:txBody>
          <a:bodyPr/>
          <a:lstStyle/>
          <a:p>
            <a:r>
              <a:rPr lang="en-US" dirty="0"/>
              <a:t>PDT Example</a:t>
            </a:r>
          </a:p>
        </p:txBody>
      </p:sp>
      <p:pic>
        <p:nvPicPr>
          <p:cNvPr id="5" name="Content Placeholder 4">
            <a:extLst>
              <a:ext uri="{FF2B5EF4-FFF2-40B4-BE49-F238E27FC236}">
                <a16:creationId xmlns:a16="http://schemas.microsoft.com/office/drawing/2014/main" id="{FD95A287-4E1F-4FF7-11FD-4C531E15A0D2}"/>
              </a:ext>
            </a:extLst>
          </p:cNvPr>
          <p:cNvPicPr>
            <a:picLocks noGrp="1" noChangeAspect="1"/>
          </p:cNvPicPr>
          <p:nvPr>
            <p:ph idx="1"/>
          </p:nvPr>
        </p:nvPicPr>
        <p:blipFill>
          <a:blip r:embed="rId2"/>
          <a:stretch>
            <a:fillRect/>
          </a:stretch>
        </p:blipFill>
        <p:spPr>
          <a:xfrm>
            <a:off x="149225" y="605094"/>
            <a:ext cx="8837613" cy="4157150"/>
          </a:xfrm>
          <a:prstGeom prst="rect">
            <a:avLst/>
          </a:prstGeom>
        </p:spPr>
      </p:pic>
      <p:sp>
        <p:nvSpPr>
          <p:cNvPr id="4" name="Footer Placeholder 3">
            <a:extLst>
              <a:ext uri="{FF2B5EF4-FFF2-40B4-BE49-F238E27FC236}">
                <a16:creationId xmlns:a16="http://schemas.microsoft.com/office/drawing/2014/main" id="{F2880702-CFCD-AC2C-BC8E-A9415745BDD4}"/>
              </a:ext>
            </a:extLst>
          </p:cNvPr>
          <p:cNvSpPr>
            <a:spLocks noGrp="1"/>
          </p:cNvSpPr>
          <p:nvPr>
            <p:ph type="ftr" sz="quarter" idx="11"/>
          </p:nvPr>
        </p:nvSpPr>
        <p:spPr/>
        <p:txBody>
          <a:bodyPr/>
          <a:lstStyle/>
          <a:p>
            <a:r>
              <a:rPr lang="en-US"/>
              <a:t>SC22 | Dallas, TX | hpc accelerates.</a:t>
            </a:r>
            <a:endParaRPr lang="en-US" dirty="0"/>
          </a:p>
        </p:txBody>
      </p:sp>
      <p:sp>
        <p:nvSpPr>
          <p:cNvPr id="6" name="Rectangle 5">
            <a:extLst>
              <a:ext uri="{FF2B5EF4-FFF2-40B4-BE49-F238E27FC236}">
                <a16:creationId xmlns:a16="http://schemas.microsoft.com/office/drawing/2014/main" id="{4AFB1D66-3F38-34E4-1365-2AF8F5C08727}"/>
              </a:ext>
            </a:extLst>
          </p:cNvPr>
          <p:cNvSpPr/>
          <p:nvPr/>
        </p:nvSpPr>
        <p:spPr>
          <a:xfrm>
            <a:off x="149225" y="689019"/>
            <a:ext cx="7101581" cy="180305"/>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61490A-2CB7-A0C9-281E-8ADDF0C5C6FA}"/>
              </a:ext>
            </a:extLst>
          </p:cNvPr>
          <p:cNvSpPr txBox="1"/>
          <p:nvPr/>
        </p:nvSpPr>
        <p:spPr>
          <a:xfrm>
            <a:off x="1815921" y="869324"/>
            <a:ext cx="301686" cy="369332"/>
          </a:xfrm>
          <a:prstGeom prst="rect">
            <a:avLst/>
          </a:prstGeom>
          <a:noFill/>
        </p:spPr>
        <p:txBody>
          <a:bodyPr wrap="none" rtlCol="0">
            <a:spAutoFit/>
          </a:bodyPr>
          <a:lstStyle/>
          <a:p>
            <a:r>
              <a:rPr lang="en-US" dirty="0">
                <a:solidFill>
                  <a:srgbClr val="FF0000"/>
                </a:solidFill>
              </a:rPr>
              <a:t>1</a:t>
            </a:r>
          </a:p>
        </p:txBody>
      </p:sp>
      <p:sp>
        <p:nvSpPr>
          <p:cNvPr id="8" name="TextBox 7">
            <a:extLst>
              <a:ext uri="{FF2B5EF4-FFF2-40B4-BE49-F238E27FC236}">
                <a16:creationId xmlns:a16="http://schemas.microsoft.com/office/drawing/2014/main" id="{CA9283C6-8A33-EFEB-8E5B-06DFE5B27A92}"/>
              </a:ext>
            </a:extLst>
          </p:cNvPr>
          <p:cNvSpPr txBox="1"/>
          <p:nvPr/>
        </p:nvSpPr>
        <p:spPr>
          <a:xfrm>
            <a:off x="1723623" y="1440564"/>
            <a:ext cx="301686" cy="369332"/>
          </a:xfrm>
          <a:prstGeom prst="rect">
            <a:avLst/>
          </a:prstGeom>
          <a:noFill/>
        </p:spPr>
        <p:txBody>
          <a:bodyPr wrap="none" rtlCol="0">
            <a:spAutoFit/>
          </a:bodyPr>
          <a:lstStyle/>
          <a:p>
            <a:r>
              <a:rPr lang="en-US" dirty="0">
                <a:solidFill>
                  <a:srgbClr val="FF0000"/>
                </a:solidFill>
              </a:rPr>
              <a:t>2</a:t>
            </a:r>
          </a:p>
        </p:txBody>
      </p:sp>
      <p:sp>
        <p:nvSpPr>
          <p:cNvPr id="9" name="TextBox 8">
            <a:extLst>
              <a:ext uri="{FF2B5EF4-FFF2-40B4-BE49-F238E27FC236}">
                <a16:creationId xmlns:a16="http://schemas.microsoft.com/office/drawing/2014/main" id="{0BD28398-8BF5-F7A5-9647-6AFAF7440FE6}"/>
              </a:ext>
            </a:extLst>
          </p:cNvPr>
          <p:cNvSpPr txBox="1"/>
          <p:nvPr/>
        </p:nvSpPr>
        <p:spPr>
          <a:xfrm>
            <a:off x="2245217" y="1867851"/>
            <a:ext cx="301686" cy="369332"/>
          </a:xfrm>
          <a:prstGeom prst="rect">
            <a:avLst/>
          </a:prstGeom>
          <a:noFill/>
        </p:spPr>
        <p:txBody>
          <a:bodyPr wrap="none" rtlCol="0">
            <a:spAutoFit/>
          </a:bodyPr>
          <a:lstStyle/>
          <a:p>
            <a:r>
              <a:rPr lang="en-US" dirty="0">
                <a:solidFill>
                  <a:srgbClr val="FF0000"/>
                </a:solidFill>
              </a:rPr>
              <a:t>3</a:t>
            </a:r>
          </a:p>
        </p:txBody>
      </p:sp>
      <p:sp>
        <p:nvSpPr>
          <p:cNvPr id="10" name="TextBox 9">
            <a:extLst>
              <a:ext uri="{FF2B5EF4-FFF2-40B4-BE49-F238E27FC236}">
                <a16:creationId xmlns:a16="http://schemas.microsoft.com/office/drawing/2014/main" id="{236C3619-5788-68E1-33EF-1E8067F2DEF2}"/>
              </a:ext>
            </a:extLst>
          </p:cNvPr>
          <p:cNvSpPr txBox="1"/>
          <p:nvPr/>
        </p:nvSpPr>
        <p:spPr>
          <a:xfrm>
            <a:off x="2030415" y="3068999"/>
            <a:ext cx="516488" cy="369332"/>
          </a:xfrm>
          <a:prstGeom prst="rect">
            <a:avLst/>
          </a:prstGeom>
          <a:noFill/>
        </p:spPr>
        <p:txBody>
          <a:bodyPr wrap="none" rtlCol="0">
            <a:spAutoFit/>
          </a:bodyPr>
          <a:lstStyle/>
          <a:p>
            <a:r>
              <a:rPr lang="en-US" dirty="0">
                <a:solidFill>
                  <a:srgbClr val="FF0000"/>
                </a:solidFill>
              </a:rPr>
              <a:t>link</a:t>
            </a:r>
          </a:p>
        </p:txBody>
      </p:sp>
      <p:sp>
        <p:nvSpPr>
          <p:cNvPr id="11" name="Rectangle 10">
            <a:extLst>
              <a:ext uri="{FF2B5EF4-FFF2-40B4-BE49-F238E27FC236}">
                <a16:creationId xmlns:a16="http://schemas.microsoft.com/office/drawing/2014/main" id="{15141BA9-5FC2-4BED-8BB0-1C2B3CD98EBB}"/>
              </a:ext>
            </a:extLst>
          </p:cNvPr>
          <p:cNvSpPr/>
          <p:nvPr/>
        </p:nvSpPr>
        <p:spPr>
          <a:xfrm>
            <a:off x="149224" y="3438331"/>
            <a:ext cx="7101581" cy="180305"/>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129F767B-B600-7AF0-177F-37DD03D424C3}"/>
              </a:ext>
            </a:extLst>
          </p:cNvPr>
          <p:cNvSpPr>
            <a:spLocks noGrp="1"/>
          </p:cNvSpPr>
          <p:nvPr>
            <p:ph type="sldNum" sz="quarter" idx="12"/>
          </p:nvPr>
        </p:nvSpPr>
        <p:spPr/>
        <p:txBody>
          <a:bodyPr/>
          <a:lstStyle/>
          <a:p>
            <a:fld id="{E758CF0C-250E-7F48-AF3C-1DAAD85AA699}" type="slidenum">
              <a:rPr lang="en-US" altLang="en-US" smtClean="0"/>
              <a:pPr/>
              <a:t>17</a:t>
            </a:fld>
            <a:endParaRPr lang="en-US" altLang="en-US" dirty="0"/>
          </a:p>
        </p:txBody>
      </p:sp>
    </p:spTree>
    <p:extLst>
      <p:ext uri="{BB962C8B-B14F-4D97-AF65-F5344CB8AC3E}">
        <p14:creationId xmlns:p14="http://schemas.microsoft.com/office/powerpoint/2010/main" val="3006222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D6069E-BE08-8B11-A7E2-5B605800BCD9}"/>
              </a:ext>
            </a:extLst>
          </p:cNvPr>
          <p:cNvSpPr>
            <a:spLocks noGrp="1"/>
          </p:cNvSpPr>
          <p:nvPr>
            <p:ph type="title"/>
          </p:nvPr>
        </p:nvSpPr>
        <p:spPr/>
        <p:txBody>
          <a:bodyPr/>
          <a:lstStyle/>
          <a:p>
            <a:r>
              <a:rPr lang="en-US" dirty="0"/>
              <a:t>PDT Instrumentation Example</a:t>
            </a:r>
          </a:p>
        </p:txBody>
      </p:sp>
      <p:pic>
        <p:nvPicPr>
          <p:cNvPr id="10" name="Content Placeholder 9">
            <a:extLst>
              <a:ext uri="{FF2B5EF4-FFF2-40B4-BE49-F238E27FC236}">
                <a16:creationId xmlns:a16="http://schemas.microsoft.com/office/drawing/2014/main" id="{75B6514B-E01C-2A42-8216-ABBA52ADC059}"/>
              </a:ext>
            </a:extLst>
          </p:cNvPr>
          <p:cNvPicPr>
            <a:picLocks noGrp="1" noChangeAspect="1"/>
          </p:cNvPicPr>
          <p:nvPr>
            <p:ph sz="half" idx="1"/>
          </p:nvPr>
        </p:nvPicPr>
        <p:blipFill>
          <a:blip r:embed="rId2"/>
          <a:stretch>
            <a:fillRect/>
          </a:stretch>
        </p:blipFill>
        <p:spPr>
          <a:xfrm>
            <a:off x="83120" y="679566"/>
            <a:ext cx="3399960" cy="2289641"/>
          </a:xfrm>
          <a:prstGeom prst="rect">
            <a:avLst/>
          </a:prstGeom>
          <a:ln>
            <a:solidFill>
              <a:schemeClr val="bg1"/>
            </a:solidFill>
          </a:ln>
        </p:spPr>
      </p:pic>
      <p:pic>
        <p:nvPicPr>
          <p:cNvPr id="11" name="Content Placeholder 10">
            <a:extLst>
              <a:ext uri="{FF2B5EF4-FFF2-40B4-BE49-F238E27FC236}">
                <a16:creationId xmlns:a16="http://schemas.microsoft.com/office/drawing/2014/main" id="{5FC7A285-EF65-404A-0A41-2F9559C63993}"/>
              </a:ext>
            </a:extLst>
          </p:cNvPr>
          <p:cNvPicPr>
            <a:picLocks noGrp="1" noChangeAspect="1"/>
          </p:cNvPicPr>
          <p:nvPr>
            <p:ph sz="half" idx="2"/>
          </p:nvPr>
        </p:nvPicPr>
        <p:blipFill>
          <a:blip r:embed="rId3"/>
          <a:stretch>
            <a:fillRect/>
          </a:stretch>
        </p:blipFill>
        <p:spPr>
          <a:xfrm>
            <a:off x="2944368" y="898503"/>
            <a:ext cx="6116512" cy="3788897"/>
          </a:xfrm>
          <a:prstGeom prst="rect">
            <a:avLst/>
          </a:prstGeom>
          <a:ln>
            <a:solidFill>
              <a:schemeClr val="bg1"/>
            </a:solidFill>
          </a:ln>
        </p:spPr>
      </p:pic>
      <p:sp>
        <p:nvSpPr>
          <p:cNvPr id="4" name="Footer Placeholder 3">
            <a:extLst>
              <a:ext uri="{FF2B5EF4-FFF2-40B4-BE49-F238E27FC236}">
                <a16:creationId xmlns:a16="http://schemas.microsoft.com/office/drawing/2014/main" id="{D139427A-2CB2-E995-6C29-00C0E2855016}"/>
              </a:ext>
            </a:extLst>
          </p:cNvPr>
          <p:cNvSpPr>
            <a:spLocks noGrp="1"/>
          </p:cNvSpPr>
          <p:nvPr>
            <p:ph type="ftr" sz="quarter" idx="11"/>
          </p:nvPr>
        </p:nvSpPr>
        <p:spPr/>
        <p:txBody>
          <a:bodyPr/>
          <a:lstStyle/>
          <a:p>
            <a:r>
              <a:rPr lang="en-US"/>
              <a:t>SC22 | Dallas, TX | hpc accelerates.</a:t>
            </a:r>
            <a:endParaRPr lang="en-US" dirty="0"/>
          </a:p>
        </p:txBody>
      </p:sp>
      <p:sp>
        <p:nvSpPr>
          <p:cNvPr id="15" name="TextBox 14">
            <a:extLst>
              <a:ext uri="{FF2B5EF4-FFF2-40B4-BE49-F238E27FC236}">
                <a16:creationId xmlns:a16="http://schemas.microsoft.com/office/drawing/2014/main" id="{ECFFD3D3-E0F5-FA02-5ECC-E8672D5E694E}"/>
              </a:ext>
            </a:extLst>
          </p:cNvPr>
          <p:cNvSpPr txBox="1"/>
          <p:nvPr/>
        </p:nvSpPr>
        <p:spPr>
          <a:xfrm>
            <a:off x="3586766" y="559676"/>
            <a:ext cx="5235978" cy="369332"/>
          </a:xfrm>
          <a:prstGeom prst="rect">
            <a:avLst/>
          </a:prstGeom>
          <a:noFill/>
        </p:spPr>
        <p:txBody>
          <a:bodyPr wrap="square">
            <a:spAutoFit/>
          </a:bodyPr>
          <a:lstStyle/>
          <a:p>
            <a:r>
              <a:rPr lang="en-US" dirty="0" err="1"/>
              <a:t>tau_cc.sh</a:t>
            </a:r>
            <a:r>
              <a:rPr lang="en-US" dirty="0"/>
              <a:t> -</a:t>
            </a:r>
            <a:r>
              <a:rPr lang="en-US" dirty="0" err="1"/>
              <a:t>optKeepFiles</a:t>
            </a:r>
            <a:r>
              <a:rPr lang="en-US" dirty="0"/>
              <a:t> -g -O2  -c </a:t>
            </a:r>
            <a:r>
              <a:rPr lang="en-US" dirty="0" err="1"/>
              <a:t>simple.c</a:t>
            </a:r>
            <a:r>
              <a:rPr lang="en-US" dirty="0"/>
              <a:t> -o </a:t>
            </a:r>
            <a:r>
              <a:rPr lang="en-US" dirty="0" err="1"/>
              <a:t>simple.o</a:t>
            </a:r>
            <a:endParaRPr lang="en-US" dirty="0"/>
          </a:p>
        </p:txBody>
      </p:sp>
      <p:cxnSp>
        <p:nvCxnSpPr>
          <p:cNvPr id="16" name="Straight Arrow Connector 15">
            <a:extLst>
              <a:ext uri="{FF2B5EF4-FFF2-40B4-BE49-F238E27FC236}">
                <a16:creationId xmlns:a16="http://schemas.microsoft.com/office/drawing/2014/main" id="{0C95F9A0-E0D8-2E3A-805A-70741AE1CC56}"/>
              </a:ext>
            </a:extLst>
          </p:cNvPr>
          <p:cNvCxnSpPr>
            <a:cxnSpLocks/>
          </p:cNvCxnSpPr>
          <p:nvPr/>
        </p:nvCxnSpPr>
        <p:spPr>
          <a:xfrm>
            <a:off x="1506829" y="2397760"/>
            <a:ext cx="1724414" cy="328805"/>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Slide Number Placeholder 16">
            <a:extLst>
              <a:ext uri="{FF2B5EF4-FFF2-40B4-BE49-F238E27FC236}">
                <a16:creationId xmlns:a16="http://schemas.microsoft.com/office/drawing/2014/main" id="{08EBBF76-D157-174E-0234-4DD46FC72FCB}"/>
              </a:ext>
            </a:extLst>
          </p:cNvPr>
          <p:cNvSpPr>
            <a:spLocks noGrp="1"/>
          </p:cNvSpPr>
          <p:nvPr>
            <p:ph type="sldNum" sz="quarter" idx="12"/>
          </p:nvPr>
        </p:nvSpPr>
        <p:spPr/>
        <p:txBody>
          <a:bodyPr/>
          <a:lstStyle/>
          <a:p>
            <a:fld id="{C311CFAC-FC75-9745-8A4F-846EC7C0E6EA}" type="slidenum">
              <a:rPr lang="en-US" altLang="en-US" smtClean="0"/>
              <a:pPr/>
              <a:t>18</a:t>
            </a:fld>
            <a:endParaRPr lang="en-US" altLang="en-US"/>
          </a:p>
        </p:txBody>
      </p:sp>
    </p:spTree>
    <p:extLst>
      <p:ext uri="{BB962C8B-B14F-4D97-AF65-F5344CB8AC3E}">
        <p14:creationId xmlns:p14="http://schemas.microsoft.com/office/powerpoint/2010/main" val="3101241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DD0D-59A3-705D-B4E3-273ACD905F84}"/>
              </a:ext>
            </a:extLst>
          </p:cNvPr>
          <p:cNvSpPr>
            <a:spLocks noGrp="1"/>
          </p:cNvSpPr>
          <p:nvPr>
            <p:ph type="title"/>
          </p:nvPr>
        </p:nvSpPr>
        <p:spPr/>
        <p:txBody>
          <a:bodyPr/>
          <a:lstStyle/>
          <a:p>
            <a:r>
              <a:rPr lang="en-US" dirty="0"/>
              <a:t>TAU compiler wrappers without PDT</a:t>
            </a:r>
          </a:p>
        </p:txBody>
      </p:sp>
      <p:sp>
        <p:nvSpPr>
          <p:cNvPr id="6" name="Content Placeholder 5">
            <a:extLst>
              <a:ext uri="{FF2B5EF4-FFF2-40B4-BE49-F238E27FC236}">
                <a16:creationId xmlns:a16="http://schemas.microsoft.com/office/drawing/2014/main" id="{4A82B9BA-B19B-B3C3-2754-16C6D889A5F4}"/>
              </a:ext>
            </a:extLst>
          </p:cNvPr>
          <p:cNvSpPr>
            <a:spLocks noGrp="1"/>
          </p:cNvSpPr>
          <p:nvPr>
            <p:ph idx="1"/>
          </p:nvPr>
        </p:nvSpPr>
        <p:spPr/>
        <p:txBody>
          <a:bodyPr>
            <a:normAutofit lnSpcReduction="10000"/>
          </a:bodyPr>
          <a:lstStyle/>
          <a:p>
            <a:r>
              <a:rPr lang="en-US" dirty="0"/>
              <a:t>Same </a:t>
            </a:r>
            <a:r>
              <a:rPr lang="en-US" dirty="0" err="1">
                <a:latin typeface="Courier New" panose="02070309020205020404" pitchFamily="49" charset="0"/>
                <a:cs typeface="Courier New" panose="02070309020205020404" pitchFamily="49" charset="0"/>
              </a:rPr>
              <a:t>tau_cc.sh</a:t>
            </a:r>
            <a:r>
              <a:rPr lang="en-US" dirty="0"/>
              <a:t>, </a:t>
            </a:r>
            <a:r>
              <a:rPr lang="en-US" dirty="0" err="1">
                <a:latin typeface="Courier New" panose="02070309020205020404" pitchFamily="49" charset="0"/>
                <a:cs typeface="Courier New" panose="02070309020205020404" pitchFamily="49" charset="0"/>
              </a:rPr>
              <a:t>tau_cxx.sh</a:t>
            </a:r>
            <a:r>
              <a:rPr lang="en-US" dirty="0"/>
              <a:t>, </a:t>
            </a:r>
            <a:r>
              <a:rPr lang="en-US" dirty="0">
                <a:latin typeface="Courier New" panose="02070309020205020404" pitchFamily="49" charset="0"/>
                <a:cs typeface="Courier New" panose="02070309020205020404" pitchFamily="49" charset="0"/>
              </a:rPr>
              <a:t>tau_f90.sh</a:t>
            </a:r>
          </a:p>
          <a:p>
            <a:r>
              <a:rPr lang="en-US" dirty="0"/>
              <a:t>Usually does 1 pass to compile:</a:t>
            </a:r>
          </a:p>
          <a:p>
            <a:pPr lvl="1"/>
            <a:r>
              <a:rPr lang="en-US" dirty="0"/>
              <a:t>Extra flags are added to the compiler:</a:t>
            </a:r>
          </a:p>
          <a:p>
            <a:pPr lvl="2"/>
            <a:r>
              <a:rPr lang="en-US" dirty="0"/>
              <a:t>Compiler based instrumentation (-</a:t>
            </a:r>
            <a:r>
              <a:rPr lang="en-US" dirty="0" err="1"/>
              <a:t>finstrument</a:t>
            </a:r>
            <a:r>
              <a:rPr lang="en-US" dirty="0"/>
              <a:t>-functions)</a:t>
            </a:r>
          </a:p>
          <a:p>
            <a:pPr lvl="3"/>
            <a:r>
              <a:rPr lang="en-US" dirty="0"/>
              <a:t>Tool has to implement two special functions:</a:t>
            </a:r>
          </a:p>
          <a:p>
            <a:pPr lvl="4"/>
            <a:r>
              <a:rPr lang="en-US" dirty="0"/>
              <a:t>void __</a:t>
            </a:r>
            <a:r>
              <a:rPr lang="en-US" dirty="0" err="1"/>
              <a:t>cyg_profile_func_enter</a:t>
            </a:r>
            <a:r>
              <a:rPr lang="en-US" dirty="0"/>
              <a:t> (void *</a:t>
            </a:r>
            <a:r>
              <a:rPr lang="en-US" dirty="0" err="1"/>
              <a:t>this_fn</a:t>
            </a:r>
            <a:r>
              <a:rPr lang="en-US" dirty="0"/>
              <a:t>, void *</a:t>
            </a:r>
            <a:r>
              <a:rPr lang="en-US" dirty="0" err="1"/>
              <a:t>call_site</a:t>
            </a:r>
            <a:r>
              <a:rPr lang="en-US" dirty="0"/>
              <a:t>);</a:t>
            </a:r>
          </a:p>
          <a:p>
            <a:pPr lvl="4"/>
            <a:r>
              <a:rPr lang="en-US" dirty="0"/>
              <a:t>void __</a:t>
            </a:r>
            <a:r>
              <a:rPr lang="en-US" dirty="0" err="1"/>
              <a:t>cyg_profile_func_exit</a:t>
            </a:r>
            <a:r>
              <a:rPr lang="en-US" dirty="0"/>
              <a:t> (void *</a:t>
            </a:r>
            <a:r>
              <a:rPr lang="en-US" dirty="0" err="1"/>
              <a:t>this_fn</a:t>
            </a:r>
            <a:r>
              <a:rPr lang="en-US" dirty="0"/>
              <a:t>, void *</a:t>
            </a:r>
            <a:r>
              <a:rPr lang="en-US" dirty="0" err="1"/>
              <a:t>call_site</a:t>
            </a:r>
            <a:r>
              <a:rPr lang="en-US" dirty="0"/>
              <a:t>);</a:t>
            </a:r>
          </a:p>
          <a:p>
            <a:pPr lvl="2"/>
            <a:r>
              <a:rPr lang="en-US" dirty="0"/>
              <a:t>Call a compiler plugin (LLVM only)</a:t>
            </a:r>
          </a:p>
          <a:p>
            <a:pPr lvl="3"/>
            <a:r>
              <a:rPr lang="en-US" dirty="0" err="1"/>
              <a:t>tau_instrumentor</a:t>
            </a:r>
            <a:r>
              <a:rPr lang="en-US" dirty="0"/>
              <a:t> adds TAU API calls directly</a:t>
            </a:r>
          </a:p>
          <a:p>
            <a:r>
              <a:rPr lang="en-US" dirty="0"/>
              <a:t>At link time, tau_*.</a:t>
            </a:r>
            <a:r>
              <a:rPr lang="en-US" dirty="0" err="1"/>
              <a:t>sh</a:t>
            </a:r>
            <a:r>
              <a:rPr lang="en-US" dirty="0"/>
              <a:t> will add the TAU libraries to the link</a:t>
            </a:r>
          </a:p>
          <a:p>
            <a:r>
              <a:rPr lang="en-US" dirty="0"/>
              <a:t>Can be forced with -</a:t>
            </a:r>
            <a:r>
              <a:rPr lang="en-US" dirty="0" err="1"/>
              <a:t>optCompInst</a:t>
            </a:r>
            <a:r>
              <a:rPr lang="en-US" dirty="0"/>
              <a:t> flag</a:t>
            </a:r>
          </a:p>
        </p:txBody>
      </p:sp>
      <p:sp>
        <p:nvSpPr>
          <p:cNvPr id="5" name="Footer Placeholder 4">
            <a:extLst>
              <a:ext uri="{FF2B5EF4-FFF2-40B4-BE49-F238E27FC236}">
                <a16:creationId xmlns:a16="http://schemas.microsoft.com/office/drawing/2014/main" id="{2F217276-15F2-C295-BBF1-7B209CFA319F}"/>
              </a:ext>
            </a:extLst>
          </p:cNvPr>
          <p:cNvSpPr>
            <a:spLocks noGrp="1"/>
          </p:cNvSpPr>
          <p:nvPr>
            <p:ph type="ftr" sz="quarter" idx="11"/>
          </p:nvPr>
        </p:nvSpPr>
        <p:spPr/>
        <p:txBody>
          <a:bodyPr/>
          <a:lstStyle/>
          <a:p>
            <a:r>
              <a:rPr lang="en-US"/>
              <a:t>SC22 | Dallas, TX | hpc accelerates.</a:t>
            </a:r>
            <a:endParaRPr lang="en-US" dirty="0"/>
          </a:p>
        </p:txBody>
      </p:sp>
      <p:sp>
        <p:nvSpPr>
          <p:cNvPr id="3" name="Slide Number Placeholder 2">
            <a:extLst>
              <a:ext uri="{FF2B5EF4-FFF2-40B4-BE49-F238E27FC236}">
                <a16:creationId xmlns:a16="http://schemas.microsoft.com/office/drawing/2014/main" id="{16ED0CCF-1438-7D46-75E2-B3A8EDDC4F72}"/>
              </a:ext>
            </a:extLst>
          </p:cNvPr>
          <p:cNvSpPr>
            <a:spLocks noGrp="1"/>
          </p:cNvSpPr>
          <p:nvPr>
            <p:ph type="sldNum" sz="quarter" idx="12"/>
          </p:nvPr>
        </p:nvSpPr>
        <p:spPr/>
        <p:txBody>
          <a:bodyPr/>
          <a:lstStyle/>
          <a:p>
            <a:fld id="{E758CF0C-250E-7F48-AF3C-1DAAD85AA699}" type="slidenum">
              <a:rPr lang="en-US" altLang="en-US" smtClean="0"/>
              <a:pPr/>
              <a:t>19</a:t>
            </a:fld>
            <a:endParaRPr lang="en-US" altLang="en-US" dirty="0"/>
          </a:p>
        </p:txBody>
      </p:sp>
    </p:spTree>
    <p:extLst>
      <p:ext uri="{BB962C8B-B14F-4D97-AF65-F5344CB8AC3E}">
        <p14:creationId xmlns:p14="http://schemas.microsoft.com/office/powerpoint/2010/main" val="138852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249B0009-A385-334D-8B20-D4513D1F49DD}"/>
              </a:ext>
            </a:extLst>
          </p:cNvPr>
          <p:cNvSpPr>
            <a:spLocks noGrp="1"/>
          </p:cNvSpPr>
          <p:nvPr>
            <p:ph type="ctrTitle"/>
          </p:nvPr>
        </p:nvSpPr>
        <p:spPr>
          <a:xfrm>
            <a:off x="561560" y="98534"/>
            <a:ext cx="8020878" cy="1466192"/>
          </a:xfrm>
        </p:spPr>
        <p:txBody>
          <a:bodyPr>
            <a:normAutofit/>
          </a:bodyPr>
          <a:lstStyle/>
          <a:p>
            <a:r>
              <a:rPr lang="en-US" altLang="en-US" dirty="0"/>
              <a:t>The TAU Performance System®</a:t>
            </a:r>
            <a:endParaRPr lang="en-US" altLang="en-US" sz="2800" dirty="0"/>
          </a:p>
        </p:txBody>
      </p:sp>
      <p:sp>
        <p:nvSpPr>
          <p:cNvPr id="3" name="Subtitle 2">
            <a:extLst>
              <a:ext uri="{FF2B5EF4-FFF2-40B4-BE49-F238E27FC236}">
                <a16:creationId xmlns:a16="http://schemas.microsoft.com/office/drawing/2014/main" id="{A0E55A7D-417C-684C-BF70-99DCF84C67B0}"/>
              </a:ext>
            </a:extLst>
          </p:cNvPr>
          <p:cNvSpPr>
            <a:spLocks noGrp="1"/>
          </p:cNvSpPr>
          <p:nvPr>
            <p:ph type="subTitle" idx="1"/>
          </p:nvPr>
        </p:nvSpPr>
        <p:spPr>
          <a:xfrm>
            <a:off x="1150268" y="1731163"/>
            <a:ext cx="6940551" cy="1923393"/>
          </a:xfrm>
        </p:spPr>
        <p:txBody>
          <a:bodyPr rtlCol="0">
            <a:normAutofit/>
          </a:bodyPr>
          <a:lstStyle/>
          <a:p>
            <a:pPr fontAlgn="auto">
              <a:spcAft>
                <a:spcPts val="0"/>
              </a:spcAft>
              <a:defRPr/>
            </a:pPr>
            <a:r>
              <a:rPr lang="en-US" sz="2400" u="sng" dirty="0">
                <a:ea typeface="+mn-ea"/>
              </a:rPr>
              <a:t>Kevin Huck</a:t>
            </a:r>
            <a:r>
              <a:rPr lang="en-US" sz="2400" dirty="0">
                <a:ea typeface="+mn-ea"/>
              </a:rPr>
              <a:t>, Sameer Shende</a:t>
            </a:r>
            <a:r>
              <a:rPr lang="en-US" sz="2400" dirty="0"/>
              <a:t>, Allen </a:t>
            </a:r>
            <a:r>
              <a:rPr lang="en-US" sz="2400" dirty="0" err="1"/>
              <a:t>Malony</a:t>
            </a:r>
            <a:endParaRPr lang="en-US" sz="2400" dirty="0">
              <a:ea typeface="+mn-ea"/>
            </a:endParaRPr>
          </a:p>
          <a:p>
            <a:pPr fontAlgn="auto">
              <a:spcAft>
                <a:spcPts val="0"/>
              </a:spcAft>
              <a:defRPr/>
            </a:pPr>
            <a:r>
              <a:rPr lang="en-US" sz="2400" dirty="0">
                <a:ea typeface="+mn-ea"/>
                <a:hlinkClick r:id="rId2"/>
              </a:rPr>
              <a:t>khuck@cs.uoregon.edu</a:t>
            </a:r>
            <a:endParaRPr lang="en-US" sz="2400" dirty="0">
              <a:ea typeface="+mn-ea"/>
            </a:endParaRPr>
          </a:p>
          <a:p>
            <a:pPr fontAlgn="auto">
              <a:spcAft>
                <a:spcPts val="0"/>
              </a:spcAft>
              <a:defRPr/>
            </a:pPr>
            <a:r>
              <a:rPr lang="en-US" sz="2400" dirty="0">
                <a:ea typeface="+mn-ea"/>
                <a:hlinkClick r:id="rId3"/>
              </a:rPr>
              <a:t>http://tau.uoregon.edu</a:t>
            </a:r>
            <a:endParaRPr lang="en-US" sz="2400" dirty="0">
              <a:ea typeface="+mn-ea"/>
            </a:endParaRPr>
          </a:p>
        </p:txBody>
      </p:sp>
      <p:pic>
        <p:nvPicPr>
          <p:cNvPr id="13315" name="Picture 5" descr="UO_logo.png">
            <a:extLst>
              <a:ext uri="{FF2B5EF4-FFF2-40B4-BE49-F238E27FC236}">
                <a16:creationId xmlns:a16="http://schemas.microsoft.com/office/drawing/2014/main" id="{FCC96CCA-C845-6D41-9F9E-534A3696E0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006" y="3779783"/>
            <a:ext cx="47259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25D854-8733-5B42-8FE2-ABD5B7AD37F1}"/>
              </a:ext>
            </a:extLst>
          </p:cNvPr>
          <p:cNvPicPr>
            <a:picLocks noChangeAspect="1"/>
          </p:cNvPicPr>
          <p:nvPr/>
        </p:nvPicPr>
        <p:blipFill>
          <a:blip r:embed="rId5"/>
          <a:stretch>
            <a:fillRect/>
          </a:stretch>
        </p:blipFill>
        <p:spPr>
          <a:xfrm>
            <a:off x="123643" y="3137283"/>
            <a:ext cx="2635250" cy="546100"/>
          </a:xfrm>
          <a:prstGeom prst="rect">
            <a:avLst/>
          </a:prstGeom>
        </p:spPr>
      </p:pic>
      <p:pic>
        <p:nvPicPr>
          <p:cNvPr id="7" name="Picture 9" descr="horizontal-logo-green-text.jpg">
            <a:extLst>
              <a:ext uri="{FF2B5EF4-FFF2-40B4-BE49-F238E27FC236}">
                <a16:creationId xmlns:a16="http://schemas.microsoft.com/office/drawing/2014/main" id="{142E97C9-56EF-2F45-8FC3-15786BBC7C72}"/>
              </a:ext>
            </a:extLst>
          </p:cNvPr>
          <p:cNvPicPr>
            <a:picLocks noChangeAspect="1"/>
          </p:cNvPicPr>
          <p:nvPr/>
        </p:nvPicPr>
        <p:blipFill>
          <a:blip r:embed="rId6"/>
          <a:srcRect/>
          <a:stretch>
            <a:fillRect/>
          </a:stretch>
        </p:blipFill>
        <p:spPr bwMode="auto">
          <a:xfrm>
            <a:off x="396897" y="2505425"/>
            <a:ext cx="2186024" cy="365760"/>
          </a:xfrm>
          <a:prstGeom prst="rect">
            <a:avLst/>
          </a:prstGeom>
          <a:noFill/>
          <a:ln w="9525">
            <a:noFill/>
            <a:miter lim="800000"/>
            <a:headEnd/>
            <a:tailEnd/>
          </a:ln>
        </p:spPr>
      </p:pic>
      <p:pic>
        <p:nvPicPr>
          <p:cNvPr id="8" name="Google Shape;24;p2">
            <a:extLst>
              <a:ext uri="{FF2B5EF4-FFF2-40B4-BE49-F238E27FC236}">
                <a16:creationId xmlns:a16="http://schemas.microsoft.com/office/drawing/2014/main" id="{2A18048E-2A67-2F2B-6CFB-DBA9409E4ADC}"/>
              </a:ext>
            </a:extLst>
          </p:cNvPr>
          <p:cNvPicPr preferRelativeResize="0"/>
          <p:nvPr/>
        </p:nvPicPr>
        <p:blipFill rotWithShape="1">
          <a:blip r:embed="rId7">
            <a:alphaModFix/>
          </a:blip>
          <a:srcRect/>
          <a:stretch/>
        </p:blipFill>
        <p:spPr>
          <a:xfrm>
            <a:off x="6385107" y="3054017"/>
            <a:ext cx="2635250" cy="712631"/>
          </a:xfrm>
          <a:prstGeom prst="rect">
            <a:avLst/>
          </a:prstGeom>
          <a:noFill/>
          <a:ln>
            <a:noFill/>
          </a:ln>
        </p:spPr>
      </p:pic>
      <p:pic>
        <p:nvPicPr>
          <p:cNvPr id="9" name="Picture 8" descr="tau">
            <a:extLst>
              <a:ext uri="{FF2B5EF4-FFF2-40B4-BE49-F238E27FC236}">
                <a16:creationId xmlns:a16="http://schemas.microsoft.com/office/drawing/2014/main" id="{EDC20BBD-0BF4-8D12-BC26-59775B7744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0893" y="1971745"/>
            <a:ext cx="936210" cy="841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C0F7F6DF-AE66-3C11-C3F4-6901827E12CD}"/>
              </a:ext>
            </a:extLst>
          </p:cNvPr>
          <p:cNvSpPr>
            <a:spLocks noGrp="1"/>
          </p:cNvSpPr>
          <p:nvPr>
            <p:ph type="ftr" sz="quarter" idx="11"/>
          </p:nvPr>
        </p:nvSpPr>
        <p:spPr/>
        <p:txBody>
          <a:bodyPr/>
          <a:lstStyle/>
          <a:p>
            <a:r>
              <a:rPr lang="en-US"/>
              <a:t>SC22 | Dallas, TX | hpc accelerates.</a:t>
            </a:r>
            <a:endParaRPr lang="en-US" dirty="0"/>
          </a:p>
        </p:txBody>
      </p:sp>
      <p:sp>
        <p:nvSpPr>
          <p:cNvPr id="10" name="Slide Number Placeholder 9">
            <a:extLst>
              <a:ext uri="{FF2B5EF4-FFF2-40B4-BE49-F238E27FC236}">
                <a16:creationId xmlns:a16="http://schemas.microsoft.com/office/drawing/2014/main" id="{1095829D-F055-5F2A-FA77-E6F532624520}"/>
              </a:ext>
            </a:extLst>
          </p:cNvPr>
          <p:cNvSpPr>
            <a:spLocks noGrp="1"/>
          </p:cNvSpPr>
          <p:nvPr>
            <p:ph type="sldNum" sz="quarter" idx="12"/>
          </p:nvPr>
        </p:nvSpPr>
        <p:spPr/>
        <p:txBody>
          <a:bodyPr/>
          <a:lstStyle/>
          <a:p>
            <a:fld id="{529F7ADF-05FA-8747-89D6-6A58BD53D3B9}" type="slidenum">
              <a:rPr lang="en-US" altLang="en-US" smtClean="0"/>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0171-C863-817D-1EE2-94EFFC560801}"/>
              </a:ext>
            </a:extLst>
          </p:cNvPr>
          <p:cNvSpPr>
            <a:spLocks noGrp="1"/>
          </p:cNvSpPr>
          <p:nvPr>
            <p:ph type="title"/>
          </p:nvPr>
        </p:nvSpPr>
        <p:spPr/>
        <p:txBody>
          <a:bodyPr/>
          <a:lstStyle/>
          <a:p>
            <a:r>
              <a:rPr lang="en-US" dirty="0"/>
              <a:t>Compiler Based Example</a:t>
            </a:r>
          </a:p>
        </p:txBody>
      </p:sp>
      <p:pic>
        <p:nvPicPr>
          <p:cNvPr id="5" name="Content Placeholder 4">
            <a:extLst>
              <a:ext uri="{FF2B5EF4-FFF2-40B4-BE49-F238E27FC236}">
                <a16:creationId xmlns:a16="http://schemas.microsoft.com/office/drawing/2014/main" id="{3A60B2E6-5E9E-9B32-09CF-891D6C1BCD83}"/>
              </a:ext>
            </a:extLst>
          </p:cNvPr>
          <p:cNvPicPr>
            <a:picLocks noGrp="1" noChangeAspect="1"/>
          </p:cNvPicPr>
          <p:nvPr>
            <p:ph idx="1"/>
          </p:nvPr>
        </p:nvPicPr>
        <p:blipFill>
          <a:blip r:embed="rId2"/>
          <a:stretch>
            <a:fillRect/>
          </a:stretch>
        </p:blipFill>
        <p:spPr>
          <a:xfrm>
            <a:off x="149225" y="1370499"/>
            <a:ext cx="8837613" cy="2626340"/>
          </a:xfrm>
          <a:prstGeom prst="rect">
            <a:avLst/>
          </a:prstGeom>
        </p:spPr>
      </p:pic>
      <p:sp>
        <p:nvSpPr>
          <p:cNvPr id="4" name="Footer Placeholder 3">
            <a:extLst>
              <a:ext uri="{FF2B5EF4-FFF2-40B4-BE49-F238E27FC236}">
                <a16:creationId xmlns:a16="http://schemas.microsoft.com/office/drawing/2014/main" id="{4E3E1D7D-383D-6A6F-9D34-1D9C33A4EDC8}"/>
              </a:ext>
            </a:extLst>
          </p:cNvPr>
          <p:cNvSpPr>
            <a:spLocks noGrp="1"/>
          </p:cNvSpPr>
          <p:nvPr>
            <p:ph type="ftr" sz="quarter" idx="11"/>
          </p:nvPr>
        </p:nvSpPr>
        <p:spPr/>
        <p:txBody>
          <a:bodyPr/>
          <a:lstStyle/>
          <a:p>
            <a:r>
              <a:rPr lang="en-US"/>
              <a:t>SC22 | Dallas, TX | hpc accelerates.</a:t>
            </a:r>
            <a:endParaRPr lang="en-US" dirty="0"/>
          </a:p>
        </p:txBody>
      </p:sp>
      <p:sp>
        <p:nvSpPr>
          <p:cNvPr id="6" name="Rectangle 5">
            <a:extLst>
              <a:ext uri="{FF2B5EF4-FFF2-40B4-BE49-F238E27FC236}">
                <a16:creationId xmlns:a16="http://schemas.microsoft.com/office/drawing/2014/main" id="{3E0F5355-382B-B378-B748-9C792085A657}"/>
              </a:ext>
            </a:extLst>
          </p:cNvPr>
          <p:cNvSpPr/>
          <p:nvPr/>
        </p:nvSpPr>
        <p:spPr>
          <a:xfrm>
            <a:off x="149225" y="1442433"/>
            <a:ext cx="7790600" cy="180305"/>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66C1A4-F6EA-5B49-4D7A-0869BB23B0A5}"/>
              </a:ext>
            </a:extLst>
          </p:cNvPr>
          <p:cNvSpPr/>
          <p:nvPr/>
        </p:nvSpPr>
        <p:spPr>
          <a:xfrm>
            <a:off x="149225" y="2571750"/>
            <a:ext cx="7790600" cy="180305"/>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E1FE781-FA4F-E67F-38DE-6C5B12DB5A00}"/>
              </a:ext>
            </a:extLst>
          </p:cNvPr>
          <p:cNvCxnSpPr>
            <a:cxnSpLocks/>
          </p:cNvCxnSpPr>
          <p:nvPr/>
        </p:nvCxnSpPr>
        <p:spPr>
          <a:xfrm>
            <a:off x="4932608" y="2350394"/>
            <a:ext cx="4054230" cy="0"/>
          </a:xfrm>
          <a:prstGeom prst="line">
            <a:avLst/>
          </a:prstGeom>
          <a:ln w="38100">
            <a:solidFill>
              <a:srgbClr val="C00000"/>
            </a:solidFill>
            <a:tailEnd type="non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AA6FEED-4E33-FEBD-9418-EA0164171900}"/>
              </a:ext>
            </a:extLst>
          </p:cNvPr>
          <p:cNvCxnSpPr>
            <a:cxnSpLocks/>
          </p:cNvCxnSpPr>
          <p:nvPr/>
        </p:nvCxnSpPr>
        <p:spPr>
          <a:xfrm>
            <a:off x="149225" y="2438399"/>
            <a:ext cx="185626" cy="0"/>
          </a:xfrm>
          <a:prstGeom prst="line">
            <a:avLst/>
          </a:prstGeom>
          <a:ln w="38100">
            <a:solidFill>
              <a:srgbClr val="C00000"/>
            </a:solidFill>
            <a:tailEnd type="none"/>
          </a:ln>
        </p:spPr>
        <p:style>
          <a:lnRef idx="1">
            <a:schemeClr val="dk1"/>
          </a:lnRef>
          <a:fillRef idx="0">
            <a:schemeClr val="dk1"/>
          </a:fillRef>
          <a:effectRef idx="0">
            <a:schemeClr val="dk1"/>
          </a:effectRef>
          <a:fontRef idx="minor">
            <a:schemeClr val="tx1"/>
          </a:fontRef>
        </p:style>
      </p:cxnSp>
      <p:sp>
        <p:nvSpPr>
          <p:cNvPr id="14" name="Slide Number Placeholder 13">
            <a:extLst>
              <a:ext uri="{FF2B5EF4-FFF2-40B4-BE49-F238E27FC236}">
                <a16:creationId xmlns:a16="http://schemas.microsoft.com/office/drawing/2014/main" id="{517C5E1A-043C-1BBA-1F7E-4A5297E0E96F}"/>
              </a:ext>
            </a:extLst>
          </p:cNvPr>
          <p:cNvSpPr>
            <a:spLocks noGrp="1"/>
          </p:cNvSpPr>
          <p:nvPr>
            <p:ph type="sldNum" sz="quarter" idx="12"/>
          </p:nvPr>
        </p:nvSpPr>
        <p:spPr/>
        <p:txBody>
          <a:bodyPr/>
          <a:lstStyle/>
          <a:p>
            <a:fld id="{E758CF0C-250E-7F48-AF3C-1DAAD85AA699}" type="slidenum">
              <a:rPr lang="en-US" altLang="en-US" smtClean="0"/>
              <a:pPr/>
              <a:t>20</a:t>
            </a:fld>
            <a:endParaRPr lang="en-US" altLang="en-US" dirty="0"/>
          </a:p>
        </p:txBody>
      </p:sp>
    </p:spTree>
    <p:extLst>
      <p:ext uri="{BB962C8B-B14F-4D97-AF65-F5344CB8AC3E}">
        <p14:creationId xmlns:p14="http://schemas.microsoft.com/office/powerpoint/2010/main" val="3099241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D50A-502E-9574-069D-5BB9FE26BA89}"/>
              </a:ext>
            </a:extLst>
          </p:cNvPr>
          <p:cNvSpPr>
            <a:spLocks noGrp="1"/>
          </p:cNvSpPr>
          <p:nvPr>
            <p:ph type="title"/>
          </p:nvPr>
        </p:nvSpPr>
        <p:spPr/>
        <p:txBody>
          <a:bodyPr/>
          <a:lstStyle/>
          <a:p>
            <a:r>
              <a:rPr lang="en-US" dirty="0"/>
              <a:t>Simple example</a:t>
            </a:r>
          </a:p>
        </p:txBody>
      </p:sp>
      <p:pic>
        <p:nvPicPr>
          <p:cNvPr id="7" name="Content Placeholder 6">
            <a:extLst>
              <a:ext uri="{FF2B5EF4-FFF2-40B4-BE49-F238E27FC236}">
                <a16:creationId xmlns:a16="http://schemas.microsoft.com/office/drawing/2014/main" id="{B10F254B-5AA3-9BF0-B127-FFD67FC7E70A}"/>
              </a:ext>
            </a:extLst>
          </p:cNvPr>
          <p:cNvPicPr>
            <a:picLocks noGrp="1" noChangeAspect="1"/>
          </p:cNvPicPr>
          <p:nvPr>
            <p:ph sz="half" idx="1"/>
          </p:nvPr>
        </p:nvPicPr>
        <p:blipFill>
          <a:blip r:embed="rId2"/>
          <a:srcRect/>
          <a:stretch/>
        </p:blipFill>
        <p:spPr>
          <a:xfrm>
            <a:off x="516872" y="768700"/>
            <a:ext cx="3897129" cy="3829937"/>
          </a:xfrm>
          <a:prstGeom prst="rect">
            <a:avLst/>
          </a:prstGeom>
        </p:spPr>
      </p:pic>
      <p:pic>
        <p:nvPicPr>
          <p:cNvPr id="8" name="Content Placeholder 7">
            <a:extLst>
              <a:ext uri="{FF2B5EF4-FFF2-40B4-BE49-F238E27FC236}">
                <a16:creationId xmlns:a16="http://schemas.microsoft.com/office/drawing/2014/main" id="{8D0AA6CF-E820-165E-61C6-357F456F1C3A}"/>
              </a:ext>
            </a:extLst>
          </p:cNvPr>
          <p:cNvPicPr>
            <a:picLocks noGrp="1" noChangeAspect="1"/>
          </p:cNvPicPr>
          <p:nvPr>
            <p:ph sz="half" idx="2"/>
          </p:nvPr>
        </p:nvPicPr>
        <p:blipFill>
          <a:blip r:embed="rId3"/>
          <a:srcRect l="1119" r="1119"/>
          <a:stretch/>
        </p:blipFill>
        <p:spPr>
          <a:xfrm>
            <a:off x="4729999" y="768330"/>
            <a:ext cx="3897129" cy="3784203"/>
          </a:xfrm>
          <a:prstGeom prst="rect">
            <a:avLst/>
          </a:prstGeom>
        </p:spPr>
      </p:pic>
      <p:sp>
        <p:nvSpPr>
          <p:cNvPr id="4" name="Footer Placeholder 3">
            <a:extLst>
              <a:ext uri="{FF2B5EF4-FFF2-40B4-BE49-F238E27FC236}">
                <a16:creationId xmlns:a16="http://schemas.microsoft.com/office/drawing/2014/main" id="{01D97AAA-87AA-1CA6-3D11-0FC09363F461}"/>
              </a:ext>
            </a:extLst>
          </p:cNvPr>
          <p:cNvSpPr>
            <a:spLocks noGrp="1"/>
          </p:cNvSpPr>
          <p:nvPr>
            <p:ph type="ftr" sz="quarter" idx="11"/>
          </p:nvPr>
        </p:nvSpPr>
        <p:spPr/>
        <p:txBody>
          <a:bodyPr/>
          <a:lstStyle/>
          <a:p>
            <a:r>
              <a:rPr lang="en-US"/>
              <a:t>SC22 | Dallas, TX | hpc accelerates.</a:t>
            </a:r>
            <a:endParaRPr lang="en-US" dirty="0"/>
          </a:p>
        </p:txBody>
      </p:sp>
      <p:sp>
        <p:nvSpPr>
          <p:cNvPr id="9" name="Slide Number Placeholder 8">
            <a:extLst>
              <a:ext uri="{FF2B5EF4-FFF2-40B4-BE49-F238E27FC236}">
                <a16:creationId xmlns:a16="http://schemas.microsoft.com/office/drawing/2014/main" id="{B063C4C0-66F0-4A78-5A3F-62D8878BD748}"/>
              </a:ext>
            </a:extLst>
          </p:cNvPr>
          <p:cNvSpPr>
            <a:spLocks noGrp="1"/>
          </p:cNvSpPr>
          <p:nvPr>
            <p:ph type="sldNum" sz="quarter" idx="12"/>
          </p:nvPr>
        </p:nvSpPr>
        <p:spPr/>
        <p:txBody>
          <a:bodyPr/>
          <a:lstStyle/>
          <a:p>
            <a:fld id="{C311CFAC-FC75-9745-8A4F-846EC7C0E6EA}" type="slidenum">
              <a:rPr lang="en-US" altLang="en-US" smtClean="0"/>
              <a:pPr/>
              <a:t>21</a:t>
            </a:fld>
            <a:endParaRPr lang="en-US" altLang="en-US"/>
          </a:p>
        </p:txBody>
      </p:sp>
    </p:spTree>
    <p:extLst>
      <p:ext uri="{BB962C8B-B14F-4D97-AF65-F5344CB8AC3E}">
        <p14:creationId xmlns:p14="http://schemas.microsoft.com/office/powerpoint/2010/main" val="2171029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037158-7BF0-43FA-527F-106F77EEB5D2}"/>
              </a:ext>
            </a:extLst>
          </p:cNvPr>
          <p:cNvSpPr>
            <a:spLocks noGrp="1"/>
          </p:cNvSpPr>
          <p:nvPr>
            <p:ph type="title"/>
          </p:nvPr>
        </p:nvSpPr>
        <p:spPr/>
        <p:txBody>
          <a:bodyPr/>
          <a:lstStyle/>
          <a:p>
            <a:r>
              <a:rPr lang="en-US" dirty="0"/>
              <a:t>PDT Instrumentation</a:t>
            </a:r>
          </a:p>
        </p:txBody>
      </p:sp>
      <p:sp>
        <p:nvSpPr>
          <p:cNvPr id="5" name="Footer Placeholder 4">
            <a:extLst>
              <a:ext uri="{FF2B5EF4-FFF2-40B4-BE49-F238E27FC236}">
                <a16:creationId xmlns:a16="http://schemas.microsoft.com/office/drawing/2014/main" id="{EB15882B-07CE-C234-35A4-8D972393C9B1}"/>
              </a:ext>
            </a:extLst>
          </p:cNvPr>
          <p:cNvSpPr>
            <a:spLocks noGrp="1"/>
          </p:cNvSpPr>
          <p:nvPr>
            <p:ph type="ftr" sz="quarter" idx="11"/>
          </p:nvPr>
        </p:nvSpPr>
        <p:spPr/>
        <p:txBody>
          <a:bodyPr/>
          <a:lstStyle/>
          <a:p>
            <a:r>
              <a:rPr lang="en-US"/>
              <a:t>SC22 | Dallas, TX | hpc accelerates.</a:t>
            </a:r>
            <a:endParaRPr lang="en-US" dirty="0"/>
          </a:p>
        </p:txBody>
      </p:sp>
      <p:sp>
        <p:nvSpPr>
          <p:cNvPr id="10" name="TextBox 9">
            <a:extLst>
              <a:ext uri="{FF2B5EF4-FFF2-40B4-BE49-F238E27FC236}">
                <a16:creationId xmlns:a16="http://schemas.microsoft.com/office/drawing/2014/main" id="{BBDBB84B-5EEE-471C-6161-C4BAD8281BEB}"/>
              </a:ext>
            </a:extLst>
          </p:cNvPr>
          <p:cNvSpPr txBox="1"/>
          <p:nvPr/>
        </p:nvSpPr>
        <p:spPr>
          <a:xfrm>
            <a:off x="1146992" y="3434152"/>
            <a:ext cx="6525761" cy="646331"/>
          </a:xfrm>
          <a:prstGeom prst="rect">
            <a:avLst/>
          </a:prstGeom>
          <a:noFill/>
        </p:spPr>
        <p:txBody>
          <a:bodyPr wrap="none" rtlCol="0">
            <a:spAutoFit/>
          </a:bodyPr>
          <a:lstStyle/>
          <a:p>
            <a:r>
              <a:rPr lang="en-US" dirty="0"/>
              <a:t>Timer names have full signatures, start &amp; end lines/columns</a:t>
            </a:r>
          </a:p>
          <a:p>
            <a:r>
              <a:rPr lang="en-US" dirty="0"/>
              <a:t> - all information available from parsing original source file with PDT</a:t>
            </a:r>
          </a:p>
        </p:txBody>
      </p:sp>
      <p:pic>
        <p:nvPicPr>
          <p:cNvPr id="11" name="Picture 10">
            <a:extLst>
              <a:ext uri="{FF2B5EF4-FFF2-40B4-BE49-F238E27FC236}">
                <a16:creationId xmlns:a16="http://schemas.microsoft.com/office/drawing/2014/main" id="{28623DEE-7429-262D-C1B1-E9ECEE99CE88}"/>
              </a:ext>
            </a:extLst>
          </p:cNvPr>
          <p:cNvPicPr>
            <a:picLocks noChangeAspect="1"/>
          </p:cNvPicPr>
          <p:nvPr/>
        </p:nvPicPr>
        <p:blipFill>
          <a:blip r:embed="rId3"/>
          <a:srcRect/>
          <a:stretch/>
        </p:blipFill>
        <p:spPr>
          <a:xfrm>
            <a:off x="25757" y="657519"/>
            <a:ext cx="9092485" cy="2329480"/>
          </a:xfrm>
          <a:prstGeom prst="rect">
            <a:avLst/>
          </a:prstGeom>
        </p:spPr>
      </p:pic>
      <p:sp>
        <p:nvSpPr>
          <p:cNvPr id="12" name="Slide Number Placeholder 11">
            <a:extLst>
              <a:ext uri="{FF2B5EF4-FFF2-40B4-BE49-F238E27FC236}">
                <a16:creationId xmlns:a16="http://schemas.microsoft.com/office/drawing/2014/main" id="{3226C296-0E1D-286A-2FE9-C8D4157D80E6}"/>
              </a:ext>
            </a:extLst>
          </p:cNvPr>
          <p:cNvSpPr>
            <a:spLocks noGrp="1"/>
          </p:cNvSpPr>
          <p:nvPr>
            <p:ph type="sldNum" sz="quarter" idx="12"/>
          </p:nvPr>
        </p:nvSpPr>
        <p:spPr/>
        <p:txBody>
          <a:bodyPr/>
          <a:lstStyle/>
          <a:p>
            <a:fld id="{D5A6766A-B4F9-0D4A-808F-F0199F7E1DF9}" type="slidenum">
              <a:rPr lang="en-US" altLang="en-US" smtClean="0"/>
              <a:pPr/>
              <a:t>22</a:t>
            </a:fld>
            <a:endParaRPr lang="en-US" altLang="en-US"/>
          </a:p>
        </p:txBody>
      </p:sp>
    </p:spTree>
    <p:extLst>
      <p:ext uri="{BB962C8B-B14F-4D97-AF65-F5344CB8AC3E}">
        <p14:creationId xmlns:p14="http://schemas.microsoft.com/office/powerpoint/2010/main" val="926520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037158-7BF0-43FA-527F-106F77EEB5D2}"/>
              </a:ext>
            </a:extLst>
          </p:cNvPr>
          <p:cNvSpPr>
            <a:spLocks noGrp="1"/>
          </p:cNvSpPr>
          <p:nvPr>
            <p:ph type="title"/>
          </p:nvPr>
        </p:nvSpPr>
        <p:spPr/>
        <p:txBody>
          <a:bodyPr/>
          <a:lstStyle/>
          <a:p>
            <a:r>
              <a:rPr lang="en-US" dirty="0"/>
              <a:t>Compiler Instrumentation</a:t>
            </a:r>
          </a:p>
        </p:txBody>
      </p:sp>
      <p:sp>
        <p:nvSpPr>
          <p:cNvPr id="5" name="Footer Placeholder 4">
            <a:extLst>
              <a:ext uri="{FF2B5EF4-FFF2-40B4-BE49-F238E27FC236}">
                <a16:creationId xmlns:a16="http://schemas.microsoft.com/office/drawing/2014/main" id="{EB15882B-07CE-C234-35A4-8D972393C9B1}"/>
              </a:ext>
            </a:extLst>
          </p:cNvPr>
          <p:cNvSpPr>
            <a:spLocks noGrp="1"/>
          </p:cNvSpPr>
          <p:nvPr>
            <p:ph type="ftr" sz="quarter" idx="11"/>
          </p:nvPr>
        </p:nvSpPr>
        <p:spPr/>
        <p:txBody>
          <a:bodyPr/>
          <a:lstStyle/>
          <a:p>
            <a:r>
              <a:rPr lang="en-US"/>
              <a:t>SC22 | Dallas, TX | hpc accelerates.</a:t>
            </a:r>
            <a:endParaRPr lang="en-US" dirty="0"/>
          </a:p>
        </p:txBody>
      </p:sp>
      <p:sp>
        <p:nvSpPr>
          <p:cNvPr id="7" name="TextBox 6">
            <a:extLst>
              <a:ext uri="{FF2B5EF4-FFF2-40B4-BE49-F238E27FC236}">
                <a16:creationId xmlns:a16="http://schemas.microsoft.com/office/drawing/2014/main" id="{B28BD485-DB9E-5DB2-6FF3-6B5CA08A277B}"/>
              </a:ext>
            </a:extLst>
          </p:cNvPr>
          <p:cNvSpPr txBox="1"/>
          <p:nvPr/>
        </p:nvSpPr>
        <p:spPr>
          <a:xfrm>
            <a:off x="520506" y="3096019"/>
            <a:ext cx="7742441" cy="923330"/>
          </a:xfrm>
          <a:prstGeom prst="rect">
            <a:avLst/>
          </a:prstGeom>
          <a:noFill/>
        </p:spPr>
        <p:txBody>
          <a:bodyPr wrap="none" rtlCol="0">
            <a:spAutoFit/>
          </a:bodyPr>
          <a:lstStyle/>
          <a:p>
            <a:r>
              <a:rPr lang="en-US" dirty="0"/>
              <a:t>Timer names have name only, start line only</a:t>
            </a:r>
          </a:p>
          <a:p>
            <a:r>
              <a:rPr lang="en-US" dirty="0"/>
              <a:t> - function entry/exit callback only has address of function and return address</a:t>
            </a:r>
          </a:p>
          <a:p>
            <a:r>
              <a:rPr lang="en-US" dirty="0"/>
              <a:t> - all source information retrieved during program execution with </a:t>
            </a:r>
            <a:r>
              <a:rPr lang="en-US" dirty="0" err="1"/>
              <a:t>binutils</a:t>
            </a:r>
            <a:r>
              <a:rPr lang="en-US" dirty="0"/>
              <a:t> (</a:t>
            </a:r>
            <a:r>
              <a:rPr lang="en-US" dirty="0" err="1"/>
              <a:t>libbfd</a:t>
            </a:r>
            <a:r>
              <a:rPr lang="en-US" dirty="0"/>
              <a:t>)</a:t>
            </a:r>
          </a:p>
        </p:txBody>
      </p:sp>
      <p:pic>
        <p:nvPicPr>
          <p:cNvPr id="3" name="Picture 2">
            <a:extLst>
              <a:ext uri="{FF2B5EF4-FFF2-40B4-BE49-F238E27FC236}">
                <a16:creationId xmlns:a16="http://schemas.microsoft.com/office/drawing/2014/main" id="{B278D463-0FD4-CC8B-EC2C-446EC052D412}"/>
              </a:ext>
            </a:extLst>
          </p:cNvPr>
          <p:cNvPicPr>
            <a:picLocks noChangeAspect="1"/>
          </p:cNvPicPr>
          <p:nvPr/>
        </p:nvPicPr>
        <p:blipFill>
          <a:blip r:embed="rId3"/>
          <a:srcRect/>
          <a:stretch/>
        </p:blipFill>
        <p:spPr>
          <a:xfrm>
            <a:off x="-9255" y="729173"/>
            <a:ext cx="9168950" cy="2162134"/>
          </a:xfrm>
          <a:prstGeom prst="rect">
            <a:avLst/>
          </a:prstGeom>
        </p:spPr>
      </p:pic>
      <p:sp>
        <p:nvSpPr>
          <p:cNvPr id="4" name="Slide Number Placeholder 3">
            <a:extLst>
              <a:ext uri="{FF2B5EF4-FFF2-40B4-BE49-F238E27FC236}">
                <a16:creationId xmlns:a16="http://schemas.microsoft.com/office/drawing/2014/main" id="{C4AD685D-91A2-2C88-5E5D-592C0A6506C5}"/>
              </a:ext>
            </a:extLst>
          </p:cNvPr>
          <p:cNvSpPr>
            <a:spLocks noGrp="1"/>
          </p:cNvSpPr>
          <p:nvPr>
            <p:ph type="sldNum" sz="quarter" idx="12"/>
          </p:nvPr>
        </p:nvSpPr>
        <p:spPr/>
        <p:txBody>
          <a:bodyPr/>
          <a:lstStyle/>
          <a:p>
            <a:fld id="{D5A6766A-B4F9-0D4A-808F-F0199F7E1DF9}" type="slidenum">
              <a:rPr lang="en-US" altLang="en-US" smtClean="0"/>
              <a:pPr/>
              <a:t>23</a:t>
            </a:fld>
            <a:endParaRPr lang="en-US" altLang="en-US"/>
          </a:p>
        </p:txBody>
      </p:sp>
    </p:spTree>
    <p:extLst>
      <p:ext uri="{BB962C8B-B14F-4D97-AF65-F5344CB8AC3E}">
        <p14:creationId xmlns:p14="http://schemas.microsoft.com/office/powerpoint/2010/main" val="249194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A1B3-6766-D2E1-EF9C-3706AB2557E4}"/>
              </a:ext>
            </a:extLst>
          </p:cNvPr>
          <p:cNvSpPr>
            <a:spLocks noGrp="1"/>
          </p:cNvSpPr>
          <p:nvPr>
            <p:ph type="title"/>
          </p:nvPr>
        </p:nvSpPr>
        <p:spPr/>
        <p:txBody>
          <a:bodyPr/>
          <a:lstStyle/>
          <a:p>
            <a:r>
              <a:rPr lang="en-US" dirty="0"/>
              <a:t>LLVM Plugin Instrumentation</a:t>
            </a:r>
          </a:p>
        </p:txBody>
      </p:sp>
      <p:sp>
        <p:nvSpPr>
          <p:cNvPr id="3" name="Footer Placeholder 2">
            <a:extLst>
              <a:ext uri="{FF2B5EF4-FFF2-40B4-BE49-F238E27FC236}">
                <a16:creationId xmlns:a16="http://schemas.microsoft.com/office/drawing/2014/main" id="{C0C85DEC-EE10-5B1A-1DC8-CCD431349D0E}"/>
              </a:ext>
            </a:extLst>
          </p:cNvPr>
          <p:cNvSpPr>
            <a:spLocks noGrp="1"/>
          </p:cNvSpPr>
          <p:nvPr>
            <p:ph type="ftr" sz="quarter" idx="11"/>
          </p:nvPr>
        </p:nvSpPr>
        <p:spPr/>
        <p:txBody>
          <a:bodyPr/>
          <a:lstStyle/>
          <a:p>
            <a:r>
              <a:rPr lang="en-US"/>
              <a:t>SC22 | Dallas, TX | hpc accelerates.</a:t>
            </a:r>
            <a:endParaRPr lang="en-US" dirty="0"/>
          </a:p>
        </p:txBody>
      </p:sp>
      <p:pic>
        <p:nvPicPr>
          <p:cNvPr id="4" name="Picture 3">
            <a:extLst>
              <a:ext uri="{FF2B5EF4-FFF2-40B4-BE49-F238E27FC236}">
                <a16:creationId xmlns:a16="http://schemas.microsoft.com/office/drawing/2014/main" id="{79C47653-3CA4-672A-E65F-557E3C8013D4}"/>
              </a:ext>
            </a:extLst>
          </p:cNvPr>
          <p:cNvPicPr>
            <a:picLocks noChangeAspect="1"/>
          </p:cNvPicPr>
          <p:nvPr/>
        </p:nvPicPr>
        <p:blipFill>
          <a:blip r:embed="rId2"/>
          <a:srcRect/>
          <a:stretch/>
        </p:blipFill>
        <p:spPr>
          <a:xfrm>
            <a:off x="1" y="1127209"/>
            <a:ext cx="9143998" cy="2142108"/>
          </a:xfrm>
          <a:prstGeom prst="rect">
            <a:avLst/>
          </a:prstGeom>
        </p:spPr>
      </p:pic>
      <p:sp>
        <p:nvSpPr>
          <p:cNvPr id="5" name="TextBox 4">
            <a:extLst>
              <a:ext uri="{FF2B5EF4-FFF2-40B4-BE49-F238E27FC236}">
                <a16:creationId xmlns:a16="http://schemas.microsoft.com/office/drawing/2014/main" id="{A65672EB-DD56-72F5-9F03-833434CABBC6}"/>
              </a:ext>
            </a:extLst>
          </p:cNvPr>
          <p:cNvSpPr txBox="1"/>
          <p:nvPr/>
        </p:nvSpPr>
        <p:spPr>
          <a:xfrm>
            <a:off x="238259" y="674028"/>
            <a:ext cx="5132431" cy="369332"/>
          </a:xfrm>
          <a:prstGeom prst="rect">
            <a:avLst/>
          </a:prstGeom>
          <a:noFill/>
        </p:spPr>
        <p:txBody>
          <a:bodyPr wrap="none" rtlCol="0">
            <a:spAutoFit/>
          </a:bodyPr>
          <a:lstStyle/>
          <a:p>
            <a:r>
              <a:rPr lang="en-US" dirty="0"/>
              <a:t>Different TAU configuration with clang++/clang/</a:t>
            </a:r>
            <a:r>
              <a:rPr lang="en-US" dirty="0" err="1"/>
              <a:t>flang</a:t>
            </a:r>
            <a:endParaRPr lang="en-US" dirty="0"/>
          </a:p>
        </p:txBody>
      </p:sp>
      <p:sp>
        <p:nvSpPr>
          <p:cNvPr id="6" name="TextBox 5">
            <a:extLst>
              <a:ext uri="{FF2B5EF4-FFF2-40B4-BE49-F238E27FC236}">
                <a16:creationId xmlns:a16="http://schemas.microsoft.com/office/drawing/2014/main" id="{99FE731E-01D8-9F03-2B6A-D1D6E58BA95C}"/>
              </a:ext>
            </a:extLst>
          </p:cNvPr>
          <p:cNvSpPr txBox="1"/>
          <p:nvPr/>
        </p:nvSpPr>
        <p:spPr>
          <a:xfrm>
            <a:off x="238259" y="3430568"/>
            <a:ext cx="8066119" cy="646331"/>
          </a:xfrm>
          <a:prstGeom prst="rect">
            <a:avLst/>
          </a:prstGeom>
          <a:noFill/>
        </p:spPr>
        <p:txBody>
          <a:bodyPr wrap="none" rtlCol="0">
            <a:spAutoFit/>
          </a:bodyPr>
          <a:lstStyle/>
          <a:p>
            <a:r>
              <a:rPr lang="en-US" dirty="0"/>
              <a:t>Where are the other timers?...</a:t>
            </a:r>
          </a:p>
          <a:p>
            <a:r>
              <a:rPr lang="en-US" dirty="0"/>
              <a:t>TAU_COMPILER_MIN_INSTRUCTION_COUNT defaults to 50, so they were filtered out</a:t>
            </a:r>
          </a:p>
        </p:txBody>
      </p:sp>
      <p:sp>
        <p:nvSpPr>
          <p:cNvPr id="7" name="Slide Number Placeholder 6">
            <a:extLst>
              <a:ext uri="{FF2B5EF4-FFF2-40B4-BE49-F238E27FC236}">
                <a16:creationId xmlns:a16="http://schemas.microsoft.com/office/drawing/2014/main" id="{216C083F-23FD-DB6E-A412-F8EFE216AB41}"/>
              </a:ext>
            </a:extLst>
          </p:cNvPr>
          <p:cNvSpPr>
            <a:spLocks noGrp="1"/>
          </p:cNvSpPr>
          <p:nvPr>
            <p:ph type="sldNum" sz="quarter" idx="12"/>
          </p:nvPr>
        </p:nvSpPr>
        <p:spPr/>
        <p:txBody>
          <a:bodyPr/>
          <a:lstStyle/>
          <a:p>
            <a:fld id="{D5A6766A-B4F9-0D4A-808F-F0199F7E1DF9}" type="slidenum">
              <a:rPr lang="en-US" altLang="en-US" smtClean="0"/>
              <a:pPr/>
              <a:t>24</a:t>
            </a:fld>
            <a:endParaRPr lang="en-US" altLang="en-US"/>
          </a:p>
        </p:txBody>
      </p:sp>
    </p:spTree>
    <p:extLst>
      <p:ext uri="{BB962C8B-B14F-4D97-AF65-F5344CB8AC3E}">
        <p14:creationId xmlns:p14="http://schemas.microsoft.com/office/powerpoint/2010/main" val="583086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A1B3-6766-D2E1-EF9C-3706AB2557E4}"/>
              </a:ext>
            </a:extLst>
          </p:cNvPr>
          <p:cNvSpPr>
            <a:spLocks noGrp="1"/>
          </p:cNvSpPr>
          <p:nvPr>
            <p:ph type="title"/>
          </p:nvPr>
        </p:nvSpPr>
        <p:spPr/>
        <p:txBody>
          <a:bodyPr/>
          <a:lstStyle/>
          <a:p>
            <a:r>
              <a:rPr lang="en-US" dirty="0"/>
              <a:t>LLVM Plugin Instrumentation</a:t>
            </a:r>
          </a:p>
        </p:txBody>
      </p:sp>
      <p:sp>
        <p:nvSpPr>
          <p:cNvPr id="3" name="Footer Placeholder 2">
            <a:extLst>
              <a:ext uri="{FF2B5EF4-FFF2-40B4-BE49-F238E27FC236}">
                <a16:creationId xmlns:a16="http://schemas.microsoft.com/office/drawing/2014/main" id="{C0C85DEC-EE10-5B1A-1DC8-CCD431349D0E}"/>
              </a:ext>
            </a:extLst>
          </p:cNvPr>
          <p:cNvSpPr>
            <a:spLocks noGrp="1"/>
          </p:cNvSpPr>
          <p:nvPr>
            <p:ph type="ftr" sz="quarter" idx="11"/>
          </p:nvPr>
        </p:nvSpPr>
        <p:spPr/>
        <p:txBody>
          <a:bodyPr/>
          <a:lstStyle/>
          <a:p>
            <a:r>
              <a:rPr lang="en-US"/>
              <a:t>SC22 | Dallas, TX | hpc accelerates.</a:t>
            </a:r>
            <a:endParaRPr lang="en-US" dirty="0"/>
          </a:p>
        </p:txBody>
      </p:sp>
      <p:pic>
        <p:nvPicPr>
          <p:cNvPr id="4" name="Picture 3">
            <a:extLst>
              <a:ext uri="{FF2B5EF4-FFF2-40B4-BE49-F238E27FC236}">
                <a16:creationId xmlns:a16="http://schemas.microsoft.com/office/drawing/2014/main" id="{79C47653-3CA4-672A-E65F-557E3C8013D4}"/>
              </a:ext>
            </a:extLst>
          </p:cNvPr>
          <p:cNvPicPr>
            <a:picLocks noChangeAspect="1"/>
          </p:cNvPicPr>
          <p:nvPr/>
        </p:nvPicPr>
        <p:blipFill>
          <a:blip r:embed="rId2"/>
          <a:srcRect/>
          <a:stretch/>
        </p:blipFill>
        <p:spPr>
          <a:xfrm>
            <a:off x="0" y="1066600"/>
            <a:ext cx="9144000" cy="2557517"/>
          </a:xfrm>
          <a:prstGeom prst="rect">
            <a:avLst/>
          </a:prstGeom>
        </p:spPr>
      </p:pic>
      <p:sp>
        <p:nvSpPr>
          <p:cNvPr id="5" name="TextBox 4">
            <a:extLst>
              <a:ext uri="{FF2B5EF4-FFF2-40B4-BE49-F238E27FC236}">
                <a16:creationId xmlns:a16="http://schemas.microsoft.com/office/drawing/2014/main" id="{A65672EB-DD56-72F5-9F03-833434CABBC6}"/>
              </a:ext>
            </a:extLst>
          </p:cNvPr>
          <p:cNvSpPr txBox="1"/>
          <p:nvPr/>
        </p:nvSpPr>
        <p:spPr>
          <a:xfrm>
            <a:off x="238259" y="674028"/>
            <a:ext cx="5132431" cy="369332"/>
          </a:xfrm>
          <a:prstGeom prst="rect">
            <a:avLst/>
          </a:prstGeom>
          <a:noFill/>
        </p:spPr>
        <p:txBody>
          <a:bodyPr wrap="none" rtlCol="0">
            <a:spAutoFit/>
          </a:bodyPr>
          <a:lstStyle/>
          <a:p>
            <a:r>
              <a:rPr lang="en-US" dirty="0"/>
              <a:t>Different TAU configuration with clang++/clang/</a:t>
            </a:r>
            <a:r>
              <a:rPr lang="en-US" dirty="0" err="1"/>
              <a:t>flang</a:t>
            </a:r>
            <a:endParaRPr lang="en-US" dirty="0"/>
          </a:p>
        </p:txBody>
      </p:sp>
      <p:sp>
        <p:nvSpPr>
          <p:cNvPr id="6" name="TextBox 5">
            <a:extLst>
              <a:ext uri="{FF2B5EF4-FFF2-40B4-BE49-F238E27FC236}">
                <a16:creationId xmlns:a16="http://schemas.microsoft.com/office/drawing/2014/main" id="{99FE731E-01D8-9F03-2B6A-D1D6E58BA95C}"/>
              </a:ext>
            </a:extLst>
          </p:cNvPr>
          <p:cNvSpPr txBox="1"/>
          <p:nvPr/>
        </p:nvSpPr>
        <p:spPr>
          <a:xfrm>
            <a:off x="238259" y="3753734"/>
            <a:ext cx="6200928" cy="369332"/>
          </a:xfrm>
          <a:prstGeom prst="rect">
            <a:avLst/>
          </a:prstGeom>
          <a:noFill/>
        </p:spPr>
        <p:txBody>
          <a:bodyPr wrap="none" rtlCol="0">
            <a:spAutoFit/>
          </a:bodyPr>
          <a:lstStyle/>
          <a:p>
            <a:r>
              <a:rPr lang="en-US" dirty="0"/>
              <a:t>TAU_COMPILER_MIN_INSTRUCTION_COUNT=0 disables filtering</a:t>
            </a:r>
          </a:p>
        </p:txBody>
      </p:sp>
      <p:sp>
        <p:nvSpPr>
          <p:cNvPr id="7" name="Rectangle 6">
            <a:extLst>
              <a:ext uri="{FF2B5EF4-FFF2-40B4-BE49-F238E27FC236}">
                <a16:creationId xmlns:a16="http://schemas.microsoft.com/office/drawing/2014/main" id="{2CC9D1E7-44EA-7C59-70E8-7A0355332AD0}"/>
              </a:ext>
            </a:extLst>
          </p:cNvPr>
          <p:cNvSpPr/>
          <p:nvPr/>
        </p:nvSpPr>
        <p:spPr>
          <a:xfrm>
            <a:off x="2306436" y="1043360"/>
            <a:ext cx="2458747" cy="180305"/>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26B8F9D-96FA-3308-86CF-056A5A2ACA18}"/>
              </a:ext>
            </a:extLst>
          </p:cNvPr>
          <p:cNvSpPr>
            <a:spLocks noGrp="1"/>
          </p:cNvSpPr>
          <p:nvPr>
            <p:ph type="sldNum" sz="quarter" idx="12"/>
          </p:nvPr>
        </p:nvSpPr>
        <p:spPr/>
        <p:txBody>
          <a:bodyPr/>
          <a:lstStyle/>
          <a:p>
            <a:fld id="{D5A6766A-B4F9-0D4A-808F-F0199F7E1DF9}" type="slidenum">
              <a:rPr lang="en-US" altLang="en-US" smtClean="0"/>
              <a:pPr/>
              <a:t>25</a:t>
            </a:fld>
            <a:endParaRPr lang="en-US" altLang="en-US"/>
          </a:p>
        </p:txBody>
      </p:sp>
    </p:spTree>
    <p:extLst>
      <p:ext uri="{BB962C8B-B14F-4D97-AF65-F5344CB8AC3E}">
        <p14:creationId xmlns:p14="http://schemas.microsoft.com/office/powerpoint/2010/main" val="2248519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FDC9-0997-7365-DFE5-3A307C12E206}"/>
              </a:ext>
            </a:extLst>
          </p:cNvPr>
          <p:cNvSpPr>
            <a:spLocks noGrp="1"/>
          </p:cNvSpPr>
          <p:nvPr>
            <p:ph type="title"/>
          </p:nvPr>
        </p:nvSpPr>
        <p:spPr/>
        <p:txBody>
          <a:bodyPr/>
          <a:lstStyle/>
          <a:p>
            <a:r>
              <a:rPr lang="en-US" dirty="0"/>
              <a:t>Instrumentation pros/cons</a:t>
            </a:r>
          </a:p>
        </p:txBody>
      </p:sp>
      <p:sp>
        <p:nvSpPr>
          <p:cNvPr id="4" name="Text Placeholder 3">
            <a:extLst>
              <a:ext uri="{FF2B5EF4-FFF2-40B4-BE49-F238E27FC236}">
                <a16:creationId xmlns:a16="http://schemas.microsoft.com/office/drawing/2014/main" id="{E3AAFE32-7FDC-73CC-B65B-A6776799F704}"/>
              </a:ext>
            </a:extLst>
          </p:cNvPr>
          <p:cNvSpPr>
            <a:spLocks noGrp="1"/>
          </p:cNvSpPr>
          <p:nvPr>
            <p:ph type="body" idx="1"/>
          </p:nvPr>
        </p:nvSpPr>
        <p:spPr/>
        <p:txBody>
          <a:bodyPr/>
          <a:lstStyle/>
          <a:p>
            <a:r>
              <a:rPr lang="en-US" dirty="0"/>
              <a:t>Pros</a:t>
            </a:r>
          </a:p>
        </p:txBody>
      </p:sp>
      <p:sp>
        <p:nvSpPr>
          <p:cNvPr id="5" name="Content Placeholder 4">
            <a:extLst>
              <a:ext uri="{FF2B5EF4-FFF2-40B4-BE49-F238E27FC236}">
                <a16:creationId xmlns:a16="http://schemas.microsoft.com/office/drawing/2014/main" id="{875E8033-4644-328A-5459-67FD883DA3AB}"/>
              </a:ext>
            </a:extLst>
          </p:cNvPr>
          <p:cNvSpPr>
            <a:spLocks noGrp="1"/>
          </p:cNvSpPr>
          <p:nvPr>
            <p:ph sz="half" idx="2"/>
          </p:nvPr>
        </p:nvSpPr>
        <p:spPr/>
        <p:txBody>
          <a:bodyPr/>
          <a:lstStyle/>
          <a:p>
            <a:r>
              <a:rPr lang="en-US" dirty="0"/>
              <a:t>Simple to implement</a:t>
            </a:r>
          </a:p>
          <a:p>
            <a:r>
              <a:rPr lang="en-US" dirty="0"/>
              <a:t>Works universally</a:t>
            </a:r>
          </a:p>
          <a:p>
            <a:r>
              <a:rPr lang="en-US" dirty="0"/>
              <a:t>Instruments everything – no blind spots</a:t>
            </a:r>
          </a:p>
          <a:p>
            <a:r>
              <a:rPr lang="en-US" dirty="0"/>
              <a:t>Selective instrumentation available (by file or function name, or instruction count)</a:t>
            </a:r>
          </a:p>
        </p:txBody>
      </p:sp>
      <p:sp>
        <p:nvSpPr>
          <p:cNvPr id="6" name="Text Placeholder 5">
            <a:extLst>
              <a:ext uri="{FF2B5EF4-FFF2-40B4-BE49-F238E27FC236}">
                <a16:creationId xmlns:a16="http://schemas.microsoft.com/office/drawing/2014/main" id="{4B62C34A-A1F7-08A9-337D-1B35A181889D}"/>
              </a:ext>
            </a:extLst>
          </p:cNvPr>
          <p:cNvSpPr>
            <a:spLocks noGrp="1"/>
          </p:cNvSpPr>
          <p:nvPr>
            <p:ph type="body" sz="quarter" idx="3"/>
          </p:nvPr>
        </p:nvSpPr>
        <p:spPr/>
        <p:txBody>
          <a:bodyPr/>
          <a:lstStyle/>
          <a:p>
            <a:r>
              <a:rPr lang="en-US" dirty="0"/>
              <a:t>Cons</a:t>
            </a:r>
          </a:p>
        </p:txBody>
      </p:sp>
      <p:sp>
        <p:nvSpPr>
          <p:cNvPr id="7" name="Content Placeholder 6">
            <a:extLst>
              <a:ext uri="{FF2B5EF4-FFF2-40B4-BE49-F238E27FC236}">
                <a16:creationId xmlns:a16="http://schemas.microsoft.com/office/drawing/2014/main" id="{FFB54616-3DCF-4B0C-505D-4A37403B7E1B}"/>
              </a:ext>
            </a:extLst>
          </p:cNvPr>
          <p:cNvSpPr>
            <a:spLocks noGrp="1"/>
          </p:cNvSpPr>
          <p:nvPr>
            <p:ph sz="quarter" idx="4"/>
          </p:nvPr>
        </p:nvSpPr>
        <p:spPr/>
        <p:txBody>
          <a:bodyPr/>
          <a:lstStyle/>
          <a:p>
            <a:r>
              <a:rPr lang="en-US" dirty="0"/>
              <a:t>Instruments </a:t>
            </a:r>
            <a:r>
              <a:rPr lang="en-US" i="1" dirty="0"/>
              <a:t>everything</a:t>
            </a:r>
            <a:endParaRPr lang="en-US" dirty="0"/>
          </a:p>
          <a:p>
            <a:r>
              <a:rPr lang="en-US" dirty="0"/>
              <a:t>Potentially high overhead – especially with C++</a:t>
            </a:r>
          </a:p>
          <a:p>
            <a:r>
              <a:rPr lang="en-US" dirty="0"/>
              <a:t>Changes program behavior</a:t>
            </a:r>
          </a:p>
          <a:p>
            <a:r>
              <a:rPr lang="en-US" dirty="0"/>
              <a:t>Potentially interferes with optimizations</a:t>
            </a:r>
          </a:p>
        </p:txBody>
      </p:sp>
      <p:sp>
        <p:nvSpPr>
          <p:cNvPr id="3" name="Footer Placeholder 2">
            <a:extLst>
              <a:ext uri="{FF2B5EF4-FFF2-40B4-BE49-F238E27FC236}">
                <a16:creationId xmlns:a16="http://schemas.microsoft.com/office/drawing/2014/main" id="{6A8AF2B6-FEBA-5DE3-2041-616A92765B04}"/>
              </a:ext>
            </a:extLst>
          </p:cNvPr>
          <p:cNvSpPr>
            <a:spLocks noGrp="1"/>
          </p:cNvSpPr>
          <p:nvPr>
            <p:ph type="ftr" sz="quarter" idx="11"/>
          </p:nvPr>
        </p:nvSpPr>
        <p:spPr/>
        <p:txBody>
          <a:bodyPr/>
          <a:lstStyle/>
          <a:p>
            <a:r>
              <a:rPr lang="en-US"/>
              <a:t>SC22 | Dallas, TX | hpc accelerates.</a:t>
            </a:r>
            <a:endParaRPr lang="en-US" dirty="0"/>
          </a:p>
        </p:txBody>
      </p:sp>
      <p:sp>
        <p:nvSpPr>
          <p:cNvPr id="8" name="Slide Number Placeholder 7">
            <a:extLst>
              <a:ext uri="{FF2B5EF4-FFF2-40B4-BE49-F238E27FC236}">
                <a16:creationId xmlns:a16="http://schemas.microsoft.com/office/drawing/2014/main" id="{05B75402-0DCC-9909-510E-6797C6306153}"/>
              </a:ext>
            </a:extLst>
          </p:cNvPr>
          <p:cNvSpPr>
            <a:spLocks noGrp="1"/>
          </p:cNvSpPr>
          <p:nvPr>
            <p:ph type="sldNum" sz="quarter" idx="12"/>
          </p:nvPr>
        </p:nvSpPr>
        <p:spPr/>
        <p:txBody>
          <a:bodyPr/>
          <a:lstStyle/>
          <a:p>
            <a:fld id="{41D1535E-D482-B349-AA47-C2471FBA0394}" type="slidenum">
              <a:rPr lang="en-US" altLang="en-US" smtClean="0"/>
              <a:pPr/>
              <a:t>26</a:t>
            </a:fld>
            <a:endParaRPr lang="en-US" altLang="en-US"/>
          </a:p>
        </p:txBody>
      </p:sp>
    </p:spTree>
    <p:extLst>
      <p:ext uri="{BB962C8B-B14F-4D97-AF65-F5344CB8AC3E}">
        <p14:creationId xmlns:p14="http://schemas.microsoft.com/office/powerpoint/2010/main" val="3867047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26FE54-85B5-23F0-DFDD-B9CF059B03A6}"/>
              </a:ext>
            </a:extLst>
          </p:cNvPr>
          <p:cNvSpPr>
            <a:spLocks noGrp="1"/>
          </p:cNvSpPr>
          <p:nvPr>
            <p:ph type="title"/>
          </p:nvPr>
        </p:nvSpPr>
        <p:spPr/>
        <p:txBody>
          <a:bodyPr/>
          <a:lstStyle/>
          <a:p>
            <a:r>
              <a:rPr lang="en-US" dirty="0"/>
              <a:t>Sampling</a:t>
            </a:r>
          </a:p>
        </p:txBody>
      </p:sp>
      <p:sp>
        <p:nvSpPr>
          <p:cNvPr id="9" name="Content Placeholder 8">
            <a:extLst>
              <a:ext uri="{FF2B5EF4-FFF2-40B4-BE49-F238E27FC236}">
                <a16:creationId xmlns:a16="http://schemas.microsoft.com/office/drawing/2014/main" id="{5DC3DF5D-267F-CDE6-9DC1-3059759C6167}"/>
              </a:ext>
            </a:extLst>
          </p:cNvPr>
          <p:cNvSpPr>
            <a:spLocks noGrp="1"/>
          </p:cNvSpPr>
          <p:nvPr>
            <p:ph idx="1"/>
          </p:nvPr>
        </p:nvSpPr>
        <p:spPr/>
        <p:txBody>
          <a:bodyPr>
            <a:normAutofit lnSpcReduction="10000"/>
          </a:bodyPr>
          <a:lstStyle/>
          <a:p>
            <a:r>
              <a:rPr lang="en-US" dirty="0"/>
              <a:t>Run the application with </a:t>
            </a:r>
            <a:r>
              <a:rPr lang="en-US" dirty="0" err="1">
                <a:latin typeface="Courier New" panose="02070309020205020404" pitchFamily="49" charset="0"/>
                <a:cs typeface="Courier New" panose="02070309020205020404" pitchFamily="49" charset="0"/>
              </a:rPr>
              <a:t>tau_exec</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ebs</a:t>
            </a:r>
            <a:endParaRPr lang="en-US" dirty="0">
              <a:latin typeface="Courier New" panose="02070309020205020404" pitchFamily="49" charset="0"/>
              <a:cs typeface="Courier New" panose="02070309020205020404" pitchFamily="49" charset="0"/>
            </a:endParaRPr>
          </a:p>
          <a:p>
            <a:pPr lvl="1"/>
            <a:r>
              <a:rPr lang="en-US" dirty="0"/>
              <a:t>Preloads the TAU library, instantiates a signal handler and periodic interrupt to process the signal</a:t>
            </a:r>
          </a:p>
          <a:p>
            <a:pPr lvl="1"/>
            <a:r>
              <a:rPr lang="en-US" dirty="0"/>
              <a:t>The signal handler will record the current instruction pointer, all requested metrics, and optionally unwind the </a:t>
            </a:r>
            <a:r>
              <a:rPr lang="en-US" dirty="0" err="1"/>
              <a:t>callstack</a:t>
            </a:r>
            <a:endParaRPr lang="en-US" dirty="0"/>
          </a:p>
          <a:p>
            <a:pPr lvl="1"/>
            <a:r>
              <a:rPr lang="en-US" dirty="0"/>
              <a:t>At the end of execution, all addresses are resolved to symbols in the application using </a:t>
            </a:r>
            <a:r>
              <a:rPr lang="en-US" dirty="0" err="1"/>
              <a:t>binutils</a:t>
            </a:r>
            <a:r>
              <a:rPr lang="en-US" dirty="0"/>
              <a:t>/</a:t>
            </a:r>
            <a:r>
              <a:rPr lang="en-US" dirty="0" err="1"/>
              <a:t>libdwarf</a:t>
            </a:r>
            <a:endParaRPr lang="en-US" dirty="0"/>
          </a:p>
          <a:p>
            <a:r>
              <a:rPr lang="en-US" dirty="0"/>
              <a:t>Some things that help:</a:t>
            </a:r>
          </a:p>
          <a:p>
            <a:pPr lvl="1"/>
            <a:r>
              <a:rPr lang="en-US" dirty="0"/>
              <a:t>For best support, build application with debug (-g) - all other optimizations are fine</a:t>
            </a:r>
          </a:p>
          <a:p>
            <a:pPr lvl="1"/>
            <a:endParaRPr lang="en-US" dirty="0"/>
          </a:p>
        </p:txBody>
      </p:sp>
      <p:sp>
        <p:nvSpPr>
          <p:cNvPr id="7" name="Footer Placeholder 6">
            <a:extLst>
              <a:ext uri="{FF2B5EF4-FFF2-40B4-BE49-F238E27FC236}">
                <a16:creationId xmlns:a16="http://schemas.microsoft.com/office/drawing/2014/main" id="{C1E9A95F-9457-260F-6478-AA7AE6BD50F2}"/>
              </a:ext>
            </a:extLst>
          </p:cNvPr>
          <p:cNvSpPr>
            <a:spLocks noGrp="1"/>
          </p:cNvSpPr>
          <p:nvPr>
            <p:ph type="ftr" sz="quarter" idx="11"/>
          </p:nvPr>
        </p:nvSpPr>
        <p:spPr/>
        <p:txBody>
          <a:bodyPr/>
          <a:lstStyle/>
          <a:p>
            <a:r>
              <a:rPr lang="en-US"/>
              <a:t>SC22 | Dallas, TX | hpc accelerates.</a:t>
            </a:r>
            <a:endParaRPr lang="en-US" dirty="0"/>
          </a:p>
        </p:txBody>
      </p:sp>
      <p:sp>
        <p:nvSpPr>
          <p:cNvPr id="10" name="Slide Number Placeholder 9">
            <a:extLst>
              <a:ext uri="{FF2B5EF4-FFF2-40B4-BE49-F238E27FC236}">
                <a16:creationId xmlns:a16="http://schemas.microsoft.com/office/drawing/2014/main" id="{B2140639-189C-B4D4-F2C2-39CE94E3C0D9}"/>
              </a:ext>
            </a:extLst>
          </p:cNvPr>
          <p:cNvSpPr>
            <a:spLocks noGrp="1"/>
          </p:cNvSpPr>
          <p:nvPr>
            <p:ph type="sldNum" sz="quarter" idx="12"/>
          </p:nvPr>
        </p:nvSpPr>
        <p:spPr/>
        <p:txBody>
          <a:bodyPr/>
          <a:lstStyle/>
          <a:p>
            <a:fld id="{E758CF0C-250E-7F48-AF3C-1DAAD85AA699}" type="slidenum">
              <a:rPr lang="en-US" altLang="en-US" smtClean="0"/>
              <a:pPr/>
              <a:t>27</a:t>
            </a:fld>
            <a:endParaRPr lang="en-US" altLang="en-US" dirty="0"/>
          </a:p>
        </p:txBody>
      </p:sp>
    </p:spTree>
    <p:extLst>
      <p:ext uri="{BB962C8B-B14F-4D97-AF65-F5344CB8AC3E}">
        <p14:creationId xmlns:p14="http://schemas.microsoft.com/office/powerpoint/2010/main" val="3986564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8EE8-A07C-F0FE-1349-1FCA6636606B}"/>
              </a:ext>
            </a:extLst>
          </p:cNvPr>
          <p:cNvSpPr>
            <a:spLocks noGrp="1"/>
          </p:cNvSpPr>
          <p:nvPr>
            <p:ph type="title"/>
          </p:nvPr>
        </p:nvSpPr>
        <p:spPr/>
        <p:txBody>
          <a:bodyPr/>
          <a:lstStyle/>
          <a:p>
            <a:r>
              <a:rPr lang="en-US" sz="2800" dirty="0">
                <a:latin typeface="Verdana"/>
                <a:ea typeface="ＭＳ Ｐゴシック" charset="0"/>
                <a:cs typeface="Verdana"/>
              </a:rPr>
              <a:t>Using TAU’s Runtime Preloading Tool: </a:t>
            </a:r>
            <a:r>
              <a:rPr lang="en-US" sz="2800" dirty="0" err="1">
                <a:latin typeface="Verdana"/>
                <a:ea typeface="ＭＳ Ｐゴシック" charset="0"/>
                <a:cs typeface="Verdana"/>
              </a:rPr>
              <a:t>tau_exec</a:t>
            </a:r>
            <a:endParaRPr lang="en-US" sz="2800" dirty="0"/>
          </a:p>
        </p:txBody>
      </p:sp>
      <p:sp>
        <p:nvSpPr>
          <p:cNvPr id="3" name="Content Placeholder 2">
            <a:extLst>
              <a:ext uri="{FF2B5EF4-FFF2-40B4-BE49-F238E27FC236}">
                <a16:creationId xmlns:a16="http://schemas.microsoft.com/office/drawing/2014/main" id="{A1FDBE96-DB57-245A-9F1C-DB6F54C0627F}"/>
              </a:ext>
            </a:extLst>
          </p:cNvPr>
          <p:cNvSpPr>
            <a:spLocks noGrp="1"/>
          </p:cNvSpPr>
          <p:nvPr>
            <p:ph idx="1"/>
          </p:nvPr>
        </p:nvSpPr>
        <p:spPr/>
        <p:txBody>
          <a:bodyPr>
            <a:normAutofit fontScale="77500" lnSpcReduction="20000"/>
          </a:bodyPr>
          <a:lstStyle/>
          <a:p>
            <a:r>
              <a:rPr lang="en-US" dirty="0"/>
              <a:t>&lt;</a:t>
            </a:r>
            <a:r>
              <a:rPr lang="en-US" dirty="0" err="1"/>
              <a:t>mpirun</a:t>
            </a:r>
            <a:r>
              <a:rPr lang="en-US" dirty="0"/>
              <a:t>&gt; </a:t>
            </a:r>
            <a:r>
              <a:rPr lang="en-US" dirty="0" err="1">
                <a:latin typeface="Courier New" panose="02070309020205020404" pitchFamily="49" charset="0"/>
                <a:cs typeface="Courier New" panose="02070309020205020404" pitchFamily="49" charset="0"/>
              </a:rPr>
              <a:t>tau_exec</a:t>
            </a:r>
            <a:r>
              <a:rPr lang="en-US" dirty="0">
                <a:latin typeface="Courier New" panose="02070309020205020404" pitchFamily="49" charset="0"/>
                <a:cs typeface="Courier New" panose="02070309020205020404" pitchFamily="49" charset="0"/>
              </a:rPr>
              <a:t> -T</a:t>
            </a:r>
            <a:r>
              <a:rPr lang="en-US" dirty="0"/>
              <a:t> &lt;config&gt; &lt;options&gt; &lt;executable&gt;</a:t>
            </a:r>
          </a:p>
          <a:p>
            <a:r>
              <a:rPr lang="en-US" dirty="0">
                <a:latin typeface="Courier New" panose="02070309020205020404" pitchFamily="49" charset="0"/>
                <a:cs typeface="Courier New" panose="02070309020205020404" pitchFamily="49" charset="0"/>
              </a:rPr>
              <a:t>tau-config --list-matching</a:t>
            </a:r>
            <a:r>
              <a:rPr lang="en-US" dirty="0"/>
              <a:t> &lt;</a:t>
            </a:r>
            <a:r>
              <a:rPr lang="en-US" dirty="0" err="1"/>
              <a:t>mpi</a:t>
            </a:r>
            <a:r>
              <a:rPr lang="en-US" dirty="0"/>
              <a:t>/serial&gt; will show available  configs</a:t>
            </a:r>
          </a:p>
          <a:p>
            <a:r>
              <a:rPr lang="en-US" dirty="0"/>
              <a:t>Preload a wrapper that intercepts the runtime calls and substitutes with another (using </a:t>
            </a:r>
            <a:r>
              <a:rPr lang="en-US" dirty="0" err="1"/>
              <a:t>dlsym</a:t>
            </a:r>
            <a:r>
              <a:rPr lang="en-US" dirty="0"/>
              <a:t>() or weak symbol replacement)</a:t>
            </a:r>
          </a:p>
          <a:p>
            <a:pPr lvl="1"/>
            <a:r>
              <a:rPr lang="en-US" dirty="0"/>
              <a:t>MPI</a:t>
            </a:r>
          </a:p>
          <a:p>
            <a:pPr lvl="1"/>
            <a:r>
              <a:rPr lang="en-US" dirty="0"/>
              <a:t>OpenMP</a:t>
            </a:r>
          </a:p>
          <a:p>
            <a:pPr lvl="1"/>
            <a:r>
              <a:rPr lang="en-US" dirty="0"/>
              <a:t>POSIX I/O</a:t>
            </a:r>
          </a:p>
          <a:p>
            <a:pPr lvl="1"/>
            <a:r>
              <a:rPr lang="en-US" dirty="0"/>
              <a:t>Memory allocation/deallocation routines</a:t>
            </a:r>
          </a:p>
          <a:p>
            <a:pPr lvl="1"/>
            <a:r>
              <a:rPr lang="en-US" dirty="0"/>
              <a:t>Wrapper library for an external package</a:t>
            </a:r>
          </a:p>
          <a:p>
            <a:r>
              <a:rPr lang="en-US" dirty="0"/>
              <a:t>No modification to the binary executable</a:t>
            </a:r>
          </a:p>
          <a:p>
            <a:r>
              <a:rPr lang="en-US" dirty="0"/>
              <a:t>Enable other TAU options (communication matrix, OTF2, event-based sampling)</a:t>
            </a:r>
          </a:p>
          <a:p>
            <a:endParaRPr lang="en-US" dirty="0"/>
          </a:p>
          <a:p>
            <a:endParaRPr lang="en-US" dirty="0"/>
          </a:p>
        </p:txBody>
      </p:sp>
      <p:sp>
        <p:nvSpPr>
          <p:cNvPr id="4" name="Footer Placeholder 3">
            <a:extLst>
              <a:ext uri="{FF2B5EF4-FFF2-40B4-BE49-F238E27FC236}">
                <a16:creationId xmlns:a16="http://schemas.microsoft.com/office/drawing/2014/main" id="{033B9224-5429-A4F0-DD40-293DD4B7CB1D}"/>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F1907799-E615-F252-C57D-99D0C517B2FB}"/>
              </a:ext>
            </a:extLst>
          </p:cNvPr>
          <p:cNvSpPr>
            <a:spLocks noGrp="1"/>
          </p:cNvSpPr>
          <p:nvPr>
            <p:ph type="sldNum" sz="quarter" idx="12"/>
          </p:nvPr>
        </p:nvSpPr>
        <p:spPr/>
        <p:txBody>
          <a:bodyPr/>
          <a:lstStyle/>
          <a:p>
            <a:fld id="{E758CF0C-250E-7F48-AF3C-1DAAD85AA699}" type="slidenum">
              <a:rPr lang="en-US" altLang="en-US" smtClean="0"/>
              <a:pPr/>
              <a:t>28</a:t>
            </a:fld>
            <a:endParaRPr lang="en-US" altLang="en-US" dirty="0"/>
          </a:p>
        </p:txBody>
      </p:sp>
    </p:spTree>
    <p:extLst>
      <p:ext uri="{BB962C8B-B14F-4D97-AF65-F5344CB8AC3E}">
        <p14:creationId xmlns:p14="http://schemas.microsoft.com/office/powerpoint/2010/main" val="261049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A79F1-378E-FD2F-96F5-87FCD835102B}"/>
              </a:ext>
            </a:extLst>
          </p:cNvPr>
          <p:cNvPicPr>
            <a:picLocks noChangeAspect="1"/>
          </p:cNvPicPr>
          <p:nvPr/>
        </p:nvPicPr>
        <p:blipFill rotWithShape="1">
          <a:blip r:embed="rId3"/>
          <a:srcRect t="51939"/>
          <a:stretch/>
        </p:blipFill>
        <p:spPr>
          <a:xfrm>
            <a:off x="0" y="867483"/>
            <a:ext cx="9092485" cy="1119562"/>
          </a:xfrm>
          <a:prstGeom prst="rect">
            <a:avLst/>
          </a:prstGeom>
        </p:spPr>
      </p:pic>
      <p:sp>
        <p:nvSpPr>
          <p:cNvPr id="6" name="Title 5">
            <a:extLst>
              <a:ext uri="{FF2B5EF4-FFF2-40B4-BE49-F238E27FC236}">
                <a16:creationId xmlns:a16="http://schemas.microsoft.com/office/drawing/2014/main" id="{B0037158-7BF0-43FA-527F-106F77EEB5D2}"/>
              </a:ext>
            </a:extLst>
          </p:cNvPr>
          <p:cNvSpPr>
            <a:spLocks noGrp="1"/>
          </p:cNvSpPr>
          <p:nvPr>
            <p:ph type="title"/>
          </p:nvPr>
        </p:nvSpPr>
        <p:spPr/>
        <p:txBody>
          <a:bodyPr/>
          <a:lstStyle/>
          <a:p>
            <a:r>
              <a:rPr lang="en-US" dirty="0"/>
              <a:t>Sampled Measurement</a:t>
            </a:r>
          </a:p>
        </p:txBody>
      </p:sp>
      <p:sp>
        <p:nvSpPr>
          <p:cNvPr id="5" name="Footer Placeholder 4">
            <a:extLst>
              <a:ext uri="{FF2B5EF4-FFF2-40B4-BE49-F238E27FC236}">
                <a16:creationId xmlns:a16="http://schemas.microsoft.com/office/drawing/2014/main" id="{EB15882B-07CE-C234-35A4-8D972393C9B1}"/>
              </a:ext>
            </a:extLst>
          </p:cNvPr>
          <p:cNvSpPr>
            <a:spLocks noGrp="1"/>
          </p:cNvSpPr>
          <p:nvPr>
            <p:ph type="ftr" sz="quarter" idx="11"/>
          </p:nvPr>
        </p:nvSpPr>
        <p:spPr/>
        <p:txBody>
          <a:bodyPr/>
          <a:lstStyle/>
          <a:p>
            <a:r>
              <a:rPr lang="en-US"/>
              <a:t>SC22 | Dallas, TX | hpc accelerates.</a:t>
            </a:r>
            <a:endParaRPr lang="en-US" dirty="0"/>
          </a:p>
        </p:txBody>
      </p:sp>
      <p:sp>
        <p:nvSpPr>
          <p:cNvPr id="7" name="TextBox 6">
            <a:extLst>
              <a:ext uri="{FF2B5EF4-FFF2-40B4-BE49-F238E27FC236}">
                <a16:creationId xmlns:a16="http://schemas.microsoft.com/office/drawing/2014/main" id="{B28BD485-DB9E-5DB2-6FF3-6B5CA08A277B}"/>
              </a:ext>
            </a:extLst>
          </p:cNvPr>
          <p:cNvSpPr txBox="1"/>
          <p:nvPr/>
        </p:nvSpPr>
        <p:spPr>
          <a:xfrm>
            <a:off x="2089910" y="4344932"/>
            <a:ext cx="4964179" cy="369332"/>
          </a:xfrm>
          <a:prstGeom prst="rect">
            <a:avLst/>
          </a:prstGeom>
          <a:noFill/>
        </p:spPr>
        <p:txBody>
          <a:bodyPr wrap="none" rtlCol="0">
            <a:spAutoFit/>
          </a:bodyPr>
          <a:lstStyle/>
          <a:p>
            <a:r>
              <a:rPr lang="en-US" dirty="0"/>
              <a:t>Both </a:t>
            </a:r>
            <a:r>
              <a:rPr lang="en-US" i="1" u="sng" dirty="0"/>
              <a:t>more</a:t>
            </a:r>
            <a:r>
              <a:rPr lang="en-US" dirty="0"/>
              <a:t> and </a:t>
            </a:r>
            <a:r>
              <a:rPr lang="en-US" i="1" u="sng" dirty="0"/>
              <a:t>less</a:t>
            </a:r>
            <a:r>
              <a:rPr lang="en-US" dirty="0"/>
              <a:t> information at the same time…</a:t>
            </a:r>
          </a:p>
        </p:txBody>
      </p:sp>
      <p:sp>
        <p:nvSpPr>
          <p:cNvPr id="8" name="TextBox 7">
            <a:extLst>
              <a:ext uri="{FF2B5EF4-FFF2-40B4-BE49-F238E27FC236}">
                <a16:creationId xmlns:a16="http://schemas.microsoft.com/office/drawing/2014/main" id="{630EB389-1AD2-B6A5-42E4-FCF2DF2BC7A7}"/>
              </a:ext>
            </a:extLst>
          </p:cNvPr>
          <p:cNvSpPr txBox="1"/>
          <p:nvPr/>
        </p:nvSpPr>
        <p:spPr>
          <a:xfrm>
            <a:off x="168676" y="519388"/>
            <a:ext cx="2613601" cy="369332"/>
          </a:xfrm>
          <a:prstGeom prst="rect">
            <a:avLst/>
          </a:prstGeom>
          <a:noFill/>
        </p:spPr>
        <p:txBody>
          <a:bodyPr wrap="none" rtlCol="0">
            <a:spAutoFit/>
          </a:bodyPr>
          <a:lstStyle/>
          <a:p>
            <a:r>
              <a:rPr lang="en-US" dirty="0"/>
              <a:t>Instrumentation example:</a:t>
            </a:r>
          </a:p>
        </p:txBody>
      </p:sp>
      <p:sp>
        <p:nvSpPr>
          <p:cNvPr id="9" name="TextBox 8">
            <a:extLst>
              <a:ext uri="{FF2B5EF4-FFF2-40B4-BE49-F238E27FC236}">
                <a16:creationId xmlns:a16="http://schemas.microsoft.com/office/drawing/2014/main" id="{98BD52F2-7C47-1FB5-B6B9-97D61DC47081}"/>
              </a:ext>
            </a:extLst>
          </p:cNvPr>
          <p:cNvSpPr txBox="1"/>
          <p:nvPr/>
        </p:nvSpPr>
        <p:spPr>
          <a:xfrm>
            <a:off x="116861" y="2098265"/>
            <a:ext cx="1951560" cy="369332"/>
          </a:xfrm>
          <a:prstGeom prst="rect">
            <a:avLst/>
          </a:prstGeom>
          <a:noFill/>
        </p:spPr>
        <p:txBody>
          <a:bodyPr wrap="none" rtlCol="0">
            <a:spAutoFit/>
          </a:bodyPr>
          <a:lstStyle/>
          <a:p>
            <a:r>
              <a:rPr lang="en-US" dirty="0"/>
              <a:t>Sampling example:</a:t>
            </a:r>
          </a:p>
        </p:txBody>
      </p:sp>
      <p:pic>
        <p:nvPicPr>
          <p:cNvPr id="10" name="Picture 9">
            <a:extLst>
              <a:ext uri="{FF2B5EF4-FFF2-40B4-BE49-F238E27FC236}">
                <a16:creationId xmlns:a16="http://schemas.microsoft.com/office/drawing/2014/main" id="{0507A1E5-0113-454D-1907-983AC979F157}"/>
              </a:ext>
            </a:extLst>
          </p:cNvPr>
          <p:cNvPicPr>
            <a:picLocks noChangeAspect="1"/>
          </p:cNvPicPr>
          <p:nvPr/>
        </p:nvPicPr>
        <p:blipFill>
          <a:blip r:embed="rId4"/>
          <a:stretch>
            <a:fillRect/>
          </a:stretch>
        </p:blipFill>
        <p:spPr>
          <a:xfrm>
            <a:off x="0" y="2433441"/>
            <a:ext cx="9144000" cy="1842576"/>
          </a:xfrm>
          <a:prstGeom prst="rect">
            <a:avLst/>
          </a:prstGeom>
        </p:spPr>
      </p:pic>
      <p:sp>
        <p:nvSpPr>
          <p:cNvPr id="13" name="Rectangle 12">
            <a:extLst>
              <a:ext uri="{FF2B5EF4-FFF2-40B4-BE49-F238E27FC236}">
                <a16:creationId xmlns:a16="http://schemas.microsoft.com/office/drawing/2014/main" id="{A4CD8D1D-5EA6-718F-A66F-572CA51A8E0E}"/>
              </a:ext>
            </a:extLst>
          </p:cNvPr>
          <p:cNvSpPr/>
          <p:nvPr/>
        </p:nvSpPr>
        <p:spPr>
          <a:xfrm>
            <a:off x="0" y="1477312"/>
            <a:ext cx="386366" cy="122362"/>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56A78-918D-58D7-1F91-5DD5EB504C84}"/>
              </a:ext>
            </a:extLst>
          </p:cNvPr>
          <p:cNvSpPr/>
          <p:nvPr/>
        </p:nvSpPr>
        <p:spPr>
          <a:xfrm>
            <a:off x="2726" y="4015524"/>
            <a:ext cx="383640" cy="260493"/>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15">
            <a:extLst>
              <a:ext uri="{FF2B5EF4-FFF2-40B4-BE49-F238E27FC236}">
                <a16:creationId xmlns:a16="http://schemas.microsoft.com/office/drawing/2014/main" id="{2427E18B-F2C1-6955-95F7-76D3EF89D68C}"/>
              </a:ext>
            </a:extLst>
          </p:cNvPr>
          <p:cNvSpPr>
            <a:spLocks noGrp="1"/>
          </p:cNvSpPr>
          <p:nvPr>
            <p:ph type="sldNum" sz="quarter" idx="12"/>
          </p:nvPr>
        </p:nvSpPr>
        <p:spPr/>
        <p:txBody>
          <a:bodyPr/>
          <a:lstStyle/>
          <a:p>
            <a:fld id="{D5A6766A-B4F9-0D4A-808F-F0199F7E1DF9}" type="slidenum">
              <a:rPr lang="en-US" altLang="en-US" smtClean="0"/>
              <a:pPr/>
              <a:t>29</a:t>
            </a:fld>
            <a:endParaRPr lang="en-US" altLang="en-US"/>
          </a:p>
        </p:txBody>
      </p:sp>
    </p:spTree>
    <p:extLst>
      <p:ext uri="{BB962C8B-B14F-4D97-AF65-F5344CB8AC3E}">
        <p14:creationId xmlns:p14="http://schemas.microsoft.com/office/powerpoint/2010/main" val="244244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5330-0837-7940-979C-BAFECC7CE9B1}"/>
              </a:ext>
            </a:extLst>
          </p:cNvPr>
          <p:cNvSpPr>
            <a:spLocks noGrp="1"/>
          </p:cNvSpPr>
          <p:nvPr>
            <p:ph type="title"/>
          </p:nvPr>
        </p:nvSpPr>
        <p:spPr/>
        <p:txBody>
          <a:bodyPr/>
          <a:lstStyle/>
          <a:p>
            <a:r>
              <a:rPr lang="en-US" dirty="0"/>
              <a:t>TAU : brief overview</a:t>
            </a:r>
          </a:p>
        </p:txBody>
      </p:sp>
      <p:sp>
        <p:nvSpPr>
          <p:cNvPr id="3" name="Content Placeholder 2">
            <a:extLst>
              <a:ext uri="{FF2B5EF4-FFF2-40B4-BE49-F238E27FC236}">
                <a16:creationId xmlns:a16="http://schemas.microsoft.com/office/drawing/2014/main" id="{97E694DF-943C-364C-AD1E-9AF69EFA9809}"/>
              </a:ext>
            </a:extLst>
          </p:cNvPr>
          <p:cNvSpPr>
            <a:spLocks noGrp="1"/>
          </p:cNvSpPr>
          <p:nvPr>
            <p:ph idx="1"/>
          </p:nvPr>
        </p:nvSpPr>
        <p:spPr/>
        <p:txBody>
          <a:bodyPr/>
          <a:lstStyle/>
          <a:p>
            <a:r>
              <a:rPr lang="en-US" dirty="0"/>
              <a:t>Tuning and Analysis Utilities (28+ year project)</a:t>
            </a:r>
          </a:p>
          <a:p>
            <a:r>
              <a:rPr lang="en-US" dirty="0"/>
              <a:t>Integrated performance toolkit:</a:t>
            </a:r>
          </a:p>
          <a:p>
            <a:pPr lvl="1"/>
            <a:r>
              <a:rPr lang="en-US" dirty="0"/>
              <a:t>Multi-level performance instrumentation</a:t>
            </a:r>
          </a:p>
          <a:p>
            <a:pPr lvl="1"/>
            <a:r>
              <a:rPr lang="en-US" dirty="0"/>
              <a:t>Highly configurable</a:t>
            </a:r>
          </a:p>
          <a:p>
            <a:pPr lvl="1"/>
            <a:r>
              <a:rPr lang="en-US" dirty="0"/>
              <a:t>Widely ported performance profiling / tracing system</a:t>
            </a:r>
          </a:p>
          <a:p>
            <a:pPr lvl="1"/>
            <a:r>
              <a:rPr lang="en-US" dirty="0"/>
              <a:t>Portable (java, python) visualization / exploration / analysis tools</a:t>
            </a:r>
          </a:p>
          <a:p>
            <a:r>
              <a:rPr lang="en-US" dirty="0"/>
              <a:t>Supports all major HPC programming models</a:t>
            </a:r>
          </a:p>
          <a:p>
            <a:pPr lvl="1"/>
            <a:r>
              <a:rPr lang="en-US" dirty="0"/>
              <a:t>MPI/SHMEM, OpenMP/ACC, CUDA, HIP, </a:t>
            </a:r>
            <a:r>
              <a:rPr lang="en-US" dirty="0" err="1"/>
              <a:t>OneAPI</a:t>
            </a:r>
            <a:r>
              <a:rPr lang="en-US" dirty="0"/>
              <a:t>, </a:t>
            </a:r>
            <a:r>
              <a:rPr lang="en-US" dirty="0" err="1"/>
              <a:t>Kokkos</a:t>
            </a:r>
            <a:r>
              <a:rPr lang="en-US" dirty="0"/>
              <a:t>...</a:t>
            </a:r>
          </a:p>
          <a:p>
            <a:pPr marL="0" indent="0">
              <a:buNone/>
            </a:pPr>
            <a:endParaRPr lang="en-US" dirty="0"/>
          </a:p>
        </p:txBody>
      </p:sp>
      <p:sp>
        <p:nvSpPr>
          <p:cNvPr id="4" name="Footer Placeholder 3">
            <a:extLst>
              <a:ext uri="{FF2B5EF4-FFF2-40B4-BE49-F238E27FC236}">
                <a16:creationId xmlns:a16="http://schemas.microsoft.com/office/drawing/2014/main" id="{B7277B00-999A-7648-A10F-C8A5270BA9C2}"/>
              </a:ext>
            </a:extLst>
          </p:cNvPr>
          <p:cNvSpPr>
            <a:spLocks noGrp="1"/>
          </p:cNvSpPr>
          <p:nvPr>
            <p:ph type="ftr" sz="quarter" idx="11"/>
          </p:nvPr>
        </p:nvSpPr>
        <p:spPr/>
        <p:txBody>
          <a:bodyPr/>
          <a:lstStyle/>
          <a:p>
            <a:r>
              <a:rPr lang="en-US"/>
              <a:t>SC22 | Dallas, TX | hpc accelerates.</a:t>
            </a:r>
            <a:endParaRPr lang="en-US" dirty="0"/>
          </a:p>
        </p:txBody>
      </p:sp>
      <p:pic>
        <p:nvPicPr>
          <p:cNvPr id="6" name="Picture 10" descr="tau-logo.gif">
            <a:extLst>
              <a:ext uri="{FF2B5EF4-FFF2-40B4-BE49-F238E27FC236}">
                <a16:creationId xmlns:a16="http://schemas.microsoft.com/office/drawing/2014/main" id="{978C3095-2CF4-6446-92B6-85A21F956F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71028" y="683355"/>
            <a:ext cx="1055396" cy="889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BD4C7CDD-037C-8983-5A30-8C6C0C44BFEF}"/>
              </a:ext>
            </a:extLst>
          </p:cNvPr>
          <p:cNvSpPr>
            <a:spLocks noGrp="1"/>
          </p:cNvSpPr>
          <p:nvPr>
            <p:ph type="sldNum" sz="quarter" idx="12"/>
          </p:nvPr>
        </p:nvSpPr>
        <p:spPr/>
        <p:txBody>
          <a:bodyPr/>
          <a:lstStyle/>
          <a:p>
            <a:fld id="{E758CF0C-250E-7F48-AF3C-1DAAD85AA699}" type="slidenum">
              <a:rPr lang="en-US" altLang="en-US" smtClean="0"/>
              <a:pPr/>
              <a:t>3</a:t>
            </a:fld>
            <a:endParaRPr lang="en-US" altLang="en-US" dirty="0"/>
          </a:p>
        </p:txBody>
      </p:sp>
    </p:spTree>
    <p:extLst>
      <p:ext uri="{BB962C8B-B14F-4D97-AF65-F5344CB8AC3E}">
        <p14:creationId xmlns:p14="http://schemas.microsoft.com/office/powerpoint/2010/main" val="3894059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037158-7BF0-43FA-527F-106F77EEB5D2}"/>
              </a:ext>
            </a:extLst>
          </p:cNvPr>
          <p:cNvSpPr>
            <a:spLocks noGrp="1"/>
          </p:cNvSpPr>
          <p:nvPr>
            <p:ph type="title"/>
          </p:nvPr>
        </p:nvSpPr>
        <p:spPr/>
        <p:txBody>
          <a:bodyPr/>
          <a:lstStyle/>
          <a:p>
            <a:r>
              <a:rPr lang="en-US" dirty="0"/>
              <a:t>Sampled Measurement</a:t>
            </a:r>
          </a:p>
        </p:txBody>
      </p:sp>
      <p:sp>
        <p:nvSpPr>
          <p:cNvPr id="5" name="Footer Placeholder 4">
            <a:extLst>
              <a:ext uri="{FF2B5EF4-FFF2-40B4-BE49-F238E27FC236}">
                <a16:creationId xmlns:a16="http://schemas.microsoft.com/office/drawing/2014/main" id="{EB15882B-07CE-C234-35A4-8D972393C9B1}"/>
              </a:ext>
            </a:extLst>
          </p:cNvPr>
          <p:cNvSpPr>
            <a:spLocks noGrp="1"/>
          </p:cNvSpPr>
          <p:nvPr>
            <p:ph type="ftr" sz="quarter" idx="11"/>
          </p:nvPr>
        </p:nvSpPr>
        <p:spPr/>
        <p:txBody>
          <a:bodyPr/>
          <a:lstStyle/>
          <a:p>
            <a:r>
              <a:rPr lang="en-US"/>
              <a:t>SC22 | Dallas, TX | hpc accelerates.</a:t>
            </a:r>
            <a:endParaRPr lang="en-US" dirty="0"/>
          </a:p>
        </p:txBody>
      </p:sp>
      <p:pic>
        <p:nvPicPr>
          <p:cNvPr id="3" name="Picture 2">
            <a:extLst>
              <a:ext uri="{FF2B5EF4-FFF2-40B4-BE49-F238E27FC236}">
                <a16:creationId xmlns:a16="http://schemas.microsoft.com/office/drawing/2014/main" id="{986C1028-8E25-AF11-3DF5-0FCCAFE8B84C}"/>
              </a:ext>
            </a:extLst>
          </p:cNvPr>
          <p:cNvPicPr>
            <a:picLocks noChangeAspect="1"/>
          </p:cNvPicPr>
          <p:nvPr/>
        </p:nvPicPr>
        <p:blipFill>
          <a:blip r:embed="rId3"/>
          <a:stretch>
            <a:fillRect/>
          </a:stretch>
        </p:blipFill>
        <p:spPr>
          <a:xfrm>
            <a:off x="383640" y="2844956"/>
            <a:ext cx="4451604" cy="1770357"/>
          </a:xfrm>
          <a:prstGeom prst="rect">
            <a:avLst/>
          </a:prstGeom>
        </p:spPr>
      </p:pic>
      <p:pic>
        <p:nvPicPr>
          <p:cNvPr id="10" name="Picture 9">
            <a:extLst>
              <a:ext uri="{FF2B5EF4-FFF2-40B4-BE49-F238E27FC236}">
                <a16:creationId xmlns:a16="http://schemas.microsoft.com/office/drawing/2014/main" id="{48B78D85-29B9-6387-01A8-9BA44A770BDA}"/>
              </a:ext>
            </a:extLst>
          </p:cNvPr>
          <p:cNvPicPr>
            <a:picLocks noChangeAspect="1"/>
          </p:cNvPicPr>
          <p:nvPr/>
        </p:nvPicPr>
        <p:blipFill>
          <a:blip r:embed="rId4"/>
          <a:stretch>
            <a:fillRect/>
          </a:stretch>
        </p:blipFill>
        <p:spPr>
          <a:xfrm>
            <a:off x="0" y="840906"/>
            <a:ext cx="9144000" cy="1842576"/>
          </a:xfrm>
          <a:prstGeom prst="rect">
            <a:avLst/>
          </a:prstGeom>
        </p:spPr>
      </p:pic>
      <p:sp>
        <p:nvSpPr>
          <p:cNvPr id="11" name="TextBox 10">
            <a:extLst>
              <a:ext uri="{FF2B5EF4-FFF2-40B4-BE49-F238E27FC236}">
                <a16:creationId xmlns:a16="http://schemas.microsoft.com/office/drawing/2014/main" id="{A9108D2D-DC60-CD08-74DC-82F966B7BF2C}"/>
              </a:ext>
            </a:extLst>
          </p:cNvPr>
          <p:cNvSpPr txBox="1"/>
          <p:nvPr/>
        </p:nvSpPr>
        <p:spPr>
          <a:xfrm>
            <a:off x="5840569" y="3264794"/>
            <a:ext cx="1643079" cy="646331"/>
          </a:xfrm>
          <a:prstGeom prst="rect">
            <a:avLst/>
          </a:prstGeom>
          <a:noFill/>
        </p:spPr>
        <p:txBody>
          <a:bodyPr wrap="none" rtlCol="0">
            <a:spAutoFit/>
          </a:bodyPr>
          <a:lstStyle/>
          <a:p>
            <a:r>
              <a:rPr lang="en-US" dirty="0"/>
              <a:t>14% spent here</a:t>
            </a:r>
          </a:p>
          <a:p>
            <a:r>
              <a:rPr lang="en-US" dirty="0"/>
              <a:t>85% spent here</a:t>
            </a:r>
          </a:p>
        </p:txBody>
      </p:sp>
      <p:cxnSp>
        <p:nvCxnSpPr>
          <p:cNvPr id="13" name="Straight Arrow Connector 12">
            <a:extLst>
              <a:ext uri="{FF2B5EF4-FFF2-40B4-BE49-F238E27FC236}">
                <a16:creationId xmlns:a16="http://schemas.microsoft.com/office/drawing/2014/main" id="{B16A5485-1274-BD50-AC51-7A29579E1E9A}"/>
              </a:ext>
            </a:extLst>
          </p:cNvPr>
          <p:cNvCxnSpPr>
            <a:cxnSpLocks/>
          </p:cNvCxnSpPr>
          <p:nvPr/>
        </p:nvCxnSpPr>
        <p:spPr>
          <a:xfrm flipH="1">
            <a:off x="3837904" y="3464417"/>
            <a:ext cx="2047741" cy="265717"/>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9557C68A-A5F5-7ACD-A488-7E42E701F767}"/>
              </a:ext>
            </a:extLst>
          </p:cNvPr>
          <p:cNvCxnSpPr>
            <a:cxnSpLocks/>
          </p:cNvCxnSpPr>
          <p:nvPr/>
        </p:nvCxnSpPr>
        <p:spPr>
          <a:xfrm flipH="1">
            <a:off x="4404575" y="3730134"/>
            <a:ext cx="1481070" cy="138628"/>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F5F0E918-D75E-8943-F4F3-810E311CE1F7}"/>
              </a:ext>
            </a:extLst>
          </p:cNvPr>
          <p:cNvSpPr/>
          <p:nvPr/>
        </p:nvSpPr>
        <p:spPr>
          <a:xfrm>
            <a:off x="0" y="2397505"/>
            <a:ext cx="383640" cy="285977"/>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lide Number Placeholder 19">
            <a:extLst>
              <a:ext uri="{FF2B5EF4-FFF2-40B4-BE49-F238E27FC236}">
                <a16:creationId xmlns:a16="http://schemas.microsoft.com/office/drawing/2014/main" id="{EF656624-6EC6-FDFE-6718-E5020C375304}"/>
              </a:ext>
            </a:extLst>
          </p:cNvPr>
          <p:cNvSpPr>
            <a:spLocks noGrp="1"/>
          </p:cNvSpPr>
          <p:nvPr>
            <p:ph type="sldNum" sz="quarter" idx="12"/>
          </p:nvPr>
        </p:nvSpPr>
        <p:spPr/>
        <p:txBody>
          <a:bodyPr/>
          <a:lstStyle/>
          <a:p>
            <a:fld id="{D5A6766A-B4F9-0D4A-808F-F0199F7E1DF9}" type="slidenum">
              <a:rPr lang="en-US" altLang="en-US" smtClean="0"/>
              <a:pPr/>
              <a:t>30</a:t>
            </a:fld>
            <a:endParaRPr lang="en-US" altLang="en-US"/>
          </a:p>
        </p:txBody>
      </p:sp>
    </p:spTree>
    <p:extLst>
      <p:ext uri="{BB962C8B-B14F-4D97-AF65-F5344CB8AC3E}">
        <p14:creationId xmlns:p14="http://schemas.microsoft.com/office/powerpoint/2010/main" val="3971930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D99EC-9C84-1BBD-1112-68A97C99FD96}"/>
              </a:ext>
            </a:extLst>
          </p:cNvPr>
          <p:cNvSpPr>
            <a:spLocks noGrp="1"/>
          </p:cNvSpPr>
          <p:nvPr>
            <p:ph type="title"/>
          </p:nvPr>
        </p:nvSpPr>
        <p:spPr/>
        <p:txBody>
          <a:bodyPr/>
          <a:lstStyle/>
          <a:p>
            <a:r>
              <a:rPr lang="en-US" dirty="0"/>
              <a:t>Simple Transformation – loop inversion</a:t>
            </a:r>
          </a:p>
        </p:txBody>
      </p:sp>
      <p:sp>
        <p:nvSpPr>
          <p:cNvPr id="3" name="Footer Placeholder 2">
            <a:extLst>
              <a:ext uri="{FF2B5EF4-FFF2-40B4-BE49-F238E27FC236}">
                <a16:creationId xmlns:a16="http://schemas.microsoft.com/office/drawing/2014/main" id="{9D692BC3-3FB8-397F-1FE7-991CBCA007D7}"/>
              </a:ext>
            </a:extLst>
          </p:cNvPr>
          <p:cNvSpPr>
            <a:spLocks noGrp="1"/>
          </p:cNvSpPr>
          <p:nvPr>
            <p:ph type="ftr" sz="quarter" idx="11"/>
          </p:nvPr>
        </p:nvSpPr>
        <p:spPr/>
        <p:txBody>
          <a:bodyPr/>
          <a:lstStyle/>
          <a:p>
            <a:r>
              <a:rPr lang="en-US"/>
              <a:t>SC22 | Dallas, TX | hpc accelerates.</a:t>
            </a:r>
            <a:endParaRPr lang="en-US" dirty="0"/>
          </a:p>
        </p:txBody>
      </p:sp>
      <p:pic>
        <p:nvPicPr>
          <p:cNvPr id="5" name="Picture 4">
            <a:extLst>
              <a:ext uri="{FF2B5EF4-FFF2-40B4-BE49-F238E27FC236}">
                <a16:creationId xmlns:a16="http://schemas.microsoft.com/office/drawing/2014/main" id="{0F524F00-A5C6-F352-54F7-F7F9D80F3E12}"/>
              </a:ext>
            </a:extLst>
          </p:cNvPr>
          <p:cNvPicPr>
            <a:picLocks noChangeAspect="1"/>
          </p:cNvPicPr>
          <p:nvPr/>
        </p:nvPicPr>
        <p:blipFill>
          <a:blip r:embed="rId2"/>
          <a:stretch>
            <a:fillRect/>
          </a:stretch>
        </p:blipFill>
        <p:spPr>
          <a:xfrm>
            <a:off x="0" y="2913558"/>
            <a:ext cx="9144000" cy="1842576"/>
          </a:xfrm>
          <a:prstGeom prst="rect">
            <a:avLst/>
          </a:prstGeom>
        </p:spPr>
      </p:pic>
      <p:pic>
        <p:nvPicPr>
          <p:cNvPr id="6" name="Picture 5">
            <a:extLst>
              <a:ext uri="{FF2B5EF4-FFF2-40B4-BE49-F238E27FC236}">
                <a16:creationId xmlns:a16="http://schemas.microsoft.com/office/drawing/2014/main" id="{0A79D9E2-77EA-C4F6-F326-B3E6FDA4F361}"/>
              </a:ext>
            </a:extLst>
          </p:cNvPr>
          <p:cNvPicPr>
            <a:picLocks noChangeAspect="1"/>
          </p:cNvPicPr>
          <p:nvPr/>
        </p:nvPicPr>
        <p:blipFill>
          <a:blip r:embed="rId3"/>
          <a:stretch>
            <a:fillRect/>
          </a:stretch>
        </p:blipFill>
        <p:spPr>
          <a:xfrm>
            <a:off x="45076" y="687433"/>
            <a:ext cx="4451604" cy="1770357"/>
          </a:xfrm>
          <a:prstGeom prst="rect">
            <a:avLst/>
          </a:prstGeom>
        </p:spPr>
      </p:pic>
      <p:pic>
        <p:nvPicPr>
          <p:cNvPr id="4" name="Picture 3">
            <a:extLst>
              <a:ext uri="{FF2B5EF4-FFF2-40B4-BE49-F238E27FC236}">
                <a16:creationId xmlns:a16="http://schemas.microsoft.com/office/drawing/2014/main" id="{A09C9396-58CC-5E62-E79D-24133C28BF80}"/>
              </a:ext>
            </a:extLst>
          </p:cNvPr>
          <p:cNvPicPr>
            <a:picLocks noChangeAspect="1"/>
          </p:cNvPicPr>
          <p:nvPr/>
        </p:nvPicPr>
        <p:blipFill>
          <a:blip r:embed="rId4"/>
          <a:stretch>
            <a:fillRect/>
          </a:stretch>
        </p:blipFill>
        <p:spPr>
          <a:xfrm>
            <a:off x="4240281" y="951624"/>
            <a:ext cx="4697658" cy="1875988"/>
          </a:xfrm>
          <a:prstGeom prst="rect">
            <a:avLst/>
          </a:prstGeom>
        </p:spPr>
      </p:pic>
      <p:cxnSp>
        <p:nvCxnSpPr>
          <p:cNvPr id="7" name="Straight Arrow Connector 6">
            <a:extLst>
              <a:ext uri="{FF2B5EF4-FFF2-40B4-BE49-F238E27FC236}">
                <a16:creationId xmlns:a16="http://schemas.microsoft.com/office/drawing/2014/main" id="{88153DBC-FDC3-CB69-6A38-354FEF2F6A10}"/>
              </a:ext>
            </a:extLst>
          </p:cNvPr>
          <p:cNvCxnSpPr>
            <a:cxnSpLocks/>
            <a:stCxn id="10" idx="3"/>
            <a:endCxn id="11" idx="1"/>
          </p:cNvCxnSpPr>
          <p:nvPr/>
        </p:nvCxnSpPr>
        <p:spPr>
          <a:xfrm>
            <a:off x="3503054" y="1490730"/>
            <a:ext cx="1724414" cy="328805"/>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660ECFCF-E6E6-6E9F-3718-4B3433A7A232}"/>
              </a:ext>
            </a:extLst>
          </p:cNvPr>
          <p:cNvSpPr/>
          <p:nvPr/>
        </p:nvSpPr>
        <p:spPr>
          <a:xfrm>
            <a:off x="972355" y="1313645"/>
            <a:ext cx="2530699" cy="354169"/>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DC15FD-7CD9-8B99-58C2-B8BC3C66FD1B}"/>
              </a:ext>
            </a:extLst>
          </p:cNvPr>
          <p:cNvSpPr/>
          <p:nvPr/>
        </p:nvSpPr>
        <p:spPr>
          <a:xfrm>
            <a:off x="5227468" y="1642450"/>
            <a:ext cx="2530699" cy="354169"/>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532A60-E373-E0E2-4957-7904B2A1ED88}"/>
              </a:ext>
            </a:extLst>
          </p:cNvPr>
          <p:cNvSpPr/>
          <p:nvPr/>
        </p:nvSpPr>
        <p:spPr>
          <a:xfrm>
            <a:off x="901521" y="4340180"/>
            <a:ext cx="1126902" cy="173865"/>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7936CB-8D67-0DC8-7D57-E96B5AD328C3}"/>
              </a:ext>
            </a:extLst>
          </p:cNvPr>
          <p:cNvSpPr txBox="1"/>
          <p:nvPr/>
        </p:nvSpPr>
        <p:spPr>
          <a:xfrm>
            <a:off x="566670" y="2523573"/>
            <a:ext cx="2776658" cy="369332"/>
          </a:xfrm>
          <a:prstGeom prst="rect">
            <a:avLst/>
          </a:prstGeom>
          <a:noFill/>
        </p:spPr>
        <p:txBody>
          <a:bodyPr wrap="none" rtlCol="0">
            <a:spAutoFit/>
          </a:bodyPr>
          <a:lstStyle/>
          <a:p>
            <a:r>
              <a:rPr lang="en-US" dirty="0"/>
              <a:t>Reduced from 1.73 seconds</a:t>
            </a:r>
          </a:p>
        </p:txBody>
      </p:sp>
      <p:sp>
        <p:nvSpPr>
          <p:cNvPr id="18" name="Slide Number Placeholder 17">
            <a:extLst>
              <a:ext uri="{FF2B5EF4-FFF2-40B4-BE49-F238E27FC236}">
                <a16:creationId xmlns:a16="http://schemas.microsoft.com/office/drawing/2014/main" id="{71BBD066-A845-1DA4-8365-E08219E2F357}"/>
              </a:ext>
            </a:extLst>
          </p:cNvPr>
          <p:cNvSpPr>
            <a:spLocks noGrp="1"/>
          </p:cNvSpPr>
          <p:nvPr>
            <p:ph type="sldNum" sz="quarter" idx="12"/>
          </p:nvPr>
        </p:nvSpPr>
        <p:spPr/>
        <p:txBody>
          <a:bodyPr/>
          <a:lstStyle/>
          <a:p>
            <a:fld id="{D5A6766A-B4F9-0D4A-808F-F0199F7E1DF9}" type="slidenum">
              <a:rPr lang="en-US" altLang="en-US" smtClean="0"/>
              <a:pPr/>
              <a:t>31</a:t>
            </a:fld>
            <a:endParaRPr lang="en-US" altLang="en-US"/>
          </a:p>
        </p:txBody>
      </p:sp>
    </p:spTree>
    <p:extLst>
      <p:ext uri="{BB962C8B-B14F-4D97-AF65-F5344CB8AC3E}">
        <p14:creationId xmlns:p14="http://schemas.microsoft.com/office/powerpoint/2010/main" val="729920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3385-309C-26E7-0350-F01985BE15D6}"/>
              </a:ext>
            </a:extLst>
          </p:cNvPr>
          <p:cNvSpPr>
            <a:spLocks noGrp="1"/>
          </p:cNvSpPr>
          <p:nvPr>
            <p:ph type="title"/>
          </p:nvPr>
        </p:nvSpPr>
        <p:spPr/>
        <p:txBody>
          <a:bodyPr/>
          <a:lstStyle/>
          <a:p>
            <a:r>
              <a:rPr lang="en-US" dirty="0"/>
              <a:t>Both together!</a:t>
            </a:r>
          </a:p>
        </p:txBody>
      </p:sp>
      <p:sp>
        <p:nvSpPr>
          <p:cNvPr id="3" name="Footer Placeholder 2">
            <a:extLst>
              <a:ext uri="{FF2B5EF4-FFF2-40B4-BE49-F238E27FC236}">
                <a16:creationId xmlns:a16="http://schemas.microsoft.com/office/drawing/2014/main" id="{B705A51B-D831-49F1-F447-54523EBD822F}"/>
              </a:ext>
            </a:extLst>
          </p:cNvPr>
          <p:cNvSpPr>
            <a:spLocks noGrp="1"/>
          </p:cNvSpPr>
          <p:nvPr>
            <p:ph type="ftr" sz="quarter" idx="11"/>
          </p:nvPr>
        </p:nvSpPr>
        <p:spPr/>
        <p:txBody>
          <a:bodyPr/>
          <a:lstStyle/>
          <a:p>
            <a:r>
              <a:rPr lang="en-US"/>
              <a:t>SC22 | Dallas, TX | hpc accelerates.</a:t>
            </a:r>
            <a:endParaRPr lang="en-US" dirty="0"/>
          </a:p>
        </p:txBody>
      </p:sp>
      <p:pic>
        <p:nvPicPr>
          <p:cNvPr id="4" name="Picture 3">
            <a:extLst>
              <a:ext uri="{FF2B5EF4-FFF2-40B4-BE49-F238E27FC236}">
                <a16:creationId xmlns:a16="http://schemas.microsoft.com/office/drawing/2014/main" id="{7BA24209-950C-8CCC-643D-127A005EA365}"/>
              </a:ext>
            </a:extLst>
          </p:cNvPr>
          <p:cNvPicPr>
            <a:picLocks noChangeAspect="1"/>
          </p:cNvPicPr>
          <p:nvPr/>
        </p:nvPicPr>
        <p:blipFill>
          <a:blip r:embed="rId2"/>
          <a:stretch>
            <a:fillRect/>
          </a:stretch>
        </p:blipFill>
        <p:spPr>
          <a:xfrm>
            <a:off x="0" y="1502259"/>
            <a:ext cx="9144000" cy="2138981"/>
          </a:xfrm>
          <a:prstGeom prst="rect">
            <a:avLst/>
          </a:prstGeom>
        </p:spPr>
      </p:pic>
      <p:cxnSp>
        <p:nvCxnSpPr>
          <p:cNvPr id="5" name="Straight Arrow Connector 4">
            <a:extLst>
              <a:ext uri="{FF2B5EF4-FFF2-40B4-BE49-F238E27FC236}">
                <a16:creationId xmlns:a16="http://schemas.microsoft.com/office/drawing/2014/main" id="{167977D3-CF0C-331A-6915-EAE3549D1EEA}"/>
              </a:ext>
            </a:extLst>
          </p:cNvPr>
          <p:cNvCxnSpPr>
            <a:cxnSpLocks/>
          </p:cNvCxnSpPr>
          <p:nvPr/>
        </p:nvCxnSpPr>
        <p:spPr>
          <a:xfrm>
            <a:off x="2524259" y="1197735"/>
            <a:ext cx="1715828" cy="1610749"/>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8659E633-E5E9-2512-DDB4-8A60294F0B0E}"/>
              </a:ext>
            </a:extLst>
          </p:cNvPr>
          <p:cNvCxnSpPr>
            <a:cxnSpLocks/>
          </p:cNvCxnSpPr>
          <p:nvPr/>
        </p:nvCxnSpPr>
        <p:spPr>
          <a:xfrm flipV="1">
            <a:off x="2170090" y="3306819"/>
            <a:ext cx="2069997" cy="737792"/>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16790A85-E205-F85D-FE94-EAED3970D2A9}"/>
              </a:ext>
            </a:extLst>
          </p:cNvPr>
          <p:cNvSpPr txBox="1"/>
          <p:nvPr/>
        </p:nvSpPr>
        <p:spPr>
          <a:xfrm>
            <a:off x="1708779" y="980665"/>
            <a:ext cx="815480" cy="369332"/>
          </a:xfrm>
          <a:prstGeom prst="rect">
            <a:avLst/>
          </a:prstGeom>
          <a:noFill/>
        </p:spPr>
        <p:txBody>
          <a:bodyPr wrap="none" rtlCol="0">
            <a:spAutoFit/>
          </a:bodyPr>
          <a:lstStyle/>
          <a:p>
            <a:r>
              <a:rPr lang="en-US" dirty="0"/>
              <a:t>Timers</a:t>
            </a:r>
          </a:p>
        </p:txBody>
      </p:sp>
      <p:sp>
        <p:nvSpPr>
          <p:cNvPr id="10" name="TextBox 9">
            <a:extLst>
              <a:ext uri="{FF2B5EF4-FFF2-40B4-BE49-F238E27FC236}">
                <a16:creationId xmlns:a16="http://schemas.microsoft.com/office/drawing/2014/main" id="{71F4610F-5E1D-7432-E046-3BBE96ABE67C}"/>
              </a:ext>
            </a:extLst>
          </p:cNvPr>
          <p:cNvSpPr txBox="1"/>
          <p:nvPr/>
        </p:nvSpPr>
        <p:spPr>
          <a:xfrm>
            <a:off x="1226114" y="3839681"/>
            <a:ext cx="965329" cy="369332"/>
          </a:xfrm>
          <a:prstGeom prst="rect">
            <a:avLst/>
          </a:prstGeom>
          <a:noFill/>
        </p:spPr>
        <p:txBody>
          <a:bodyPr wrap="none" rtlCol="0">
            <a:spAutoFit/>
          </a:bodyPr>
          <a:lstStyle/>
          <a:p>
            <a:r>
              <a:rPr lang="en-US" dirty="0"/>
              <a:t>Samples</a:t>
            </a:r>
          </a:p>
        </p:txBody>
      </p:sp>
      <p:sp>
        <p:nvSpPr>
          <p:cNvPr id="11" name="Slide Number Placeholder 10">
            <a:extLst>
              <a:ext uri="{FF2B5EF4-FFF2-40B4-BE49-F238E27FC236}">
                <a16:creationId xmlns:a16="http://schemas.microsoft.com/office/drawing/2014/main" id="{5DC8C110-1B5C-7D27-56B9-F8EE38BD882C}"/>
              </a:ext>
            </a:extLst>
          </p:cNvPr>
          <p:cNvSpPr>
            <a:spLocks noGrp="1"/>
          </p:cNvSpPr>
          <p:nvPr>
            <p:ph type="sldNum" sz="quarter" idx="12"/>
          </p:nvPr>
        </p:nvSpPr>
        <p:spPr/>
        <p:txBody>
          <a:bodyPr/>
          <a:lstStyle/>
          <a:p>
            <a:fld id="{D5A6766A-B4F9-0D4A-808F-F0199F7E1DF9}" type="slidenum">
              <a:rPr lang="en-US" altLang="en-US" smtClean="0"/>
              <a:pPr/>
              <a:t>32</a:t>
            </a:fld>
            <a:endParaRPr lang="en-US" altLang="en-US"/>
          </a:p>
        </p:txBody>
      </p:sp>
    </p:spTree>
    <p:extLst>
      <p:ext uri="{BB962C8B-B14F-4D97-AF65-F5344CB8AC3E}">
        <p14:creationId xmlns:p14="http://schemas.microsoft.com/office/powerpoint/2010/main" val="3558128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F1EFB-7D95-9519-EAE7-B2244795184E}"/>
              </a:ext>
            </a:extLst>
          </p:cNvPr>
          <p:cNvSpPr>
            <a:spLocks noGrp="1"/>
          </p:cNvSpPr>
          <p:nvPr>
            <p:ph type="title"/>
          </p:nvPr>
        </p:nvSpPr>
        <p:spPr/>
        <p:txBody>
          <a:bodyPr/>
          <a:lstStyle/>
          <a:p>
            <a:r>
              <a:rPr lang="en-US" dirty="0"/>
              <a:t>…with </a:t>
            </a:r>
            <a:r>
              <a:rPr lang="en-US" dirty="0" err="1"/>
              <a:t>callpath</a:t>
            </a:r>
            <a:r>
              <a:rPr lang="en-US" dirty="0"/>
              <a:t> profiling</a:t>
            </a:r>
          </a:p>
        </p:txBody>
      </p:sp>
      <p:sp>
        <p:nvSpPr>
          <p:cNvPr id="3" name="Footer Placeholder 2">
            <a:extLst>
              <a:ext uri="{FF2B5EF4-FFF2-40B4-BE49-F238E27FC236}">
                <a16:creationId xmlns:a16="http://schemas.microsoft.com/office/drawing/2014/main" id="{561384DC-DB31-306F-F7B3-9D31A578783B}"/>
              </a:ext>
            </a:extLst>
          </p:cNvPr>
          <p:cNvSpPr>
            <a:spLocks noGrp="1"/>
          </p:cNvSpPr>
          <p:nvPr>
            <p:ph type="ftr" sz="quarter" idx="11"/>
          </p:nvPr>
        </p:nvSpPr>
        <p:spPr/>
        <p:txBody>
          <a:bodyPr/>
          <a:lstStyle/>
          <a:p>
            <a:r>
              <a:rPr lang="en-US"/>
              <a:t>SC22 | Dallas, TX | hpc accelerates.</a:t>
            </a:r>
            <a:endParaRPr lang="en-US" dirty="0"/>
          </a:p>
        </p:txBody>
      </p:sp>
      <p:pic>
        <p:nvPicPr>
          <p:cNvPr id="6" name="Picture 5">
            <a:extLst>
              <a:ext uri="{FF2B5EF4-FFF2-40B4-BE49-F238E27FC236}">
                <a16:creationId xmlns:a16="http://schemas.microsoft.com/office/drawing/2014/main" id="{0433D3B6-D491-0F74-01B6-9584BD412D2D}"/>
              </a:ext>
            </a:extLst>
          </p:cNvPr>
          <p:cNvPicPr>
            <a:picLocks noChangeAspect="1"/>
          </p:cNvPicPr>
          <p:nvPr/>
        </p:nvPicPr>
        <p:blipFill>
          <a:blip r:embed="rId2"/>
          <a:stretch>
            <a:fillRect/>
          </a:stretch>
        </p:blipFill>
        <p:spPr>
          <a:xfrm>
            <a:off x="0" y="815033"/>
            <a:ext cx="9144000" cy="3513433"/>
          </a:xfrm>
          <a:prstGeom prst="rect">
            <a:avLst/>
          </a:prstGeom>
        </p:spPr>
      </p:pic>
      <p:sp>
        <p:nvSpPr>
          <p:cNvPr id="7" name="Slide Number Placeholder 6">
            <a:extLst>
              <a:ext uri="{FF2B5EF4-FFF2-40B4-BE49-F238E27FC236}">
                <a16:creationId xmlns:a16="http://schemas.microsoft.com/office/drawing/2014/main" id="{3C32A538-3A3C-10D6-1D16-A7994FB5A72F}"/>
              </a:ext>
            </a:extLst>
          </p:cNvPr>
          <p:cNvSpPr>
            <a:spLocks noGrp="1"/>
          </p:cNvSpPr>
          <p:nvPr>
            <p:ph type="sldNum" sz="quarter" idx="12"/>
          </p:nvPr>
        </p:nvSpPr>
        <p:spPr/>
        <p:txBody>
          <a:bodyPr/>
          <a:lstStyle/>
          <a:p>
            <a:fld id="{D5A6766A-B4F9-0D4A-808F-F0199F7E1DF9}" type="slidenum">
              <a:rPr lang="en-US" altLang="en-US" smtClean="0"/>
              <a:pPr/>
              <a:t>33</a:t>
            </a:fld>
            <a:endParaRPr lang="en-US" altLang="en-US"/>
          </a:p>
        </p:txBody>
      </p:sp>
    </p:spTree>
    <p:extLst>
      <p:ext uri="{BB962C8B-B14F-4D97-AF65-F5344CB8AC3E}">
        <p14:creationId xmlns:p14="http://schemas.microsoft.com/office/powerpoint/2010/main" val="1267408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DB1A-F4ED-C1E1-E5BE-081CAA2B2F32}"/>
              </a:ext>
            </a:extLst>
          </p:cNvPr>
          <p:cNvSpPr>
            <a:spLocks noGrp="1"/>
          </p:cNvSpPr>
          <p:nvPr>
            <p:ph type="title"/>
          </p:nvPr>
        </p:nvSpPr>
        <p:spPr/>
        <p:txBody>
          <a:bodyPr/>
          <a:lstStyle/>
          <a:p>
            <a:r>
              <a:rPr lang="en-US" dirty="0"/>
              <a:t>…easier to view in </a:t>
            </a:r>
            <a:r>
              <a:rPr lang="en-US" dirty="0" err="1"/>
              <a:t>ParaProf</a:t>
            </a:r>
            <a:endParaRPr lang="en-US" dirty="0"/>
          </a:p>
        </p:txBody>
      </p:sp>
      <p:sp>
        <p:nvSpPr>
          <p:cNvPr id="3" name="Footer Placeholder 2">
            <a:extLst>
              <a:ext uri="{FF2B5EF4-FFF2-40B4-BE49-F238E27FC236}">
                <a16:creationId xmlns:a16="http://schemas.microsoft.com/office/drawing/2014/main" id="{3CC3A540-842A-5596-8E1A-7B8D752D3019}"/>
              </a:ext>
            </a:extLst>
          </p:cNvPr>
          <p:cNvSpPr>
            <a:spLocks noGrp="1"/>
          </p:cNvSpPr>
          <p:nvPr>
            <p:ph type="ftr" sz="quarter" idx="11"/>
          </p:nvPr>
        </p:nvSpPr>
        <p:spPr/>
        <p:txBody>
          <a:bodyPr/>
          <a:lstStyle/>
          <a:p>
            <a:r>
              <a:rPr lang="en-US"/>
              <a:t>SC22 | Dallas, TX | hpc accelerates.</a:t>
            </a:r>
            <a:endParaRPr lang="en-US" dirty="0"/>
          </a:p>
        </p:txBody>
      </p:sp>
      <p:pic>
        <p:nvPicPr>
          <p:cNvPr id="5" name="Picture 4">
            <a:extLst>
              <a:ext uri="{FF2B5EF4-FFF2-40B4-BE49-F238E27FC236}">
                <a16:creationId xmlns:a16="http://schemas.microsoft.com/office/drawing/2014/main" id="{735AEF49-CA9B-CDC3-699A-EC0890265B84}"/>
              </a:ext>
            </a:extLst>
          </p:cNvPr>
          <p:cNvPicPr>
            <a:picLocks noChangeAspect="1"/>
          </p:cNvPicPr>
          <p:nvPr/>
        </p:nvPicPr>
        <p:blipFill>
          <a:blip r:embed="rId2"/>
          <a:stretch>
            <a:fillRect/>
          </a:stretch>
        </p:blipFill>
        <p:spPr>
          <a:xfrm>
            <a:off x="0" y="1066507"/>
            <a:ext cx="9144000" cy="3010486"/>
          </a:xfrm>
          <a:prstGeom prst="rect">
            <a:avLst/>
          </a:prstGeom>
        </p:spPr>
      </p:pic>
      <p:sp>
        <p:nvSpPr>
          <p:cNvPr id="6" name="Slide Number Placeholder 5">
            <a:extLst>
              <a:ext uri="{FF2B5EF4-FFF2-40B4-BE49-F238E27FC236}">
                <a16:creationId xmlns:a16="http://schemas.microsoft.com/office/drawing/2014/main" id="{3876052D-C859-F574-9084-2B5716F03B71}"/>
              </a:ext>
            </a:extLst>
          </p:cNvPr>
          <p:cNvSpPr>
            <a:spLocks noGrp="1"/>
          </p:cNvSpPr>
          <p:nvPr>
            <p:ph type="sldNum" sz="quarter" idx="12"/>
          </p:nvPr>
        </p:nvSpPr>
        <p:spPr/>
        <p:txBody>
          <a:bodyPr/>
          <a:lstStyle/>
          <a:p>
            <a:fld id="{D5A6766A-B4F9-0D4A-808F-F0199F7E1DF9}" type="slidenum">
              <a:rPr lang="en-US" altLang="en-US" smtClean="0"/>
              <a:pPr/>
              <a:t>34</a:t>
            </a:fld>
            <a:endParaRPr lang="en-US" altLang="en-US"/>
          </a:p>
        </p:txBody>
      </p:sp>
    </p:spTree>
    <p:extLst>
      <p:ext uri="{BB962C8B-B14F-4D97-AF65-F5344CB8AC3E}">
        <p14:creationId xmlns:p14="http://schemas.microsoft.com/office/powerpoint/2010/main" val="231980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D61D-5BC4-FD4A-8C45-C8E34206A391}"/>
              </a:ext>
            </a:extLst>
          </p:cNvPr>
          <p:cNvSpPr>
            <a:spLocks noGrp="1"/>
          </p:cNvSpPr>
          <p:nvPr>
            <p:ph type="title"/>
          </p:nvPr>
        </p:nvSpPr>
        <p:spPr/>
        <p:txBody>
          <a:bodyPr/>
          <a:lstStyle/>
          <a:p>
            <a:r>
              <a:rPr lang="en-US" dirty="0"/>
              <a:t>Other measurement support</a:t>
            </a:r>
          </a:p>
        </p:txBody>
      </p:sp>
      <p:sp>
        <p:nvSpPr>
          <p:cNvPr id="3" name="Content Placeholder 2">
            <a:extLst>
              <a:ext uri="{FF2B5EF4-FFF2-40B4-BE49-F238E27FC236}">
                <a16:creationId xmlns:a16="http://schemas.microsoft.com/office/drawing/2014/main" id="{4C7EF014-D2FC-4547-AAB0-98E956459EC5}"/>
              </a:ext>
            </a:extLst>
          </p:cNvPr>
          <p:cNvSpPr>
            <a:spLocks noGrp="1"/>
          </p:cNvSpPr>
          <p:nvPr>
            <p:ph idx="1"/>
          </p:nvPr>
        </p:nvSpPr>
        <p:spPr/>
        <p:txBody>
          <a:bodyPr>
            <a:normAutofit/>
          </a:bodyPr>
          <a:lstStyle/>
          <a:p>
            <a:r>
              <a:rPr lang="en-US" dirty="0"/>
              <a:t>Many programming models provide “hooks” for tools</a:t>
            </a:r>
          </a:p>
          <a:p>
            <a:r>
              <a:rPr lang="en-US" dirty="0"/>
              <a:t>Often, instrumentation isn’t necessary!</a:t>
            </a:r>
          </a:p>
          <a:p>
            <a:pPr lvl="1"/>
            <a:r>
              <a:rPr lang="en-US" b="1" dirty="0"/>
              <a:t>MPI</a:t>
            </a:r>
            <a:r>
              <a:rPr lang="en-US" dirty="0"/>
              <a:t>, SHMEM, Charm++</a:t>
            </a:r>
          </a:p>
          <a:p>
            <a:pPr lvl="1"/>
            <a:r>
              <a:rPr lang="en-US" dirty="0" err="1"/>
              <a:t>Pthreads</a:t>
            </a:r>
            <a:r>
              <a:rPr lang="en-US" dirty="0"/>
              <a:t>, </a:t>
            </a:r>
            <a:r>
              <a:rPr lang="en-US" b="1" dirty="0"/>
              <a:t>OpenMP</a:t>
            </a:r>
            <a:r>
              <a:rPr lang="en-US" dirty="0"/>
              <a:t>, </a:t>
            </a:r>
            <a:r>
              <a:rPr lang="en-US" dirty="0" err="1"/>
              <a:t>Kokkos</a:t>
            </a:r>
            <a:endParaRPr lang="en-US" dirty="0"/>
          </a:p>
          <a:p>
            <a:pPr lvl="1"/>
            <a:r>
              <a:rPr lang="en-US" dirty="0"/>
              <a:t>CUDA, </a:t>
            </a:r>
            <a:r>
              <a:rPr lang="en-US" b="1" dirty="0"/>
              <a:t>HIP/</a:t>
            </a:r>
            <a:r>
              <a:rPr lang="en-US" b="1" dirty="0" err="1"/>
              <a:t>ROCm</a:t>
            </a:r>
            <a:r>
              <a:rPr lang="en-US" dirty="0"/>
              <a:t>, </a:t>
            </a:r>
            <a:r>
              <a:rPr lang="en-US" dirty="0" err="1"/>
              <a:t>OneAPI</a:t>
            </a:r>
            <a:r>
              <a:rPr lang="en-US" dirty="0"/>
              <a:t>, </a:t>
            </a:r>
            <a:r>
              <a:rPr lang="en-US" dirty="0" err="1"/>
              <a:t>OpenACC</a:t>
            </a:r>
            <a:r>
              <a:rPr lang="en-US" dirty="0"/>
              <a:t>, OpenCL, OpenMP offload</a:t>
            </a:r>
          </a:p>
          <a:p>
            <a:pPr lvl="1"/>
            <a:r>
              <a:rPr lang="en-US" dirty="0"/>
              <a:t>Python</a:t>
            </a:r>
          </a:p>
          <a:p>
            <a:pPr lvl="1"/>
            <a:r>
              <a:rPr lang="en-US" dirty="0"/>
              <a:t>Wrappers: POSIX, Chapel, UPC, memory, ARMCI, </a:t>
            </a:r>
            <a:r>
              <a:rPr lang="en-US" dirty="0" err="1"/>
              <a:t>GASNet</a:t>
            </a:r>
            <a:r>
              <a:rPr lang="en-US" dirty="0"/>
              <a:t>…</a:t>
            </a:r>
          </a:p>
          <a:p>
            <a:pPr lvl="1"/>
            <a:r>
              <a:rPr lang="en-US" dirty="0"/>
              <a:t>Java</a:t>
            </a:r>
          </a:p>
        </p:txBody>
      </p:sp>
      <p:sp>
        <p:nvSpPr>
          <p:cNvPr id="4" name="Footer Placeholder 3">
            <a:extLst>
              <a:ext uri="{FF2B5EF4-FFF2-40B4-BE49-F238E27FC236}">
                <a16:creationId xmlns:a16="http://schemas.microsoft.com/office/drawing/2014/main" id="{F19F24FB-CA86-1B40-956C-88926E26FB86}"/>
              </a:ext>
            </a:extLst>
          </p:cNvPr>
          <p:cNvSpPr>
            <a:spLocks noGrp="1"/>
          </p:cNvSpPr>
          <p:nvPr>
            <p:ph type="ftr" sz="quarter" idx="11"/>
          </p:nvPr>
        </p:nvSpPr>
        <p:spPr/>
        <p:txBody>
          <a:bodyPr/>
          <a:lstStyle/>
          <a:p>
            <a:r>
              <a:rPr lang="en-US"/>
              <a:t>SC22 | Dallas, TX | hpc accelerates.</a:t>
            </a:r>
            <a:endParaRPr lang="en-US" dirty="0"/>
          </a:p>
        </p:txBody>
      </p:sp>
      <p:sp>
        <p:nvSpPr>
          <p:cNvPr id="10" name="Slide Number Placeholder 9">
            <a:extLst>
              <a:ext uri="{FF2B5EF4-FFF2-40B4-BE49-F238E27FC236}">
                <a16:creationId xmlns:a16="http://schemas.microsoft.com/office/drawing/2014/main" id="{4B067622-5EBB-8EE3-2C96-ED69A32D3FE9}"/>
              </a:ext>
            </a:extLst>
          </p:cNvPr>
          <p:cNvSpPr>
            <a:spLocks noGrp="1"/>
          </p:cNvSpPr>
          <p:nvPr>
            <p:ph type="sldNum" sz="quarter" idx="12"/>
          </p:nvPr>
        </p:nvSpPr>
        <p:spPr/>
        <p:txBody>
          <a:bodyPr/>
          <a:lstStyle/>
          <a:p>
            <a:fld id="{E758CF0C-250E-7F48-AF3C-1DAAD85AA699}" type="slidenum">
              <a:rPr lang="en-US" altLang="en-US" smtClean="0"/>
              <a:pPr/>
              <a:t>35</a:t>
            </a:fld>
            <a:endParaRPr lang="en-US" altLang="en-US" dirty="0"/>
          </a:p>
        </p:txBody>
      </p:sp>
    </p:spTree>
    <p:extLst>
      <p:ext uri="{BB962C8B-B14F-4D97-AF65-F5344CB8AC3E}">
        <p14:creationId xmlns:p14="http://schemas.microsoft.com/office/powerpoint/2010/main" val="1615166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0208-F750-6AD4-2413-1A4D7215C05A}"/>
              </a:ext>
            </a:extLst>
          </p:cNvPr>
          <p:cNvSpPr>
            <a:spLocks noGrp="1"/>
          </p:cNvSpPr>
          <p:nvPr>
            <p:ph type="title"/>
          </p:nvPr>
        </p:nvSpPr>
        <p:spPr/>
        <p:txBody>
          <a:bodyPr/>
          <a:lstStyle/>
          <a:p>
            <a:r>
              <a:rPr lang="en-US" dirty="0"/>
              <a:t>Other TAU features</a:t>
            </a:r>
          </a:p>
        </p:txBody>
      </p:sp>
      <p:sp>
        <p:nvSpPr>
          <p:cNvPr id="3" name="Content Placeholder 2">
            <a:extLst>
              <a:ext uri="{FF2B5EF4-FFF2-40B4-BE49-F238E27FC236}">
                <a16:creationId xmlns:a16="http://schemas.microsoft.com/office/drawing/2014/main" id="{3599A300-0B3A-FE84-C1F5-C2C07CAC3E79}"/>
              </a:ext>
            </a:extLst>
          </p:cNvPr>
          <p:cNvSpPr>
            <a:spLocks noGrp="1"/>
          </p:cNvSpPr>
          <p:nvPr>
            <p:ph idx="1"/>
          </p:nvPr>
        </p:nvSpPr>
        <p:spPr/>
        <p:txBody>
          <a:bodyPr/>
          <a:lstStyle/>
          <a:p>
            <a:r>
              <a:rPr lang="en-US" dirty="0"/>
              <a:t>Binary instrumentation</a:t>
            </a:r>
          </a:p>
          <a:p>
            <a:pPr lvl="1"/>
            <a:r>
              <a:rPr lang="en-US" dirty="0" err="1"/>
              <a:t>Dyninst</a:t>
            </a:r>
            <a:r>
              <a:rPr lang="en-US" dirty="0"/>
              <a:t>, MAQAO, PIN</a:t>
            </a:r>
          </a:p>
          <a:p>
            <a:r>
              <a:rPr lang="en-US" dirty="0"/>
              <a:t>Hardware counter support</a:t>
            </a:r>
          </a:p>
          <a:p>
            <a:pPr lvl="1"/>
            <a:r>
              <a:rPr lang="en-US" dirty="0"/>
              <a:t>PAPI, LIKWID</a:t>
            </a:r>
          </a:p>
          <a:p>
            <a:r>
              <a:rPr lang="en-US" dirty="0"/>
              <a:t>Tracing support (native or converters)</a:t>
            </a:r>
          </a:p>
          <a:p>
            <a:pPr lvl="1"/>
            <a:r>
              <a:rPr lang="en-US" dirty="0" err="1"/>
              <a:t>Vampir</a:t>
            </a:r>
            <a:r>
              <a:rPr lang="en-US" dirty="0"/>
              <a:t> (OTF2), Perfetto (JSON), </a:t>
            </a:r>
            <a:r>
              <a:rPr lang="en-US" dirty="0" err="1"/>
              <a:t>Jumpshot</a:t>
            </a:r>
            <a:r>
              <a:rPr lang="en-US" dirty="0"/>
              <a:t> (SLOG2), …</a:t>
            </a:r>
          </a:p>
          <a:p>
            <a:r>
              <a:rPr lang="en-US" dirty="0"/>
              <a:t>Plugins</a:t>
            </a:r>
          </a:p>
          <a:p>
            <a:pPr lvl="1"/>
            <a:r>
              <a:rPr lang="en-US" dirty="0"/>
              <a:t>OS/HW monitoring, ADIOS2, SOS, Mochi, SQLite3, …</a:t>
            </a:r>
          </a:p>
        </p:txBody>
      </p:sp>
      <p:sp>
        <p:nvSpPr>
          <p:cNvPr id="4" name="Footer Placeholder 3">
            <a:extLst>
              <a:ext uri="{FF2B5EF4-FFF2-40B4-BE49-F238E27FC236}">
                <a16:creationId xmlns:a16="http://schemas.microsoft.com/office/drawing/2014/main" id="{46D82E75-3EAD-ED30-0875-4DCF2C226CC8}"/>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FC1C5A3D-DD95-2698-78F3-C5B6BBFA5378}"/>
              </a:ext>
            </a:extLst>
          </p:cNvPr>
          <p:cNvSpPr>
            <a:spLocks noGrp="1"/>
          </p:cNvSpPr>
          <p:nvPr>
            <p:ph type="sldNum" sz="quarter" idx="12"/>
          </p:nvPr>
        </p:nvSpPr>
        <p:spPr/>
        <p:txBody>
          <a:bodyPr/>
          <a:lstStyle/>
          <a:p>
            <a:fld id="{E758CF0C-250E-7F48-AF3C-1DAAD85AA699}" type="slidenum">
              <a:rPr lang="en-US" altLang="en-US" smtClean="0"/>
              <a:pPr/>
              <a:t>36</a:t>
            </a:fld>
            <a:endParaRPr lang="en-US" altLang="en-US" dirty="0"/>
          </a:p>
        </p:txBody>
      </p:sp>
      <p:sp>
        <p:nvSpPr>
          <p:cNvPr id="6" name="Explosion 2 5">
            <a:extLst>
              <a:ext uri="{FF2B5EF4-FFF2-40B4-BE49-F238E27FC236}">
                <a16:creationId xmlns:a16="http://schemas.microsoft.com/office/drawing/2014/main" id="{D2BB7E34-82A4-ADEF-60FC-87229CB140AC}"/>
              </a:ext>
            </a:extLst>
          </p:cNvPr>
          <p:cNvSpPr/>
          <p:nvPr/>
        </p:nvSpPr>
        <p:spPr>
          <a:xfrm>
            <a:off x="3356821" y="3359426"/>
            <a:ext cx="1374206" cy="762838"/>
          </a:xfrm>
          <a:prstGeom prst="irregularSeal2">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rPr>
              <a:t>NEW!</a:t>
            </a:r>
          </a:p>
        </p:txBody>
      </p:sp>
    </p:spTree>
    <p:extLst>
      <p:ext uri="{BB962C8B-B14F-4D97-AF65-F5344CB8AC3E}">
        <p14:creationId xmlns:p14="http://schemas.microsoft.com/office/powerpoint/2010/main" val="1610318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D1F8-F08F-183C-7D38-F284EB5BD65A}"/>
              </a:ext>
            </a:extLst>
          </p:cNvPr>
          <p:cNvSpPr>
            <a:spLocks noGrp="1"/>
          </p:cNvSpPr>
          <p:nvPr>
            <p:ph type="title"/>
          </p:nvPr>
        </p:nvSpPr>
        <p:spPr/>
        <p:txBody>
          <a:bodyPr/>
          <a:lstStyle/>
          <a:p>
            <a:r>
              <a:rPr lang="en-US" dirty="0"/>
              <a:t>OpenMP</a:t>
            </a:r>
          </a:p>
        </p:txBody>
      </p:sp>
      <p:sp>
        <p:nvSpPr>
          <p:cNvPr id="3" name="Content Placeholder 2">
            <a:extLst>
              <a:ext uri="{FF2B5EF4-FFF2-40B4-BE49-F238E27FC236}">
                <a16:creationId xmlns:a16="http://schemas.microsoft.com/office/drawing/2014/main" id="{501CCF22-2678-FA1D-2429-D74B00BD06B6}"/>
              </a:ext>
            </a:extLst>
          </p:cNvPr>
          <p:cNvSpPr>
            <a:spLocks noGrp="1"/>
          </p:cNvSpPr>
          <p:nvPr>
            <p:ph idx="1"/>
          </p:nvPr>
        </p:nvSpPr>
        <p:spPr/>
        <p:txBody>
          <a:bodyPr/>
          <a:lstStyle/>
          <a:p>
            <a:r>
              <a:rPr lang="en-US" dirty="0">
                <a:hlinkClick r:id="rId2"/>
              </a:rPr>
              <a:t>https://www.openmp.org</a:t>
            </a:r>
            <a:r>
              <a:rPr lang="en-US" dirty="0"/>
              <a:t> </a:t>
            </a:r>
          </a:p>
          <a:p>
            <a:r>
              <a:rPr lang="en-US" dirty="0"/>
              <a:t>Pragma-based language extension to facilitate threading</a:t>
            </a:r>
          </a:p>
          <a:p>
            <a:r>
              <a:rPr lang="en-US" dirty="0"/>
              <a:t>OpenMP 5.0 standard includes OpenMP Tools (OMPT/OMPD) specification for providing callbacks from the runtime to performance/debugging tools</a:t>
            </a:r>
          </a:p>
          <a:p>
            <a:r>
              <a:rPr lang="en-US" dirty="0"/>
              <a:t>Provided by Intel, LLVM, IBM compilers</a:t>
            </a:r>
          </a:p>
          <a:p>
            <a:r>
              <a:rPr lang="en-US" dirty="0"/>
              <a:t>GCC can use drop-in replacement (LLVM 8.0 runtime)</a:t>
            </a:r>
          </a:p>
          <a:p>
            <a:r>
              <a:rPr lang="en-US" dirty="0"/>
              <a:t>TAU provides OPARI legacy support (when using PDT)</a:t>
            </a:r>
          </a:p>
        </p:txBody>
      </p:sp>
      <p:sp>
        <p:nvSpPr>
          <p:cNvPr id="4" name="Footer Placeholder 3">
            <a:extLst>
              <a:ext uri="{FF2B5EF4-FFF2-40B4-BE49-F238E27FC236}">
                <a16:creationId xmlns:a16="http://schemas.microsoft.com/office/drawing/2014/main" id="{3A7E646E-020A-6114-312F-E24F1ED6B385}"/>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B8F2AC27-CBFB-7074-0DC5-573FAF5B1B64}"/>
              </a:ext>
            </a:extLst>
          </p:cNvPr>
          <p:cNvSpPr>
            <a:spLocks noGrp="1"/>
          </p:cNvSpPr>
          <p:nvPr>
            <p:ph type="sldNum" sz="quarter" idx="12"/>
          </p:nvPr>
        </p:nvSpPr>
        <p:spPr/>
        <p:txBody>
          <a:bodyPr/>
          <a:lstStyle/>
          <a:p>
            <a:fld id="{E758CF0C-250E-7F48-AF3C-1DAAD85AA699}" type="slidenum">
              <a:rPr lang="en-US" altLang="en-US" smtClean="0"/>
              <a:pPr/>
              <a:t>37</a:t>
            </a:fld>
            <a:endParaRPr lang="en-US" altLang="en-US" dirty="0"/>
          </a:p>
        </p:txBody>
      </p:sp>
    </p:spTree>
    <p:extLst>
      <p:ext uri="{BB962C8B-B14F-4D97-AF65-F5344CB8AC3E}">
        <p14:creationId xmlns:p14="http://schemas.microsoft.com/office/powerpoint/2010/main" val="4293458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67ABA-7884-15DD-093F-828A887D9766}"/>
              </a:ext>
            </a:extLst>
          </p:cNvPr>
          <p:cNvSpPr>
            <a:spLocks noGrp="1"/>
          </p:cNvSpPr>
          <p:nvPr>
            <p:ph type="title"/>
          </p:nvPr>
        </p:nvSpPr>
        <p:spPr/>
        <p:txBody>
          <a:bodyPr/>
          <a:lstStyle/>
          <a:p>
            <a:r>
              <a:rPr lang="en-US" dirty="0"/>
              <a:t>Adding OpenMP</a:t>
            </a:r>
          </a:p>
        </p:txBody>
      </p:sp>
      <p:pic>
        <p:nvPicPr>
          <p:cNvPr id="5" name="Content Placeholder 4">
            <a:extLst>
              <a:ext uri="{FF2B5EF4-FFF2-40B4-BE49-F238E27FC236}">
                <a16:creationId xmlns:a16="http://schemas.microsoft.com/office/drawing/2014/main" id="{19821414-C91A-3DFE-E369-36B9F711F6D7}"/>
              </a:ext>
            </a:extLst>
          </p:cNvPr>
          <p:cNvPicPr>
            <a:picLocks noGrp="1" noChangeAspect="1"/>
          </p:cNvPicPr>
          <p:nvPr>
            <p:ph idx="1"/>
          </p:nvPr>
        </p:nvPicPr>
        <p:blipFill>
          <a:blip r:embed="rId2"/>
          <a:stretch>
            <a:fillRect/>
          </a:stretch>
        </p:blipFill>
        <p:spPr>
          <a:xfrm>
            <a:off x="628650" y="672418"/>
            <a:ext cx="7886700" cy="3352800"/>
          </a:xfrm>
          <a:prstGeom prst="rect">
            <a:avLst/>
          </a:prstGeom>
        </p:spPr>
      </p:pic>
      <p:sp>
        <p:nvSpPr>
          <p:cNvPr id="4" name="Footer Placeholder 3">
            <a:extLst>
              <a:ext uri="{FF2B5EF4-FFF2-40B4-BE49-F238E27FC236}">
                <a16:creationId xmlns:a16="http://schemas.microsoft.com/office/drawing/2014/main" id="{EA14708B-E4FC-8F4A-73DC-F0ACA09FE422}"/>
              </a:ext>
            </a:extLst>
          </p:cNvPr>
          <p:cNvSpPr>
            <a:spLocks noGrp="1"/>
          </p:cNvSpPr>
          <p:nvPr>
            <p:ph type="ftr" sz="quarter" idx="11"/>
          </p:nvPr>
        </p:nvSpPr>
        <p:spPr/>
        <p:txBody>
          <a:bodyPr/>
          <a:lstStyle/>
          <a:p>
            <a:r>
              <a:rPr lang="en-US"/>
              <a:t>SC22 | Dallas, TX | hpc accelerates.</a:t>
            </a:r>
            <a:endParaRPr lang="en-US" dirty="0"/>
          </a:p>
        </p:txBody>
      </p:sp>
      <p:sp>
        <p:nvSpPr>
          <p:cNvPr id="6" name="Slide Number Placeholder 5">
            <a:extLst>
              <a:ext uri="{FF2B5EF4-FFF2-40B4-BE49-F238E27FC236}">
                <a16:creationId xmlns:a16="http://schemas.microsoft.com/office/drawing/2014/main" id="{C6B7D8B6-584D-006B-3936-F181199D1DBC}"/>
              </a:ext>
            </a:extLst>
          </p:cNvPr>
          <p:cNvSpPr>
            <a:spLocks noGrp="1"/>
          </p:cNvSpPr>
          <p:nvPr>
            <p:ph type="sldNum" sz="quarter" idx="12"/>
          </p:nvPr>
        </p:nvSpPr>
        <p:spPr/>
        <p:txBody>
          <a:bodyPr/>
          <a:lstStyle/>
          <a:p>
            <a:fld id="{E758CF0C-250E-7F48-AF3C-1DAAD85AA699}" type="slidenum">
              <a:rPr lang="en-US" altLang="en-US" smtClean="0"/>
              <a:pPr/>
              <a:t>38</a:t>
            </a:fld>
            <a:endParaRPr lang="en-US" altLang="en-US" dirty="0"/>
          </a:p>
        </p:txBody>
      </p:sp>
      <p:sp>
        <p:nvSpPr>
          <p:cNvPr id="7" name="TextBox 6">
            <a:extLst>
              <a:ext uri="{FF2B5EF4-FFF2-40B4-BE49-F238E27FC236}">
                <a16:creationId xmlns:a16="http://schemas.microsoft.com/office/drawing/2014/main" id="{CFA7E450-A281-B61D-202B-FB6455199755}"/>
              </a:ext>
            </a:extLst>
          </p:cNvPr>
          <p:cNvSpPr txBox="1"/>
          <p:nvPr/>
        </p:nvSpPr>
        <p:spPr>
          <a:xfrm>
            <a:off x="1640804" y="4025218"/>
            <a:ext cx="5763296" cy="646331"/>
          </a:xfrm>
          <a:prstGeom prst="rect">
            <a:avLst/>
          </a:prstGeom>
          <a:noFill/>
        </p:spPr>
        <p:txBody>
          <a:bodyPr wrap="square" rtlCol="0">
            <a:spAutoFit/>
          </a:bodyPr>
          <a:lstStyle/>
          <a:p>
            <a:r>
              <a:rPr lang="en-US" dirty="0"/>
              <a:t>If OMP_NUM_THREADS=4, SIZE=1024, then iteration space will be split into 4 of chunk size 256 each – 4x speedup</a:t>
            </a:r>
          </a:p>
        </p:txBody>
      </p:sp>
    </p:spTree>
    <p:extLst>
      <p:ext uri="{BB962C8B-B14F-4D97-AF65-F5344CB8AC3E}">
        <p14:creationId xmlns:p14="http://schemas.microsoft.com/office/powerpoint/2010/main" val="420876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F727-2DBC-1711-3110-85E3E593562E}"/>
              </a:ext>
            </a:extLst>
          </p:cNvPr>
          <p:cNvSpPr>
            <a:spLocks noGrp="1"/>
          </p:cNvSpPr>
          <p:nvPr>
            <p:ph type="title"/>
          </p:nvPr>
        </p:nvSpPr>
        <p:spPr/>
        <p:txBody>
          <a:bodyPr/>
          <a:lstStyle/>
          <a:p>
            <a:r>
              <a:rPr lang="en-US" dirty="0"/>
              <a:t>Compiling, Running, Reporting</a:t>
            </a:r>
          </a:p>
        </p:txBody>
      </p:sp>
      <p:pic>
        <p:nvPicPr>
          <p:cNvPr id="5" name="Content Placeholder 4">
            <a:extLst>
              <a:ext uri="{FF2B5EF4-FFF2-40B4-BE49-F238E27FC236}">
                <a16:creationId xmlns:a16="http://schemas.microsoft.com/office/drawing/2014/main" id="{D0DE3946-4201-746B-BCFC-81F6A4F0E1D7}"/>
              </a:ext>
            </a:extLst>
          </p:cNvPr>
          <p:cNvPicPr>
            <a:picLocks noGrp="1" noChangeAspect="1"/>
          </p:cNvPicPr>
          <p:nvPr>
            <p:ph idx="1"/>
          </p:nvPr>
        </p:nvPicPr>
        <p:blipFill>
          <a:blip r:embed="rId2"/>
          <a:stretch>
            <a:fillRect/>
          </a:stretch>
        </p:blipFill>
        <p:spPr>
          <a:xfrm>
            <a:off x="149225" y="632685"/>
            <a:ext cx="8837613" cy="4101968"/>
          </a:xfrm>
          <a:prstGeom prst="rect">
            <a:avLst/>
          </a:prstGeom>
        </p:spPr>
      </p:pic>
      <p:sp>
        <p:nvSpPr>
          <p:cNvPr id="4" name="Footer Placeholder 3">
            <a:extLst>
              <a:ext uri="{FF2B5EF4-FFF2-40B4-BE49-F238E27FC236}">
                <a16:creationId xmlns:a16="http://schemas.microsoft.com/office/drawing/2014/main" id="{4E12A719-A2B3-9A11-3FA0-5C595750FE3E}"/>
              </a:ext>
            </a:extLst>
          </p:cNvPr>
          <p:cNvSpPr>
            <a:spLocks noGrp="1"/>
          </p:cNvSpPr>
          <p:nvPr>
            <p:ph type="ftr" sz="quarter" idx="11"/>
          </p:nvPr>
        </p:nvSpPr>
        <p:spPr/>
        <p:txBody>
          <a:bodyPr/>
          <a:lstStyle/>
          <a:p>
            <a:r>
              <a:rPr lang="en-US"/>
              <a:t>SC22 | Dallas, TX | hpc accelerates.</a:t>
            </a:r>
            <a:endParaRPr lang="en-US" dirty="0"/>
          </a:p>
        </p:txBody>
      </p:sp>
      <p:cxnSp>
        <p:nvCxnSpPr>
          <p:cNvPr id="6" name="Straight Arrow Connector 5">
            <a:extLst>
              <a:ext uri="{FF2B5EF4-FFF2-40B4-BE49-F238E27FC236}">
                <a16:creationId xmlns:a16="http://schemas.microsoft.com/office/drawing/2014/main" id="{E9703E6E-318F-FE0C-585B-FEC26768D988}"/>
              </a:ext>
            </a:extLst>
          </p:cNvPr>
          <p:cNvCxnSpPr>
            <a:cxnSpLocks/>
          </p:cNvCxnSpPr>
          <p:nvPr/>
        </p:nvCxnSpPr>
        <p:spPr>
          <a:xfrm flipH="1" flipV="1">
            <a:off x="6742090" y="998113"/>
            <a:ext cx="497798" cy="238259"/>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8D81FD5-BC0F-667E-DE4D-2FD49DBC7C1C}"/>
              </a:ext>
            </a:extLst>
          </p:cNvPr>
          <p:cNvCxnSpPr>
            <a:cxnSpLocks/>
          </p:cNvCxnSpPr>
          <p:nvPr/>
        </p:nvCxnSpPr>
        <p:spPr>
          <a:xfrm flipH="1">
            <a:off x="7643611" y="2318197"/>
            <a:ext cx="772733" cy="253553"/>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3286B7F9-1A6C-2434-94CA-626B031EA047}"/>
              </a:ext>
            </a:extLst>
          </p:cNvPr>
          <p:cNvCxnSpPr>
            <a:cxnSpLocks/>
          </p:cNvCxnSpPr>
          <p:nvPr/>
        </p:nvCxnSpPr>
        <p:spPr>
          <a:xfrm flipH="1" flipV="1">
            <a:off x="7643611" y="3123395"/>
            <a:ext cx="669703" cy="270188"/>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B9DEC6D2-F0B7-C62E-41A4-8DB945976BFE}"/>
              </a:ext>
            </a:extLst>
          </p:cNvPr>
          <p:cNvCxnSpPr>
            <a:cxnSpLocks/>
          </p:cNvCxnSpPr>
          <p:nvPr/>
        </p:nvCxnSpPr>
        <p:spPr>
          <a:xfrm flipH="1">
            <a:off x="4801673" y="1961881"/>
            <a:ext cx="772733" cy="253553"/>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756F526-5FD7-136C-7766-4062495E2832}"/>
              </a:ext>
            </a:extLst>
          </p:cNvPr>
          <p:cNvCxnSpPr>
            <a:cxnSpLocks/>
          </p:cNvCxnSpPr>
          <p:nvPr/>
        </p:nvCxnSpPr>
        <p:spPr>
          <a:xfrm flipH="1">
            <a:off x="5748270" y="2286250"/>
            <a:ext cx="772733" cy="253553"/>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B4D0C39-BA93-5470-024E-F0C9C542FB0C}"/>
              </a:ext>
            </a:extLst>
          </p:cNvPr>
          <p:cNvSpPr txBox="1"/>
          <p:nvPr/>
        </p:nvSpPr>
        <p:spPr>
          <a:xfrm>
            <a:off x="5547228" y="1669412"/>
            <a:ext cx="1610954" cy="369332"/>
          </a:xfrm>
          <a:prstGeom prst="rect">
            <a:avLst/>
          </a:prstGeom>
          <a:noFill/>
        </p:spPr>
        <p:txBody>
          <a:bodyPr wrap="none" rtlCol="0">
            <a:spAutoFit/>
          </a:bodyPr>
          <a:lstStyle/>
          <a:p>
            <a:r>
              <a:rPr lang="en-US" dirty="0">
                <a:solidFill>
                  <a:srgbClr val="C00000"/>
                </a:solidFill>
              </a:rPr>
              <a:t>Thread lifetime</a:t>
            </a:r>
          </a:p>
        </p:txBody>
      </p:sp>
      <p:sp>
        <p:nvSpPr>
          <p:cNvPr id="21" name="TextBox 20">
            <a:extLst>
              <a:ext uri="{FF2B5EF4-FFF2-40B4-BE49-F238E27FC236}">
                <a16:creationId xmlns:a16="http://schemas.microsoft.com/office/drawing/2014/main" id="{CEC423BE-47E6-40B5-E02D-245BF8669013}"/>
              </a:ext>
            </a:extLst>
          </p:cNvPr>
          <p:cNvSpPr txBox="1"/>
          <p:nvPr/>
        </p:nvSpPr>
        <p:spPr>
          <a:xfrm>
            <a:off x="6419023" y="1954061"/>
            <a:ext cx="1641731" cy="369332"/>
          </a:xfrm>
          <a:prstGeom prst="rect">
            <a:avLst/>
          </a:prstGeom>
          <a:noFill/>
        </p:spPr>
        <p:txBody>
          <a:bodyPr wrap="none" rtlCol="0">
            <a:spAutoFit/>
          </a:bodyPr>
          <a:lstStyle/>
          <a:p>
            <a:r>
              <a:rPr lang="en-US" dirty="0">
                <a:solidFill>
                  <a:srgbClr val="C00000"/>
                </a:solidFill>
              </a:rPr>
              <a:t>Worker lifetime</a:t>
            </a:r>
          </a:p>
        </p:txBody>
      </p:sp>
      <p:sp>
        <p:nvSpPr>
          <p:cNvPr id="22" name="TextBox 21">
            <a:extLst>
              <a:ext uri="{FF2B5EF4-FFF2-40B4-BE49-F238E27FC236}">
                <a16:creationId xmlns:a16="http://schemas.microsoft.com/office/drawing/2014/main" id="{FDCF7E04-0CDA-C504-F523-D27736217504}"/>
              </a:ext>
            </a:extLst>
          </p:cNvPr>
          <p:cNvSpPr txBox="1"/>
          <p:nvPr/>
        </p:nvSpPr>
        <p:spPr>
          <a:xfrm>
            <a:off x="8174698" y="1968122"/>
            <a:ext cx="826637" cy="369332"/>
          </a:xfrm>
          <a:prstGeom prst="rect">
            <a:avLst/>
          </a:prstGeom>
          <a:noFill/>
        </p:spPr>
        <p:txBody>
          <a:bodyPr wrap="none" rtlCol="0">
            <a:spAutoFit/>
          </a:bodyPr>
          <a:lstStyle/>
          <a:p>
            <a:r>
              <a:rPr lang="en-US" dirty="0">
                <a:solidFill>
                  <a:srgbClr val="C00000"/>
                </a:solidFill>
              </a:rPr>
              <a:t>Region</a:t>
            </a:r>
          </a:p>
        </p:txBody>
      </p:sp>
      <p:sp>
        <p:nvSpPr>
          <p:cNvPr id="23" name="TextBox 22">
            <a:extLst>
              <a:ext uri="{FF2B5EF4-FFF2-40B4-BE49-F238E27FC236}">
                <a16:creationId xmlns:a16="http://schemas.microsoft.com/office/drawing/2014/main" id="{4913D4D0-BB64-60F6-3A8E-3B1F54355EB5}"/>
              </a:ext>
            </a:extLst>
          </p:cNvPr>
          <p:cNvSpPr txBox="1"/>
          <p:nvPr/>
        </p:nvSpPr>
        <p:spPr>
          <a:xfrm>
            <a:off x="7345107" y="3351387"/>
            <a:ext cx="1675780" cy="369332"/>
          </a:xfrm>
          <a:prstGeom prst="rect">
            <a:avLst/>
          </a:prstGeom>
          <a:noFill/>
        </p:spPr>
        <p:txBody>
          <a:bodyPr wrap="none" rtlCol="0">
            <a:spAutoFit/>
          </a:bodyPr>
          <a:lstStyle/>
          <a:p>
            <a:r>
              <a:rPr lang="en-US" dirty="0">
                <a:solidFill>
                  <a:srgbClr val="C00000"/>
                </a:solidFill>
              </a:rPr>
              <a:t>Synchronization</a:t>
            </a:r>
          </a:p>
        </p:txBody>
      </p:sp>
      <p:sp>
        <p:nvSpPr>
          <p:cNvPr id="25" name="TextBox 24">
            <a:extLst>
              <a:ext uri="{FF2B5EF4-FFF2-40B4-BE49-F238E27FC236}">
                <a16:creationId xmlns:a16="http://schemas.microsoft.com/office/drawing/2014/main" id="{761A2AAA-5600-F6D0-8B65-F475B3566482}"/>
              </a:ext>
            </a:extLst>
          </p:cNvPr>
          <p:cNvSpPr txBox="1"/>
          <p:nvPr/>
        </p:nvSpPr>
        <p:spPr>
          <a:xfrm>
            <a:off x="7239888" y="969461"/>
            <a:ext cx="1699504" cy="646331"/>
          </a:xfrm>
          <a:prstGeom prst="rect">
            <a:avLst/>
          </a:prstGeom>
          <a:noFill/>
        </p:spPr>
        <p:txBody>
          <a:bodyPr wrap="none" rtlCol="0">
            <a:spAutoFit/>
          </a:bodyPr>
          <a:lstStyle/>
          <a:p>
            <a:r>
              <a:rPr lang="en-US" dirty="0">
                <a:solidFill>
                  <a:srgbClr val="C00000"/>
                </a:solidFill>
              </a:rPr>
              <a:t>Compiler flag to</a:t>
            </a:r>
          </a:p>
          <a:p>
            <a:r>
              <a:rPr lang="en-US" dirty="0">
                <a:solidFill>
                  <a:srgbClr val="C00000"/>
                </a:solidFill>
              </a:rPr>
              <a:t>Enable OpenMP</a:t>
            </a:r>
          </a:p>
        </p:txBody>
      </p:sp>
      <p:sp>
        <p:nvSpPr>
          <p:cNvPr id="26" name="Slide Number Placeholder 25">
            <a:extLst>
              <a:ext uri="{FF2B5EF4-FFF2-40B4-BE49-F238E27FC236}">
                <a16:creationId xmlns:a16="http://schemas.microsoft.com/office/drawing/2014/main" id="{FD952356-A459-5823-587E-6FE3ECCDFB47}"/>
              </a:ext>
            </a:extLst>
          </p:cNvPr>
          <p:cNvSpPr>
            <a:spLocks noGrp="1"/>
          </p:cNvSpPr>
          <p:nvPr>
            <p:ph type="sldNum" sz="quarter" idx="12"/>
          </p:nvPr>
        </p:nvSpPr>
        <p:spPr/>
        <p:txBody>
          <a:bodyPr/>
          <a:lstStyle/>
          <a:p>
            <a:fld id="{E758CF0C-250E-7F48-AF3C-1DAAD85AA699}" type="slidenum">
              <a:rPr lang="en-US" altLang="en-US" smtClean="0"/>
              <a:pPr/>
              <a:t>39</a:t>
            </a:fld>
            <a:endParaRPr lang="en-US" altLang="en-US" dirty="0"/>
          </a:p>
        </p:txBody>
      </p:sp>
    </p:spTree>
    <p:extLst>
      <p:ext uri="{BB962C8B-B14F-4D97-AF65-F5344CB8AC3E}">
        <p14:creationId xmlns:p14="http://schemas.microsoft.com/office/powerpoint/2010/main" val="2723574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5330-0837-7940-979C-BAFECC7CE9B1}"/>
              </a:ext>
            </a:extLst>
          </p:cNvPr>
          <p:cNvSpPr>
            <a:spLocks noGrp="1"/>
          </p:cNvSpPr>
          <p:nvPr>
            <p:ph type="title"/>
          </p:nvPr>
        </p:nvSpPr>
        <p:spPr/>
        <p:txBody>
          <a:bodyPr/>
          <a:lstStyle/>
          <a:p>
            <a:r>
              <a:rPr lang="en-US" dirty="0"/>
              <a:t>TAU : brief overview</a:t>
            </a:r>
          </a:p>
        </p:txBody>
      </p:sp>
      <p:sp>
        <p:nvSpPr>
          <p:cNvPr id="4" name="Footer Placeholder 3">
            <a:extLst>
              <a:ext uri="{FF2B5EF4-FFF2-40B4-BE49-F238E27FC236}">
                <a16:creationId xmlns:a16="http://schemas.microsoft.com/office/drawing/2014/main" id="{B7277B00-999A-7648-A10F-C8A5270BA9C2}"/>
              </a:ext>
            </a:extLst>
          </p:cNvPr>
          <p:cNvSpPr>
            <a:spLocks noGrp="1"/>
          </p:cNvSpPr>
          <p:nvPr>
            <p:ph type="ftr" sz="quarter" idx="11"/>
          </p:nvPr>
        </p:nvSpPr>
        <p:spPr/>
        <p:txBody>
          <a:bodyPr/>
          <a:lstStyle/>
          <a:p>
            <a:r>
              <a:rPr lang="en-US"/>
              <a:t>SC22 | Dallas, TX | hpc accelerates.</a:t>
            </a:r>
            <a:endParaRPr lang="en-US" dirty="0"/>
          </a:p>
        </p:txBody>
      </p:sp>
      <p:pic>
        <p:nvPicPr>
          <p:cNvPr id="7" name="Picture 4" descr="tau-arch.png">
            <a:extLst>
              <a:ext uri="{FF2B5EF4-FFF2-40B4-BE49-F238E27FC236}">
                <a16:creationId xmlns:a16="http://schemas.microsoft.com/office/drawing/2014/main" id="{2BA715DF-CC54-9387-6FD0-3C9AB08604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0000" y="652404"/>
            <a:ext cx="6963999" cy="3838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tau-logo.gif">
            <a:extLst>
              <a:ext uri="{FF2B5EF4-FFF2-40B4-BE49-F238E27FC236}">
                <a16:creationId xmlns:a16="http://schemas.microsoft.com/office/drawing/2014/main" id="{978C3095-2CF4-6446-92B6-85A21F956F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71028" y="683355"/>
            <a:ext cx="1055396" cy="889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848C3326-A5BC-CBEF-0A8E-DC8522F00BEA}"/>
              </a:ext>
            </a:extLst>
          </p:cNvPr>
          <p:cNvSpPr>
            <a:spLocks noGrp="1"/>
          </p:cNvSpPr>
          <p:nvPr>
            <p:ph type="sldNum" sz="quarter" idx="12"/>
          </p:nvPr>
        </p:nvSpPr>
        <p:spPr/>
        <p:txBody>
          <a:bodyPr/>
          <a:lstStyle/>
          <a:p>
            <a:fld id="{E758CF0C-250E-7F48-AF3C-1DAAD85AA699}" type="slidenum">
              <a:rPr lang="en-US" altLang="en-US" smtClean="0"/>
              <a:pPr/>
              <a:t>4</a:t>
            </a:fld>
            <a:endParaRPr lang="en-US" altLang="en-US" dirty="0"/>
          </a:p>
        </p:txBody>
      </p:sp>
      <p:sp>
        <p:nvSpPr>
          <p:cNvPr id="3" name="Explosion 2 2">
            <a:extLst>
              <a:ext uri="{FF2B5EF4-FFF2-40B4-BE49-F238E27FC236}">
                <a16:creationId xmlns:a16="http://schemas.microsoft.com/office/drawing/2014/main" id="{9480DACE-73AC-0CEF-F9C0-3C4D740D0687}"/>
              </a:ext>
            </a:extLst>
          </p:cNvPr>
          <p:cNvSpPr/>
          <p:nvPr/>
        </p:nvSpPr>
        <p:spPr>
          <a:xfrm>
            <a:off x="7404100" y="1604030"/>
            <a:ext cx="1593669" cy="1067594"/>
          </a:xfrm>
          <a:prstGeom prst="irregularSeal2">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rPr>
              <a:t>New! ADIOS2 BP4</a:t>
            </a:r>
          </a:p>
        </p:txBody>
      </p:sp>
      <p:sp>
        <p:nvSpPr>
          <p:cNvPr id="8" name="Explosion 2 7">
            <a:extLst>
              <a:ext uri="{FF2B5EF4-FFF2-40B4-BE49-F238E27FC236}">
                <a16:creationId xmlns:a16="http://schemas.microsoft.com/office/drawing/2014/main" id="{A61A44CC-81E5-587D-48F1-DF9EF3B2E796}"/>
              </a:ext>
            </a:extLst>
          </p:cNvPr>
          <p:cNvSpPr/>
          <p:nvPr/>
        </p:nvSpPr>
        <p:spPr>
          <a:xfrm>
            <a:off x="7404099" y="3344091"/>
            <a:ext cx="1593669" cy="1067594"/>
          </a:xfrm>
          <a:prstGeom prst="irregularSeal2">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rPr>
              <a:t>New! ADIOS2 SST</a:t>
            </a:r>
          </a:p>
        </p:txBody>
      </p:sp>
    </p:spTree>
    <p:extLst>
      <p:ext uri="{BB962C8B-B14F-4D97-AF65-F5344CB8AC3E}">
        <p14:creationId xmlns:p14="http://schemas.microsoft.com/office/powerpoint/2010/main" val="1495374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5CB68-FD4A-3920-A0A2-D2FC8AF77E96}"/>
              </a:ext>
            </a:extLst>
          </p:cNvPr>
          <p:cNvSpPr>
            <a:spLocks noGrp="1"/>
          </p:cNvSpPr>
          <p:nvPr>
            <p:ph type="title"/>
          </p:nvPr>
        </p:nvSpPr>
        <p:spPr/>
        <p:txBody>
          <a:bodyPr/>
          <a:lstStyle/>
          <a:p>
            <a:r>
              <a:rPr lang="en-US" dirty="0"/>
              <a:t>MPI Support</a:t>
            </a:r>
          </a:p>
        </p:txBody>
      </p:sp>
      <p:sp>
        <p:nvSpPr>
          <p:cNvPr id="3" name="Content Placeholder 2">
            <a:extLst>
              <a:ext uri="{FF2B5EF4-FFF2-40B4-BE49-F238E27FC236}">
                <a16:creationId xmlns:a16="http://schemas.microsoft.com/office/drawing/2014/main" id="{F0A9D92C-60DF-6FE2-0A0D-6BE078051AC1}"/>
              </a:ext>
            </a:extLst>
          </p:cNvPr>
          <p:cNvSpPr>
            <a:spLocks noGrp="1"/>
          </p:cNvSpPr>
          <p:nvPr>
            <p:ph idx="1"/>
          </p:nvPr>
        </p:nvSpPr>
        <p:spPr/>
        <p:txBody>
          <a:bodyPr/>
          <a:lstStyle/>
          <a:p>
            <a:r>
              <a:rPr lang="en-US" dirty="0"/>
              <a:t>MPI standard includes tool support</a:t>
            </a:r>
          </a:p>
          <a:p>
            <a:pPr lvl="1"/>
            <a:r>
              <a:rPr lang="en-US" dirty="0"/>
              <a:t>MPI_* functions are thin, weak wrappers around PMPI_* API</a:t>
            </a:r>
          </a:p>
          <a:p>
            <a:pPr lvl="1"/>
            <a:r>
              <a:rPr lang="en-US" dirty="0"/>
              <a:t>Tools create their own wrappers to replace them and intercept MPI calls</a:t>
            </a:r>
          </a:p>
          <a:p>
            <a:pPr lvl="1"/>
            <a:r>
              <a:rPr lang="en-US" dirty="0"/>
              <a:t>Tool library is preloaded or linked ahead of MPI library(</a:t>
            </a:r>
            <a:r>
              <a:rPr lang="en-US" dirty="0" err="1"/>
              <a:t>ies</a:t>
            </a:r>
            <a:r>
              <a:rPr lang="en-US" dirty="0"/>
              <a:t>)</a:t>
            </a:r>
          </a:p>
          <a:p>
            <a:pPr lvl="1"/>
            <a:r>
              <a:rPr lang="en-US" dirty="0"/>
              <a:t>Example:</a:t>
            </a:r>
          </a:p>
          <a:p>
            <a:pPr lvl="2"/>
            <a:endParaRPr lang="en-US" dirty="0"/>
          </a:p>
        </p:txBody>
      </p:sp>
      <p:sp>
        <p:nvSpPr>
          <p:cNvPr id="4" name="Footer Placeholder 3">
            <a:extLst>
              <a:ext uri="{FF2B5EF4-FFF2-40B4-BE49-F238E27FC236}">
                <a16:creationId xmlns:a16="http://schemas.microsoft.com/office/drawing/2014/main" id="{DE795A96-A55E-D672-3CCF-D6DF8DD86410}"/>
              </a:ext>
            </a:extLst>
          </p:cNvPr>
          <p:cNvSpPr>
            <a:spLocks noGrp="1"/>
          </p:cNvSpPr>
          <p:nvPr>
            <p:ph type="ftr" sz="quarter" idx="11"/>
          </p:nvPr>
        </p:nvSpPr>
        <p:spPr/>
        <p:txBody>
          <a:bodyPr/>
          <a:lstStyle/>
          <a:p>
            <a:r>
              <a:rPr lang="en-US"/>
              <a:t>SC22 | Dallas, TX | hpc accelerates.</a:t>
            </a:r>
            <a:endParaRPr lang="en-US" dirty="0"/>
          </a:p>
        </p:txBody>
      </p:sp>
      <p:pic>
        <p:nvPicPr>
          <p:cNvPr id="5" name="Picture 4">
            <a:extLst>
              <a:ext uri="{FF2B5EF4-FFF2-40B4-BE49-F238E27FC236}">
                <a16:creationId xmlns:a16="http://schemas.microsoft.com/office/drawing/2014/main" id="{9235E74C-2BB7-D8F3-399F-DF5A7675FBC5}"/>
              </a:ext>
            </a:extLst>
          </p:cNvPr>
          <p:cNvPicPr>
            <a:picLocks noChangeAspect="1"/>
          </p:cNvPicPr>
          <p:nvPr/>
        </p:nvPicPr>
        <p:blipFill>
          <a:blip r:embed="rId2"/>
          <a:srcRect/>
          <a:stretch/>
        </p:blipFill>
        <p:spPr>
          <a:xfrm>
            <a:off x="3380705" y="2923569"/>
            <a:ext cx="5299656" cy="1764236"/>
          </a:xfrm>
          <a:prstGeom prst="rect">
            <a:avLst/>
          </a:prstGeom>
        </p:spPr>
      </p:pic>
      <p:sp>
        <p:nvSpPr>
          <p:cNvPr id="6" name="Slide Number Placeholder 5">
            <a:extLst>
              <a:ext uri="{FF2B5EF4-FFF2-40B4-BE49-F238E27FC236}">
                <a16:creationId xmlns:a16="http://schemas.microsoft.com/office/drawing/2014/main" id="{D8FE0913-70C1-6C5E-4E73-2227927655A9}"/>
              </a:ext>
            </a:extLst>
          </p:cNvPr>
          <p:cNvSpPr>
            <a:spLocks noGrp="1"/>
          </p:cNvSpPr>
          <p:nvPr>
            <p:ph type="sldNum" sz="quarter" idx="12"/>
          </p:nvPr>
        </p:nvSpPr>
        <p:spPr/>
        <p:txBody>
          <a:bodyPr/>
          <a:lstStyle/>
          <a:p>
            <a:fld id="{E758CF0C-250E-7F48-AF3C-1DAAD85AA699}" type="slidenum">
              <a:rPr lang="en-US" altLang="en-US" smtClean="0"/>
              <a:pPr/>
              <a:t>40</a:t>
            </a:fld>
            <a:endParaRPr lang="en-US" altLang="en-US" dirty="0"/>
          </a:p>
        </p:txBody>
      </p:sp>
    </p:spTree>
    <p:extLst>
      <p:ext uri="{BB962C8B-B14F-4D97-AF65-F5344CB8AC3E}">
        <p14:creationId xmlns:p14="http://schemas.microsoft.com/office/powerpoint/2010/main" val="2686837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EC9F-5021-E6B7-43C7-B51D3EBB064B}"/>
              </a:ext>
            </a:extLst>
          </p:cNvPr>
          <p:cNvSpPr>
            <a:spLocks noGrp="1"/>
          </p:cNvSpPr>
          <p:nvPr>
            <p:ph type="title"/>
          </p:nvPr>
        </p:nvSpPr>
        <p:spPr/>
        <p:txBody>
          <a:bodyPr/>
          <a:lstStyle/>
          <a:p>
            <a:r>
              <a:rPr lang="en-US" dirty="0"/>
              <a:t>MPI example – </a:t>
            </a:r>
            <a:r>
              <a:rPr lang="en-US" dirty="0" err="1"/>
              <a:t>Lulesh</a:t>
            </a:r>
            <a:endParaRPr lang="en-US" dirty="0"/>
          </a:p>
        </p:txBody>
      </p:sp>
      <p:sp>
        <p:nvSpPr>
          <p:cNvPr id="3" name="Content Placeholder 2">
            <a:extLst>
              <a:ext uri="{FF2B5EF4-FFF2-40B4-BE49-F238E27FC236}">
                <a16:creationId xmlns:a16="http://schemas.microsoft.com/office/drawing/2014/main" id="{E9287669-351D-73EF-E9C4-C1DB6F404DBA}"/>
              </a:ext>
            </a:extLst>
          </p:cNvPr>
          <p:cNvSpPr>
            <a:spLocks noGrp="1"/>
          </p:cNvSpPr>
          <p:nvPr>
            <p:ph idx="1"/>
          </p:nvPr>
        </p:nvSpPr>
        <p:spPr>
          <a:xfrm>
            <a:off x="149771" y="599704"/>
            <a:ext cx="8836573" cy="4167557"/>
          </a:xfrm>
        </p:spPr>
        <p:txBody>
          <a:bodyPr/>
          <a:lstStyle/>
          <a:p>
            <a:r>
              <a:rPr lang="en-US" dirty="0" err="1"/>
              <a:t>Lulesh</a:t>
            </a:r>
            <a:r>
              <a:rPr lang="en-US" dirty="0"/>
              <a:t> 2.0.3 </a:t>
            </a:r>
            <a:r>
              <a:rPr lang="en-US" dirty="0">
                <a:hlinkClick r:id="rId2"/>
              </a:rPr>
              <a:t>https://asc.llnl.gov/codes/proxy-apps/lulesh</a:t>
            </a:r>
            <a:endParaRPr lang="en-US" dirty="0"/>
          </a:p>
          <a:p>
            <a:r>
              <a:rPr lang="en-US" dirty="0"/>
              <a:t>“The Shock Hydrodynamics Challenge Problem was originally defined and implemented by LLNL as one of five challenge problems in the DARPA UHPC program and has since become a widely studied proxy application in DOE co-design efforts for </a:t>
            </a:r>
            <a:r>
              <a:rPr lang="en-US" dirty="0" err="1"/>
              <a:t>exascale</a:t>
            </a:r>
            <a:r>
              <a:rPr lang="en-US" dirty="0"/>
              <a:t>.”</a:t>
            </a:r>
          </a:p>
          <a:p>
            <a:r>
              <a:rPr lang="en-US" dirty="0"/>
              <a:t>C++, Serial, OpenMP, MPI</a:t>
            </a:r>
          </a:p>
          <a:p>
            <a:r>
              <a:rPr lang="en-US" dirty="0"/>
              <a:t>CUDA, </a:t>
            </a:r>
            <a:r>
              <a:rPr lang="en-US" dirty="0" err="1"/>
              <a:t>OpenACC</a:t>
            </a:r>
            <a:r>
              <a:rPr lang="en-US" dirty="0"/>
              <a:t>, OpenCL, other models</a:t>
            </a:r>
          </a:p>
        </p:txBody>
      </p:sp>
      <p:sp>
        <p:nvSpPr>
          <p:cNvPr id="4" name="Footer Placeholder 3">
            <a:extLst>
              <a:ext uri="{FF2B5EF4-FFF2-40B4-BE49-F238E27FC236}">
                <a16:creationId xmlns:a16="http://schemas.microsoft.com/office/drawing/2014/main" id="{CFFD8F0E-FD1E-2704-9286-C75CCD7D5E1D}"/>
              </a:ext>
            </a:extLst>
          </p:cNvPr>
          <p:cNvSpPr>
            <a:spLocks noGrp="1"/>
          </p:cNvSpPr>
          <p:nvPr>
            <p:ph type="ftr" sz="quarter" idx="11"/>
          </p:nvPr>
        </p:nvSpPr>
        <p:spPr/>
        <p:txBody>
          <a:bodyPr/>
          <a:lstStyle/>
          <a:p>
            <a:r>
              <a:rPr lang="en-US"/>
              <a:t>SC22 | Dallas, TX | hpc accelerates.</a:t>
            </a:r>
            <a:endParaRPr lang="en-US" dirty="0"/>
          </a:p>
        </p:txBody>
      </p:sp>
      <p:pic>
        <p:nvPicPr>
          <p:cNvPr id="5" name="Picture 4">
            <a:extLst>
              <a:ext uri="{FF2B5EF4-FFF2-40B4-BE49-F238E27FC236}">
                <a16:creationId xmlns:a16="http://schemas.microsoft.com/office/drawing/2014/main" id="{559EDDCD-9461-0CB9-0C01-BE200E227E02}"/>
              </a:ext>
            </a:extLst>
          </p:cNvPr>
          <p:cNvPicPr>
            <a:picLocks noChangeAspect="1"/>
          </p:cNvPicPr>
          <p:nvPr/>
        </p:nvPicPr>
        <p:blipFill>
          <a:blip r:embed="rId3"/>
          <a:stretch>
            <a:fillRect/>
          </a:stretch>
        </p:blipFill>
        <p:spPr>
          <a:xfrm>
            <a:off x="6877766" y="2855085"/>
            <a:ext cx="1892300" cy="1828800"/>
          </a:xfrm>
          <a:prstGeom prst="rect">
            <a:avLst/>
          </a:prstGeom>
        </p:spPr>
      </p:pic>
      <p:sp>
        <p:nvSpPr>
          <p:cNvPr id="6" name="Slide Number Placeholder 5">
            <a:extLst>
              <a:ext uri="{FF2B5EF4-FFF2-40B4-BE49-F238E27FC236}">
                <a16:creationId xmlns:a16="http://schemas.microsoft.com/office/drawing/2014/main" id="{4879B1AE-DBCA-E15D-F7A5-799DE33D05F5}"/>
              </a:ext>
            </a:extLst>
          </p:cNvPr>
          <p:cNvSpPr>
            <a:spLocks noGrp="1"/>
          </p:cNvSpPr>
          <p:nvPr>
            <p:ph type="sldNum" sz="quarter" idx="12"/>
          </p:nvPr>
        </p:nvSpPr>
        <p:spPr/>
        <p:txBody>
          <a:bodyPr/>
          <a:lstStyle/>
          <a:p>
            <a:fld id="{E758CF0C-250E-7F48-AF3C-1DAAD85AA699}" type="slidenum">
              <a:rPr lang="en-US" altLang="en-US" smtClean="0"/>
              <a:pPr/>
              <a:t>41</a:t>
            </a:fld>
            <a:endParaRPr lang="en-US" altLang="en-US" dirty="0"/>
          </a:p>
        </p:txBody>
      </p:sp>
    </p:spTree>
    <p:extLst>
      <p:ext uri="{BB962C8B-B14F-4D97-AF65-F5344CB8AC3E}">
        <p14:creationId xmlns:p14="http://schemas.microsoft.com/office/powerpoint/2010/main" val="2361248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CC20-CF8D-3E62-D03F-55A90423E093}"/>
              </a:ext>
            </a:extLst>
          </p:cNvPr>
          <p:cNvSpPr>
            <a:spLocks noGrp="1"/>
          </p:cNvSpPr>
          <p:nvPr>
            <p:ph type="title"/>
          </p:nvPr>
        </p:nvSpPr>
        <p:spPr/>
        <p:txBody>
          <a:bodyPr/>
          <a:lstStyle/>
          <a:p>
            <a:r>
              <a:rPr lang="en-US" dirty="0" err="1"/>
              <a:t>Lulesh</a:t>
            </a:r>
            <a:r>
              <a:rPr lang="en-US" dirty="0"/>
              <a:t> Profile - </a:t>
            </a:r>
            <a:r>
              <a:rPr lang="en-US" dirty="0" err="1"/>
              <a:t>ParaProf</a:t>
            </a:r>
            <a:endParaRPr lang="en-US" dirty="0"/>
          </a:p>
        </p:txBody>
      </p:sp>
      <p:sp>
        <p:nvSpPr>
          <p:cNvPr id="4" name="Footer Placeholder 3">
            <a:extLst>
              <a:ext uri="{FF2B5EF4-FFF2-40B4-BE49-F238E27FC236}">
                <a16:creationId xmlns:a16="http://schemas.microsoft.com/office/drawing/2014/main" id="{5943FD31-CFA6-3F84-E90E-75EE29FECD91}"/>
              </a:ext>
            </a:extLst>
          </p:cNvPr>
          <p:cNvSpPr>
            <a:spLocks noGrp="1"/>
          </p:cNvSpPr>
          <p:nvPr>
            <p:ph type="ftr" sz="quarter" idx="11"/>
          </p:nvPr>
        </p:nvSpPr>
        <p:spPr/>
        <p:txBody>
          <a:bodyPr/>
          <a:lstStyle/>
          <a:p>
            <a:r>
              <a:rPr lang="en-US"/>
              <a:t>SC22 | Dallas, TX | hpc accelerates.</a:t>
            </a:r>
            <a:endParaRPr lang="en-US" dirty="0"/>
          </a:p>
        </p:txBody>
      </p:sp>
      <p:pic>
        <p:nvPicPr>
          <p:cNvPr id="5" name="Picture 4">
            <a:extLst>
              <a:ext uri="{FF2B5EF4-FFF2-40B4-BE49-F238E27FC236}">
                <a16:creationId xmlns:a16="http://schemas.microsoft.com/office/drawing/2014/main" id="{D80CBE76-5B51-8A2D-A1FF-8122C481F067}"/>
              </a:ext>
            </a:extLst>
          </p:cNvPr>
          <p:cNvPicPr>
            <a:picLocks noChangeAspect="1"/>
          </p:cNvPicPr>
          <p:nvPr/>
        </p:nvPicPr>
        <p:blipFill>
          <a:blip r:embed="rId2"/>
          <a:stretch>
            <a:fillRect/>
          </a:stretch>
        </p:blipFill>
        <p:spPr>
          <a:xfrm>
            <a:off x="-128204" y="502274"/>
            <a:ext cx="4212563" cy="2896137"/>
          </a:xfrm>
          <a:prstGeom prst="rect">
            <a:avLst/>
          </a:prstGeom>
        </p:spPr>
      </p:pic>
      <p:pic>
        <p:nvPicPr>
          <p:cNvPr id="6" name="Picture 5">
            <a:extLst>
              <a:ext uri="{FF2B5EF4-FFF2-40B4-BE49-F238E27FC236}">
                <a16:creationId xmlns:a16="http://schemas.microsoft.com/office/drawing/2014/main" id="{68C1B66F-BAB6-47A4-2104-22E7D0E6CDD7}"/>
              </a:ext>
            </a:extLst>
          </p:cNvPr>
          <p:cNvPicPr>
            <a:picLocks noChangeAspect="1"/>
          </p:cNvPicPr>
          <p:nvPr/>
        </p:nvPicPr>
        <p:blipFill rotWithShape="1">
          <a:blip r:embed="rId3"/>
          <a:srcRect b="28825"/>
          <a:stretch/>
        </p:blipFill>
        <p:spPr>
          <a:xfrm>
            <a:off x="207928" y="2666020"/>
            <a:ext cx="4897219" cy="2110767"/>
          </a:xfrm>
          <a:prstGeom prst="rect">
            <a:avLst/>
          </a:prstGeom>
        </p:spPr>
      </p:pic>
      <p:sp>
        <p:nvSpPr>
          <p:cNvPr id="9" name="TextBox 8">
            <a:extLst>
              <a:ext uri="{FF2B5EF4-FFF2-40B4-BE49-F238E27FC236}">
                <a16:creationId xmlns:a16="http://schemas.microsoft.com/office/drawing/2014/main" id="{50A73C71-0653-A795-B5FB-FEBB382646F8}"/>
              </a:ext>
            </a:extLst>
          </p:cNvPr>
          <p:cNvSpPr txBox="1"/>
          <p:nvPr/>
        </p:nvSpPr>
        <p:spPr>
          <a:xfrm>
            <a:off x="316874" y="2045551"/>
            <a:ext cx="1467774" cy="369332"/>
          </a:xfrm>
          <a:prstGeom prst="rect">
            <a:avLst/>
          </a:prstGeom>
          <a:solidFill>
            <a:schemeClr val="bg1"/>
          </a:solidFill>
          <a:ln w="28575">
            <a:solidFill>
              <a:schemeClr val="tx1"/>
            </a:solidFill>
          </a:ln>
        </p:spPr>
        <p:txBody>
          <a:bodyPr wrap="none" rtlCol="0">
            <a:spAutoFit/>
          </a:bodyPr>
          <a:lstStyle/>
          <a:p>
            <a:r>
              <a:rPr lang="en-US" dirty="0"/>
              <a:t>Main window</a:t>
            </a:r>
          </a:p>
        </p:txBody>
      </p:sp>
      <p:sp>
        <p:nvSpPr>
          <p:cNvPr id="10" name="TextBox 9">
            <a:extLst>
              <a:ext uri="{FF2B5EF4-FFF2-40B4-BE49-F238E27FC236}">
                <a16:creationId xmlns:a16="http://schemas.microsoft.com/office/drawing/2014/main" id="{E962695E-0BB3-DD8B-5F60-93B5E5D52756}"/>
              </a:ext>
            </a:extLst>
          </p:cNvPr>
          <p:cNvSpPr txBox="1"/>
          <p:nvPr/>
        </p:nvSpPr>
        <p:spPr>
          <a:xfrm>
            <a:off x="207928" y="3864950"/>
            <a:ext cx="2169376" cy="369332"/>
          </a:xfrm>
          <a:prstGeom prst="rect">
            <a:avLst/>
          </a:prstGeom>
          <a:solidFill>
            <a:schemeClr val="bg1"/>
          </a:solidFill>
          <a:ln w="28575">
            <a:solidFill>
              <a:schemeClr val="tx1"/>
            </a:solidFill>
          </a:ln>
        </p:spPr>
        <p:txBody>
          <a:bodyPr wrap="none" rtlCol="0">
            <a:spAutoFit/>
          </a:bodyPr>
          <a:lstStyle/>
          <a:p>
            <a:r>
              <a:rPr lang="en-US" dirty="0"/>
              <a:t>Main Profile Window</a:t>
            </a:r>
          </a:p>
        </p:txBody>
      </p:sp>
      <p:sp>
        <p:nvSpPr>
          <p:cNvPr id="13" name="Slide Number Placeholder 12">
            <a:extLst>
              <a:ext uri="{FF2B5EF4-FFF2-40B4-BE49-F238E27FC236}">
                <a16:creationId xmlns:a16="http://schemas.microsoft.com/office/drawing/2014/main" id="{1373FD3C-A42E-0503-25A1-1F83CDABDA56}"/>
              </a:ext>
            </a:extLst>
          </p:cNvPr>
          <p:cNvSpPr>
            <a:spLocks noGrp="1"/>
          </p:cNvSpPr>
          <p:nvPr>
            <p:ph type="sldNum" sz="quarter" idx="12"/>
          </p:nvPr>
        </p:nvSpPr>
        <p:spPr/>
        <p:txBody>
          <a:bodyPr/>
          <a:lstStyle/>
          <a:p>
            <a:fld id="{D5A6766A-B4F9-0D4A-808F-F0199F7E1DF9}" type="slidenum">
              <a:rPr lang="en-US" altLang="en-US" smtClean="0"/>
              <a:pPr/>
              <a:t>42</a:t>
            </a:fld>
            <a:endParaRPr lang="en-US" altLang="en-US"/>
          </a:p>
        </p:txBody>
      </p:sp>
      <p:pic>
        <p:nvPicPr>
          <p:cNvPr id="14" name="Picture 13">
            <a:extLst>
              <a:ext uri="{FF2B5EF4-FFF2-40B4-BE49-F238E27FC236}">
                <a16:creationId xmlns:a16="http://schemas.microsoft.com/office/drawing/2014/main" id="{5B93530D-037F-75D0-ECC6-C2D917592666}"/>
              </a:ext>
            </a:extLst>
          </p:cNvPr>
          <p:cNvPicPr>
            <a:picLocks noChangeAspect="1"/>
          </p:cNvPicPr>
          <p:nvPr/>
        </p:nvPicPr>
        <p:blipFill>
          <a:blip r:embed="rId4"/>
          <a:srcRect/>
          <a:stretch/>
        </p:blipFill>
        <p:spPr>
          <a:xfrm>
            <a:off x="2163062" y="1254271"/>
            <a:ext cx="3353672" cy="2220316"/>
          </a:xfrm>
          <a:prstGeom prst="rect">
            <a:avLst/>
          </a:prstGeom>
        </p:spPr>
      </p:pic>
      <p:pic>
        <p:nvPicPr>
          <p:cNvPr id="8" name="Picture 7">
            <a:extLst>
              <a:ext uri="{FF2B5EF4-FFF2-40B4-BE49-F238E27FC236}">
                <a16:creationId xmlns:a16="http://schemas.microsoft.com/office/drawing/2014/main" id="{82525EE6-3139-B8CC-23DF-7C8DF6EE2BE5}"/>
              </a:ext>
            </a:extLst>
          </p:cNvPr>
          <p:cNvPicPr>
            <a:picLocks noChangeAspect="1"/>
          </p:cNvPicPr>
          <p:nvPr/>
        </p:nvPicPr>
        <p:blipFill>
          <a:blip r:embed="rId5"/>
          <a:srcRect/>
          <a:stretch/>
        </p:blipFill>
        <p:spPr>
          <a:xfrm>
            <a:off x="4728215" y="494579"/>
            <a:ext cx="4368470" cy="3739703"/>
          </a:xfrm>
          <a:prstGeom prst="rect">
            <a:avLst/>
          </a:prstGeom>
        </p:spPr>
      </p:pic>
      <p:pic>
        <p:nvPicPr>
          <p:cNvPr id="7" name="Picture 6">
            <a:extLst>
              <a:ext uri="{FF2B5EF4-FFF2-40B4-BE49-F238E27FC236}">
                <a16:creationId xmlns:a16="http://schemas.microsoft.com/office/drawing/2014/main" id="{D99C4E1A-669E-7A32-D12D-658547451031}"/>
              </a:ext>
            </a:extLst>
          </p:cNvPr>
          <p:cNvPicPr>
            <a:picLocks noChangeAspect="1"/>
          </p:cNvPicPr>
          <p:nvPr/>
        </p:nvPicPr>
        <p:blipFill rotWithShape="1">
          <a:blip r:embed="rId6"/>
          <a:srcRect b="37604"/>
          <a:stretch/>
        </p:blipFill>
        <p:spPr>
          <a:xfrm>
            <a:off x="5626617" y="3245179"/>
            <a:ext cx="2740257" cy="1485428"/>
          </a:xfrm>
          <a:prstGeom prst="rect">
            <a:avLst/>
          </a:prstGeom>
        </p:spPr>
      </p:pic>
      <p:sp>
        <p:nvSpPr>
          <p:cNvPr id="11" name="TextBox 10">
            <a:extLst>
              <a:ext uri="{FF2B5EF4-FFF2-40B4-BE49-F238E27FC236}">
                <a16:creationId xmlns:a16="http://schemas.microsoft.com/office/drawing/2014/main" id="{28CB6FBB-CD27-F751-9DEB-750783AD127B}"/>
              </a:ext>
            </a:extLst>
          </p:cNvPr>
          <p:cNvSpPr txBox="1"/>
          <p:nvPr/>
        </p:nvSpPr>
        <p:spPr>
          <a:xfrm>
            <a:off x="5626617" y="2273495"/>
            <a:ext cx="2571666" cy="369332"/>
          </a:xfrm>
          <a:prstGeom prst="rect">
            <a:avLst/>
          </a:prstGeom>
          <a:solidFill>
            <a:schemeClr val="bg1"/>
          </a:solidFill>
          <a:ln w="28575">
            <a:solidFill>
              <a:schemeClr val="tx1"/>
            </a:solidFill>
          </a:ln>
        </p:spPr>
        <p:txBody>
          <a:bodyPr wrap="none" rtlCol="0">
            <a:spAutoFit/>
          </a:bodyPr>
          <a:lstStyle/>
          <a:p>
            <a:r>
              <a:rPr lang="en-US" dirty="0" err="1"/>
              <a:t>Treetable</a:t>
            </a:r>
            <a:r>
              <a:rPr lang="en-US" dirty="0"/>
              <a:t> of </a:t>
            </a:r>
            <a:r>
              <a:rPr lang="en-US" dirty="0" err="1"/>
              <a:t>callpath</a:t>
            </a:r>
            <a:r>
              <a:rPr lang="en-US" dirty="0"/>
              <a:t> data</a:t>
            </a:r>
          </a:p>
        </p:txBody>
      </p:sp>
      <p:sp>
        <p:nvSpPr>
          <p:cNvPr id="12" name="TextBox 11">
            <a:extLst>
              <a:ext uri="{FF2B5EF4-FFF2-40B4-BE49-F238E27FC236}">
                <a16:creationId xmlns:a16="http://schemas.microsoft.com/office/drawing/2014/main" id="{1BEB6E4F-E87B-F59E-7DB1-FAA1FD2B0951}"/>
              </a:ext>
            </a:extLst>
          </p:cNvPr>
          <p:cNvSpPr txBox="1"/>
          <p:nvPr/>
        </p:nvSpPr>
        <p:spPr>
          <a:xfrm>
            <a:off x="6975371" y="3398411"/>
            <a:ext cx="2013180" cy="369332"/>
          </a:xfrm>
          <a:prstGeom prst="rect">
            <a:avLst/>
          </a:prstGeom>
          <a:solidFill>
            <a:schemeClr val="bg1"/>
          </a:solidFill>
          <a:ln w="28575">
            <a:solidFill>
              <a:schemeClr val="tx1"/>
            </a:solidFill>
          </a:ln>
        </p:spPr>
        <p:txBody>
          <a:bodyPr wrap="none" rtlCol="0">
            <a:spAutoFit/>
          </a:bodyPr>
          <a:lstStyle/>
          <a:p>
            <a:r>
              <a:rPr lang="en-US" dirty="0"/>
              <a:t>Profile of one timer</a:t>
            </a:r>
          </a:p>
        </p:txBody>
      </p:sp>
      <p:sp>
        <p:nvSpPr>
          <p:cNvPr id="15" name="TextBox 14">
            <a:extLst>
              <a:ext uri="{FF2B5EF4-FFF2-40B4-BE49-F238E27FC236}">
                <a16:creationId xmlns:a16="http://schemas.microsoft.com/office/drawing/2014/main" id="{D1C70BE1-AD4C-87A6-B4BD-BF5142C34E2C}"/>
              </a:ext>
            </a:extLst>
          </p:cNvPr>
          <p:cNvSpPr txBox="1"/>
          <p:nvPr/>
        </p:nvSpPr>
        <p:spPr>
          <a:xfrm>
            <a:off x="3011866" y="2666020"/>
            <a:ext cx="1394421" cy="369332"/>
          </a:xfrm>
          <a:prstGeom prst="rect">
            <a:avLst/>
          </a:prstGeom>
          <a:solidFill>
            <a:schemeClr val="bg1"/>
          </a:solidFill>
          <a:ln w="28575">
            <a:solidFill>
              <a:schemeClr val="tx1"/>
            </a:solidFill>
          </a:ln>
        </p:spPr>
        <p:txBody>
          <a:bodyPr wrap="none" rtlCol="0">
            <a:spAutoFit/>
          </a:bodyPr>
          <a:lstStyle/>
          <a:p>
            <a:r>
              <a:rPr lang="en-US" dirty="0"/>
              <a:t>Mean profile</a:t>
            </a:r>
          </a:p>
        </p:txBody>
      </p:sp>
    </p:spTree>
    <p:extLst>
      <p:ext uri="{BB962C8B-B14F-4D97-AF65-F5344CB8AC3E}">
        <p14:creationId xmlns:p14="http://schemas.microsoft.com/office/powerpoint/2010/main" val="3417779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1AB35-1B95-0C26-6EE3-446B42F30895}"/>
              </a:ext>
            </a:extLst>
          </p:cNvPr>
          <p:cNvSpPr>
            <a:spLocks noGrp="1"/>
          </p:cNvSpPr>
          <p:nvPr>
            <p:ph type="title"/>
          </p:nvPr>
        </p:nvSpPr>
        <p:spPr/>
        <p:txBody>
          <a:bodyPr/>
          <a:lstStyle/>
          <a:p>
            <a:r>
              <a:rPr lang="en-US" dirty="0" err="1"/>
              <a:t>Lulesh</a:t>
            </a:r>
            <a:r>
              <a:rPr lang="en-US" dirty="0"/>
              <a:t> Trace – </a:t>
            </a:r>
            <a:r>
              <a:rPr lang="en-US" dirty="0" err="1"/>
              <a:t>Vampir</a:t>
            </a:r>
            <a:endParaRPr lang="en-US" dirty="0"/>
          </a:p>
        </p:txBody>
      </p:sp>
      <p:pic>
        <p:nvPicPr>
          <p:cNvPr id="6" name="Content Placeholder 5">
            <a:extLst>
              <a:ext uri="{FF2B5EF4-FFF2-40B4-BE49-F238E27FC236}">
                <a16:creationId xmlns:a16="http://schemas.microsoft.com/office/drawing/2014/main" id="{CE6D2E5D-07F8-37E3-E1A0-5773C60C25B4}"/>
              </a:ext>
            </a:extLst>
          </p:cNvPr>
          <p:cNvPicPr>
            <a:picLocks noGrp="1" noChangeAspect="1"/>
          </p:cNvPicPr>
          <p:nvPr>
            <p:ph idx="1"/>
          </p:nvPr>
        </p:nvPicPr>
        <p:blipFill>
          <a:blip r:embed="rId2"/>
          <a:stretch>
            <a:fillRect/>
          </a:stretch>
        </p:blipFill>
        <p:spPr>
          <a:xfrm>
            <a:off x="215719" y="600075"/>
            <a:ext cx="8704624" cy="4167188"/>
          </a:xfrm>
          <a:prstGeom prst="rect">
            <a:avLst/>
          </a:prstGeom>
        </p:spPr>
      </p:pic>
      <p:sp>
        <p:nvSpPr>
          <p:cNvPr id="4" name="Footer Placeholder 3">
            <a:extLst>
              <a:ext uri="{FF2B5EF4-FFF2-40B4-BE49-F238E27FC236}">
                <a16:creationId xmlns:a16="http://schemas.microsoft.com/office/drawing/2014/main" id="{D0990F0F-3CD5-0815-BF27-9142B691E94C}"/>
              </a:ext>
            </a:extLst>
          </p:cNvPr>
          <p:cNvSpPr>
            <a:spLocks noGrp="1"/>
          </p:cNvSpPr>
          <p:nvPr>
            <p:ph type="ftr" sz="quarter" idx="11"/>
          </p:nvPr>
        </p:nvSpPr>
        <p:spPr/>
        <p:txBody>
          <a:bodyPr/>
          <a:lstStyle/>
          <a:p>
            <a:r>
              <a:rPr lang="en-US"/>
              <a:t>SC22 | Dallas, TX | hpc accelerates.</a:t>
            </a:r>
            <a:endParaRPr lang="en-US" dirty="0"/>
          </a:p>
        </p:txBody>
      </p:sp>
      <p:sp>
        <p:nvSpPr>
          <p:cNvPr id="7" name="TextBox 6">
            <a:extLst>
              <a:ext uri="{FF2B5EF4-FFF2-40B4-BE49-F238E27FC236}">
                <a16:creationId xmlns:a16="http://schemas.microsoft.com/office/drawing/2014/main" id="{53D23A00-3D35-2BBE-58DF-8008BBC61A1B}"/>
              </a:ext>
            </a:extLst>
          </p:cNvPr>
          <p:cNvSpPr txBox="1"/>
          <p:nvPr/>
        </p:nvSpPr>
        <p:spPr>
          <a:xfrm>
            <a:off x="753414" y="1622700"/>
            <a:ext cx="1675202" cy="369332"/>
          </a:xfrm>
          <a:prstGeom prst="rect">
            <a:avLst/>
          </a:prstGeom>
          <a:solidFill>
            <a:schemeClr val="bg1"/>
          </a:solidFill>
          <a:ln w="28575">
            <a:solidFill>
              <a:schemeClr val="tx1"/>
            </a:solidFill>
          </a:ln>
        </p:spPr>
        <p:txBody>
          <a:bodyPr wrap="none" rtlCol="0">
            <a:spAutoFit/>
          </a:bodyPr>
          <a:lstStyle/>
          <a:p>
            <a:r>
              <a:rPr lang="en-US" dirty="0"/>
              <a:t>Master timeline</a:t>
            </a:r>
          </a:p>
        </p:txBody>
      </p:sp>
      <p:sp>
        <p:nvSpPr>
          <p:cNvPr id="8" name="TextBox 7">
            <a:extLst>
              <a:ext uri="{FF2B5EF4-FFF2-40B4-BE49-F238E27FC236}">
                <a16:creationId xmlns:a16="http://schemas.microsoft.com/office/drawing/2014/main" id="{D975536E-0884-1834-2EDC-9A23AA45CC61}"/>
              </a:ext>
            </a:extLst>
          </p:cNvPr>
          <p:cNvSpPr txBox="1"/>
          <p:nvPr/>
        </p:nvSpPr>
        <p:spPr>
          <a:xfrm>
            <a:off x="753414" y="2387084"/>
            <a:ext cx="1719830" cy="369332"/>
          </a:xfrm>
          <a:prstGeom prst="rect">
            <a:avLst/>
          </a:prstGeom>
          <a:solidFill>
            <a:schemeClr val="bg1"/>
          </a:solidFill>
          <a:ln w="28575">
            <a:solidFill>
              <a:schemeClr val="tx1"/>
            </a:solidFill>
          </a:ln>
        </p:spPr>
        <p:txBody>
          <a:bodyPr wrap="none" rtlCol="0">
            <a:spAutoFit/>
          </a:bodyPr>
          <a:lstStyle/>
          <a:p>
            <a:r>
              <a:rPr lang="en-US" dirty="0"/>
              <a:t>Process timeline</a:t>
            </a:r>
          </a:p>
        </p:txBody>
      </p:sp>
      <p:sp>
        <p:nvSpPr>
          <p:cNvPr id="9" name="TextBox 8">
            <a:extLst>
              <a:ext uri="{FF2B5EF4-FFF2-40B4-BE49-F238E27FC236}">
                <a16:creationId xmlns:a16="http://schemas.microsoft.com/office/drawing/2014/main" id="{EF395FED-F6D5-706B-55F5-D8D1B3B27066}"/>
              </a:ext>
            </a:extLst>
          </p:cNvPr>
          <p:cNvSpPr txBox="1"/>
          <p:nvPr/>
        </p:nvSpPr>
        <p:spPr>
          <a:xfrm>
            <a:off x="823358" y="3333481"/>
            <a:ext cx="1902637" cy="369332"/>
          </a:xfrm>
          <a:prstGeom prst="rect">
            <a:avLst/>
          </a:prstGeom>
          <a:solidFill>
            <a:schemeClr val="bg1"/>
          </a:solidFill>
          <a:ln w="28575">
            <a:solidFill>
              <a:schemeClr val="tx1"/>
            </a:solidFill>
          </a:ln>
        </p:spPr>
        <p:txBody>
          <a:bodyPr wrap="none" rtlCol="0">
            <a:spAutoFit/>
          </a:bodyPr>
          <a:lstStyle/>
          <a:p>
            <a:r>
              <a:rPr lang="en-US" dirty="0"/>
              <a:t>Summary timeline</a:t>
            </a:r>
          </a:p>
        </p:txBody>
      </p:sp>
      <p:sp>
        <p:nvSpPr>
          <p:cNvPr id="10" name="TextBox 9">
            <a:extLst>
              <a:ext uri="{FF2B5EF4-FFF2-40B4-BE49-F238E27FC236}">
                <a16:creationId xmlns:a16="http://schemas.microsoft.com/office/drawing/2014/main" id="{E02B6FAB-70B1-D6D3-A451-AA3974C12EFD}"/>
              </a:ext>
            </a:extLst>
          </p:cNvPr>
          <p:cNvSpPr txBox="1"/>
          <p:nvPr/>
        </p:nvSpPr>
        <p:spPr>
          <a:xfrm>
            <a:off x="753414" y="3753321"/>
            <a:ext cx="2234971" cy="369332"/>
          </a:xfrm>
          <a:prstGeom prst="rect">
            <a:avLst/>
          </a:prstGeom>
          <a:solidFill>
            <a:schemeClr val="bg1"/>
          </a:solidFill>
          <a:ln w="28575">
            <a:solidFill>
              <a:schemeClr val="tx1"/>
            </a:solidFill>
          </a:ln>
        </p:spPr>
        <p:txBody>
          <a:bodyPr wrap="none" rtlCol="0">
            <a:spAutoFit/>
          </a:bodyPr>
          <a:lstStyle/>
          <a:p>
            <a:r>
              <a:rPr lang="en-US" dirty="0"/>
              <a:t>Counter data timeline</a:t>
            </a:r>
          </a:p>
        </p:txBody>
      </p:sp>
      <p:sp>
        <p:nvSpPr>
          <p:cNvPr id="11" name="TextBox 10">
            <a:extLst>
              <a:ext uri="{FF2B5EF4-FFF2-40B4-BE49-F238E27FC236}">
                <a16:creationId xmlns:a16="http://schemas.microsoft.com/office/drawing/2014/main" id="{0AB3E9DF-60E7-2661-5B0D-E77DEA24D59A}"/>
              </a:ext>
            </a:extLst>
          </p:cNvPr>
          <p:cNvSpPr txBox="1"/>
          <p:nvPr/>
        </p:nvSpPr>
        <p:spPr>
          <a:xfrm>
            <a:off x="6715386" y="1622700"/>
            <a:ext cx="793294" cy="369332"/>
          </a:xfrm>
          <a:prstGeom prst="rect">
            <a:avLst/>
          </a:prstGeom>
          <a:solidFill>
            <a:schemeClr val="bg1"/>
          </a:solidFill>
          <a:ln w="28575">
            <a:solidFill>
              <a:schemeClr val="tx1"/>
            </a:solidFill>
          </a:ln>
        </p:spPr>
        <p:txBody>
          <a:bodyPr wrap="none" rtlCol="0">
            <a:spAutoFit/>
          </a:bodyPr>
          <a:lstStyle/>
          <a:p>
            <a:r>
              <a:rPr lang="en-US" dirty="0"/>
              <a:t>Profile</a:t>
            </a:r>
          </a:p>
        </p:txBody>
      </p:sp>
      <p:sp>
        <p:nvSpPr>
          <p:cNvPr id="12" name="Slide Number Placeholder 11">
            <a:extLst>
              <a:ext uri="{FF2B5EF4-FFF2-40B4-BE49-F238E27FC236}">
                <a16:creationId xmlns:a16="http://schemas.microsoft.com/office/drawing/2014/main" id="{13FD15BE-E364-7692-1833-107F23B0131A}"/>
              </a:ext>
            </a:extLst>
          </p:cNvPr>
          <p:cNvSpPr>
            <a:spLocks noGrp="1"/>
          </p:cNvSpPr>
          <p:nvPr>
            <p:ph type="sldNum" sz="quarter" idx="12"/>
          </p:nvPr>
        </p:nvSpPr>
        <p:spPr/>
        <p:txBody>
          <a:bodyPr/>
          <a:lstStyle/>
          <a:p>
            <a:fld id="{E758CF0C-250E-7F48-AF3C-1DAAD85AA699}" type="slidenum">
              <a:rPr lang="en-US" altLang="en-US" smtClean="0"/>
              <a:pPr/>
              <a:t>43</a:t>
            </a:fld>
            <a:endParaRPr lang="en-US" altLang="en-US" dirty="0"/>
          </a:p>
        </p:txBody>
      </p:sp>
    </p:spTree>
    <p:extLst>
      <p:ext uri="{BB962C8B-B14F-4D97-AF65-F5344CB8AC3E}">
        <p14:creationId xmlns:p14="http://schemas.microsoft.com/office/powerpoint/2010/main" val="2027243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22A1-0DD6-024D-A8D9-ACA39EB7BC9A}"/>
              </a:ext>
            </a:extLst>
          </p:cNvPr>
          <p:cNvSpPr>
            <a:spLocks noGrp="1"/>
          </p:cNvSpPr>
          <p:nvPr>
            <p:ph type="title"/>
          </p:nvPr>
        </p:nvSpPr>
        <p:spPr>
          <a:xfrm>
            <a:off x="0" y="0"/>
            <a:ext cx="9144000" cy="590180"/>
          </a:xfrm>
        </p:spPr>
        <p:txBody>
          <a:bodyPr wrap="square" anchor="ctr">
            <a:normAutofit/>
          </a:bodyPr>
          <a:lstStyle/>
          <a:p>
            <a:pPr>
              <a:lnSpc>
                <a:spcPct val="90000"/>
              </a:lnSpc>
            </a:pPr>
            <a:r>
              <a:rPr lang="en-US" sz="3400" dirty="0"/>
              <a:t>Measuring HIP kernel performance</a:t>
            </a:r>
          </a:p>
        </p:txBody>
      </p:sp>
      <p:sp>
        <p:nvSpPr>
          <p:cNvPr id="13" name="Content Placeholder 2">
            <a:extLst>
              <a:ext uri="{FF2B5EF4-FFF2-40B4-BE49-F238E27FC236}">
                <a16:creationId xmlns:a16="http://schemas.microsoft.com/office/drawing/2014/main" id="{E6C0EEDF-83A8-CA36-5716-AFCDF6F41C1A}"/>
              </a:ext>
            </a:extLst>
          </p:cNvPr>
          <p:cNvSpPr>
            <a:spLocks noGrp="1"/>
          </p:cNvSpPr>
          <p:nvPr>
            <p:ph sz="half" idx="1"/>
          </p:nvPr>
        </p:nvSpPr>
        <p:spPr>
          <a:xfrm>
            <a:off x="180870" y="772344"/>
            <a:ext cx="4314930" cy="3822279"/>
          </a:xfrm>
        </p:spPr>
        <p:txBody>
          <a:bodyPr/>
          <a:lstStyle/>
          <a:p>
            <a:r>
              <a:rPr lang="en-US" dirty="0"/>
              <a:t>Hip-stream – small program with 4+ kernels</a:t>
            </a:r>
          </a:p>
          <a:p>
            <a:endParaRPr lang="en-US" dirty="0"/>
          </a:p>
          <a:p>
            <a:endParaRPr lang="en-US" dirty="0"/>
          </a:p>
        </p:txBody>
      </p:sp>
      <p:pic>
        <p:nvPicPr>
          <p:cNvPr id="8" name="Picture 7">
            <a:extLst>
              <a:ext uri="{FF2B5EF4-FFF2-40B4-BE49-F238E27FC236}">
                <a16:creationId xmlns:a16="http://schemas.microsoft.com/office/drawing/2014/main" id="{CD27E7D3-EE8E-B641-A0C2-29A3D383E165}"/>
              </a:ext>
            </a:extLst>
          </p:cNvPr>
          <p:cNvPicPr>
            <a:picLocks noChangeAspect="1"/>
          </p:cNvPicPr>
          <p:nvPr/>
        </p:nvPicPr>
        <p:blipFill>
          <a:blip r:embed="rId2"/>
          <a:stretch>
            <a:fillRect/>
          </a:stretch>
        </p:blipFill>
        <p:spPr>
          <a:xfrm>
            <a:off x="4326835" y="1215945"/>
            <a:ext cx="4606149" cy="3155211"/>
          </a:xfrm>
          <a:prstGeom prst="rect">
            <a:avLst/>
          </a:prstGeom>
          <a:noFill/>
        </p:spPr>
      </p:pic>
      <p:sp>
        <p:nvSpPr>
          <p:cNvPr id="4" name="Footer Placeholder 3">
            <a:extLst>
              <a:ext uri="{FF2B5EF4-FFF2-40B4-BE49-F238E27FC236}">
                <a16:creationId xmlns:a16="http://schemas.microsoft.com/office/drawing/2014/main" id="{02ADD8EA-5932-9743-AFE7-8F3491CB4E18}"/>
              </a:ext>
            </a:extLst>
          </p:cNvPr>
          <p:cNvSpPr>
            <a:spLocks noGrp="1"/>
          </p:cNvSpPr>
          <p:nvPr>
            <p:ph type="ftr" sz="quarter" idx="11"/>
          </p:nvPr>
        </p:nvSpPr>
        <p:spPr>
          <a:xfrm>
            <a:off x="0" y="4776787"/>
            <a:ext cx="7158182" cy="366713"/>
          </a:xfrm>
        </p:spPr>
        <p:txBody>
          <a:bodyPr anchor="ctr">
            <a:normAutofit/>
          </a:bodyPr>
          <a:lstStyle/>
          <a:p>
            <a:r>
              <a:rPr lang="en-US"/>
              <a:t>SC22 | Dallas, TX | hpc accelerates.</a:t>
            </a:r>
          </a:p>
        </p:txBody>
      </p:sp>
      <p:pic>
        <p:nvPicPr>
          <p:cNvPr id="9" name="Picture 8">
            <a:extLst>
              <a:ext uri="{FF2B5EF4-FFF2-40B4-BE49-F238E27FC236}">
                <a16:creationId xmlns:a16="http://schemas.microsoft.com/office/drawing/2014/main" id="{82D8C048-6981-A945-B638-BC1236513DF7}"/>
              </a:ext>
            </a:extLst>
          </p:cNvPr>
          <p:cNvPicPr>
            <a:picLocks noChangeAspect="1"/>
          </p:cNvPicPr>
          <p:nvPr/>
        </p:nvPicPr>
        <p:blipFill>
          <a:blip r:embed="rId3"/>
          <a:stretch>
            <a:fillRect/>
          </a:stretch>
        </p:blipFill>
        <p:spPr>
          <a:xfrm>
            <a:off x="4423161" y="688326"/>
            <a:ext cx="4648200" cy="446437"/>
          </a:xfrm>
          <a:prstGeom prst="rect">
            <a:avLst/>
          </a:prstGeom>
        </p:spPr>
      </p:pic>
      <p:pic>
        <p:nvPicPr>
          <p:cNvPr id="10" name="Picture 9">
            <a:extLst>
              <a:ext uri="{FF2B5EF4-FFF2-40B4-BE49-F238E27FC236}">
                <a16:creationId xmlns:a16="http://schemas.microsoft.com/office/drawing/2014/main" id="{76EB7164-9358-9746-AE62-FFD512268AEF}"/>
              </a:ext>
            </a:extLst>
          </p:cNvPr>
          <p:cNvPicPr>
            <a:picLocks noChangeAspect="1"/>
          </p:cNvPicPr>
          <p:nvPr/>
        </p:nvPicPr>
        <p:blipFill>
          <a:blip r:embed="rId4"/>
          <a:stretch>
            <a:fillRect/>
          </a:stretch>
        </p:blipFill>
        <p:spPr>
          <a:xfrm>
            <a:off x="598214" y="1750627"/>
            <a:ext cx="3480242" cy="2935078"/>
          </a:xfrm>
          <a:prstGeom prst="rect">
            <a:avLst/>
          </a:prstGeom>
        </p:spPr>
      </p:pic>
      <p:sp>
        <p:nvSpPr>
          <p:cNvPr id="11" name="TextBox 10">
            <a:extLst>
              <a:ext uri="{FF2B5EF4-FFF2-40B4-BE49-F238E27FC236}">
                <a16:creationId xmlns:a16="http://schemas.microsoft.com/office/drawing/2014/main" id="{7F1C19FD-0BD1-3B49-8A27-34D2BB7BCDA1}"/>
              </a:ext>
            </a:extLst>
          </p:cNvPr>
          <p:cNvSpPr txBox="1"/>
          <p:nvPr/>
        </p:nvSpPr>
        <p:spPr>
          <a:xfrm>
            <a:off x="2281919" y="1895433"/>
            <a:ext cx="1713239" cy="369332"/>
          </a:xfrm>
          <a:prstGeom prst="rect">
            <a:avLst/>
          </a:prstGeom>
          <a:noFill/>
        </p:spPr>
        <p:txBody>
          <a:bodyPr wrap="square" rtlCol="0">
            <a:spAutoFit/>
          </a:bodyPr>
          <a:lstStyle/>
          <a:p>
            <a:r>
              <a:rPr lang="en-US" b="1" dirty="0">
                <a:solidFill>
                  <a:srgbClr val="FF0000"/>
                </a:solidFill>
              </a:rPr>
              <a:t>Program output</a:t>
            </a:r>
          </a:p>
        </p:txBody>
      </p:sp>
      <p:sp>
        <p:nvSpPr>
          <p:cNvPr id="12" name="TextBox 11">
            <a:extLst>
              <a:ext uri="{FF2B5EF4-FFF2-40B4-BE49-F238E27FC236}">
                <a16:creationId xmlns:a16="http://schemas.microsoft.com/office/drawing/2014/main" id="{47CF3BD2-6670-2B45-A84A-D36D2B418980}"/>
              </a:ext>
            </a:extLst>
          </p:cNvPr>
          <p:cNvSpPr txBox="1"/>
          <p:nvPr/>
        </p:nvSpPr>
        <p:spPr>
          <a:xfrm>
            <a:off x="7204102" y="3218166"/>
            <a:ext cx="1318278" cy="369332"/>
          </a:xfrm>
          <a:prstGeom prst="rect">
            <a:avLst/>
          </a:prstGeom>
          <a:noFill/>
        </p:spPr>
        <p:txBody>
          <a:bodyPr wrap="square" rtlCol="0">
            <a:spAutoFit/>
          </a:bodyPr>
          <a:lstStyle/>
          <a:p>
            <a:r>
              <a:rPr lang="en-US" b="1" dirty="0">
                <a:solidFill>
                  <a:srgbClr val="FF0000"/>
                </a:solidFill>
              </a:rPr>
              <a:t>HIP kernels</a:t>
            </a:r>
          </a:p>
        </p:txBody>
      </p:sp>
      <p:sp>
        <p:nvSpPr>
          <p:cNvPr id="3" name="Slide Number Placeholder 2">
            <a:extLst>
              <a:ext uri="{FF2B5EF4-FFF2-40B4-BE49-F238E27FC236}">
                <a16:creationId xmlns:a16="http://schemas.microsoft.com/office/drawing/2014/main" id="{DBFB1AE0-9874-DC16-E118-7E47F40C2C79}"/>
              </a:ext>
            </a:extLst>
          </p:cNvPr>
          <p:cNvSpPr>
            <a:spLocks noGrp="1"/>
          </p:cNvSpPr>
          <p:nvPr>
            <p:ph type="sldNum" sz="quarter" idx="12"/>
          </p:nvPr>
        </p:nvSpPr>
        <p:spPr/>
        <p:txBody>
          <a:bodyPr/>
          <a:lstStyle/>
          <a:p>
            <a:fld id="{C311CFAC-FC75-9745-8A4F-846EC7C0E6EA}" type="slidenum">
              <a:rPr lang="en-US" altLang="en-US" smtClean="0"/>
              <a:pPr/>
              <a:t>44</a:t>
            </a:fld>
            <a:endParaRPr lang="en-US" altLang="en-US"/>
          </a:p>
        </p:txBody>
      </p:sp>
    </p:spTree>
    <p:extLst>
      <p:ext uri="{BB962C8B-B14F-4D97-AF65-F5344CB8AC3E}">
        <p14:creationId xmlns:p14="http://schemas.microsoft.com/office/powerpoint/2010/main" val="2074186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B334-B19A-C54F-9744-62B414949316}"/>
              </a:ext>
            </a:extLst>
          </p:cNvPr>
          <p:cNvSpPr>
            <a:spLocks noGrp="1"/>
          </p:cNvSpPr>
          <p:nvPr>
            <p:ph type="title"/>
          </p:nvPr>
        </p:nvSpPr>
        <p:spPr/>
        <p:txBody>
          <a:bodyPr/>
          <a:lstStyle/>
          <a:p>
            <a:r>
              <a:rPr lang="en-US" dirty="0"/>
              <a:t>Measuring HIP kernel performance</a:t>
            </a:r>
          </a:p>
        </p:txBody>
      </p:sp>
      <p:sp>
        <p:nvSpPr>
          <p:cNvPr id="3" name="Content Placeholder 2">
            <a:extLst>
              <a:ext uri="{FF2B5EF4-FFF2-40B4-BE49-F238E27FC236}">
                <a16:creationId xmlns:a16="http://schemas.microsoft.com/office/drawing/2014/main" id="{49B39357-5164-684D-8CB8-89FA40120217}"/>
              </a:ext>
            </a:extLst>
          </p:cNvPr>
          <p:cNvSpPr>
            <a:spLocks noGrp="1"/>
          </p:cNvSpPr>
          <p:nvPr>
            <p:ph sz="half" idx="1"/>
          </p:nvPr>
        </p:nvSpPr>
        <p:spPr/>
        <p:txBody>
          <a:bodyPr/>
          <a:lstStyle/>
          <a:p>
            <a:r>
              <a:rPr lang="en-US" dirty="0"/>
              <a:t>Just add </a:t>
            </a:r>
            <a:r>
              <a:rPr lang="en-US" b="1" dirty="0" err="1">
                <a:latin typeface="Courier New" panose="02070309020205020404" pitchFamily="49" charset="0"/>
                <a:cs typeface="Courier New" panose="02070309020205020404" pitchFamily="49" charset="0"/>
              </a:rPr>
              <a:t>tau_exec</a:t>
            </a:r>
            <a:r>
              <a:rPr lang="en-US" dirty="0">
                <a:cs typeface="Courier New" panose="02070309020205020404" pitchFamily="49" charset="0"/>
              </a:rPr>
              <a:t> </a:t>
            </a:r>
            <a:r>
              <a:rPr lang="en-US" dirty="0"/>
              <a:t>and arguments to the command (between </a:t>
            </a:r>
            <a:r>
              <a:rPr lang="en-US" dirty="0" err="1"/>
              <a:t>srun</a:t>
            </a:r>
            <a:r>
              <a:rPr lang="en-US" dirty="0"/>
              <a:t>/</a:t>
            </a:r>
            <a:r>
              <a:rPr lang="en-US" dirty="0" err="1"/>
              <a:t>mpirun</a:t>
            </a:r>
            <a:r>
              <a:rPr lang="en-US" dirty="0"/>
              <a:t> and application when applicable)</a:t>
            </a:r>
          </a:p>
          <a:p>
            <a:r>
              <a:rPr lang="en-US" b="1" dirty="0">
                <a:latin typeface="Courier New" panose="02070309020205020404" pitchFamily="49" charset="0"/>
                <a:cs typeface="Courier New" panose="02070309020205020404" pitchFamily="49" charset="0"/>
              </a:rPr>
              <a:t>tau-config</a:t>
            </a:r>
            <a:r>
              <a:rPr lang="en-US" dirty="0"/>
              <a:t> shows available configs</a:t>
            </a:r>
          </a:p>
        </p:txBody>
      </p:sp>
      <p:pic>
        <p:nvPicPr>
          <p:cNvPr id="9" name="Content Placeholder 8">
            <a:extLst>
              <a:ext uri="{FF2B5EF4-FFF2-40B4-BE49-F238E27FC236}">
                <a16:creationId xmlns:a16="http://schemas.microsoft.com/office/drawing/2014/main" id="{001BE183-D7FD-BF46-94CD-9343BB6D371F}"/>
              </a:ext>
            </a:extLst>
          </p:cNvPr>
          <p:cNvPicPr>
            <a:picLocks noGrp="1" noChangeAspect="1"/>
          </p:cNvPicPr>
          <p:nvPr>
            <p:ph sz="half" idx="2"/>
          </p:nvPr>
        </p:nvPicPr>
        <p:blipFill rotWithShape="1">
          <a:blip r:embed="rId2"/>
          <a:srcRect b="621"/>
          <a:stretch/>
        </p:blipFill>
        <p:spPr>
          <a:xfrm>
            <a:off x="3790643" y="1531577"/>
            <a:ext cx="5314317" cy="3063046"/>
          </a:xfrm>
          <a:prstGeom prst="rect">
            <a:avLst/>
          </a:prstGeom>
        </p:spPr>
      </p:pic>
      <p:sp>
        <p:nvSpPr>
          <p:cNvPr id="5" name="Footer Placeholder 4">
            <a:extLst>
              <a:ext uri="{FF2B5EF4-FFF2-40B4-BE49-F238E27FC236}">
                <a16:creationId xmlns:a16="http://schemas.microsoft.com/office/drawing/2014/main" id="{9ED3689A-C43D-4645-8E63-1FC2EA2EE923}"/>
              </a:ext>
            </a:extLst>
          </p:cNvPr>
          <p:cNvSpPr>
            <a:spLocks noGrp="1"/>
          </p:cNvSpPr>
          <p:nvPr>
            <p:ph type="ftr" sz="quarter" idx="11"/>
          </p:nvPr>
        </p:nvSpPr>
        <p:spPr/>
        <p:txBody>
          <a:bodyPr/>
          <a:lstStyle/>
          <a:p>
            <a:r>
              <a:rPr lang="en-US"/>
              <a:t>SC22 | Dallas, TX | hpc accelerates.</a:t>
            </a:r>
            <a:endParaRPr lang="en-US" dirty="0"/>
          </a:p>
        </p:txBody>
      </p:sp>
      <p:cxnSp>
        <p:nvCxnSpPr>
          <p:cNvPr id="11" name="Straight Arrow Connector 10">
            <a:extLst>
              <a:ext uri="{FF2B5EF4-FFF2-40B4-BE49-F238E27FC236}">
                <a16:creationId xmlns:a16="http://schemas.microsoft.com/office/drawing/2014/main" id="{6A2DC107-996D-9243-9629-50CF8FE013A2}"/>
              </a:ext>
            </a:extLst>
          </p:cNvPr>
          <p:cNvCxnSpPr>
            <a:cxnSpLocks/>
          </p:cNvCxnSpPr>
          <p:nvPr/>
        </p:nvCxnSpPr>
        <p:spPr>
          <a:xfrm>
            <a:off x="4358356" y="1081870"/>
            <a:ext cx="1213502" cy="392280"/>
          </a:xfrm>
          <a:prstGeom prst="straightConnector1">
            <a:avLst/>
          </a:prstGeom>
          <a:ln w="34925">
            <a:solidFill>
              <a:srgbClr val="FF0000"/>
            </a:solidFill>
            <a:tailEnd type="triangle" w="lg" len="lg"/>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8310B1E-5BB6-6E4C-8B7B-C434146755B0}"/>
              </a:ext>
            </a:extLst>
          </p:cNvPr>
          <p:cNvSpPr txBox="1"/>
          <p:nvPr/>
        </p:nvSpPr>
        <p:spPr>
          <a:xfrm>
            <a:off x="5310154" y="732390"/>
            <a:ext cx="3696056" cy="646331"/>
          </a:xfrm>
          <a:prstGeom prst="rect">
            <a:avLst/>
          </a:prstGeom>
          <a:noFill/>
        </p:spPr>
        <p:txBody>
          <a:bodyPr wrap="square" rtlCol="0">
            <a:spAutoFit/>
          </a:bodyPr>
          <a:lstStyle/>
          <a:p>
            <a:r>
              <a:rPr lang="en-US" i="1" dirty="0"/>
              <a:t>“use </a:t>
            </a:r>
            <a:r>
              <a:rPr lang="en-US" i="1" dirty="0" err="1"/>
              <a:t>serial,rocprofiler</a:t>
            </a:r>
            <a:r>
              <a:rPr lang="en-US" i="1" dirty="0"/>
              <a:t> configuration with HIP/</a:t>
            </a:r>
            <a:r>
              <a:rPr lang="en-US" i="1" dirty="0" err="1"/>
              <a:t>ROCm</a:t>
            </a:r>
            <a:r>
              <a:rPr lang="en-US" i="1" dirty="0"/>
              <a:t> support enabled”</a:t>
            </a:r>
          </a:p>
        </p:txBody>
      </p:sp>
      <p:sp>
        <p:nvSpPr>
          <p:cNvPr id="4" name="Slide Number Placeholder 3">
            <a:extLst>
              <a:ext uri="{FF2B5EF4-FFF2-40B4-BE49-F238E27FC236}">
                <a16:creationId xmlns:a16="http://schemas.microsoft.com/office/drawing/2014/main" id="{1D07557F-70AD-3174-FFE4-997816F9B751}"/>
              </a:ext>
            </a:extLst>
          </p:cNvPr>
          <p:cNvSpPr>
            <a:spLocks noGrp="1"/>
          </p:cNvSpPr>
          <p:nvPr>
            <p:ph type="sldNum" sz="quarter" idx="12"/>
          </p:nvPr>
        </p:nvSpPr>
        <p:spPr/>
        <p:txBody>
          <a:bodyPr/>
          <a:lstStyle/>
          <a:p>
            <a:fld id="{C311CFAC-FC75-9745-8A4F-846EC7C0E6EA}" type="slidenum">
              <a:rPr lang="en-US" altLang="en-US" smtClean="0"/>
              <a:pPr/>
              <a:t>45</a:t>
            </a:fld>
            <a:endParaRPr lang="en-US" altLang="en-US"/>
          </a:p>
        </p:txBody>
      </p:sp>
    </p:spTree>
    <p:extLst>
      <p:ext uri="{BB962C8B-B14F-4D97-AF65-F5344CB8AC3E}">
        <p14:creationId xmlns:p14="http://schemas.microsoft.com/office/powerpoint/2010/main" val="584764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a:extLst>
              <a:ext uri="{FF2B5EF4-FFF2-40B4-BE49-F238E27FC236}">
                <a16:creationId xmlns:a16="http://schemas.microsoft.com/office/drawing/2014/main" id="{CF4BA436-C613-5745-B7FF-292B724506A5}"/>
              </a:ext>
            </a:extLst>
          </p:cNvPr>
          <p:cNvPicPr>
            <a:picLocks noChangeAspect="1"/>
          </p:cNvPicPr>
          <p:nvPr/>
        </p:nvPicPr>
        <p:blipFill rotWithShape="1">
          <a:blip r:embed="rId2"/>
          <a:srcRect t="597"/>
          <a:stretch/>
        </p:blipFill>
        <p:spPr bwMode="auto">
          <a:xfrm>
            <a:off x="153193" y="1148550"/>
            <a:ext cx="8837613" cy="306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E5752-F07A-D84B-BF23-4FFB3543F561}"/>
              </a:ext>
            </a:extLst>
          </p:cNvPr>
          <p:cNvSpPr>
            <a:spLocks noGrp="1"/>
          </p:cNvSpPr>
          <p:nvPr>
            <p:ph type="title"/>
          </p:nvPr>
        </p:nvSpPr>
        <p:spPr/>
        <p:txBody>
          <a:bodyPr/>
          <a:lstStyle/>
          <a:p>
            <a:r>
              <a:rPr lang="en-US" dirty="0" err="1"/>
              <a:t>Pprof</a:t>
            </a:r>
            <a:r>
              <a:rPr lang="en-US" dirty="0"/>
              <a:t> output, timers</a:t>
            </a:r>
          </a:p>
        </p:txBody>
      </p:sp>
      <p:sp>
        <p:nvSpPr>
          <p:cNvPr id="5" name="Footer Placeholder 4">
            <a:extLst>
              <a:ext uri="{FF2B5EF4-FFF2-40B4-BE49-F238E27FC236}">
                <a16:creationId xmlns:a16="http://schemas.microsoft.com/office/drawing/2014/main" id="{6E35E3EC-BB96-3B49-9FBB-2CA0E1CE3D93}"/>
              </a:ext>
            </a:extLst>
          </p:cNvPr>
          <p:cNvSpPr>
            <a:spLocks noGrp="1"/>
          </p:cNvSpPr>
          <p:nvPr>
            <p:ph type="ftr" sz="quarter" idx="11"/>
          </p:nvPr>
        </p:nvSpPr>
        <p:spPr/>
        <p:txBody>
          <a:bodyPr/>
          <a:lstStyle/>
          <a:p>
            <a:r>
              <a:rPr lang="en-US"/>
              <a:t>SC22 | Dallas, TX | hpc accelerates.</a:t>
            </a:r>
            <a:endParaRPr lang="en-US" dirty="0"/>
          </a:p>
        </p:txBody>
      </p:sp>
      <p:sp>
        <p:nvSpPr>
          <p:cNvPr id="6" name="Slide Number Placeholder 5">
            <a:extLst>
              <a:ext uri="{FF2B5EF4-FFF2-40B4-BE49-F238E27FC236}">
                <a16:creationId xmlns:a16="http://schemas.microsoft.com/office/drawing/2014/main" id="{E07FAB53-ABEF-E205-327B-16808F83309D}"/>
              </a:ext>
            </a:extLst>
          </p:cNvPr>
          <p:cNvSpPr>
            <a:spLocks noGrp="1"/>
          </p:cNvSpPr>
          <p:nvPr>
            <p:ph type="sldNum" sz="quarter" idx="12"/>
          </p:nvPr>
        </p:nvSpPr>
        <p:spPr/>
        <p:txBody>
          <a:bodyPr/>
          <a:lstStyle/>
          <a:p>
            <a:fld id="{E758CF0C-250E-7F48-AF3C-1DAAD85AA699}" type="slidenum">
              <a:rPr lang="en-US" altLang="en-US" smtClean="0"/>
              <a:pPr/>
              <a:t>46</a:t>
            </a:fld>
            <a:endParaRPr lang="en-US" altLang="en-US" dirty="0"/>
          </a:p>
        </p:txBody>
      </p:sp>
      <p:sp>
        <p:nvSpPr>
          <p:cNvPr id="3" name="TextBox 2">
            <a:extLst>
              <a:ext uri="{FF2B5EF4-FFF2-40B4-BE49-F238E27FC236}">
                <a16:creationId xmlns:a16="http://schemas.microsoft.com/office/drawing/2014/main" id="{86F6B530-B482-9F41-8883-1F2E8F0A5081}"/>
              </a:ext>
            </a:extLst>
          </p:cNvPr>
          <p:cNvSpPr txBox="1"/>
          <p:nvPr/>
        </p:nvSpPr>
        <p:spPr>
          <a:xfrm>
            <a:off x="4844218" y="1716065"/>
            <a:ext cx="1511085" cy="369332"/>
          </a:xfrm>
          <a:prstGeom prst="rect">
            <a:avLst/>
          </a:prstGeom>
          <a:noFill/>
        </p:spPr>
        <p:txBody>
          <a:bodyPr wrap="square" rtlCol="0">
            <a:spAutoFit/>
          </a:bodyPr>
          <a:lstStyle/>
          <a:p>
            <a:r>
              <a:rPr lang="en-US" b="1" dirty="0">
                <a:solidFill>
                  <a:srgbClr val="FF0000"/>
                </a:solidFill>
              </a:rPr>
              <a:t>Main Thread</a:t>
            </a:r>
          </a:p>
        </p:txBody>
      </p:sp>
      <p:sp>
        <p:nvSpPr>
          <p:cNvPr id="10" name="TextBox 9">
            <a:extLst>
              <a:ext uri="{FF2B5EF4-FFF2-40B4-BE49-F238E27FC236}">
                <a16:creationId xmlns:a16="http://schemas.microsoft.com/office/drawing/2014/main" id="{4E99A3E9-5615-7945-B770-F6AA3F101987}"/>
              </a:ext>
            </a:extLst>
          </p:cNvPr>
          <p:cNvSpPr txBox="1"/>
          <p:nvPr/>
        </p:nvSpPr>
        <p:spPr>
          <a:xfrm>
            <a:off x="4988868" y="2440535"/>
            <a:ext cx="2296515" cy="369332"/>
          </a:xfrm>
          <a:prstGeom prst="rect">
            <a:avLst/>
          </a:prstGeom>
          <a:noFill/>
        </p:spPr>
        <p:txBody>
          <a:bodyPr wrap="square" rtlCol="0">
            <a:spAutoFit/>
          </a:bodyPr>
          <a:lstStyle/>
          <a:p>
            <a:r>
              <a:rPr lang="en-US" b="1" dirty="0" err="1">
                <a:solidFill>
                  <a:srgbClr val="FF0000"/>
                </a:solidFill>
              </a:rPr>
              <a:t>Rocprofiler</a:t>
            </a:r>
            <a:r>
              <a:rPr lang="en-US" b="1" dirty="0">
                <a:solidFill>
                  <a:srgbClr val="FF0000"/>
                </a:solidFill>
              </a:rPr>
              <a:t> Thread</a:t>
            </a:r>
          </a:p>
        </p:txBody>
      </p:sp>
      <p:sp>
        <p:nvSpPr>
          <p:cNvPr id="11" name="TextBox 10">
            <a:extLst>
              <a:ext uri="{FF2B5EF4-FFF2-40B4-BE49-F238E27FC236}">
                <a16:creationId xmlns:a16="http://schemas.microsoft.com/office/drawing/2014/main" id="{2826DB35-F9C0-3745-8F65-9BBAEFC7E024}"/>
              </a:ext>
            </a:extLst>
          </p:cNvPr>
          <p:cNvSpPr txBox="1"/>
          <p:nvPr/>
        </p:nvSpPr>
        <p:spPr>
          <a:xfrm>
            <a:off x="5180014" y="3320382"/>
            <a:ext cx="1640238" cy="369332"/>
          </a:xfrm>
          <a:prstGeom prst="rect">
            <a:avLst/>
          </a:prstGeom>
          <a:noFill/>
        </p:spPr>
        <p:txBody>
          <a:bodyPr wrap="square" rtlCol="0">
            <a:spAutoFit/>
          </a:bodyPr>
          <a:lstStyle/>
          <a:p>
            <a:r>
              <a:rPr lang="en-US" b="1" dirty="0">
                <a:solidFill>
                  <a:srgbClr val="FF0000"/>
                </a:solidFill>
              </a:rPr>
              <a:t>Device activity</a:t>
            </a:r>
          </a:p>
        </p:txBody>
      </p:sp>
    </p:spTree>
    <p:extLst>
      <p:ext uri="{BB962C8B-B14F-4D97-AF65-F5344CB8AC3E}">
        <p14:creationId xmlns:p14="http://schemas.microsoft.com/office/powerpoint/2010/main" val="3825395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5752-F07A-D84B-BF23-4FFB3543F561}"/>
              </a:ext>
            </a:extLst>
          </p:cNvPr>
          <p:cNvSpPr>
            <a:spLocks noGrp="1"/>
          </p:cNvSpPr>
          <p:nvPr>
            <p:ph type="title"/>
          </p:nvPr>
        </p:nvSpPr>
        <p:spPr/>
        <p:txBody>
          <a:bodyPr/>
          <a:lstStyle/>
          <a:p>
            <a:r>
              <a:rPr lang="en-US" dirty="0" err="1"/>
              <a:t>Pprof</a:t>
            </a:r>
            <a:r>
              <a:rPr lang="en-US" dirty="0"/>
              <a:t> output, counters</a:t>
            </a:r>
          </a:p>
        </p:txBody>
      </p:sp>
      <p:sp>
        <p:nvSpPr>
          <p:cNvPr id="5" name="Footer Placeholder 4">
            <a:extLst>
              <a:ext uri="{FF2B5EF4-FFF2-40B4-BE49-F238E27FC236}">
                <a16:creationId xmlns:a16="http://schemas.microsoft.com/office/drawing/2014/main" id="{6E35E3EC-BB96-3B49-9FBB-2CA0E1CE3D93}"/>
              </a:ext>
            </a:extLst>
          </p:cNvPr>
          <p:cNvSpPr>
            <a:spLocks noGrp="1"/>
          </p:cNvSpPr>
          <p:nvPr>
            <p:ph type="ftr" sz="quarter" idx="11"/>
          </p:nvPr>
        </p:nvSpPr>
        <p:spPr/>
        <p:txBody>
          <a:bodyPr/>
          <a:lstStyle/>
          <a:p>
            <a:r>
              <a:rPr lang="en-US"/>
              <a:t>SC22 | Dallas, TX | hpc accelerates.</a:t>
            </a:r>
            <a:endParaRPr lang="en-US" dirty="0"/>
          </a:p>
        </p:txBody>
      </p:sp>
      <p:pic>
        <p:nvPicPr>
          <p:cNvPr id="9" name="Picture 8">
            <a:extLst>
              <a:ext uri="{FF2B5EF4-FFF2-40B4-BE49-F238E27FC236}">
                <a16:creationId xmlns:a16="http://schemas.microsoft.com/office/drawing/2014/main" id="{4E5576E8-C3DA-5F46-A73D-A60B5FE174F6}"/>
              </a:ext>
            </a:extLst>
          </p:cNvPr>
          <p:cNvPicPr>
            <a:picLocks noChangeAspect="1"/>
          </p:cNvPicPr>
          <p:nvPr/>
        </p:nvPicPr>
        <p:blipFill>
          <a:blip r:embed="rId3"/>
          <a:stretch>
            <a:fillRect/>
          </a:stretch>
        </p:blipFill>
        <p:spPr>
          <a:xfrm>
            <a:off x="0" y="1116649"/>
            <a:ext cx="9144000" cy="3133669"/>
          </a:xfrm>
          <a:prstGeom prst="rect">
            <a:avLst/>
          </a:prstGeom>
        </p:spPr>
      </p:pic>
      <p:sp>
        <p:nvSpPr>
          <p:cNvPr id="12" name="TextBox 11">
            <a:extLst>
              <a:ext uri="{FF2B5EF4-FFF2-40B4-BE49-F238E27FC236}">
                <a16:creationId xmlns:a16="http://schemas.microsoft.com/office/drawing/2014/main" id="{3C2C0C2C-E8B3-F949-BCA5-7AEF62560967}"/>
              </a:ext>
            </a:extLst>
          </p:cNvPr>
          <p:cNvSpPr txBox="1"/>
          <p:nvPr/>
        </p:nvSpPr>
        <p:spPr>
          <a:xfrm>
            <a:off x="3439681" y="1182167"/>
            <a:ext cx="5623133" cy="369332"/>
          </a:xfrm>
          <a:prstGeom prst="rect">
            <a:avLst/>
          </a:prstGeom>
          <a:noFill/>
        </p:spPr>
        <p:txBody>
          <a:bodyPr wrap="square" rtlCol="0">
            <a:spAutoFit/>
          </a:bodyPr>
          <a:lstStyle/>
          <a:p>
            <a:r>
              <a:rPr lang="en-US" b="1" dirty="0">
                <a:solidFill>
                  <a:srgbClr val="FF0000"/>
                </a:solidFill>
              </a:rPr>
              <a:t>Counters for measuring register pressure and occupancy</a:t>
            </a:r>
          </a:p>
        </p:txBody>
      </p:sp>
      <p:sp>
        <p:nvSpPr>
          <p:cNvPr id="3" name="Slide Number Placeholder 2">
            <a:extLst>
              <a:ext uri="{FF2B5EF4-FFF2-40B4-BE49-F238E27FC236}">
                <a16:creationId xmlns:a16="http://schemas.microsoft.com/office/drawing/2014/main" id="{716BCC9C-E652-93E6-8F55-730C4E53EBC5}"/>
              </a:ext>
            </a:extLst>
          </p:cNvPr>
          <p:cNvSpPr>
            <a:spLocks noGrp="1"/>
          </p:cNvSpPr>
          <p:nvPr>
            <p:ph type="sldNum" sz="quarter" idx="12"/>
          </p:nvPr>
        </p:nvSpPr>
        <p:spPr/>
        <p:txBody>
          <a:bodyPr/>
          <a:lstStyle/>
          <a:p>
            <a:fld id="{D5A6766A-B4F9-0D4A-808F-F0199F7E1DF9}" type="slidenum">
              <a:rPr lang="en-US" altLang="en-US" smtClean="0"/>
              <a:pPr/>
              <a:t>47</a:t>
            </a:fld>
            <a:endParaRPr lang="en-US" altLang="en-US"/>
          </a:p>
        </p:txBody>
      </p:sp>
    </p:spTree>
    <p:extLst>
      <p:ext uri="{BB962C8B-B14F-4D97-AF65-F5344CB8AC3E}">
        <p14:creationId xmlns:p14="http://schemas.microsoft.com/office/powerpoint/2010/main" val="2455164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03B9-5C94-1947-8C32-2F22985657A4}"/>
              </a:ext>
            </a:extLst>
          </p:cNvPr>
          <p:cNvSpPr>
            <a:spLocks noGrp="1"/>
          </p:cNvSpPr>
          <p:nvPr>
            <p:ph type="title"/>
          </p:nvPr>
        </p:nvSpPr>
        <p:spPr/>
        <p:txBody>
          <a:bodyPr/>
          <a:lstStyle/>
          <a:p>
            <a:r>
              <a:rPr lang="en-US" dirty="0" err="1"/>
              <a:t>ParaProf</a:t>
            </a:r>
            <a:r>
              <a:rPr lang="en-US" dirty="0"/>
              <a:t> view of same data</a:t>
            </a:r>
          </a:p>
        </p:txBody>
      </p:sp>
      <p:sp>
        <p:nvSpPr>
          <p:cNvPr id="4" name="Footer Placeholder 3">
            <a:extLst>
              <a:ext uri="{FF2B5EF4-FFF2-40B4-BE49-F238E27FC236}">
                <a16:creationId xmlns:a16="http://schemas.microsoft.com/office/drawing/2014/main" id="{E5C43B06-1790-FC46-BEFA-6BED33C9353D}"/>
              </a:ext>
            </a:extLst>
          </p:cNvPr>
          <p:cNvSpPr>
            <a:spLocks noGrp="1"/>
          </p:cNvSpPr>
          <p:nvPr>
            <p:ph type="ftr" sz="quarter" idx="11"/>
          </p:nvPr>
        </p:nvSpPr>
        <p:spPr/>
        <p:txBody>
          <a:bodyPr/>
          <a:lstStyle/>
          <a:p>
            <a:r>
              <a:rPr lang="en-US"/>
              <a:t>SC22 | Dallas, TX | hpc accelerates.</a:t>
            </a:r>
            <a:endParaRPr lang="en-US" dirty="0"/>
          </a:p>
        </p:txBody>
      </p:sp>
      <p:pic>
        <p:nvPicPr>
          <p:cNvPr id="9" name="Picture 8">
            <a:extLst>
              <a:ext uri="{FF2B5EF4-FFF2-40B4-BE49-F238E27FC236}">
                <a16:creationId xmlns:a16="http://schemas.microsoft.com/office/drawing/2014/main" id="{E644E00B-6155-484D-9428-F191B0FD8CEA}"/>
              </a:ext>
            </a:extLst>
          </p:cNvPr>
          <p:cNvPicPr>
            <a:picLocks noChangeAspect="1"/>
          </p:cNvPicPr>
          <p:nvPr/>
        </p:nvPicPr>
        <p:blipFill>
          <a:blip r:embed="rId2"/>
          <a:stretch>
            <a:fillRect/>
          </a:stretch>
        </p:blipFill>
        <p:spPr>
          <a:xfrm>
            <a:off x="0" y="530062"/>
            <a:ext cx="6258173" cy="4160734"/>
          </a:xfrm>
          <a:prstGeom prst="rect">
            <a:avLst/>
          </a:prstGeom>
        </p:spPr>
      </p:pic>
      <p:pic>
        <p:nvPicPr>
          <p:cNvPr id="7" name="Picture 6">
            <a:extLst>
              <a:ext uri="{FF2B5EF4-FFF2-40B4-BE49-F238E27FC236}">
                <a16:creationId xmlns:a16="http://schemas.microsoft.com/office/drawing/2014/main" id="{BEC8344C-1D8D-424E-B6B3-085E90AA826B}"/>
              </a:ext>
            </a:extLst>
          </p:cNvPr>
          <p:cNvPicPr>
            <a:picLocks noChangeAspect="1"/>
          </p:cNvPicPr>
          <p:nvPr/>
        </p:nvPicPr>
        <p:blipFill>
          <a:blip r:embed="rId3"/>
          <a:stretch>
            <a:fillRect/>
          </a:stretch>
        </p:blipFill>
        <p:spPr>
          <a:xfrm>
            <a:off x="2743200" y="2853940"/>
            <a:ext cx="6358071" cy="2106203"/>
          </a:xfrm>
          <a:prstGeom prst="rect">
            <a:avLst/>
          </a:prstGeom>
        </p:spPr>
      </p:pic>
      <p:sp>
        <p:nvSpPr>
          <p:cNvPr id="10" name="TextBox 9">
            <a:extLst>
              <a:ext uri="{FF2B5EF4-FFF2-40B4-BE49-F238E27FC236}">
                <a16:creationId xmlns:a16="http://schemas.microsoft.com/office/drawing/2014/main" id="{ACA63AB5-5338-8D4B-9914-E585BADB02D1}"/>
              </a:ext>
            </a:extLst>
          </p:cNvPr>
          <p:cNvSpPr txBox="1"/>
          <p:nvPr/>
        </p:nvSpPr>
        <p:spPr>
          <a:xfrm>
            <a:off x="6981915" y="1290230"/>
            <a:ext cx="1927076" cy="1200329"/>
          </a:xfrm>
          <a:prstGeom prst="rect">
            <a:avLst/>
          </a:prstGeom>
          <a:noFill/>
        </p:spPr>
        <p:txBody>
          <a:bodyPr wrap="square" rtlCol="0">
            <a:spAutoFit/>
          </a:bodyPr>
          <a:lstStyle/>
          <a:p>
            <a:r>
              <a:rPr lang="en-US" dirty="0"/>
              <a:t>VERY helpful for understanding </a:t>
            </a:r>
            <a:r>
              <a:rPr lang="en-US" b="1" dirty="0"/>
              <a:t>register pressure</a:t>
            </a:r>
            <a:r>
              <a:rPr lang="en-US" dirty="0"/>
              <a:t> and </a:t>
            </a:r>
            <a:r>
              <a:rPr lang="en-US" b="1" dirty="0"/>
              <a:t>occupancy</a:t>
            </a:r>
          </a:p>
        </p:txBody>
      </p:sp>
      <p:cxnSp>
        <p:nvCxnSpPr>
          <p:cNvPr id="11" name="Straight Arrow Connector 10">
            <a:extLst>
              <a:ext uri="{FF2B5EF4-FFF2-40B4-BE49-F238E27FC236}">
                <a16:creationId xmlns:a16="http://schemas.microsoft.com/office/drawing/2014/main" id="{9E0B93B9-6720-D14B-8799-D2AF1B49EDA5}"/>
              </a:ext>
            </a:extLst>
          </p:cNvPr>
          <p:cNvCxnSpPr>
            <a:cxnSpLocks/>
            <a:stCxn id="10" idx="1"/>
          </p:cNvCxnSpPr>
          <p:nvPr/>
        </p:nvCxnSpPr>
        <p:spPr>
          <a:xfrm flipH="1" flipV="1">
            <a:off x="5430852" y="1358781"/>
            <a:ext cx="1551063" cy="531614"/>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00E86BE-9BB3-D847-A7C4-C529267809F6}"/>
              </a:ext>
            </a:extLst>
          </p:cNvPr>
          <p:cNvCxnSpPr>
            <a:cxnSpLocks/>
            <a:stCxn id="10" idx="1"/>
          </p:cNvCxnSpPr>
          <p:nvPr/>
        </p:nvCxnSpPr>
        <p:spPr>
          <a:xfrm flipH="1" flipV="1">
            <a:off x="5430852" y="1452785"/>
            <a:ext cx="1551063" cy="437610"/>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185C48C-DA8B-DB4B-A30B-65234FE8EC20}"/>
              </a:ext>
            </a:extLst>
          </p:cNvPr>
          <p:cNvCxnSpPr>
            <a:cxnSpLocks/>
            <a:stCxn id="10" idx="1"/>
          </p:cNvCxnSpPr>
          <p:nvPr/>
        </p:nvCxnSpPr>
        <p:spPr>
          <a:xfrm flipH="1" flipV="1">
            <a:off x="5430852" y="1576699"/>
            <a:ext cx="1551063" cy="313696"/>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46F1D79-9FF0-564B-9639-1AC858436A1D}"/>
              </a:ext>
            </a:extLst>
          </p:cNvPr>
          <p:cNvCxnSpPr>
            <a:cxnSpLocks/>
            <a:stCxn id="10" idx="1"/>
          </p:cNvCxnSpPr>
          <p:nvPr/>
        </p:nvCxnSpPr>
        <p:spPr>
          <a:xfrm flipH="1" flipV="1">
            <a:off x="5430852" y="1696340"/>
            <a:ext cx="1551063" cy="194055"/>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560AA8DE-0C94-61DC-450D-65EEEBD1D20E}"/>
              </a:ext>
            </a:extLst>
          </p:cNvPr>
          <p:cNvSpPr>
            <a:spLocks noGrp="1"/>
          </p:cNvSpPr>
          <p:nvPr>
            <p:ph type="sldNum" sz="quarter" idx="12"/>
          </p:nvPr>
        </p:nvSpPr>
        <p:spPr/>
        <p:txBody>
          <a:bodyPr/>
          <a:lstStyle/>
          <a:p>
            <a:fld id="{D5A6766A-B4F9-0D4A-808F-F0199F7E1DF9}" type="slidenum">
              <a:rPr lang="en-US" altLang="en-US" smtClean="0"/>
              <a:pPr/>
              <a:t>48</a:t>
            </a:fld>
            <a:endParaRPr lang="en-US" altLang="en-US"/>
          </a:p>
        </p:txBody>
      </p:sp>
    </p:spTree>
    <p:extLst>
      <p:ext uri="{BB962C8B-B14F-4D97-AF65-F5344CB8AC3E}">
        <p14:creationId xmlns:p14="http://schemas.microsoft.com/office/powerpoint/2010/main" val="3319286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93E9-0863-444A-8D1A-32A19E563BB7}"/>
              </a:ext>
            </a:extLst>
          </p:cNvPr>
          <p:cNvSpPr>
            <a:spLocks noGrp="1"/>
          </p:cNvSpPr>
          <p:nvPr>
            <p:ph type="title"/>
          </p:nvPr>
        </p:nvSpPr>
        <p:spPr/>
        <p:txBody>
          <a:bodyPr/>
          <a:lstStyle/>
          <a:p>
            <a:r>
              <a:rPr lang="en-US" dirty="0"/>
              <a:t>Tracing support uses </a:t>
            </a:r>
            <a:r>
              <a:rPr lang="en-US" dirty="0" err="1"/>
              <a:t>Roctracer</a:t>
            </a:r>
            <a:endParaRPr lang="en-US" dirty="0"/>
          </a:p>
        </p:txBody>
      </p:sp>
      <p:pic>
        <p:nvPicPr>
          <p:cNvPr id="11" name="Content Placeholder 10" descr="Graphical user interface, application, table, Excel&#10;&#10;Description automatically generated">
            <a:extLst>
              <a:ext uri="{FF2B5EF4-FFF2-40B4-BE49-F238E27FC236}">
                <a16:creationId xmlns:a16="http://schemas.microsoft.com/office/drawing/2014/main" id="{8DC6D954-0835-E445-9DDC-11B09046B5AF}"/>
              </a:ext>
            </a:extLst>
          </p:cNvPr>
          <p:cNvPicPr>
            <a:picLocks noGrp="1" noChangeAspect="1"/>
          </p:cNvPicPr>
          <p:nvPr>
            <p:ph idx="1"/>
          </p:nvPr>
        </p:nvPicPr>
        <p:blipFill>
          <a:blip r:embed="rId2"/>
          <a:stretch>
            <a:fillRect/>
          </a:stretch>
        </p:blipFill>
        <p:spPr>
          <a:xfrm>
            <a:off x="1870142" y="1129535"/>
            <a:ext cx="7122787" cy="3599642"/>
          </a:xfrm>
        </p:spPr>
      </p:pic>
      <p:sp>
        <p:nvSpPr>
          <p:cNvPr id="4" name="Footer Placeholder 3">
            <a:extLst>
              <a:ext uri="{FF2B5EF4-FFF2-40B4-BE49-F238E27FC236}">
                <a16:creationId xmlns:a16="http://schemas.microsoft.com/office/drawing/2014/main" id="{27DE3FD0-B17A-1D4F-B45B-69F5E93B4E4C}"/>
              </a:ext>
            </a:extLst>
          </p:cNvPr>
          <p:cNvSpPr>
            <a:spLocks noGrp="1"/>
          </p:cNvSpPr>
          <p:nvPr>
            <p:ph type="ftr" sz="quarter" idx="11"/>
          </p:nvPr>
        </p:nvSpPr>
        <p:spPr/>
        <p:txBody>
          <a:bodyPr/>
          <a:lstStyle/>
          <a:p>
            <a:r>
              <a:rPr lang="en-US"/>
              <a:t>SC22 | Dallas, TX | hpc accelerates.</a:t>
            </a:r>
            <a:endParaRPr lang="en-US" dirty="0"/>
          </a:p>
        </p:txBody>
      </p:sp>
      <p:pic>
        <p:nvPicPr>
          <p:cNvPr id="13" name="Picture 12">
            <a:extLst>
              <a:ext uri="{FF2B5EF4-FFF2-40B4-BE49-F238E27FC236}">
                <a16:creationId xmlns:a16="http://schemas.microsoft.com/office/drawing/2014/main" id="{5751620E-167C-4E43-BF08-B4CD0DE1B9AB}"/>
              </a:ext>
            </a:extLst>
          </p:cNvPr>
          <p:cNvPicPr>
            <a:picLocks noChangeAspect="1"/>
          </p:cNvPicPr>
          <p:nvPr/>
        </p:nvPicPr>
        <p:blipFill rotWithShape="1">
          <a:blip r:embed="rId3"/>
          <a:srcRect t="14209" b="11211"/>
          <a:stretch/>
        </p:blipFill>
        <p:spPr>
          <a:xfrm>
            <a:off x="0" y="807577"/>
            <a:ext cx="9144000" cy="239283"/>
          </a:xfrm>
          <a:prstGeom prst="rect">
            <a:avLst/>
          </a:prstGeom>
        </p:spPr>
      </p:pic>
      <p:cxnSp>
        <p:nvCxnSpPr>
          <p:cNvPr id="6" name="Straight Connector 5">
            <a:extLst>
              <a:ext uri="{FF2B5EF4-FFF2-40B4-BE49-F238E27FC236}">
                <a16:creationId xmlns:a16="http://schemas.microsoft.com/office/drawing/2014/main" id="{53C37B9D-C236-8046-AB46-0F4D87184476}"/>
              </a:ext>
            </a:extLst>
          </p:cNvPr>
          <p:cNvCxnSpPr/>
          <p:nvPr/>
        </p:nvCxnSpPr>
        <p:spPr>
          <a:xfrm>
            <a:off x="6057803" y="1094469"/>
            <a:ext cx="1100379" cy="0"/>
          </a:xfrm>
          <a:prstGeom prst="line">
            <a:avLst/>
          </a:prstGeom>
          <a:ln w="3175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6AD0436-53D4-C14C-A16A-732DF77E9D71}"/>
              </a:ext>
            </a:extLst>
          </p:cNvPr>
          <p:cNvSpPr txBox="1"/>
          <p:nvPr/>
        </p:nvSpPr>
        <p:spPr>
          <a:xfrm>
            <a:off x="301752" y="2643422"/>
            <a:ext cx="3803904" cy="1477328"/>
          </a:xfrm>
          <a:prstGeom prst="rect">
            <a:avLst/>
          </a:prstGeom>
          <a:solidFill>
            <a:schemeClr val="bg1"/>
          </a:solidFill>
          <a:ln w="12700">
            <a:solidFill>
              <a:srgbClr val="FF0000"/>
            </a:solidFill>
          </a:ln>
        </p:spPr>
        <p:txBody>
          <a:bodyPr wrap="square" rtlCol="0">
            <a:spAutoFit/>
          </a:bodyPr>
          <a:lstStyle/>
          <a:p>
            <a:r>
              <a:rPr lang="en-US" dirty="0"/>
              <a:t>Each device has 2-3 virtual threads:</a:t>
            </a:r>
          </a:p>
          <a:p>
            <a:r>
              <a:rPr lang="en-US" dirty="0"/>
              <a:t>1) kernels,</a:t>
            </a:r>
          </a:p>
          <a:p>
            <a:r>
              <a:rPr lang="en-US" dirty="0"/>
              <a:t>2) memory transfers</a:t>
            </a:r>
          </a:p>
          <a:p>
            <a:r>
              <a:rPr lang="en-US" dirty="0"/>
              <a:t>3) synchronization</a:t>
            </a:r>
          </a:p>
          <a:p>
            <a:r>
              <a:rPr lang="en-US" dirty="0"/>
              <a:t>(prevents overlapping timers)</a:t>
            </a:r>
          </a:p>
        </p:txBody>
      </p:sp>
      <p:cxnSp>
        <p:nvCxnSpPr>
          <p:cNvPr id="10" name="Straight Connector 9">
            <a:extLst>
              <a:ext uri="{FF2B5EF4-FFF2-40B4-BE49-F238E27FC236}">
                <a16:creationId xmlns:a16="http://schemas.microsoft.com/office/drawing/2014/main" id="{7B35BCE2-DC44-9148-9123-2EE74EA5A4E7}"/>
              </a:ext>
            </a:extLst>
          </p:cNvPr>
          <p:cNvCxnSpPr>
            <a:cxnSpLocks/>
            <a:stCxn id="7" idx="0"/>
          </p:cNvCxnSpPr>
          <p:nvPr/>
        </p:nvCxnSpPr>
        <p:spPr>
          <a:xfrm flipV="1">
            <a:off x="2203704" y="2125556"/>
            <a:ext cx="0" cy="517866"/>
          </a:xfrm>
          <a:prstGeom prst="line">
            <a:avLst/>
          </a:prstGeom>
          <a:ln w="317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ADAED0F8-C075-3B3E-EAD9-0B22C0ED3657}"/>
              </a:ext>
            </a:extLst>
          </p:cNvPr>
          <p:cNvSpPr>
            <a:spLocks noGrp="1"/>
          </p:cNvSpPr>
          <p:nvPr>
            <p:ph type="sldNum" sz="quarter" idx="12"/>
          </p:nvPr>
        </p:nvSpPr>
        <p:spPr/>
        <p:txBody>
          <a:bodyPr/>
          <a:lstStyle/>
          <a:p>
            <a:fld id="{E758CF0C-250E-7F48-AF3C-1DAAD85AA699}" type="slidenum">
              <a:rPr lang="en-US" altLang="en-US" smtClean="0"/>
              <a:pPr/>
              <a:t>49</a:t>
            </a:fld>
            <a:endParaRPr lang="en-US" altLang="en-US" dirty="0"/>
          </a:p>
        </p:txBody>
      </p:sp>
    </p:spTree>
    <p:extLst>
      <p:ext uri="{BB962C8B-B14F-4D97-AF65-F5344CB8AC3E}">
        <p14:creationId xmlns:p14="http://schemas.microsoft.com/office/powerpoint/2010/main" val="299473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p:txBody>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dirty="0" err="1"/>
              <a:t>ParaProf</a:t>
            </a:r>
            <a:r>
              <a:rPr lang="en-US" altLang="en-US" dirty="0"/>
              <a:t> Profile Browser</a:t>
            </a:r>
            <a:endParaRPr lang="en-GB" altLang="en-US" dirty="0"/>
          </a:p>
        </p:txBody>
      </p:sp>
      <p:pic>
        <p:nvPicPr>
          <p:cNvPr id="7" name="Picture 6" descr="X11ScreenSnapz0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893" y="695250"/>
            <a:ext cx="4310213" cy="4024015"/>
          </a:xfrm>
          <a:prstGeom prst="rect">
            <a:avLst/>
          </a:prstGeom>
        </p:spPr>
      </p:pic>
      <p:sp>
        <p:nvSpPr>
          <p:cNvPr id="9" name="Rectangle 3"/>
          <p:cNvSpPr>
            <a:spLocks noChangeArrowheads="1"/>
          </p:cNvSpPr>
          <p:nvPr/>
        </p:nvSpPr>
        <p:spPr bwMode="auto">
          <a:xfrm>
            <a:off x="575181" y="2076829"/>
            <a:ext cx="1257464" cy="343046"/>
          </a:xfrm>
          <a:prstGeom prst="rect">
            <a:avLst/>
          </a:prstGeom>
          <a:solidFill>
            <a:schemeClr val="bg1">
              <a:lumMod val="95000"/>
            </a:schemeClr>
          </a:solidFill>
          <a:ln w="9525">
            <a:solidFill>
              <a:schemeClr val="bg1">
                <a:lumMod val="65000"/>
              </a:schemeClr>
            </a:solidFill>
            <a:round/>
            <a:headEnd/>
            <a:tailEnd/>
          </a:ln>
        </p:spPr>
        <p:txBody>
          <a:bodyPr wrap="none" lIns="67500" tIns="33750" rIns="67500" bIns="33750" anchor="ctr"/>
          <a:lstStyle/>
          <a:p>
            <a:pPr>
              <a:lnSpc>
                <a:spcPct val="98000"/>
              </a:lnSpc>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1200" b="1" dirty="0">
                <a:solidFill>
                  <a:srgbClr val="000000"/>
                </a:solidFill>
                <a:latin typeface="Courier New"/>
                <a:cs typeface="Courier New"/>
              </a:rPr>
              <a:t>%</a:t>
            </a:r>
            <a:r>
              <a:rPr lang="en-US" sz="1200" b="1" dirty="0">
                <a:solidFill>
                  <a:srgbClr val="000000"/>
                </a:solidFill>
                <a:latin typeface="Courier New"/>
                <a:cs typeface="Courier New"/>
              </a:rPr>
              <a:t> </a:t>
            </a:r>
            <a:r>
              <a:rPr lang="hr-HR" sz="1200" b="1" dirty="0">
                <a:latin typeface="Courier New"/>
                <a:cs typeface="Courier New"/>
              </a:rPr>
              <a:t>paraprof</a:t>
            </a:r>
            <a:endParaRPr lang="en-GB" sz="900" dirty="0">
              <a:solidFill>
                <a:schemeClr val="bg1">
                  <a:lumMod val="65000"/>
                </a:schemeClr>
              </a:solidFill>
              <a:latin typeface="Courier New" pitchFamily="49" charset="0"/>
              <a:cs typeface="Courier New" pitchFamily="49" charset="0"/>
            </a:endParaRPr>
          </a:p>
        </p:txBody>
      </p:sp>
      <p:sp>
        <p:nvSpPr>
          <p:cNvPr id="3" name="TextBox 2">
            <a:extLst>
              <a:ext uri="{FF2B5EF4-FFF2-40B4-BE49-F238E27FC236}">
                <a16:creationId xmlns:a16="http://schemas.microsoft.com/office/drawing/2014/main" id="{A6080EF6-D4D6-1274-897C-DBAC94A47DB9}"/>
              </a:ext>
            </a:extLst>
          </p:cNvPr>
          <p:cNvSpPr txBox="1"/>
          <p:nvPr/>
        </p:nvSpPr>
        <p:spPr>
          <a:xfrm>
            <a:off x="7094170" y="1530561"/>
            <a:ext cx="1857564" cy="1246495"/>
          </a:xfrm>
          <a:prstGeom prst="rect">
            <a:avLst/>
          </a:prstGeom>
          <a:noFill/>
        </p:spPr>
        <p:txBody>
          <a:bodyPr wrap="square" rtlCol="0">
            <a:spAutoFit/>
          </a:bodyPr>
          <a:lstStyle/>
          <a:p>
            <a:r>
              <a:rPr lang="en-US" sz="1500" dirty="0"/>
              <a:t>Each line is a different process/thread of execution, each color is a different function</a:t>
            </a:r>
          </a:p>
        </p:txBody>
      </p:sp>
      <p:sp>
        <p:nvSpPr>
          <p:cNvPr id="4" name="Footer Placeholder 3">
            <a:extLst>
              <a:ext uri="{FF2B5EF4-FFF2-40B4-BE49-F238E27FC236}">
                <a16:creationId xmlns:a16="http://schemas.microsoft.com/office/drawing/2014/main" id="{D7FDE3D8-FFE5-15D2-9FED-513BF4C43E2E}"/>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FD7B167F-C29F-AD6F-7F52-14CC63543A15}"/>
              </a:ext>
            </a:extLst>
          </p:cNvPr>
          <p:cNvSpPr>
            <a:spLocks noGrp="1"/>
          </p:cNvSpPr>
          <p:nvPr>
            <p:ph type="sldNum" sz="quarter" idx="12"/>
          </p:nvPr>
        </p:nvSpPr>
        <p:spPr/>
        <p:txBody>
          <a:bodyPr/>
          <a:lstStyle/>
          <a:p>
            <a:fld id="{E758CF0C-250E-7F48-AF3C-1DAAD85AA699}" type="slidenum">
              <a:rPr lang="en-US" altLang="en-US" smtClean="0"/>
              <a:pPr/>
              <a:t>5</a:t>
            </a:fld>
            <a:endParaRPr lang="en-US" altLang="en-US" dirty="0"/>
          </a:p>
        </p:txBody>
      </p:sp>
    </p:spTree>
    <p:extLst>
      <p:ext uri="{BB962C8B-B14F-4D97-AF65-F5344CB8AC3E}">
        <p14:creationId xmlns:p14="http://schemas.microsoft.com/office/powerpoint/2010/main" val="1189698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6FBC5-3D23-DFA3-9BF1-8D0E02D2689C}"/>
              </a:ext>
            </a:extLst>
          </p:cNvPr>
          <p:cNvSpPr>
            <a:spLocks noGrp="1"/>
          </p:cNvSpPr>
          <p:nvPr>
            <p:ph type="title"/>
          </p:nvPr>
        </p:nvSpPr>
        <p:spPr/>
        <p:txBody>
          <a:bodyPr/>
          <a:lstStyle/>
          <a:p>
            <a:r>
              <a:rPr lang="en-US" dirty="0" err="1"/>
              <a:t>tau_exec</a:t>
            </a:r>
            <a:r>
              <a:rPr lang="en-US" dirty="0"/>
              <a:t> command reference</a:t>
            </a:r>
          </a:p>
        </p:txBody>
      </p:sp>
      <p:sp>
        <p:nvSpPr>
          <p:cNvPr id="3" name="Content Placeholder 2">
            <a:extLst>
              <a:ext uri="{FF2B5EF4-FFF2-40B4-BE49-F238E27FC236}">
                <a16:creationId xmlns:a16="http://schemas.microsoft.com/office/drawing/2014/main" id="{1E039336-6333-D9D3-459B-431B6A6747D1}"/>
              </a:ext>
            </a:extLst>
          </p:cNvPr>
          <p:cNvSpPr>
            <a:spLocks noGrp="1"/>
          </p:cNvSpPr>
          <p:nvPr>
            <p:ph idx="1"/>
          </p:nvPr>
        </p:nvSpPr>
        <p:spPr/>
        <p:txBody>
          <a:bodyPr>
            <a:normAutofit fontScale="85000" lnSpcReduction="20000"/>
          </a:bodyPr>
          <a:lstStyle/>
          <a:p>
            <a:pPr>
              <a:lnSpc>
                <a:spcPct val="110000"/>
              </a:lnSpc>
            </a:pPr>
            <a:r>
              <a:rPr lang="en-US" sz="1400" dirty="0" err="1">
                <a:latin typeface="Arial" pitchFamily="-1" charset="0"/>
                <a:ea typeface="ＭＳ Ｐゴシック" pitchFamily="-1" charset="-128"/>
                <a:cs typeface="ＭＳ Ｐゴシック" pitchFamily="-1" charset="-128"/>
              </a:rPr>
              <a:t>Uninstrumented</a:t>
            </a:r>
            <a:r>
              <a:rPr lang="en-US" sz="1400" dirty="0">
                <a:latin typeface="Arial" pitchFamily="-1" charset="0"/>
                <a:ea typeface="ＭＳ Ｐゴシック" pitchFamily="-1" charset="-128"/>
                <a:cs typeface="ＭＳ Ｐゴシック" pitchFamily="-1" charset="-128"/>
              </a:rPr>
              <a:t> execution</a:t>
            </a: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latin typeface="Arial" pitchFamily="-1" charset="0"/>
              </a:rPr>
              <a:t>a.out</a:t>
            </a:r>
            <a:endParaRPr lang="en-US" sz="1000" dirty="0">
              <a:latin typeface="Arial" pitchFamily="-1" charset="0"/>
            </a:endParaRPr>
          </a:p>
          <a:p>
            <a:pPr>
              <a:lnSpc>
                <a:spcPct val="110000"/>
              </a:lnSpc>
            </a:pPr>
            <a:r>
              <a:rPr lang="en-US" sz="1400" dirty="0">
                <a:latin typeface="Arial" pitchFamily="-1" charset="0"/>
                <a:ea typeface="ＭＳ Ｐゴシック" pitchFamily="-1" charset="-128"/>
                <a:cs typeface="ＭＳ Ｐゴシック" pitchFamily="-1" charset="-128"/>
              </a:rPr>
              <a:t>Track GPU operations</a:t>
            </a: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solidFill>
                  <a:srgbClr val="FF0000"/>
                </a:solidFill>
                <a:latin typeface="Arial" pitchFamily="-1" charset="0"/>
              </a:rPr>
              <a:t> </a:t>
            </a:r>
            <a:r>
              <a:rPr lang="en-US" sz="1000" dirty="0">
                <a:solidFill>
                  <a:srgbClr val="3366FF"/>
                </a:solidFill>
                <a:latin typeface="Arial" pitchFamily="-1" charset="0"/>
              </a:rPr>
              <a:t>–l0      </a:t>
            </a:r>
            <a:r>
              <a:rPr lang="en-US" sz="1000" dirty="0">
                <a:latin typeface="Arial" pitchFamily="-1" charset="0"/>
              </a:rPr>
              <a:t>./</a:t>
            </a:r>
            <a:r>
              <a:rPr lang="en-US" sz="1000" dirty="0" err="1">
                <a:latin typeface="Arial" pitchFamily="-1" charset="0"/>
              </a:rPr>
              <a:t>a.out</a:t>
            </a:r>
            <a:r>
              <a:rPr lang="en-US" sz="1000" dirty="0">
                <a:latin typeface="Arial" pitchFamily="-1" charset="0"/>
              </a:rPr>
              <a:t>     </a:t>
            </a: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solidFill>
                  <a:srgbClr val="FF0000"/>
                </a:solidFill>
                <a:latin typeface="Arial" pitchFamily="-1" charset="0"/>
              </a:rPr>
              <a:t> </a:t>
            </a:r>
            <a:r>
              <a:rPr lang="en-US" sz="1000" dirty="0">
                <a:solidFill>
                  <a:srgbClr val="3366FF"/>
                </a:solidFill>
                <a:latin typeface="Arial" pitchFamily="-1" charset="0"/>
              </a:rPr>
              <a:t>–</a:t>
            </a:r>
            <a:r>
              <a:rPr lang="en-US" sz="1000" dirty="0" err="1">
                <a:solidFill>
                  <a:srgbClr val="3366FF"/>
                </a:solidFill>
                <a:latin typeface="Arial" pitchFamily="-1" charset="0"/>
              </a:rPr>
              <a:t>opencl</a:t>
            </a:r>
            <a:r>
              <a:rPr lang="en-US" sz="1000" dirty="0">
                <a:solidFill>
                  <a:srgbClr val="3366FF"/>
                </a:solidFill>
                <a:latin typeface="Arial" pitchFamily="-1" charset="0"/>
              </a:rPr>
              <a:t> </a:t>
            </a:r>
            <a:r>
              <a:rPr lang="en-US" sz="1000" dirty="0">
                <a:latin typeface="Arial" pitchFamily="-1" charset="0"/>
              </a:rPr>
              <a:t>./</a:t>
            </a:r>
            <a:r>
              <a:rPr lang="en-US" sz="1000" dirty="0" err="1">
                <a:latin typeface="Arial" pitchFamily="-1" charset="0"/>
              </a:rPr>
              <a:t>a.out</a:t>
            </a:r>
            <a:endParaRPr lang="en-US" sz="1000" dirty="0">
              <a:latin typeface="Arial" pitchFamily="-1" charset="0"/>
            </a:endParaRP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solidFill>
                  <a:srgbClr val="FF0000"/>
                </a:solidFill>
                <a:latin typeface="Arial" pitchFamily="-1" charset="0"/>
              </a:rPr>
              <a:t> </a:t>
            </a:r>
            <a:r>
              <a:rPr lang="en-US" sz="1000" dirty="0">
                <a:solidFill>
                  <a:srgbClr val="3366FF"/>
                </a:solidFill>
                <a:latin typeface="Arial" pitchFamily="-1" charset="0"/>
              </a:rPr>
              <a:t>–</a:t>
            </a:r>
            <a:r>
              <a:rPr lang="en-US" sz="1000" dirty="0" err="1">
                <a:solidFill>
                  <a:srgbClr val="3366FF"/>
                </a:solidFill>
                <a:latin typeface="Arial" pitchFamily="-1" charset="0"/>
              </a:rPr>
              <a:t>openacc</a:t>
            </a:r>
            <a:r>
              <a:rPr lang="en-US" sz="1000" dirty="0">
                <a:latin typeface="Arial" pitchFamily="-1" charset="0"/>
              </a:rPr>
              <a:t> ./</a:t>
            </a:r>
            <a:r>
              <a:rPr lang="en-US" sz="1000" dirty="0" err="1">
                <a:latin typeface="Arial" pitchFamily="-1" charset="0"/>
              </a:rPr>
              <a:t>a.out</a:t>
            </a:r>
            <a:r>
              <a:rPr lang="en-US" sz="1000" dirty="0">
                <a:latin typeface="Arial" pitchFamily="-1" charset="0"/>
              </a:rPr>
              <a:t> </a:t>
            </a:r>
          </a:p>
          <a:p>
            <a:pPr lvl="1">
              <a:lnSpc>
                <a:spcPct val="110000"/>
              </a:lnSpc>
            </a:pPr>
            <a:r>
              <a:rPr lang="en-US" sz="1000" dirty="0">
                <a:latin typeface="Arial" pitchFamily="-1" charset="0"/>
                <a:ea typeface="ＭＳ Ｐゴシック" pitchFamily="-1" charset="-128"/>
                <a:cs typeface="ＭＳ Ｐゴシック" pitchFamily="-1" charset="-128"/>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solidFill>
                  <a:srgbClr val="FF0000"/>
                </a:solidFill>
                <a:latin typeface="Arial" pitchFamily="-1" charset="0"/>
              </a:rPr>
              <a:t> </a:t>
            </a:r>
            <a:r>
              <a:rPr lang="en-US" sz="1000" dirty="0">
                <a:solidFill>
                  <a:srgbClr val="3366FF"/>
                </a:solidFill>
                <a:latin typeface="Arial" pitchFamily="-1" charset="0"/>
              </a:rPr>
              <a:t>–</a:t>
            </a:r>
            <a:r>
              <a:rPr lang="en-US" sz="1000" dirty="0" err="1">
                <a:solidFill>
                  <a:srgbClr val="3366FF"/>
                </a:solidFill>
                <a:latin typeface="Arial" pitchFamily="-1" charset="0"/>
              </a:rPr>
              <a:t>cupti</a:t>
            </a:r>
            <a:r>
              <a:rPr lang="en-US" sz="1000" dirty="0">
                <a:solidFill>
                  <a:srgbClr val="3366FF"/>
                </a:solidFill>
                <a:latin typeface="Arial" pitchFamily="-1" charset="0"/>
              </a:rPr>
              <a:t> </a:t>
            </a:r>
            <a:r>
              <a:rPr lang="en-US" sz="1000" dirty="0">
                <a:latin typeface="Arial" pitchFamily="-1" charset="0"/>
              </a:rPr>
              <a:t>./</a:t>
            </a:r>
            <a:r>
              <a:rPr lang="en-US" sz="1000" dirty="0" err="1">
                <a:latin typeface="Arial" pitchFamily="-1" charset="0"/>
              </a:rPr>
              <a:t>a.out</a:t>
            </a:r>
            <a:r>
              <a:rPr lang="en-US" sz="1000" dirty="0">
                <a:latin typeface="Arial" pitchFamily="-1" charset="0"/>
              </a:rPr>
              <a:t> </a:t>
            </a: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solidFill>
                  <a:srgbClr val="FF0000"/>
                </a:solidFill>
                <a:latin typeface="Arial" pitchFamily="-1" charset="0"/>
              </a:rPr>
              <a:t> </a:t>
            </a:r>
            <a:r>
              <a:rPr lang="en-US" sz="1000" dirty="0">
                <a:solidFill>
                  <a:srgbClr val="3366FF"/>
                </a:solidFill>
                <a:latin typeface="Arial" pitchFamily="-1" charset="0"/>
              </a:rPr>
              <a:t>–</a:t>
            </a:r>
            <a:r>
              <a:rPr lang="en-US" sz="1000" dirty="0" err="1">
                <a:solidFill>
                  <a:srgbClr val="3366FF"/>
                </a:solidFill>
                <a:latin typeface="Arial" pitchFamily="-1" charset="0"/>
              </a:rPr>
              <a:t>rocm</a:t>
            </a:r>
            <a:r>
              <a:rPr lang="en-US" sz="1000" dirty="0">
                <a:solidFill>
                  <a:srgbClr val="3366FF"/>
                </a:solidFill>
                <a:latin typeface="Arial" pitchFamily="-1" charset="0"/>
              </a:rPr>
              <a:t> </a:t>
            </a:r>
            <a:r>
              <a:rPr lang="en-US" sz="1000" dirty="0">
                <a:latin typeface="Arial" pitchFamily="-1" charset="0"/>
              </a:rPr>
              <a:t>./</a:t>
            </a:r>
            <a:r>
              <a:rPr lang="en-US" sz="1000" dirty="0" err="1">
                <a:latin typeface="Arial" pitchFamily="-1" charset="0"/>
              </a:rPr>
              <a:t>a.out</a:t>
            </a:r>
            <a:endParaRPr lang="en-US" sz="1000" dirty="0">
              <a:latin typeface="Arial" pitchFamily="-1" charset="0"/>
              <a:ea typeface="ＭＳ Ｐゴシック" pitchFamily="-1" charset="-128"/>
              <a:cs typeface="ＭＳ Ｐゴシック" pitchFamily="-1" charset="-128"/>
            </a:endParaRPr>
          </a:p>
          <a:p>
            <a:pPr>
              <a:lnSpc>
                <a:spcPct val="110000"/>
              </a:lnSpc>
            </a:pPr>
            <a:r>
              <a:rPr lang="en-US" sz="1400" dirty="0">
                <a:latin typeface="Arial" pitchFamily="-1" charset="0"/>
                <a:ea typeface="ＭＳ Ｐゴシック" pitchFamily="-1" charset="-128"/>
                <a:cs typeface="ＭＳ Ｐゴシック" pitchFamily="-1" charset="-128"/>
              </a:rPr>
              <a:t>Track MPI performance</a:t>
            </a: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solidFill>
                  <a:srgbClr val="800000"/>
                </a:solidFill>
                <a:latin typeface="Arial" pitchFamily="-1" charset="0"/>
              </a:rPr>
              <a:t> </a:t>
            </a:r>
            <a:r>
              <a:rPr lang="en-US" sz="1000" dirty="0">
                <a:latin typeface="Arial" pitchFamily="-1" charset="0"/>
              </a:rPr>
              <a:t>./</a:t>
            </a:r>
            <a:r>
              <a:rPr lang="en-US" sz="1000" dirty="0" err="1">
                <a:latin typeface="Arial" pitchFamily="-1" charset="0"/>
              </a:rPr>
              <a:t>a.out</a:t>
            </a:r>
            <a:endParaRPr lang="en-US" sz="1000" dirty="0">
              <a:latin typeface="Arial" pitchFamily="-1" charset="0"/>
            </a:endParaRPr>
          </a:p>
          <a:p>
            <a:pPr>
              <a:lnSpc>
                <a:spcPct val="110000"/>
              </a:lnSpc>
            </a:pPr>
            <a:r>
              <a:rPr lang="en-US" sz="1400" dirty="0">
                <a:latin typeface="Arial" pitchFamily="-1" charset="0"/>
                <a:ea typeface="ＭＳ Ｐゴシック" pitchFamily="-1" charset="-128"/>
                <a:cs typeface="ＭＳ Ｐゴシック" pitchFamily="-1" charset="-128"/>
              </a:rPr>
              <a:t>Track I/O, and MPI performance (MPI enabled by default)</a:t>
            </a: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latin typeface="Arial" pitchFamily="-1" charset="0"/>
              </a:rPr>
              <a:t> </a:t>
            </a:r>
            <a:r>
              <a:rPr lang="en-US" sz="1000" dirty="0">
                <a:solidFill>
                  <a:srgbClr val="3366FF"/>
                </a:solidFill>
                <a:latin typeface="Arial" pitchFamily="-1" charset="0"/>
              </a:rPr>
              <a:t>-io  </a:t>
            </a:r>
            <a:r>
              <a:rPr lang="en-US" sz="1000" dirty="0">
                <a:latin typeface="Arial" pitchFamily="-1" charset="0"/>
              </a:rPr>
              <a:t>./</a:t>
            </a:r>
            <a:r>
              <a:rPr lang="en-US" sz="1000" dirty="0" err="1">
                <a:latin typeface="Arial" pitchFamily="-1" charset="0"/>
              </a:rPr>
              <a:t>a.out</a:t>
            </a:r>
            <a:endParaRPr lang="en-US" sz="1000" dirty="0">
              <a:latin typeface="Arial" pitchFamily="-1" charset="0"/>
            </a:endParaRPr>
          </a:p>
          <a:p>
            <a:pPr>
              <a:lnSpc>
                <a:spcPct val="110000"/>
              </a:lnSpc>
            </a:pPr>
            <a:r>
              <a:rPr lang="en-US" sz="1400" dirty="0">
                <a:latin typeface="Arial" pitchFamily="-1" charset="0"/>
              </a:rPr>
              <a:t>Track OpenMP and MPI execution (using OMPT for Intel v19+ or Clang 8+)</a:t>
            </a:r>
            <a:r>
              <a:rPr lang="en-US" sz="1400" dirty="0">
                <a:latin typeface="Arial" charset="0"/>
              </a:rPr>
              <a:t> </a:t>
            </a:r>
          </a:p>
          <a:p>
            <a:pPr lvl="1">
              <a:lnSpc>
                <a:spcPct val="110000"/>
              </a:lnSpc>
            </a:pPr>
            <a:r>
              <a:rPr lang="en-US" sz="1000" dirty="0">
                <a:latin typeface="Arial" charset="0"/>
              </a:rPr>
              <a:t>% export TAU_OMPT_SUPPORT_LEVEL=</a:t>
            </a:r>
            <a:r>
              <a:rPr lang="en-US" sz="1000" dirty="0">
                <a:solidFill>
                  <a:srgbClr val="FF0000"/>
                </a:solidFill>
                <a:latin typeface="Arial" charset="0"/>
              </a:rPr>
              <a:t>full</a:t>
            </a:r>
            <a:r>
              <a:rPr lang="en-US" sz="1000" dirty="0">
                <a:latin typeface="Arial" charset="0"/>
              </a:rPr>
              <a:t>; </a:t>
            </a:r>
          </a:p>
          <a:p>
            <a:pPr lvl="1">
              <a:lnSpc>
                <a:spcPct val="110000"/>
              </a:lnSpc>
            </a:pPr>
            <a:r>
              <a:rPr lang="en-US" sz="1000" dirty="0">
                <a:latin typeface="Arial" charset="0"/>
              </a:rPr>
              <a:t>% </a:t>
            </a:r>
            <a:r>
              <a:rPr lang="en-US" sz="1000" dirty="0" err="1">
                <a:latin typeface="Arial" charset="0"/>
              </a:rPr>
              <a:t>mpirun</a:t>
            </a:r>
            <a:r>
              <a:rPr lang="en-US" sz="1000" dirty="0">
                <a:latin typeface="Arial" charset="0"/>
              </a:rPr>
              <a:t> </a:t>
            </a:r>
            <a:r>
              <a:rPr lang="mr-IN" sz="1000" dirty="0">
                <a:latin typeface="Arial" charset="0"/>
              </a:rPr>
              <a:t>–</a:t>
            </a:r>
            <a:r>
              <a:rPr lang="en-US" sz="1000" dirty="0">
                <a:latin typeface="Arial" charset="0"/>
              </a:rPr>
              <a:t>np </a:t>
            </a:r>
            <a:r>
              <a:rPr lang="en-US" sz="1000" dirty="0">
                <a:latin typeface="Arial" pitchFamily="-1" charset="0"/>
              </a:rPr>
              <a:t>256  </a:t>
            </a:r>
            <a:r>
              <a:rPr lang="en-US" sz="1000" dirty="0" err="1">
                <a:solidFill>
                  <a:srgbClr val="FF0000"/>
                </a:solidFill>
                <a:latin typeface="Arial" pitchFamily="-1" charset="0"/>
              </a:rPr>
              <a:t>tau_exec</a:t>
            </a:r>
            <a:r>
              <a:rPr lang="en-US" sz="1000" dirty="0">
                <a:latin typeface="Arial" pitchFamily="-1" charset="0"/>
              </a:rPr>
              <a:t> </a:t>
            </a:r>
            <a:r>
              <a:rPr lang="mr-IN" sz="1000" dirty="0">
                <a:solidFill>
                  <a:srgbClr val="3366FF"/>
                </a:solidFill>
                <a:latin typeface="Arial" pitchFamily="-1" charset="0"/>
              </a:rPr>
              <a:t>–</a:t>
            </a:r>
            <a:r>
              <a:rPr lang="en-US" sz="1000" dirty="0">
                <a:solidFill>
                  <a:srgbClr val="3366FF"/>
                </a:solidFill>
                <a:latin typeface="Arial" pitchFamily="-1" charset="0"/>
              </a:rPr>
              <a:t>T </a:t>
            </a:r>
            <a:r>
              <a:rPr lang="en-US" sz="1000" dirty="0" err="1">
                <a:solidFill>
                  <a:srgbClr val="3366FF"/>
                </a:solidFill>
                <a:latin typeface="Arial" pitchFamily="-1" charset="0"/>
              </a:rPr>
              <a:t>ompt,mpi</a:t>
            </a:r>
            <a:r>
              <a:rPr lang="en-US" sz="1000" dirty="0">
                <a:solidFill>
                  <a:srgbClr val="3366FF"/>
                </a:solidFill>
                <a:latin typeface="Arial" pitchFamily="-1" charset="0"/>
              </a:rPr>
              <a:t>  -</a:t>
            </a:r>
            <a:r>
              <a:rPr lang="en-US" sz="1000" dirty="0" err="1">
                <a:solidFill>
                  <a:srgbClr val="3366FF"/>
                </a:solidFill>
                <a:latin typeface="Arial" pitchFamily="-1" charset="0"/>
              </a:rPr>
              <a:t>ompt</a:t>
            </a:r>
            <a:r>
              <a:rPr lang="en-US" sz="1000" dirty="0">
                <a:solidFill>
                  <a:srgbClr val="3366FF"/>
                </a:solidFill>
                <a:latin typeface="Arial" pitchFamily="-1" charset="0"/>
              </a:rPr>
              <a:t>  </a:t>
            </a:r>
            <a:r>
              <a:rPr lang="en-US" sz="1000" dirty="0">
                <a:latin typeface="Arial" pitchFamily="-1" charset="0"/>
              </a:rPr>
              <a:t>./</a:t>
            </a:r>
            <a:r>
              <a:rPr lang="en-US" sz="1000" dirty="0" err="1">
                <a:latin typeface="Arial" pitchFamily="-1" charset="0"/>
              </a:rPr>
              <a:t>a.out</a:t>
            </a:r>
            <a:endParaRPr lang="en-US" sz="1000" dirty="0">
              <a:latin typeface="Arial" pitchFamily="-1" charset="0"/>
            </a:endParaRPr>
          </a:p>
          <a:p>
            <a:pPr>
              <a:lnSpc>
                <a:spcPct val="110000"/>
              </a:lnSpc>
            </a:pPr>
            <a:r>
              <a:rPr lang="en-US" sz="1400" dirty="0">
                <a:latin typeface="Arial" pitchFamily="-1" charset="0"/>
                <a:ea typeface="ＭＳ Ｐゴシック" pitchFamily="-1" charset="-128"/>
                <a:cs typeface="ＭＳ Ｐゴシック" pitchFamily="-1" charset="-128"/>
              </a:rPr>
              <a:t>Track memory operations</a:t>
            </a:r>
          </a:p>
          <a:p>
            <a:pPr lvl="1">
              <a:lnSpc>
                <a:spcPct val="110000"/>
              </a:lnSpc>
            </a:pPr>
            <a:r>
              <a:rPr lang="en-US" sz="1000" dirty="0">
                <a:latin typeface="Arial" pitchFamily="-1" charset="0"/>
              </a:rPr>
              <a:t>% export TAU_TRACK_MEMORY_LEAKS=1</a:t>
            </a: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latin typeface="Arial" pitchFamily="-1" charset="0"/>
              </a:rPr>
              <a:t> </a:t>
            </a:r>
            <a:r>
              <a:rPr lang="en-US" sz="1000" dirty="0">
                <a:solidFill>
                  <a:srgbClr val="3366FF"/>
                </a:solidFill>
                <a:latin typeface="Arial" pitchFamily="-1" charset="0"/>
              </a:rPr>
              <a:t>–</a:t>
            </a:r>
            <a:r>
              <a:rPr lang="en-US" sz="1000" dirty="0" err="1">
                <a:solidFill>
                  <a:srgbClr val="3366FF"/>
                </a:solidFill>
                <a:latin typeface="Arial" pitchFamily="-1" charset="0"/>
              </a:rPr>
              <a:t>memory_debug</a:t>
            </a:r>
            <a:r>
              <a:rPr lang="en-US" sz="1000" dirty="0">
                <a:solidFill>
                  <a:srgbClr val="3366FF"/>
                </a:solidFill>
                <a:latin typeface="Arial" pitchFamily="-1" charset="0"/>
              </a:rPr>
              <a:t> </a:t>
            </a:r>
            <a:r>
              <a:rPr lang="en-US" sz="1000" dirty="0">
                <a:latin typeface="Arial" pitchFamily="-1" charset="0"/>
              </a:rPr>
              <a:t>./</a:t>
            </a:r>
            <a:r>
              <a:rPr lang="en-US" sz="1000" dirty="0" err="1">
                <a:latin typeface="Arial" pitchFamily="-1" charset="0"/>
              </a:rPr>
              <a:t>a.out</a:t>
            </a:r>
            <a:r>
              <a:rPr lang="en-US" sz="1000" dirty="0">
                <a:latin typeface="Arial" pitchFamily="-1" charset="0"/>
              </a:rPr>
              <a:t> (bounds check)</a:t>
            </a:r>
          </a:p>
          <a:p>
            <a:pPr>
              <a:lnSpc>
                <a:spcPct val="110000"/>
              </a:lnSpc>
            </a:pPr>
            <a:r>
              <a:rPr lang="en-US" sz="1400" dirty="0">
                <a:latin typeface="Arial" pitchFamily="-1" charset="0"/>
                <a:ea typeface="ＭＳ Ｐゴシック" pitchFamily="-1" charset="-128"/>
                <a:cs typeface="ＭＳ Ｐゴシック" pitchFamily="-1" charset="-128"/>
              </a:rPr>
              <a:t>Use event based sampling (compile with –g)</a:t>
            </a:r>
          </a:p>
          <a:p>
            <a:pPr lvl="1">
              <a:lnSpc>
                <a:spcPct val="110000"/>
              </a:lnSpc>
            </a:pPr>
            <a:r>
              <a:rPr lang="en-US" sz="1000" dirty="0">
                <a:latin typeface="Arial" pitchFamily="-1" charset="0"/>
              </a:rPr>
              <a:t>% </a:t>
            </a:r>
            <a:r>
              <a:rPr lang="en-US" sz="1000" dirty="0" err="1">
                <a:latin typeface="Arial" pitchFamily="-1" charset="0"/>
              </a:rPr>
              <a:t>mpirun</a:t>
            </a:r>
            <a:r>
              <a:rPr lang="en-US" sz="1000" dirty="0">
                <a:latin typeface="Arial" pitchFamily="-1" charset="0"/>
              </a:rPr>
              <a:t> –np 256 </a:t>
            </a:r>
            <a:r>
              <a:rPr lang="en-US" sz="1000" dirty="0" err="1">
                <a:solidFill>
                  <a:srgbClr val="FF0000"/>
                </a:solidFill>
                <a:latin typeface="Arial" pitchFamily="-1" charset="0"/>
              </a:rPr>
              <a:t>tau_exec</a:t>
            </a:r>
            <a:r>
              <a:rPr lang="en-US" sz="1000" dirty="0">
                <a:solidFill>
                  <a:srgbClr val="FF0000"/>
                </a:solidFill>
                <a:latin typeface="Arial" pitchFamily="-1" charset="0"/>
              </a:rPr>
              <a:t> </a:t>
            </a:r>
            <a:r>
              <a:rPr lang="en-US" sz="1000" dirty="0">
                <a:solidFill>
                  <a:srgbClr val="3366FF"/>
                </a:solidFill>
                <a:latin typeface="Arial" pitchFamily="-1" charset="0"/>
              </a:rPr>
              <a:t>–</a:t>
            </a:r>
            <a:r>
              <a:rPr lang="en-US" sz="1000" dirty="0" err="1">
                <a:solidFill>
                  <a:srgbClr val="3366FF"/>
                </a:solidFill>
                <a:latin typeface="Arial" pitchFamily="-1" charset="0"/>
              </a:rPr>
              <a:t>ebs</a:t>
            </a:r>
            <a:r>
              <a:rPr lang="en-US" sz="1000" dirty="0">
                <a:solidFill>
                  <a:srgbClr val="3366FF"/>
                </a:solidFill>
                <a:latin typeface="Arial" pitchFamily="-1" charset="0"/>
              </a:rPr>
              <a:t> </a:t>
            </a:r>
            <a:r>
              <a:rPr lang="en-US" sz="1000" dirty="0">
                <a:latin typeface="Arial" pitchFamily="-1" charset="0"/>
              </a:rPr>
              <a:t>./</a:t>
            </a:r>
            <a:r>
              <a:rPr lang="en-US" sz="1000" dirty="0" err="1">
                <a:latin typeface="Arial" pitchFamily="-1" charset="0"/>
              </a:rPr>
              <a:t>a.out</a:t>
            </a:r>
            <a:endParaRPr lang="en-US" sz="1000" dirty="0">
              <a:latin typeface="Arial" pitchFamily="-1" charset="0"/>
            </a:endParaRPr>
          </a:p>
          <a:p>
            <a:pPr lvl="1">
              <a:lnSpc>
                <a:spcPct val="110000"/>
              </a:lnSpc>
            </a:pPr>
            <a:r>
              <a:rPr lang="en-US" sz="1000" dirty="0">
                <a:latin typeface="Arial" pitchFamily="-1" charset="0"/>
              </a:rPr>
              <a:t>Also  export TAU_METRICS=TIME,PAPI_L1_DCM…  -</a:t>
            </a:r>
            <a:r>
              <a:rPr lang="en-US" sz="1000" dirty="0" err="1">
                <a:latin typeface="Arial" pitchFamily="-1" charset="0"/>
              </a:rPr>
              <a:t>ebs_resolution</a:t>
            </a:r>
            <a:r>
              <a:rPr lang="en-US" sz="1000" dirty="0">
                <a:latin typeface="Arial" pitchFamily="-1" charset="0"/>
              </a:rPr>
              <a:t>=&lt;file | function | line&gt;</a:t>
            </a:r>
          </a:p>
          <a:p>
            <a:pPr>
              <a:lnSpc>
                <a:spcPct val="110000"/>
              </a:lnSpc>
            </a:pPr>
            <a:r>
              <a:rPr lang="en-US" sz="1600" dirty="0">
                <a:latin typeface="Arial" pitchFamily="-1" charset="0"/>
              </a:rPr>
              <a:t>Non-MPI execution: use </a:t>
            </a:r>
            <a:r>
              <a:rPr lang="en-US" sz="1600" dirty="0">
                <a:solidFill>
                  <a:srgbClr val="3366FF"/>
                </a:solidFill>
                <a:latin typeface="Arial" pitchFamily="-1" charset="0"/>
              </a:rPr>
              <a:t>–T serial </a:t>
            </a:r>
          </a:p>
          <a:p>
            <a:pPr lvl="1">
              <a:lnSpc>
                <a:spcPct val="110000"/>
              </a:lnSpc>
            </a:pPr>
            <a:r>
              <a:rPr lang="en-US" sz="1000" dirty="0">
                <a:latin typeface="Arial" pitchFamily="-1" charset="0"/>
              </a:rPr>
              <a:t>% </a:t>
            </a:r>
            <a:r>
              <a:rPr lang="en-US" sz="1000" dirty="0" err="1">
                <a:latin typeface="Arial" pitchFamily="-1" charset="0"/>
              </a:rPr>
              <a:t>tau_exec</a:t>
            </a:r>
            <a:r>
              <a:rPr lang="en-US" sz="1000" dirty="0">
                <a:latin typeface="Arial" pitchFamily="-1" charset="0"/>
              </a:rPr>
              <a:t> –T </a:t>
            </a:r>
            <a:r>
              <a:rPr lang="en-US" sz="1000" dirty="0" err="1">
                <a:solidFill>
                  <a:srgbClr val="3366FF"/>
                </a:solidFill>
                <a:latin typeface="Arial" pitchFamily="-1" charset="0"/>
              </a:rPr>
              <a:t>serial</a:t>
            </a:r>
            <a:r>
              <a:rPr lang="en-US" sz="1000" dirty="0" err="1">
                <a:latin typeface="Arial" pitchFamily="-1" charset="0"/>
              </a:rPr>
              <a:t>,level_zero</a:t>
            </a:r>
            <a:r>
              <a:rPr lang="en-US" sz="1000" dirty="0">
                <a:latin typeface="Arial" pitchFamily="-1" charset="0"/>
              </a:rPr>
              <a:t> –l0 –</a:t>
            </a:r>
            <a:r>
              <a:rPr lang="en-US" sz="1000" dirty="0" err="1">
                <a:latin typeface="Arial" pitchFamily="-1" charset="0"/>
              </a:rPr>
              <a:t>ebs</a:t>
            </a:r>
            <a:r>
              <a:rPr lang="en-US" sz="1000" dirty="0">
                <a:latin typeface="Arial" pitchFamily="-1" charset="0"/>
              </a:rPr>
              <a:t> ./</a:t>
            </a:r>
            <a:r>
              <a:rPr lang="en-US" sz="1000" dirty="0" err="1">
                <a:latin typeface="Arial" pitchFamily="-1" charset="0"/>
              </a:rPr>
              <a:t>a.out</a:t>
            </a:r>
            <a:r>
              <a:rPr lang="en-US" sz="1000" dirty="0">
                <a:latin typeface="Arial" pitchFamily="-1" charset="0"/>
              </a:rPr>
              <a:t> </a:t>
            </a:r>
          </a:p>
        </p:txBody>
      </p:sp>
      <p:sp>
        <p:nvSpPr>
          <p:cNvPr id="4" name="Footer Placeholder 3">
            <a:extLst>
              <a:ext uri="{FF2B5EF4-FFF2-40B4-BE49-F238E27FC236}">
                <a16:creationId xmlns:a16="http://schemas.microsoft.com/office/drawing/2014/main" id="{E2FB3803-9D49-6A10-05C5-06A3823CD203}"/>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0AA95A35-9F43-B78B-70C7-BF608228C21F}"/>
              </a:ext>
            </a:extLst>
          </p:cNvPr>
          <p:cNvSpPr>
            <a:spLocks noGrp="1"/>
          </p:cNvSpPr>
          <p:nvPr>
            <p:ph type="sldNum" sz="quarter" idx="12"/>
          </p:nvPr>
        </p:nvSpPr>
        <p:spPr/>
        <p:txBody>
          <a:bodyPr/>
          <a:lstStyle/>
          <a:p>
            <a:fld id="{E758CF0C-250E-7F48-AF3C-1DAAD85AA699}" type="slidenum">
              <a:rPr lang="en-US" altLang="en-US" smtClean="0"/>
              <a:pPr/>
              <a:t>50</a:t>
            </a:fld>
            <a:endParaRPr lang="en-US" altLang="en-US" dirty="0"/>
          </a:p>
        </p:txBody>
      </p:sp>
    </p:spTree>
    <p:extLst>
      <p:ext uri="{BB962C8B-B14F-4D97-AF65-F5344CB8AC3E}">
        <p14:creationId xmlns:p14="http://schemas.microsoft.com/office/powerpoint/2010/main" val="1208072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C6F9-56B9-E879-70A2-848FF4E4D9B7}"/>
              </a:ext>
            </a:extLst>
          </p:cNvPr>
          <p:cNvSpPr>
            <a:spLocks noGrp="1"/>
          </p:cNvSpPr>
          <p:nvPr>
            <p:ph type="title"/>
          </p:nvPr>
        </p:nvSpPr>
        <p:spPr/>
        <p:txBody>
          <a:bodyPr/>
          <a:lstStyle/>
          <a:p>
            <a:r>
              <a:rPr lang="en-US" dirty="0"/>
              <a:t>TAU Runtime Environment Variables</a:t>
            </a:r>
          </a:p>
        </p:txBody>
      </p:sp>
      <p:sp>
        <p:nvSpPr>
          <p:cNvPr id="4" name="Footer Placeholder 3">
            <a:extLst>
              <a:ext uri="{FF2B5EF4-FFF2-40B4-BE49-F238E27FC236}">
                <a16:creationId xmlns:a16="http://schemas.microsoft.com/office/drawing/2014/main" id="{9FF55F8E-09F3-20F2-0DA7-8129EA59E634}"/>
              </a:ext>
            </a:extLst>
          </p:cNvPr>
          <p:cNvSpPr>
            <a:spLocks noGrp="1"/>
          </p:cNvSpPr>
          <p:nvPr>
            <p:ph type="ftr" sz="quarter" idx="11"/>
          </p:nvPr>
        </p:nvSpPr>
        <p:spPr/>
        <p:txBody>
          <a:bodyPr/>
          <a:lstStyle/>
          <a:p>
            <a:r>
              <a:rPr lang="en-US"/>
              <a:t>SC22 | Dallas, TX | hpc accelerates.</a:t>
            </a:r>
            <a:endParaRPr lang="en-US" dirty="0"/>
          </a:p>
        </p:txBody>
      </p:sp>
      <p:graphicFrame>
        <p:nvGraphicFramePr>
          <p:cNvPr id="10" name="Group 63">
            <a:extLst>
              <a:ext uri="{FF2B5EF4-FFF2-40B4-BE49-F238E27FC236}">
                <a16:creationId xmlns:a16="http://schemas.microsoft.com/office/drawing/2014/main" id="{A1A2F3C8-3325-91A0-C119-F6CFDD53DFEF}"/>
              </a:ext>
            </a:extLst>
          </p:cNvPr>
          <p:cNvGraphicFramePr>
            <a:graphicFrameLocks noGrp="1"/>
          </p:cNvGraphicFramePr>
          <p:nvPr>
            <p:extLst>
              <p:ext uri="{D42A27DB-BD31-4B8C-83A1-F6EECF244321}">
                <p14:modId xmlns:p14="http://schemas.microsoft.com/office/powerpoint/2010/main" val="3037505861"/>
              </p:ext>
            </p:extLst>
          </p:nvPr>
        </p:nvGraphicFramePr>
        <p:xfrm>
          <a:off x="51917" y="619035"/>
          <a:ext cx="9040165" cy="4007431"/>
        </p:xfrm>
        <a:graphic>
          <a:graphicData uri="http://schemas.openxmlformats.org/drawingml/2006/table">
            <a:tbl>
              <a:tblPr/>
              <a:tblGrid>
                <a:gridCol w="2059816">
                  <a:extLst>
                    <a:ext uri="{9D8B030D-6E8A-4147-A177-3AD203B41FA5}">
                      <a16:colId xmlns:a16="http://schemas.microsoft.com/office/drawing/2014/main" val="20000"/>
                    </a:ext>
                  </a:extLst>
                </a:gridCol>
                <a:gridCol w="656822">
                  <a:extLst>
                    <a:ext uri="{9D8B030D-6E8A-4147-A177-3AD203B41FA5}">
                      <a16:colId xmlns:a16="http://schemas.microsoft.com/office/drawing/2014/main" val="20001"/>
                    </a:ext>
                  </a:extLst>
                </a:gridCol>
                <a:gridCol w="6323527">
                  <a:extLst>
                    <a:ext uri="{9D8B030D-6E8A-4147-A177-3AD203B41FA5}">
                      <a16:colId xmlns:a16="http://schemas.microsoft.com/office/drawing/2014/main" val="20002"/>
                    </a:ext>
                  </a:extLst>
                </a:gridCol>
              </a:tblGrid>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1" i="0" u="none" strike="noStrike" cap="none" normalizeH="0" baseline="0">
                          <a:ln>
                            <a:noFill/>
                          </a:ln>
                          <a:solidFill>
                            <a:schemeClr val="tx1"/>
                          </a:solidFill>
                          <a:effectLst/>
                          <a:latin typeface="Calibri" charset="0"/>
                          <a:ea typeface="Arial" charset="0"/>
                          <a:cs typeface="Arial" charset="0"/>
                        </a:rPr>
                        <a:t>Environment Variable</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1" i="0" u="none" strike="noStrike" cap="none" normalizeH="0" baseline="0">
                          <a:ln>
                            <a:noFill/>
                          </a:ln>
                          <a:solidFill>
                            <a:schemeClr val="tx1"/>
                          </a:solidFill>
                          <a:effectLst/>
                          <a:latin typeface="Calibri" charset="0"/>
                          <a:ea typeface="Arial" charset="0"/>
                          <a:cs typeface="Arial" charset="0"/>
                        </a:rPr>
                        <a:t>Default</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1" i="0" u="none" strike="noStrike" cap="none" normalizeH="0" baseline="0" dirty="0">
                          <a:ln>
                            <a:noFill/>
                          </a:ln>
                          <a:solidFill>
                            <a:schemeClr val="tx1"/>
                          </a:solidFill>
                          <a:effectLst/>
                          <a:latin typeface="Calibri" charset="0"/>
                          <a:ea typeface="Arial" charset="0"/>
                          <a:cs typeface="Arial" charset="0"/>
                        </a:rPr>
                        <a:t>Description</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highlight>
                            <a:srgbClr val="FFFF00"/>
                          </a:highlight>
                          <a:latin typeface="Calibri" charset="0"/>
                          <a:ea typeface="Arial" charset="0"/>
                          <a:cs typeface="Arial" charset="0"/>
                        </a:rPr>
                        <a:t>TAU_TRACE</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turns on tracing</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highlight>
                            <a:srgbClr val="FFFF00"/>
                          </a:highlight>
                          <a:latin typeface="Calibri" charset="0"/>
                          <a:ea typeface="Arial" charset="0"/>
                          <a:cs typeface="Arial" charset="0"/>
                        </a:rPr>
                        <a:t>TAU_CALLPATH</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turns on </a:t>
                      </a:r>
                      <a:r>
                        <a:rPr kumimoji="0" lang="en-US" sz="1000" b="0" i="0" u="none" strike="noStrike" cap="none" normalizeH="0" baseline="0" dirty="0" err="1">
                          <a:ln>
                            <a:noFill/>
                          </a:ln>
                          <a:solidFill>
                            <a:schemeClr val="tx1"/>
                          </a:solidFill>
                          <a:effectLst/>
                          <a:latin typeface="Calibri" charset="0"/>
                          <a:ea typeface="Arial" charset="0"/>
                          <a:cs typeface="Arial" charset="0"/>
                        </a:rPr>
                        <a:t>callpath</a:t>
                      </a:r>
                      <a:r>
                        <a:rPr kumimoji="0" lang="en-US" sz="1000" b="0" i="0" u="none" strike="noStrike" cap="none" normalizeH="0" baseline="0" dirty="0">
                          <a:ln>
                            <a:noFill/>
                          </a:ln>
                          <a:solidFill>
                            <a:schemeClr val="tx1"/>
                          </a:solidFill>
                          <a:effectLst/>
                          <a:latin typeface="Calibri" charset="0"/>
                          <a:ea typeface="Arial" charset="0"/>
                          <a:cs typeface="Arial" charset="0"/>
                        </a:rPr>
                        <a:t> profiling</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89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rgbClr val="000000"/>
                          </a:solidFill>
                          <a:effectLst/>
                          <a:latin typeface="Calibri" charset="0"/>
                          <a:ea typeface="Arial" charset="0"/>
                          <a:cs typeface="Arial" charset="0"/>
                        </a:rPr>
                        <a:t>TAU_TRACK_MEMORY_FOOTPRINT</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rgbClr val="000000"/>
                          </a:solidFill>
                          <a:effectLst/>
                          <a:latin typeface="Calibri" charset="0"/>
                          <a:ea typeface="Arial" charset="0"/>
                          <a:cs typeface="Arial" charset="0"/>
                        </a:rPr>
                        <a:t>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rgbClr val="000000"/>
                          </a:solidFill>
                          <a:effectLst/>
                          <a:latin typeface="Calibri" charset="0"/>
                          <a:ea typeface="Arial" charset="0"/>
                          <a:cs typeface="Arial" charset="0"/>
                        </a:rPr>
                        <a:t>Setting to 1 turns on tracking memory usage by sampling periodically the resident set size and high water mark of memory usage</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TAU_TRACK_POWER</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Tracks power usage by sampling periodically. </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8041">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highlight>
                            <a:srgbClr val="FFFF00"/>
                          </a:highlight>
                          <a:latin typeface="Calibri" charset="0"/>
                          <a:ea typeface="Arial" charset="0"/>
                          <a:cs typeface="Arial" charset="0"/>
                        </a:rPr>
                        <a:t>TAU_CALLPATH_DEPTH</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2</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Specifies depth of </a:t>
                      </a:r>
                      <a:r>
                        <a:rPr kumimoji="0" lang="en-US" sz="1000" b="0" i="0" u="none" strike="noStrike" cap="none" normalizeH="0" baseline="0" dirty="0" err="1">
                          <a:ln>
                            <a:noFill/>
                          </a:ln>
                          <a:solidFill>
                            <a:schemeClr val="tx1"/>
                          </a:solidFill>
                          <a:effectLst/>
                          <a:latin typeface="Calibri" charset="0"/>
                          <a:ea typeface="Arial" charset="0"/>
                          <a:cs typeface="Arial" charset="0"/>
                        </a:rPr>
                        <a:t>callpath</a:t>
                      </a:r>
                      <a:r>
                        <a:rPr kumimoji="0" lang="en-US" sz="1000" b="0" i="0" u="none" strike="noStrike" cap="none" normalizeH="0" baseline="0" dirty="0">
                          <a:ln>
                            <a:noFill/>
                          </a:ln>
                          <a:solidFill>
                            <a:schemeClr val="tx1"/>
                          </a:solidFill>
                          <a:effectLst/>
                          <a:latin typeface="Calibri" charset="0"/>
                          <a:ea typeface="Arial" charset="0"/>
                          <a:cs typeface="Arial" charset="0"/>
                        </a:rPr>
                        <a:t>. Setting to 0 generates no </a:t>
                      </a:r>
                      <a:r>
                        <a:rPr kumimoji="0" lang="en-US" sz="1000" b="0" i="0" u="none" strike="noStrike" cap="none" normalizeH="0" baseline="0" dirty="0" err="1">
                          <a:ln>
                            <a:noFill/>
                          </a:ln>
                          <a:solidFill>
                            <a:schemeClr val="tx1"/>
                          </a:solidFill>
                          <a:effectLst/>
                          <a:latin typeface="Calibri" charset="0"/>
                          <a:ea typeface="Arial" charset="0"/>
                          <a:cs typeface="Arial" charset="0"/>
                        </a:rPr>
                        <a:t>callpath</a:t>
                      </a:r>
                      <a:r>
                        <a:rPr kumimoji="0" lang="en-US" sz="1000" b="0" i="0" u="none" strike="noStrike" cap="none" normalizeH="0" baseline="0" dirty="0">
                          <a:ln>
                            <a:noFill/>
                          </a:ln>
                          <a:solidFill>
                            <a:schemeClr val="tx1"/>
                          </a:solidFill>
                          <a:effectLst/>
                          <a:latin typeface="Calibri" charset="0"/>
                          <a:ea typeface="Arial" charset="0"/>
                          <a:cs typeface="Arial" charset="0"/>
                        </a:rPr>
                        <a:t> or routine information, setting to 1 generates flat profile and context events have just parent information (e.g., Heap Entry: foo)</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highlight>
                            <a:srgbClr val="FFFF00"/>
                          </a:highlight>
                          <a:latin typeface="Calibri" charset="0"/>
                          <a:ea typeface="Arial" charset="0"/>
                          <a:cs typeface="Arial" charset="0"/>
                        </a:rPr>
                        <a:t>TAU_SAMPLING</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1</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enables event-based sampling.</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TAU_TRACK_SIGNALS</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generate debugging </a:t>
                      </a:r>
                      <a:r>
                        <a:rPr kumimoji="0" lang="en-US" sz="1000" b="0" i="0" u="none" strike="noStrike" cap="none" normalizeH="0" baseline="0" dirty="0" err="1">
                          <a:ln>
                            <a:noFill/>
                          </a:ln>
                          <a:solidFill>
                            <a:schemeClr val="tx1"/>
                          </a:solidFill>
                          <a:effectLst/>
                          <a:latin typeface="Calibri" charset="0"/>
                          <a:ea typeface="Arial" charset="0"/>
                          <a:cs typeface="Arial" charset="0"/>
                        </a:rPr>
                        <a:t>callstack</a:t>
                      </a:r>
                      <a:r>
                        <a:rPr kumimoji="0" lang="en-US" sz="1000" b="0" i="0" u="none" strike="noStrike" cap="none" normalizeH="0" baseline="0" dirty="0">
                          <a:ln>
                            <a:noFill/>
                          </a:ln>
                          <a:solidFill>
                            <a:schemeClr val="tx1"/>
                          </a:solidFill>
                          <a:effectLst/>
                          <a:latin typeface="Calibri" charset="0"/>
                          <a:ea typeface="Arial" charset="0"/>
                          <a:cs typeface="Arial" charset="0"/>
                        </a:rPr>
                        <a:t> info when a program crashes</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TAU_COMM_MATRIX</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generates communication matrix display using context events</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89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highlight>
                            <a:srgbClr val="FFFF00"/>
                          </a:highlight>
                          <a:latin typeface="Calibri" charset="0"/>
                          <a:ea typeface="Arial" charset="0"/>
                          <a:cs typeface="Arial" charset="0"/>
                        </a:rPr>
                        <a:t>TAU_THROTTLE</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1</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0 turns off throttling. Throttles instrumentation in lightweight routines that are called frequently</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TAU_THROTTLE_NUMCALLS</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100000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Specifies the number of calls before testing for throttling</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89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TAU_THROTTLE_PERCALL</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10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Specifies value in microseconds. Throttle a routine if it is called over 100000 times and takes less than 10 </a:t>
                      </a:r>
                      <a:r>
                        <a:rPr kumimoji="0" lang="en-US" sz="1000" b="0" i="0" u="none" strike="noStrike" cap="none" normalizeH="0" baseline="0" dirty="0" err="1">
                          <a:ln>
                            <a:noFill/>
                          </a:ln>
                          <a:solidFill>
                            <a:schemeClr val="tx1"/>
                          </a:solidFill>
                          <a:effectLst/>
                          <a:latin typeface="Calibri" charset="0"/>
                          <a:ea typeface="Arial" charset="0"/>
                          <a:cs typeface="Arial" charset="0"/>
                        </a:rPr>
                        <a:t>usec</a:t>
                      </a:r>
                      <a:r>
                        <a:rPr kumimoji="0" lang="en-US" sz="1000" b="0" i="0" u="none" strike="noStrike" cap="none" normalizeH="0" baseline="0" dirty="0">
                          <a:ln>
                            <a:noFill/>
                          </a:ln>
                          <a:solidFill>
                            <a:schemeClr val="tx1"/>
                          </a:solidFill>
                          <a:effectLst/>
                          <a:latin typeface="Calibri" charset="0"/>
                          <a:ea typeface="Arial" charset="0"/>
                          <a:cs typeface="Arial" charset="0"/>
                        </a:rPr>
                        <a:t> of inclusive time per call</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489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TAU_CALLSITE</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enables </a:t>
                      </a:r>
                      <a:r>
                        <a:rPr kumimoji="0" lang="en-US" sz="1000" b="0" i="0" u="none" strike="noStrike" cap="none" normalizeH="0" baseline="0" dirty="0" err="1">
                          <a:ln>
                            <a:noFill/>
                          </a:ln>
                          <a:solidFill>
                            <a:schemeClr val="tx1"/>
                          </a:solidFill>
                          <a:effectLst/>
                          <a:latin typeface="Calibri" charset="0"/>
                          <a:ea typeface="Arial" charset="0"/>
                          <a:cs typeface="Arial" charset="0"/>
                        </a:rPr>
                        <a:t>callsite</a:t>
                      </a:r>
                      <a:r>
                        <a:rPr kumimoji="0" lang="en-US" sz="1000" b="0" i="0" u="none" strike="noStrike" cap="none" normalizeH="0" baseline="0" dirty="0">
                          <a:ln>
                            <a:noFill/>
                          </a:ln>
                          <a:solidFill>
                            <a:schemeClr val="tx1"/>
                          </a:solidFill>
                          <a:effectLst/>
                          <a:latin typeface="Calibri" charset="0"/>
                          <a:ea typeface="Arial" charset="0"/>
                          <a:cs typeface="Arial" charset="0"/>
                        </a:rPr>
                        <a:t> profiling that shows where an instrumented function was called. Also compatible with tracing.</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093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TAU_PROFILE_FORMAT</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Profile</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a:ln>
                            <a:noFill/>
                          </a:ln>
                          <a:solidFill>
                            <a:schemeClr val="tx1"/>
                          </a:solidFill>
                          <a:effectLst/>
                          <a:latin typeface="Calibri" charset="0"/>
                          <a:ea typeface="Arial" charset="0"/>
                          <a:cs typeface="Arial" charset="0"/>
                        </a:rPr>
                        <a:t>Setting to “merged” generates a single file. “snapshot” generates xml format</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48985">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highlight>
                            <a:srgbClr val="FFFF00"/>
                          </a:highlight>
                          <a:latin typeface="Calibri" charset="0"/>
                          <a:ea typeface="Arial" charset="0"/>
                          <a:cs typeface="Arial" charset="0"/>
                        </a:rPr>
                        <a:t>TAU_METRICS</a:t>
                      </a:r>
                    </a:p>
                  </a:txBody>
                  <a:tcPr marL="91422" marR="91422"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TIME</a:t>
                      </a:r>
                    </a:p>
                  </a:txBody>
                  <a:tcPr marL="91422" marR="9142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a comma separated list generates other metrics. (e.g., ENERGY,TIME,P_VIRTUAL_TIME,PAPI_FP_INS,PAPI_NATIVE_&lt;event&gt;:&lt;</a:t>
                      </a:r>
                      <a:r>
                        <a:rPr kumimoji="0" lang="en-US" sz="1000" b="0" i="0" u="none" strike="noStrike" cap="none" normalizeH="0" baseline="0" dirty="0" err="1">
                          <a:ln>
                            <a:noFill/>
                          </a:ln>
                          <a:solidFill>
                            <a:schemeClr val="tx1"/>
                          </a:solidFill>
                          <a:effectLst/>
                          <a:latin typeface="Calibri" charset="0"/>
                          <a:ea typeface="Arial" charset="0"/>
                          <a:cs typeface="Arial" charset="0"/>
                        </a:rPr>
                        <a:t>subevent</a:t>
                      </a:r>
                      <a:r>
                        <a:rPr kumimoji="0" lang="en-US" sz="1000" b="0" i="0" u="none" strike="noStrike" cap="none" normalizeH="0" baseline="0" dirty="0">
                          <a:ln>
                            <a:noFill/>
                          </a:ln>
                          <a:solidFill>
                            <a:schemeClr val="tx1"/>
                          </a:solidFill>
                          <a:effectLst/>
                          <a:latin typeface="Calibri" charset="0"/>
                          <a:ea typeface="Arial" charset="0"/>
                          <a:cs typeface="Arial" charset="0"/>
                        </a:rPr>
                        <a:t>&gt;)</a:t>
                      </a:r>
                    </a:p>
                  </a:txBody>
                  <a:tcPr marL="91422" marR="9142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1" name="Slide Number Placeholder 10">
            <a:extLst>
              <a:ext uri="{FF2B5EF4-FFF2-40B4-BE49-F238E27FC236}">
                <a16:creationId xmlns:a16="http://schemas.microsoft.com/office/drawing/2014/main" id="{FBE7CB2B-F516-25E1-E4E2-8587E38E04A8}"/>
              </a:ext>
            </a:extLst>
          </p:cNvPr>
          <p:cNvSpPr>
            <a:spLocks noGrp="1"/>
          </p:cNvSpPr>
          <p:nvPr>
            <p:ph type="sldNum" sz="quarter" idx="12"/>
          </p:nvPr>
        </p:nvSpPr>
        <p:spPr/>
        <p:txBody>
          <a:bodyPr/>
          <a:lstStyle/>
          <a:p>
            <a:fld id="{D5A6766A-B4F9-0D4A-808F-F0199F7E1DF9}" type="slidenum">
              <a:rPr lang="en-US" altLang="en-US" smtClean="0"/>
              <a:pPr/>
              <a:t>51</a:t>
            </a:fld>
            <a:endParaRPr lang="en-US" altLang="en-US"/>
          </a:p>
        </p:txBody>
      </p:sp>
    </p:spTree>
    <p:extLst>
      <p:ext uri="{BB962C8B-B14F-4D97-AF65-F5344CB8AC3E}">
        <p14:creationId xmlns:p14="http://schemas.microsoft.com/office/powerpoint/2010/main" val="2721485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B56D-DD9F-6CEF-D021-51FD4CB3CE00}"/>
              </a:ext>
            </a:extLst>
          </p:cNvPr>
          <p:cNvSpPr>
            <a:spLocks noGrp="1"/>
          </p:cNvSpPr>
          <p:nvPr>
            <p:ph type="title"/>
          </p:nvPr>
        </p:nvSpPr>
        <p:spPr/>
        <p:txBody>
          <a:bodyPr/>
          <a:lstStyle/>
          <a:p>
            <a:r>
              <a:rPr lang="en-US" dirty="0"/>
              <a:t>TAU Runtime Environment Variables</a:t>
            </a:r>
          </a:p>
        </p:txBody>
      </p:sp>
      <p:sp>
        <p:nvSpPr>
          <p:cNvPr id="3" name="Footer Placeholder 2">
            <a:extLst>
              <a:ext uri="{FF2B5EF4-FFF2-40B4-BE49-F238E27FC236}">
                <a16:creationId xmlns:a16="http://schemas.microsoft.com/office/drawing/2014/main" id="{A8D35521-7096-FBD9-AB03-E985D265E78E}"/>
              </a:ext>
            </a:extLst>
          </p:cNvPr>
          <p:cNvSpPr>
            <a:spLocks noGrp="1"/>
          </p:cNvSpPr>
          <p:nvPr>
            <p:ph type="ftr" sz="quarter" idx="11"/>
          </p:nvPr>
        </p:nvSpPr>
        <p:spPr/>
        <p:txBody>
          <a:bodyPr/>
          <a:lstStyle/>
          <a:p>
            <a:r>
              <a:rPr lang="en-US"/>
              <a:t>SC22 | Dallas, TX | hpc accelerates.</a:t>
            </a:r>
            <a:endParaRPr lang="en-US" dirty="0"/>
          </a:p>
        </p:txBody>
      </p:sp>
      <p:graphicFrame>
        <p:nvGraphicFramePr>
          <p:cNvPr id="4" name="Group 63">
            <a:extLst>
              <a:ext uri="{FF2B5EF4-FFF2-40B4-BE49-F238E27FC236}">
                <a16:creationId xmlns:a16="http://schemas.microsoft.com/office/drawing/2014/main" id="{3DCE6CB9-FDDD-F5B0-1834-788081F26D4A}"/>
              </a:ext>
            </a:extLst>
          </p:cNvPr>
          <p:cNvGraphicFramePr>
            <a:graphicFrameLocks noGrp="1"/>
          </p:cNvGraphicFramePr>
          <p:nvPr>
            <p:extLst>
              <p:ext uri="{D42A27DB-BD31-4B8C-83A1-F6EECF244321}">
                <p14:modId xmlns:p14="http://schemas.microsoft.com/office/powerpoint/2010/main" val="3797254715"/>
              </p:ext>
            </p:extLst>
          </p:nvPr>
        </p:nvGraphicFramePr>
        <p:xfrm>
          <a:off x="82519" y="760398"/>
          <a:ext cx="9016406" cy="3946831"/>
        </p:xfrm>
        <a:graphic>
          <a:graphicData uri="http://schemas.openxmlformats.org/drawingml/2006/table">
            <a:tbl>
              <a:tblPr/>
              <a:tblGrid>
                <a:gridCol w="2425475">
                  <a:extLst>
                    <a:ext uri="{9D8B030D-6E8A-4147-A177-3AD203B41FA5}">
                      <a16:colId xmlns:a16="http://schemas.microsoft.com/office/drawing/2014/main" val="20000"/>
                    </a:ext>
                  </a:extLst>
                </a:gridCol>
                <a:gridCol w="714165">
                  <a:extLst>
                    <a:ext uri="{9D8B030D-6E8A-4147-A177-3AD203B41FA5}">
                      <a16:colId xmlns:a16="http://schemas.microsoft.com/office/drawing/2014/main" val="20001"/>
                    </a:ext>
                  </a:extLst>
                </a:gridCol>
                <a:gridCol w="5876766">
                  <a:extLst>
                    <a:ext uri="{9D8B030D-6E8A-4147-A177-3AD203B41FA5}">
                      <a16:colId xmlns:a16="http://schemas.microsoft.com/office/drawing/2014/main" val="20002"/>
                    </a:ext>
                  </a:extLst>
                </a:gridCol>
              </a:tblGrid>
              <a:tr h="302431">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Calibri" charset="0"/>
                          <a:ea typeface="Arial" charset="0"/>
                          <a:cs typeface="Arial" charset="0"/>
                        </a:rPr>
                        <a:t>Environment Variable</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Calibri" charset="0"/>
                          <a:ea typeface="Arial" charset="0"/>
                          <a:cs typeface="Arial" charset="0"/>
                        </a:rPr>
                        <a:t>Default</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Calibri" charset="0"/>
                          <a:ea typeface="Arial" charset="0"/>
                          <a:cs typeface="Arial" charset="0"/>
                        </a:rPr>
                        <a:t>Description</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2431">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TAU_TRACE</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a:ln>
                            <a:noFill/>
                          </a:ln>
                          <a:solidFill>
                            <a:schemeClr val="tx1"/>
                          </a:solidFill>
                          <a:effectLst/>
                          <a:latin typeface="Calibri" charset="0"/>
                          <a:ea typeface="Arial" charset="0"/>
                          <a:cs typeface="Arial" charset="0"/>
                        </a:rPr>
                        <a:t>0</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Setting to 1 turns on tracing</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804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highlight>
                            <a:srgbClr val="FFFF00"/>
                          </a:highlight>
                          <a:latin typeface="Calibri" charset="0"/>
                          <a:ea typeface="Arial" charset="0"/>
                          <a:cs typeface="Arial" charset="0"/>
                        </a:rPr>
                        <a:t>TAU_TRACE_FORMAT</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Default</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Setting to “otf2” turns on TAU’s native OTF2 trace generation (configure with </a:t>
                      </a:r>
                      <a:r>
                        <a:rPr kumimoji="0" lang="mr-IN" sz="1200" b="0" i="0" u="none" strike="noStrike" cap="none" normalizeH="0" baseline="0" dirty="0">
                          <a:ln>
                            <a:noFill/>
                          </a:ln>
                          <a:solidFill>
                            <a:schemeClr val="tx1"/>
                          </a:solidFill>
                          <a:effectLst/>
                          <a:latin typeface="Calibri" charset="0"/>
                          <a:ea typeface="Arial" charset="0"/>
                          <a:cs typeface="Arial" charset="0"/>
                        </a:rPr>
                        <a:t>–</a:t>
                      </a:r>
                      <a:r>
                        <a:rPr kumimoji="0" lang="en-US" sz="1200" b="0" i="0" u="none" strike="noStrike" cap="none" normalizeH="0" baseline="0" dirty="0" err="1">
                          <a:ln>
                            <a:noFill/>
                          </a:ln>
                          <a:solidFill>
                            <a:schemeClr val="tx1"/>
                          </a:solidFill>
                          <a:effectLst/>
                          <a:latin typeface="Calibri" charset="0"/>
                          <a:ea typeface="Arial" charset="0"/>
                          <a:cs typeface="Arial" charset="0"/>
                        </a:rPr>
                        <a:t>otf</a:t>
                      </a:r>
                      <a:r>
                        <a:rPr kumimoji="0" lang="en-US" sz="1200" b="0" i="0" u="none" strike="noStrike" cap="none" normalizeH="0" baseline="0" dirty="0">
                          <a:ln>
                            <a:noFill/>
                          </a:ln>
                          <a:solidFill>
                            <a:schemeClr val="tx1"/>
                          </a:solidFill>
                          <a:effectLst/>
                          <a:latin typeface="Calibri" charset="0"/>
                          <a:ea typeface="Arial" charset="0"/>
                          <a:cs typeface="Arial" charset="0"/>
                        </a:rPr>
                        <a:t>=download)</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406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rgbClr val="000000"/>
                          </a:solidFill>
                          <a:effectLst/>
                          <a:highlight>
                            <a:srgbClr val="FFFF00"/>
                          </a:highlight>
                          <a:latin typeface="Calibri" charset="0"/>
                          <a:ea typeface="Arial" charset="0"/>
                          <a:cs typeface="Arial" charset="0"/>
                        </a:rPr>
                        <a:t>TAU_EBS_UNWIND</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rgbClr val="000000"/>
                          </a:solidFill>
                          <a:effectLst/>
                          <a:latin typeface="Calibri" charset="0"/>
                          <a:ea typeface="Arial" charset="0"/>
                          <a:cs typeface="Arial" charset="0"/>
                        </a:rPr>
                        <a:t>0</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rgbClr val="000000"/>
                          </a:solidFill>
                          <a:effectLst/>
                          <a:latin typeface="Calibri" charset="0"/>
                          <a:ea typeface="Arial" charset="0"/>
                          <a:cs typeface="Arial" charset="0"/>
                        </a:rPr>
                        <a:t>Setting to 1 turns on unwinding the </a:t>
                      </a:r>
                      <a:r>
                        <a:rPr kumimoji="0" lang="en-US" sz="1200" b="0" i="0" u="none" strike="noStrike" cap="none" normalizeH="0" baseline="0" dirty="0" err="1">
                          <a:ln>
                            <a:noFill/>
                          </a:ln>
                          <a:solidFill>
                            <a:srgbClr val="000000"/>
                          </a:solidFill>
                          <a:effectLst/>
                          <a:latin typeface="Calibri" charset="0"/>
                          <a:ea typeface="Arial" charset="0"/>
                          <a:cs typeface="Arial" charset="0"/>
                        </a:rPr>
                        <a:t>callstack</a:t>
                      </a:r>
                      <a:r>
                        <a:rPr kumimoji="0" lang="en-US" sz="1200" b="0" i="0" u="none" strike="noStrike" cap="none" normalizeH="0" baseline="0" dirty="0">
                          <a:ln>
                            <a:noFill/>
                          </a:ln>
                          <a:solidFill>
                            <a:srgbClr val="000000"/>
                          </a:solidFill>
                          <a:effectLst/>
                          <a:latin typeface="Calibri" charset="0"/>
                          <a:ea typeface="Arial" charset="0"/>
                          <a:cs typeface="Arial" charset="0"/>
                        </a:rPr>
                        <a:t> during sampling (use with </a:t>
                      </a:r>
                      <a:r>
                        <a:rPr kumimoji="0" lang="en-US" sz="1200" b="0" i="0" u="none" strike="noStrike" cap="none" normalizeH="0" baseline="0" dirty="0" err="1">
                          <a:ln>
                            <a:noFill/>
                          </a:ln>
                          <a:solidFill>
                            <a:srgbClr val="000000"/>
                          </a:solidFill>
                          <a:effectLst/>
                          <a:latin typeface="Calibri" charset="0"/>
                          <a:ea typeface="Arial" charset="0"/>
                          <a:cs typeface="Arial" charset="0"/>
                        </a:rPr>
                        <a:t>tau_exec</a:t>
                      </a:r>
                      <a:r>
                        <a:rPr kumimoji="0" lang="en-US" sz="1200" b="0" i="0" u="none" strike="noStrike" cap="none" normalizeH="0" baseline="0" dirty="0">
                          <a:ln>
                            <a:noFill/>
                          </a:ln>
                          <a:solidFill>
                            <a:srgbClr val="000000"/>
                          </a:solidFill>
                          <a:effectLst/>
                          <a:latin typeface="Calibri" charset="0"/>
                          <a:ea typeface="Arial" charset="0"/>
                          <a:cs typeface="Arial" charset="0"/>
                        </a:rPr>
                        <a:t> </a:t>
                      </a:r>
                      <a:r>
                        <a:rPr kumimoji="0" lang="mr-IN" sz="1200" b="0" i="0" u="none" strike="noStrike" cap="none" normalizeH="0" baseline="0" dirty="0">
                          <a:ln>
                            <a:noFill/>
                          </a:ln>
                          <a:solidFill>
                            <a:srgbClr val="000000"/>
                          </a:solidFill>
                          <a:effectLst/>
                          <a:latin typeface="Calibri" charset="0"/>
                          <a:ea typeface="Arial" charset="0"/>
                          <a:cs typeface="Arial" charset="0"/>
                        </a:rPr>
                        <a:t>–</a:t>
                      </a:r>
                      <a:r>
                        <a:rPr kumimoji="0" lang="en-US" sz="1200" b="0" i="0" u="none" strike="noStrike" cap="none" normalizeH="0" baseline="0" dirty="0" err="1">
                          <a:ln>
                            <a:noFill/>
                          </a:ln>
                          <a:solidFill>
                            <a:srgbClr val="000000"/>
                          </a:solidFill>
                          <a:effectLst/>
                          <a:latin typeface="Calibri" charset="0"/>
                          <a:ea typeface="Arial" charset="0"/>
                          <a:cs typeface="Arial" charset="0"/>
                        </a:rPr>
                        <a:t>ebs</a:t>
                      </a:r>
                      <a:r>
                        <a:rPr kumimoji="0" lang="en-US" sz="1200" b="0" i="0" u="none" strike="noStrike" cap="none" normalizeH="0" baseline="0" dirty="0">
                          <a:ln>
                            <a:noFill/>
                          </a:ln>
                          <a:solidFill>
                            <a:srgbClr val="000000"/>
                          </a:solidFill>
                          <a:effectLst/>
                          <a:latin typeface="Calibri" charset="0"/>
                          <a:ea typeface="Arial" charset="0"/>
                          <a:cs typeface="Arial" charset="0"/>
                        </a:rPr>
                        <a:t> or TAU_SAMPLING=1)</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804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highlight>
                            <a:srgbClr val="FFFF00"/>
                          </a:highlight>
                          <a:latin typeface="Calibri" charset="0"/>
                          <a:ea typeface="Arial" charset="0"/>
                          <a:cs typeface="Arial" charset="0"/>
                        </a:rPr>
                        <a:t>TAU_EBS_RESOLUTION</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line</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Setting to “function” or “file” changes the sampling resolution to function or file level respectively. </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763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TAU_TRACK_LOAD</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0</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Setting to 1 tracks system load on the node</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804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TAU_SELECT_FILE</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Default</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Setting to a file name, enables selective instrumentation based on exclude/include lists specified in the file.</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80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highlight>
                            <a:srgbClr val="FFFF00"/>
                          </a:highlight>
                          <a:latin typeface="Calibri" charset="0"/>
                          <a:ea typeface="Arial" charset="0"/>
                          <a:cs typeface="Arial" charset="0"/>
                        </a:rPr>
                        <a:t>TAU_OMPT_SUPPORT_LEVEL</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basic</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Setting to “full” improves resolution of OMPT TR6 regions on threads 1.. N-1. Also, “</a:t>
                      </a:r>
                      <a:r>
                        <a:rPr kumimoji="0" lang="en-US" sz="1200" b="0" i="0" u="none" strike="noStrike" cap="none" normalizeH="0" baseline="0" dirty="0" err="1">
                          <a:ln>
                            <a:noFill/>
                          </a:ln>
                          <a:solidFill>
                            <a:schemeClr val="tx1"/>
                          </a:solidFill>
                          <a:effectLst/>
                          <a:latin typeface="Calibri" charset="0"/>
                          <a:ea typeface="Arial" charset="0"/>
                          <a:cs typeface="Arial" charset="0"/>
                        </a:rPr>
                        <a:t>lowoverhead</a:t>
                      </a:r>
                      <a:r>
                        <a:rPr kumimoji="0" lang="en-US" sz="1200" b="0" i="0" u="none" strike="noStrike" cap="none" normalizeH="0" baseline="0" dirty="0">
                          <a:ln>
                            <a:noFill/>
                          </a:ln>
                          <a:solidFill>
                            <a:schemeClr val="tx1"/>
                          </a:solidFill>
                          <a:effectLst/>
                          <a:latin typeface="Calibri" charset="0"/>
                          <a:ea typeface="Arial" charset="0"/>
                          <a:cs typeface="Arial" charset="0"/>
                        </a:rPr>
                        <a:t>” option is available. </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980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TAU_OMPT_RESOLVE_ADDRESS_EAGERLY</a:t>
                      </a:r>
                    </a:p>
                  </a:txBody>
                  <a:tcPr marL="91441" marR="91441"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1</a:t>
                      </a:r>
                    </a:p>
                  </a:txBody>
                  <a:tcPr marL="91441" marR="91441"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Calibri" charset="0"/>
                          <a:ea typeface="Arial" charset="0"/>
                          <a:cs typeface="Arial" charset="0"/>
                        </a:rPr>
                        <a:t>Setting to 1 is necessary for event based sampling to resolve addresses with OMPT. Setting to 0 allows the user to do offline address translation. </a:t>
                      </a:r>
                    </a:p>
                  </a:txBody>
                  <a:tcPr marL="91441" marR="91441"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a:extLst>
              <a:ext uri="{FF2B5EF4-FFF2-40B4-BE49-F238E27FC236}">
                <a16:creationId xmlns:a16="http://schemas.microsoft.com/office/drawing/2014/main" id="{FB0FB256-E060-A184-FB6B-EB26E928A20F}"/>
              </a:ext>
            </a:extLst>
          </p:cNvPr>
          <p:cNvSpPr>
            <a:spLocks noGrp="1"/>
          </p:cNvSpPr>
          <p:nvPr>
            <p:ph type="sldNum" sz="quarter" idx="12"/>
          </p:nvPr>
        </p:nvSpPr>
        <p:spPr/>
        <p:txBody>
          <a:bodyPr/>
          <a:lstStyle/>
          <a:p>
            <a:fld id="{D5A6766A-B4F9-0D4A-808F-F0199F7E1DF9}" type="slidenum">
              <a:rPr lang="en-US" altLang="en-US" smtClean="0"/>
              <a:pPr/>
              <a:t>52</a:t>
            </a:fld>
            <a:endParaRPr lang="en-US" altLang="en-US"/>
          </a:p>
        </p:txBody>
      </p:sp>
    </p:spTree>
    <p:extLst>
      <p:ext uri="{BB962C8B-B14F-4D97-AF65-F5344CB8AC3E}">
        <p14:creationId xmlns:p14="http://schemas.microsoft.com/office/powerpoint/2010/main" val="1454031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9845-3902-42E9-F6D3-60EE8957EFE5}"/>
              </a:ext>
            </a:extLst>
          </p:cNvPr>
          <p:cNvSpPr>
            <a:spLocks noGrp="1"/>
          </p:cNvSpPr>
          <p:nvPr>
            <p:ph type="title"/>
          </p:nvPr>
        </p:nvSpPr>
        <p:spPr/>
        <p:txBody>
          <a:bodyPr/>
          <a:lstStyle/>
          <a:p>
            <a:r>
              <a:rPr lang="en-US" dirty="0"/>
              <a:t>TAU Runtime Environment Variables</a:t>
            </a:r>
          </a:p>
        </p:txBody>
      </p:sp>
      <p:sp>
        <p:nvSpPr>
          <p:cNvPr id="3" name="Footer Placeholder 2">
            <a:extLst>
              <a:ext uri="{FF2B5EF4-FFF2-40B4-BE49-F238E27FC236}">
                <a16:creationId xmlns:a16="http://schemas.microsoft.com/office/drawing/2014/main" id="{6565C933-DAA4-EA3C-5BD3-7627A6728245}"/>
              </a:ext>
            </a:extLst>
          </p:cNvPr>
          <p:cNvSpPr>
            <a:spLocks noGrp="1"/>
          </p:cNvSpPr>
          <p:nvPr>
            <p:ph type="ftr" sz="quarter" idx="11"/>
          </p:nvPr>
        </p:nvSpPr>
        <p:spPr/>
        <p:txBody>
          <a:bodyPr/>
          <a:lstStyle/>
          <a:p>
            <a:r>
              <a:rPr lang="en-US"/>
              <a:t>SC22 | Dallas, TX | hpc accelerates.</a:t>
            </a:r>
            <a:endParaRPr lang="en-US" dirty="0"/>
          </a:p>
        </p:txBody>
      </p:sp>
      <p:graphicFrame>
        <p:nvGraphicFramePr>
          <p:cNvPr id="4" name="Group 63">
            <a:extLst>
              <a:ext uri="{FF2B5EF4-FFF2-40B4-BE49-F238E27FC236}">
                <a16:creationId xmlns:a16="http://schemas.microsoft.com/office/drawing/2014/main" id="{B0EF81F2-736F-7983-0811-12EDA5092A7B}"/>
              </a:ext>
            </a:extLst>
          </p:cNvPr>
          <p:cNvGraphicFramePr>
            <a:graphicFrameLocks noGrp="1"/>
          </p:cNvGraphicFramePr>
          <p:nvPr>
            <p:extLst>
              <p:ext uri="{D42A27DB-BD31-4B8C-83A1-F6EECF244321}">
                <p14:modId xmlns:p14="http://schemas.microsoft.com/office/powerpoint/2010/main" val="578642653"/>
              </p:ext>
            </p:extLst>
          </p:nvPr>
        </p:nvGraphicFramePr>
        <p:xfrm>
          <a:off x="1" y="566678"/>
          <a:ext cx="9143999" cy="4242709"/>
        </p:xfrm>
        <a:graphic>
          <a:graphicData uri="http://schemas.openxmlformats.org/drawingml/2006/table">
            <a:tbl>
              <a:tblPr/>
              <a:tblGrid>
                <a:gridCol w="2788268">
                  <a:extLst>
                    <a:ext uri="{9D8B030D-6E8A-4147-A177-3AD203B41FA5}">
                      <a16:colId xmlns:a16="http://schemas.microsoft.com/office/drawing/2014/main" val="20000"/>
                    </a:ext>
                  </a:extLst>
                </a:gridCol>
                <a:gridCol w="961771">
                  <a:extLst>
                    <a:ext uri="{9D8B030D-6E8A-4147-A177-3AD203B41FA5}">
                      <a16:colId xmlns:a16="http://schemas.microsoft.com/office/drawing/2014/main" val="20001"/>
                    </a:ext>
                  </a:extLst>
                </a:gridCol>
                <a:gridCol w="5393960">
                  <a:extLst>
                    <a:ext uri="{9D8B030D-6E8A-4147-A177-3AD203B41FA5}">
                      <a16:colId xmlns:a16="http://schemas.microsoft.com/office/drawing/2014/main" val="20002"/>
                    </a:ext>
                  </a:extLst>
                </a:gridCol>
              </a:tblGrid>
              <a:tr h="228511">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1" i="0" u="none" strike="noStrike" cap="none" normalizeH="0" baseline="0">
                          <a:ln>
                            <a:noFill/>
                          </a:ln>
                          <a:solidFill>
                            <a:schemeClr val="tx1"/>
                          </a:solidFill>
                          <a:effectLst/>
                          <a:latin typeface="Calibri" charset="0"/>
                          <a:ea typeface="Arial" charset="0"/>
                          <a:cs typeface="Arial" charset="0"/>
                        </a:rPr>
                        <a:t>Environment Variable</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1" i="0" u="none" strike="noStrike" cap="none" normalizeH="0" baseline="0">
                          <a:ln>
                            <a:noFill/>
                          </a:ln>
                          <a:solidFill>
                            <a:schemeClr val="tx1"/>
                          </a:solidFill>
                          <a:effectLst/>
                          <a:latin typeface="Calibri" charset="0"/>
                          <a:ea typeface="Arial" charset="0"/>
                          <a:cs typeface="Arial" charset="0"/>
                        </a:rPr>
                        <a:t>Default</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1" i="0" u="none" strike="noStrike" cap="none" normalizeH="0" baseline="0">
                          <a:ln>
                            <a:noFill/>
                          </a:ln>
                          <a:solidFill>
                            <a:schemeClr val="tx1"/>
                          </a:solidFill>
                          <a:effectLst/>
                          <a:latin typeface="Calibri" charset="0"/>
                          <a:ea typeface="Arial" charset="0"/>
                          <a:cs typeface="Arial" charset="0"/>
                        </a:rPr>
                        <a:t>Description</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085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TAU_TRACK_MEMORY_LEAKS</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Tracks allocates that were not de-allocated (needs –</a:t>
                      </a:r>
                      <a:r>
                        <a:rPr kumimoji="0" lang="en-US" sz="1000" b="0" i="0" u="none" strike="noStrike" cap="none" normalizeH="0" baseline="0" dirty="0" err="1">
                          <a:ln>
                            <a:noFill/>
                          </a:ln>
                          <a:solidFill>
                            <a:schemeClr val="tx1"/>
                          </a:solidFill>
                          <a:effectLst/>
                          <a:latin typeface="Calibri" charset="0"/>
                          <a:ea typeface="Arial" charset="0"/>
                          <a:cs typeface="Arial" charset="0"/>
                        </a:rPr>
                        <a:t>optMemDbg</a:t>
                      </a:r>
                      <a:r>
                        <a:rPr kumimoji="0" lang="en-US" sz="1000" b="0" i="0" u="none" strike="noStrike" cap="none" normalizeH="0" baseline="0" dirty="0">
                          <a:ln>
                            <a:noFill/>
                          </a:ln>
                          <a:solidFill>
                            <a:schemeClr val="tx1"/>
                          </a:solidFill>
                          <a:effectLst/>
                          <a:latin typeface="Calibri" charset="0"/>
                          <a:ea typeface="Arial" charset="0"/>
                          <a:cs typeface="Arial" charset="0"/>
                        </a:rPr>
                        <a:t> or </a:t>
                      </a:r>
                      <a:r>
                        <a:rPr kumimoji="0" lang="en-US" sz="1000" b="0" i="0" u="none" strike="noStrike" cap="none" normalizeH="0" baseline="0" dirty="0" err="1">
                          <a:ln>
                            <a:noFill/>
                          </a:ln>
                          <a:solidFill>
                            <a:schemeClr val="tx1"/>
                          </a:solidFill>
                          <a:effectLst/>
                          <a:latin typeface="Calibri" charset="0"/>
                          <a:ea typeface="Arial" charset="0"/>
                          <a:cs typeface="Arial" charset="0"/>
                        </a:rPr>
                        <a:t>tau_exec</a:t>
                      </a:r>
                      <a:r>
                        <a:rPr kumimoji="0" lang="en-US" sz="1000" b="0" i="0" u="none" strike="noStrike" cap="none" normalizeH="0" baseline="0" dirty="0">
                          <a:ln>
                            <a:noFill/>
                          </a:ln>
                          <a:solidFill>
                            <a:schemeClr val="tx1"/>
                          </a:solidFill>
                          <a:effectLst/>
                          <a:latin typeface="Calibri" charset="0"/>
                          <a:ea typeface="Arial" charset="0"/>
                          <a:cs typeface="Arial" charset="0"/>
                        </a:rPr>
                        <a:t> –memory)</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085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TAU_EBS_SOURCE</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TIME</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Allows using PAPI hardware counters for periodic interrupts for EBS (e.g., TAU_EBS_SOURCE=PAPI_TOT_INS when TAU_SAMPLING=1)</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511">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rgbClr val="000000"/>
                          </a:solidFill>
                          <a:effectLst/>
                          <a:latin typeface="Calibri" charset="0"/>
                          <a:ea typeface="Arial" charset="0"/>
                          <a:cs typeface="Arial" charset="0"/>
                        </a:rPr>
                        <a:t>TAU_EBS_PERIOD</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rgbClr val="000000"/>
                          </a:solidFill>
                          <a:effectLst/>
                          <a:latin typeface="Calibri" charset="0"/>
                          <a:ea typeface="Arial" charset="0"/>
                          <a:cs typeface="Arial" charset="0"/>
                        </a:rPr>
                        <a:t>100000</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rgbClr val="000000"/>
                          </a:solidFill>
                          <a:effectLst/>
                          <a:latin typeface="Calibri" charset="0"/>
                          <a:ea typeface="Arial" charset="0"/>
                          <a:cs typeface="Arial" charset="0"/>
                        </a:rPr>
                        <a:t>Specifies the overflow count for interrupts</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085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TAU_MEMDBG_ALLOC_MIN/MAX</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Byte size minimum and maximum subject to bounds checking (used with TAU_MEMDBG_PROTECT_*)</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085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TAU_MEMDBG_OVERHEAD</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Specifies the number of bytes for TAU’s memory overhead for memory debugging. </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085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TAU_MEMDBG_PROTECT_BELOW/ABOVE</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enables tracking runtime bounds checking below or above the array bounds (requires –</a:t>
                      </a:r>
                      <a:r>
                        <a:rPr kumimoji="0" lang="en-US" sz="1000" b="0" i="0" u="none" strike="noStrike" cap="none" normalizeH="0" baseline="0" dirty="0" err="1">
                          <a:ln>
                            <a:noFill/>
                          </a:ln>
                          <a:solidFill>
                            <a:schemeClr val="tx1"/>
                          </a:solidFill>
                          <a:effectLst/>
                          <a:latin typeface="Calibri" charset="0"/>
                          <a:ea typeface="Arial" charset="0"/>
                          <a:cs typeface="Arial" charset="0"/>
                        </a:rPr>
                        <a:t>optMemDbg</a:t>
                      </a:r>
                      <a:r>
                        <a:rPr kumimoji="0" lang="en-US" sz="1000" b="0" i="0" u="none" strike="noStrike" cap="none" normalizeH="0" baseline="0" dirty="0">
                          <a:ln>
                            <a:noFill/>
                          </a:ln>
                          <a:solidFill>
                            <a:schemeClr val="tx1"/>
                          </a:solidFill>
                          <a:effectLst/>
                          <a:latin typeface="Calibri" charset="0"/>
                          <a:ea typeface="Arial" charset="0"/>
                          <a:cs typeface="Arial" charset="0"/>
                        </a:rPr>
                        <a:t> while building or </a:t>
                      </a:r>
                      <a:r>
                        <a:rPr kumimoji="0" lang="en-US" sz="1000" b="0" i="0" u="none" strike="noStrike" cap="none" normalizeH="0" baseline="0" dirty="0" err="1">
                          <a:ln>
                            <a:noFill/>
                          </a:ln>
                          <a:solidFill>
                            <a:schemeClr val="tx1"/>
                          </a:solidFill>
                          <a:effectLst/>
                          <a:latin typeface="Calibri" charset="0"/>
                          <a:ea typeface="Arial" charset="0"/>
                          <a:cs typeface="Arial" charset="0"/>
                        </a:rPr>
                        <a:t>tau_exec</a:t>
                      </a:r>
                      <a:r>
                        <a:rPr kumimoji="0" lang="en-US" sz="1000" b="0" i="0" u="none" strike="noStrike" cap="none" normalizeH="0" baseline="0" dirty="0">
                          <a:ln>
                            <a:noFill/>
                          </a:ln>
                          <a:solidFill>
                            <a:schemeClr val="tx1"/>
                          </a:solidFill>
                          <a:effectLst/>
                          <a:latin typeface="Calibri" charset="0"/>
                          <a:ea typeface="Arial" charset="0"/>
                          <a:cs typeface="Arial" charset="0"/>
                        </a:rPr>
                        <a:t> –memory)</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9954">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TAU_MEMDBG_ZERO_MALLOC</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enables tracking zero byte allocations as invalid memory allocations. </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085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TAU_MEMDBG_PROTECT_FREE</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detects invalid accesses to </a:t>
                      </a:r>
                      <a:r>
                        <a:rPr kumimoji="0" lang="en-US" sz="1000" b="0" i="0" u="none" strike="noStrike" cap="none" normalizeH="0" baseline="0" dirty="0" err="1">
                          <a:ln>
                            <a:noFill/>
                          </a:ln>
                          <a:solidFill>
                            <a:schemeClr val="tx1"/>
                          </a:solidFill>
                          <a:effectLst/>
                          <a:latin typeface="Calibri" charset="0"/>
                          <a:ea typeface="Arial" charset="0"/>
                          <a:cs typeface="Arial" charset="0"/>
                        </a:rPr>
                        <a:t>deallocated</a:t>
                      </a:r>
                      <a:r>
                        <a:rPr kumimoji="0" lang="en-US" sz="1000" b="0" i="0" u="none" strike="noStrike" cap="none" normalizeH="0" baseline="0" dirty="0">
                          <a:ln>
                            <a:noFill/>
                          </a:ln>
                          <a:solidFill>
                            <a:schemeClr val="tx1"/>
                          </a:solidFill>
                          <a:effectLst/>
                          <a:latin typeface="Calibri" charset="0"/>
                          <a:ea typeface="Arial" charset="0"/>
                          <a:cs typeface="Arial" charset="0"/>
                        </a:rPr>
                        <a:t> memory that should not be referenced until it is reallocated (requires –</a:t>
                      </a:r>
                      <a:r>
                        <a:rPr kumimoji="0" lang="en-US" sz="1000" b="0" i="0" u="none" strike="noStrike" cap="none" normalizeH="0" baseline="0" dirty="0" err="1">
                          <a:ln>
                            <a:noFill/>
                          </a:ln>
                          <a:solidFill>
                            <a:schemeClr val="tx1"/>
                          </a:solidFill>
                          <a:effectLst/>
                          <a:latin typeface="Calibri" charset="0"/>
                          <a:ea typeface="Arial" charset="0"/>
                          <a:cs typeface="Arial" charset="0"/>
                        </a:rPr>
                        <a:t>optMemDbg</a:t>
                      </a:r>
                      <a:r>
                        <a:rPr kumimoji="0" lang="en-US" sz="1000" b="0" i="0" u="none" strike="noStrike" cap="none" normalizeH="0" baseline="0" dirty="0">
                          <a:ln>
                            <a:noFill/>
                          </a:ln>
                          <a:solidFill>
                            <a:schemeClr val="tx1"/>
                          </a:solidFill>
                          <a:effectLst/>
                          <a:latin typeface="Calibri" charset="0"/>
                          <a:ea typeface="Arial" charset="0"/>
                          <a:cs typeface="Arial" charset="0"/>
                        </a:rPr>
                        <a:t> or </a:t>
                      </a:r>
                      <a:r>
                        <a:rPr kumimoji="0" lang="en-US" sz="1000" b="0" i="0" u="none" strike="noStrike" cap="none" normalizeH="0" baseline="0" dirty="0" err="1">
                          <a:ln>
                            <a:noFill/>
                          </a:ln>
                          <a:solidFill>
                            <a:schemeClr val="tx1"/>
                          </a:solidFill>
                          <a:effectLst/>
                          <a:latin typeface="Calibri" charset="0"/>
                          <a:ea typeface="Arial" charset="0"/>
                          <a:cs typeface="Arial" charset="0"/>
                        </a:rPr>
                        <a:t>tau_exec</a:t>
                      </a:r>
                      <a:r>
                        <a:rPr kumimoji="0" lang="en-US" sz="1000" b="0" i="0" u="none" strike="noStrike" cap="none" normalizeH="0" baseline="0" dirty="0">
                          <a:ln>
                            <a:noFill/>
                          </a:ln>
                          <a:solidFill>
                            <a:schemeClr val="tx1"/>
                          </a:solidFill>
                          <a:effectLst/>
                          <a:latin typeface="Calibri" charset="0"/>
                          <a:ea typeface="Arial" charset="0"/>
                          <a:cs typeface="Arial" charset="0"/>
                        </a:rPr>
                        <a:t> –memory)</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085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TAU_MEMDBG_ATTEMPT_CONTINUE</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Setting to 1 allows TAU to record and continue execution when a memory error occurs at runtime. </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28511">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TAU_MEMDBG_FILL_GAP</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Undefined</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Initial value for gap bytes</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28511">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TAU_MEMDBG_ALINGMENT</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err="1">
                          <a:ln>
                            <a:noFill/>
                          </a:ln>
                          <a:solidFill>
                            <a:schemeClr val="tx1"/>
                          </a:solidFill>
                          <a:effectLst/>
                          <a:latin typeface="Calibri" charset="0"/>
                          <a:ea typeface="Arial" charset="0"/>
                          <a:cs typeface="Arial" charset="0"/>
                        </a:rPr>
                        <a:t>Sizeof</a:t>
                      </a:r>
                      <a:r>
                        <a:rPr kumimoji="0" lang="en-US" sz="1000" b="0" i="0" u="none" strike="noStrike" cap="none" normalizeH="0" baseline="0" dirty="0">
                          <a:ln>
                            <a:noFill/>
                          </a:ln>
                          <a:solidFill>
                            <a:schemeClr val="tx1"/>
                          </a:solidFill>
                          <a:effectLst/>
                          <a:latin typeface="Calibri" charset="0"/>
                          <a:ea typeface="Arial" charset="0"/>
                          <a:cs typeface="Arial" charset="0"/>
                        </a:rPr>
                        <a:t>(</a:t>
                      </a:r>
                      <a:r>
                        <a:rPr kumimoji="0" lang="en-US" sz="1000" b="0" i="0" u="none" strike="noStrike" cap="none" normalizeH="0" baseline="0" dirty="0" err="1">
                          <a:ln>
                            <a:noFill/>
                          </a:ln>
                          <a:solidFill>
                            <a:schemeClr val="tx1"/>
                          </a:solidFill>
                          <a:effectLst/>
                          <a:latin typeface="Calibri" charset="0"/>
                          <a:ea typeface="Arial" charset="0"/>
                          <a:cs typeface="Arial" charset="0"/>
                        </a:rPr>
                        <a:t>int</a:t>
                      </a:r>
                      <a:r>
                        <a:rPr kumimoji="0" lang="en-US" sz="1000" b="0" i="0" u="none" strike="noStrike" cap="none" normalizeH="0" baseline="0" dirty="0">
                          <a:ln>
                            <a:noFill/>
                          </a:ln>
                          <a:solidFill>
                            <a:schemeClr val="tx1"/>
                          </a:solidFill>
                          <a:effectLst/>
                          <a:latin typeface="Calibri" charset="0"/>
                          <a:ea typeface="Arial" charset="0"/>
                          <a:cs typeface="Arial" charset="0"/>
                        </a:rPr>
                        <a:t>)</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Byte alignment for memory allocations</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9954">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TAU_EVENT_THRESHOLD</a:t>
                      </a:r>
                    </a:p>
                  </a:txBody>
                  <a:tcPr marL="91434" marR="91434"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0.5</a:t>
                      </a:r>
                    </a:p>
                  </a:txBody>
                  <a:tcPr marL="91434" marR="91434"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000" b="0" i="0" u="none" strike="noStrike" cap="none" normalizeH="0" baseline="0" dirty="0">
                          <a:ln>
                            <a:noFill/>
                          </a:ln>
                          <a:solidFill>
                            <a:schemeClr val="tx1"/>
                          </a:solidFill>
                          <a:effectLst/>
                          <a:latin typeface="Calibri" charset="0"/>
                          <a:ea typeface="Arial" charset="0"/>
                          <a:cs typeface="Arial" charset="0"/>
                        </a:rPr>
                        <a:t>Define a threshold value (e.g., .25 is 25%) to trigger marker events for min/max</a:t>
                      </a:r>
                    </a:p>
                  </a:txBody>
                  <a:tcPr marL="91434" marR="91434"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5" name="Slide Number Placeholder 4">
            <a:extLst>
              <a:ext uri="{FF2B5EF4-FFF2-40B4-BE49-F238E27FC236}">
                <a16:creationId xmlns:a16="http://schemas.microsoft.com/office/drawing/2014/main" id="{51F5BA3D-241B-6937-9542-C2C4E900FDBF}"/>
              </a:ext>
            </a:extLst>
          </p:cNvPr>
          <p:cNvSpPr>
            <a:spLocks noGrp="1"/>
          </p:cNvSpPr>
          <p:nvPr>
            <p:ph type="sldNum" sz="quarter" idx="12"/>
          </p:nvPr>
        </p:nvSpPr>
        <p:spPr/>
        <p:txBody>
          <a:bodyPr/>
          <a:lstStyle/>
          <a:p>
            <a:fld id="{D5A6766A-B4F9-0D4A-808F-F0199F7E1DF9}" type="slidenum">
              <a:rPr lang="en-US" altLang="en-US" smtClean="0"/>
              <a:pPr/>
              <a:t>53</a:t>
            </a:fld>
            <a:endParaRPr lang="en-US" altLang="en-US"/>
          </a:p>
        </p:txBody>
      </p:sp>
    </p:spTree>
    <p:extLst>
      <p:ext uri="{BB962C8B-B14F-4D97-AF65-F5344CB8AC3E}">
        <p14:creationId xmlns:p14="http://schemas.microsoft.com/office/powerpoint/2010/main" val="1969472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08FFE-4F66-0ED3-6BA5-5791ACD668B7}"/>
              </a:ext>
            </a:extLst>
          </p:cNvPr>
          <p:cNvSpPr>
            <a:spLocks noGrp="1"/>
          </p:cNvSpPr>
          <p:nvPr>
            <p:ph type="title"/>
          </p:nvPr>
        </p:nvSpPr>
        <p:spPr/>
        <p:txBody>
          <a:bodyPr/>
          <a:lstStyle/>
          <a:p>
            <a:r>
              <a:rPr lang="en-US" dirty="0"/>
              <a:t>For more info…</a:t>
            </a:r>
          </a:p>
        </p:txBody>
      </p:sp>
      <p:sp>
        <p:nvSpPr>
          <p:cNvPr id="5" name="Content Placeholder 4">
            <a:extLst>
              <a:ext uri="{FF2B5EF4-FFF2-40B4-BE49-F238E27FC236}">
                <a16:creationId xmlns:a16="http://schemas.microsoft.com/office/drawing/2014/main" id="{95E61AAE-C0F4-052E-FC83-604B4345CE1B}"/>
              </a:ext>
            </a:extLst>
          </p:cNvPr>
          <p:cNvSpPr>
            <a:spLocks noGrp="1"/>
          </p:cNvSpPr>
          <p:nvPr>
            <p:ph idx="1"/>
          </p:nvPr>
        </p:nvSpPr>
        <p:spPr/>
        <p:txBody>
          <a:bodyPr/>
          <a:lstStyle/>
          <a:p>
            <a:r>
              <a:rPr lang="en-US" dirty="0">
                <a:hlinkClick r:id="rId2"/>
              </a:rPr>
              <a:t>https://tau.uoregon.edu</a:t>
            </a:r>
            <a:endParaRPr lang="en-US" dirty="0"/>
          </a:p>
          <a:p>
            <a:r>
              <a:rPr lang="en-US" dirty="0">
                <a:hlinkClick r:id="rId3"/>
              </a:rPr>
              <a:t>https://github.com/UO-OACISS/tau2</a:t>
            </a:r>
            <a:endParaRPr lang="en-US" dirty="0"/>
          </a:p>
          <a:p>
            <a:r>
              <a:rPr lang="en-US" dirty="0">
                <a:hlinkClick r:id="rId4"/>
              </a:rPr>
              <a:t>https://github.com/UO-OACISS/tau2/wiki</a:t>
            </a:r>
            <a:endParaRPr lang="en-US" dirty="0"/>
          </a:p>
          <a:p>
            <a:r>
              <a:rPr lang="en-US" dirty="0">
                <a:hlinkClick r:id="rId5"/>
              </a:rPr>
              <a:t>https://github.com/UO-OACISS/tau2/wiki/Frequently-Asked-Questions-%28FAQ%29</a:t>
            </a:r>
            <a:r>
              <a:rPr lang="en-US" dirty="0"/>
              <a:t> </a:t>
            </a:r>
          </a:p>
          <a:p>
            <a:r>
              <a:rPr lang="en-US" dirty="0"/>
              <a:t>Email </a:t>
            </a:r>
            <a:r>
              <a:rPr lang="en-US" dirty="0">
                <a:hlinkClick r:id="rId6"/>
              </a:rPr>
              <a:t>tau-bugs@cs.uoregon.edu</a:t>
            </a:r>
            <a:r>
              <a:rPr lang="en-US" dirty="0"/>
              <a:t> </a:t>
            </a:r>
          </a:p>
        </p:txBody>
      </p:sp>
      <p:sp>
        <p:nvSpPr>
          <p:cNvPr id="3" name="Footer Placeholder 2">
            <a:extLst>
              <a:ext uri="{FF2B5EF4-FFF2-40B4-BE49-F238E27FC236}">
                <a16:creationId xmlns:a16="http://schemas.microsoft.com/office/drawing/2014/main" id="{533BAFC7-D744-1594-B540-57631DE88AED}"/>
              </a:ext>
            </a:extLst>
          </p:cNvPr>
          <p:cNvSpPr>
            <a:spLocks noGrp="1"/>
          </p:cNvSpPr>
          <p:nvPr>
            <p:ph type="ftr" sz="quarter" idx="11"/>
          </p:nvPr>
        </p:nvSpPr>
        <p:spPr/>
        <p:txBody>
          <a:bodyPr/>
          <a:lstStyle/>
          <a:p>
            <a:r>
              <a:rPr lang="en-US"/>
              <a:t>SC22 | Dallas, TX | hpc accelerates.</a:t>
            </a:r>
            <a:endParaRPr lang="en-US" dirty="0"/>
          </a:p>
        </p:txBody>
      </p:sp>
      <p:sp>
        <p:nvSpPr>
          <p:cNvPr id="4" name="Slide Number Placeholder 3">
            <a:extLst>
              <a:ext uri="{FF2B5EF4-FFF2-40B4-BE49-F238E27FC236}">
                <a16:creationId xmlns:a16="http://schemas.microsoft.com/office/drawing/2014/main" id="{29FB1E1C-DB9F-E98D-D3F6-095AD960430C}"/>
              </a:ext>
            </a:extLst>
          </p:cNvPr>
          <p:cNvSpPr>
            <a:spLocks noGrp="1"/>
          </p:cNvSpPr>
          <p:nvPr>
            <p:ph type="sldNum" sz="quarter" idx="12"/>
          </p:nvPr>
        </p:nvSpPr>
        <p:spPr/>
        <p:txBody>
          <a:bodyPr/>
          <a:lstStyle/>
          <a:p>
            <a:fld id="{D5A6766A-B4F9-0D4A-808F-F0199F7E1DF9}" type="slidenum">
              <a:rPr lang="en-US" altLang="en-US" smtClean="0"/>
              <a:pPr/>
              <a:t>54</a:t>
            </a:fld>
            <a:endParaRPr lang="en-US" altLang="en-US"/>
          </a:p>
        </p:txBody>
      </p:sp>
    </p:spTree>
    <p:extLst>
      <p:ext uri="{BB962C8B-B14F-4D97-AF65-F5344CB8AC3E}">
        <p14:creationId xmlns:p14="http://schemas.microsoft.com/office/powerpoint/2010/main" val="497815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822D-51F1-675E-9224-40914930CD29}"/>
              </a:ext>
            </a:extLst>
          </p:cNvPr>
          <p:cNvSpPr>
            <a:spLocks noGrp="1"/>
          </p:cNvSpPr>
          <p:nvPr>
            <p:ph type="title"/>
          </p:nvPr>
        </p:nvSpPr>
        <p:spPr/>
        <p:txBody>
          <a:bodyPr/>
          <a:lstStyle/>
          <a:p>
            <a:r>
              <a:rPr lang="en-US" dirty="0"/>
              <a:t>ADIOS2 Output</a:t>
            </a:r>
          </a:p>
        </p:txBody>
      </p:sp>
      <p:sp>
        <p:nvSpPr>
          <p:cNvPr id="3" name="Content Placeholder 2">
            <a:extLst>
              <a:ext uri="{FF2B5EF4-FFF2-40B4-BE49-F238E27FC236}">
                <a16:creationId xmlns:a16="http://schemas.microsoft.com/office/drawing/2014/main" id="{FD7AADEA-C38F-50FA-F63E-397BEDDB1FF2}"/>
              </a:ext>
            </a:extLst>
          </p:cNvPr>
          <p:cNvSpPr>
            <a:spLocks noGrp="1"/>
          </p:cNvSpPr>
          <p:nvPr>
            <p:ph idx="1"/>
          </p:nvPr>
        </p:nvSpPr>
        <p:spPr/>
        <p:txBody>
          <a:bodyPr/>
          <a:lstStyle/>
          <a:p>
            <a:r>
              <a:rPr lang="en-US" dirty="0"/>
              <a:t>As discussed, </a:t>
            </a:r>
            <a:r>
              <a:rPr lang="en-US" b="1" dirty="0" err="1">
                <a:latin typeface="Courier New" panose="02070309020205020404" pitchFamily="49" charset="0"/>
                <a:cs typeface="Courier New" panose="02070309020205020404" pitchFamily="49" charset="0"/>
              </a:rPr>
              <a:t>tau_exec</a:t>
            </a:r>
            <a:r>
              <a:rPr lang="en-US" dirty="0"/>
              <a:t> is the execution wrapper to attach ”inject” or ”attach” TAU to the application</a:t>
            </a:r>
          </a:p>
          <a:p>
            <a:r>
              <a:rPr lang="en-US" dirty="0"/>
              <a:t>TAU comes with a plugin API (see </a:t>
            </a:r>
            <a:r>
              <a:rPr lang="en-US" dirty="0" err="1"/>
              <a:t>Malony</a:t>
            </a:r>
            <a:r>
              <a:rPr lang="en-US" dirty="0"/>
              <a:t>, Allen D., et al. "A plugin architecture for the TAU performance system”,</a:t>
            </a:r>
            <a:r>
              <a:rPr lang="en-US" i="1" dirty="0"/>
              <a:t> ICPP</a:t>
            </a:r>
            <a:r>
              <a:rPr lang="en-US" dirty="0"/>
              <a:t>, 2019.)</a:t>
            </a:r>
          </a:p>
          <a:p>
            <a:pPr lvl="1"/>
            <a:r>
              <a:rPr lang="en-US" dirty="0"/>
              <a:t>Code is executed at TAU events (timer start/stop, profile dump, program start/stop, etc.), or periodically</a:t>
            </a:r>
          </a:p>
          <a:p>
            <a:pPr lvl="1"/>
            <a:r>
              <a:rPr lang="en-US" dirty="0"/>
              <a:t>TAU comes with an ADIOS2 plugin that will write the profile data to ADIOS2 instead of TAU profile files</a:t>
            </a:r>
          </a:p>
        </p:txBody>
      </p:sp>
      <p:sp>
        <p:nvSpPr>
          <p:cNvPr id="4" name="Footer Placeholder 3">
            <a:extLst>
              <a:ext uri="{FF2B5EF4-FFF2-40B4-BE49-F238E27FC236}">
                <a16:creationId xmlns:a16="http://schemas.microsoft.com/office/drawing/2014/main" id="{378B9A9A-3799-BAC2-502A-B361325EC5D7}"/>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A5E21D3A-D3DD-FF4C-3CF4-B644DBA6A756}"/>
              </a:ext>
            </a:extLst>
          </p:cNvPr>
          <p:cNvSpPr>
            <a:spLocks noGrp="1"/>
          </p:cNvSpPr>
          <p:nvPr>
            <p:ph type="sldNum" sz="quarter" idx="12"/>
          </p:nvPr>
        </p:nvSpPr>
        <p:spPr/>
        <p:txBody>
          <a:bodyPr/>
          <a:lstStyle/>
          <a:p>
            <a:fld id="{E758CF0C-250E-7F48-AF3C-1DAAD85AA699}" type="slidenum">
              <a:rPr lang="en-US" altLang="en-US" smtClean="0"/>
              <a:pPr/>
              <a:t>55</a:t>
            </a:fld>
            <a:endParaRPr lang="en-US" altLang="en-US" dirty="0"/>
          </a:p>
        </p:txBody>
      </p:sp>
    </p:spTree>
    <p:extLst>
      <p:ext uri="{BB962C8B-B14F-4D97-AF65-F5344CB8AC3E}">
        <p14:creationId xmlns:p14="http://schemas.microsoft.com/office/powerpoint/2010/main" val="4035268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338F-85DA-CA1A-1D58-5A8452EBEFAA}"/>
              </a:ext>
            </a:extLst>
          </p:cNvPr>
          <p:cNvSpPr>
            <a:spLocks noGrp="1"/>
          </p:cNvSpPr>
          <p:nvPr>
            <p:ph type="title"/>
          </p:nvPr>
        </p:nvSpPr>
        <p:spPr/>
        <p:txBody>
          <a:bodyPr/>
          <a:lstStyle/>
          <a:p>
            <a:r>
              <a:rPr lang="en-US" dirty="0"/>
              <a:t>ADIOS2 plugin events</a:t>
            </a:r>
          </a:p>
        </p:txBody>
      </p:sp>
      <p:sp>
        <p:nvSpPr>
          <p:cNvPr id="3" name="Content Placeholder 2">
            <a:extLst>
              <a:ext uri="{FF2B5EF4-FFF2-40B4-BE49-F238E27FC236}">
                <a16:creationId xmlns:a16="http://schemas.microsoft.com/office/drawing/2014/main" id="{E01E0B41-17E9-9138-F7A2-B384638902C1}"/>
              </a:ext>
            </a:extLst>
          </p:cNvPr>
          <p:cNvSpPr>
            <a:spLocks noGrp="1"/>
          </p:cNvSpPr>
          <p:nvPr>
            <p:ph idx="1"/>
          </p:nvPr>
        </p:nvSpPr>
        <p:spPr/>
        <p:txBody>
          <a:bodyPr/>
          <a:lstStyle/>
          <a:p>
            <a:r>
              <a:rPr lang="en-US" u="sng" dirty="0" err="1"/>
              <a:t>PostInit</a:t>
            </a:r>
            <a:r>
              <a:rPr lang="en-US" dirty="0"/>
              <a:t> – after </a:t>
            </a:r>
            <a:r>
              <a:rPr lang="en-US" dirty="0" err="1"/>
              <a:t>MPI_Init</a:t>
            </a:r>
            <a:r>
              <a:rPr lang="en-US" dirty="0"/>
              <a:t>, initialize ADIOS2 for writing</a:t>
            </a:r>
          </a:p>
          <a:p>
            <a:r>
              <a:rPr lang="en-US" u="sng" dirty="0"/>
              <a:t>Dump</a:t>
            </a:r>
            <a:r>
              <a:rPr lang="en-US" dirty="0"/>
              <a:t> – when the “</a:t>
            </a:r>
            <a:r>
              <a:rPr lang="en-US" dirty="0" err="1"/>
              <a:t>Tau_dump</a:t>
            </a:r>
            <a:r>
              <a:rPr lang="en-US" dirty="0"/>
              <a:t>()” function is called, update all available profile statistics, write to ADIOS2</a:t>
            </a:r>
          </a:p>
          <a:p>
            <a:r>
              <a:rPr lang="en-US" u="sng" dirty="0" err="1"/>
              <a:t>PreEndOfExecution</a:t>
            </a:r>
            <a:r>
              <a:rPr lang="en-US" dirty="0"/>
              <a:t> – before </a:t>
            </a:r>
            <a:r>
              <a:rPr lang="en-US" dirty="0" err="1"/>
              <a:t>MPI_Finalize</a:t>
            </a:r>
            <a:r>
              <a:rPr lang="en-US" dirty="0"/>
              <a:t> is executed, perform any final unification and write and close</a:t>
            </a:r>
          </a:p>
          <a:p>
            <a:r>
              <a:rPr lang="en-US" u="sng" dirty="0" err="1"/>
              <a:t>EndOfExecution</a:t>
            </a:r>
            <a:r>
              <a:rPr lang="en-US" dirty="0"/>
              <a:t> – cleanup </a:t>
            </a:r>
          </a:p>
        </p:txBody>
      </p:sp>
      <p:sp>
        <p:nvSpPr>
          <p:cNvPr id="4" name="Footer Placeholder 3">
            <a:extLst>
              <a:ext uri="{FF2B5EF4-FFF2-40B4-BE49-F238E27FC236}">
                <a16:creationId xmlns:a16="http://schemas.microsoft.com/office/drawing/2014/main" id="{7B65EE5D-3BC7-6AA0-D14E-E3511F2CACCA}"/>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F2ADEE47-2AE9-E95A-07BF-87DE1B9B71E6}"/>
              </a:ext>
            </a:extLst>
          </p:cNvPr>
          <p:cNvSpPr>
            <a:spLocks noGrp="1"/>
          </p:cNvSpPr>
          <p:nvPr>
            <p:ph type="sldNum" sz="quarter" idx="12"/>
          </p:nvPr>
        </p:nvSpPr>
        <p:spPr/>
        <p:txBody>
          <a:bodyPr/>
          <a:lstStyle/>
          <a:p>
            <a:fld id="{E758CF0C-250E-7F48-AF3C-1DAAD85AA699}" type="slidenum">
              <a:rPr lang="en-US" altLang="en-US" smtClean="0"/>
              <a:pPr/>
              <a:t>56</a:t>
            </a:fld>
            <a:endParaRPr lang="en-US" altLang="en-US" dirty="0"/>
          </a:p>
        </p:txBody>
      </p:sp>
    </p:spTree>
    <p:extLst>
      <p:ext uri="{BB962C8B-B14F-4D97-AF65-F5344CB8AC3E}">
        <p14:creationId xmlns:p14="http://schemas.microsoft.com/office/powerpoint/2010/main" val="556096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AB79-DE05-9D2A-8D4F-2696C9546CDC}"/>
              </a:ext>
            </a:extLst>
          </p:cNvPr>
          <p:cNvSpPr>
            <a:spLocks noGrp="1"/>
          </p:cNvSpPr>
          <p:nvPr>
            <p:ph type="title"/>
          </p:nvPr>
        </p:nvSpPr>
        <p:spPr/>
        <p:txBody>
          <a:bodyPr/>
          <a:lstStyle/>
          <a:p>
            <a:r>
              <a:rPr lang="en-US" dirty="0"/>
              <a:t>Using the ADIOS2 plugin</a:t>
            </a:r>
          </a:p>
        </p:txBody>
      </p:sp>
      <p:sp>
        <p:nvSpPr>
          <p:cNvPr id="3" name="Content Placeholder 2">
            <a:extLst>
              <a:ext uri="{FF2B5EF4-FFF2-40B4-BE49-F238E27FC236}">
                <a16:creationId xmlns:a16="http://schemas.microsoft.com/office/drawing/2014/main" id="{E4581091-6F7A-0CA0-0E14-1631209388CA}"/>
              </a:ext>
            </a:extLst>
          </p:cNvPr>
          <p:cNvSpPr>
            <a:spLocks noGrp="1"/>
          </p:cNvSpPr>
          <p:nvPr>
            <p:ph idx="1"/>
          </p:nvPr>
        </p:nvSpPr>
        <p:spPr/>
        <p:txBody>
          <a:bodyPr>
            <a:normAutofit fontScale="85000" lnSpcReduction="10000"/>
          </a:bodyPr>
          <a:lstStyle/>
          <a:p>
            <a:r>
              <a:rPr lang="en-US" dirty="0"/>
              <a:t>Just add the </a:t>
            </a:r>
            <a:r>
              <a:rPr lang="en-US" b="1" dirty="0">
                <a:latin typeface="Courier New" panose="02070309020205020404" pitchFamily="49" charset="0"/>
                <a:cs typeface="Courier New" panose="02070309020205020404" pitchFamily="49" charset="0"/>
              </a:rPr>
              <a:t>-adios2</a:t>
            </a:r>
            <a:r>
              <a:rPr lang="en-US" dirty="0"/>
              <a:t> flag to </a:t>
            </a:r>
            <a:r>
              <a:rPr lang="en-US" dirty="0" err="1"/>
              <a:t>tau_exec</a:t>
            </a:r>
            <a:endParaRPr lang="en-US" dirty="0"/>
          </a:p>
          <a:p>
            <a:r>
              <a:rPr lang="en-US" dirty="0"/>
              <a:t>Useful environment variables</a:t>
            </a:r>
          </a:p>
          <a:p>
            <a:pPr lvl="1"/>
            <a:r>
              <a:rPr lang="en-US" b="1" dirty="0">
                <a:latin typeface="Courier New" panose="02070309020205020404" pitchFamily="49" charset="0"/>
                <a:cs typeface="Courier New" panose="02070309020205020404" pitchFamily="49" charset="0"/>
              </a:rPr>
              <a:t>TAU_ADIOS2_PERIODIC</a:t>
            </a:r>
            <a:r>
              <a:rPr lang="en-US" dirty="0"/>
              <a:t>: yes/true/on/1 – tells the plugin to write output periodically and asynchronously, (defaults to </a:t>
            </a:r>
            <a:r>
              <a:rPr lang="en-US" b="1" dirty="0">
                <a:latin typeface="Courier New" panose="02070309020205020404" pitchFamily="49" charset="0"/>
                <a:cs typeface="Courier New" panose="02070309020205020404" pitchFamily="49" charset="0"/>
              </a:rPr>
              <a:t>false</a:t>
            </a:r>
            <a:r>
              <a:rPr lang="en-US" dirty="0"/>
              <a:t>)</a:t>
            </a:r>
          </a:p>
          <a:p>
            <a:pPr lvl="1"/>
            <a:r>
              <a:rPr lang="en-US" b="1" dirty="0">
                <a:latin typeface="Courier New" panose="02070309020205020404" pitchFamily="49" charset="0"/>
                <a:cs typeface="Courier New" panose="02070309020205020404" pitchFamily="49" charset="0"/>
              </a:rPr>
              <a:t>TAU_ADIOS2_PERIOD</a:t>
            </a:r>
            <a:r>
              <a:rPr lang="en-US" dirty="0"/>
              <a:t>: number in microseconds (default 2,000,000)</a:t>
            </a:r>
          </a:p>
          <a:p>
            <a:pPr lvl="1"/>
            <a:r>
              <a:rPr lang="en-US" b="1" dirty="0">
                <a:latin typeface="Courier New" panose="02070309020205020404" pitchFamily="49" charset="0"/>
                <a:cs typeface="Courier New" panose="02070309020205020404" pitchFamily="49" charset="0"/>
              </a:rPr>
              <a:t>TAU_ADIOS2_ONE_FILE</a:t>
            </a:r>
            <a:r>
              <a:rPr lang="en-US" dirty="0"/>
              <a:t>: write one ADIOS2 file, or each MPI rank writes their own (defaults to </a:t>
            </a:r>
            <a:r>
              <a:rPr lang="en-US" b="1" dirty="0">
                <a:latin typeface="Courier New" panose="02070309020205020404" pitchFamily="49" charset="0"/>
                <a:cs typeface="Courier New" panose="02070309020205020404" pitchFamily="49" charset="0"/>
              </a:rPr>
              <a:t>true</a:t>
            </a:r>
            <a:r>
              <a:rPr lang="en-US" dirty="0"/>
              <a:t>)</a:t>
            </a:r>
          </a:p>
          <a:p>
            <a:pPr lvl="1"/>
            <a:r>
              <a:rPr lang="en-US" b="1" dirty="0">
                <a:latin typeface="Courier New" panose="02070309020205020404" pitchFamily="49" charset="0"/>
                <a:cs typeface="Courier New" panose="02070309020205020404" pitchFamily="49" charset="0"/>
              </a:rPr>
              <a:t>TAU_ADIOS2_FILENAME</a:t>
            </a:r>
            <a:r>
              <a:rPr lang="en-US" dirty="0"/>
              <a:t>: defaults to </a:t>
            </a:r>
            <a:r>
              <a:rPr lang="en-US" b="1" dirty="0" err="1">
                <a:latin typeface="Courier New" panose="02070309020205020404" pitchFamily="49" charset="0"/>
                <a:cs typeface="Courier New" panose="02070309020205020404" pitchFamily="49" charset="0"/>
              </a:rPr>
              <a:t>tauprofile</a:t>
            </a:r>
            <a:r>
              <a:rPr lang="en-US" b="1" dirty="0">
                <a:latin typeface="Courier New" panose="02070309020205020404" pitchFamily="49" charset="0"/>
                <a:cs typeface="Courier New" panose="02070309020205020404" pitchFamily="49" charset="0"/>
              </a:rPr>
              <a:t>-&lt;executable name&gt;.bp</a:t>
            </a:r>
            <a:r>
              <a:rPr lang="en-US" dirty="0"/>
              <a:t> (can specify path with TAU </a:t>
            </a:r>
            <a:r>
              <a:rPr lang="en-US" b="1" dirty="0">
                <a:latin typeface="Courier New" panose="02070309020205020404" pitchFamily="49" charset="0"/>
                <a:cs typeface="Courier New" panose="02070309020205020404" pitchFamily="49" charset="0"/>
              </a:rPr>
              <a:t>$PROFILEDIR</a:t>
            </a:r>
            <a:r>
              <a:rPr lang="en-US" dirty="0"/>
              <a:t> env var)</a:t>
            </a:r>
          </a:p>
          <a:p>
            <a:pPr lvl="1"/>
            <a:r>
              <a:rPr lang="en-US" b="1" dirty="0">
                <a:latin typeface="Courier New" panose="02070309020205020404" pitchFamily="49" charset="0"/>
                <a:cs typeface="Courier New" panose="02070309020205020404" pitchFamily="49" charset="0"/>
              </a:rPr>
              <a:t>TAU_ADIOS2_ENGINE</a:t>
            </a:r>
            <a:r>
              <a:rPr lang="en-US" dirty="0"/>
              <a:t>: (defaults to </a:t>
            </a:r>
            <a:r>
              <a:rPr lang="en-US" b="1" dirty="0" err="1">
                <a:latin typeface="Courier New" panose="02070309020205020404" pitchFamily="49" charset="0"/>
                <a:cs typeface="Courier New" panose="02070309020205020404" pitchFamily="49" charset="0"/>
              </a:rPr>
              <a:t>BPFile</a:t>
            </a:r>
            <a:r>
              <a:rPr lang="en-US" dirty="0"/>
              <a:t>)</a:t>
            </a:r>
          </a:p>
          <a:p>
            <a:pPr lvl="1"/>
            <a:r>
              <a:rPr lang="en-US" b="1" dirty="0">
                <a:latin typeface="Courier New" panose="02070309020205020404" pitchFamily="49" charset="0"/>
                <a:cs typeface="Courier New" panose="02070309020205020404" pitchFamily="49" charset="0"/>
              </a:rPr>
              <a:t>TAU_ADIOS2_CONFIG_FILE</a:t>
            </a:r>
            <a:r>
              <a:rPr lang="en-US" dirty="0"/>
              <a:t>: for specifying all ADIOS2 settings (default: </a:t>
            </a:r>
            <a:r>
              <a:rPr lang="en-US" b="1" dirty="0">
                <a:latin typeface="Courier New" panose="02070309020205020404" pitchFamily="49" charset="0"/>
                <a:cs typeface="Courier New" panose="02070309020205020404" pitchFamily="49" charset="0"/>
              </a:rPr>
              <a:t>./adios2.xml</a:t>
            </a:r>
            <a:r>
              <a:rPr lang="en-US" dirty="0"/>
              <a:t>)</a:t>
            </a:r>
          </a:p>
        </p:txBody>
      </p:sp>
      <p:sp>
        <p:nvSpPr>
          <p:cNvPr id="4" name="Footer Placeholder 3">
            <a:extLst>
              <a:ext uri="{FF2B5EF4-FFF2-40B4-BE49-F238E27FC236}">
                <a16:creationId xmlns:a16="http://schemas.microsoft.com/office/drawing/2014/main" id="{96E63478-7842-49F1-EB6A-F66F5D809538}"/>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1A1FFCAF-7BE3-7C7E-F196-88017C92AF5B}"/>
              </a:ext>
            </a:extLst>
          </p:cNvPr>
          <p:cNvSpPr>
            <a:spLocks noGrp="1"/>
          </p:cNvSpPr>
          <p:nvPr>
            <p:ph type="sldNum" sz="quarter" idx="12"/>
          </p:nvPr>
        </p:nvSpPr>
        <p:spPr/>
        <p:txBody>
          <a:bodyPr/>
          <a:lstStyle/>
          <a:p>
            <a:fld id="{E758CF0C-250E-7F48-AF3C-1DAAD85AA699}" type="slidenum">
              <a:rPr lang="en-US" altLang="en-US" smtClean="0"/>
              <a:pPr/>
              <a:t>57</a:t>
            </a:fld>
            <a:endParaRPr lang="en-US" altLang="en-US" dirty="0"/>
          </a:p>
        </p:txBody>
      </p:sp>
    </p:spTree>
    <p:extLst>
      <p:ext uri="{BB962C8B-B14F-4D97-AF65-F5344CB8AC3E}">
        <p14:creationId xmlns:p14="http://schemas.microsoft.com/office/powerpoint/2010/main" val="2387052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33DA5-99BA-532E-8CF3-CD2C10D52B23}"/>
              </a:ext>
            </a:extLst>
          </p:cNvPr>
          <p:cNvSpPr>
            <a:spLocks noGrp="1"/>
          </p:cNvSpPr>
          <p:nvPr>
            <p:ph type="title"/>
          </p:nvPr>
        </p:nvSpPr>
        <p:spPr/>
        <p:txBody>
          <a:bodyPr/>
          <a:lstStyle/>
          <a:p>
            <a:r>
              <a:rPr lang="en-US" dirty="0"/>
              <a:t>What data is stored?</a:t>
            </a:r>
          </a:p>
        </p:txBody>
      </p:sp>
      <p:sp>
        <p:nvSpPr>
          <p:cNvPr id="3" name="Content Placeholder 2">
            <a:extLst>
              <a:ext uri="{FF2B5EF4-FFF2-40B4-BE49-F238E27FC236}">
                <a16:creationId xmlns:a16="http://schemas.microsoft.com/office/drawing/2014/main" id="{7AD98F35-5FEA-E01E-5237-53706401713B}"/>
              </a:ext>
            </a:extLst>
          </p:cNvPr>
          <p:cNvSpPr>
            <a:spLocks noGrp="1"/>
          </p:cNvSpPr>
          <p:nvPr>
            <p:ph idx="1"/>
          </p:nvPr>
        </p:nvSpPr>
        <p:spPr/>
        <p:txBody>
          <a:bodyPr/>
          <a:lstStyle/>
          <a:p>
            <a:r>
              <a:rPr lang="en-US" dirty="0"/>
              <a:t>TAU Metadata stored as ADIOS2 attributes (strings)</a:t>
            </a:r>
          </a:p>
          <a:p>
            <a:r>
              <a:rPr lang="en-US" dirty="0"/>
              <a:t>TAU Counters</a:t>
            </a:r>
          </a:p>
          <a:p>
            <a:pPr lvl="1"/>
            <a:r>
              <a:rPr lang="en-US" dirty="0"/>
              <a:t>Bytes sent, GPU registers used, etc.</a:t>
            </a:r>
          </a:p>
          <a:p>
            <a:r>
              <a:rPr lang="en-US" dirty="0"/>
              <a:t>TAU Timers</a:t>
            </a:r>
          </a:p>
          <a:p>
            <a:pPr lvl="1"/>
            <a:r>
              <a:rPr lang="en-US" dirty="0"/>
              <a:t>Time in foo(), bar(), etc.</a:t>
            </a:r>
          </a:p>
        </p:txBody>
      </p:sp>
      <p:sp>
        <p:nvSpPr>
          <p:cNvPr id="4" name="Footer Placeholder 3">
            <a:extLst>
              <a:ext uri="{FF2B5EF4-FFF2-40B4-BE49-F238E27FC236}">
                <a16:creationId xmlns:a16="http://schemas.microsoft.com/office/drawing/2014/main" id="{569DD269-8043-AEB0-18F4-93BFD3A46B0A}"/>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DA3C0825-00EF-B21C-422F-19D4A885FC9D}"/>
              </a:ext>
            </a:extLst>
          </p:cNvPr>
          <p:cNvSpPr>
            <a:spLocks noGrp="1"/>
          </p:cNvSpPr>
          <p:nvPr>
            <p:ph type="sldNum" sz="quarter" idx="12"/>
          </p:nvPr>
        </p:nvSpPr>
        <p:spPr/>
        <p:txBody>
          <a:bodyPr/>
          <a:lstStyle/>
          <a:p>
            <a:fld id="{E758CF0C-250E-7F48-AF3C-1DAAD85AA699}" type="slidenum">
              <a:rPr lang="en-US" altLang="en-US" smtClean="0"/>
              <a:pPr/>
              <a:t>58</a:t>
            </a:fld>
            <a:endParaRPr lang="en-US" altLang="en-US" dirty="0"/>
          </a:p>
        </p:txBody>
      </p:sp>
    </p:spTree>
    <p:extLst>
      <p:ext uri="{BB962C8B-B14F-4D97-AF65-F5344CB8AC3E}">
        <p14:creationId xmlns:p14="http://schemas.microsoft.com/office/powerpoint/2010/main" val="2992418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A3CB-8C6A-9B90-F418-3BCE7297BA84}"/>
              </a:ext>
            </a:extLst>
          </p:cNvPr>
          <p:cNvSpPr>
            <a:spLocks noGrp="1"/>
          </p:cNvSpPr>
          <p:nvPr>
            <p:ph type="title"/>
          </p:nvPr>
        </p:nvSpPr>
        <p:spPr/>
        <p:txBody>
          <a:bodyPr/>
          <a:lstStyle/>
          <a:p>
            <a:r>
              <a:rPr lang="en-US" dirty="0"/>
              <a:t>Metadata examples (</a:t>
            </a:r>
            <a:r>
              <a:rPr lang="en-US" dirty="0" err="1"/>
              <a:t>bpls</a:t>
            </a:r>
            <a:r>
              <a:rPr lang="en-US" dirty="0"/>
              <a:t> -A -d)</a:t>
            </a:r>
          </a:p>
        </p:txBody>
      </p:sp>
      <p:pic>
        <p:nvPicPr>
          <p:cNvPr id="7" name="Content Placeholder 6">
            <a:extLst>
              <a:ext uri="{FF2B5EF4-FFF2-40B4-BE49-F238E27FC236}">
                <a16:creationId xmlns:a16="http://schemas.microsoft.com/office/drawing/2014/main" id="{E3BB886D-9FCB-81E0-A793-2FD81C43DC34}"/>
              </a:ext>
            </a:extLst>
          </p:cNvPr>
          <p:cNvPicPr>
            <a:picLocks noGrp="1" noChangeAspect="1"/>
          </p:cNvPicPr>
          <p:nvPr>
            <p:ph idx="1"/>
          </p:nvPr>
        </p:nvPicPr>
        <p:blipFill>
          <a:blip r:embed="rId2"/>
          <a:stretch>
            <a:fillRect/>
          </a:stretch>
        </p:blipFill>
        <p:spPr>
          <a:xfrm>
            <a:off x="846501" y="600075"/>
            <a:ext cx="7443060" cy="4167188"/>
          </a:xfrm>
          <a:prstGeom prst="rect">
            <a:avLst/>
          </a:prstGeom>
        </p:spPr>
      </p:pic>
      <p:sp>
        <p:nvSpPr>
          <p:cNvPr id="4" name="Footer Placeholder 3">
            <a:extLst>
              <a:ext uri="{FF2B5EF4-FFF2-40B4-BE49-F238E27FC236}">
                <a16:creationId xmlns:a16="http://schemas.microsoft.com/office/drawing/2014/main" id="{6B180E90-89A3-90E1-E0CD-B7DB9068988E}"/>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C86936EE-5AC6-9C5B-726D-BD78C75BC1A3}"/>
              </a:ext>
            </a:extLst>
          </p:cNvPr>
          <p:cNvSpPr>
            <a:spLocks noGrp="1"/>
          </p:cNvSpPr>
          <p:nvPr>
            <p:ph type="sldNum" sz="quarter" idx="12"/>
          </p:nvPr>
        </p:nvSpPr>
        <p:spPr/>
        <p:txBody>
          <a:bodyPr/>
          <a:lstStyle/>
          <a:p>
            <a:fld id="{E758CF0C-250E-7F48-AF3C-1DAAD85AA699}" type="slidenum">
              <a:rPr lang="en-US" altLang="en-US" smtClean="0"/>
              <a:pPr/>
              <a:t>59</a:t>
            </a:fld>
            <a:endParaRPr lang="en-US" altLang="en-US" dirty="0"/>
          </a:p>
        </p:txBody>
      </p:sp>
    </p:spTree>
    <p:extLst>
      <p:ext uri="{BB962C8B-B14F-4D97-AF65-F5344CB8AC3E}">
        <p14:creationId xmlns:p14="http://schemas.microsoft.com/office/powerpoint/2010/main" val="256712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title"/>
          </p:nvPr>
        </p:nvSpPr>
        <p:spPr/>
        <p:txBody>
          <a:bodyPr/>
          <a:lstStyle/>
          <a:p>
            <a:pPr eaLnBrk="1" hangingPunct="1"/>
            <a:r>
              <a:rPr lang="en-US">
                <a:latin typeface="Arial" charset="0"/>
              </a:rPr>
              <a:t>ParaProf 3D Profile Browser</a:t>
            </a:r>
          </a:p>
        </p:txBody>
      </p:sp>
      <p:pic>
        <p:nvPicPr>
          <p:cNvPr id="4" name="Picture 3" descr="Graphical user interface&#10;&#10;Description automatically generated">
            <a:extLst>
              <a:ext uri="{FF2B5EF4-FFF2-40B4-BE49-F238E27FC236}">
                <a16:creationId xmlns:a16="http://schemas.microsoft.com/office/drawing/2014/main" id="{923BBB7F-8087-A049-A15E-8222D6F218B9}"/>
              </a:ext>
            </a:extLst>
          </p:cNvPr>
          <p:cNvPicPr/>
          <p:nvPr/>
        </p:nvPicPr>
        <p:blipFill>
          <a:blip r:embed="rId3">
            <a:extLst>
              <a:ext uri="{28A0092B-C50C-407E-A947-70E740481C1C}">
                <a14:useLocalDpi xmlns:a14="http://schemas.microsoft.com/office/drawing/2010/main" val="0"/>
              </a:ext>
            </a:extLst>
          </a:blip>
          <a:stretch>
            <a:fillRect/>
          </a:stretch>
        </p:blipFill>
        <p:spPr>
          <a:xfrm>
            <a:off x="661308" y="734311"/>
            <a:ext cx="7821385" cy="3858338"/>
          </a:xfrm>
          <a:prstGeom prst="rect">
            <a:avLst/>
          </a:prstGeom>
        </p:spPr>
      </p:pic>
      <p:sp>
        <p:nvSpPr>
          <p:cNvPr id="3" name="Footer Placeholder 2">
            <a:extLst>
              <a:ext uri="{FF2B5EF4-FFF2-40B4-BE49-F238E27FC236}">
                <a16:creationId xmlns:a16="http://schemas.microsoft.com/office/drawing/2014/main" id="{744C5023-B959-3749-E6B8-154B8CC841CC}"/>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F5564B0F-0FF6-D893-ADA9-A610A5F15844}"/>
              </a:ext>
            </a:extLst>
          </p:cNvPr>
          <p:cNvSpPr>
            <a:spLocks noGrp="1"/>
          </p:cNvSpPr>
          <p:nvPr>
            <p:ph type="sldNum" sz="quarter" idx="12"/>
          </p:nvPr>
        </p:nvSpPr>
        <p:spPr/>
        <p:txBody>
          <a:bodyPr/>
          <a:lstStyle/>
          <a:p>
            <a:fld id="{E758CF0C-250E-7F48-AF3C-1DAAD85AA699}" type="slidenum">
              <a:rPr lang="en-US" altLang="en-US" smtClean="0"/>
              <a:pPr/>
              <a:t>6</a:t>
            </a:fld>
            <a:endParaRPr lang="en-US" altLang="en-US" dirty="0"/>
          </a:p>
        </p:txBody>
      </p:sp>
    </p:spTree>
    <p:extLst>
      <p:ext uri="{BB962C8B-B14F-4D97-AF65-F5344CB8AC3E}">
        <p14:creationId xmlns:p14="http://schemas.microsoft.com/office/powerpoint/2010/main" val="817325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29F45-71C0-562B-0D46-AB6220BCA732}"/>
              </a:ext>
            </a:extLst>
          </p:cNvPr>
          <p:cNvSpPr>
            <a:spLocks noGrp="1"/>
          </p:cNvSpPr>
          <p:nvPr>
            <p:ph type="title"/>
          </p:nvPr>
        </p:nvSpPr>
        <p:spPr/>
        <p:txBody>
          <a:bodyPr/>
          <a:lstStyle/>
          <a:p>
            <a:r>
              <a:rPr lang="en-US" dirty="0"/>
              <a:t>Timer Examples (</a:t>
            </a:r>
            <a:r>
              <a:rPr lang="en-US" dirty="0" err="1"/>
              <a:t>bpls</a:t>
            </a:r>
            <a:r>
              <a:rPr lang="en-US" dirty="0"/>
              <a:t> -l)</a:t>
            </a:r>
          </a:p>
        </p:txBody>
      </p:sp>
      <p:pic>
        <p:nvPicPr>
          <p:cNvPr id="6" name="Content Placeholder 5">
            <a:extLst>
              <a:ext uri="{FF2B5EF4-FFF2-40B4-BE49-F238E27FC236}">
                <a16:creationId xmlns:a16="http://schemas.microsoft.com/office/drawing/2014/main" id="{5F6BD942-A595-0340-1992-4A49FB0F3F10}"/>
              </a:ext>
            </a:extLst>
          </p:cNvPr>
          <p:cNvPicPr>
            <a:picLocks noGrp="1" noChangeAspect="1"/>
          </p:cNvPicPr>
          <p:nvPr>
            <p:ph idx="1"/>
          </p:nvPr>
        </p:nvPicPr>
        <p:blipFill>
          <a:blip r:embed="rId2"/>
          <a:stretch>
            <a:fillRect/>
          </a:stretch>
        </p:blipFill>
        <p:spPr>
          <a:xfrm>
            <a:off x="2045385" y="600075"/>
            <a:ext cx="5045292" cy="4167188"/>
          </a:xfrm>
          <a:prstGeom prst="rect">
            <a:avLst/>
          </a:prstGeom>
        </p:spPr>
      </p:pic>
      <p:sp>
        <p:nvSpPr>
          <p:cNvPr id="4" name="Footer Placeholder 3">
            <a:extLst>
              <a:ext uri="{FF2B5EF4-FFF2-40B4-BE49-F238E27FC236}">
                <a16:creationId xmlns:a16="http://schemas.microsoft.com/office/drawing/2014/main" id="{1C35AA47-D4B6-621F-647D-4B1F17D75680}"/>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17C97897-CCC6-8321-D929-40933B4F5B8F}"/>
              </a:ext>
            </a:extLst>
          </p:cNvPr>
          <p:cNvSpPr>
            <a:spLocks noGrp="1"/>
          </p:cNvSpPr>
          <p:nvPr>
            <p:ph type="sldNum" sz="quarter" idx="12"/>
          </p:nvPr>
        </p:nvSpPr>
        <p:spPr/>
        <p:txBody>
          <a:bodyPr/>
          <a:lstStyle/>
          <a:p>
            <a:fld id="{E758CF0C-250E-7F48-AF3C-1DAAD85AA699}" type="slidenum">
              <a:rPr lang="en-US" altLang="en-US" smtClean="0"/>
              <a:pPr/>
              <a:t>60</a:t>
            </a:fld>
            <a:endParaRPr lang="en-US" altLang="en-US" dirty="0"/>
          </a:p>
        </p:txBody>
      </p:sp>
    </p:spTree>
    <p:extLst>
      <p:ext uri="{BB962C8B-B14F-4D97-AF65-F5344CB8AC3E}">
        <p14:creationId xmlns:p14="http://schemas.microsoft.com/office/powerpoint/2010/main" val="3387330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8DD2-DFD8-9760-1814-2EC3B3539D67}"/>
              </a:ext>
            </a:extLst>
          </p:cNvPr>
          <p:cNvSpPr>
            <a:spLocks noGrp="1"/>
          </p:cNvSpPr>
          <p:nvPr>
            <p:ph type="title"/>
          </p:nvPr>
        </p:nvSpPr>
        <p:spPr/>
        <p:txBody>
          <a:bodyPr/>
          <a:lstStyle/>
          <a:p>
            <a:r>
              <a:rPr lang="en-US" dirty="0"/>
              <a:t>Counter Examples  (</a:t>
            </a:r>
            <a:r>
              <a:rPr lang="en-US" dirty="0" err="1"/>
              <a:t>bpls</a:t>
            </a:r>
            <a:r>
              <a:rPr lang="en-US" dirty="0"/>
              <a:t> -l)</a:t>
            </a:r>
          </a:p>
        </p:txBody>
      </p:sp>
      <p:pic>
        <p:nvPicPr>
          <p:cNvPr id="6" name="Content Placeholder 5">
            <a:extLst>
              <a:ext uri="{FF2B5EF4-FFF2-40B4-BE49-F238E27FC236}">
                <a16:creationId xmlns:a16="http://schemas.microsoft.com/office/drawing/2014/main" id="{14C20492-D186-0BDC-BB63-B1ED562B1680}"/>
              </a:ext>
            </a:extLst>
          </p:cNvPr>
          <p:cNvPicPr>
            <a:picLocks noGrp="1" noChangeAspect="1"/>
          </p:cNvPicPr>
          <p:nvPr>
            <p:ph idx="1"/>
          </p:nvPr>
        </p:nvPicPr>
        <p:blipFill>
          <a:blip r:embed="rId2"/>
          <a:stretch>
            <a:fillRect/>
          </a:stretch>
        </p:blipFill>
        <p:spPr>
          <a:xfrm>
            <a:off x="2045385" y="600075"/>
            <a:ext cx="5045292" cy="4167188"/>
          </a:xfrm>
          <a:prstGeom prst="rect">
            <a:avLst/>
          </a:prstGeom>
        </p:spPr>
      </p:pic>
      <p:sp>
        <p:nvSpPr>
          <p:cNvPr id="4" name="Footer Placeholder 3">
            <a:extLst>
              <a:ext uri="{FF2B5EF4-FFF2-40B4-BE49-F238E27FC236}">
                <a16:creationId xmlns:a16="http://schemas.microsoft.com/office/drawing/2014/main" id="{81E92510-63B5-7F9C-9CDC-50E13261EE5F}"/>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0DBEFA24-E85B-B99C-3E96-C4D9A16AD0ED}"/>
              </a:ext>
            </a:extLst>
          </p:cNvPr>
          <p:cNvSpPr>
            <a:spLocks noGrp="1"/>
          </p:cNvSpPr>
          <p:nvPr>
            <p:ph type="sldNum" sz="quarter" idx="12"/>
          </p:nvPr>
        </p:nvSpPr>
        <p:spPr/>
        <p:txBody>
          <a:bodyPr/>
          <a:lstStyle/>
          <a:p>
            <a:fld id="{E758CF0C-250E-7F48-AF3C-1DAAD85AA699}" type="slidenum">
              <a:rPr lang="en-US" altLang="en-US" smtClean="0"/>
              <a:pPr/>
              <a:t>61</a:t>
            </a:fld>
            <a:endParaRPr lang="en-US" altLang="en-US" dirty="0"/>
          </a:p>
        </p:txBody>
      </p:sp>
    </p:spTree>
    <p:extLst>
      <p:ext uri="{BB962C8B-B14F-4D97-AF65-F5344CB8AC3E}">
        <p14:creationId xmlns:p14="http://schemas.microsoft.com/office/powerpoint/2010/main" val="3631570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9135C-0B89-4C06-9345-27D700CE827E}"/>
              </a:ext>
            </a:extLst>
          </p:cNvPr>
          <p:cNvSpPr>
            <a:spLocks noGrp="1"/>
          </p:cNvSpPr>
          <p:nvPr>
            <p:ph type="title"/>
          </p:nvPr>
        </p:nvSpPr>
        <p:spPr/>
        <p:txBody>
          <a:bodyPr/>
          <a:lstStyle/>
          <a:p>
            <a:r>
              <a:rPr lang="en-US" dirty="0"/>
              <a:t>Visualizing the data</a:t>
            </a:r>
          </a:p>
        </p:txBody>
      </p:sp>
      <p:sp>
        <p:nvSpPr>
          <p:cNvPr id="3" name="Content Placeholder 2">
            <a:extLst>
              <a:ext uri="{FF2B5EF4-FFF2-40B4-BE49-F238E27FC236}">
                <a16:creationId xmlns:a16="http://schemas.microsoft.com/office/drawing/2014/main" id="{2A83E1AC-B81A-2A7D-38DC-6522B287D0D8}"/>
              </a:ext>
            </a:extLst>
          </p:cNvPr>
          <p:cNvSpPr>
            <a:spLocks noGrp="1"/>
          </p:cNvSpPr>
          <p:nvPr>
            <p:ph idx="1"/>
          </p:nvPr>
        </p:nvSpPr>
        <p:spPr/>
        <p:txBody>
          <a:bodyPr/>
          <a:lstStyle/>
          <a:p>
            <a:r>
              <a:rPr lang="en-US" dirty="0"/>
              <a:t>Using ADIOS2 Python API, we can read the data and visualize it</a:t>
            </a:r>
          </a:p>
          <a:p>
            <a:endParaRPr lang="en-US" dirty="0"/>
          </a:p>
        </p:txBody>
      </p:sp>
      <p:sp>
        <p:nvSpPr>
          <p:cNvPr id="4" name="Footer Placeholder 3">
            <a:extLst>
              <a:ext uri="{FF2B5EF4-FFF2-40B4-BE49-F238E27FC236}">
                <a16:creationId xmlns:a16="http://schemas.microsoft.com/office/drawing/2014/main" id="{CFA0544E-7ABD-595B-2F2F-0B5578D09D82}"/>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7A58FEA8-6D8D-283B-A7B7-D01BD6F8A6EC}"/>
              </a:ext>
            </a:extLst>
          </p:cNvPr>
          <p:cNvSpPr>
            <a:spLocks noGrp="1"/>
          </p:cNvSpPr>
          <p:nvPr>
            <p:ph type="sldNum" sz="quarter" idx="12"/>
          </p:nvPr>
        </p:nvSpPr>
        <p:spPr/>
        <p:txBody>
          <a:bodyPr/>
          <a:lstStyle/>
          <a:p>
            <a:fld id="{E758CF0C-250E-7F48-AF3C-1DAAD85AA699}" type="slidenum">
              <a:rPr lang="en-US" altLang="en-US" smtClean="0"/>
              <a:pPr/>
              <a:t>62</a:t>
            </a:fld>
            <a:endParaRPr lang="en-US" altLang="en-US" dirty="0"/>
          </a:p>
        </p:txBody>
      </p:sp>
      <p:pic>
        <p:nvPicPr>
          <p:cNvPr id="7" name="Picture 6">
            <a:extLst>
              <a:ext uri="{FF2B5EF4-FFF2-40B4-BE49-F238E27FC236}">
                <a16:creationId xmlns:a16="http://schemas.microsoft.com/office/drawing/2014/main" id="{08B295CE-629A-C8D3-27F5-73EB8D58B56D}"/>
              </a:ext>
            </a:extLst>
          </p:cNvPr>
          <p:cNvPicPr>
            <a:picLocks noChangeAspect="1"/>
          </p:cNvPicPr>
          <p:nvPr/>
        </p:nvPicPr>
        <p:blipFill>
          <a:blip r:embed="rId2"/>
          <a:stretch>
            <a:fillRect/>
          </a:stretch>
        </p:blipFill>
        <p:spPr>
          <a:xfrm>
            <a:off x="1250152" y="1471002"/>
            <a:ext cx="6635809" cy="3296259"/>
          </a:xfrm>
          <a:prstGeom prst="rect">
            <a:avLst/>
          </a:prstGeom>
        </p:spPr>
      </p:pic>
    </p:spTree>
    <p:extLst>
      <p:ext uri="{BB962C8B-B14F-4D97-AF65-F5344CB8AC3E}">
        <p14:creationId xmlns:p14="http://schemas.microsoft.com/office/powerpoint/2010/main" val="32383373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2303-3101-6F90-EFE8-714DCBA44D73}"/>
              </a:ext>
            </a:extLst>
          </p:cNvPr>
          <p:cNvSpPr>
            <a:spLocks noGrp="1"/>
          </p:cNvSpPr>
          <p:nvPr>
            <p:ph type="title"/>
          </p:nvPr>
        </p:nvSpPr>
        <p:spPr/>
        <p:txBody>
          <a:bodyPr/>
          <a:lstStyle/>
          <a:p>
            <a:r>
              <a:rPr lang="en-US" dirty="0"/>
              <a:t>Monitoring of application data</a:t>
            </a:r>
          </a:p>
        </p:txBody>
      </p:sp>
      <p:pic>
        <p:nvPicPr>
          <p:cNvPr id="7" name="Content Placeholder 6">
            <a:extLst>
              <a:ext uri="{FF2B5EF4-FFF2-40B4-BE49-F238E27FC236}">
                <a16:creationId xmlns:a16="http://schemas.microsoft.com/office/drawing/2014/main" id="{6915B477-200E-2115-71DF-B5AD0AF74983}"/>
              </a:ext>
            </a:extLst>
          </p:cNvPr>
          <p:cNvPicPr>
            <a:picLocks noGrp="1" noChangeAspect="1"/>
          </p:cNvPicPr>
          <p:nvPr>
            <p:ph idx="1"/>
          </p:nvPr>
        </p:nvPicPr>
        <p:blipFill>
          <a:blip r:embed="rId2"/>
          <a:stretch>
            <a:fillRect/>
          </a:stretch>
        </p:blipFill>
        <p:spPr>
          <a:xfrm>
            <a:off x="903078" y="600075"/>
            <a:ext cx="7329907" cy="4167188"/>
          </a:xfrm>
        </p:spPr>
      </p:pic>
      <p:sp>
        <p:nvSpPr>
          <p:cNvPr id="4" name="Footer Placeholder 3">
            <a:extLst>
              <a:ext uri="{FF2B5EF4-FFF2-40B4-BE49-F238E27FC236}">
                <a16:creationId xmlns:a16="http://schemas.microsoft.com/office/drawing/2014/main" id="{3728F224-FBFE-D082-33A0-5CDDDCB200A7}"/>
              </a:ext>
            </a:extLst>
          </p:cNvPr>
          <p:cNvSpPr>
            <a:spLocks noGrp="1"/>
          </p:cNvSpPr>
          <p:nvPr>
            <p:ph type="ftr" sz="quarter" idx="11"/>
          </p:nvPr>
        </p:nvSpPr>
        <p:spPr/>
        <p:txBody>
          <a:bodyPr/>
          <a:lstStyle/>
          <a:p>
            <a:r>
              <a:rPr lang="en-US"/>
              <a:t>SC22 | Dallas, TX | hpc accelerates.</a:t>
            </a:r>
            <a:endParaRPr lang="en-US" dirty="0"/>
          </a:p>
        </p:txBody>
      </p:sp>
      <p:sp>
        <p:nvSpPr>
          <p:cNvPr id="5" name="Slide Number Placeholder 4">
            <a:extLst>
              <a:ext uri="{FF2B5EF4-FFF2-40B4-BE49-F238E27FC236}">
                <a16:creationId xmlns:a16="http://schemas.microsoft.com/office/drawing/2014/main" id="{FD610FAB-61A6-B0F4-FDBB-FCE7BFEEFD9A}"/>
              </a:ext>
            </a:extLst>
          </p:cNvPr>
          <p:cNvSpPr>
            <a:spLocks noGrp="1"/>
          </p:cNvSpPr>
          <p:nvPr>
            <p:ph type="sldNum" sz="quarter" idx="12"/>
          </p:nvPr>
        </p:nvSpPr>
        <p:spPr/>
        <p:txBody>
          <a:bodyPr/>
          <a:lstStyle/>
          <a:p>
            <a:fld id="{E758CF0C-250E-7F48-AF3C-1DAAD85AA699}" type="slidenum">
              <a:rPr lang="en-US" altLang="en-US" smtClean="0"/>
              <a:pPr/>
              <a:t>63</a:t>
            </a:fld>
            <a:endParaRPr lang="en-US" altLang="en-US" dirty="0"/>
          </a:p>
        </p:txBody>
      </p:sp>
    </p:spTree>
    <p:extLst>
      <p:ext uri="{BB962C8B-B14F-4D97-AF65-F5344CB8AC3E}">
        <p14:creationId xmlns:p14="http://schemas.microsoft.com/office/powerpoint/2010/main" val="11112599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0A97-21D5-7E42-966E-4FDB5FFAEE0A}"/>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0F8B69B-4DDE-2248-AA1F-CED81EA6C237}"/>
              </a:ext>
            </a:extLst>
          </p:cNvPr>
          <p:cNvSpPr>
            <a:spLocks noGrp="1"/>
          </p:cNvSpPr>
          <p:nvPr>
            <p:ph idx="1"/>
          </p:nvPr>
        </p:nvSpPr>
        <p:spPr>
          <a:xfrm>
            <a:off x="149771" y="852554"/>
            <a:ext cx="8836573" cy="2689136"/>
          </a:xfrm>
        </p:spPr>
        <p:txBody>
          <a:bodyPr>
            <a:normAutofit fontScale="70000" lnSpcReduction="20000"/>
          </a:bodyPr>
          <a:lstStyle/>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p:txBody>
      </p:sp>
      <p:sp>
        <p:nvSpPr>
          <p:cNvPr id="4" name="Footer Placeholder 3">
            <a:extLst>
              <a:ext uri="{FF2B5EF4-FFF2-40B4-BE49-F238E27FC236}">
                <a16:creationId xmlns:a16="http://schemas.microsoft.com/office/drawing/2014/main" id="{5F8ED284-021E-2442-A975-3F0BE3E17FF9}"/>
              </a:ext>
            </a:extLst>
          </p:cNvPr>
          <p:cNvSpPr>
            <a:spLocks noGrp="1"/>
          </p:cNvSpPr>
          <p:nvPr>
            <p:ph type="ftr" sz="quarter" idx="11"/>
          </p:nvPr>
        </p:nvSpPr>
        <p:spPr/>
        <p:txBody>
          <a:bodyPr/>
          <a:lstStyle/>
          <a:p>
            <a:r>
              <a:rPr lang="en-US"/>
              <a:t>SC22 | Dallas, TX | hpc accelerates.</a:t>
            </a:r>
            <a:endParaRPr lang="en-US" dirty="0"/>
          </a:p>
        </p:txBody>
      </p:sp>
      <p:pic>
        <p:nvPicPr>
          <p:cNvPr id="6" name="Google Shape;26;p13" descr="DOE_SC_Horizontal.png">
            <a:extLst>
              <a:ext uri="{FF2B5EF4-FFF2-40B4-BE49-F238E27FC236}">
                <a16:creationId xmlns:a16="http://schemas.microsoft.com/office/drawing/2014/main" id="{DB059001-6977-1945-89D2-A1F1D542AF88}"/>
              </a:ext>
            </a:extLst>
          </p:cNvPr>
          <p:cNvPicPr preferRelativeResize="0"/>
          <p:nvPr/>
        </p:nvPicPr>
        <p:blipFill rotWithShape="1">
          <a:blip r:embed="rId2">
            <a:alphaModFix/>
          </a:blip>
          <a:srcRect/>
          <a:stretch/>
        </p:blipFill>
        <p:spPr>
          <a:xfrm>
            <a:off x="498545" y="3828894"/>
            <a:ext cx="2284460" cy="395849"/>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0D1A0F15-5623-3543-A9FA-B5061FDCC13C}"/>
              </a:ext>
            </a:extLst>
          </p:cNvPr>
          <p:cNvPicPr>
            <a:picLocks noChangeAspect="1"/>
          </p:cNvPicPr>
          <p:nvPr/>
        </p:nvPicPr>
        <p:blipFill>
          <a:blip r:embed="rId3"/>
          <a:stretch>
            <a:fillRect/>
          </a:stretch>
        </p:blipFill>
        <p:spPr>
          <a:xfrm>
            <a:off x="6798148" y="3596100"/>
            <a:ext cx="1643704" cy="861435"/>
          </a:xfrm>
          <a:prstGeom prst="rect">
            <a:avLst/>
          </a:prstGeom>
        </p:spPr>
      </p:pic>
      <p:pic>
        <p:nvPicPr>
          <p:cNvPr id="1026" name="Picture 2">
            <a:extLst>
              <a:ext uri="{FF2B5EF4-FFF2-40B4-BE49-F238E27FC236}">
                <a16:creationId xmlns:a16="http://schemas.microsoft.com/office/drawing/2014/main" id="{EA774BD5-1B73-E340-8E6F-E850E5D8A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773" y="3762690"/>
            <a:ext cx="2578608" cy="5282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771F00-243E-50FF-E0BD-975173794C23}"/>
              </a:ext>
            </a:extLst>
          </p:cNvPr>
          <p:cNvSpPr>
            <a:spLocks noGrp="1"/>
          </p:cNvSpPr>
          <p:nvPr>
            <p:ph type="sldNum" sz="quarter" idx="12"/>
          </p:nvPr>
        </p:nvSpPr>
        <p:spPr/>
        <p:txBody>
          <a:bodyPr/>
          <a:lstStyle/>
          <a:p>
            <a:fld id="{E758CF0C-250E-7F48-AF3C-1DAAD85AA699}" type="slidenum">
              <a:rPr lang="en-US" altLang="en-US" smtClean="0"/>
              <a:pPr/>
              <a:t>64</a:t>
            </a:fld>
            <a:endParaRPr lang="en-US" altLang="en-US" dirty="0"/>
          </a:p>
        </p:txBody>
      </p:sp>
    </p:spTree>
    <p:extLst>
      <p:ext uri="{BB962C8B-B14F-4D97-AF65-F5344CB8AC3E}">
        <p14:creationId xmlns:p14="http://schemas.microsoft.com/office/powerpoint/2010/main" val="2395559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B199-D727-8A0E-CA4C-2186FBDC0B0C}"/>
              </a:ext>
            </a:extLst>
          </p:cNvPr>
          <p:cNvSpPr>
            <a:spLocks noGrp="1"/>
          </p:cNvSpPr>
          <p:nvPr>
            <p:ph type="title"/>
          </p:nvPr>
        </p:nvSpPr>
        <p:spPr/>
        <p:txBody>
          <a:bodyPr/>
          <a:lstStyle/>
          <a:p>
            <a:r>
              <a:rPr lang="en-US" dirty="0"/>
              <a:t>Current/Previous Acknowledgements</a:t>
            </a:r>
          </a:p>
        </p:txBody>
      </p:sp>
      <p:sp>
        <p:nvSpPr>
          <p:cNvPr id="4" name="Footer Placeholder 3">
            <a:extLst>
              <a:ext uri="{FF2B5EF4-FFF2-40B4-BE49-F238E27FC236}">
                <a16:creationId xmlns:a16="http://schemas.microsoft.com/office/drawing/2014/main" id="{EA106C2F-434D-73C6-9793-67A94EA6ECA3}"/>
              </a:ext>
            </a:extLst>
          </p:cNvPr>
          <p:cNvSpPr>
            <a:spLocks noGrp="1"/>
          </p:cNvSpPr>
          <p:nvPr>
            <p:ph type="ftr" sz="quarter" idx="11"/>
          </p:nvPr>
        </p:nvSpPr>
        <p:spPr/>
        <p:txBody>
          <a:bodyPr/>
          <a:lstStyle/>
          <a:p>
            <a:r>
              <a:rPr lang="en-US"/>
              <a:t>SC22 | Dallas, TX | hpc accelerates.</a:t>
            </a:r>
            <a:endParaRPr lang="en-US" dirty="0"/>
          </a:p>
        </p:txBody>
      </p:sp>
      <p:pic>
        <p:nvPicPr>
          <p:cNvPr id="6" name="Picture 2" descr="C:\Users\amiesen\Desktop\anlrgbpptlogo.png">
            <a:extLst>
              <a:ext uri="{FF2B5EF4-FFF2-40B4-BE49-F238E27FC236}">
                <a16:creationId xmlns:a16="http://schemas.microsoft.com/office/drawing/2014/main" id="{97EF7211-9FA8-E228-50A6-20E491260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460" y="763531"/>
            <a:ext cx="1664582" cy="59966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office_of_science">
            <a:extLst>
              <a:ext uri="{FF2B5EF4-FFF2-40B4-BE49-F238E27FC236}">
                <a16:creationId xmlns:a16="http://schemas.microsoft.com/office/drawing/2014/main" id="{C3BE0B7F-FC80-E160-41CA-A2E5DD404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171028" y="826542"/>
            <a:ext cx="1630445" cy="505732"/>
          </a:xfrm>
          <a:prstGeom prst="rect">
            <a:avLst/>
          </a:prstGeom>
          <a:noFill/>
        </p:spPr>
      </p:pic>
      <p:pic>
        <p:nvPicPr>
          <p:cNvPr id="8" name="Picture 9" descr="DOE">
            <a:extLst>
              <a:ext uri="{FF2B5EF4-FFF2-40B4-BE49-F238E27FC236}">
                <a16:creationId xmlns:a16="http://schemas.microsoft.com/office/drawing/2014/main" id="{944F9B28-D184-71A6-C413-DBF49EBD9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928" y="783233"/>
            <a:ext cx="617501" cy="60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a:extLst>
              <a:ext uri="{FF2B5EF4-FFF2-40B4-BE49-F238E27FC236}">
                <a16:creationId xmlns:a16="http://schemas.microsoft.com/office/drawing/2014/main" id="{83A96AFF-AF9B-F4CA-C6DE-F946D23EF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3059" y="1335628"/>
            <a:ext cx="760512" cy="778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5" descr="nsflogo">
            <a:extLst>
              <a:ext uri="{FF2B5EF4-FFF2-40B4-BE49-F238E27FC236}">
                <a16:creationId xmlns:a16="http://schemas.microsoft.com/office/drawing/2014/main" id="{6F53CEC4-5D49-6F9A-6B54-97F2725C41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717" y="1568636"/>
            <a:ext cx="716301" cy="71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a:extLst>
              <a:ext uri="{FF2B5EF4-FFF2-40B4-BE49-F238E27FC236}">
                <a16:creationId xmlns:a16="http://schemas.microsoft.com/office/drawing/2014/main" id="{38ACF2E1-9F96-AA38-4A41-9A18468D7E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3422" y="1680362"/>
            <a:ext cx="724408" cy="701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157748BB-7278-205E-D2A8-598A9469F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652" y="1680362"/>
            <a:ext cx="1454148" cy="579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DF46876-79B9-FA4F-4DD7-F801C11E0F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6870" y="1622304"/>
            <a:ext cx="687902" cy="687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6">
            <a:extLst>
              <a:ext uri="{FF2B5EF4-FFF2-40B4-BE49-F238E27FC236}">
                <a16:creationId xmlns:a16="http://schemas.microsoft.com/office/drawing/2014/main" id="{4F8D992D-7935-262B-E774-361B11E16D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171" y="2752930"/>
            <a:ext cx="3587751" cy="427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7" descr="sandialogo.gif">
            <a:extLst>
              <a:ext uri="{FF2B5EF4-FFF2-40B4-BE49-F238E27FC236}">
                <a16:creationId xmlns:a16="http://schemas.microsoft.com/office/drawing/2014/main" id="{91B91515-1787-FD59-1023-69066C298EC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96213" y="1744948"/>
            <a:ext cx="1278392" cy="576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8" descr="pnnl_logo.png">
            <a:extLst>
              <a:ext uri="{FF2B5EF4-FFF2-40B4-BE49-F238E27FC236}">
                <a16:creationId xmlns:a16="http://schemas.microsoft.com/office/drawing/2014/main" id="{D51540C2-D0C9-9DE4-2D51-279858A4261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84133" y="3326278"/>
            <a:ext cx="1458384" cy="620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1" descr="uologo.gif">
            <a:extLst>
              <a:ext uri="{FF2B5EF4-FFF2-40B4-BE49-F238E27FC236}">
                <a16:creationId xmlns:a16="http://schemas.microsoft.com/office/drawing/2014/main" id="{C9BA0DFF-1D65-631E-73B4-E99EC0C6D6D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88919" y="1585562"/>
            <a:ext cx="665032" cy="85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2" descr="fzj.gif">
            <a:extLst>
              <a:ext uri="{FF2B5EF4-FFF2-40B4-BE49-F238E27FC236}">
                <a16:creationId xmlns:a16="http://schemas.microsoft.com/office/drawing/2014/main" id="{5D7D5333-6426-44BA-871D-C37EA0E8AB8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78488" y="3525943"/>
            <a:ext cx="2334823" cy="841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nasa-logo.gif">
            <a:extLst>
              <a:ext uri="{FF2B5EF4-FFF2-40B4-BE49-F238E27FC236}">
                <a16:creationId xmlns:a16="http://schemas.microsoft.com/office/drawing/2014/main" id="{6350C45E-7CB1-2DC1-496F-09330DC3357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65072" y="3291937"/>
            <a:ext cx="1062283" cy="888455"/>
          </a:xfrm>
          <a:prstGeom prst="rect">
            <a:avLst/>
          </a:prstGeom>
        </p:spPr>
      </p:pic>
      <p:pic>
        <p:nvPicPr>
          <p:cNvPr id="20" name="Picture 19" descr="TheOhioStateUniversity-Stacked-RGBHEX.png">
            <a:extLst>
              <a:ext uri="{FF2B5EF4-FFF2-40B4-BE49-F238E27FC236}">
                <a16:creationId xmlns:a16="http://schemas.microsoft.com/office/drawing/2014/main" id="{36789389-A75A-2102-DCB3-BA43270F81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2753" y="3177001"/>
            <a:ext cx="1440612" cy="975356"/>
          </a:xfrm>
          <a:prstGeom prst="rect">
            <a:avLst/>
          </a:prstGeom>
        </p:spPr>
      </p:pic>
      <p:pic>
        <p:nvPicPr>
          <p:cNvPr id="21" name="Picture 6" descr="LANL">
            <a:extLst>
              <a:ext uri="{FF2B5EF4-FFF2-40B4-BE49-F238E27FC236}">
                <a16:creationId xmlns:a16="http://schemas.microsoft.com/office/drawing/2014/main" id="{2D160361-4340-9A81-9A86-0B18EFE941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6527028" y="2523280"/>
            <a:ext cx="1676681" cy="481905"/>
          </a:xfrm>
          <a:prstGeom prst="rect">
            <a:avLst/>
          </a:prstGeom>
          <a:noFill/>
        </p:spPr>
      </p:pic>
      <p:pic>
        <p:nvPicPr>
          <p:cNvPr id="22" name="Picture 21" descr="ORNL_20.jpg">
            <a:extLst>
              <a:ext uri="{FF2B5EF4-FFF2-40B4-BE49-F238E27FC236}">
                <a16:creationId xmlns:a16="http://schemas.microsoft.com/office/drawing/2014/main" id="{A122D0FB-D6EC-B02F-82F9-DF4DB76B66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26079" y="2646157"/>
            <a:ext cx="1438993" cy="734383"/>
          </a:xfrm>
          <a:prstGeom prst="rect">
            <a:avLst/>
          </a:prstGeom>
        </p:spPr>
      </p:pic>
      <p:pic>
        <p:nvPicPr>
          <p:cNvPr id="23" name="Picture 22" descr="paratools.jpg">
            <a:extLst>
              <a:ext uri="{FF2B5EF4-FFF2-40B4-BE49-F238E27FC236}">
                <a16:creationId xmlns:a16="http://schemas.microsoft.com/office/drawing/2014/main" id="{9182B378-EC40-1259-E126-9B8BEE16011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27028" y="4273037"/>
            <a:ext cx="2039889" cy="432180"/>
          </a:xfrm>
          <a:prstGeom prst="rect">
            <a:avLst/>
          </a:prstGeom>
        </p:spPr>
      </p:pic>
      <p:pic>
        <p:nvPicPr>
          <p:cNvPr id="24" name="Picture Placeholder 7" descr="ecp-logo.png">
            <a:extLst>
              <a:ext uri="{FF2B5EF4-FFF2-40B4-BE49-F238E27FC236}">
                <a16:creationId xmlns:a16="http://schemas.microsoft.com/office/drawing/2014/main" id="{34750436-F1B0-5033-145F-296849B28BBF}"/>
              </a:ext>
            </a:extLst>
          </p:cNvPr>
          <p:cNvPicPr>
            <a:picLocks noChangeAspect="1"/>
          </p:cNvPicPr>
          <p:nvPr/>
        </p:nvPicPr>
        <p:blipFill>
          <a:blip r:embed="rId20">
            <a:extLst>
              <a:ext uri="{28A0092B-C50C-407E-A947-70E740481C1C}">
                <a14:useLocalDpi xmlns:a14="http://schemas.microsoft.com/office/drawing/2010/main" val="0"/>
              </a:ext>
            </a:extLst>
          </a:blip>
          <a:srcRect l="1976" r="1976"/>
          <a:stretch>
            <a:fillRect/>
          </a:stretch>
        </p:blipFill>
        <p:spPr>
          <a:xfrm>
            <a:off x="6527028" y="810348"/>
            <a:ext cx="1434209" cy="680189"/>
          </a:xfrm>
          <a:prstGeom prst="rect">
            <a:avLst/>
          </a:prstGeom>
          <a:noFill/>
        </p:spPr>
      </p:pic>
      <p:pic>
        <p:nvPicPr>
          <p:cNvPr id="25" name="Picture 24" descr="cea.jpg">
            <a:extLst>
              <a:ext uri="{FF2B5EF4-FFF2-40B4-BE49-F238E27FC236}">
                <a16:creationId xmlns:a16="http://schemas.microsoft.com/office/drawing/2014/main" id="{709402D5-47FE-B45B-0F91-20C83805414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41005" y="3928560"/>
            <a:ext cx="924424" cy="755582"/>
          </a:xfrm>
          <a:prstGeom prst="rect">
            <a:avLst/>
          </a:prstGeom>
        </p:spPr>
      </p:pic>
      <p:pic>
        <p:nvPicPr>
          <p:cNvPr id="26" name="Picture 25" descr="Logo&#10;&#10;Description automatically generated">
            <a:extLst>
              <a:ext uri="{FF2B5EF4-FFF2-40B4-BE49-F238E27FC236}">
                <a16:creationId xmlns:a16="http://schemas.microsoft.com/office/drawing/2014/main" id="{37C021DF-9613-3479-3683-9F3602599EE9}"/>
              </a:ext>
            </a:extLst>
          </p:cNvPr>
          <p:cNvPicPr>
            <a:picLocks noChangeAspect="1"/>
          </p:cNvPicPr>
          <p:nvPr/>
        </p:nvPicPr>
        <p:blipFill>
          <a:blip r:embed="rId22"/>
          <a:stretch>
            <a:fillRect/>
          </a:stretch>
        </p:blipFill>
        <p:spPr>
          <a:xfrm>
            <a:off x="3427231" y="4060133"/>
            <a:ext cx="1143000" cy="642620"/>
          </a:xfrm>
          <a:prstGeom prst="rect">
            <a:avLst/>
          </a:prstGeom>
        </p:spPr>
      </p:pic>
      <p:sp>
        <p:nvSpPr>
          <p:cNvPr id="27" name="Slide Number Placeholder 26">
            <a:extLst>
              <a:ext uri="{FF2B5EF4-FFF2-40B4-BE49-F238E27FC236}">
                <a16:creationId xmlns:a16="http://schemas.microsoft.com/office/drawing/2014/main" id="{C302E4E2-D3E1-9720-173F-8C7E20BE6C9D}"/>
              </a:ext>
            </a:extLst>
          </p:cNvPr>
          <p:cNvSpPr>
            <a:spLocks noGrp="1"/>
          </p:cNvSpPr>
          <p:nvPr>
            <p:ph type="sldNum" sz="quarter" idx="12"/>
          </p:nvPr>
        </p:nvSpPr>
        <p:spPr/>
        <p:txBody>
          <a:bodyPr/>
          <a:lstStyle/>
          <a:p>
            <a:fld id="{D5A6766A-B4F9-0D4A-808F-F0199F7E1DF9}" type="slidenum">
              <a:rPr lang="en-US" altLang="en-US" smtClean="0"/>
              <a:pPr/>
              <a:t>65</a:t>
            </a:fld>
            <a:endParaRPr lang="en-US" altLang="en-US"/>
          </a:p>
        </p:txBody>
      </p:sp>
    </p:spTree>
    <p:extLst>
      <p:ext uri="{BB962C8B-B14F-4D97-AF65-F5344CB8AC3E}">
        <p14:creationId xmlns:p14="http://schemas.microsoft.com/office/powerpoint/2010/main" val="2917428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E6FE-501B-8B1E-6E49-599E79BDF6B1}"/>
              </a:ext>
            </a:extLst>
          </p:cNvPr>
          <p:cNvSpPr>
            <a:spLocks noGrp="1"/>
          </p:cNvSpPr>
          <p:nvPr>
            <p:ph type="title"/>
          </p:nvPr>
        </p:nvSpPr>
        <p:spPr/>
        <p:txBody>
          <a:bodyPr/>
          <a:lstStyle/>
          <a:p>
            <a:r>
              <a:rPr lang="en-US" dirty="0"/>
              <a:t>Quick </a:t>
            </a:r>
            <a:r>
              <a:rPr lang="en-US" dirty="0" err="1"/>
              <a:t>gprof</a:t>
            </a:r>
            <a:r>
              <a:rPr lang="en-US" dirty="0"/>
              <a:t> aside…</a:t>
            </a:r>
          </a:p>
        </p:txBody>
      </p:sp>
      <p:sp>
        <p:nvSpPr>
          <p:cNvPr id="4" name="Content Placeholder 3">
            <a:extLst>
              <a:ext uri="{FF2B5EF4-FFF2-40B4-BE49-F238E27FC236}">
                <a16:creationId xmlns:a16="http://schemas.microsoft.com/office/drawing/2014/main" id="{E27E97BE-7929-62C0-8E6D-3D5BA51383BB}"/>
              </a:ext>
            </a:extLst>
          </p:cNvPr>
          <p:cNvSpPr>
            <a:spLocks noGrp="1"/>
          </p:cNvSpPr>
          <p:nvPr>
            <p:ph idx="1"/>
          </p:nvPr>
        </p:nvSpPr>
        <p:spPr>
          <a:xfrm>
            <a:off x="149771" y="599703"/>
            <a:ext cx="8836573" cy="2195011"/>
          </a:xfrm>
        </p:spPr>
        <p:txBody>
          <a:bodyPr>
            <a:normAutofit fontScale="70000" lnSpcReduction="20000"/>
          </a:bodyPr>
          <a:lstStyle/>
          <a:p>
            <a:r>
              <a:rPr lang="en-US" dirty="0"/>
              <a:t>Quick and easy to do: just add -</a:t>
            </a:r>
            <a:r>
              <a:rPr lang="en-US" dirty="0" err="1"/>
              <a:t>pg</a:t>
            </a:r>
            <a:r>
              <a:rPr lang="en-US" dirty="0"/>
              <a:t> compiler flag</a:t>
            </a:r>
          </a:p>
          <a:p>
            <a:r>
              <a:rPr lang="en-US" dirty="0"/>
              <a:t>…however, it’s limited – optimized binaries are vague</a:t>
            </a:r>
          </a:p>
          <a:p>
            <a:r>
              <a:rPr lang="en-US" dirty="0"/>
              <a:t>Must disable -O2 to get </a:t>
            </a:r>
            <a:r>
              <a:rPr lang="en-US" dirty="0" err="1"/>
              <a:t>callgraph</a:t>
            </a:r>
            <a:r>
              <a:rPr lang="en-US" dirty="0"/>
              <a:t> output (which is incomplete, anyway)</a:t>
            </a:r>
          </a:p>
          <a:p>
            <a:r>
              <a:rPr lang="en-US" dirty="0"/>
              <a:t>Not thread safe/accurate</a:t>
            </a:r>
          </a:p>
          <a:p>
            <a:r>
              <a:rPr lang="en-US" dirty="0"/>
              <a:t>High overhead</a:t>
            </a:r>
          </a:p>
          <a:p>
            <a:r>
              <a:rPr lang="en-US" dirty="0"/>
              <a:t>“</a:t>
            </a:r>
            <a:r>
              <a:rPr lang="en-US" dirty="0" err="1"/>
              <a:t>gprof</a:t>
            </a:r>
            <a:r>
              <a:rPr lang="en-US" dirty="0"/>
              <a:t>: A Call Graph Execution Profiler”, Susan L. Graham, Peter B. Kessler, and Marshall K. </a:t>
            </a:r>
            <a:r>
              <a:rPr lang="en-US" dirty="0" err="1"/>
              <a:t>Mckusick</a:t>
            </a:r>
            <a:r>
              <a:rPr lang="en-US" dirty="0"/>
              <a:t>, </a:t>
            </a:r>
            <a:r>
              <a:rPr lang="en-US" i="1" dirty="0"/>
              <a:t>PLDI</a:t>
            </a:r>
            <a:r>
              <a:rPr lang="en-US" dirty="0"/>
              <a:t>, 1982</a:t>
            </a:r>
          </a:p>
        </p:txBody>
      </p:sp>
      <p:sp>
        <p:nvSpPr>
          <p:cNvPr id="3" name="Footer Placeholder 2">
            <a:extLst>
              <a:ext uri="{FF2B5EF4-FFF2-40B4-BE49-F238E27FC236}">
                <a16:creationId xmlns:a16="http://schemas.microsoft.com/office/drawing/2014/main" id="{2A05FAC7-8DCE-0393-C870-FEF8F24C2074}"/>
              </a:ext>
            </a:extLst>
          </p:cNvPr>
          <p:cNvSpPr>
            <a:spLocks noGrp="1"/>
          </p:cNvSpPr>
          <p:nvPr>
            <p:ph type="ftr" sz="quarter" idx="11"/>
          </p:nvPr>
        </p:nvSpPr>
        <p:spPr/>
        <p:txBody>
          <a:bodyPr/>
          <a:lstStyle/>
          <a:p>
            <a:r>
              <a:rPr lang="en-US"/>
              <a:t>SC22 | Dallas, TX | hpc accelerates.</a:t>
            </a:r>
            <a:endParaRPr lang="en-US" dirty="0"/>
          </a:p>
        </p:txBody>
      </p:sp>
      <p:pic>
        <p:nvPicPr>
          <p:cNvPr id="5" name="Picture 4">
            <a:extLst>
              <a:ext uri="{FF2B5EF4-FFF2-40B4-BE49-F238E27FC236}">
                <a16:creationId xmlns:a16="http://schemas.microsoft.com/office/drawing/2014/main" id="{2AC14ECE-7893-C8C1-10EA-9C0CABF5CCB7}"/>
              </a:ext>
            </a:extLst>
          </p:cNvPr>
          <p:cNvPicPr>
            <a:picLocks noChangeAspect="1"/>
          </p:cNvPicPr>
          <p:nvPr/>
        </p:nvPicPr>
        <p:blipFill>
          <a:blip r:embed="rId2"/>
          <a:stretch>
            <a:fillRect/>
          </a:stretch>
        </p:blipFill>
        <p:spPr>
          <a:xfrm>
            <a:off x="1500913" y="2736371"/>
            <a:ext cx="6134287" cy="2040416"/>
          </a:xfrm>
          <a:prstGeom prst="rect">
            <a:avLst/>
          </a:prstGeom>
        </p:spPr>
      </p:pic>
      <p:sp>
        <p:nvSpPr>
          <p:cNvPr id="6" name="Slide Number Placeholder 5">
            <a:extLst>
              <a:ext uri="{FF2B5EF4-FFF2-40B4-BE49-F238E27FC236}">
                <a16:creationId xmlns:a16="http://schemas.microsoft.com/office/drawing/2014/main" id="{6E72AF0F-C2C4-7084-4661-11D3C52F957C}"/>
              </a:ext>
            </a:extLst>
          </p:cNvPr>
          <p:cNvSpPr>
            <a:spLocks noGrp="1"/>
          </p:cNvSpPr>
          <p:nvPr>
            <p:ph type="sldNum" sz="quarter" idx="12"/>
          </p:nvPr>
        </p:nvSpPr>
        <p:spPr/>
        <p:txBody>
          <a:bodyPr/>
          <a:lstStyle/>
          <a:p>
            <a:fld id="{E758CF0C-250E-7F48-AF3C-1DAAD85AA699}" type="slidenum">
              <a:rPr lang="en-US" altLang="en-US" smtClean="0"/>
              <a:pPr/>
              <a:t>66</a:t>
            </a:fld>
            <a:endParaRPr lang="en-US" altLang="en-US" dirty="0"/>
          </a:p>
        </p:txBody>
      </p:sp>
    </p:spTree>
    <p:extLst>
      <p:ext uri="{BB962C8B-B14F-4D97-AF65-F5344CB8AC3E}">
        <p14:creationId xmlns:p14="http://schemas.microsoft.com/office/powerpoint/2010/main" val="316707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7" name="Title 3"/>
          <p:cNvSpPr>
            <a:spLocks noGrp="1"/>
          </p:cNvSpPr>
          <p:nvPr>
            <p:ph type="title"/>
          </p:nvPr>
        </p:nvSpPr>
        <p:spPr/>
        <p:txBody>
          <a:bodyPr/>
          <a:lstStyle/>
          <a:p>
            <a:pPr eaLnBrk="1" hangingPunct="1"/>
            <a:r>
              <a:rPr lang="en-US" dirty="0">
                <a:latin typeface="Arial" charset="0"/>
              </a:rPr>
              <a:t>TAU </a:t>
            </a:r>
            <a:r>
              <a:rPr lang="mr-IN" dirty="0">
                <a:latin typeface="Arial" charset="0"/>
              </a:rPr>
              <a:t>–</a:t>
            </a:r>
            <a:r>
              <a:rPr lang="en-US" dirty="0">
                <a:latin typeface="Arial" charset="0"/>
              </a:rPr>
              <a:t> 3D Communication Window</a:t>
            </a:r>
          </a:p>
        </p:txBody>
      </p:sp>
      <p:pic>
        <p:nvPicPr>
          <p:cNvPr id="2" name="Picture 1" descr="ParaProfScreenSnapz0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11" y="590180"/>
            <a:ext cx="6952577" cy="3742646"/>
          </a:xfrm>
          <a:prstGeom prst="rect">
            <a:avLst/>
          </a:prstGeom>
        </p:spPr>
      </p:pic>
      <p:sp>
        <p:nvSpPr>
          <p:cNvPr id="6" name="TextBox 5"/>
          <p:cNvSpPr txBox="1"/>
          <p:nvPr/>
        </p:nvSpPr>
        <p:spPr>
          <a:xfrm>
            <a:off x="1689280" y="4231602"/>
            <a:ext cx="5885778" cy="646331"/>
          </a:xfrm>
          <a:prstGeom prst="rect">
            <a:avLst/>
          </a:prstGeom>
          <a:noFill/>
        </p:spPr>
        <p:txBody>
          <a:bodyPr wrap="none" rtlCol="0">
            <a:spAutoFit/>
          </a:bodyPr>
          <a:lstStyle/>
          <a:p>
            <a:r>
              <a:rPr lang="en-US" dirty="0"/>
              <a:t>% export TAU_COMM_MATRIX=1; </a:t>
            </a:r>
            <a:r>
              <a:rPr lang="en-US" dirty="0" err="1"/>
              <a:t>mpirun</a:t>
            </a:r>
            <a:r>
              <a:rPr lang="en-US" dirty="0"/>
              <a:t> </a:t>
            </a:r>
            <a:r>
              <a:rPr lang="mr-IN" dirty="0"/>
              <a:t>…</a:t>
            </a:r>
            <a:r>
              <a:rPr lang="en-US" dirty="0"/>
              <a:t> </a:t>
            </a:r>
            <a:r>
              <a:rPr lang="en-US" dirty="0" err="1"/>
              <a:t>tau_exec</a:t>
            </a:r>
            <a:r>
              <a:rPr lang="en-US" dirty="0"/>
              <a:t> ./</a:t>
            </a:r>
            <a:r>
              <a:rPr lang="en-US" dirty="0" err="1"/>
              <a:t>a.out</a:t>
            </a:r>
            <a:endParaRPr lang="en-US" dirty="0"/>
          </a:p>
          <a:p>
            <a:r>
              <a:rPr lang="en-US" dirty="0"/>
              <a:t>% </a:t>
            </a:r>
            <a:r>
              <a:rPr lang="en-US" dirty="0" err="1"/>
              <a:t>paraprof</a:t>
            </a:r>
            <a:r>
              <a:rPr lang="en-US" dirty="0"/>
              <a:t> ;     Windows -&gt; 3D Communication Matrix</a:t>
            </a:r>
          </a:p>
        </p:txBody>
      </p:sp>
      <p:sp>
        <p:nvSpPr>
          <p:cNvPr id="3" name="Footer Placeholder 2">
            <a:extLst>
              <a:ext uri="{FF2B5EF4-FFF2-40B4-BE49-F238E27FC236}">
                <a16:creationId xmlns:a16="http://schemas.microsoft.com/office/drawing/2014/main" id="{CCC55228-D3E6-4431-1025-77A78D691A7D}"/>
              </a:ext>
            </a:extLst>
          </p:cNvPr>
          <p:cNvSpPr>
            <a:spLocks noGrp="1"/>
          </p:cNvSpPr>
          <p:nvPr>
            <p:ph type="ftr" sz="quarter" idx="11"/>
          </p:nvPr>
        </p:nvSpPr>
        <p:spPr/>
        <p:txBody>
          <a:bodyPr/>
          <a:lstStyle/>
          <a:p>
            <a:r>
              <a:rPr lang="en-US" dirty="0"/>
              <a:t>SC22 | Dallas, TX | </a:t>
            </a:r>
            <a:r>
              <a:rPr lang="en-US" dirty="0" err="1"/>
              <a:t>hpc</a:t>
            </a:r>
            <a:r>
              <a:rPr lang="en-US" dirty="0"/>
              <a:t> accelerates.</a:t>
            </a:r>
          </a:p>
        </p:txBody>
      </p:sp>
      <p:sp>
        <p:nvSpPr>
          <p:cNvPr id="4" name="Slide Number Placeholder 3">
            <a:extLst>
              <a:ext uri="{FF2B5EF4-FFF2-40B4-BE49-F238E27FC236}">
                <a16:creationId xmlns:a16="http://schemas.microsoft.com/office/drawing/2014/main" id="{3BD8AFFE-A58E-B01E-FF5D-42101341EF24}"/>
              </a:ext>
            </a:extLst>
          </p:cNvPr>
          <p:cNvSpPr>
            <a:spLocks noGrp="1"/>
          </p:cNvSpPr>
          <p:nvPr>
            <p:ph type="sldNum" sz="quarter" idx="12"/>
          </p:nvPr>
        </p:nvSpPr>
        <p:spPr/>
        <p:txBody>
          <a:bodyPr/>
          <a:lstStyle/>
          <a:p>
            <a:fld id="{D5A6766A-B4F9-0D4A-808F-F0199F7E1DF9}" type="slidenum">
              <a:rPr lang="en-US" altLang="en-US" smtClean="0"/>
              <a:pPr/>
              <a:t>7</a:t>
            </a:fld>
            <a:endParaRPr lang="en-US" altLang="en-US"/>
          </a:p>
        </p:txBody>
      </p:sp>
    </p:spTree>
    <p:extLst>
      <p:ext uri="{BB962C8B-B14F-4D97-AF65-F5344CB8AC3E}">
        <p14:creationId xmlns:p14="http://schemas.microsoft.com/office/powerpoint/2010/main" val="116420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title"/>
          </p:nvPr>
        </p:nvSpPr>
        <p:spPr/>
        <p:txBody>
          <a:bodyPr/>
          <a:lstStyle/>
          <a:p>
            <a:pPr eaLnBrk="1" hangingPunct="1"/>
            <a:r>
              <a:rPr lang="en-US" sz="2800" dirty="0">
                <a:latin typeface="Arial" charset="0"/>
              </a:rPr>
              <a:t>TAU and </a:t>
            </a:r>
            <a:r>
              <a:rPr lang="en-US" sz="2800" dirty="0" err="1">
                <a:latin typeface="Arial" charset="0"/>
              </a:rPr>
              <a:t>Vampir</a:t>
            </a:r>
            <a:r>
              <a:rPr lang="en-US" sz="2800" dirty="0">
                <a:latin typeface="Arial" charset="0"/>
              </a:rPr>
              <a:t> [TU Dresden]: Intel </a:t>
            </a:r>
            <a:r>
              <a:rPr lang="en-US" sz="2800" dirty="0" err="1">
                <a:latin typeface="Arial" charset="0"/>
              </a:rPr>
              <a:t>oneAPI</a:t>
            </a:r>
            <a:r>
              <a:rPr lang="en-US" sz="2800" dirty="0">
                <a:latin typeface="Arial" charset="0"/>
              </a:rPr>
              <a:t> OpenCL</a:t>
            </a:r>
          </a:p>
        </p:txBody>
      </p:sp>
      <p:sp>
        <p:nvSpPr>
          <p:cNvPr id="6" name="TextBox 5"/>
          <p:cNvSpPr txBox="1"/>
          <p:nvPr/>
        </p:nvSpPr>
        <p:spPr>
          <a:xfrm>
            <a:off x="1728019" y="4143459"/>
            <a:ext cx="5684761" cy="646331"/>
          </a:xfrm>
          <a:prstGeom prst="rect">
            <a:avLst/>
          </a:prstGeom>
          <a:noFill/>
        </p:spPr>
        <p:txBody>
          <a:bodyPr wrap="none" rtlCol="0">
            <a:spAutoFit/>
          </a:bodyPr>
          <a:lstStyle/>
          <a:p>
            <a:r>
              <a:rPr lang="en-US" dirty="0"/>
              <a:t>% export TAU_TRACE=1; export TAU_TRACE_FORMAT=otf2</a:t>
            </a:r>
          </a:p>
          <a:p>
            <a:r>
              <a:rPr lang="en-US" dirty="0"/>
              <a:t>% </a:t>
            </a:r>
            <a:r>
              <a:rPr lang="en-US" dirty="0" err="1"/>
              <a:t>mpirun</a:t>
            </a:r>
            <a:r>
              <a:rPr lang="en-US" dirty="0"/>
              <a:t> –np 4  </a:t>
            </a:r>
            <a:r>
              <a:rPr lang="en-US" dirty="0" err="1"/>
              <a:t>tau_exec</a:t>
            </a:r>
            <a:r>
              <a:rPr lang="en-US" dirty="0"/>
              <a:t> –T </a:t>
            </a:r>
            <a:r>
              <a:rPr lang="en-US" dirty="0" err="1"/>
              <a:t>level_zero</a:t>
            </a:r>
            <a:r>
              <a:rPr lang="en-US" dirty="0"/>
              <a:t> –</a:t>
            </a:r>
            <a:r>
              <a:rPr lang="en-US" dirty="0" err="1"/>
              <a:t>opencl</a:t>
            </a:r>
            <a:r>
              <a:rPr lang="en-US" dirty="0"/>
              <a:t> ./</a:t>
            </a:r>
            <a:r>
              <a:rPr lang="en-US" dirty="0" err="1"/>
              <a:t>a.out</a:t>
            </a:r>
            <a:r>
              <a:rPr lang="en-US" dirty="0"/>
              <a:t> </a:t>
            </a:r>
          </a:p>
        </p:txBody>
      </p:sp>
      <p:pic>
        <p:nvPicPr>
          <p:cNvPr id="7" name="Picture 6" descr="Graphical user interface&#10;&#10;Description automatically generated">
            <a:extLst>
              <a:ext uri="{FF2B5EF4-FFF2-40B4-BE49-F238E27FC236}">
                <a16:creationId xmlns:a16="http://schemas.microsoft.com/office/drawing/2014/main" id="{6D09AB27-44FC-8440-806C-0E7FC135EB6C}"/>
              </a:ext>
            </a:extLst>
          </p:cNvPr>
          <p:cNvPicPr/>
          <p:nvPr/>
        </p:nvPicPr>
        <p:blipFill>
          <a:blip r:embed="rId3">
            <a:extLst>
              <a:ext uri="{28A0092B-C50C-407E-A947-70E740481C1C}">
                <a14:useLocalDpi xmlns:a14="http://schemas.microsoft.com/office/drawing/2010/main" val="0"/>
              </a:ext>
            </a:extLst>
          </a:blip>
          <a:stretch>
            <a:fillRect/>
          </a:stretch>
        </p:blipFill>
        <p:spPr>
          <a:xfrm>
            <a:off x="964454" y="590180"/>
            <a:ext cx="7211893" cy="3553279"/>
          </a:xfrm>
          <a:prstGeom prst="rect">
            <a:avLst/>
          </a:prstGeom>
        </p:spPr>
      </p:pic>
      <p:sp>
        <p:nvSpPr>
          <p:cNvPr id="2" name="Footer Placeholder 1">
            <a:extLst>
              <a:ext uri="{FF2B5EF4-FFF2-40B4-BE49-F238E27FC236}">
                <a16:creationId xmlns:a16="http://schemas.microsoft.com/office/drawing/2014/main" id="{F26DDDEE-0A86-16EE-80B2-49C86E6C2650}"/>
              </a:ext>
            </a:extLst>
          </p:cNvPr>
          <p:cNvSpPr>
            <a:spLocks noGrp="1"/>
          </p:cNvSpPr>
          <p:nvPr>
            <p:ph type="ftr" sz="quarter" idx="11"/>
          </p:nvPr>
        </p:nvSpPr>
        <p:spPr/>
        <p:txBody>
          <a:bodyPr/>
          <a:lstStyle/>
          <a:p>
            <a:r>
              <a:rPr lang="en-US"/>
              <a:t>SC22 | Dallas, TX | hpc accelerates.</a:t>
            </a:r>
            <a:endParaRPr lang="en-US" dirty="0"/>
          </a:p>
        </p:txBody>
      </p:sp>
      <p:sp>
        <p:nvSpPr>
          <p:cNvPr id="3" name="Slide Number Placeholder 2">
            <a:extLst>
              <a:ext uri="{FF2B5EF4-FFF2-40B4-BE49-F238E27FC236}">
                <a16:creationId xmlns:a16="http://schemas.microsoft.com/office/drawing/2014/main" id="{A0E19479-D202-6CCE-8143-B6737F6BE203}"/>
              </a:ext>
            </a:extLst>
          </p:cNvPr>
          <p:cNvSpPr>
            <a:spLocks noGrp="1"/>
          </p:cNvSpPr>
          <p:nvPr>
            <p:ph type="sldNum" sz="quarter" idx="12"/>
          </p:nvPr>
        </p:nvSpPr>
        <p:spPr/>
        <p:txBody>
          <a:bodyPr/>
          <a:lstStyle/>
          <a:p>
            <a:fld id="{D5A6766A-B4F9-0D4A-808F-F0199F7E1DF9}" type="slidenum">
              <a:rPr lang="en-US" altLang="en-US" smtClean="0"/>
              <a:pPr/>
              <a:t>8</a:t>
            </a:fld>
            <a:endParaRPr lang="en-US" altLang="en-US"/>
          </a:p>
        </p:txBody>
      </p:sp>
    </p:spTree>
    <p:extLst>
      <p:ext uri="{BB962C8B-B14F-4D97-AF65-F5344CB8AC3E}">
        <p14:creationId xmlns:p14="http://schemas.microsoft.com/office/powerpoint/2010/main" val="9208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Title 3"/>
          <p:cNvSpPr>
            <a:spLocks noGrp="1"/>
          </p:cNvSpPr>
          <p:nvPr>
            <p:ph type="title"/>
          </p:nvPr>
        </p:nvSpPr>
        <p:spPr/>
        <p:txBody>
          <a:bodyPr/>
          <a:lstStyle/>
          <a:p>
            <a:pPr eaLnBrk="1" hangingPunct="1"/>
            <a:r>
              <a:rPr lang="en-US" dirty="0">
                <a:latin typeface="Arial" charset="0"/>
              </a:rPr>
              <a:t>Tracing: </a:t>
            </a:r>
            <a:r>
              <a:rPr lang="en-US" dirty="0" err="1">
                <a:latin typeface="Arial" charset="0"/>
              </a:rPr>
              <a:t>Jumpshot</a:t>
            </a:r>
            <a:r>
              <a:rPr lang="en-US" dirty="0">
                <a:latin typeface="Arial" charset="0"/>
              </a:rPr>
              <a:t> (ships with TAU)</a:t>
            </a:r>
          </a:p>
        </p:txBody>
      </p:sp>
      <p:sp>
        <p:nvSpPr>
          <p:cNvPr id="3" name="Footer Placeholder 2">
            <a:extLst>
              <a:ext uri="{FF2B5EF4-FFF2-40B4-BE49-F238E27FC236}">
                <a16:creationId xmlns:a16="http://schemas.microsoft.com/office/drawing/2014/main" id="{97BE85A4-AEB4-F62B-2A71-3E118960FB46}"/>
              </a:ext>
            </a:extLst>
          </p:cNvPr>
          <p:cNvSpPr>
            <a:spLocks noGrp="1"/>
          </p:cNvSpPr>
          <p:nvPr>
            <p:ph type="ftr" sz="quarter" idx="11"/>
          </p:nvPr>
        </p:nvSpPr>
        <p:spPr/>
        <p:txBody>
          <a:bodyPr/>
          <a:lstStyle/>
          <a:p>
            <a:r>
              <a:rPr lang="en-US"/>
              <a:t>SC22 | Dallas, TX | hpc accelerates.</a:t>
            </a:r>
            <a:endParaRPr lang="en-US" dirty="0"/>
          </a:p>
        </p:txBody>
      </p:sp>
      <p:pic>
        <p:nvPicPr>
          <p:cNvPr id="2" name="Picture 1" descr="FirstFrameScreenSnapz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683" y="734311"/>
            <a:ext cx="6696635" cy="3868520"/>
          </a:xfrm>
          <a:prstGeom prst="rect">
            <a:avLst/>
          </a:prstGeom>
        </p:spPr>
      </p:pic>
      <p:sp>
        <p:nvSpPr>
          <p:cNvPr id="4" name="Slide Number Placeholder 3">
            <a:extLst>
              <a:ext uri="{FF2B5EF4-FFF2-40B4-BE49-F238E27FC236}">
                <a16:creationId xmlns:a16="http://schemas.microsoft.com/office/drawing/2014/main" id="{D4DCA896-DF3C-04ED-6B78-A8BFA2B4B9C7}"/>
              </a:ext>
            </a:extLst>
          </p:cNvPr>
          <p:cNvSpPr>
            <a:spLocks noGrp="1"/>
          </p:cNvSpPr>
          <p:nvPr>
            <p:ph type="sldNum" sz="quarter" idx="12"/>
          </p:nvPr>
        </p:nvSpPr>
        <p:spPr/>
        <p:txBody>
          <a:bodyPr/>
          <a:lstStyle/>
          <a:p>
            <a:fld id="{D5A6766A-B4F9-0D4A-808F-F0199F7E1DF9}" type="slidenum">
              <a:rPr lang="en-US" altLang="en-US" smtClean="0"/>
              <a:pPr/>
              <a:t>9</a:t>
            </a:fld>
            <a:endParaRPr lang="en-US" altLang="en-US"/>
          </a:p>
        </p:txBody>
      </p:sp>
    </p:spTree>
    <p:extLst>
      <p:ext uri="{BB962C8B-B14F-4D97-AF65-F5344CB8AC3E}">
        <p14:creationId xmlns:p14="http://schemas.microsoft.com/office/powerpoint/2010/main" val="3505860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APEX_Kickoff_Meeting_2" id="{161A87DE-C582-1F42-8478-E7F6ED46EB44}" vid="{6F1CA0D8-E402-7247-A537-5D71FB35D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21263</TotalTime>
  <Words>4185</Words>
  <Application>Microsoft Macintosh PowerPoint</Application>
  <PresentationFormat>On-screen Show (16:9)</PresentationFormat>
  <Paragraphs>573</Paragraphs>
  <Slides>66</Slides>
  <Notes>12</Notes>
  <HiddenSlides>15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Courier New</vt:lpstr>
      <vt:lpstr>Helvetica</vt:lpstr>
      <vt:lpstr>Times New Roman</vt:lpstr>
      <vt:lpstr>Verdana</vt:lpstr>
      <vt:lpstr>Office Theme</vt:lpstr>
      <vt:lpstr>The TAU Performance System</vt:lpstr>
      <vt:lpstr>The TAU Performance System®</vt:lpstr>
      <vt:lpstr>TAU : brief overview</vt:lpstr>
      <vt:lpstr>TAU : brief overview</vt:lpstr>
      <vt:lpstr>ParaProf Profile Browser</vt:lpstr>
      <vt:lpstr>ParaProf 3D Profile Browser</vt:lpstr>
      <vt:lpstr>TAU – 3D Communication Window</vt:lpstr>
      <vt:lpstr>TAU and Vampir [TU Dresden]: Intel oneAPI OpenCL</vt:lpstr>
      <vt:lpstr>Tracing: Jumpshot (ships with TAU)</vt:lpstr>
      <vt:lpstr>Tracing: Chrome Browser</vt:lpstr>
      <vt:lpstr>Performance Measurement</vt:lpstr>
      <vt:lpstr>Profiling and Tracing</vt:lpstr>
      <vt:lpstr>Profiling and Tracing</vt:lpstr>
      <vt:lpstr>Integrating TAU</vt:lpstr>
      <vt:lpstr>Instrumentation Approaches</vt:lpstr>
      <vt:lpstr>TAU compiler wrappers with PDT</vt:lpstr>
      <vt:lpstr>PDT Example</vt:lpstr>
      <vt:lpstr>PDT Instrumentation Example</vt:lpstr>
      <vt:lpstr>TAU compiler wrappers without PDT</vt:lpstr>
      <vt:lpstr>Compiler Based Example</vt:lpstr>
      <vt:lpstr>Simple example</vt:lpstr>
      <vt:lpstr>PDT Instrumentation</vt:lpstr>
      <vt:lpstr>Compiler Instrumentation</vt:lpstr>
      <vt:lpstr>LLVM Plugin Instrumentation</vt:lpstr>
      <vt:lpstr>LLVM Plugin Instrumentation</vt:lpstr>
      <vt:lpstr>Instrumentation pros/cons</vt:lpstr>
      <vt:lpstr>Sampling</vt:lpstr>
      <vt:lpstr>Using TAU’s Runtime Preloading Tool: tau_exec</vt:lpstr>
      <vt:lpstr>Sampled Measurement</vt:lpstr>
      <vt:lpstr>Sampled Measurement</vt:lpstr>
      <vt:lpstr>Simple Transformation – loop inversion</vt:lpstr>
      <vt:lpstr>Both together!</vt:lpstr>
      <vt:lpstr>…with callpath profiling</vt:lpstr>
      <vt:lpstr>…easier to view in ParaProf</vt:lpstr>
      <vt:lpstr>Other measurement support</vt:lpstr>
      <vt:lpstr>Other TAU features</vt:lpstr>
      <vt:lpstr>OpenMP</vt:lpstr>
      <vt:lpstr>Adding OpenMP</vt:lpstr>
      <vt:lpstr>Compiling, Running, Reporting</vt:lpstr>
      <vt:lpstr>MPI Support</vt:lpstr>
      <vt:lpstr>MPI example – Lulesh</vt:lpstr>
      <vt:lpstr>Lulesh Profile - ParaProf</vt:lpstr>
      <vt:lpstr>Lulesh Trace – Vampir</vt:lpstr>
      <vt:lpstr>Measuring HIP kernel performance</vt:lpstr>
      <vt:lpstr>Measuring HIP kernel performance</vt:lpstr>
      <vt:lpstr>Pprof output, timers</vt:lpstr>
      <vt:lpstr>Pprof output, counters</vt:lpstr>
      <vt:lpstr>ParaProf view of same data</vt:lpstr>
      <vt:lpstr>Tracing support uses Roctracer</vt:lpstr>
      <vt:lpstr>tau_exec command reference</vt:lpstr>
      <vt:lpstr>TAU Runtime Environment Variables</vt:lpstr>
      <vt:lpstr>TAU Runtime Environment Variables</vt:lpstr>
      <vt:lpstr>TAU Runtime Environment Variables</vt:lpstr>
      <vt:lpstr>For more info…</vt:lpstr>
      <vt:lpstr>ADIOS2 Output</vt:lpstr>
      <vt:lpstr>ADIOS2 plugin events</vt:lpstr>
      <vt:lpstr>Using the ADIOS2 plugin</vt:lpstr>
      <vt:lpstr>What data is stored?</vt:lpstr>
      <vt:lpstr>Metadata examples (bpls -A -d)</vt:lpstr>
      <vt:lpstr>Timer Examples (bpls -l)</vt:lpstr>
      <vt:lpstr>Counter Examples  (bpls -l)</vt:lpstr>
      <vt:lpstr>Visualizing the data</vt:lpstr>
      <vt:lpstr>Monitoring of application data</vt:lpstr>
      <vt:lpstr>Acknowledgements</vt:lpstr>
      <vt:lpstr>Current/Previous Acknowledgements</vt:lpstr>
      <vt:lpstr>Quick gprof aside…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 Measurement of I/O</dc:title>
  <dc:creator>Kevin Huck</dc:creator>
  <cp:lastModifiedBy>Kevin Huck</cp:lastModifiedBy>
  <cp:revision>245</cp:revision>
  <cp:lastPrinted>2022-02-23T04:10:12Z</cp:lastPrinted>
  <dcterms:created xsi:type="dcterms:W3CDTF">2018-06-19T16:06:09Z</dcterms:created>
  <dcterms:modified xsi:type="dcterms:W3CDTF">2022-10-28T21:08:37Z</dcterms:modified>
</cp:coreProperties>
</file>