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8" r:id="rId4"/>
    <p:sldId id="289" r:id="rId5"/>
    <p:sldId id="258" r:id="rId6"/>
    <p:sldId id="290" r:id="rId7"/>
    <p:sldId id="271" r:id="rId8"/>
    <p:sldId id="275" r:id="rId9"/>
    <p:sldId id="259" r:id="rId10"/>
    <p:sldId id="284" r:id="rId11"/>
    <p:sldId id="285" r:id="rId12"/>
    <p:sldId id="276" r:id="rId13"/>
    <p:sldId id="260" r:id="rId14"/>
    <p:sldId id="273" r:id="rId15"/>
    <p:sldId id="261" r:id="rId16"/>
    <p:sldId id="274" r:id="rId17"/>
    <p:sldId id="262" r:id="rId18"/>
    <p:sldId id="291" r:id="rId19"/>
    <p:sldId id="263" r:id="rId20"/>
    <p:sldId id="279" r:id="rId21"/>
    <p:sldId id="280" r:id="rId22"/>
    <p:sldId id="292" r:id="rId23"/>
    <p:sldId id="296" r:id="rId24"/>
    <p:sldId id="293" r:id="rId25"/>
    <p:sldId id="294" r:id="rId26"/>
    <p:sldId id="295" r:id="rId27"/>
    <p:sldId id="268" r:id="rId28"/>
    <p:sldId id="297" r:id="rId29"/>
    <p:sldId id="29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AE02-9060-FB4F-B7FD-5A71F0EDDC2E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5E350-1B02-3F49-A409-724392EC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2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1A82-9F1B-054A-8D8A-22669945DA34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689F8-AF75-8D4B-BA40-BC74D4720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96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OPARI</a:t>
            </a:r>
            <a:r>
              <a:rPr lang="en-US" baseline="0" dirty="0" smtClean="0"/>
              <a:t> adds instrumentation at all levels: region, </a:t>
            </a:r>
            <a:r>
              <a:rPr lang="en-US" baseline="0" dirty="0" err="1" smtClean="0"/>
              <a:t>worksharing</a:t>
            </a:r>
            <a:r>
              <a:rPr lang="en-US" baseline="0" dirty="0" smtClean="0"/>
              <a:t>, loops, iterations, barriers,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OPARI</a:t>
            </a:r>
            <a:r>
              <a:rPr lang="en-US" baseline="0" dirty="0" smtClean="0"/>
              <a:t> requires (and adds) explicit barrier at end of loop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paper has been adopted by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OpenMP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 Review Board as an official ARB White Paper.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was not adopted as part of the 3.0 standard. It certainly is not widely adopted.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example of pointer chasing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get details on OMPT specification,</a:t>
            </a:r>
            <a:r>
              <a:rPr lang="en-US" baseline="0" dirty="0" smtClean="0"/>
              <a:t>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89F8-AF75-8D4B-BA40-BC74D4720B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DF2ECA-B8D8-F941-B4E3-82D15026B275}" type="datetime1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6F83-21BB-CB49-90D6-0C13B882E6A4}" type="datetime1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51ED5-64D2-5849-A4C1-2A3ECB6C42D5}" type="datetime1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DED6-FDEF-5741-A193-3C148F188144}" type="datetime1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B0B33-CF03-F444-A7EE-0CEDBEFD4E8A}" type="datetime1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93DC1B-AA12-2144-A516-17B055013141}" type="datetime1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185CA2-9C37-AE40-A023-CCB3553C3C67}" type="datetime1">
              <a:rPr lang="en-US" smtClean="0"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2F158E-09B4-C349-9210-8571A997A6F8}" type="datetime1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EA9B4-B6B7-4945-B99B-E4EB31B5C974}" type="datetime1">
              <a:rPr lang="en-US" smtClean="0"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0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0BACF-7B26-8E48-9CE2-1765FE6C9C50}" type="datetime1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4C8E4-06E1-F145-A75A-B86A484F80B6}" type="datetime1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4438"/>
            <a:ext cx="8229600" cy="527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IWOMP 2014 : Salvador, Bahia, Brazil : September 28-30,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53D41A0-81F1-144E-B0CD-8CDAB46D6E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O_Signature_stckd_4c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75" y="6369050"/>
            <a:ext cx="377825" cy="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pas-dev.github.io" TargetMode="Externa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.uoregon.edu" TargetMode="Externa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38267"/>
            <a:ext cx="6400800" cy="2389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/>
              <a:t>Kevin A. Huck</a:t>
            </a:r>
            <a:r>
              <a:rPr lang="en-US" dirty="0"/>
              <a:t>, Allen D. </a:t>
            </a:r>
            <a:r>
              <a:rPr lang="en-US" dirty="0" err="1"/>
              <a:t>Malony</a:t>
            </a:r>
            <a:r>
              <a:rPr lang="en-US" dirty="0"/>
              <a:t>, Sameer </a:t>
            </a:r>
            <a:r>
              <a:rPr lang="en-US" dirty="0" err="1"/>
              <a:t>Shende</a:t>
            </a:r>
            <a:r>
              <a:rPr lang="en-US" dirty="0"/>
              <a:t>, Doug W. Jacobsen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IWOMP 2014 : Salvador, Brazil : September 30, 2014</a:t>
            </a:r>
          </a:p>
        </p:txBody>
      </p:sp>
      <p:pic>
        <p:nvPicPr>
          <p:cNvPr id="6" name="Picture 5" descr="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4" y="5299592"/>
            <a:ext cx="4726283" cy="84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87" y="4572000"/>
            <a:ext cx="3568700" cy="213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1437" y="164955"/>
            <a:ext cx="8799050" cy="265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Calibri" charset="0"/>
              </a:rPr>
              <a:t>Integrated Measurement for</a:t>
            </a:r>
          </a:p>
          <a:p>
            <a:r>
              <a:rPr lang="en-US" sz="5400" dirty="0" smtClean="0">
                <a:latin typeface="Calibri" charset="0"/>
              </a:rPr>
              <a:t>Cross-Platform </a:t>
            </a:r>
            <a:r>
              <a:rPr lang="en-US" sz="5400" dirty="0" err="1" smtClean="0">
                <a:latin typeface="Calibri" charset="0"/>
              </a:rPr>
              <a:t>OpenMP</a:t>
            </a:r>
            <a:endParaRPr lang="en-US" sz="5400" dirty="0">
              <a:latin typeface="Calibri" charset="0"/>
            </a:endParaRPr>
          </a:p>
          <a:p>
            <a:r>
              <a:rPr lang="en-US" sz="5400" dirty="0" smtClean="0">
                <a:latin typeface="Calibri" charset="0"/>
              </a:rPr>
              <a:t>Performance Analysis	</a:t>
            </a:r>
            <a:endParaRPr lang="en-US" sz="5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 Events &amp;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Fork/Join</a:t>
            </a:r>
          </a:p>
          <a:p>
            <a:r>
              <a:rPr lang="en-US" dirty="0" smtClean="0"/>
              <a:t>Begin/End Idle</a:t>
            </a:r>
          </a:p>
          <a:p>
            <a:r>
              <a:rPr lang="en-US" dirty="0" smtClean="0"/>
              <a:t>Begin/End Implicit Barrier</a:t>
            </a:r>
          </a:p>
          <a:p>
            <a:r>
              <a:rPr lang="en-US" dirty="0" smtClean="0"/>
              <a:t>Begin/End Explicit Barrier</a:t>
            </a:r>
          </a:p>
          <a:p>
            <a:r>
              <a:rPr lang="en-US" dirty="0" smtClean="0"/>
              <a:t>Begin/End Lock wait</a:t>
            </a:r>
          </a:p>
          <a:p>
            <a:r>
              <a:rPr lang="en-US" dirty="0" smtClean="0"/>
              <a:t>Begin/End Critical wait</a:t>
            </a:r>
          </a:p>
          <a:p>
            <a:r>
              <a:rPr lang="en-US" dirty="0" smtClean="0"/>
              <a:t>Begin/End Ordered wait</a:t>
            </a:r>
          </a:p>
          <a:p>
            <a:r>
              <a:rPr lang="en-US" dirty="0" smtClean="0"/>
              <a:t>Begin/End Master</a:t>
            </a:r>
          </a:p>
          <a:p>
            <a:r>
              <a:rPr lang="en-US" dirty="0" smtClean="0"/>
              <a:t>Begin/End Single</a:t>
            </a:r>
          </a:p>
          <a:p>
            <a:r>
              <a:rPr lang="en-US" dirty="0" smtClean="0"/>
              <a:t>Begin/End Ordered</a:t>
            </a:r>
          </a:p>
          <a:p>
            <a:r>
              <a:rPr lang="en-US" dirty="0" smtClean="0"/>
              <a:t>Begin/End Atomic Wait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Overhead</a:t>
            </a:r>
          </a:p>
          <a:p>
            <a:r>
              <a:rPr lang="en-US" dirty="0" smtClean="0"/>
              <a:t>Working</a:t>
            </a:r>
          </a:p>
          <a:p>
            <a:r>
              <a:rPr lang="en-US" dirty="0" smtClean="0"/>
              <a:t>Implicit Barrier</a:t>
            </a:r>
          </a:p>
          <a:p>
            <a:r>
              <a:rPr lang="en-US" dirty="0" smtClean="0"/>
              <a:t>Explicit Barrier</a:t>
            </a:r>
          </a:p>
          <a:p>
            <a:r>
              <a:rPr lang="en-US" dirty="0" smtClean="0"/>
              <a:t>Idle</a:t>
            </a:r>
          </a:p>
          <a:p>
            <a:r>
              <a:rPr lang="en-US" dirty="0" smtClean="0"/>
              <a:t>Serial</a:t>
            </a:r>
          </a:p>
          <a:p>
            <a:r>
              <a:rPr lang="en-US" dirty="0" smtClean="0"/>
              <a:t>Reduction</a:t>
            </a:r>
          </a:p>
          <a:p>
            <a:r>
              <a:rPr lang="en-US" dirty="0" smtClean="0"/>
              <a:t>Lock Wait</a:t>
            </a:r>
          </a:p>
          <a:p>
            <a:r>
              <a:rPr lang="en-US" dirty="0" smtClean="0"/>
              <a:t>Critical Wait</a:t>
            </a:r>
          </a:p>
          <a:p>
            <a:r>
              <a:rPr lang="en-US" dirty="0" smtClean="0"/>
              <a:t>Ordered Wait</a:t>
            </a:r>
          </a:p>
          <a:p>
            <a:r>
              <a:rPr lang="en-US" dirty="0" smtClean="0"/>
              <a:t>Atomic Wait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OpenUH</a:t>
            </a:r>
            <a:r>
              <a:rPr lang="en-US" dirty="0" smtClean="0"/>
              <a:t> new Task Events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Begin/End Create Task Immediate/Delayed</a:t>
            </a:r>
          </a:p>
          <a:p>
            <a:r>
              <a:rPr lang="en-US" dirty="0" smtClean="0"/>
              <a:t>Begin/End Schedule Task</a:t>
            </a:r>
          </a:p>
          <a:p>
            <a:r>
              <a:rPr lang="en-US" dirty="0" smtClean="0"/>
              <a:t>Begin/End Suspend Task</a:t>
            </a:r>
          </a:p>
          <a:p>
            <a:r>
              <a:rPr lang="en-US" dirty="0" smtClean="0"/>
              <a:t>Begin/End Steal Task</a:t>
            </a:r>
          </a:p>
          <a:p>
            <a:r>
              <a:rPr lang="en-US" dirty="0" smtClean="0"/>
              <a:t>Fetched Task</a:t>
            </a:r>
          </a:p>
          <a:p>
            <a:r>
              <a:rPr lang="en-US" dirty="0" smtClean="0"/>
              <a:t>Begin Execute Task</a:t>
            </a:r>
          </a:p>
          <a:p>
            <a:r>
              <a:rPr lang="en-US" dirty="0" smtClean="0"/>
              <a:t>Begin/End Finish Task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Example NPB3.2 BT.B (32)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bt.opencc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133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0" y="1847399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" y="1999799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8750" y="2152199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9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GOMP ORA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5"/>
            <a:ext cx="8229600" cy="5273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GOMP Implementation of </a:t>
            </a:r>
            <a:r>
              <a:rPr lang="en-US" dirty="0" err="1" smtClean="0"/>
              <a:t>OpenMP</a:t>
            </a:r>
            <a:r>
              <a:rPr lang="en-US" dirty="0" smtClean="0"/>
              <a:t> Collector API (ORA)</a:t>
            </a:r>
          </a:p>
          <a:p>
            <a:r>
              <a:rPr lang="en-US" dirty="0" smtClean="0"/>
              <a:t>GOMP_* library functions wrapped dynamically, statically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Same as Collector API</a:t>
            </a:r>
          </a:p>
          <a:p>
            <a:pPr lvl="1"/>
            <a:r>
              <a:rPr lang="en-US" dirty="0" smtClean="0"/>
              <a:t>Dynamic, static executable support (static requires relinking)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Only available for GNU</a:t>
            </a:r>
          </a:p>
          <a:p>
            <a:pPr lvl="1"/>
            <a:r>
              <a:rPr lang="en-US" dirty="0" smtClean="0"/>
              <a:t>No introspection of GOMP internals</a:t>
            </a:r>
          </a:p>
          <a:p>
            <a:pPr lvl="1"/>
            <a:r>
              <a:rPr lang="en-US" dirty="0" smtClean="0"/>
              <a:t>Only partial support for implicit barriers</a:t>
            </a:r>
          </a:p>
          <a:p>
            <a:pPr lvl="1"/>
            <a:r>
              <a:rPr lang="en-US" dirty="0" smtClean="0"/>
              <a:t>GNU runtime is functional, widely available, but not optimal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explicit support for blame shifting, source </a:t>
            </a:r>
            <a:r>
              <a:rPr lang="en-US" dirty="0" smtClean="0"/>
              <a:t>context</a:t>
            </a:r>
          </a:p>
          <a:p>
            <a:r>
              <a:rPr lang="en-US" dirty="0"/>
              <a:t>R</a:t>
            </a:r>
            <a:r>
              <a:rPr lang="en-US" dirty="0" smtClean="0"/>
              <a:t>untimes: </a:t>
            </a:r>
            <a:r>
              <a:rPr lang="en-US" b="1" dirty="0" smtClean="0"/>
              <a:t>GNU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Example NPB3.2 </a:t>
            </a:r>
            <a:r>
              <a:rPr lang="en-US" dirty="0" smtClean="0"/>
              <a:t>FT.B </a:t>
            </a:r>
            <a:r>
              <a:rPr lang="en-US" dirty="0"/>
              <a:t>(32)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4125" y="5402879"/>
            <a:ext cx="616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profile from </a:t>
            </a:r>
            <a:r>
              <a:rPr lang="en-US" dirty="0" err="1"/>
              <a:t>u</a:t>
            </a:r>
            <a:r>
              <a:rPr lang="en-US" dirty="0" err="1" smtClean="0"/>
              <a:t>ninstrumented</a:t>
            </a:r>
            <a:r>
              <a:rPr lang="en-US" dirty="0" smtClean="0"/>
              <a:t> binary, but getting events from runtime callbacks and samples from profiling tool</a:t>
            </a:r>
            <a:endParaRPr lang="en-US" dirty="0"/>
          </a:p>
        </p:txBody>
      </p:sp>
      <p:pic>
        <p:nvPicPr>
          <p:cNvPr id="6" name="Picture 5" descr="ft-gomp-ex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467"/>
            <a:ext cx="9144000" cy="40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0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OMPT: </a:t>
            </a:r>
            <a:r>
              <a:rPr lang="en-US" dirty="0" err="1" smtClean="0"/>
              <a:t>OpenMP</a:t>
            </a:r>
            <a:r>
              <a:rPr lang="en-US" dirty="0" smtClean="0"/>
              <a:t> Tools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Proposal to add callback API to </a:t>
            </a:r>
            <a:r>
              <a:rPr lang="en-US" dirty="0" err="1" smtClean="0"/>
              <a:t>OpenMP</a:t>
            </a:r>
            <a:r>
              <a:rPr lang="en-US" dirty="0" smtClean="0"/>
              <a:t> runtimes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/>
              <a:t>No instrumentation required</a:t>
            </a:r>
          </a:p>
          <a:p>
            <a:pPr lvl="1"/>
            <a:r>
              <a:rPr lang="en-US" dirty="0"/>
              <a:t>Event, sampling support</a:t>
            </a:r>
          </a:p>
          <a:p>
            <a:pPr lvl="1"/>
            <a:r>
              <a:rPr lang="en-US" dirty="0"/>
              <a:t>Dynamic, static executable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Internals knowledge, surgical measurement, always on</a:t>
            </a:r>
          </a:p>
          <a:p>
            <a:pPr lvl="1"/>
            <a:r>
              <a:rPr lang="en-US" dirty="0" smtClean="0"/>
              <a:t>Blame-shifting, debugger support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Still in development</a:t>
            </a:r>
          </a:p>
          <a:p>
            <a:pPr lvl="1"/>
            <a:r>
              <a:rPr lang="en-US" dirty="0" smtClean="0"/>
              <a:t>Not an accepted standard (yet)</a:t>
            </a:r>
          </a:p>
          <a:p>
            <a:r>
              <a:rPr lang="en-US" dirty="0" smtClean="0"/>
              <a:t>Available: </a:t>
            </a:r>
            <a:r>
              <a:rPr lang="en-US" b="1" dirty="0" smtClean="0"/>
              <a:t>IBM</a:t>
            </a:r>
            <a:r>
              <a:rPr lang="en-US" dirty="0" smtClean="0"/>
              <a:t> (limited/experimental on BGQ), </a:t>
            </a:r>
            <a:r>
              <a:rPr lang="en-US" b="1" dirty="0" smtClean="0"/>
              <a:t>GNU</a:t>
            </a:r>
            <a:r>
              <a:rPr lang="en-US" dirty="0" smtClean="0"/>
              <a:t> (prototyped by Rice), </a:t>
            </a:r>
            <a:r>
              <a:rPr lang="en-US" b="1" dirty="0"/>
              <a:t>Intel</a:t>
            </a:r>
            <a:r>
              <a:rPr lang="en-US" dirty="0"/>
              <a:t> (in </a:t>
            </a:r>
            <a:r>
              <a:rPr lang="en-US" dirty="0" smtClean="0"/>
              <a:t>development), </a:t>
            </a:r>
            <a:r>
              <a:rPr lang="en-US" b="1" dirty="0" err="1" smtClean="0"/>
              <a:t>OpenUH</a:t>
            </a:r>
            <a:r>
              <a:rPr lang="en-US" dirty="0" smtClean="0"/>
              <a:t> (planned)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Example: NPB 3.2 BP (32)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bt.ompt.32.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51023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579935" y="1983473"/>
            <a:ext cx="865190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9935" y="2294623"/>
            <a:ext cx="865190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824"/>
          </a:xfrm>
        </p:spPr>
        <p:txBody>
          <a:bodyPr/>
          <a:lstStyle/>
          <a:p>
            <a:r>
              <a:rPr lang="en-US" dirty="0" smtClean="0"/>
              <a:t>Event/State Coverage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75916"/>
              </p:ext>
            </p:extLst>
          </p:nvPr>
        </p:nvGraphicFramePr>
        <p:xfrm>
          <a:off x="457200" y="789941"/>
          <a:ext cx="8265836" cy="554735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61066"/>
                <a:gridCol w="1739238"/>
                <a:gridCol w="944880"/>
                <a:gridCol w="1483154"/>
                <a:gridCol w="1765370"/>
                <a:gridCol w="772128"/>
              </a:tblGrid>
              <a:tr h="184822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OpenUH</a:t>
                      </a:r>
                      <a:r>
                        <a:rPr lang="en-US" dirty="0" smtClean="0"/>
                        <a:t>-ORA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GOMP-ORA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OMPT</a:t>
                      </a:r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Parallel Region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Enter/exit, begin/end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Thread create/exit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Pthread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Enter/exit, 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Enter/exit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Waiting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Explicit</a:t>
                      </a:r>
                      <a:r>
                        <a:rPr lang="en-US" sz="1400" baseline="0" dirty="0" smtClean="0"/>
                        <a:t>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Explicit</a:t>
                      </a:r>
                      <a:r>
                        <a:rPr lang="en-US" sz="1400" baseline="0" dirty="0" smtClean="0"/>
                        <a:t>, Some Implicit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Critical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Enter/exit, 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Waiting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Enter/exit, </a:t>
                      </a:r>
                      <a:r>
                        <a:rPr lang="en-US" sz="1400" baseline="0" smtClean="0"/>
                        <a:t>begin/end</a:t>
                      </a:r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Wait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Enter/exit, begin/end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Lock wrapper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Wait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Waiting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r>
                        <a:rPr lang="en-US" sz="1400" baseline="0" dirty="0" smtClean="0"/>
                        <a:t> Creation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Schedule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Wait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Begin/end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Execution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Begin/end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/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Completion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</a:tr>
              <a:tr h="1848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Yield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Compilers</a:t>
            </a:r>
            <a:r>
              <a:rPr lang="en-US" dirty="0" smtClean="0"/>
              <a:t>: GNU 4.8.0, </a:t>
            </a:r>
            <a:r>
              <a:rPr lang="en-US" dirty="0" err="1" smtClean="0"/>
              <a:t>OpenUH</a:t>
            </a:r>
            <a:r>
              <a:rPr lang="en-US" dirty="0" smtClean="0"/>
              <a:t> 3.0.26, Intel 13.1.2, with –O3 or -</a:t>
            </a:r>
            <a:r>
              <a:rPr lang="en-US" dirty="0" err="1" smtClean="0"/>
              <a:t>Ofast</a:t>
            </a:r>
            <a:endParaRPr lang="en-US" dirty="0" smtClean="0"/>
          </a:p>
          <a:p>
            <a:r>
              <a:rPr lang="en-US" b="1" dirty="0" smtClean="0"/>
              <a:t>System</a:t>
            </a:r>
            <a:r>
              <a:rPr lang="en-US" dirty="0" smtClean="0"/>
              <a:t>: 1 “</a:t>
            </a:r>
            <a:r>
              <a:rPr lang="en-US" dirty="0" err="1" smtClean="0"/>
              <a:t>fatnode</a:t>
            </a:r>
            <a:r>
              <a:rPr lang="en-US" dirty="0" smtClean="0"/>
              <a:t>” on ACISS@UO, with four </a:t>
            </a:r>
            <a:r>
              <a:rPr lang="en-US" dirty="0"/>
              <a:t>Intel X7560 2.27GHz 8-core CPUs and 384GB of memory </a:t>
            </a:r>
            <a:r>
              <a:rPr lang="en-US" dirty="0" smtClean="0"/>
              <a:t>(32 total cores)</a:t>
            </a:r>
          </a:p>
          <a:p>
            <a:r>
              <a:rPr lang="en-US" b="1" dirty="0" smtClean="0"/>
              <a:t>Benchmarks</a:t>
            </a:r>
            <a:r>
              <a:rPr lang="en-US" dirty="0" smtClean="0"/>
              <a:t>: NAS Parallel Benchmarks 3.2.1, SPEC 2012, BOTS 1.1.2 (tied tasks only)</a:t>
            </a:r>
            <a:endParaRPr lang="en-US" dirty="0"/>
          </a:p>
          <a:p>
            <a:r>
              <a:rPr lang="en-US" dirty="0" smtClean="0"/>
              <a:t>All experiments executed with 32 threads to stress maximal concurrency</a:t>
            </a:r>
          </a:p>
          <a:p>
            <a:r>
              <a:rPr lang="en-US" dirty="0" smtClean="0"/>
              <a:t>All other settings left at default*</a:t>
            </a:r>
          </a:p>
          <a:p>
            <a:r>
              <a:rPr lang="en-US" dirty="0" smtClean="0"/>
              <a:t>All benchmarks minimally instrumented, or executed with </a:t>
            </a:r>
            <a:r>
              <a:rPr lang="en-US" dirty="0" err="1" smtClean="0">
                <a:latin typeface="Courier"/>
                <a:cs typeface="Courier"/>
              </a:rPr>
              <a:t>tau_exec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comparisons – NPB 3.2.1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 descr="overhead-npb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1882"/>
          <a:stretch/>
        </p:blipFill>
        <p:spPr>
          <a:xfrm>
            <a:off x="457200" y="922464"/>
            <a:ext cx="8229600" cy="278063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36736"/>
            <a:ext cx="8229600" cy="2519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 (Body)"/>
                <a:cs typeface="Calibri (Body)"/>
              </a:rPr>
              <a:t>High overhead for POMP (LU, LU-HP)?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Many parallel region instances require many calls to the POMP API (at least 8 per)</a:t>
            </a:r>
          </a:p>
          <a:p>
            <a:r>
              <a:rPr lang="en-US" dirty="0" smtClean="0">
                <a:latin typeface="Calibri (Body)"/>
                <a:cs typeface="Calibri (Body)"/>
              </a:rPr>
              <a:t>High overhead for ORA, OMPT (LU-HP)?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Many parallel region instances require many calls to the ORA callback function (at least 2,4 per)</a:t>
            </a:r>
          </a:p>
          <a:p>
            <a:pPr marL="0" indent="0">
              <a:buNone/>
            </a:pPr>
            <a:endParaRPr lang="en-US" dirty="0" smtClean="0"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435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introspection: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: programing language extensions requiring </a:t>
            </a:r>
            <a:r>
              <a:rPr lang="en-US" b="1" dirty="0" smtClean="0"/>
              <a:t>compiler interpretation</a:t>
            </a:r>
            <a:r>
              <a:rPr lang="en-US" dirty="0" smtClean="0"/>
              <a:t>, </a:t>
            </a:r>
            <a:r>
              <a:rPr lang="en-US" b="1" dirty="0" smtClean="0"/>
              <a:t>code transformation</a:t>
            </a:r>
            <a:r>
              <a:rPr lang="en-US" dirty="0" smtClean="0"/>
              <a:t> and </a:t>
            </a:r>
            <a:r>
              <a:rPr lang="en-US" b="1" dirty="0" smtClean="0"/>
              <a:t>runtime support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can external tools observe the execution-time performance of resulting code?</a:t>
            </a:r>
          </a:p>
          <a:p>
            <a:r>
              <a:rPr lang="en-US" dirty="0" smtClean="0"/>
              <a:t>Needed:</a:t>
            </a:r>
          </a:p>
          <a:p>
            <a:pPr lvl="1"/>
            <a:r>
              <a:rPr lang="en-US" dirty="0" smtClean="0"/>
              <a:t>Performance visibility</a:t>
            </a:r>
          </a:p>
          <a:p>
            <a:pPr lvl="1"/>
            <a:r>
              <a:rPr lang="en-US" dirty="0" smtClean="0"/>
              <a:t>Semantic context</a:t>
            </a:r>
          </a:p>
          <a:p>
            <a:r>
              <a:rPr lang="en-US" dirty="0" smtClean="0"/>
              <a:t>Wanted: </a:t>
            </a:r>
            <a:r>
              <a:rPr lang="en-US" b="1" dirty="0" smtClean="0"/>
              <a:t>portable</a:t>
            </a:r>
            <a:r>
              <a:rPr lang="en-US" dirty="0" smtClean="0"/>
              <a:t>, </a:t>
            </a:r>
            <a:r>
              <a:rPr lang="en-US" b="1" dirty="0" smtClean="0"/>
              <a:t>robust, efficient, always-on/available</a:t>
            </a:r>
            <a:r>
              <a:rPr lang="en-US" dirty="0" smtClean="0"/>
              <a:t> approach to observe </a:t>
            </a:r>
            <a:r>
              <a:rPr lang="en-US" dirty="0" err="1" smtClean="0"/>
              <a:t>OpenMP</a:t>
            </a:r>
            <a:r>
              <a:rPr lang="en-US" dirty="0" smtClean="0"/>
              <a:t> concurrency, including </a:t>
            </a:r>
            <a:r>
              <a:rPr lang="en-US" b="1" dirty="0" smtClean="0"/>
              <a:t>internals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OPARI Additional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lu-hp.opari.over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39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8526" y="5734000"/>
            <a:ext cx="5912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~34,239,023 timer invocations!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83499" y="1365251"/>
            <a:ext cx="714375" cy="298450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3499" y="4661311"/>
            <a:ext cx="714375" cy="18871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83499" y="4998133"/>
            <a:ext cx="714375" cy="18871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1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Collector API Extra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lu-hp.opencc.overhe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9"/>
          <a:stretch/>
        </p:blipFill>
        <p:spPr>
          <a:xfrm>
            <a:off x="0" y="1123950"/>
            <a:ext cx="9144000" cy="352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8842" y="5131268"/>
            <a:ext cx="43313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~3,456,152 extra timers!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326311" y="2146768"/>
            <a:ext cx="714375" cy="195727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26311" y="1244913"/>
            <a:ext cx="714375" cy="245558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5" y="4982761"/>
            <a:ext cx="3422857" cy="92333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Obvious takeaway: unless needed,</a:t>
            </a:r>
          </a:p>
          <a:p>
            <a:r>
              <a:rPr lang="en-US" dirty="0" smtClean="0"/>
              <a:t>Events will add overhead for</a:t>
            </a:r>
          </a:p>
          <a:p>
            <a:r>
              <a:rPr lang="en-US" dirty="0" smtClean="0"/>
              <a:t>lightweight loops</a:t>
            </a:r>
          </a:p>
        </p:txBody>
      </p:sp>
    </p:spTree>
    <p:extLst>
      <p:ext uri="{BB962C8B-B14F-4D97-AF65-F5344CB8AC3E}">
        <p14:creationId xmlns:p14="http://schemas.microsoft.com/office/powerpoint/2010/main" val="172683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comparisons – BOTS 1.1.2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22</a:t>
            </a:fld>
            <a:endParaRPr lang="en-US"/>
          </a:p>
        </p:txBody>
      </p:sp>
      <p:pic>
        <p:nvPicPr>
          <p:cNvPr id="8" name="Content Placeholder 7" descr="overhead-npb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86064"/>
          <a:stretch/>
        </p:blipFill>
        <p:spPr>
          <a:xfrm>
            <a:off x="457200" y="825823"/>
            <a:ext cx="8229600" cy="430498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36736"/>
            <a:ext cx="8229600" cy="2519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 (Body)"/>
                <a:cs typeface="Calibri (Body)"/>
              </a:rPr>
              <a:t>GNU horrible baseline performance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Spawning, waiting for small granularity tasks with </a:t>
            </a:r>
            <a:r>
              <a:rPr lang="en-US" dirty="0" err="1" smtClean="0">
                <a:latin typeface="Calibri (Body)"/>
                <a:cs typeface="Calibri (Body)"/>
              </a:rPr>
              <a:t>taskwait</a:t>
            </a:r>
            <a:endParaRPr lang="en-US" dirty="0" smtClean="0">
              <a:latin typeface="Calibri (Body)"/>
              <a:cs typeface="Calibri (Body)"/>
            </a:endParaRP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Lock contention in the task scheduler</a:t>
            </a:r>
          </a:p>
          <a:p>
            <a:r>
              <a:rPr lang="en-US" dirty="0" err="1" smtClean="0">
                <a:latin typeface="Calibri (Body)"/>
                <a:cs typeface="Calibri (Body)"/>
              </a:rPr>
              <a:t>OpenUH</a:t>
            </a:r>
            <a:r>
              <a:rPr lang="en-US" dirty="0" smtClean="0">
                <a:latin typeface="Calibri (Body)"/>
                <a:cs typeface="Calibri (Body)"/>
              </a:rPr>
              <a:t> measurement overhead (</a:t>
            </a:r>
            <a:r>
              <a:rPr lang="en-US" dirty="0" err="1" smtClean="0">
                <a:latin typeface="Calibri (Body)"/>
                <a:cs typeface="Calibri (Body)"/>
              </a:rPr>
              <a:t>floorplan</a:t>
            </a:r>
            <a:r>
              <a:rPr lang="en-US" dirty="0" smtClean="0">
                <a:latin typeface="Calibri (Body)"/>
                <a:cs typeface="Calibri (Body)"/>
              </a:rPr>
              <a:t>)</a:t>
            </a:r>
          </a:p>
          <a:p>
            <a:r>
              <a:rPr lang="en-US" dirty="0" smtClean="0">
                <a:latin typeface="Calibri (Body)"/>
                <a:cs typeface="Calibri (Body)"/>
              </a:rPr>
              <a:t>Intel measurement overhead (</a:t>
            </a:r>
            <a:r>
              <a:rPr lang="en-US" dirty="0" err="1" smtClean="0">
                <a:latin typeface="Calibri (Body)"/>
                <a:cs typeface="Calibri (Body)"/>
              </a:rPr>
              <a:t>floorplan</a:t>
            </a:r>
            <a:r>
              <a:rPr lang="en-US" dirty="0" smtClean="0">
                <a:latin typeface="Calibri (Body)"/>
                <a:cs typeface="Calibri (Body)"/>
              </a:rPr>
              <a:t>, </a:t>
            </a:r>
            <a:r>
              <a:rPr lang="en-US" dirty="0" err="1" smtClean="0">
                <a:latin typeface="Calibri (Body)"/>
                <a:cs typeface="Calibri (Body)"/>
              </a:rPr>
              <a:t>nqueens</a:t>
            </a:r>
            <a:r>
              <a:rPr lang="en-US" dirty="0" smtClean="0">
                <a:latin typeface="Calibri (Body)"/>
                <a:cs typeface="Calibri (Body)"/>
              </a:rPr>
              <a:t>, </a:t>
            </a:r>
            <a:r>
              <a:rPr lang="en-US" dirty="0" err="1" smtClean="0">
                <a:latin typeface="Calibri (Body)"/>
                <a:cs typeface="Calibri (Body)"/>
              </a:rPr>
              <a:t>uts</a:t>
            </a:r>
            <a:r>
              <a:rPr lang="en-US" dirty="0" smtClean="0">
                <a:latin typeface="Calibri (Body)"/>
                <a:cs typeface="Calibri (Body)"/>
              </a:rPr>
              <a:t>)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Millions of short-lived, lightweight tasks that take longer to measure than to execute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Sampling gives similar measurement results, without overhead</a:t>
            </a:r>
          </a:p>
        </p:txBody>
      </p:sp>
      <p:pic>
        <p:nvPicPr>
          <p:cNvPr id="3" name="Picture 2" descr="overhead-b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2515"/>
            <a:ext cx="8229600" cy="25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GCC BOTS </a:t>
            </a:r>
            <a:r>
              <a:rPr lang="en-US" dirty="0" err="1" smtClean="0"/>
              <a:t>Floorplan</a:t>
            </a:r>
            <a:r>
              <a:rPr lang="en-US" dirty="0" smtClean="0"/>
              <a:t> Profile (samples)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bots-samples-floorpl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8"/>
          <a:stretch/>
        </p:blipFill>
        <p:spPr>
          <a:xfrm>
            <a:off x="4091577" y="2080534"/>
            <a:ext cx="4977293" cy="2091300"/>
          </a:xfrm>
          <a:prstGeom prst="rect">
            <a:avLst/>
          </a:prstGeom>
        </p:spPr>
      </p:pic>
      <p:pic>
        <p:nvPicPr>
          <p:cNvPr id="7" name="Picture 6" descr="bots-samples-floorpla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87"/>
            <a:ext cx="6427242" cy="523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5850" y="4578507"/>
            <a:ext cx="3134700" cy="1311841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dirty="0" smtClean="0"/>
              <a:t>Vast majority of time spent in locks, waits and spins</a:t>
            </a:r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err="1" smtClean="0"/>
              <a:t>OpenMP</a:t>
            </a:r>
            <a:r>
              <a:rPr lang="en-US" dirty="0" smtClean="0"/>
              <a:t> states – creating tasks and waiting at a </a:t>
            </a:r>
            <a:r>
              <a:rPr lang="en-US" dirty="0" err="1" smtClean="0"/>
              <a:t>taskwait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GNU Task Scheduler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3448"/>
            <a:ext cx="4038600" cy="48427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4.8.2 implementation uses double-linked lists and locks for task queue</a:t>
            </a:r>
            <a:r>
              <a:rPr lang="en-US" dirty="0"/>
              <a:t> </a:t>
            </a:r>
            <a:r>
              <a:rPr lang="en-US" dirty="0" smtClean="0"/>
              <a:t>and child dependencies</a:t>
            </a:r>
          </a:p>
          <a:p>
            <a:r>
              <a:rPr lang="en-US" dirty="0" smtClean="0"/>
              <a:t>Re-implemented with lock-free circular queue and smart pointers (for memory management)</a:t>
            </a:r>
          </a:p>
          <a:p>
            <a:r>
              <a:rPr lang="en-US" dirty="0" smtClean="0"/>
              <a:t>4.9 implementation will be worse – 2 more queues added for task groups, task dependencies</a:t>
            </a:r>
          </a:p>
          <a:p>
            <a:r>
              <a:rPr lang="en-US" dirty="0" smtClean="0"/>
              <a:t>Current implementation needs debugging, hardening, then will be submitted to GNU maintainers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comparisons – SPEC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25</a:t>
            </a:fld>
            <a:endParaRPr lang="en-US"/>
          </a:p>
        </p:txBody>
      </p:sp>
      <p:pic>
        <p:nvPicPr>
          <p:cNvPr id="8" name="Content Placeholder 7" descr="overhead-npb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86064"/>
          <a:stretch/>
        </p:blipFill>
        <p:spPr>
          <a:xfrm>
            <a:off x="457200" y="825823"/>
            <a:ext cx="8229600" cy="430498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261863"/>
            <a:ext cx="8229600" cy="209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 (Body)"/>
                <a:cs typeface="Calibri (Body)"/>
              </a:rPr>
              <a:t>GNU horrible performance (360.ibdc)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TAU ORA profile shows vast majority of time in the GOMP scheduler (overhead state)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Pragma specifies “runtime” scheduler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Default scheduler for GOMP: “dynamic, 1”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After setting to OMP_SCHEDULER to “static”, times reduced to </a:t>
            </a:r>
            <a:r>
              <a:rPr lang="en-US" dirty="0"/>
              <a:t>39.25, 43.08 and 42.25 </a:t>
            </a:r>
            <a:r>
              <a:rPr lang="en-US" dirty="0" smtClean="0">
                <a:latin typeface="Calibri (Body)"/>
                <a:cs typeface="Calibri (Body)"/>
              </a:rPr>
              <a:t>seconds</a:t>
            </a:r>
            <a:endParaRPr lang="en-US" dirty="0"/>
          </a:p>
        </p:txBody>
      </p:sp>
      <p:pic>
        <p:nvPicPr>
          <p:cNvPr id="6" name="Picture 5" descr="overhead-spe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/>
          <a:stretch/>
        </p:blipFill>
        <p:spPr>
          <a:xfrm>
            <a:off x="457200" y="1242811"/>
            <a:ext cx="8229600" cy="30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 2012 360.ilbdc ORA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26</a:t>
            </a:fld>
            <a:endParaRPr lang="en-US"/>
          </a:p>
        </p:txBody>
      </p:sp>
      <p:pic>
        <p:nvPicPr>
          <p:cNvPr id="9" name="Content Placeholder 8" descr="spec2012-ilbdc-sampl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5" b="-1415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3312387" y="2701585"/>
            <a:ext cx="4213596" cy="959618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normAutofit/>
          </a:bodyPr>
          <a:lstStyle/>
          <a:p>
            <a:r>
              <a:rPr lang="en-US" dirty="0" smtClean="0"/>
              <a:t>Not really WORKING: this time should be </a:t>
            </a:r>
          </a:p>
          <a:p>
            <a:r>
              <a:rPr lang="en-US" dirty="0" smtClean="0"/>
              <a:t>measured as OVERHEAD. This is a limitation</a:t>
            </a:r>
          </a:p>
          <a:p>
            <a:r>
              <a:rPr lang="en-US" dirty="0" smtClean="0"/>
              <a:t>of the wrapper approach</a:t>
            </a:r>
          </a:p>
        </p:txBody>
      </p:sp>
    </p:spTree>
    <p:extLst>
      <p:ext uri="{BB962C8B-B14F-4D97-AF65-F5344CB8AC3E}">
        <p14:creationId xmlns:p14="http://schemas.microsoft.com/office/powerpoint/2010/main" val="206064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Example: MPAS-Ocean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MPAS-Ocean (SciDAC-3 MULTISCALE) has scaling limits using MPI only </a:t>
            </a:r>
          </a:p>
          <a:p>
            <a:r>
              <a:rPr lang="en-US" dirty="0"/>
              <a:t>Currently adding </a:t>
            </a:r>
            <a:r>
              <a:rPr lang="en-US" dirty="0" err="1"/>
              <a:t>OpenMP</a:t>
            </a:r>
            <a:r>
              <a:rPr lang="en-US" dirty="0"/>
              <a:t> pragmas to efficiently increase concurrency</a:t>
            </a:r>
          </a:p>
          <a:p>
            <a:r>
              <a:rPr lang="en-US" dirty="0"/>
              <a:t>TAU (SciDAC-3 SUPER) was used to evaluate </a:t>
            </a:r>
            <a:r>
              <a:rPr lang="en-US" dirty="0" err="1"/>
              <a:t>MPI+OpenMP</a:t>
            </a:r>
            <a:r>
              <a:rPr lang="en-US" dirty="0"/>
              <a:t> approach, suggest improvements</a:t>
            </a:r>
          </a:p>
          <a:p>
            <a:r>
              <a:rPr lang="en-US" dirty="0"/>
              <a:t>Tests performed by Doug Jacobsen (LANL), Kevin Huck and Sameer </a:t>
            </a:r>
            <a:r>
              <a:rPr lang="en-US" dirty="0" err="1"/>
              <a:t>Shende</a:t>
            </a:r>
            <a:r>
              <a:rPr lang="en-US" dirty="0"/>
              <a:t> (U. Oregon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Linked with TAU, no instrumentation (no OPARI)</a:t>
            </a:r>
            <a:endParaRPr lang="en-US" dirty="0"/>
          </a:p>
          <a:p>
            <a:r>
              <a:rPr lang="en-US" dirty="0"/>
              <a:t>Observations, optimizations found: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MPI block decomposition + </a:t>
            </a:r>
            <a:r>
              <a:rPr lang="en-US" dirty="0" err="1"/>
              <a:t>OpenMP</a:t>
            </a:r>
            <a:r>
              <a:rPr lang="en-US" dirty="0"/>
              <a:t> element decomposition reduces total instructions in computational regions (~10% faster) when compared to MPI block decomposition alone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Weighted block decomposition using vertical elements (depth) balances work across processes (~5% faster)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Guided schedule balances work across threads (~6% faster)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Overlapping communication and computation will reduce synchronization delays when exchanging halo regions (not yet implemented)</a:t>
            </a:r>
          </a:p>
          <a:p>
            <a:pPr marL="514350" indent="-457200"/>
            <a:r>
              <a:rPr lang="en-US" dirty="0"/>
              <a:t>Evaluation of </a:t>
            </a:r>
            <a:r>
              <a:rPr lang="en-US" dirty="0" err="1"/>
              <a:t>OpenMP</a:t>
            </a:r>
            <a:r>
              <a:rPr lang="en-US" dirty="0"/>
              <a:t> implementation is </a:t>
            </a:r>
            <a:r>
              <a:rPr lang="en-US" dirty="0" smtClean="0"/>
              <a:t>ongoing</a:t>
            </a:r>
          </a:p>
          <a:p>
            <a:pPr marL="514350" indent="-457200"/>
            <a:r>
              <a:rPr lang="en-US" dirty="0">
                <a:hlinkClick r:id="rId2"/>
              </a:rPr>
              <a:t>http://mpas-</a:t>
            </a:r>
            <a:r>
              <a:rPr lang="en-US" dirty="0" smtClean="0">
                <a:hlinkClick r:id="rId2"/>
              </a:rPr>
              <a:t>dev.github.io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clou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5" y="1377447"/>
            <a:ext cx="4766089" cy="46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MPAS-Ocean Scaling Behavior</a:t>
            </a:r>
            <a:endParaRPr lang="en-US" dirty="0"/>
          </a:p>
        </p:txBody>
      </p:sp>
      <p:pic>
        <p:nvPicPr>
          <p:cNvPr id="6" name="Content Placeholder 5" descr="MPAS-kway-elements-rk4-scal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8" b="-1858"/>
          <a:stretch>
            <a:fillRect/>
          </a:stretch>
        </p:blipFill>
        <p:spPr>
          <a:xfrm>
            <a:off x="916596" y="1084438"/>
            <a:ext cx="7315200" cy="4686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910" y="5763479"/>
            <a:ext cx="825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Executed on Hopper @ NERSC, a Cray XE6 with </a:t>
            </a:r>
            <a:r>
              <a:rPr lang="en-US" sz="1400" dirty="0"/>
              <a:t>2 twelve-core AMD ‘</a:t>
            </a:r>
            <a:r>
              <a:rPr lang="en-US" sz="1400" dirty="0" err="1"/>
              <a:t>MagnyCours</a:t>
            </a:r>
            <a:r>
              <a:rPr lang="en-US" sz="1400" dirty="0"/>
              <a:t>’ 2.1-GHz processors </a:t>
            </a:r>
            <a:r>
              <a:rPr lang="en-US" sz="1400" dirty="0" smtClean="0"/>
              <a:t>per node</a:t>
            </a:r>
          </a:p>
          <a:p>
            <a:pPr algn="ctr"/>
            <a:r>
              <a:rPr lang="en-US" sz="1400" dirty="0" smtClean="0"/>
              <a:t>Intel 13 compilers with prototype OMPT support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869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Scaling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mpas-flops-sca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6" y="970287"/>
            <a:ext cx="3657600" cy="2887578"/>
          </a:xfrm>
          <a:prstGeom prst="rect">
            <a:avLst/>
          </a:prstGeom>
        </p:spPr>
      </p:pic>
      <p:pic>
        <p:nvPicPr>
          <p:cNvPr id="7" name="Picture 6" descr="mpas-l2-scal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5704"/>
            <a:ext cx="3657600" cy="2882161"/>
          </a:xfrm>
          <a:prstGeom prst="rect">
            <a:avLst/>
          </a:prstGeom>
        </p:spPr>
      </p:pic>
      <p:pic>
        <p:nvPicPr>
          <p:cNvPr id="8" name="Picture 7" descr="mpas-fpi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6" y="2464257"/>
            <a:ext cx="3657600" cy="3657600"/>
          </a:xfrm>
          <a:prstGeom prst="rect">
            <a:avLst/>
          </a:prstGeom>
        </p:spPr>
      </p:pic>
      <p:pic>
        <p:nvPicPr>
          <p:cNvPr id="9" name="Picture 8" descr="mpas-L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55528"/>
            <a:ext cx="3657600" cy="36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tho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98" y="2226944"/>
            <a:ext cx="4965700" cy="162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1084438"/>
            <a:ext cx="8229600" cy="5271912"/>
          </a:xfrm>
        </p:spPr>
        <p:txBody>
          <a:bodyPr>
            <a:normAutofit/>
          </a:bodyPr>
          <a:lstStyle/>
          <a:p>
            <a:r>
              <a:rPr lang="en-US" dirty="0" smtClean="0"/>
              <a:t>Evaluate four methods for </a:t>
            </a:r>
            <a:r>
              <a:rPr lang="en-US" dirty="0" err="1" smtClean="0"/>
              <a:t>OpenMP</a:t>
            </a:r>
            <a:r>
              <a:rPr lang="en-US" dirty="0" smtClean="0"/>
              <a:t> measurement:</a:t>
            </a:r>
          </a:p>
          <a:p>
            <a:pPr lvl="1"/>
            <a:r>
              <a:rPr lang="en-US" dirty="0" smtClean="0"/>
              <a:t>POMP</a:t>
            </a:r>
          </a:p>
          <a:p>
            <a:pPr lvl="1"/>
            <a:r>
              <a:rPr lang="en-US" dirty="0" smtClean="0"/>
              <a:t>ORA w/</a:t>
            </a:r>
            <a:r>
              <a:rPr lang="en-US" dirty="0" err="1" smtClean="0"/>
              <a:t>OpenUH</a:t>
            </a:r>
            <a:endParaRPr lang="en-US" dirty="0" smtClean="0"/>
          </a:p>
          <a:p>
            <a:pPr lvl="1"/>
            <a:r>
              <a:rPr lang="en-US" dirty="0" smtClean="0"/>
              <a:t>ORA w/GOMP</a:t>
            </a:r>
          </a:p>
          <a:p>
            <a:pPr lvl="1"/>
            <a:r>
              <a:rPr lang="en-US" dirty="0" smtClean="0"/>
              <a:t>OMPT w/Intel</a:t>
            </a:r>
          </a:p>
          <a:p>
            <a:r>
              <a:rPr lang="en-US" dirty="0" smtClean="0"/>
              <a:t>…All integrated into TAU (see next slide)</a:t>
            </a:r>
          </a:p>
          <a:p>
            <a:r>
              <a:rPr lang="en-US" dirty="0" smtClean="0"/>
              <a:t>Compare performance visibility, semantic context, measurement overhead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OpenMP</a:t>
            </a:r>
            <a:r>
              <a:rPr lang="en-US" dirty="0" smtClean="0"/>
              <a:t> options to choose from</a:t>
            </a:r>
          </a:p>
          <a:p>
            <a:pPr lvl="1"/>
            <a:r>
              <a:rPr lang="en-US" dirty="0" smtClean="0"/>
              <a:t>OPARI is the most portable alternative</a:t>
            </a:r>
          </a:p>
          <a:p>
            <a:r>
              <a:rPr lang="en-US" dirty="0" smtClean="0"/>
              <a:t>Obviously, best implementation support comes from within the runtime</a:t>
            </a:r>
          </a:p>
          <a:p>
            <a:r>
              <a:rPr lang="en-US" dirty="0" smtClean="0"/>
              <a:t>OMPT is a promising opportunity for </a:t>
            </a:r>
            <a:r>
              <a:rPr lang="en-US" dirty="0" err="1" smtClean="0"/>
              <a:t>OpenMP</a:t>
            </a:r>
            <a:r>
              <a:rPr lang="en-US" dirty="0" smtClean="0"/>
              <a:t> runtime tool support</a:t>
            </a:r>
          </a:p>
          <a:p>
            <a:r>
              <a:rPr lang="en-US" dirty="0" smtClean="0"/>
              <a:t>Still need to be careful about processing too many lightweight events (especially tasks) – even with OMPT</a:t>
            </a:r>
          </a:p>
          <a:p>
            <a:r>
              <a:rPr lang="en-US" dirty="0" smtClean="0"/>
              <a:t>Acknowledgements</a:t>
            </a:r>
            <a:r>
              <a:rPr lang="en-US" dirty="0"/>
              <a:t>: The research was supported </a:t>
            </a:r>
            <a:r>
              <a:rPr lang="en-US" dirty="0" smtClean="0"/>
              <a:t>by grants </a:t>
            </a:r>
            <a:r>
              <a:rPr lang="en-US" dirty="0"/>
              <a:t>from the National Science </a:t>
            </a:r>
            <a:r>
              <a:rPr lang="en-US" dirty="0" smtClean="0"/>
              <a:t>Foundation and the  US Department of Energy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NS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57" y="4871105"/>
            <a:ext cx="1429325" cy="1429325"/>
          </a:xfrm>
          <a:prstGeom prst="rect">
            <a:avLst/>
          </a:prstGeom>
        </p:spPr>
      </p:pic>
      <p:pic>
        <p:nvPicPr>
          <p:cNvPr id="7" name="Picture 6" descr="scida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42" y="5174319"/>
            <a:ext cx="2669112" cy="998688"/>
          </a:xfrm>
          <a:prstGeom prst="rect">
            <a:avLst/>
          </a:prstGeom>
        </p:spPr>
      </p:pic>
      <p:pic>
        <p:nvPicPr>
          <p:cNvPr id="8" name="Picture 7" descr="do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69" y="4871105"/>
            <a:ext cx="1440501" cy="14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v2.23.2b3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Tuning and Analysis Utilities (20+ year project)</a:t>
            </a:r>
          </a:p>
          <a:p>
            <a:r>
              <a:rPr lang="en-US" dirty="0"/>
              <a:t>Performance problem solving framework for HPC</a:t>
            </a:r>
          </a:p>
          <a:p>
            <a:pPr lvl="1"/>
            <a:r>
              <a:rPr lang="en-US" dirty="0"/>
              <a:t>Integrated, scalable, flexible, portable</a:t>
            </a:r>
          </a:p>
          <a:p>
            <a:pPr lvl="1"/>
            <a:r>
              <a:rPr lang="en-US" dirty="0"/>
              <a:t>Target all parallel programming / execution paradigms</a:t>
            </a:r>
          </a:p>
          <a:p>
            <a:r>
              <a:rPr lang="en-US" dirty="0"/>
              <a:t>Integrated performance toolkit</a:t>
            </a:r>
          </a:p>
          <a:p>
            <a:pPr lvl="1"/>
            <a:r>
              <a:rPr lang="en-US" dirty="0"/>
              <a:t>Multi-level performance instrumentation</a:t>
            </a:r>
          </a:p>
          <a:p>
            <a:pPr lvl="1"/>
            <a:r>
              <a:rPr lang="en-US" dirty="0"/>
              <a:t>Flexible and configurable performance measurement</a:t>
            </a:r>
          </a:p>
          <a:p>
            <a:pPr lvl="1"/>
            <a:r>
              <a:rPr lang="en-US" dirty="0"/>
              <a:t>Widely-ported performance profiling / tracing system</a:t>
            </a:r>
          </a:p>
          <a:p>
            <a:pPr lvl="1"/>
            <a:r>
              <a:rPr lang="en-US" dirty="0"/>
              <a:t>Performance data management and data mining</a:t>
            </a:r>
          </a:p>
          <a:p>
            <a:pPr lvl="1"/>
            <a:r>
              <a:rPr lang="en-US" dirty="0"/>
              <a:t>Open source (BSD-style license)</a:t>
            </a:r>
          </a:p>
          <a:p>
            <a:r>
              <a:rPr lang="en-US" dirty="0"/>
              <a:t>Broad use in complex software, systems, applications</a:t>
            </a:r>
          </a:p>
          <a:p>
            <a:r>
              <a:rPr lang="en-US" dirty="0" smtClean="0">
                <a:hlinkClick r:id="rId2"/>
              </a:rPr>
              <a:t>http://tau.uoregon.edu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au-logo-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64" y="121653"/>
            <a:ext cx="13681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POMP &amp; OPARI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7" y="970287"/>
            <a:ext cx="8796420" cy="53860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POMP: “Profiling </a:t>
            </a:r>
            <a:r>
              <a:rPr lang="en-US" dirty="0" err="1" smtClean="0"/>
              <a:t>OpenMP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OPARI: “</a:t>
            </a: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/>
              <a:t>Pragma And Region </a:t>
            </a:r>
            <a:r>
              <a:rPr lang="en-US" dirty="0" err="1" smtClean="0"/>
              <a:t>Instrumentor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Explicit instrumentation of </a:t>
            </a:r>
            <a:r>
              <a:rPr lang="en-US" dirty="0" err="1" smtClean="0"/>
              <a:t>OpenMP</a:t>
            </a:r>
            <a:r>
              <a:rPr lang="en-US" dirty="0" smtClean="0"/>
              <a:t> directives: Mohr </a:t>
            </a:r>
            <a:r>
              <a:rPr lang="en-US" dirty="0"/>
              <a:t>et al., SC 2001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Highly portable</a:t>
            </a:r>
          </a:p>
          <a:p>
            <a:pPr lvl="1"/>
            <a:r>
              <a:rPr lang="en-US" dirty="0" smtClean="0"/>
              <a:t>Full source context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Requires instrumentation, recompile</a:t>
            </a:r>
          </a:p>
          <a:p>
            <a:pPr lvl="1"/>
            <a:r>
              <a:rPr lang="en-US" dirty="0" smtClean="0"/>
              <a:t>All barriers are explicit, extra barrier for all regions</a:t>
            </a:r>
          </a:p>
          <a:p>
            <a:pPr lvl="1"/>
            <a:r>
              <a:rPr lang="en-US" dirty="0" smtClean="0"/>
              <a:t>Lacks explicit sampling tool support</a:t>
            </a:r>
          </a:p>
          <a:p>
            <a:pPr lvl="1"/>
            <a:r>
              <a:rPr lang="en-US" dirty="0" smtClean="0"/>
              <a:t>Ignorance of </a:t>
            </a:r>
            <a:r>
              <a:rPr lang="en-US" dirty="0" err="1" smtClean="0"/>
              <a:t>OpenMP</a:t>
            </a:r>
            <a:r>
              <a:rPr lang="en-US" dirty="0" smtClean="0"/>
              <a:t> behavior in </a:t>
            </a:r>
            <a:r>
              <a:rPr lang="en-US" dirty="0" err="1" smtClean="0"/>
              <a:t>uninstrumented</a:t>
            </a:r>
            <a:r>
              <a:rPr lang="en-US" dirty="0" smtClean="0"/>
              <a:t> libraries</a:t>
            </a:r>
          </a:p>
          <a:p>
            <a:pPr lvl="1"/>
            <a:r>
              <a:rPr lang="en-US" dirty="0" smtClean="0"/>
              <a:t>Ignorance of runtime library internals</a:t>
            </a:r>
          </a:p>
          <a:p>
            <a:r>
              <a:rPr lang="en-US" dirty="0" smtClean="0"/>
              <a:t>Runtimes: </a:t>
            </a:r>
            <a:r>
              <a:rPr lang="en-US" b="1" dirty="0" smtClean="0"/>
              <a:t>all Fortran and C/C++ compilers/runtimes</a:t>
            </a:r>
          </a:p>
          <a:p>
            <a:r>
              <a:rPr lang="en-US" dirty="0" smtClean="0"/>
              <a:t>Tool examples: </a:t>
            </a:r>
            <a:r>
              <a:rPr lang="en-US" dirty="0" err="1" smtClean="0"/>
              <a:t>Vampir</a:t>
            </a:r>
            <a:r>
              <a:rPr lang="en-US" dirty="0" smtClean="0"/>
              <a:t>, </a:t>
            </a:r>
            <a:r>
              <a:rPr lang="en-US" dirty="0" err="1" smtClean="0"/>
              <a:t>Scalasca</a:t>
            </a:r>
            <a:r>
              <a:rPr lang="en-US" dirty="0" smtClean="0"/>
              <a:t>/KOJAK, TAU, </a:t>
            </a:r>
            <a:r>
              <a:rPr lang="en-US" dirty="0" err="1" smtClean="0"/>
              <a:t>ompP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695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POMP Instrumentation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702927"/>
            <a:ext cx="8943474" cy="5653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{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/>
              <a:t>pomp2_num_threads = </a:t>
            </a:r>
            <a:r>
              <a:rPr lang="en-US" sz="1400" dirty="0" err="1"/>
              <a:t>omp_get_max_threads</a:t>
            </a:r>
            <a:r>
              <a:rPr lang="en-US" sz="1400" dirty="0"/>
              <a:t>();</a:t>
            </a:r>
          </a:p>
          <a:p>
            <a:pPr marL="0" indent="0">
              <a:buNone/>
            </a:pPr>
            <a:r>
              <a:rPr lang="fr-FR" sz="1400" dirty="0" smtClean="0"/>
              <a:t>	</a:t>
            </a:r>
            <a:r>
              <a:rPr lang="fr-FR" sz="1400" dirty="0" err="1" smtClean="0"/>
              <a:t>int</a:t>
            </a:r>
            <a:r>
              <a:rPr lang="fr-FR" sz="1400" dirty="0" smtClean="0"/>
              <a:t> </a:t>
            </a:r>
            <a:r>
              <a:rPr lang="fr-FR" sz="1400" dirty="0"/>
              <a:t>pomp2_if = 1;</a:t>
            </a:r>
          </a:p>
          <a:p>
            <a:pPr marL="0" indent="0">
              <a:buNone/>
            </a:pPr>
            <a:r>
              <a:rPr lang="fr-FR" sz="1400" dirty="0" smtClean="0"/>
              <a:t>	POMP2_Task_handle </a:t>
            </a:r>
            <a:r>
              <a:rPr lang="fr-FR" sz="1400" dirty="0"/>
              <a:t>pomp2_old_task;</a:t>
            </a:r>
          </a:p>
          <a:p>
            <a:pPr marL="0" indent="0">
              <a:buNone/>
            </a:pPr>
            <a:r>
              <a:rPr lang="fr-FR" sz="1400" dirty="0" smtClean="0"/>
              <a:t>	POMP2_Parallel_fork</a:t>
            </a:r>
            <a:r>
              <a:rPr lang="fr-FR" sz="1400" dirty="0"/>
              <a:t>(&amp;pomp2_region_1, pomp2_if, pomp2_num_threads, &amp;pomp2_old_task, pomp2_ctc_1);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3366FF"/>
                </a:solidFill>
              </a:rPr>
              <a:t>#</a:t>
            </a:r>
            <a:r>
              <a:rPr lang="fr-FR" sz="1400" dirty="0" err="1">
                <a:solidFill>
                  <a:srgbClr val="3366FF"/>
                </a:solidFill>
              </a:rPr>
              <a:t>pragma</a:t>
            </a:r>
            <a:r>
              <a:rPr lang="fr-FR" sz="1400" dirty="0">
                <a:solidFill>
                  <a:srgbClr val="3366FF"/>
                </a:solidFill>
              </a:rPr>
              <a:t> </a:t>
            </a:r>
            <a:r>
              <a:rPr lang="fr-FR" sz="1400" dirty="0" err="1">
                <a:solidFill>
                  <a:srgbClr val="3366FF"/>
                </a:solidFill>
              </a:rPr>
              <a:t>omp</a:t>
            </a:r>
            <a:r>
              <a:rPr lang="fr-FR" sz="1400" dirty="0">
                <a:solidFill>
                  <a:srgbClr val="3366FF"/>
                </a:solidFill>
              </a:rPr>
              <a:t> </a:t>
            </a:r>
            <a:r>
              <a:rPr lang="fr-FR" sz="1400" dirty="0" err="1">
                <a:solidFill>
                  <a:srgbClr val="3366FF"/>
                </a:solidFill>
              </a:rPr>
              <a:t>parallel</a:t>
            </a:r>
            <a:r>
              <a:rPr lang="fr-FR" sz="1400" dirty="0">
                <a:solidFill>
                  <a:srgbClr val="3366FF"/>
                </a:solidFill>
              </a:rPr>
              <a:t> POMP2_DLIST_00 </a:t>
            </a:r>
            <a:r>
              <a:rPr lang="fr-FR" sz="1400" dirty="0" err="1">
                <a:solidFill>
                  <a:srgbClr val="3366FF"/>
                </a:solidFill>
              </a:rPr>
              <a:t>firstprivate</a:t>
            </a:r>
            <a:r>
              <a:rPr lang="fr-FR" sz="1400" dirty="0">
                <a:solidFill>
                  <a:srgbClr val="3366FF"/>
                </a:solidFill>
              </a:rPr>
              <a:t>(pomp2_old_task) if (pomp2_if) </a:t>
            </a:r>
            <a:r>
              <a:rPr lang="fr-FR" sz="1400" dirty="0" err="1" smtClean="0">
                <a:solidFill>
                  <a:srgbClr val="3366FF"/>
                </a:solidFill>
              </a:rPr>
              <a:t>num_threads</a:t>
            </a:r>
            <a:r>
              <a:rPr lang="fr-FR" sz="1400" dirty="0">
                <a:solidFill>
                  <a:srgbClr val="3366FF"/>
                </a:solidFill>
              </a:rPr>
              <a:t>(pomp2_num_threads)</a:t>
            </a:r>
          </a:p>
          <a:p>
            <a:pPr marL="0" indent="0">
              <a:buNone/>
            </a:pPr>
            <a:r>
              <a:rPr lang="fr-FR" sz="1400" dirty="0" smtClean="0"/>
              <a:t>	{ 	POMP2_Parallel_begin</a:t>
            </a:r>
            <a:r>
              <a:rPr lang="fr-FR" sz="1400" dirty="0"/>
              <a:t>(&amp;pomp2_region_1 );</a:t>
            </a:r>
          </a:p>
          <a:p>
            <a:pPr marL="0" indent="0">
              <a:buNone/>
            </a:pPr>
            <a:r>
              <a:rPr lang="fr-FR" sz="1400" dirty="0" smtClean="0"/>
              <a:t>		{	POMP2_For_enter</a:t>
            </a:r>
            <a:r>
              <a:rPr lang="fr-FR" sz="1400" dirty="0"/>
              <a:t>(&amp;pomp2_region_1, pomp2_ctc_1);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rgbClr val="3366FF"/>
                </a:solidFill>
              </a:rPr>
              <a:t>			#</a:t>
            </a:r>
            <a:r>
              <a:rPr lang="fr-FR" sz="1400" b="1" dirty="0" err="1">
                <a:solidFill>
                  <a:srgbClr val="3366FF"/>
                </a:solidFill>
              </a:rPr>
              <a:t>pragma</a:t>
            </a:r>
            <a:r>
              <a:rPr lang="fr-FR" sz="1400" b="1" dirty="0">
                <a:solidFill>
                  <a:srgbClr val="3366FF"/>
                </a:solidFill>
              </a:rPr>
              <a:t> </a:t>
            </a:r>
            <a:r>
              <a:rPr lang="fr-FR" sz="1400" b="1" dirty="0" err="1">
                <a:solidFill>
                  <a:srgbClr val="3366FF"/>
                </a:solidFill>
              </a:rPr>
              <a:t>omp</a:t>
            </a:r>
            <a:r>
              <a:rPr lang="fr-FR" sz="1400" b="1" dirty="0">
                <a:solidFill>
                  <a:srgbClr val="3366FF"/>
                </a:solidFill>
              </a:rPr>
              <a:t> for </a:t>
            </a:r>
            <a:r>
              <a:rPr lang="fr-FR" sz="1400" b="1" dirty="0" err="1">
                <a:solidFill>
                  <a:srgbClr val="3366FF"/>
                </a:solidFill>
              </a:rPr>
              <a:t>nowait</a:t>
            </a:r>
            <a:endParaRPr lang="fr-FR" sz="14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1400" b="1" dirty="0" smtClean="0"/>
              <a:t>			for </a:t>
            </a:r>
            <a:r>
              <a:rPr lang="fr-FR" sz="1400" b="1" dirty="0"/>
              <a:t>(i=</a:t>
            </a:r>
            <a:r>
              <a:rPr lang="fr-FR" sz="1400" b="1" dirty="0" err="1"/>
              <a:t>nStart</a:t>
            </a:r>
            <a:r>
              <a:rPr lang="fr-FR" sz="1400" b="1" dirty="0"/>
              <a:t>; i&lt;=</a:t>
            </a:r>
            <a:r>
              <a:rPr lang="fr-FR" sz="1400" b="1" dirty="0" err="1"/>
              <a:t>nEnd</a:t>
            </a:r>
            <a:r>
              <a:rPr lang="fr-FR" sz="1400" b="1" dirty="0"/>
              <a:t>; ++i) {</a:t>
            </a:r>
          </a:p>
          <a:p>
            <a:pPr marL="0" indent="0">
              <a:buNone/>
            </a:pPr>
            <a:r>
              <a:rPr lang="nl-NL" sz="1400" b="1" dirty="0" smtClean="0"/>
              <a:t>				</a:t>
            </a:r>
            <a:r>
              <a:rPr lang="nl-NL" sz="1400" b="1" dirty="0" err="1" smtClean="0"/>
              <a:t>foo</a:t>
            </a:r>
            <a:r>
              <a:rPr lang="nl-NL" sz="1400" b="1" dirty="0"/>
              <a:t>();</a:t>
            </a:r>
          </a:p>
          <a:p>
            <a:pPr marL="0" indent="0">
              <a:buNone/>
            </a:pPr>
            <a:r>
              <a:rPr lang="nl-NL" sz="1400" b="1" dirty="0" smtClean="0"/>
              <a:t>			}</a:t>
            </a:r>
            <a:endParaRPr lang="nl-NL" sz="1400" b="1" dirty="0"/>
          </a:p>
          <a:p>
            <a:pPr marL="0" indent="0">
              <a:buNone/>
            </a:pPr>
            <a:r>
              <a:rPr lang="nl-NL" sz="1400" dirty="0" smtClean="0"/>
              <a:t>			{	POMP2_Task_handle </a:t>
            </a:r>
            <a:r>
              <a:rPr lang="nl-NL" sz="1400" dirty="0"/>
              <a:t>pomp2_old_task</a:t>
            </a:r>
            <a:r>
              <a:rPr lang="nl-NL" sz="1400" dirty="0" smtClean="0"/>
              <a:t>;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		POMP2_Implicit_barrier_enter</a:t>
            </a:r>
            <a:r>
              <a:rPr lang="nl-NL" sz="1400" dirty="0"/>
              <a:t>( &amp;pomp2_region_1, &amp;pomp2_old_task );</a:t>
            </a:r>
          </a:p>
          <a:p>
            <a:pPr marL="0" indent="0">
              <a:buNone/>
            </a:pPr>
            <a:r>
              <a:rPr lang="nl-NL" sz="1400" dirty="0">
                <a:solidFill>
                  <a:srgbClr val="3366FF"/>
                </a:solidFill>
              </a:rPr>
              <a:t>#</a:t>
            </a:r>
            <a:r>
              <a:rPr lang="nl-NL" sz="1400" dirty="0" err="1">
                <a:solidFill>
                  <a:srgbClr val="3366FF"/>
                </a:solidFill>
              </a:rPr>
              <a:t>pragma</a:t>
            </a:r>
            <a:r>
              <a:rPr lang="nl-NL" sz="1400" dirty="0">
                <a:solidFill>
                  <a:srgbClr val="3366FF"/>
                </a:solidFill>
              </a:rPr>
              <a:t> </a:t>
            </a:r>
            <a:r>
              <a:rPr lang="nl-NL" sz="1400" dirty="0" err="1">
                <a:solidFill>
                  <a:srgbClr val="3366FF"/>
                </a:solidFill>
              </a:rPr>
              <a:t>omp</a:t>
            </a:r>
            <a:r>
              <a:rPr lang="nl-NL" sz="1400" dirty="0">
                <a:solidFill>
                  <a:srgbClr val="3366FF"/>
                </a:solidFill>
              </a:rPr>
              <a:t> </a:t>
            </a:r>
            <a:r>
              <a:rPr lang="nl-NL" sz="1400" dirty="0" err="1">
                <a:solidFill>
                  <a:srgbClr val="3366FF"/>
                </a:solidFill>
              </a:rPr>
              <a:t>barrier</a:t>
            </a:r>
            <a:endParaRPr lang="nl-NL" sz="14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		POMP2_Implicit_barrier_exit</a:t>
            </a:r>
            <a:r>
              <a:rPr lang="nl-NL" sz="1400" dirty="0"/>
              <a:t>( &amp;pomp2_region_1, pomp2_old_task )</a:t>
            </a:r>
            <a:r>
              <a:rPr lang="nl-NL" sz="1400" dirty="0" smtClean="0"/>
              <a:t>;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	}</a:t>
            </a:r>
            <a:endParaRPr lang="nl-NL" sz="1400" dirty="0"/>
          </a:p>
          <a:p>
            <a:pPr marL="0" indent="0">
              <a:buNone/>
            </a:pPr>
            <a:r>
              <a:rPr lang="nl-NL" sz="1400" dirty="0" smtClean="0"/>
              <a:t>			POMP2_For_exit</a:t>
            </a:r>
            <a:r>
              <a:rPr lang="nl-NL" sz="1400" dirty="0"/>
              <a:t>( &amp;pomp2_region_1 )</a:t>
            </a:r>
            <a:r>
              <a:rPr lang="nl-NL" sz="1400" dirty="0" smtClean="0"/>
              <a:t>;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}</a:t>
            </a:r>
            <a:endParaRPr lang="nl-NL" sz="1400" dirty="0"/>
          </a:p>
          <a:p>
            <a:pPr marL="0" indent="0">
              <a:buNone/>
            </a:pPr>
            <a:r>
              <a:rPr lang="nl-NL" sz="1400" dirty="0" smtClean="0"/>
              <a:t>		POMP2_Parallel_end</a:t>
            </a:r>
            <a:r>
              <a:rPr lang="nl-NL" sz="1400" dirty="0"/>
              <a:t>( &amp;pomp2_region_1 )</a:t>
            </a:r>
            <a:r>
              <a:rPr lang="nl-NL" sz="1400" dirty="0" smtClean="0"/>
              <a:t>;</a:t>
            </a:r>
          </a:p>
          <a:p>
            <a:pPr marL="0" indent="0">
              <a:buNone/>
            </a:pPr>
            <a:r>
              <a:rPr lang="nl-NL" sz="1400" dirty="0" smtClean="0"/>
              <a:t>	}</a:t>
            </a:r>
            <a:endParaRPr lang="nl-NL" sz="1400" dirty="0"/>
          </a:p>
          <a:p>
            <a:pPr marL="0" indent="0">
              <a:buNone/>
            </a:pPr>
            <a:r>
              <a:rPr lang="nl-NL" sz="1400" dirty="0" smtClean="0"/>
              <a:t>	POMP2_Parallel_join</a:t>
            </a:r>
            <a:r>
              <a:rPr lang="nl-NL" sz="1400" dirty="0"/>
              <a:t>( &amp;pomp2_region_1, pomp2_old_task );</a:t>
            </a:r>
          </a:p>
          <a:p>
            <a:pPr marL="0" indent="0">
              <a:buNone/>
            </a:pPr>
            <a:r>
              <a:rPr lang="nl-NL" sz="1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Example NPB3.2 BT.B (32)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gcc.opari.32-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0" y="1162587"/>
            <a:ext cx="8366632" cy="49948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3028" y="18619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5428" y="20143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828" y="21667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228" y="23191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628" y="24715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5028" y="2623945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07428" y="3222174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59828" y="3374574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cc.opari.32-tree-a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8" y="971448"/>
            <a:ext cx="8686800" cy="5186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Example NPB3.2 BT.B (32)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8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5428" y="4977949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cc.opari.32-sour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8" y="1231448"/>
            <a:ext cx="6057900" cy="408985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973772" y="5781224"/>
            <a:ext cx="728344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9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Runtime API / Collector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Proposed callback interface for tool support in </a:t>
            </a:r>
            <a:r>
              <a:rPr lang="en-US" dirty="0" err="1" smtClean="0"/>
              <a:t>OpenMP</a:t>
            </a:r>
            <a:r>
              <a:rPr lang="en-US" dirty="0" smtClean="0"/>
              <a:t> runtimes</a:t>
            </a:r>
          </a:p>
          <a:p>
            <a:r>
              <a:rPr lang="en-US" dirty="0" err="1"/>
              <a:t>Itzkowitz</a:t>
            </a:r>
            <a:r>
              <a:rPr lang="en-US" dirty="0"/>
              <a:t> et al., </a:t>
            </a:r>
            <a:r>
              <a:rPr lang="en-US" dirty="0" smtClean="0"/>
              <a:t>2007 (2006?</a:t>
            </a:r>
            <a:r>
              <a:rPr lang="en-US" dirty="0"/>
              <a:t>) – Sun / Oracle</a:t>
            </a:r>
          </a:p>
          <a:p>
            <a:r>
              <a:rPr lang="en-US" dirty="0" smtClean="0"/>
              <a:t>1 API function for tools to make requests (registration, query state)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__</a:t>
            </a:r>
            <a:r>
              <a:rPr lang="en-US" dirty="0" err="1" smtClean="0">
                <a:latin typeface="Courier"/>
                <a:cs typeface="Courier"/>
              </a:rPr>
              <a:t>omp_collector_api</a:t>
            </a:r>
            <a:r>
              <a:rPr lang="en-US" dirty="0" smtClean="0">
                <a:latin typeface="Courier"/>
                <a:cs typeface="Courier"/>
              </a:rPr>
              <a:t>(void *message);</a:t>
            </a:r>
          </a:p>
          <a:p>
            <a:r>
              <a:rPr lang="en-US" dirty="0" smtClean="0"/>
              <a:t>Callback interface to tools from runtime</a:t>
            </a:r>
          </a:p>
          <a:p>
            <a:pPr lvl="1"/>
            <a:r>
              <a:rPr lang="en-US" dirty="0" smtClean="0"/>
              <a:t>22 events (profiling/tracing), 11 states (sampling)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Instrumentation not required</a:t>
            </a:r>
          </a:p>
          <a:p>
            <a:pPr lvl="1"/>
            <a:r>
              <a:rPr lang="en-US" dirty="0" smtClean="0"/>
              <a:t>Event, sampling support</a:t>
            </a:r>
          </a:p>
          <a:p>
            <a:pPr lvl="1"/>
            <a:r>
              <a:rPr lang="en-US" dirty="0" smtClean="0"/>
              <a:t>Partial view of runtime internals (implicit barriers, locks)</a:t>
            </a:r>
          </a:p>
          <a:p>
            <a:pPr lvl="1"/>
            <a:r>
              <a:rPr lang="en-US" dirty="0"/>
              <a:t>No more library blind </a:t>
            </a:r>
            <a:r>
              <a:rPr lang="en-US" dirty="0" smtClean="0"/>
              <a:t>spots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Not widely implemented</a:t>
            </a:r>
          </a:p>
          <a:p>
            <a:pPr lvl="1"/>
            <a:r>
              <a:rPr lang="en-US" dirty="0" smtClean="0"/>
              <a:t>No static executable support (requires </a:t>
            </a:r>
            <a:r>
              <a:rPr lang="en-US" dirty="0" err="1" smtClean="0">
                <a:latin typeface="Courier"/>
                <a:cs typeface="Courier"/>
              </a:rPr>
              <a:t>dlsym</a:t>
            </a:r>
            <a:r>
              <a:rPr lang="en-US" dirty="0" smtClean="0">
                <a:latin typeface="Courier"/>
                <a:cs typeface="Courier"/>
              </a:rPr>
              <a:t>();</a:t>
            </a:r>
            <a:r>
              <a:rPr lang="en-US" dirty="0" smtClean="0"/>
              <a:t> call)</a:t>
            </a:r>
          </a:p>
          <a:p>
            <a:pPr lvl="1"/>
            <a:r>
              <a:rPr lang="en-US" dirty="0" smtClean="0"/>
              <a:t>No explicit support for locks, stack frame locations, blame shifting</a:t>
            </a:r>
          </a:p>
          <a:p>
            <a:pPr lvl="1"/>
            <a:r>
              <a:rPr lang="en-US" dirty="0" smtClean="0"/>
              <a:t>No support for source context (integer “region id”)</a:t>
            </a:r>
          </a:p>
          <a:p>
            <a:r>
              <a:rPr lang="en-US" dirty="0" smtClean="0"/>
              <a:t>Runtimes: </a:t>
            </a:r>
            <a:r>
              <a:rPr lang="en-US" b="1" dirty="0" smtClean="0"/>
              <a:t>Open64</a:t>
            </a:r>
            <a:r>
              <a:rPr lang="en-US" dirty="0" smtClean="0"/>
              <a:t>, </a:t>
            </a:r>
            <a:r>
              <a:rPr lang="en-US" b="1" dirty="0" err="1" smtClean="0"/>
              <a:t>OpenUH</a:t>
            </a:r>
            <a:r>
              <a:rPr lang="en-US" dirty="0" smtClean="0"/>
              <a:t>*</a:t>
            </a:r>
          </a:p>
          <a:p>
            <a:pPr marL="0" indent="0" algn="r">
              <a:buNone/>
            </a:pPr>
            <a:r>
              <a:rPr lang="en-US" sz="2100" dirty="0" smtClean="0"/>
              <a:t>*with task extensions presented @IWOMP2013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IWOMP 2014 : Salvador, Bahia, Brazil : September 28-30,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41A0-81F1-144E-B0CD-8CDAB46D6E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2243</Words>
  <Application>Microsoft Macintosh PowerPoint</Application>
  <PresentationFormat>On-screen Show (4:3)</PresentationFormat>
  <Paragraphs>407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OpenMP introspection: Motivation</vt:lpstr>
      <vt:lpstr>Approach</vt:lpstr>
      <vt:lpstr>TAU v2.23.2b3</vt:lpstr>
      <vt:lpstr>POMP &amp; OPARI</vt:lpstr>
      <vt:lpstr>POMP Instrumentation Example</vt:lpstr>
      <vt:lpstr>Profile Example NPB3.2 BT.B (32)</vt:lpstr>
      <vt:lpstr>Profile Example NPB3.2 BT.B (32)</vt:lpstr>
      <vt:lpstr>OpenMP Runtime API / Collector API</vt:lpstr>
      <vt:lpstr>ORA Events &amp; States</vt:lpstr>
      <vt:lpstr>OpenUH new Task Events</vt:lpstr>
      <vt:lpstr>Profile Example NPB3.2 BT.B (32)</vt:lpstr>
      <vt:lpstr>GOMP ORA Support</vt:lpstr>
      <vt:lpstr>Profile Example NPB3.2 FT.B (32)</vt:lpstr>
      <vt:lpstr>OMPT: OpenMP Tools Interface</vt:lpstr>
      <vt:lpstr>Profile Example: NPB 3.2 BP (32)</vt:lpstr>
      <vt:lpstr>Event/State Coverage</vt:lpstr>
      <vt:lpstr>Benchmark Experiments</vt:lpstr>
      <vt:lpstr>Overhead comparisons – NPB 3.2.1</vt:lpstr>
      <vt:lpstr>OPARI Additional Events</vt:lpstr>
      <vt:lpstr>Collector API Extra Events</vt:lpstr>
      <vt:lpstr>Overhead comparisons – BOTS 1.1.2</vt:lpstr>
      <vt:lpstr>GCC BOTS Floorplan Profile (samples)</vt:lpstr>
      <vt:lpstr>GNU Task Scheduler modifications</vt:lpstr>
      <vt:lpstr>Overhead comparisons – SPEC 2012</vt:lpstr>
      <vt:lpstr>SPEC 2012 360.ilbdc ORA profile</vt:lpstr>
      <vt:lpstr>Application Example: MPAS-Ocean </vt:lpstr>
      <vt:lpstr>MPAS-Ocean Scaling Behavior</vt:lpstr>
      <vt:lpstr>OpenMP Scaling Details</vt:lpstr>
      <vt:lpstr>Summary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256</cp:revision>
  <dcterms:created xsi:type="dcterms:W3CDTF">2013-07-03T16:30:33Z</dcterms:created>
  <dcterms:modified xsi:type="dcterms:W3CDTF">2014-09-26T03:19:21Z</dcterms:modified>
</cp:coreProperties>
</file>