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 id="2147483900" r:id="rId2"/>
    <p:sldMasterId id="2147483912" r:id="rId3"/>
    <p:sldMasterId id="2147483888" r:id="rId4"/>
    <p:sldMasterId id="2147483876" r:id="rId5"/>
  </p:sldMasterIdLst>
  <p:notesMasterIdLst>
    <p:notesMasterId r:id="rId29"/>
  </p:notesMasterIdLst>
  <p:handoutMasterIdLst>
    <p:handoutMasterId r:id="rId30"/>
  </p:handoutMasterIdLst>
  <p:sldIdLst>
    <p:sldId id="258" r:id="rId6"/>
    <p:sldId id="385" r:id="rId7"/>
    <p:sldId id="386" r:id="rId8"/>
    <p:sldId id="381" r:id="rId9"/>
    <p:sldId id="399" r:id="rId10"/>
    <p:sldId id="376" r:id="rId11"/>
    <p:sldId id="379" r:id="rId12"/>
    <p:sldId id="380" r:id="rId13"/>
    <p:sldId id="383" r:id="rId14"/>
    <p:sldId id="389" r:id="rId15"/>
    <p:sldId id="390" r:id="rId16"/>
    <p:sldId id="387" r:id="rId17"/>
    <p:sldId id="388" r:id="rId18"/>
    <p:sldId id="400" r:id="rId19"/>
    <p:sldId id="404" r:id="rId20"/>
    <p:sldId id="406" r:id="rId21"/>
    <p:sldId id="407" r:id="rId22"/>
    <p:sldId id="403" r:id="rId23"/>
    <p:sldId id="396" r:id="rId24"/>
    <p:sldId id="397" r:id="rId25"/>
    <p:sldId id="398" r:id="rId26"/>
    <p:sldId id="405" r:id="rId27"/>
    <p:sldId id="37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1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3" autoAdjust="0"/>
    <p:restoredTop sz="93282" autoAdjust="0"/>
  </p:normalViewPr>
  <p:slideViewPr>
    <p:cSldViewPr>
      <p:cViewPr varScale="1">
        <p:scale>
          <a:sx n="110" d="100"/>
          <a:sy n="110" d="100"/>
        </p:scale>
        <p:origin x="-161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07FAD6-7D64-E84E-83D6-DDAE93EB5902}" type="datetimeFigureOut">
              <a:rPr lang="en-US" smtClean="0"/>
              <a:t>7/8/15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35C333-4349-AB4B-9C21-DF547A38B95B}" type="slidenum">
              <a:rPr lang="en-US" smtClean="0"/>
              <a:t>‹#›</a:t>
            </a:fld>
            <a:endParaRPr lang="en-US"/>
          </a:p>
        </p:txBody>
      </p:sp>
    </p:spTree>
    <p:extLst>
      <p:ext uri="{BB962C8B-B14F-4D97-AF65-F5344CB8AC3E}">
        <p14:creationId xmlns:p14="http://schemas.microsoft.com/office/powerpoint/2010/main" val="3806488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858659-8581-9D46-B1DA-86C99452789E}" type="datetimeFigureOut">
              <a:rPr lang="en-US" smtClean="0"/>
              <a:t>7/8/15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5C62D2-99A3-F046-9A5D-9D39FB38644F}" type="slidenum">
              <a:rPr lang="en-US" smtClean="0"/>
              <a:t>‹#›</a:t>
            </a:fld>
            <a:endParaRPr lang="en-US"/>
          </a:p>
        </p:txBody>
      </p:sp>
    </p:spTree>
    <p:extLst>
      <p:ext uri="{BB962C8B-B14F-4D97-AF65-F5344CB8AC3E}">
        <p14:creationId xmlns:p14="http://schemas.microsoft.com/office/powerpoint/2010/main" val="89838167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5C62D2-99A3-F046-9A5D-9D39FB38644F}" type="slidenum">
              <a:rPr lang="en-US" smtClean="0"/>
              <a:t>1</a:t>
            </a:fld>
            <a:endParaRPr lang="en-US"/>
          </a:p>
        </p:txBody>
      </p:sp>
    </p:spTree>
    <p:extLst>
      <p:ext uri="{BB962C8B-B14F-4D97-AF65-F5344CB8AC3E}">
        <p14:creationId xmlns:p14="http://schemas.microsoft.com/office/powerpoint/2010/main" val="3160480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Our goal in SDAV/SUPER supplement project is to leverage the complementary capabilities in SDAV and SUPER to address the</a:t>
            </a:r>
          </a:p>
          <a:p>
            <a:r>
              <a:rPr lang="en-US" sz="1200" b="0" i="0" u="none" strike="noStrike" kern="1200" baseline="0" dirty="0" smtClean="0">
                <a:solidFill>
                  <a:schemeClr val="tx1"/>
                </a:solidFill>
                <a:latin typeface="+mn-lt"/>
                <a:ea typeface="+mn-ea"/>
                <a:cs typeface="+mn-cs"/>
              </a:rPr>
              <a:t>problems of more rapidly developing accurate I/O models and using these models to optimize</a:t>
            </a:r>
          </a:p>
          <a:p>
            <a:r>
              <a:rPr lang="en-US" sz="1200" b="0" i="0" u="none" strike="noStrike" kern="1200" baseline="0" dirty="0" smtClean="0">
                <a:solidFill>
                  <a:schemeClr val="tx1"/>
                </a:solidFill>
                <a:latin typeface="+mn-lt"/>
                <a:ea typeface="+mn-ea"/>
                <a:cs typeface="+mn-cs"/>
              </a:rPr>
              <a:t>critical components of the leadership-class computing storage software stack, leading to better and</a:t>
            </a:r>
          </a:p>
          <a:p>
            <a:r>
              <a:rPr lang="en-US" sz="1200" b="0" i="0" u="none" strike="noStrike" kern="1200" baseline="0" dirty="0" smtClean="0">
                <a:solidFill>
                  <a:schemeClr val="tx1"/>
                </a:solidFill>
                <a:latin typeface="+mn-lt"/>
                <a:ea typeface="+mn-ea"/>
                <a:cs typeface="+mn-cs"/>
              </a:rPr>
              <a:t>more predictable I/O performance models for </a:t>
            </a:r>
            <a:r>
              <a:rPr lang="en-US" sz="1200" b="0" i="0" u="none" strike="noStrike" kern="1200" baseline="0" dirty="0" err="1" smtClean="0">
                <a:solidFill>
                  <a:schemeClr val="tx1"/>
                </a:solidFill>
                <a:latin typeface="+mn-lt"/>
                <a:ea typeface="+mn-ea"/>
                <a:cs typeface="+mn-cs"/>
              </a:rPr>
              <a:t>SciDAC</a:t>
            </a:r>
            <a:r>
              <a:rPr lang="en-US" sz="1200" b="0" i="0" u="none" strike="noStrike" kern="1200" baseline="0" dirty="0" smtClean="0">
                <a:solidFill>
                  <a:schemeClr val="tx1"/>
                </a:solidFill>
                <a:latin typeface="+mn-lt"/>
                <a:ea typeface="+mn-ea"/>
                <a:cs typeface="+mn-cs"/>
              </a:rPr>
              <a:t> applications.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high level overview of the approach is shown in the left figure. </a:t>
            </a:r>
          </a:p>
          <a:p>
            <a:r>
              <a:rPr lang="en-US" sz="1200" b="0" i="0" u="none" strike="noStrike" kern="1200" baseline="0" dirty="0" smtClean="0">
                <a:solidFill>
                  <a:schemeClr val="tx1"/>
                </a:solidFill>
                <a:latin typeface="+mn-lt"/>
                <a:ea typeface="+mn-ea"/>
                <a:cs typeface="+mn-cs"/>
              </a:rPr>
              <a:t>Two broad types of models will be built: analytical models and surrogate models. Analytical</a:t>
            </a:r>
          </a:p>
          <a:p>
            <a:r>
              <a:rPr lang="en-US" sz="1200" b="0" i="0" u="none" strike="noStrike" kern="1200" baseline="0" dirty="0" smtClean="0">
                <a:solidFill>
                  <a:schemeClr val="tx1"/>
                </a:solidFill>
                <a:latin typeface="+mn-lt"/>
                <a:ea typeface="+mn-ea"/>
                <a:cs typeface="+mn-cs"/>
              </a:rPr>
              <a:t>models will be mostly based on domain knowledge. When analytical models fall short in predicting the </a:t>
            </a:r>
          </a:p>
          <a:p>
            <a:r>
              <a:rPr lang="en-US" sz="1200" b="0" i="0" u="none" strike="noStrike" kern="1200" baseline="0" dirty="0" smtClean="0">
                <a:solidFill>
                  <a:schemeClr val="tx1"/>
                </a:solidFill>
                <a:latin typeface="+mn-lt"/>
                <a:ea typeface="+mn-ea"/>
                <a:cs typeface="+mn-cs"/>
              </a:rPr>
              <a:t>performance in an I/O subsystem, surrogate modeling can be used as an effective tool for approximating </a:t>
            </a:r>
          </a:p>
          <a:p>
            <a:r>
              <a:rPr lang="en-US" sz="1200" b="0" i="0" u="none" strike="noStrike" kern="1200" baseline="0" dirty="0" smtClean="0">
                <a:solidFill>
                  <a:schemeClr val="tx1"/>
                </a:solidFill>
                <a:latin typeface="+mn-lt"/>
                <a:ea typeface="+mn-ea"/>
                <a:cs typeface="+mn-cs"/>
              </a:rPr>
              <a:t>the errors made by the analytical models.</a:t>
            </a:r>
          </a:p>
          <a:p>
            <a:endParaRPr lang="en-US" dirty="0" smtClean="0"/>
          </a:p>
          <a:p>
            <a:r>
              <a:rPr lang="en-US" sz="1200" b="0" i="0" u="none" strike="noStrike" kern="1200" baseline="0" dirty="0" smtClean="0">
                <a:solidFill>
                  <a:schemeClr val="tx1"/>
                </a:solidFill>
                <a:latin typeface="+mn-lt"/>
                <a:ea typeface="+mn-ea"/>
                <a:cs typeface="+mn-cs"/>
              </a:rPr>
              <a:t>As a case study of the effectiveness of</a:t>
            </a:r>
          </a:p>
          <a:p>
            <a:r>
              <a:rPr lang="en-US" sz="1200" b="0" i="0" u="none" strike="noStrike" kern="1200" baseline="0" dirty="0" smtClean="0">
                <a:solidFill>
                  <a:schemeClr val="tx1"/>
                </a:solidFill>
                <a:latin typeface="+mn-lt"/>
                <a:ea typeface="+mn-ea"/>
                <a:cs typeface="+mn-cs"/>
              </a:rPr>
              <a:t>model-based </a:t>
            </a:r>
            <a:r>
              <a:rPr lang="en-US" sz="1200" b="0" i="0" u="none" strike="noStrike" kern="1200" baseline="0" dirty="0" err="1" smtClean="0">
                <a:solidFill>
                  <a:schemeClr val="tx1"/>
                </a:solidFill>
                <a:latin typeface="+mn-lt"/>
                <a:ea typeface="+mn-ea"/>
                <a:cs typeface="+mn-cs"/>
              </a:rPr>
              <a:t>autotuning</a:t>
            </a:r>
            <a:r>
              <a:rPr lang="en-US" sz="1200" b="0" i="0" u="none" strike="noStrike" kern="1200" baseline="0" dirty="0" smtClean="0">
                <a:solidFill>
                  <a:schemeClr val="tx1"/>
                </a:solidFill>
                <a:latin typeface="+mn-lt"/>
                <a:ea typeface="+mn-ea"/>
                <a:cs typeface="+mn-cs"/>
              </a:rPr>
              <a:t> in the context of ROMIO collective</a:t>
            </a:r>
          </a:p>
          <a:p>
            <a:r>
              <a:rPr lang="en-US" sz="1200" b="0" i="0" u="none" strike="noStrike" kern="1200" baseline="0" dirty="0" smtClean="0">
                <a:solidFill>
                  <a:schemeClr val="tx1"/>
                </a:solidFill>
                <a:latin typeface="+mn-lt"/>
                <a:ea typeface="+mn-ea"/>
                <a:cs typeface="+mn-cs"/>
              </a:rPr>
              <a:t>I/O implementation. We compare a black-box approach and</a:t>
            </a:r>
          </a:p>
          <a:p>
            <a:r>
              <a:rPr lang="en-US" sz="1200" b="0" i="0" u="none" strike="noStrike" kern="1200" baseline="0" dirty="0" smtClean="0">
                <a:solidFill>
                  <a:schemeClr val="tx1"/>
                </a:solidFill>
                <a:latin typeface="+mn-lt"/>
                <a:ea typeface="+mn-ea"/>
                <a:cs typeface="+mn-cs"/>
              </a:rPr>
              <a:t>a hybrid approach leveraging analytical modeling and machine</a:t>
            </a:r>
          </a:p>
          <a:p>
            <a:r>
              <a:rPr lang="en-US" sz="1200" b="0" i="0" u="none" strike="noStrike" kern="1200" baseline="0" dirty="0" smtClean="0">
                <a:solidFill>
                  <a:schemeClr val="tx1"/>
                </a:solidFill>
                <a:latin typeface="+mn-lt"/>
                <a:ea typeface="+mn-ea"/>
                <a:cs typeface="+mn-cs"/>
              </a:rPr>
              <a:t>learning. In the hybrid approach analytical models are</a:t>
            </a:r>
          </a:p>
          <a:p>
            <a:r>
              <a:rPr lang="en-US" sz="1200" b="0" i="0" u="none" strike="noStrike" kern="1200" baseline="0" dirty="0" smtClean="0">
                <a:solidFill>
                  <a:schemeClr val="tx1"/>
                </a:solidFill>
                <a:latin typeface="+mn-lt"/>
                <a:ea typeface="+mn-ea"/>
                <a:cs typeface="+mn-cs"/>
              </a:rPr>
              <a:t>used for deriving the count and sizes of communication and</a:t>
            </a:r>
          </a:p>
          <a:p>
            <a:r>
              <a:rPr lang="en-US" sz="1200" b="0" i="0" u="none" strike="noStrike" kern="1200" baseline="0" dirty="0" smtClean="0">
                <a:solidFill>
                  <a:schemeClr val="tx1"/>
                </a:solidFill>
                <a:latin typeface="+mn-lt"/>
                <a:ea typeface="+mn-ea"/>
                <a:cs typeface="+mn-cs"/>
              </a:rPr>
              <a:t>storage operations. The results on the right graph show </a:t>
            </a:r>
          </a:p>
          <a:p>
            <a:r>
              <a:rPr lang="en-US" sz="1200" b="0" i="0" u="none" strike="noStrike" kern="1200" baseline="0" dirty="0" smtClean="0">
                <a:solidFill>
                  <a:schemeClr val="tx1"/>
                </a:solidFill>
                <a:latin typeface="+mn-lt"/>
                <a:ea typeface="+mn-ea"/>
                <a:cs typeface="+mn-cs"/>
              </a:rPr>
              <a:t>that the hybrid outperforms the currently adopted default values; </a:t>
            </a:r>
          </a:p>
          <a:p>
            <a:r>
              <a:rPr lang="en-US" sz="1200" b="0" i="0" u="none" strike="noStrike" kern="1200" baseline="0" dirty="0" smtClean="0">
                <a:solidFill>
                  <a:schemeClr val="tx1"/>
                </a:solidFill>
                <a:latin typeface="+mn-lt"/>
                <a:ea typeface="+mn-ea"/>
                <a:cs typeface="+mn-cs"/>
              </a:rPr>
              <a:t>The obtained speedups are from 1.5x to 2.5x over default. </a:t>
            </a:r>
          </a:p>
          <a:p>
            <a:endParaRPr lang="en-US" sz="1200" b="0" i="0" u="none" strike="noStrike" kern="1200" baseline="0" dirty="0" smtClean="0">
              <a:solidFill>
                <a:schemeClr val="tx1"/>
              </a:solidFill>
              <a:latin typeface="+mn-lt"/>
              <a:ea typeface="+mn-ea"/>
              <a:cs typeface="+mn-cs"/>
            </a:endParaRPr>
          </a:p>
          <a:p>
            <a:pPr marL="233363" indent="-233363" eaLnBrk="0" hangingPunct="0">
              <a:lnSpc>
                <a:spcPct val="90000"/>
              </a:lnSpc>
              <a:spcBef>
                <a:spcPts val="1400"/>
              </a:spcBef>
              <a:buClr>
                <a:schemeClr val="accent4">
                  <a:lumMod val="75000"/>
                </a:schemeClr>
              </a:buClr>
              <a:buSzPct val="100000"/>
              <a:buFont typeface="Wingdings" charset="2"/>
              <a:buChar char="§"/>
              <a:defRPr/>
            </a:pPr>
            <a:r>
              <a:rPr lang="en-US" sz="1200" b="1" i="1" dirty="0" smtClean="0">
                <a:latin typeface="Arial" pitchFamily="34" charset="0"/>
                <a:cs typeface="Arial" pitchFamily="34" charset="0"/>
              </a:rPr>
              <a:t>Collective I/O Tuning Using Analytical and Machine Learning Models</a:t>
            </a:r>
            <a:r>
              <a:rPr lang="en-US" sz="1200" dirty="0" smtClean="0">
                <a:latin typeface="Arial" pitchFamily="34" charset="0"/>
                <a:cs typeface="Arial" pitchFamily="34" charset="0"/>
              </a:rPr>
              <a:t>. F. </a:t>
            </a:r>
            <a:r>
              <a:rPr lang="en-US" sz="1200" dirty="0" err="1" smtClean="0">
                <a:latin typeface="Arial" pitchFamily="34" charset="0"/>
                <a:cs typeface="Arial" pitchFamily="34" charset="0"/>
              </a:rPr>
              <a:t>Isaila</a:t>
            </a:r>
            <a:r>
              <a:rPr lang="en-US" sz="1200" dirty="0" smtClean="0">
                <a:latin typeface="Arial" pitchFamily="34" charset="0"/>
                <a:cs typeface="Arial" pitchFamily="34" charset="0"/>
              </a:rPr>
              <a:t>, P. Balaprakash, S. Wild, R. Latham, D. </a:t>
            </a:r>
            <a:r>
              <a:rPr lang="en-US" sz="1200" dirty="0" err="1" smtClean="0">
                <a:latin typeface="Arial" pitchFamily="34" charset="0"/>
                <a:cs typeface="Arial" pitchFamily="34" charset="0"/>
              </a:rPr>
              <a:t>Kimpe</a:t>
            </a:r>
            <a:r>
              <a:rPr lang="en-US" sz="1200" dirty="0" smtClean="0">
                <a:latin typeface="Arial" pitchFamily="34" charset="0"/>
                <a:cs typeface="Arial" pitchFamily="34" charset="0"/>
              </a:rPr>
              <a:t>, R. Ross and P. </a:t>
            </a:r>
            <a:r>
              <a:rPr lang="en-US" sz="1200" dirty="0" err="1" smtClean="0">
                <a:latin typeface="Arial" pitchFamily="34" charset="0"/>
                <a:cs typeface="Arial" pitchFamily="34" charset="0"/>
              </a:rPr>
              <a:t>Hovland</a:t>
            </a:r>
            <a:r>
              <a:rPr lang="en-US" sz="1200" dirty="0" smtClean="0">
                <a:latin typeface="Arial" pitchFamily="34" charset="0"/>
                <a:cs typeface="Arial" pitchFamily="34" charset="0"/>
              </a:rPr>
              <a:t>. </a:t>
            </a:r>
            <a:r>
              <a:rPr lang="en-US" sz="1200" b="1" i="1" dirty="0" smtClean="0">
                <a:latin typeface="Arial" pitchFamily="34" charset="0"/>
                <a:cs typeface="Arial" pitchFamily="34" charset="0"/>
              </a:rPr>
              <a:t>Cluster 2015a</a:t>
            </a:r>
            <a:r>
              <a:rPr lang="en-US" sz="1200" dirty="0" smtClean="0">
                <a:latin typeface="Arial" pitchFamily="34" charset="0"/>
                <a:cs typeface="Arial" pitchFamily="34" charset="0"/>
              </a:rPr>
              <a:t>.</a:t>
            </a:r>
          </a:p>
          <a:p>
            <a:pPr marL="233363" indent="-233363" eaLnBrk="0" hangingPunct="0">
              <a:lnSpc>
                <a:spcPct val="90000"/>
              </a:lnSpc>
              <a:spcBef>
                <a:spcPts val="1400"/>
              </a:spcBef>
              <a:buClr>
                <a:schemeClr val="accent4">
                  <a:lumMod val="75000"/>
                </a:schemeClr>
              </a:buClr>
              <a:buSzPct val="100000"/>
              <a:buFont typeface="Wingdings" charset="2"/>
              <a:buChar char="§"/>
              <a:defRPr/>
            </a:pPr>
            <a:r>
              <a:rPr lang="en-US" sz="1200" b="1" i="1" dirty="0" smtClean="0">
                <a:latin typeface="Arial" pitchFamily="34" charset="0"/>
                <a:cs typeface="Arial" pitchFamily="34" charset="0"/>
              </a:rPr>
              <a:t>Dynamic Model-driven Parallel I/O Performance Tuning </a:t>
            </a:r>
            <a:r>
              <a:rPr lang="en-US" sz="1200" dirty="0" smtClean="0">
                <a:latin typeface="Arial" pitchFamily="34" charset="0"/>
                <a:cs typeface="Arial" pitchFamily="34" charset="0"/>
              </a:rPr>
              <a:t>B. </a:t>
            </a:r>
            <a:r>
              <a:rPr lang="en-US" sz="1200" dirty="0" err="1" smtClean="0">
                <a:latin typeface="Arial" pitchFamily="34" charset="0"/>
                <a:cs typeface="Arial" pitchFamily="34" charset="0"/>
              </a:rPr>
              <a:t>Behzad</a:t>
            </a:r>
            <a:r>
              <a:rPr lang="en-US" sz="1200" dirty="0" smtClean="0">
                <a:latin typeface="Arial" pitchFamily="34" charset="0"/>
                <a:cs typeface="Arial" pitchFamily="34" charset="0"/>
              </a:rPr>
              <a:t>, S. </a:t>
            </a:r>
            <a:r>
              <a:rPr lang="en-US" sz="1200" dirty="0" err="1" smtClean="0">
                <a:latin typeface="Arial" pitchFamily="34" charset="0"/>
                <a:cs typeface="Arial" pitchFamily="34" charset="0"/>
              </a:rPr>
              <a:t>Byna</a:t>
            </a:r>
            <a:r>
              <a:rPr lang="en-US" sz="1200" dirty="0" smtClean="0">
                <a:latin typeface="Arial" pitchFamily="34" charset="0"/>
                <a:cs typeface="Arial" pitchFamily="34" charset="0"/>
              </a:rPr>
              <a:t>, S. Wild, </a:t>
            </a:r>
            <a:r>
              <a:rPr lang="en-US" sz="1200" dirty="0" err="1" smtClean="0">
                <a:latin typeface="Arial" pitchFamily="34" charset="0"/>
                <a:cs typeface="Arial" pitchFamily="34" charset="0"/>
              </a:rPr>
              <a:t>Prabhat</a:t>
            </a:r>
            <a:r>
              <a:rPr lang="en-US" sz="1200" dirty="0" smtClean="0">
                <a:latin typeface="Arial" pitchFamily="34" charset="0"/>
                <a:cs typeface="Arial" pitchFamily="34" charset="0"/>
              </a:rPr>
              <a:t> and M. </a:t>
            </a:r>
            <a:r>
              <a:rPr lang="en-US" sz="1200" dirty="0" err="1" smtClean="0">
                <a:latin typeface="Arial" pitchFamily="34" charset="0"/>
                <a:cs typeface="Arial" pitchFamily="34" charset="0"/>
              </a:rPr>
              <a:t>Snir</a:t>
            </a:r>
            <a:r>
              <a:rPr lang="en-US" sz="1200" dirty="0" smtClean="0">
                <a:latin typeface="Arial" pitchFamily="34" charset="0"/>
                <a:cs typeface="Arial" pitchFamily="34" charset="0"/>
              </a:rPr>
              <a:t>. </a:t>
            </a:r>
            <a:r>
              <a:rPr lang="en-US" sz="1200" b="1" i="1" dirty="0" smtClean="0">
                <a:latin typeface="Arial" pitchFamily="34" charset="0"/>
                <a:cs typeface="Arial" pitchFamily="34" charset="0"/>
              </a:rPr>
              <a:t>Cluster 2015b</a:t>
            </a:r>
            <a:r>
              <a:rPr lang="en-US" sz="1200" dirty="0" smtClean="0">
                <a:latin typeface="Arial" pitchFamily="34" charset="0"/>
                <a:cs typeface="Arial" pitchFamily="34" charset="0"/>
              </a:rPr>
              <a:t>.</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CA5C62D2-99A3-F046-9A5D-9D39FB38644F}" type="slidenum">
              <a:rPr lang="en-US" smtClean="0"/>
              <a:t>18</a:t>
            </a:fld>
            <a:endParaRPr lang="en-US"/>
          </a:p>
        </p:txBody>
      </p:sp>
    </p:spTree>
    <p:extLst>
      <p:ext uri="{BB962C8B-B14F-4D97-AF65-F5344CB8AC3E}">
        <p14:creationId xmlns:p14="http://schemas.microsoft.com/office/powerpoint/2010/main" val="2141981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a:noFill/>
          <a:ln/>
        </p:spPr>
        <p:txBody>
          <a:bodyPr/>
          <a:lstStyle/>
          <a:p>
            <a:pPr>
              <a:lnSpc>
                <a:spcPct val="80000"/>
              </a:lnSpc>
              <a:spcBef>
                <a:spcPct val="0"/>
              </a:spcBef>
              <a:buFontTx/>
              <a:buNone/>
            </a:pPr>
            <a:endParaRPr lang="en-US" sz="1100" dirty="0"/>
          </a:p>
        </p:txBody>
      </p:sp>
      <p:sp>
        <p:nvSpPr>
          <p:cNvPr id="15363" name="Slide Number Placeholder 3"/>
          <p:cNvSpPr txBox="1">
            <a:spLocks noGrp="1"/>
          </p:cNvSpPr>
          <p:nvPr/>
        </p:nvSpPr>
        <p:spPr bwMode="auto">
          <a:xfrm>
            <a:off x="3883410" y="8685396"/>
            <a:ext cx="2973041" cy="457045"/>
          </a:xfrm>
          <a:prstGeom prst="rect">
            <a:avLst/>
          </a:prstGeom>
          <a:noFill/>
          <a:ln w="9525">
            <a:noFill/>
            <a:miter lim="800000"/>
            <a:headEnd/>
            <a:tailEnd/>
          </a:ln>
        </p:spPr>
        <p:txBody>
          <a:bodyPr lIns="89709" tIns="44854" rIns="89709" bIns="44854" anchor="b"/>
          <a:lstStyle/>
          <a:p>
            <a:pPr algn="r" defTabSz="897667" eaLnBrk="0" hangingPunct="0"/>
            <a:fld id="{CC75C1CE-B3C7-4E1B-B254-F041918EBDA5}" type="slidenum">
              <a:rPr lang="en-US" sz="1200"/>
              <a:pPr algn="r" defTabSz="897667" eaLnBrk="0" hangingPunct="0"/>
              <a:t>19</a:t>
            </a:fld>
            <a:endParaRPr 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spcAft>
                <a:spcPts val="1000"/>
              </a:spcAft>
              <a:buSzPct val="100000"/>
              <a:buFont typeface="Wingdings" charset="2"/>
              <a:buChar char="v"/>
            </a:pPr>
            <a:r>
              <a:rPr lang="en-US" sz="2000" dirty="0" smtClean="0">
                <a:latin typeface="Arial"/>
                <a:cs typeface="Arial"/>
              </a:rPr>
              <a:t>CUDA 6.5 now supports </a:t>
            </a:r>
            <a:r>
              <a:rPr lang="en-US" sz="2000" b="1" dirty="0" smtClean="0">
                <a:solidFill>
                  <a:srgbClr val="0000FF"/>
                </a:solidFill>
                <a:latin typeface="Arial"/>
                <a:cs typeface="Arial"/>
              </a:rPr>
              <a:t>Unified Memory </a:t>
            </a:r>
            <a:r>
              <a:rPr lang="en-US" sz="2000" dirty="0" smtClean="0">
                <a:latin typeface="Arial"/>
                <a:cs typeface="Arial"/>
              </a:rPr>
              <a:t>(treat device memory as OS-controlled page cache on CPU memory)</a:t>
            </a:r>
          </a:p>
          <a:p>
            <a:pPr marL="274320" indent="-274320">
              <a:spcAft>
                <a:spcPts val="1000"/>
              </a:spcAft>
              <a:buSzPct val="100000"/>
              <a:buFont typeface="Wingdings" charset="2"/>
              <a:buChar char="v"/>
            </a:pPr>
            <a:r>
              <a:rPr lang="en-US" sz="2000" dirty="0" smtClean="0">
                <a:latin typeface="Arial"/>
                <a:cs typeface="Arial"/>
              </a:rPr>
              <a:t>GPU Programmers must choose whether to…</a:t>
            </a:r>
          </a:p>
          <a:p>
            <a:pPr marL="685800" lvl="1" indent="-228600">
              <a:spcAft>
                <a:spcPts val="500"/>
              </a:spcAft>
              <a:buSzPct val="100000"/>
              <a:buFont typeface="Wingdings" charset="2"/>
              <a:buChar char="§"/>
            </a:pPr>
            <a:r>
              <a:rPr lang="en-US" sz="1500" dirty="0" smtClean="0">
                <a:latin typeface="Arial"/>
                <a:cs typeface="Arial"/>
              </a:rPr>
              <a:t>use Unified memory and let the OS control everything</a:t>
            </a:r>
          </a:p>
          <a:p>
            <a:pPr marL="685800" lvl="1" indent="-228600">
              <a:spcAft>
                <a:spcPts val="500"/>
              </a:spcAft>
              <a:buSzPct val="100000"/>
              <a:buFont typeface="Wingdings" charset="2"/>
              <a:buChar char="§"/>
            </a:pPr>
            <a:r>
              <a:rPr lang="en-US" sz="1500" dirty="0" smtClean="0">
                <a:latin typeface="Arial"/>
                <a:cs typeface="Arial"/>
              </a:rPr>
              <a:t>micromanage data allocation/movement/locality themselves</a:t>
            </a:r>
          </a:p>
          <a:p>
            <a:pPr marL="685800" lvl="1" indent="-228600">
              <a:spcAft>
                <a:spcPts val="500"/>
              </a:spcAft>
              <a:buSzPct val="100000"/>
              <a:buFont typeface="Wingdings" charset="2"/>
              <a:buChar char="§"/>
            </a:pPr>
            <a:r>
              <a:rPr lang="en-US" sz="1500" dirty="0" smtClean="0">
                <a:latin typeface="Arial"/>
                <a:cs typeface="Arial"/>
              </a:rPr>
              <a:t>use zero copy memory and keep everything on the host.</a:t>
            </a:r>
          </a:p>
          <a:p>
            <a:pPr marL="274320" indent="-274320">
              <a:spcAft>
                <a:spcPts val="1000"/>
              </a:spcAft>
              <a:buSzPct val="100000"/>
              <a:buFont typeface="Wingdings" charset="2"/>
              <a:buChar char="v"/>
            </a:pPr>
            <a:r>
              <a:rPr lang="en-US" sz="2000" b="1" dirty="0" smtClean="0">
                <a:solidFill>
                  <a:srgbClr val="0000FF"/>
                </a:solidFill>
                <a:latin typeface="Arial"/>
                <a:cs typeface="Arial"/>
              </a:rPr>
              <a:t>How does performance vary on </a:t>
            </a:r>
            <a:r>
              <a:rPr lang="en-US" sz="2000" b="1" dirty="0" err="1" smtClean="0">
                <a:solidFill>
                  <a:srgbClr val="0000FF"/>
                </a:solidFill>
                <a:latin typeface="Arial"/>
                <a:cs typeface="Arial"/>
              </a:rPr>
              <a:t>Kepler</a:t>
            </a:r>
            <a:r>
              <a:rPr lang="en-US" sz="2000" b="1" dirty="0" smtClean="0">
                <a:solidFill>
                  <a:srgbClr val="0000FF"/>
                </a:solidFill>
                <a:latin typeface="Arial"/>
                <a:cs typeface="Arial"/>
              </a:rPr>
              <a:t> GPUs (e.g. ORNL’s Titan and NERSC’s Dirac)?</a:t>
            </a:r>
          </a:p>
          <a:p>
            <a:pPr marL="685800" lvl="1" indent="-228600">
              <a:spcAft>
                <a:spcPts val="500"/>
              </a:spcAft>
              <a:buSzPct val="100000"/>
              <a:buFont typeface="Wingdings" charset="2"/>
              <a:buChar char="§"/>
            </a:pPr>
            <a:r>
              <a:rPr lang="en-US" sz="1500" dirty="0" smtClean="0">
                <a:latin typeface="Arial"/>
                <a:cs typeface="Arial"/>
              </a:rPr>
              <a:t>zero copy memory performs very poorly (PCIe bandwidth on every access) and has no benefit from temporal locality</a:t>
            </a:r>
          </a:p>
          <a:p>
            <a:pPr marL="685800" lvl="1" indent="-228600">
              <a:spcAft>
                <a:spcPts val="500"/>
              </a:spcAft>
              <a:buSzPct val="100000"/>
              <a:buFont typeface="Wingdings" charset="2"/>
              <a:buChar char="§"/>
            </a:pPr>
            <a:r>
              <a:rPr lang="en-US" sz="1500" b="1" dirty="0" smtClean="0">
                <a:solidFill>
                  <a:srgbClr val="0000FF"/>
                </a:solidFill>
                <a:latin typeface="Arial"/>
                <a:cs typeface="Arial"/>
              </a:rPr>
              <a:t>Page locked with explicit management works well for large working sets (&gt;4MB) with high temporal locality (reuse 50x)</a:t>
            </a:r>
          </a:p>
          <a:p>
            <a:pPr marL="685800" lvl="1" indent="-228600">
              <a:spcAft>
                <a:spcPts val="500"/>
              </a:spcAft>
              <a:buSzPct val="100000"/>
              <a:buFont typeface="Wingdings" charset="2"/>
              <a:buChar char="§"/>
            </a:pPr>
            <a:r>
              <a:rPr lang="en-US" sz="1500" dirty="0" smtClean="0">
                <a:latin typeface="Arial"/>
                <a:cs typeface="Arial"/>
              </a:rPr>
              <a:t>Unified memory behaves like explicit management getting a benefit from temporal locality, </a:t>
            </a:r>
            <a:r>
              <a:rPr lang="en-US" sz="1500" b="1" dirty="0" smtClean="0">
                <a:solidFill>
                  <a:srgbClr val="FF0080"/>
                </a:solidFill>
                <a:latin typeface="Arial"/>
                <a:cs typeface="Arial"/>
              </a:rPr>
              <a:t>but is 3x slower.</a:t>
            </a:r>
          </a:p>
          <a:p>
            <a:pPr marL="685800" lvl="1" indent="-228600">
              <a:spcAft>
                <a:spcPts val="500"/>
              </a:spcAft>
              <a:buSzPct val="100000"/>
              <a:buFont typeface="Wingdings" charset="2"/>
              <a:buChar char="§"/>
            </a:pPr>
            <a:r>
              <a:rPr lang="en-US" sz="1500" b="1" dirty="0" smtClean="0">
                <a:solidFill>
                  <a:srgbClr val="FF0080"/>
                </a:solidFill>
                <a:latin typeface="Arial"/>
                <a:cs typeface="Arial"/>
              </a:rPr>
              <a:t>It seems explicit management of data movement and locality is still required on Titan.</a:t>
            </a:r>
          </a:p>
          <a:p>
            <a:pPr marL="0" indent="0">
              <a:buFontTx/>
              <a:buNone/>
            </a:pPr>
            <a:endParaRPr lang="en-US" dirty="0"/>
          </a:p>
        </p:txBody>
      </p:sp>
      <p:sp>
        <p:nvSpPr>
          <p:cNvPr id="4" name="Slide Number Placeholder 3"/>
          <p:cNvSpPr>
            <a:spLocks noGrp="1"/>
          </p:cNvSpPr>
          <p:nvPr>
            <p:ph type="sldNum" sz="quarter" idx="10"/>
          </p:nvPr>
        </p:nvSpPr>
        <p:spPr/>
        <p:txBody>
          <a:bodyPr/>
          <a:lstStyle/>
          <a:p>
            <a:fld id="{CA5C62D2-99A3-F046-9A5D-9D39FB38644F}" type="slidenum">
              <a:rPr lang="en-US" smtClean="0"/>
              <a:t>20</a:t>
            </a:fld>
            <a:endParaRPr lang="en-US"/>
          </a:p>
        </p:txBody>
      </p:sp>
    </p:spTree>
    <p:extLst>
      <p:ext uri="{BB962C8B-B14F-4D97-AF65-F5344CB8AC3E}">
        <p14:creationId xmlns:p14="http://schemas.microsoft.com/office/powerpoint/2010/main" val="2141981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SCVT Cells and computed quantities.</a:t>
            </a:r>
          </a:p>
          <a:p>
            <a:r>
              <a:rPr lang="en-US" sz="1200" kern="1200" dirty="0" smtClean="0">
                <a:solidFill>
                  <a:schemeClr val="tx1"/>
                </a:solidFill>
                <a:latin typeface="+mn-lt"/>
                <a:ea typeface="+mn-ea"/>
                <a:cs typeface="+mn-cs"/>
              </a:rPr>
              <a:t>Major advantages of such unstructured mesh:</a:t>
            </a:r>
          </a:p>
          <a:p>
            <a:r>
              <a:rPr lang="en-US" sz="1200" kern="1200" dirty="0" smtClean="0">
                <a:solidFill>
                  <a:schemeClr val="tx1"/>
                </a:solidFill>
                <a:latin typeface="+mn-lt"/>
                <a:ea typeface="+mn-ea"/>
                <a:cs typeface="+mn-cs"/>
              </a:rPr>
              <a:t>Offers variable resolutions. User defined density functions.</a:t>
            </a:r>
          </a:p>
          <a:p>
            <a:r>
              <a:rPr lang="en-US" sz="1200" kern="1200" dirty="0" smtClean="0">
                <a:solidFill>
                  <a:schemeClr val="tx1"/>
                </a:solidFill>
                <a:latin typeface="+mn-lt"/>
                <a:ea typeface="+mn-ea"/>
                <a:cs typeface="+mn-cs"/>
              </a:rPr>
              <a:t>Focus on area of interest with high resolution. Avoid unnecessary high-resolution computations in unwanted areas.</a:t>
            </a:r>
            <a:endParaRPr lang="en-US" sz="1200" b="1" dirty="0"/>
          </a:p>
        </p:txBody>
      </p:sp>
      <p:sp>
        <p:nvSpPr>
          <p:cNvPr id="4" name="Slide Number Placeholder 3"/>
          <p:cNvSpPr>
            <a:spLocks noGrp="1"/>
          </p:cNvSpPr>
          <p:nvPr>
            <p:ph type="sldNum" sz="quarter" idx="10"/>
          </p:nvPr>
        </p:nvSpPr>
        <p:spPr/>
        <p:txBody>
          <a:bodyPr/>
          <a:lstStyle/>
          <a:p>
            <a:fld id="{CA5C62D2-99A3-F046-9A5D-9D39FB38644F}" type="slidenum">
              <a:rPr lang="en-US" smtClean="0"/>
              <a:t>23</a:t>
            </a:fld>
            <a:endParaRPr lang="en-US"/>
          </a:p>
        </p:txBody>
      </p:sp>
    </p:spTree>
    <p:extLst>
      <p:ext uri="{BB962C8B-B14F-4D97-AF65-F5344CB8AC3E}">
        <p14:creationId xmlns:p14="http://schemas.microsoft.com/office/powerpoint/2010/main" val="820122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Changes:</a:t>
            </a:r>
          </a:p>
          <a:p>
            <a:pPr marL="171450" indent="-171450">
              <a:buFontTx/>
              <a:buChar char="-"/>
            </a:pPr>
            <a:r>
              <a:rPr lang="en-US" dirty="0" smtClean="0"/>
              <a:t>New </a:t>
            </a:r>
            <a:r>
              <a:rPr lang="en-US" dirty="0" err="1" smtClean="0"/>
              <a:t>AToM</a:t>
            </a:r>
            <a:r>
              <a:rPr lang="en-US" dirty="0" smtClean="0"/>
              <a:t> project (FES, Ed </a:t>
            </a:r>
            <a:r>
              <a:rPr lang="en-US" dirty="0" err="1" smtClean="0"/>
              <a:t>D’Azevedo</a:t>
            </a:r>
            <a:r>
              <a:rPr lang="en-US" dirty="0" smtClean="0"/>
              <a:t> is a</a:t>
            </a:r>
            <a:r>
              <a:rPr lang="en-US" baseline="0" dirty="0" smtClean="0"/>
              <a:t> funded member of the project and is the liaison from SUPER)</a:t>
            </a:r>
          </a:p>
          <a:p>
            <a:pPr marL="171450" indent="-171450">
              <a:buFontTx/>
              <a:buChar char="-"/>
            </a:pPr>
            <a:r>
              <a:rPr lang="en-US" dirty="0" err="1" smtClean="0"/>
              <a:t>ComPASS</a:t>
            </a:r>
            <a:r>
              <a:rPr lang="en-US" dirty="0" smtClean="0"/>
              <a:t> was renewed (? Need to verify details with Stefan and </a:t>
            </a:r>
            <a:r>
              <a:rPr lang="en-US" dirty="0" err="1" smtClean="0"/>
              <a:t>Boyana</a:t>
            </a:r>
            <a:r>
              <a:rPr lang="en-US" dirty="0" smtClean="0"/>
              <a:t> as to the details and correct language to use here). Added </a:t>
            </a:r>
            <a:r>
              <a:rPr lang="en-US" dirty="0" err="1" smtClean="0"/>
              <a:t>UOregon</a:t>
            </a:r>
            <a:r>
              <a:rPr lang="en-US" baseline="0" dirty="0" smtClean="0"/>
              <a:t> since </a:t>
            </a:r>
            <a:r>
              <a:rPr lang="en-US" baseline="0" dirty="0" err="1" smtClean="0"/>
              <a:t>Boyana</a:t>
            </a:r>
            <a:r>
              <a:rPr lang="en-US" baseline="0" dirty="0" smtClean="0"/>
              <a:t> moved there</a:t>
            </a:r>
          </a:p>
          <a:p>
            <a:pPr marL="171450" indent="-171450">
              <a:buFontTx/>
              <a:buChar char="-"/>
            </a:pPr>
            <a:r>
              <a:rPr lang="en-US" dirty="0" smtClean="0"/>
              <a:t>If the question comes up, ACES4BGC has ended, but this was not until March, 2015, so was</a:t>
            </a:r>
            <a:r>
              <a:rPr lang="en-US" baseline="0" dirty="0" smtClean="0"/>
              <a:t> still active much of this past year.</a:t>
            </a:r>
          </a:p>
          <a:p>
            <a:pPr marL="171450" indent="-171450">
              <a:buFontTx/>
              <a:buChar char="-"/>
            </a:pPr>
            <a:r>
              <a:rPr lang="en-US" baseline="0" dirty="0" smtClean="0"/>
              <a:t>GEANT4 and </a:t>
            </a:r>
            <a:r>
              <a:rPr lang="en-US" baseline="0" dirty="0" err="1" smtClean="0"/>
              <a:t>ParaDIS</a:t>
            </a:r>
            <a:r>
              <a:rPr lang="en-US" baseline="0" dirty="0" smtClean="0"/>
              <a:t> do not appear on this slide, though </a:t>
            </a:r>
            <a:r>
              <a:rPr lang="en-US" baseline="0" dirty="0" err="1" smtClean="0"/>
              <a:t>ParaDIS</a:t>
            </a:r>
            <a:r>
              <a:rPr lang="en-US" baseline="0" dirty="0" smtClean="0"/>
              <a:t> could if we wanted to, and should if we are not talking about </a:t>
            </a:r>
            <a:r>
              <a:rPr lang="en-US" baseline="0" smtClean="0"/>
              <a:t>it elsewhere.</a:t>
            </a:r>
            <a:endParaRPr lang="en-US" dirty="0"/>
          </a:p>
        </p:txBody>
      </p:sp>
      <p:sp>
        <p:nvSpPr>
          <p:cNvPr id="4" name="Slide Number Placeholder 3"/>
          <p:cNvSpPr>
            <a:spLocks noGrp="1"/>
          </p:cNvSpPr>
          <p:nvPr>
            <p:ph type="sldNum" sz="quarter" idx="10"/>
          </p:nvPr>
        </p:nvSpPr>
        <p:spPr/>
        <p:txBody>
          <a:bodyPr/>
          <a:lstStyle/>
          <a:p>
            <a:fld id="{CA5C62D2-99A3-F046-9A5D-9D39FB38644F}" type="slidenum">
              <a:rPr lang="en-US" smtClean="0"/>
              <a:t>3</a:t>
            </a:fld>
            <a:endParaRPr lang="en-US"/>
          </a:p>
        </p:txBody>
      </p:sp>
    </p:spTree>
    <p:extLst>
      <p:ext uri="{BB962C8B-B14F-4D97-AF65-F5344CB8AC3E}">
        <p14:creationId xmlns:p14="http://schemas.microsoft.com/office/powerpoint/2010/main" val="3971544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a:noFill/>
          <a:ln/>
        </p:spPr>
        <p:txBody>
          <a:bodyPr/>
          <a:lstStyle/>
          <a:p>
            <a:pPr>
              <a:lnSpc>
                <a:spcPct val="80000"/>
              </a:lnSpc>
              <a:spcBef>
                <a:spcPct val="0"/>
              </a:spcBef>
              <a:buFontTx/>
              <a:buNone/>
            </a:pPr>
            <a:r>
              <a:rPr lang="en-US" sz="1400" dirty="0"/>
              <a:t>MPAS-Ocean: “Model for Prediction Across Scales” project from NCAR &amp; LANL (COSIM). In MPAS, the ocean (or atmospheric) data is discretized into unstructured </a:t>
            </a:r>
            <a:r>
              <a:rPr lang="en-US" sz="1400" dirty="0" err="1"/>
              <a:t>Voronoi</a:t>
            </a:r>
            <a:r>
              <a:rPr lang="en-US" sz="1400" dirty="0"/>
              <a:t> meshes, formally Spherical </a:t>
            </a:r>
            <a:r>
              <a:rPr lang="en-US" sz="1400" dirty="0" err="1"/>
              <a:t>Centriodal</a:t>
            </a:r>
            <a:r>
              <a:rPr lang="en-US" sz="1400" dirty="0"/>
              <a:t> </a:t>
            </a:r>
            <a:r>
              <a:rPr lang="en-US" sz="1400" dirty="0" err="1"/>
              <a:t>Voronoi</a:t>
            </a:r>
            <a:r>
              <a:rPr lang="en-US" sz="1400" dirty="0"/>
              <a:t> </a:t>
            </a:r>
            <a:r>
              <a:rPr lang="en-US" sz="1400" dirty="0" err="1"/>
              <a:t>Tesselations</a:t>
            </a:r>
            <a:r>
              <a:rPr lang="en-US" sz="1400" dirty="0"/>
              <a:t> (SCVTs).</a:t>
            </a:r>
          </a:p>
          <a:p>
            <a:pPr>
              <a:lnSpc>
                <a:spcPct val="80000"/>
              </a:lnSpc>
              <a:spcBef>
                <a:spcPct val="0"/>
              </a:spcBef>
              <a:buFontTx/>
              <a:buNone/>
            </a:pPr>
            <a:endParaRPr lang="en-US" sz="1400" dirty="0"/>
          </a:p>
          <a:p>
            <a:pPr>
              <a:lnSpc>
                <a:spcPct val="80000"/>
              </a:lnSpc>
              <a:spcBef>
                <a:spcPct val="0"/>
              </a:spcBef>
              <a:buFontTx/>
              <a:buNone/>
            </a:pPr>
            <a:r>
              <a:rPr lang="en-US" sz="1400" dirty="0"/>
              <a:t>The mesh cells are partitioned by GPMETIS into blocks. The blocks are very well balanced with respect to the number of cells per block. However, TAU performance measurement demonstrated that the computational load is not well balanced across blocks.</a:t>
            </a:r>
          </a:p>
          <a:p>
            <a:pPr>
              <a:lnSpc>
                <a:spcPct val="80000"/>
              </a:lnSpc>
              <a:spcBef>
                <a:spcPct val="0"/>
              </a:spcBef>
              <a:buFontTx/>
              <a:buNone/>
            </a:pPr>
            <a:endParaRPr lang="en-US" sz="1400" dirty="0"/>
          </a:p>
          <a:p>
            <a:pPr>
              <a:lnSpc>
                <a:spcPct val="80000"/>
              </a:lnSpc>
              <a:spcBef>
                <a:spcPct val="0"/>
              </a:spcBef>
              <a:buFontTx/>
              <a:buNone/>
            </a:pPr>
            <a:r>
              <a:rPr lang="en-US" sz="1400" dirty="0"/>
              <a:t>Correlating the performance data with application metadata collected by TAU, we were able to determine that the imbalance was correlated with not the number of cells per block, but the total number of cells needed to compute a block – which includes 3 layers of halo cells from neighboring blocks. Blocks with relatively few neighbors (coastal cells) have relatively fewer cells to compute, and terminate early on each iteration, leading to long </a:t>
            </a:r>
            <a:r>
              <a:rPr lang="en-US" sz="1400" dirty="0" err="1"/>
              <a:t>MPI_Wait</a:t>
            </a:r>
            <a:r>
              <a:rPr lang="en-US" sz="1400" dirty="0"/>
              <a:t> times.</a:t>
            </a:r>
          </a:p>
          <a:p>
            <a:pPr>
              <a:lnSpc>
                <a:spcPct val="80000"/>
              </a:lnSpc>
              <a:spcBef>
                <a:spcPct val="0"/>
              </a:spcBef>
              <a:buFontTx/>
              <a:buNone/>
            </a:pPr>
            <a:endParaRPr lang="en-US" sz="1400" dirty="0"/>
          </a:p>
          <a:p>
            <a:pPr>
              <a:lnSpc>
                <a:spcPct val="80000"/>
              </a:lnSpc>
              <a:spcBef>
                <a:spcPct val="0"/>
              </a:spcBef>
              <a:buFontTx/>
              <a:buNone/>
            </a:pPr>
            <a:r>
              <a:rPr lang="en-US" sz="1400" dirty="0"/>
              <a:t>The “Hindsight” partition refinement method modifies the static partitioning by assigning weights to each cell in the block, where the weight is defined as the </a:t>
            </a:r>
            <a:r>
              <a:rPr lang="en-US" sz="1400" b="1" i="1" dirty="0"/>
              <a:t>total</a:t>
            </a:r>
            <a:r>
              <a:rPr lang="en-US" sz="1400" dirty="0"/>
              <a:t> amount of work in the block, including halo cells. The mesh is then repartitioned, with the goal of reducing max </a:t>
            </a:r>
            <a:r>
              <a:rPr lang="en-US" sz="1400" b="1" i="1" dirty="0"/>
              <a:t>total</a:t>
            </a:r>
            <a:r>
              <a:rPr lang="en-US" sz="1400" dirty="0"/>
              <a:t> amount of work assigned any block.</a:t>
            </a:r>
          </a:p>
          <a:p>
            <a:pPr>
              <a:lnSpc>
                <a:spcPct val="80000"/>
              </a:lnSpc>
              <a:spcBef>
                <a:spcPct val="0"/>
              </a:spcBef>
              <a:buFontTx/>
              <a:buNone/>
            </a:pPr>
            <a:endParaRPr lang="en-US" sz="1400" dirty="0"/>
          </a:p>
          <a:p>
            <a:pPr>
              <a:lnSpc>
                <a:spcPct val="80000"/>
              </a:lnSpc>
              <a:spcBef>
                <a:spcPct val="0"/>
              </a:spcBef>
              <a:buFontTx/>
              <a:buNone/>
            </a:pPr>
            <a:r>
              <a:rPr lang="en-US" sz="1400" dirty="0"/>
              <a:t>The TAU performance measurements and Metadata are post-processed, and combined with the application </a:t>
            </a:r>
            <a:r>
              <a:rPr lang="en-US" sz="1400" dirty="0" err="1"/>
              <a:t>NetCDF</a:t>
            </a:r>
            <a:r>
              <a:rPr lang="en-US" sz="1400" dirty="0"/>
              <a:t> data. That data is parsed and visualized in </a:t>
            </a:r>
            <a:r>
              <a:rPr lang="en-US" sz="1400" dirty="0" err="1"/>
              <a:t>VisIt</a:t>
            </a:r>
            <a:r>
              <a:rPr lang="en-US" sz="1400" dirty="0"/>
              <a:t>. 3D and 2D projections are possible, but the 2D projection looks best for slides/publications. 3D is best for interactive exploration in </a:t>
            </a:r>
            <a:r>
              <a:rPr lang="en-US" sz="1400" dirty="0" err="1"/>
              <a:t>VisIt</a:t>
            </a:r>
            <a:r>
              <a:rPr lang="en-US" sz="1400" dirty="0"/>
              <a:t>.</a:t>
            </a:r>
          </a:p>
        </p:txBody>
      </p:sp>
      <p:sp>
        <p:nvSpPr>
          <p:cNvPr id="15363" name="Slide Number Placeholder 3"/>
          <p:cNvSpPr txBox="1">
            <a:spLocks noGrp="1"/>
          </p:cNvSpPr>
          <p:nvPr/>
        </p:nvSpPr>
        <p:spPr bwMode="auto">
          <a:xfrm>
            <a:off x="3883410" y="8685396"/>
            <a:ext cx="2973041" cy="457045"/>
          </a:xfrm>
          <a:prstGeom prst="rect">
            <a:avLst/>
          </a:prstGeom>
          <a:noFill/>
          <a:ln w="9525">
            <a:noFill/>
            <a:miter lim="800000"/>
            <a:headEnd/>
            <a:tailEnd/>
          </a:ln>
        </p:spPr>
        <p:txBody>
          <a:bodyPr lIns="89709" tIns="44854" rIns="89709" bIns="44854" anchor="b"/>
          <a:lstStyle/>
          <a:p>
            <a:pPr algn="r" defTabSz="897667" eaLnBrk="0" hangingPunct="0"/>
            <a:fld id="{CC75C1CE-B3C7-4E1B-B254-F041918EBDA5}" type="slidenum">
              <a:rPr lang="en-US" sz="1200"/>
              <a:pPr algn="r" defTabSz="897667" eaLnBrk="0" hangingPunct="0"/>
              <a:t>4</a:t>
            </a:fld>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a:noFill/>
          <a:ln/>
        </p:spPr>
        <p:txBody>
          <a:bodyPr/>
          <a:lstStyle/>
          <a:p>
            <a:pPr>
              <a:lnSpc>
                <a:spcPct val="80000"/>
              </a:lnSpc>
              <a:spcBef>
                <a:spcPct val="0"/>
              </a:spcBef>
              <a:buFontTx/>
              <a:buNone/>
            </a:pPr>
            <a:endParaRPr lang="en-US" sz="1100" dirty="0"/>
          </a:p>
        </p:txBody>
      </p:sp>
      <p:sp>
        <p:nvSpPr>
          <p:cNvPr id="15363" name="Slide Number Placeholder 3"/>
          <p:cNvSpPr txBox="1">
            <a:spLocks noGrp="1"/>
          </p:cNvSpPr>
          <p:nvPr/>
        </p:nvSpPr>
        <p:spPr bwMode="auto">
          <a:xfrm>
            <a:off x="3883410" y="8685396"/>
            <a:ext cx="2973041" cy="457045"/>
          </a:xfrm>
          <a:prstGeom prst="rect">
            <a:avLst/>
          </a:prstGeom>
          <a:noFill/>
          <a:ln w="9525">
            <a:noFill/>
            <a:miter lim="800000"/>
            <a:headEnd/>
            <a:tailEnd/>
          </a:ln>
        </p:spPr>
        <p:txBody>
          <a:bodyPr lIns="89709" tIns="44854" rIns="89709" bIns="44854" anchor="b"/>
          <a:lstStyle/>
          <a:p>
            <a:pPr algn="r" defTabSz="897667" eaLnBrk="0" hangingPunct="0"/>
            <a:fld id="{CC75C1CE-B3C7-4E1B-B254-F041918EBDA5}" type="slidenum">
              <a:rPr lang="en-US" sz="1200"/>
              <a:pPr algn="r" defTabSz="897667" eaLnBrk="0" hangingPunct="0"/>
              <a:t>6</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Green Queue is a framework</a:t>
            </a:r>
            <a:r>
              <a:rPr lang="en-US" baseline="0" dirty="0" smtClean="0"/>
              <a:t> that automates the process of selecting and setting customized fine-grained power adjustments throughout the execution of a large scale HPC applications. </a:t>
            </a:r>
          </a:p>
          <a:p>
            <a:endParaRPr lang="en-US" baseline="0" dirty="0" smtClean="0"/>
          </a:p>
          <a:p>
            <a:r>
              <a:rPr lang="en-US" baseline="0" dirty="0" smtClean="0"/>
              <a:t>The framework analyzes the computational characteristics of computational phases within large-scale HPC applications via </a:t>
            </a:r>
            <a:r>
              <a:rPr lang="en-US" baseline="0" dirty="0" err="1" smtClean="0"/>
              <a:t>PMaC’s</a:t>
            </a:r>
            <a:r>
              <a:rPr lang="en-US" baseline="0" dirty="0" smtClean="0"/>
              <a:t> static and dynamic analysis tools. These computational characteristics are used to model the impact of changes in hardware power states on performance and component-level power draw (estimated using Intel’s RAPL framework). The model is then used to inform the optimal hardware power states for different phases in applications, which are enacted at runtime.</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power adjustments were originally in the form of DVFS (Dynamic Voltage and Frequency Scaling); recent additions to the framework have enabled Green Queue to exploit power capping, which is available in current generation Intel Xeons (SandyBridge, IvyBridge and Haswell). The power capping can be enacted for CPU, DRAM and uncore (available only on Haswell) domains. This addition has enabled investigations into – </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baseline="0" dirty="0" smtClean="0"/>
              <a:t>maximizing performance within given power bound</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baseline="0" dirty="0" smtClean="0"/>
              <a:t>Determining the best code-variant or algorithm for a given power budget.</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applied the Green Queue framework on the MPAS application as part of a SUPER multi-thrust investigation.</a:t>
            </a:r>
          </a:p>
        </p:txBody>
      </p:sp>
      <p:sp>
        <p:nvSpPr>
          <p:cNvPr id="4" name="Slide Number Placeholder 3"/>
          <p:cNvSpPr>
            <a:spLocks noGrp="1"/>
          </p:cNvSpPr>
          <p:nvPr>
            <p:ph type="sldNum" sz="quarter" idx="10"/>
          </p:nvPr>
        </p:nvSpPr>
        <p:spPr/>
        <p:txBody>
          <a:bodyPr/>
          <a:lstStyle/>
          <a:p>
            <a:fld id="{CA5C62D2-99A3-F046-9A5D-9D39FB38644F}" type="slidenum">
              <a:rPr lang="en-US" smtClean="0"/>
              <a:pPr/>
              <a:t>7</a:t>
            </a:fld>
            <a:endParaRPr lang="en-US"/>
          </a:p>
        </p:txBody>
      </p:sp>
    </p:spTree>
    <p:extLst>
      <p:ext uri="{BB962C8B-B14F-4D97-AF65-F5344CB8AC3E}">
        <p14:creationId xmlns:p14="http://schemas.microsoft.com/office/powerpoint/2010/main" val="94223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this study, we applied the Green Queue framework to the MPAS ocean modeling application; empirical results demonstrate how the framework can handle large-scale applications running at scale.</a:t>
            </a:r>
          </a:p>
          <a:p>
            <a:endParaRPr lang="en-US" baseline="0" dirty="0" smtClean="0"/>
          </a:p>
          <a:p>
            <a:r>
              <a:rPr lang="en-US" baseline="0" dirty="0" smtClean="0"/>
              <a:t>The tools automate the process of sweeping through the application and identifying all the candidate hot-spots that qualify for power-capping. The framework selects optimal power caps (based on energy efficiency) for each of the selected phases and inserts hooks in the production binary (via binary instrumentation) to automate the setting of power bound during runtime.</a:t>
            </a:r>
          </a:p>
          <a:p>
            <a:endParaRPr lang="en-US" baseline="0" dirty="0" smtClean="0"/>
          </a:p>
          <a:p>
            <a:r>
              <a:rPr lang="en-US" baseline="0" dirty="0" smtClean="0"/>
              <a:t>We took 8 computation phases within MPAS; these phases account for 90% of total execution time. A phase consists mostly of a series of loops or functions.</a:t>
            </a:r>
          </a:p>
          <a:p>
            <a:endParaRPr lang="en-US" baseline="0" dirty="0" smtClean="0"/>
          </a:p>
          <a:p>
            <a:r>
              <a:rPr lang="en-US" baseline="0" dirty="0" smtClean="0"/>
              <a:t>We ran a 20-day simulation on 512 cores of a SandyBridge system. </a:t>
            </a:r>
          </a:p>
          <a:p>
            <a:r>
              <a:rPr lang="en-US" baseline="0" dirty="0" smtClean="0"/>
              <a:t> </a:t>
            </a:r>
          </a:p>
          <a:p>
            <a:r>
              <a:rPr lang="en-US" baseline="0" dirty="0" smtClean="0"/>
              <a:t>The results of the study are shown here in the two graphs, where y-axis is the ratio of runtime or energy in the power capped run to the base case (i.e., without power capping). So for the blue bars anything above 1 means the power capped execution ran slower than the base, ideally you would want those bars to remain as close to one as possible. For the green bars or energy any bar less than one means that the power capped execution run saved energy, thus reducing operational costs. The x-axis represents the candidate loops in the MPAS application.</a:t>
            </a:r>
          </a:p>
          <a:p>
            <a:endParaRPr lang="en-US" baseline="0" dirty="0" smtClean="0"/>
          </a:p>
          <a:p>
            <a:r>
              <a:rPr lang="en-US" baseline="0" dirty="0" smtClean="0"/>
              <a:t>The first graph shows the results of a run where all loops were set to the same capping level (i.e., no customization at per-loop granularity was done). Illustrating that without customization the execution can have severe performance and even energy penalties. The second graph shows performance and energy characterizations for MPAS phases when Green Queue selects and enacts (at runtime) different power caps for different phases. Note that customization avoids large performance penalties and has larger energy savings.</a:t>
            </a:r>
          </a:p>
          <a:p>
            <a:endParaRPr lang="en-US" baseline="0" dirty="0" smtClean="0"/>
          </a:p>
          <a:p>
            <a:r>
              <a:rPr lang="en-US" baseline="0" dirty="0" smtClean="0"/>
              <a:t>We see that 6 phases (out of 8) are amenable to power capping optimizations; these 6 phases account for more than 50% of the total execution time.</a:t>
            </a:r>
          </a:p>
          <a:p>
            <a:r>
              <a:rPr lang="en-US" baseline="0" dirty="0" smtClean="0"/>
              <a:t>The plots are preliminary and hence encouraging because we could potentially have better results by introducing additional optimizations within Green Queue – e.g., minimizing the overhead of instrumentation, merging phases that have similar power caps, etc.</a:t>
            </a:r>
          </a:p>
        </p:txBody>
      </p:sp>
      <p:sp>
        <p:nvSpPr>
          <p:cNvPr id="4" name="Slide Number Placeholder 3"/>
          <p:cNvSpPr>
            <a:spLocks noGrp="1"/>
          </p:cNvSpPr>
          <p:nvPr>
            <p:ph type="sldNum" sz="quarter" idx="10"/>
          </p:nvPr>
        </p:nvSpPr>
        <p:spPr/>
        <p:txBody>
          <a:bodyPr/>
          <a:lstStyle/>
          <a:p>
            <a:fld id="{CA5C62D2-99A3-F046-9A5D-9D39FB38644F}" type="slidenum">
              <a:rPr lang="en-US" smtClean="0"/>
              <a:pPr/>
              <a:t>8</a:t>
            </a:fld>
            <a:endParaRPr lang="en-US"/>
          </a:p>
        </p:txBody>
      </p:sp>
    </p:spTree>
    <p:extLst>
      <p:ext uri="{BB962C8B-B14F-4D97-AF65-F5344CB8AC3E}">
        <p14:creationId xmlns:p14="http://schemas.microsoft.com/office/powerpoint/2010/main" val="3572163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 Traditional performance engineering has focused on the single metric of run time</a:t>
            </a:r>
          </a:p>
          <a:p>
            <a:r>
              <a:rPr lang="en-US" sz="1200" kern="1200" dirty="0" smtClean="0">
                <a:solidFill>
                  <a:schemeClr val="tx1"/>
                </a:solidFill>
                <a:latin typeface="+mn-lt"/>
                <a:ea typeface="+mn-ea"/>
                <a:cs typeface="+mn-cs"/>
              </a:rPr>
              <a:t>- In SUPER, we are also looking at metrics and constraints that take into account power/energy and correctness/accuracy</a:t>
            </a:r>
          </a:p>
          <a:p>
            <a:r>
              <a:rPr lang="en-US" sz="1200" kern="1200" dirty="0" smtClean="0">
                <a:solidFill>
                  <a:schemeClr val="tx1"/>
                </a:solidFill>
                <a:latin typeface="+mn-lt"/>
                <a:ea typeface="+mn-ea"/>
                <a:cs typeface="+mn-cs"/>
              </a:rPr>
              <a:t>- When the objectives are conflicting (as with power and time), such "multi-objective optimization" is more computationally challenging than is single objective optimization</a:t>
            </a:r>
          </a:p>
          <a:p>
            <a:r>
              <a:rPr lang="en-US" sz="1200" kern="1200" dirty="0" smtClean="0">
                <a:solidFill>
                  <a:schemeClr val="tx1"/>
                </a:solidFill>
                <a:latin typeface="+mn-lt"/>
                <a:ea typeface="+mn-ea"/>
                <a:cs typeface="+mn-cs"/>
              </a:rPr>
              <a:t>- Figure on left: each point is a variant of a kernel (DGEM, I think); the "Pareto-optimal" points are those for which no other variant has both lower lower consumption and less run time. </a:t>
            </a:r>
          </a:p>
          <a:p>
            <a:pPr marL="171450" indent="-171450">
              <a:buFontTx/>
              <a:buChar char="-"/>
            </a:pPr>
            <a:r>
              <a:rPr lang="en-US" sz="1200" kern="1200" dirty="0" smtClean="0">
                <a:solidFill>
                  <a:schemeClr val="tx1"/>
                </a:solidFill>
                <a:latin typeface="+mn-lt"/>
                <a:ea typeface="+mn-ea"/>
                <a:cs typeface="+mn-cs"/>
              </a:rPr>
              <a:t>Figure on right (may not be needed if you favor sparse slides) just says that these objectives don't always conflict, as is the case in race-to-idle situations where minimizing time is equivalent to minimizing energy</a:t>
            </a:r>
          </a:p>
          <a:p>
            <a:pPr marL="0" indent="0">
              <a:buFontTx/>
              <a:buNone/>
            </a:pP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Bottom figure shows that there are only some # of nodes that make sense from a perspective of minimizing both time-to-solution and the </a:t>
            </a:r>
            <a:r>
              <a:rPr lang="en-US" sz="1200" kern="1200" dirty="0" err="1" smtClean="0">
                <a:solidFill>
                  <a:schemeClr val="tx1"/>
                </a:solidFill>
                <a:latin typeface="+mn-lt"/>
                <a:ea typeface="+mn-ea"/>
                <a:cs typeface="+mn-cs"/>
              </a:rPr>
              <a:t>nodehours</a:t>
            </a:r>
            <a:r>
              <a:rPr lang="en-US" sz="1200" kern="1200" dirty="0" smtClean="0">
                <a:solidFill>
                  <a:schemeClr val="tx1"/>
                </a:solidFill>
                <a:latin typeface="+mn-lt"/>
                <a:ea typeface="+mn-ea"/>
                <a:cs typeface="+mn-cs"/>
              </a:rPr>
              <a:t> consumed.</a:t>
            </a:r>
          </a:p>
          <a:p>
            <a:r>
              <a:rPr lang="en-US" sz="1200" kern="1200" dirty="0" smtClean="0">
                <a:solidFill>
                  <a:schemeClr val="tx1"/>
                </a:solidFill>
                <a:latin typeface="+mn-lt"/>
                <a:ea typeface="+mn-ea"/>
                <a:cs typeface="+mn-cs"/>
              </a:rPr>
              <a:t>- (Aside: The reason is because of better-than-ideal scaling)</a:t>
            </a:r>
          </a:p>
          <a:p>
            <a:r>
              <a:rPr lang="en-US" sz="1200" kern="1200" dirty="0" smtClean="0">
                <a:solidFill>
                  <a:schemeClr val="tx1"/>
                </a:solidFill>
                <a:latin typeface="+mn-lt"/>
                <a:ea typeface="+mn-ea"/>
                <a:cs typeface="+mn-cs"/>
              </a:rPr>
              <a:t>- Each color represents a different allocation of MPI ranks and threads per rank, showing that certain (low) node counts are uninteresting in all cases.</a:t>
            </a:r>
          </a:p>
          <a:p>
            <a:pPr marL="171450" indent="-171450">
              <a:buFontTx/>
              <a:buChar char="-"/>
            </a:pPr>
            <a:r>
              <a:rPr lang="en-US" sz="1200" kern="1200" dirty="0" smtClean="0">
                <a:solidFill>
                  <a:schemeClr val="tx1"/>
                </a:solidFill>
                <a:latin typeface="+mn-lt"/>
                <a:ea typeface="+mn-ea"/>
                <a:cs typeface="+mn-cs"/>
              </a:rPr>
              <a:t>Someone would use this offline analysis to allocate both ranks &amp; threads, and determine how many nodes to run on (based on online information about a time deadline and/or remaining </a:t>
            </a:r>
            <a:r>
              <a:rPr lang="en-US" sz="1200" kern="1200" dirty="0" err="1" smtClean="0">
                <a:solidFill>
                  <a:schemeClr val="tx1"/>
                </a:solidFill>
                <a:latin typeface="+mn-lt"/>
                <a:ea typeface="+mn-ea"/>
                <a:cs typeface="+mn-cs"/>
              </a:rPr>
              <a:t>nodehour</a:t>
            </a:r>
            <a:r>
              <a:rPr lang="en-US" sz="1200" kern="1200" dirty="0" smtClean="0">
                <a:solidFill>
                  <a:schemeClr val="tx1"/>
                </a:solidFill>
                <a:latin typeface="+mn-lt"/>
                <a:ea typeface="+mn-ea"/>
                <a:cs typeface="+mn-cs"/>
              </a:rPr>
              <a:t> allocation).</a:t>
            </a:r>
          </a:p>
          <a:p>
            <a:pPr marL="171450" indent="-171450">
              <a:buFontTx/>
              <a:buChar char="-"/>
            </a:pPr>
            <a:r>
              <a:rPr lang="en-US" sz="1200" kern="1200" dirty="0" smtClean="0">
                <a:solidFill>
                  <a:schemeClr val="tx1"/>
                </a:solidFill>
                <a:latin typeface="+mn-lt"/>
                <a:ea typeface="+mn-ea"/>
                <a:cs typeface="+mn-cs"/>
              </a:rPr>
              <a:t>For the higher (15km) resolution, there does exist cases were flat MPI alone is not always optimal</a:t>
            </a:r>
          </a:p>
          <a:p>
            <a:pPr marL="0" indent="0">
              <a:buFontTx/>
              <a:buNone/>
            </a:pPr>
            <a:endParaRPr lang="en-US" sz="1200" kern="1200" dirty="0" smtClean="0">
              <a:solidFill>
                <a:schemeClr val="tx1"/>
              </a:solidFill>
              <a:latin typeface="+mn-lt"/>
              <a:ea typeface="+mn-ea"/>
              <a:cs typeface="+mn-cs"/>
            </a:endParaRPr>
          </a:p>
          <a:p>
            <a:pPr marL="0" indent="0">
              <a:buFontTx/>
              <a:buNone/>
            </a:pPr>
            <a:endParaRPr lang="en-US" dirty="0"/>
          </a:p>
        </p:txBody>
      </p:sp>
      <p:sp>
        <p:nvSpPr>
          <p:cNvPr id="4" name="Slide Number Placeholder 3"/>
          <p:cNvSpPr>
            <a:spLocks noGrp="1"/>
          </p:cNvSpPr>
          <p:nvPr>
            <p:ph type="sldNum" sz="quarter" idx="10"/>
          </p:nvPr>
        </p:nvSpPr>
        <p:spPr/>
        <p:txBody>
          <a:bodyPr/>
          <a:lstStyle/>
          <a:p>
            <a:fld id="{CA5C62D2-99A3-F046-9A5D-9D39FB38644F}" type="slidenum">
              <a:rPr lang="en-US" smtClean="0"/>
              <a:t>9</a:t>
            </a:fld>
            <a:endParaRPr lang="en-US"/>
          </a:p>
        </p:txBody>
      </p:sp>
    </p:spTree>
    <p:extLst>
      <p:ext uri="{BB962C8B-B14F-4D97-AF65-F5344CB8AC3E}">
        <p14:creationId xmlns:p14="http://schemas.microsoft.com/office/powerpoint/2010/main" val="1638008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a:noFill/>
          <a:ln/>
        </p:spPr>
        <p:txBody>
          <a:bodyPr/>
          <a:lstStyle/>
          <a:p>
            <a:pPr>
              <a:lnSpc>
                <a:spcPct val="80000"/>
              </a:lnSpc>
              <a:spcBef>
                <a:spcPct val="0"/>
              </a:spcBef>
              <a:buFontTx/>
              <a:buNone/>
            </a:pPr>
            <a:endParaRPr lang="en-US" sz="1100" b="1" dirty="0"/>
          </a:p>
        </p:txBody>
      </p:sp>
      <p:sp>
        <p:nvSpPr>
          <p:cNvPr id="15363" name="Slide Number Placeholder 3"/>
          <p:cNvSpPr txBox="1">
            <a:spLocks noGrp="1"/>
          </p:cNvSpPr>
          <p:nvPr/>
        </p:nvSpPr>
        <p:spPr bwMode="auto">
          <a:xfrm>
            <a:off x="3883410" y="8685396"/>
            <a:ext cx="2973041" cy="457045"/>
          </a:xfrm>
          <a:prstGeom prst="rect">
            <a:avLst/>
          </a:prstGeom>
          <a:noFill/>
          <a:ln w="9525">
            <a:noFill/>
            <a:miter lim="800000"/>
            <a:headEnd/>
            <a:tailEnd/>
          </a:ln>
        </p:spPr>
        <p:txBody>
          <a:bodyPr lIns="89709" tIns="44854" rIns="89709" bIns="44854" anchor="b"/>
          <a:lstStyle/>
          <a:p>
            <a:pPr algn="r" defTabSz="897667" eaLnBrk="0" hangingPunct="0"/>
            <a:fld id="{CC75C1CE-B3C7-4E1B-B254-F041918EBDA5}" type="slidenum">
              <a:rPr lang="en-US" sz="1200"/>
              <a:pPr algn="r" defTabSz="897667" eaLnBrk="0" hangingPunct="0"/>
              <a:t>10</a:t>
            </a:fld>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a:noFill/>
          <a:ln/>
        </p:spPr>
        <p:txBody>
          <a:bodyPr/>
          <a:lstStyle/>
          <a:p>
            <a:pPr>
              <a:lnSpc>
                <a:spcPct val="80000"/>
              </a:lnSpc>
              <a:spcBef>
                <a:spcPct val="0"/>
              </a:spcBef>
              <a:buFontTx/>
              <a:buNone/>
            </a:pPr>
            <a:endParaRPr lang="en-US" sz="1100" dirty="0"/>
          </a:p>
        </p:txBody>
      </p:sp>
      <p:sp>
        <p:nvSpPr>
          <p:cNvPr id="15363" name="Slide Number Placeholder 3"/>
          <p:cNvSpPr txBox="1">
            <a:spLocks noGrp="1"/>
          </p:cNvSpPr>
          <p:nvPr/>
        </p:nvSpPr>
        <p:spPr bwMode="auto">
          <a:xfrm>
            <a:off x="3883410" y="8685396"/>
            <a:ext cx="2973041" cy="457045"/>
          </a:xfrm>
          <a:prstGeom prst="rect">
            <a:avLst/>
          </a:prstGeom>
          <a:noFill/>
          <a:ln w="9525">
            <a:noFill/>
            <a:miter lim="800000"/>
            <a:headEnd/>
            <a:tailEnd/>
          </a:ln>
        </p:spPr>
        <p:txBody>
          <a:bodyPr lIns="89709" tIns="44854" rIns="89709" bIns="44854" anchor="b"/>
          <a:lstStyle/>
          <a:p>
            <a:pPr algn="r" defTabSz="897667" eaLnBrk="0" hangingPunct="0"/>
            <a:fld id="{CC75C1CE-B3C7-4E1B-B254-F041918EBDA5}" type="slidenum">
              <a:rPr lang="en-US" sz="1200">
                <a:solidFill>
                  <a:prstClr val="black"/>
                </a:solidFill>
                <a:latin typeface="Calibri"/>
              </a:rPr>
              <a:pPr algn="r" defTabSz="897667" eaLnBrk="0" hangingPunct="0"/>
              <a:t>11</a:t>
            </a:fld>
            <a:endParaRPr lang="en-US" sz="1200" dirty="0">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58417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8CD915-AA4A-B84A-8AF8-A625C7104A5F}" type="datetime1">
              <a:rPr lang="en-US" smtClean="0"/>
              <a:t>7/8/15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AABF747-3F39-425E-A6EB-8917A5028D8A}" type="slidenum">
              <a:rPr lang="en-US" smtClean="0"/>
              <a:t>‹#›</a:t>
            </a:fld>
            <a:endParaRPr lang="en-US"/>
          </a:p>
        </p:txBody>
      </p:sp>
    </p:spTree>
    <p:extLst>
      <p:ext uri="{BB962C8B-B14F-4D97-AF65-F5344CB8AC3E}">
        <p14:creationId xmlns:p14="http://schemas.microsoft.com/office/powerpoint/2010/main" val="1148376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F903D5B-D017-DF46-8957-B6904B5FE94E}" type="datetime1">
              <a:rPr lang="en-US" smtClean="0"/>
              <a:t>7/8/15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AABF747-3F39-425E-A6EB-8917A5028D8A}" type="slidenum">
              <a:rPr lang="en-US" smtClean="0"/>
              <a:t>‹#›</a:t>
            </a:fld>
            <a:endParaRPr lang="en-US"/>
          </a:p>
        </p:txBody>
      </p:sp>
    </p:spTree>
    <p:extLst>
      <p:ext uri="{BB962C8B-B14F-4D97-AF65-F5344CB8AC3E}">
        <p14:creationId xmlns:p14="http://schemas.microsoft.com/office/powerpoint/2010/main" val="870449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D6A073-E8DE-F74D-8668-FC159369743D}" type="datetimeFigureOut">
              <a:rPr lang="en-US" smtClean="0"/>
              <a:t>7/8/15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E7511-328A-2E4E-B880-A4C841F8A493}" type="slidenum">
              <a:rPr lang="en-US" smtClean="0"/>
              <a:t>‹#›</a:t>
            </a:fld>
            <a:endParaRPr lang="en-US"/>
          </a:p>
        </p:txBody>
      </p:sp>
    </p:spTree>
    <p:extLst>
      <p:ext uri="{BB962C8B-B14F-4D97-AF65-F5344CB8AC3E}">
        <p14:creationId xmlns:p14="http://schemas.microsoft.com/office/powerpoint/2010/main" val="2343737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D6A073-E8DE-F74D-8668-FC159369743D}" type="datetimeFigureOut">
              <a:rPr lang="en-US" smtClean="0"/>
              <a:t>7/8/15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E7511-328A-2E4E-B880-A4C841F8A493}" type="slidenum">
              <a:rPr lang="en-US" smtClean="0"/>
              <a:t>‹#›</a:t>
            </a:fld>
            <a:endParaRPr lang="en-US"/>
          </a:p>
        </p:txBody>
      </p:sp>
    </p:spTree>
    <p:extLst>
      <p:ext uri="{BB962C8B-B14F-4D97-AF65-F5344CB8AC3E}">
        <p14:creationId xmlns:p14="http://schemas.microsoft.com/office/powerpoint/2010/main" val="3409352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D6A073-E8DE-F74D-8668-FC159369743D}" type="datetimeFigureOut">
              <a:rPr lang="en-US" smtClean="0"/>
              <a:t>7/8/15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E7511-328A-2E4E-B880-A4C841F8A493}" type="slidenum">
              <a:rPr lang="en-US" smtClean="0"/>
              <a:t>‹#›</a:t>
            </a:fld>
            <a:endParaRPr lang="en-US"/>
          </a:p>
        </p:txBody>
      </p:sp>
    </p:spTree>
    <p:extLst>
      <p:ext uri="{BB962C8B-B14F-4D97-AF65-F5344CB8AC3E}">
        <p14:creationId xmlns:p14="http://schemas.microsoft.com/office/powerpoint/2010/main" val="2552394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D6A073-E8DE-F74D-8668-FC159369743D}" type="datetimeFigureOut">
              <a:rPr lang="en-US" smtClean="0"/>
              <a:t>7/8/15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6E7511-328A-2E4E-B880-A4C841F8A493}" type="slidenum">
              <a:rPr lang="en-US" smtClean="0"/>
              <a:t>‹#›</a:t>
            </a:fld>
            <a:endParaRPr lang="en-US"/>
          </a:p>
        </p:txBody>
      </p:sp>
    </p:spTree>
    <p:extLst>
      <p:ext uri="{BB962C8B-B14F-4D97-AF65-F5344CB8AC3E}">
        <p14:creationId xmlns:p14="http://schemas.microsoft.com/office/powerpoint/2010/main" val="451107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D6A073-E8DE-F74D-8668-FC159369743D}" type="datetimeFigureOut">
              <a:rPr lang="en-US" smtClean="0"/>
              <a:t>7/8/15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6E7511-328A-2E4E-B880-A4C841F8A493}" type="slidenum">
              <a:rPr lang="en-US" smtClean="0"/>
              <a:t>‹#›</a:t>
            </a:fld>
            <a:endParaRPr lang="en-US"/>
          </a:p>
        </p:txBody>
      </p:sp>
    </p:spTree>
    <p:extLst>
      <p:ext uri="{BB962C8B-B14F-4D97-AF65-F5344CB8AC3E}">
        <p14:creationId xmlns:p14="http://schemas.microsoft.com/office/powerpoint/2010/main" val="2361889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D6A073-E8DE-F74D-8668-FC159369743D}" type="datetimeFigureOut">
              <a:rPr lang="en-US" smtClean="0"/>
              <a:t>7/8/15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6E7511-328A-2E4E-B880-A4C841F8A493}" type="slidenum">
              <a:rPr lang="en-US" smtClean="0"/>
              <a:t>‹#›</a:t>
            </a:fld>
            <a:endParaRPr lang="en-US"/>
          </a:p>
        </p:txBody>
      </p:sp>
    </p:spTree>
    <p:extLst>
      <p:ext uri="{BB962C8B-B14F-4D97-AF65-F5344CB8AC3E}">
        <p14:creationId xmlns:p14="http://schemas.microsoft.com/office/powerpoint/2010/main" val="2846857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D6A073-E8DE-F74D-8668-FC159369743D}" type="datetimeFigureOut">
              <a:rPr lang="en-US" smtClean="0"/>
              <a:t>7/8/15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6E7511-328A-2E4E-B880-A4C841F8A493}" type="slidenum">
              <a:rPr lang="en-US" smtClean="0"/>
              <a:t>‹#›</a:t>
            </a:fld>
            <a:endParaRPr lang="en-US"/>
          </a:p>
        </p:txBody>
      </p:sp>
    </p:spTree>
    <p:extLst>
      <p:ext uri="{BB962C8B-B14F-4D97-AF65-F5344CB8AC3E}">
        <p14:creationId xmlns:p14="http://schemas.microsoft.com/office/powerpoint/2010/main" val="1931450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D6A073-E8DE-F74D-8668-FC159369743D}" type="datetimeFigureOut">
              <a:rPr lang="en-US" smtClean="0"/>
              <a:t>7/8/15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6E7511-328A-2E4E-B880-A4C841F8A493}" type="slidenum">
              <a:rPr lang="en-US" smtClean="0"/>
              <a:t>‹#›</a:t>
            </a:fld>
            <a:endParaRPr lang="en-US"/>
          </a:p>
        </p:txBody>
      </p:sp>
    </p:spTree>
    <p:extLst>
      <p:ext uri="{BB962C8B-B14F-4D97-AF65-F5344CB8AC3E}">
        <p14:creationId xmlns:p14="http://schemas.microsoft.com/office/powerpoint/2010/main" val="671901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5030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D6A073-E8DE-F74D-8668-FC159369743D}" type="datetimeFigureOut">
              <a:rPr lang="en-US" smtClean="0"/>
              <a:t>7/8/15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6E7511-328A-2E4E-B880-A4C841F8A493}" type="slidenum">
              <a:rPr lang="en-US" smtClean="0"/>
              <a:t>‹#›</a:t>
            </a:fld>
            <a:endParaRPr lang="en-US"/>
          </a:p>
        </p:txBody>
      </p:sp>
    </p:spTree>
    <p:extLst>
      <p:ext uri="{BB962C8B-B14F-4D97-AF65-F5344CB8AC3E}">
        <p14:creationId xmlns:p14="http://schemas.microsoft.com/office/powerpoint/2010/main" val="2659815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D6A073-E8DE-F74D-8668-FC159369743D}" type="datetimeFigureOut">
              <a:rPr lang="en-US" smtClean="0"/>
              <a:t>7/8/15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E7511-328A-2E4E-B880-A4C841F8A493}" type="slidenum">
              <a:rPr lang="en-US" smtClean="0"/>
              <a:t>‹#›</a:t>
            </a:fld>
            <a:endParaRPr lang="en-US"/>
          </a:p>
        </p:txBody>
      </p:sp>
    </p:spTree>
    <p:extLst>
      <p:ext uri="{BB962C8B-B14F-4D97-AF65-F5344CB8AC3E}">
        <p14:creationId xmlns:p14="http://schemas.microsoft.com/office/powerpoint/2010/main" val="1043262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D6A073-E8DE-F74D-8668-FC159369743D}" type="datetimeFigureOut">
              <a:rPr lang="en-US" smtClean="0"/>
              <a:t>7/8/15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E7511-328A-2E4E-B880-A4C841F8A493}" type="slidenum">
              <a:rPr lang="en-US" smtClean="0"/>
              <a:t>‹#›</a:t>
            </a:fld>
            <a:endParaRPr lang="en-US"/>
          </a:p>
        </p:txBody>
      </p:sp>
    </p:spTree>
    <p:extLst>
      <p:ext uri="{BB962C8B-B14F-4D97-AF65-F5344CB8AC3E}">
        <p14:creationId xmlns:p14="http://schemas.microsoft.com/office/powerpoint/2010/main" val="1816949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err="1" smtClean="0"/>
              <a:t>SciDAC</a:t>
            </a:r>
            <a:r>
              <a:rPr lang="en-US" dirty="0" smtClean="0"/>
              <a:t> Review Feb., 2014</a:t>
            </a:r>
            <a:endParaRPr lang="en-US" dirty="0"/>
          </a:p>
        </p:txBody>
      </p:sp>
      <p:sp>
        <p:nvSpPr>
          <p:cNvPr id="6" name="Slide Number Placeholder 5"/>
          <p:cNvSpPr>
            <a:spLocks noGrp="1"/>
          </p:cNvSpPr>
          <p:nvPr>
            <p:ph type="sldNum" sz="quarter" idx="12"/>
          </p:nvPr>
        </p:nvSpPr>
        <p:spPr/>
        <p:txBody>
          <a:bodyPr/>
          <a:lstStyle/>
          <a:p>
            <a:fld id="{8F7F0FD8-C4D8-4FC8-ACE5-C8022F3C3BAB}" type="slidenum">
              <a:rPr lang="en-US" smtClean="0"/>
              <a:pPr/>
              <a:t>‹#›</a:t>
            </a:fld>
            <a:endParaRPr lang="en-US"/>
          </a:p>
        </p:txBody>
      </p:sp>
      <p:sp>
        <p:nvSpPr>
          <p:cNvPr id="7" name="Rectangle 6"/>
          <p:cNvSpPr/>
          <p:nvPr/>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7" descr="horizontal-logo-green-text.jpg"/>
          <p:cNvPicPr>
            <a:picLocks noChangeAspect="1"/>
          </p:cNvPicPr>
          <p:nvPr/>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142054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latin typeface="+mn-lt"/>
              </a:defRPr>
            </a:lvl1pPr>
            <a:lvl2pPr>
              <a:defRPr>
                <a:solidFill>
                  <a:srgbClr val="367317"/>
                </a:solidFill>
                <a:latin typeface="+mn-lt"/>
              </a:defRPr>
            </a:lvl2pPr>
            <a:lvl3pPr>
              <a:defRPr>
                <a:solidFill>
                  <a:schemeClr val="tx1"/>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normAutofit/>
          </a:bodyPr>
          <a:lstStyle>
            <a:lvl1pPr>
              <a:defRPr sz="3200">
                <a:solidFill>
                  <a:srgbClr val="367317"/>
                </a:solidFill>
                <a:effectLst>
                  <a:outerShdw blurRad="38100" dist="38100" dir="2700000" algn="tl">
                    <a:srgbClr val="000000">
                      <a:alpha val="43137"/>
                    </a:srgbClr>
                  </a:outerShdw>
                </a:effectLst>
                <a:latin typeface="+mn-lt"/>
              </a:defRPr>
            </a:lvl1pPr>
          </a:lstStyle>
          <a:p>
            <a:r>
              <a:rPr lang="en-US" dirty="0" smtClean="0"/>
              <a:t>Click to edit Master title style</a:t>
            </a:r>
            <a:endParaRPr lang="en-US" dirty="0"/>
          </a:p>
        </p:txBody>
      </p:sp>
      <p:sp>
        <p:nvSpPr>
          <p:cNvPr id="9" name="Slide Number Placeholder 8"/>
          <p:cNvSpPr>
            <a:spLocks noGrp="1"/>
          </p:cNvSpPr>
          <p:nvPr>
            <p:ph type="sldNum" sz="quarter" idx="11"/>
          </p:nvPr>
        </p:nvSpPr>
        <p:spPr/>
        <p:txBody>
          <a:bodyPr/>
          <a:lstStyle/>
          <a:p>
            <a:fld id="{8F7F0FD8-C4D8-4FC8-ACE5-C8022F3C3BAB}" type="slidenum">
              <a:rPr lang="en-US" smtClean="0"/>
              <a:pPr/>
              <a:t>‹#›</a:t>
            </a:fld>
            <a:endParaRPr lang="en-US"/>
          </a:p>
        </p:txBody>
      </p:sp>
      <p:sp>
        <p:nvSpPr>
          <p:cNvPr id="10" name="Footer Placeholder 9"/>
          <p:cNvSpPr>
            <a:spLocks noGrp="1"/>
          </p:cNvSpPr>
          <p:nvPr>
            <p:ph type="ftr" sz="quarter" idx="12"/>
          </p:nvPr>
        </p:nvSpPr>
        <p:spPr/>
        <p:txBody>
          <a:bodyPr/>
          <a:lstStyle/>
          <a:p>
            <a:r>
              <a:rPr lang="en-US" dirty="0" err="1" smtClean="0"/>
              <a:t>SciDAC</a:t>
            </a:r>
            <a:r>
              <a:rPr lang="en-US" dirty="0" smtClean="0"/>
              <a:t> Review Feb., 2014</a:t>
            </a:r>
            <a:endParaRPr lang="en-US" dirty="0"/>
          </a:p>
        </p:txBody>
      </p:sp>
    </p:spTree>
    <p:extLst>
      <p:ext uri="{BB962C8B-B14F-4D97-AF65-F5344CB8AC3E}">
        <p14:creationId xmlns:p14="http://schemas.microsoft.com/office/powerpoint/2010/main" val="1582608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8F7F0FD8-C4D8-4FC8-ACE5-C8022F3C3BAB}" type="slidenum">
              <a:rPr lang="en-US" smtClean="0"/>
              <a:pPr/>
              <a:t>‹#›</a:t>
            </a:fld>
            <a:endParaRPr lang="en-US"/>
          </a:p>
        </p:txBody>
      </p:sp>
      <p:sp>
        <p:nvSpPr>
          <p:cNvPr id="6" name="Footer Placeholder 5"/>
          <p:cNvSpPr>
            <a:spLocks noGrp="1"/>
          </p:cNvSpPr>
          <p:nvPr>
            <p:ph type="ftr" sz="quarter" idx="11"/>
          </p:nvPr>
        </p:nvSpPr>
        <p:spPr/>
        <p:txBody>
          <a:bodyPr/>
          <a:lstStyle/>
          <a:p>
            <a:r>
              <a:rPr lang="en-US" dirty="0" err="1" smtClean="0"/>
              <a:t>SciDAC</a:t>
            </a:r>
            <a:r>
              <a:rPr lang="en-US" dirty="0" smtClean="0"/>
              <a:t> Review Feb., 2014</a:t>
            </a:r>
            <a:endParaRPr lang="en-US" dirty="0"/>
          </a:p>
        </p:txBody>
      </p:sp>
    </p:spTree>
    <p:extLst>
      <p:ext uri="{BB962C8B-B14F-4D97-AF65-F5344CB8AC3E}">
        <p14:creationId xmlns:p14="http://schemas.microsoft.com/office/powerpoint/2010/main" val="96876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8F7F0FD8-C4D8-4FC8-ACE5-C8022F3C3BAB}" type="slidenum">
              <a:rPr lang="en-US" smtClean="0"/>
              <a:pPr/>
              <a:t>‹#›</a:t>
            </a:fld>
            <a:endParaRPr lang="en-US"/>
          </a:p>
        </p:txBody>
      </p:sp>
      <p:sp>
        <p:nvSpPr>
          <p:cNvPr id="8" name="Footer Placeholder 7"/>
          <p:cNvSpPr>
            <a:spLocks noGrp="1"/>
          </p:cNvSpPr>
          <p:nvPr>
            <p:ph type="ftr" sz="quarter" idx="11"/>
          </p:nvPr>
        </p:nvSpPr>
        <p:spPr/>
        <p:txBody>
          <a:bodyPr/>
          <a:lstStyle/>
          <a:p>
            <a:r>
              <a:rPr lang="en-US" dirty="0" err="1" smtClean="0"/>
              <a:t>SciDAC</a:t>
            </a:r>
            <a:r>
              <a:rPr lang="en-US" dirty="0" smtClean="0"/>
              <a:t> Review Feb., 2014</a:t>
            </a:r>
            <a:endParaRPr lang="en-US" dirty="0"/>
          </a:p>
        </p:txBody>
      </p:sp>
    </p:spTree>
    <p:extLst>
      <p:ext uri="{BB962C8B-B14F-4D97-AF65-F5344CB8AC3E}">
        <p14:creationId xmlns:p14="http://schemas.microsoft.com/office/powerpoint/2010/main" val="269670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err="1" smtClean="0"/>
              <a:t>SciDAC</a:t>
            </a:r>
            <a:r>
              <a:rPr lang="en-US" dirty="0" smtClean="0"/>
              <a:t> Review Feb., 2014</a:t>
            </a:r>
          </a:p>
        </p:txBody>
      </p:sp>
      <p:sp>
        <p:nvSpPr>
          <p:cNvPr id="4" name="Slide Number Placeholder 3"/>
          <p:cNvSpPr>
            <a:spLocks noGrp="1"/>
          </p:cNvSpPr>
          <p:nvPr>
            <p:ph type="sldNum" sz="quarter" idx="11"/>
          </p:nvPr>
        </p:nvSpPr>
        <p:spPr/>
        <p:txBody>
          <a:bodyPr/>
          <a:lstStyle/>
          <a:p>
            <a:fld id="{8F7F0FD8-C4D8-4FC8-ACE5-C8022F3C3BAB}" type="slidenum">
              <a:rPr lang="en-US" smtClean="0"/>
              <a:pPr/>
              <a:t>‹#›</a:t>
            </a:fld>
            <a:endParaRPr lang="en-US"/>
          </a:p>
        </p:txBody>
      </p:sp>
    </p:spTree>
    <p:extLst>
      <p:ext uri="{BB962C8B-B14F-4D97-AF65-F5344CB8AC3E}">
        <p14:creationId xmlns:p14="http://schemas.microsoft.com/office/powerpoint/2010/main" val="27779969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dirty="0" err="1" smtClean="0"/>
              <a:t>SciDAC</a:t>
            </a:r>
            <a:r>
              <a:rPr lang="en-US" dirty="0" smtClean="0"/>
              <a:t> Review Feb., 2014</a:t>
            </a:r>
          </a:p>
        </p:txBody>
      </p:sp>
      <p:sp>
        <p:nvSpPr>
          <p:cNvPr id="5" name="Slide Number Placeholder 4"/>
          <p:cNvSpPr>
            <a:spLocks noGrp="1"/>
          </p:cNvSpPr>
          <p:nvPr>
            <p:ph type="sldNum" sz="quarter" idx="12"/>
          </p:nvPr>
        </p:nvSpPr>
        <p:spPr/>
        <p:txBody>
          <a:bodyPr/>
          <a:lstStyle/>
          <a:p>
            <a:fld id="{7DF4C97D-2F8B-46B3-9CB6-6C3C0F52BCC4}" type="slidenum">
              <a:rPr lang="en-US" smtClean="0"/>
              <a:pPr/>
              <a:t>‹#›</a:t>
            </a:fld>
            <a:endParaRPr lang="en-US"/>
          </a:p>
        </p:txBody>
      </p:sp>
    </p:spTree>
    <p:extLst>
      <p:ext uri="{BB962C8B-B14F-4D97-AF65-F5344CB8AC3E}">
        <p14:creationId xmlns:p14="http://schemas.microsoft.com/office/powerpoint/2010/main" val="2731558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6"/>
          <p:cNvSpPr>
            <a:spLocks noGrp="1" noChangeArrowheads="1"/>
          </p:cNvSpPr>
          <p:nvPr>
            <p:ph type="ftr" sz="quarter" idx="10"/>
          </p:nvPr>
        </p:nvSpPr>
        <p:spPr>
          <a:xfrm>
            <a:off x="3124200" y="6638925"/>
            <a:ext cx="2895600" cy="182563"/>
          </a:xfrm>
          <a:prstGeom prst="rect">
            <a:avLst/>
          </a:prstGeom>
          <a:ln/>
        </p:spPr>
        <p:txBody>
          <a:bodyPr/>
          <a:lstStyle>
            <a:lvl1pPr>
              <a:defRPr/>
            </a:lvl1pPr>
          </a:lstStyle>
          <a:p>
            <a:pPr>
              <a:defRPr/>
            </a:pPr>
            <a:r>
              <a:rPr lang="en-US" dirty="0" err="1" smtClean="0"/>
              <a:t>SciDAC</a:t>
            </a:r>
            <a:r>
              <a:rPr lang="en-US" dirty="0" smtClean="0"/>
              <a:t> Review Feb., 2014</a:t>
            </a:r>
          </a:p>
        </p:txBody>
      </p:sp>
    </p:spTree>
    <p:extLst>
      <p:ext uri="{BB962C8B-B14F-4D97-AF65-F5344CB8AC3E}">
        <p14:creationId xmlns:p14="http://schemas.microsoft.com/office/powerpoint/2010/main" val="3542367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94774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AB99D3-5059-9549-B7B0-BF96F5164323}" type="datetimeFigureOut">
              <a:rPr lang="en-US" smtClean="0"/>
              <a:t>7/8/15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F6383-B821-9C4C-84A6-7808278C3082}" type="slidenum">
              <a:rPr lang="en-US" smtClean="0"/>
              <a:t>‹#›</a:t>
            </a:fld>
            <a:endParaRPr lang="en-US"/>
          </a:p>
        </p:txBody>
      </p:sp>
    </p:spTree>
    <p:extLst>
      <p:ext uri="{BB962C8B-B14F-4D97-AF65-F5344CB8AC3E}">
        <p14:creationId xmlns:p14="http://schemas.microsoft.com/office/powerpoint/2010/main" val="2918092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B99D3-5059-9549-B7B0-BF96F5164323}" type="datetimeFigureOut">
              <a:rPr lang="en-US" smtClean="0"/>
              <a:t>7/8/15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F6383-B821-9C4C-84A6-7808278C3082}" type="slidenum">
              <a:rPr lang="en-US" smtClean="0"/>
              <a:t>‹#›</a:t>
            </a:fld>
            <a:endParaRPr lang="en-US"/>
          </a:p>
        </p:txBody>
      </p:sp>
    </p:spTree>
    <p:extLst>
      <p:ext uri="{BB962C8B-B14F-4D97-AF65-F5344CB8AC3E}">
        <p14:creationId xmlns:p14="http://schemas.microsoft.com/office/powerpoint/2010/main" val="40921015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AB99D3-5059-9549-B7B0-BF96F5164323}" type="datetimeFigureOut">
              <a:rPr lang="en-US" smtClean="0"/>
              <a:t>7/8/15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F6383-B821-9C4C-84A6-7808278C3082}" type="slidenum">
              <a:rPr lang="en-US" smtClean="0"/>
              <a:t>‹#›</a:t>
            </a:fld>
            <a:endParaRPr lang="en-US"/>
          </a:p>
        </p:txBody>
      </p:sp>
    </p:spTree>
    <p:extLst>
      <p:ext uri="{BB962C8B-B14F-4D97-AF65-F5344CB8AC3E}">
        <p14:creationId xmlns:p14="http://schemas.microsoft.com/office/powerpoint/2010/main" val="4075842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AB99D3-5059-9549-B7B0-BF96F5164323}" type="datetimeFigureOut">
              <a:rPr lang="en-US" smtClean="0"/>
              <a:t>7/8/15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F6383-B821-9C4C-84A6-7808278C3082}" type="slidenum">
              <a:rPr lang="en-US" smtClean="0"/>
              <a:t>‹#›</a:t>
            </a:fld>
            <a:endParaRPr lang="en-US"/>
          </a:p>
        </p:txBody>
      </p:sp>
    </p:spTree>
    <p:extLst>
      <p:ext uri="{BB962C8B-B14F-4D97-AF65-F5344CB8AC3E}">
        <p14:creationId xmlns:p14="http://schemas.microsoft.com/office/powerpoint/2010/main" val="1779036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AB99D3-5059-9549-B7B0-BF96F5164323}" type="datetimeFigureOut">
              <a:rPr lang="en-US" smtClean="0"/>
              <a:t>7/8/15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2F6383-B821-9C4C-84A6-7808278C3082}" type="slidenum">
              <a:rPr lang="en-US" smtClean="0"/>
              <a:t>‹#›</a:t>
            </a:fld>
            <a:endParaRPr lang="en-US"/>
          </a:p>
        </p:txBody>
      </p:sp>
    </p:spTree>
    <p:extLst>
      <p:ext uri="{BB962C8B-B14F-4D97-AF65-F5344CB8AC3E}">
        <p14:creationId xmlns:p14="http://schemas.microsoft.com/office/powerpoint/2010/main" val="9160939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AB99D3-5059-9549-B7B0-BF96F5164323}" type="datetimeFigureOut">
              <a:rPr lang="en-US" smtClean="0"/>
              <a:t>7/8/15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2F6383-B821-9C4C-84A6-7808278C3082}" type="slidenum">
              <a:rPr lang="en-US" smtClean="0"/>
              <a:t>‹#›</a:t>
            </a:fld>
            <a:endParaRPr lang="en-US"/>
          </a:p>
        </p:txBody>
      </p:sp>
    </p:spTree>
    <p:extLst>
      <p:ext uri="{BB962C8B-B14F-4D97-AF65-F5344CB8AC3E}">
        <p14:creationId xmlns:p14="http://schemas.microsoft.com/office/powerpoint/2010/main" val="6370870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B99D3-5059-9549-B7B0-BF96F5164323}" type="datetimeFigureOut">
              <a:rPr lang="en-US" smtClean="0"/>
              <a:t>7/8/15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2F6383-B821-9C4C-84A6-7808278C3082}" type="slidenum">
              <a:rPr lang="en-US" smtClean="0"/>
              <a:t>‹#›</a:t>
            </a:fld>
            <a:endParaRPr lang="en-US"/>
          </a:p>
        </p:txBody>
      </p:sp>
    </p:spTree>
    <p:extLst>
      <p:ext uri="{BB962C8B-B14F-4D97-AF65-F5344CB8AC3E}">
        <p14:creationId xmlns:p14="http://schemas.microsoft.com/office/powerpoint/2010/main" val="16645052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B99D3-5059-9549-B7B0-BF96F5164323}" type="datetimeFigureOut">
              <a:rPr lang="en-US" smtClean="0"/>
              <a:t>7/8/15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F6383-B821-9C4C-84A6-7808278C3082}" type="slidenum">
              <a:rPr lang="en-US" smtClean="0"/>
              <a:t>‹#›</a:t>
            </a:fld>
            <a:endParaRPr lang="en-US"/>
          </a:p>
        </p:txBody>
      </p:sp>
    </p:spTree>
    <p:extLst>
      <p:ext uri="{BB962C8B-B14F-4D97-AF65-F5344CB8AC3E}">
        <p14:creationId xmlns:p14="http://schemas.microsoft.com/office/powerpoint/2010/main" val="41717283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B99D3-5059-9549-B7B0-BF96F5164323}" type="datetimeFigureOut">
              <a:rPr lang="en-US" smtClean="0"/>
              <a:t>7/8/15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F6383-B821-9C4C-84A6-7808278C3082}" type="slidenum">
              <a:rPr lang="en-US" smtClean="0"/>
              <a:t>‹#›</a:t>
            </a:fld>
            <a:endParaRPr lang="en-US"/>
          </a:p>
        </p:txBody>
      </p:sp>
    </p:spTree>
    <p:extLst>
      <p:ext uri="{BB962C8B-B14F-4D97-AF65-F5344CB8AC3E}">
        <p14:creationId xmlns:p14="http://schemas.microsoft.com/office/powerpoint/2010/main" val="4706652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B99D3-5059-9549-B7B0-BF96F5164323}" type="datetimeFigureOut">
              <a:rPr lang="en-US" smtClean="0"/>
              <a:t>7/8/15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F6383-B821-9C4C-84A6-7808278C3082}" type="slidenum">
              <a:rPr lang="en-US" smtClean="0"/>
              <a:t>‹#›</a:t>
            </a:fld>
            <a:endParaRPr lang="en-US"/>
          </a:p>
        </p:txBody>
      </p:sp>
    </p:spTree>
    <p:extLst>
      <p:ext uri="{BB962C8B-B14F-4D97-AF65-F5344CB8AC3E}">
        <p14:creationId xmlns:p14="http://schemas.microsoft.com/office/powerpoint/2010/main" val="3467342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78191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B99D3-5059-9549-B7B0-BF96F5164323}" type="datetimeFigureOut">
              <a:rPr lang="en-US" smtClean="0"/>
              <a:t>7/8/15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F6383-B821-9C4C-84A6-7808278C3082}" type="slidenum">
              <a:rPr lang="en-US" smtClean="0"/>
              <a:t>‹#›</a:t>
            </a:fld>
            <a:endParaRPr lang="en-US"/>
          </a:p>
        </p:txBody>
      </p:sp>
    </p:spTree>
    <p:extLst>
      <p:ext uri="{BB962C8B-B14F-4D97-AF65-F5344CB8AC3E}">
        <p14:creationId xmlns:p14="http://schemas.microsoft.com/office/powerpoint/2010/main" val="21839388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08329D-83FE-F349-B60D-D3D02656CFE8}" type="datetimeFigureOut">
              <a:rPr lang="en-US" smtClean="0"/>
              <a:t>7/8/15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FDD5F-BD56-434F-89A3-B7DB8176A060}" type="slidenum">
              <a:rPr lang="en-US" smtClean="0"/>
              <a:t>‹#›</a:t>
            </a:fld>
            <a:endParaRPr lang="en-US"/>
          </a:p>
        </p:txBody>
      </p:sp>
    </p:spTree>
    <p:extLst>
      <p:ext uri="{BB962C8B-B14F-4D97-AF65-F5344CB8AC3E}">
        <p14:creationId xmlns:p14="http://schemas.microsoft.com/office/powerpoint/2010/main" val="20416551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8329D-83FE-F349-B60D-D3D02656CFE8}" type="datetimeFigureOut">
              <a:rPr lang="en-US" smtClean="0"/>
              <a:t>7/8/15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FDD5F-BD56-434F-89A3-B7DB8176A060}" type="slidenum">
              <a:rPr lang="en-US" smtClean="0"/>
              <a:t>‹#›</a:t>
            </a:fld>
            <a:endParaRPr lang="en-US"/>
          </a:p>
        </p:txBody>
      </p:sp>
    </p:spTree>
    <p:extLst>
      <p:ext uri="{BB962C8B-B14F-4D97-AF65-F5344CB8AC3E}">
        <p14:creationId xmlns:p14="http://schemas.microsoft.com/office/powerpoint/2010/main" val="15393481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08329D-83FE-F349-B60D-D3D02656CFE8}" type="datetimeFigureOut">
              <a:rPr lang="en-US" smtClean="0"/>
              <a:t>7/8/15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FDD5F-BD56-434F-89A3-B7DB8176A060}" type="slidenum">
              <a:rPr lang="en-US" smtClean="0"/>
              <a:t>‹#›</a:t>
            </a:fld>
            <a:endParaRPr lang="en-US"/>
          </a:p>
        </p:txBody>
      </p:sp>
    </p:spTree>
    <p:extLst>
      <p:ext uri="{BB962C8B-B14F-4D97-AF65-F5344CB8AC3E}">
        <p14:creationId xmlns:p14="http://schemas.microsoft.com/office/powerpoint/2010/main" val="4680018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08329D-83FE-F349-B60D-D3D02656CFE8}" type="datetimeFigureOut">
              <a:rPr lang="en-US" smtClean="0"/>
              <a:t>7/8/15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FDD5F-BD56-434F-89A3-B7DB8176A060}" type="slidenum">
              <a:rPr lang="en-US" smtClean="0"/>
              <a:t>‹#›</a:t>
            </a:fld>
            <a:endParaRPr lang="en-US"/>
          </a:p>
        </p:txBody>
      </p:sp>
    </p:spTree>
    <p:extLst>
      <p:ext uri="{BB962C8B-B14F-4D97-AF65-F5344CB8AC3E}">
        <p14:creationId xmlns:p14="http://schemas.microsoft.com/office/powerpoint/2010/main" val="12448851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08329D-83FE-F349-B60D-D3D02656CFE8}" type="datetimeFigureOut">
              <a:rPr lang="en-US" smtClean="0"/>
              <a:t>7/8/15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5FDD5F-BD56-434F-89A3-B7DB8176A060}" type="slidenum">
              <a:rPr lang="en-US" smtClean="0"/>
              <a:t>‹#›</a:t>
            </a:fld>
            <a:endParaRPr lang="en-US"/>
          </a:p>
        </p:txBody>
      </p:sp>
    </p:spTree>
    <p:extLst>
      <p:ext uri="{BB962C8B-B14F-4D97-AF65-F5344CB8AC3E}">
        <p14:creationId xmlns:p14="http://schemas.microsoft.com/office/powerpoint/2010/main" val="205103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08329D-83FE-F349-B60D-D3D02656CFE8}" type="datetimeFigureOut">
              <a:rPr lang="en-US" smtClean="0"/>
              <a:t>7/8/15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5FDD5F-BD56-434F-89A3-B7DB8176A060}" type="slidenum">
              <a:rPr lang="en-US" smtClean="0"/>
              <a:t>‹#›</a:t>
            </a:fld>
            <a:endParaRPr lang="en-US"/>
          </a:p>
        </p:txBody>
      </p:sp>
    </p:spTree>
    <p:extLst>
      <p:ext uri="{BB962C8B-B14F-4D97-AF65-F5344CB8AC3E}">
        <p14:creationId xmlns:p14="http://schemas.microsoft.com/office/powerpoint/2010/main" val="18500889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8329D-83FE-F349-B60D-D3D02656CFE8}" type="datetimeFigureOut">
              <a:rPr lang="en-US" smtClean="0"/>
              <a:t>7/8/15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5FDD5F-BD56-434F-89A3-B7DB8176A060}" type="slidenum">
              <a:rPr lang="en-US" smtClean="0"/>
              <a:t>‹#›</a:t>
            </a:fld>
            <a:endParaRPr lang="en-US"/>
          </a:p>
        </p:txBody>
      </p:sp>
    </p:spTree>
    <p:extLst>
      <p:ext uri="{BB962C8B-B14F-4D97-AF65-F5344CB8AC3E}">
        <p14:creationId xmlns:p14="http://schemas.microsoft.com/office/powerpoint/2010/main" val="25629658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08329D-83FE-F349-B60D-D3D02656CFE8}" type="datetimeFigureOut">
              <a:rPr lang="en-US" smtClean="0"/>
              <a:t>7/8/15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FDD5F-BD56-434F-89A3-B7DB8176A060}" type="slidenum">
              <a:rPr lang="en-US" smtClean="0"/>
              <a:t>‹#›</a:t>
            </a:fld>
            <a:endParaRPr lang="en-US"/>
          </a:p>
        </p:txBody>
      </p:sp>
    </p:spTree>
    <p:extLst>
      <p:ext uri="{BB962C8B-B14F-4D97-AF65-F5344CB8AC3E}">
        <p14:creationId xmlns:p14="http://schemas.microsoft.com/office/powerpoint/2010/main" val="29859676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08329D-83FE-F349-B60D-D3D02656CFE8}" type="datetimeFigureOut">
              <a:rPr lang="en-US" smtClean="0"/>
              <a:t>7/8/15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FDD5F-BD56-434F-89A3-B7DB8176A060}" type="slidenum">
              <a:rPr lang="en-US" smtClean="0"/>
              <a:t>‹#›</a:t>
            </a:fld>
            <a:endParaRPr lang="en-US"/>
          </a:p>
        </p:txBody>
      </p:sp>
    </p:spTree>
    <p:extLst>
      <p:ext uri="{BB962C8B-B14F-4D97-AF65-F5344CB8AC3E}">
        <p14:creationId xmlns:p14="http://schemas.microsoft.com/office/powerpoint/2010/main" val="4026969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FAC7BB1-E23C-E54E-A885-70B91488C9DA}" type="datetime1">
              <a:rPr lang="en-US" smtClean="0"/>
              <a:t>7/8/15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AABF747-3F39-425E-A6EB-8917A5028D8A}" type="slidenum">
              <a:rPr lang="en-US" smtClean="0"/>
              <a:t>‹#›</a:t>
            </a:fld>
            <a:endParaRPr lang="en-US"/>
          </a:p>
        </p:txBody>
      </p:sp>
    </p:spTree>
    <p:extLst>
      <p:ext uri="{BB962C8B-B14F-4D97-AF65-F5344CB8AC3E}">
        <p14:creationId xmlns:p14="http://schemas.microsoft.com/office/powerpoint/2010/main" val="8797569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8329D-83FE-F349-B60D-D3D02656CFE8}" type="datetimeFigureOut">
              <a:rPr lang="en-US" smtClean="0"/>
              <a:t>7/8/15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FDD5F-BD56-434F-89A3-B7DB8176A060}" type="slidenum">
              <a:rPr lang="en-US" smtClean="0"/>
              <a:t>‹#›</a:t>
            </a:fld>
            <a:endParaRPr lang="en-US"/>
          </a:p>
        </p:txBody>
      </p:sp>
    </p:spTree>
    <p:extLst>
      <p:ext uri="{BB962C8B-B14F-4D97-AF65-F5344CB8AC3E}">
        <p14:creationId xmlns:p14="http://schemas.microsoft.com/office/powerpoint/2010/main" val="34292827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8329D-83FE-F349-B60D-D3D02656CFE8}" type="datetimeFigureOut">
              <a:rPr lang="en-US" smtClean="0"/>
              <a:t>7/8/15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FDD5F-BD56-434F-89A3-B7DB8176A060}" type="slidenum">
              <a:rPr lang="en-US" smtClean="0"/>
              <a:t>‹#›</a:t>
            </a:fld>
            <a:endParaRPr lang="en-US"/>
          </a:p>
        </p:txBody>
      </p:sp>
    </p:spTree>
    <p:extLst>
      <p:ext uri="{BB962C8B-B14F-4D97-AF65-F5344CB8AC3E}">
        <p14:creationId xmlns:p14="http://schemas.microsoft.com/office/powerpoint/2010/main" val="281722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11B4D99-C7B9-F84E-900D-0848D891CB61}" type="datetime1">
              <a:rPr lang="en-US" smtClean="0"/>
              <a:t>7/8/15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AABF747-3F39-425E-A6EB-8917A5028D8A}" type="slidenum">
              <a:rPr lang="en-US" smtClean="0"/>
              <a:t>‹#›</a:t>
            </a:fld>
            <a:endParaRPr lang="en-US"/>
          </a:p>
        </p:txBody>
      </p:sp>
    </p:spTree>
    <p:extLst>
      <p:ext uri="{BB962C8B-B14F-4D97-AF65-F5344CB8AC3E}">
        <p14:creationId xmlns:p14="http://schemas.microsoft.com/office/powerpoint/2010/main" val="995953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024754B-2A15-3E4C-A3EA-05D31C52582F}" type="datetime1">
              <a:rPr lang="en-US" smtClean="0"/>
              <a:t>7/8/15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AABF747-3F39-425E-A6EB-8917A5028D8A}" type="slidenum">
              <a:rPr lang="en-US" smtClean="0"/>
              <a:t>‹#›</a:t>
            </a:fld>
            <a:endParaRPr lang="en-US"/>
          </a:p>
        </p:txBody>
      </p:sp>
    </p:spTree>
    <p:extLst>
      <p:ext uri="{BB962C8B-B14F-4D97-AF65-F5344CB8AC3E}">
        <p14:creationId xmlns:p14="http://schemas.microsoft.com/office/powerpoint/2010/main" val="907711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7D85FB3-0E7E-E846-BBDC-477B09C7F93B}" type="datetime1">
              <a:rPr lang="en-US" smtClean="0"/>
              <a:t>7/8/15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AABF747-3F39-425E-A6EB-8917A5028D8A}" type="slidenum">
              <a:rPr lang="en-US" smtClean="0"/>
              <a:t>‹#›</a:t>
            </a:fld>
            <a:endParaRPr lang="en-US"/>
          </a:p>
        </p:txBody>
      </p:sp>
    </p:spTree>
    <p:extLst>
      <p:ext uri="{BB962C8B-B14F-4D97-AF65-F5344CB8AC3E}">
        <p14:creationId xmlns:p14="http://schemas.microsoft.com/office/powerpoint/2010/main" val="1231409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FE24B9E-D678-D74D-8058-000BEAA3A941}" type="datetime1">
              <a:rPr lang="en-US" smtClean="0"/>
              <a:t>7/8/15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AABF747-3F39-425E-A6EB-8917A5028D8A}" type="slidenum">
              <a:rPr lang="en-US" smtClean="0"/>
              <a:t>‹#›</a:t>
            </a:fld>
            <a:endParaRPr lang="en-US"/>
          </a:p>
        </p:txBody>
      </p:sp>
    </p:spTree>
    <p:extLst>
      <p:ext uri="{BB962C8B-B14F-4D97-AF65-F5344CB8AC3E}">
        <p14:creationId xmlns:p14="http://schemas.microsoft.com/office/powerpoint/2010/main" val="37362608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theme" Target="../theme/theme3.xml"/><Relationship Id="rId9" Type="http://schemas.openxmlformats.org/officeDocument/2006/relationships/image" Target="../media/image2.jpeg"/><Relationship Id="rId10" Type="http://schemas.openxmlformats.org/officeDocument/2006/relationships/image" Target="../media/image3.jpeg"/><Relationship Id="rId1" Type="http://schemas.openxmlformats.org/officeDocument/2006/relationships/slideLayout" Target="../slideLayouts/slideLayout23.xml"/><Relationship Id="rId2"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0.xml"/><Relationship Id="rId12" Type="http://schemas.openxmlformats.org/officeDocument/2006/relationships/theme" Target="../theme/theme4.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9" Type="http://schemas.openxmlformats.org/officeDocument/2006/relationships/slideLayout" Target="../slideLayouts/slideLayout38.xml"/><Relationship Id="rId10"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1.xml"/><Relationship Id="rId12" Type="http://schemas.openxmlformats.org/officeDocument/2006/relationships/theme" Target="../theme/theme5.xml"/><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 Id="rId9" Type="http://schemas.openxmlformats.org/officeDocument/2006/relationships/slideLayout" Target="../slideLayouts/slideLayout49.xml"/><Relationship Id="rId10"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txBox="1">
            <a:spLocks/>
          </p:cNvSpPr>
          <p:nvPr userDrawn="1"/>
        </p:nvSpPr>
        <p:spPr>
          <a:xfrm>
            <a:off x="304800" y="228600"/>
            <a:ext cx="8686800" cy="8382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rgbClr val="000000"/>
              </a:solidFill>
            </a:endParaRPr>
          </a:p>
        </p:txBody>
      </p:sp>
      <p:sp>
        <p:nvSpPr>
          <p:cNvPr id="9" name="Content Placeholder 2"/>
          <p:cNvSpPr txBox="1">
            <a:spLocks/>
          </p:cNvSpPr>
          <p:nvPr userDrawn="1"/>
        </p:nvSpPr>
        <p:spPr>
          <a:xfrm>
            <a:off x="152400" y="1554163"/>
            <a:ext cx="8839200" cy="393223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000" b="1" dirty="0">
              <a:latin typeface="Times New Roman"/>
              <a:cs typeface="Times New Roman"/>
            </a:endParaRPr>
          </a:p>
        </p:txBody>
      </p:sp>
      <p:sp>
        <p:nvSpPr>
          <p:cNvPr id="10" name="Rectangle 9"/>
          <p:cNvSpPr/>
          <p:nvPr userDrawn="1"/>
        </p:nvSpPr>
        <p:spPr>
          <a:xfrm>
            <a:off x="0" y="-76200"/>
            <a:ext cx="9220200" cy="1143000"/>
          </a:xfrm>
          <a:prstGeom prst="rect">
            <a:avLst/>
          </a:prstGeom>
          <a:solidFill>
            <a:srgbClr val="181616"/>
          </a:solidFill>
          <a:ln>
            <a:solidFill>
              <a:srgbClr val="18161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 descr="super-logo-background.pdf"/>
          <p:cNvPicPr>
            <a:picLocks noChangeAspect="1"/>
          </p:cNvPicPr>
          <p:nvPr userDrawn="1"/>
        </p:nvPicPr>
        <p:blipFill>
          <a:blip r:embed="rId13"/>
          <a:srcRect b="1712"/>
          <a:stretch>
            <a:fillRect/>
          </a:stretch>
        </p:blipFill>
        <p:spPr bwMode="auto">
          <a:xfrm>
            <a:off x="0" y="-76200"/>
            <a:ext cx="3010198" cy="1142999"/>
          </a:xfrm>
          <a:prstGeom prst="rect">
            <a:avLst/>
          </a:prstGeom>
          <a:noFill/>
          <a:ln w="9525">
            <a:noFill/>
            <a:miter lim="800000"/>
            <a:headEnd/>
            <a:tailEnd/>
          </a:ln>
        </p:spPr>
      </p:pic>
      <p:sp>
        <p:nvSpPr>
          <p:cNvPr id="2" name="Title Placeholder 1"/>
          <p:cNvSpPr>
            <a:spLocks noGrp="1"/>
          </p:cNvSpPr>
          <p:nvPr>
            <p:ph type="title"/>
          </p:nvPr>
        </p:nvSpPr>
        <p:spPr>
          <a:xfrm>
            <a:off x="3048000" y="-76200"/>
            <a:ext cx="58674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106998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ctr" defTabSz="457200" rtl="0" eaLnBrk="1" latinLnBrk="0" hangingPunct="1">
        <a:spcBef>
          <a:spcPct val="0"/>
        </a:spcBef>
        <a:buNone/>
        <a:defRPr sz="40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6A073-E8DE-F74D-8668-FC159369743D}" type="datetimeFigureOut">
              <a:rPr lang="en-US" smtClean="0"/>
              <a:t>7/8/15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E7511-328A-2E4E-B880-A4C841F8A493}" type="slidenum">
              <a:rPr lang="en-US" smtClean="0"/>
              <a:t>‹#›</a:t>
            </a:fld>
            <a:endParaRPr lang="en-US"/>
          </a:p>
        </p:txBody>
      </p:sp>
    </p:spTree>
    <p:extLst>
      <p:ext uri="{BB962C8B-B14F-4D97-AF65-F5344CB8AC3E}">
        <p14:creationId xmlns:p14="http://schemas.microsoft.com/office/powerpoint/2010/main" val="252374252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19075"/>
            <a:ext cx="9144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2425" y="866776"/>
            <a:ext cx="8410575" cy="52593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124200" y="6357064"/>
            <a:ext cx="5334000" cy="365125"/>
          </a:xfrm>
          <a:prstGeom prst="rect">
            <a:avLst/>
          </a:prstGeom>
        </p:spPr>
        <p:txBody>
          <a:bodyPr vert="horz" lIns="91440" tIns="45720" rIns="91440" bIns="45720" rtlCol="0" anchor="ctr"/>
          <a:lstStyle>
            <a:lvl1pPr algn="r">
              <a:defRPr sz="1200">
                <a:solidFill>
                  <a:srgbClr val="106636"/>
                </a:solidFill>
                <a:latin typeface="Arial" pitchFamily="34" charset="0"/>
                <a:cs typeface="Arial" pitchFamily="34" charset="0"/>
              </a:defRPr>
            </a:lvl1pPr>
          </a:lstStyle>
          <a:p>
            <a:r>
              <a:rPr lang="en-US" dirty="0" err="1" smtClean="0"/>
              <a:t>SciDAC</a:t>
            </a:r>
            <a:r>
              <a:rPr lang="en-US" dirty="0" smtClean="0"/>
              <a:t> Review Feb., 2014</a:t>
            </a:r>
            <a:endParaRPr lang="en-US" dirty="0"/>
          </a:p>
        </p:txBody>
      </p:sp>
      <p:sp>
        <p:nvSpPr>
          <p:cNvPr id="6" name="Slide Number Placeholder 5"/>
          <p:cNvSpPr>
            <a:spLocks noGrp="1"/>
          </p:cNvSpPr>
          <p:nvPr>
            <p:ph type="sldNum" sz="quarter" idx="4"/>
          </p:nvPr>
        </p:nvSpPr>
        <p:spPr>
          <a:xfrm>
            <a:off x="8414464" y="6351654"/>
            <a:ext cx="381000" cy="365125"/>
          </a:xfrm>
          <a:prstGeom prst="rect">
            <a:avLst/>
          </a:prstGeom>
        </p:spPr>
        <p:txBody>
          <a:bodyPr vert="horz" lIns="91440" tIns="45720" rIns="91440" bIns="45720" rtlCol="0" anchor="ctr"/>
          <a:lstStyle>
            <a:lvl1pPr algn="r">
              <a:defRPr sz="1200">
                <a:solidFill>
                  <a:srgbClr val="106636"/>
                </a:solidFill>
                <a:latin typeface="Arial" pitchFamily="34" charset="0"/>
                <a:cs typeface="Arial" pitchFamily="34" charset="0"/>
              </a:defRPr>
            </a:lvl1pPr>
          </a:lstStyle>
          <a:p>
            <a:fld id="{8F7F0FD8-C4D8-4FC8-ACE5-C8022F3C3BAB}" type="slidenum">
              <a:rPr lang="en-US" smtClean="0"/>
              <a:pPr/>
              <a:t>‹#›</a:t>
            </a:fld>
            <a:endParaRPr lang="en-US"/>
          </a:p>
        </p:txBody>
      </p:sp>
      <p:pic>
        <p:nvPicPr>
          <p:cNvPr id="7" name="Picture 9" descr="horizontal-logo-green-text.jpg"/>
          <p:cNvPicPr>
            <a:picLocks noChangeAspect="1"/>
          </p:cNvPicPr>
          <p:nvPr/>
        </p:nvPicPr>
        <p:blipFill>
          <a:blip r:embed="rId10" cstate="print"/>
          <a:srcRect/>
          <a:stretch>
            <a:fillRect/>
          </a:stretch>
        </p:blipFill>
        <p:spPr bwMode="auto">
          <a:xfrm>
            <a:off x="457200" y="6354763"/>
            <a:ext cx="2438400" cy="407987"/>
          </a:xfrm>
          <a:prstGeom prst="rect">
            <a:avLst/>
          </a:prstGeom>
          <a:noFill/>
          <a:ln w="9525">
            <a:noFill/>
            <a:miter lim="800000"/>
            <a:headEnd/>
            <a:tailEnd/>
          </a:ln>
        </p:spPr>
      </p:pic>
    </p:spTree>
    <p:extLst>
      <p:ext uri="{BB962C8B-B14F-4D97-AF65-F5344CB8AC3E}">
        <p14:creationId xmlns:p14="http://schemas.microsoft.com/office/powerpoint/2010/main" val="326318199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Lst>
  <p:hf hdr="0" dt="0"/>
  <p:txStyles>
    <p:titleStyle>
      <a:lvl1pPr algn="ctr" defTabSz="914400" rtl="0" eaLnBrk="1" latinLnBrk="0" hangingPunct="1">
        <a:spcBef>
          <a:spcPct val="0"/>
        </a:spcBef>
        <a:buNone/>
        <a:defRPr sz="2400" kern="1200">
          <a:solidFill>
            <a:srgbClr val="106636"/>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AB99D3-5059-9549-B7B0-BF96F5164323}" type="datetimeFigureOut">
              <a:rPr lang="en-US" smtClean="0"/>
              <a:t>7/8/15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F6383-B821-9C4C-84A6-7808278C3082}" type="slidenum">
              <a:rPr lang="en-US" smtClean="0"/>
              <a:t>‹#›</a:t>
            </a:fld>
            <a:endParaRPr lang="en-US"/>
          </a:p>
        </p:txBody>
      </p:sp>
    </p:spTree>
    <p:extLst>
      <p:ext uri="{BB962C8B-B14F-4D97-AF65-F5344CB8AC3E}">
        <p14:creationId xmlns:p14="http://schemas.microsoft.com/office/powerpoint/2010/main" val="159150300"/>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08329D-83FE-F349-B60D-D3D02656CFE8}" type="datetimeFigureOut">
              <a:rPr lang="en-US" smtClean="0"/>
              <a:t>7/8/15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FDD5F-BD56-434F-89A3-B7DB8176A060}" type="slidenum">
              <a:rPr lang="en-US" smtClean="0"/>
              <a:t>‹#›</a:t>
            </a:fld>
            <a:endParaRPr lang="en-US"/>
          </a:p>
        </p:txBody>
      </p:sp>
    </p:spTree>
    <p:extLst>
      <p:ext uri="{BB962C8B-B14F-4D97-AF65-F5344CB8AC3E}">
        <p14:creationId xmlns:p14="http://schemas.microsoft.com/office/powerpoint/2010/main" val="227108892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1.png"/><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9.xml"/><Relationship Id="rId3" Type="http://schemas.openxmlformats.org/officeDocument/2006/relationships/image" Target="../media/image2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 Id="rId3" Type="http://schemas.openxmlformats.org/officeDocument/2006/relationships/image" Target="../media/image2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emf"/><Relationship Id="rId5" Type="http://schemas.openxmlformats.org/officeDocument/2006/relationships/image" Target="../media/image1.emf"/><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4" Type="http://schemas.openxmlformats.org/officeDocument/2006/relationships/image" Target="../media/image36.jpg"/><Relationship Id="rId5" Type="http://schemas.openxmlformats.org/officeDocument/2006/relationships/image" Target="../media/image37.jpg"/><Relationship Id="rId6" Type="http://schemas.openxmlformats.org/officeDocument/2006/relationships/image" Target="../media/image38.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4" Type="http://schemas.openxmlformats.org/officeDocument/2006/relationships/image" Target="../media/image40.emf"/><Relationship Id="rId5" Type="http://schemas.openxmlformats.org/officeDocument/2006/relationships/image" Target="../media/image41.emf"/><Relationship Id="rId6" Type="http://schemas.openxmlformats.org/officeDocument/2006/relationships/image" Target="../media/image42.emf"/><Relationship Id="rId7" Type="http://schemas.openxmlformats.org/officeDocument/2006/relationships/image" Target="../media/image43.emf"/><Relationship Id="rId8" Type="http://schemas.openxmlformats.org/officeDocument/2006/relationships/image" Target="../media/image44.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emf"/><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pPr algn="ctr"/>
            <a:r>
              <a:rPr lang="en-US" dirty="0" smtClean="0">
                <a:solidFill>
                  <a:schemeClr val="bg1"/>
                </a:solidFill>
              </a:rPr>
              <a:t>Bob Lucas</a:t>
            </a:r>
          </a:p>
          <a:p>
            <a:pPr algn="ctr"/>
            <a:r>
              <a:rPr lang="en-US" dirty="0" smtClean="0">
                <a:solidFill>
                  <a:schemeClr val="bg1"/>
                </a:solidFill>
              </a:rPr>
              <a:t>University of Southern California</a:t>
            </a:r>
          </a:p>
          <a:p>
            <a:pPr algn="ctr"/>
            <a:r>
              <a:rPr lang="en-US" dirty="0" smtClean="0">
                <a:solidFill>
                  <a:schemeClr val="bg1"/>
                </a:solidFill>
              </a:rPr>
              <a:t>Sept. 23, 2011</a:t>
            </a:r>
            <a:endParaRPr lang="en-US" dirty="0">
              <a:solidFill>
                <a:schemeClr val="bg1"/>
              </a:solidFill>
            </a:endParaRPr>
          </a:p>
        </p:txBody>
      </p:sp>
      <p:sp>
        <p:nvSpPr>
          <p:cNvPr id="5" name="TextBox 4"/>
          <p:cNvSpPr txBox="1"/>
          <p:nvPr/>
        </p:nvSpPr>
        <p:spPr>
          <a:xfrm>
            <a:off x="685800" y="2209800"/>
            <a:ext cx="7924800" cy="2246769"/>
          </a:xfrm>
          <a:prstGeom prst="rect">
            <a:avLst/>
          </a:prstGeom>
          <a:noFill/>
        </p:spPr>
        <p:txBody>
          <a:bodyPr wrap="square" rtlCol="0">
            <a:spAutoFit/>
          </a:bodyPr>
          <a:lstStyle/>
          <a:p>
            <a:pPr algn="ctr"/>
            <a:r>
              <a:rPr lang="en-US" sz="3200" b="1" dirty="0" smtClean="0">
                <a:latin typeface="Times New Roman"/>
                <a:ea typeface="AVGmdBU" pitchFamily="2" charset="-128"/>
                <a:cs typeface="Times New Roman"/>
              </a:rPr>
              <a:t>SUPER: Institute for Sustained Performance, Energy, and Resilience</a:t>
            </a:r>
          </a:p>
          <a:p>
            <a:pPr algn="ctr"/>
            <a:endParaRPr lang="en-US" sz="2800" b="1" dirty="0">
              <a:latin typeface="Times New Roman"/>
              <a:ea typeface="AVGmdBU" pitchFamily="2" charset="-128"/>
              <a:cs typeface="Times New Roman"/>
            </a:endParaRPr>
          </a:p>
          <a:p>
            <a:pPr algn="ctr"/>
            <a:r>
              <a:rPr lang="en-US" sz="2400" b="1" dirty="0" smtClean="0">
                <a:latin typeface="Times New Roman"/>
                <a:ea typeface="AVGmdBU" pitchFamily="2" charset="-128"/>
                <a:cs typeface="Times New Roman"/>
              </a:rPr>
              <a:t>Lenny Oliker</a:t>
            </a:r>
          </a:p>
          <a:p>
            <a:pPr algn="ctr"/>
            <a:r>
              <a:rPr lang="en-US" sz="2400" b="1" dirty="0" smtClean="0">
                <a:latin typeface="Times New Roman"/>
                <a:ea typeface="AVGmdBU" pitchFamily="2" charset="-128"/>
                <a:cs typeface="Times New Roman"/>
              </a:rPr>
              <a:t>Lawrence Berkeley National Laboratory</a:t>
            </a:r>
          </a:p>
        </p:txBody>
      </p:sp>
      <p:sp>
        <p:nvSpPr>
          <p:cNvPr id="2" name="Rectangle 1"/>
          <p:cNvSpPr/>
          <p:nvPr/>
        </p:nvSpPr>
        <p:spPr>
          <a:xfrm>
            <a:off x="-76200" y="5562600"/>
            <a:ext cx="9372600" cy="1447800"/>
          </a:xfrm>
          <a:prstGeom prst="rect">
            <a:avLst/>
          </a:prstGeom>
          <a:solidFill>
            <a:srgbClr val="181616"/>
          </a:solidFill>
          <a:ln>
            <a:solidFill>
              <a:srgbClr val="18161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33400" y="5791200"/>
            <a:ext cx="8229600" cy="1015663"/>
          </a:xfrm>
          <a:prstGeom prst="rect">
            <a:avLst/>
          </a:prstGeom>
          <a:noFill/>
        </p:spPr>
        <p:txBody>
          <a:bodyPr wrap="square" rtlCol="0">
            <a:spAutoFit/>
          </a:bodyPr>
          <a:lstStyle/>
          <a:p>
            <a:pPr algn="just"/>
            <a:r>
              <a:rPr lang="en-US" sz="2000" dirty="0">
                <a:solidFill>
                  <a:srgbClr val="FFFFFF"/>
                </a:solidFill>
              </a:rPr>
              <a:t>S</a:t>
            </a:r>
            <a:r>
              <a:rPr lang="en-US" sz="2000" dirty="0" smtClean="0">
                <a:solidFill>
                  <a:srgbClr val="FFFFFF"/>
                </a:solidFill>
              </a:rPr>
              <a:t>upport </a:t>
            </a:r>
            <a:r>
              <a:rPr lang="en-US" sz="2000" dirty="0">
                <a:solidFill>
                  <a:srgbClr val="FFFFFF"/>
                </a:solidFill>
              </a:rPr>
              <a:t>for this </a:t>
            </a:r>
            <a:r>
              <a:rPr lang="en-US" sz="2000" dirty="0" smtClean="0">
                <a:solidFill>
                  <a:srgbClr val="FFFFFF"/>
                </a:solidFill>
              </a:rPr>
              <a:t>work</a:t>
            </a:r>
            <a:r>
              <a:rPr lang="en-US" sz="2000" dirty="0">
                <a:solidFill>
                  <a:srgbClr val="FFFFFF"/>
                </a:solidFill>
              </a:rPr>
              <a:t> </a:t>
            </a:r>
            <a:r>
              <a:rPr lang="en-US" sz="2000" dirty="0" smtClean="0">
                <a:solidFill>
                  <a:srgbClr val="FFFFFF"/>
                </a:solidFill>
              </a:rPr>
              <a:t>was </a:t>
            </a:r>
            <a:r>
              <a:rPr lang="en-US" sz="2000" dirty="0">
                <a:solidFill>
                  <a:srgbClr val="FFFFFF"/>
                </a:solidFill>
              </a:rPr>
              <a:t>provided through the Scientific Discovery through Advanced Computing (</a:t>
            </a:r>
            <a:r>
              <a:rPr lang="en-US" sz="2000" dirty="0" err="1">
                <a:solidFill>
                  <a:srgbClr val="FFFFFF"/>
                </a:solidFill>
              </a:rPr>
              <a:t>SciDAC</a:t>
            </a:r>
            <a:r>
              <a:rPr lang="en-US" sz="2000" dirty="0">
                <a:solidFill>
                  <a:srgbClr val="FFFFFF"/>
                </a:solidFill>
              </a:rPr>
              <a:t>) program funded by the U.S. Department of Energy, Office of Science, Advanced Scientific Computing Research</a:t>
            </a:r>
          </a:p>
        </p:txBody>
      </p:sp>
    </p:spTree>
    <p:extLst>
      <p:ext uri="{BB962C8B-B14F-4D97-AF65-F5344CB8AC3E}">
        <p14:creationId xmlns:p14="http://schemas.microsoft.com/office/powerpoint/2010/main" val="19060647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338" name="Straight Connector 8"/>
          <p:cNvCxnSpPr>
            <a:cxnSpLocks noChangeShapeType="1"/>
          </p:cNvCxnSpPr>
          <p:nvPr/>
        </p:nvCxnSpPr>
        <p:spPr bwMode="auto">
          <a:xfrm>
            <a:off x="152400" y="2130425"/>
            <a:ext cx="8763000" cy="3175"/>
          </a:xfrm>
          <a:prstGeom prst="line">
            <a:avLst/>
          </a:prstGeom>
          <a:noFill/>
          <a:ln w="25400" algn="ctr">
            <a:solidFill>
              <a:srgbClr val="F9B074"/>
            </a:solidFill>
            <a:round/>
            <a:headEnd/>
            <a:tailEnd/>
          </a:ln>
        </p:spPr>
      </p:cxnSp>
      <p:cxnSp>
        <p:nvCxnSpPr>
          <p:cNvPr id="14339" name="Straight Connector 20"/>
          <p:cNvCxnSpPr>
            <a:cxnSpLocks noChangeShapeType="1"/>
          </p:cNvCxnSpPr>
          <p:nvPr/>
        </p:nvCxnSpPr>
        <p:spPr bwMode="auto">
          <a:xfrm>
            <a:off x="4724400" y="838200"/>
            <a:ext cx="0" cy="1295400"/>
          </a:xfrm>
          <a:prstGeom prst="line">
            <a:avLst/>
          </a:prstGeom>
          <a:noFill/>
          <a:ln w="25400" algn="ctr">
            <a:solidFill>
              <a:srgbClr val="F9B074"/>
            </a:solidFill>
            <a:round/>
            <a:headEnd/>
            <a:tailEnd/>
          </a:ln>
        </p:spPr>
      </p:cxnSp>
      <p:sp>
        <p:nvSpPr>
          <p:cNvPr id="14340" name="TextBox 13"/>
          <p:cNvSpPr txBox="1">
            <a:spLocks noChangeArrowheads="1"/>
          </p:cNvSpPr>
          <p:nvPr/>
        </p:nvSpPr>
        <p:spPr bwMode="auto">
          <a:xfrm>
            <a:off x="5181600" y="838200"/>
            <a:ext cx="835485" cy="369332"/>
          </a:xfrm>
          <a:prstGeom prst="rect">
            <a:avLst/>
          </a:prstGeom>
          <a:noFill/>
          <a:ln w="9525">
            <a:noFill/>
            <a:miter lim="800000"/>
            <a:headEnd/>
            <a:tailEnd/>
          </a:ln>
        </p:spPr>
        <p:txBody>
          <a:bodyPr wrap="none">
            <a:spAutoFit/>
          </a:bodyPr>
          <a:lstStyle/>
          <a:p>
            <a:pPr eaLnBrk="0" hangingPunct="0"/>
            <a:r>
              <a:rPr lang="en-US" i="1" dirty="0" smtClean="0">
                <a:solidFill>
                  <a:srgbClr val="DA5500"/>
                </a:solidFill>
              </a:rPr>
              <a:t>Impact</a:t>
            </a:r>
            <a:endParaRPr lang="en-US" i="1" dirty="0">
              <a:solidFill>
                <a:srgbClr val="DA5500"/>
              </a:solidFill>
            </a:endParaRPr>
          </a:p>
        </p:txBody>
      </p:sp>
      <p:sp>
        <p:nvSpPr>
          <p:cNvPr id="14341" name="TextBox 14"/>
          <p:cNvSpPr txBox="1">
            <a:spLocks noChangeArrowheads="1"/>
          </p:cNvSpPr>
          <p:nvPr/>
        </p:nvSpPr>
        <p:spPr bwMode="auto">
          <a:xfrm>
            <a:off x="503925" y="838200"/>
            <a:ext cx="1203925" cy="369332"/>
          </a:xfrm>
          <a:prstGeom prst="rect">
            <a:avLst/>
          </a:prstGeom>
          <a:noFill/>
          <a:ln w="9525">
            <a:noFill/>
            <a:miter lim="800000"/>
            <a:headEnd/>
            <a:tailEnd/>
          </a:ln>
        </p:spPr>
        <p:txBody>
          <a:bodyPr wrap="none">
            <a:spAutoFit/>
          </a:bodyPr>
          <a:lstStyle/>
          <a:p>
            <a:pPr eaLnBrk="0" hangingPunct="0"/>
            <a:r>
              <a:rPr lang="en-US" i="1" dirty="0" smtClean="0">
                <a:solidFill>
                  <a:srgbClr val="DA5500"/>
                </a:solidFill>
              </a:rPr>
              <a:t>Objectives   </a:t>
            </a:r>
            <a:endParaRPr lang="en-US" i="1" dirty="0">
              <a:solidFill>
                <a:srgbClr val="DA5500"/>
              </a:solidFill>
            </a:endParaRPr>
          </a:p>
        </p:txBody>
      </p:sp>
      <p:sp>
        <p:nvSpPr>
          <p:cNvPr id="14342" name="Content Placeholder 5"/>
          <p:cNvSpPr>
            <a:spLocks noGrp="1"/>
          </p:cNvSpPr>
          <p:nvPr>
            <p:ph idx="1"/>
          </p:nvPr>
        </p:nvSpPr>
        <p:spPr/>
        <p:txBody>
          <a:bodyPr>
            <a:normAutofit/>
          </a:bodyPr>
          <a:lstStyle/>
          <a:p>
            <a:pPr marL="0" lvl="0" indent="0">
              <a:buNone/>
              <a:defRPr/>
            </a:pPr>
            <a:endParaRPr lang="en-US" sz="1400" dirty="0" smtClean="0">
              <a:solidFill>
                <a:schemeClr val="tx1"/>
              </a:solidFill>
            </a:endParaRPr>
          </a:p>
          <a:p>
            <a:pPr marL="0" lvl="0" indent="0">
              <a:buNone/>
              <a:defRPr/>
            </a:pPr>
            <a:r>
              <a:rPr lang="en-US" sz="1400" dirty="0" smtClean="0">
                <a:solidFill>
                  <a:schemeClr val="tx1"/>
                </a:solidFill>
              </a:rPr>
              <a:t>Accelerate NWChem performance by implementing</a:t>
            </a:r>
            <a:br>
              <a:rPr lang="en-US" sz="1400" dirty="0" smtClean="0">
                <a:solidFill>
                  <a:schemeClr val="tx1"/>
                </a:solidFill>
              </a:rPr>
            </a:br>
            <a:r>
              <a:rPr lang="en-US" sz="1400" dirty="0" smtClean="0">
                <a:solidFill>
                  <a:schemeClr val="tx1"/>
                </a:solidFill>
              </a:rPr>
              <a:t> thread-level parallelism on the Intel Phi many-core</a:t>
            </a:r>
            <a:br>
              <a:rPr lang="en-US" sz="1400" dirty="0" smtClean="0">
                <a:solidFill>
                  <a:schemeClr val="tx1"/>
                </a:solidFill>
              </a:rPr>
            </a:br>
            <a:r>
              <a:rPr lang="en-US" sz="1400" dirty="0" smtClean="0">
                <a:solidFill>
                  <a:schemeClr val="tx1"/>
                </a:solidFill>
              </a:rPr>
              <a:t> architecture.</a:t>
            </a:r>
          </a:p>
          <a:p>
            <a:pPr lvl="0">
              <a:defRPr/>
            </a:pPr>
            <a:endParaRPr lang="en-US" sz="1600" dirty="0" smtClean="0">
              <a:solidFill>
                <a:schemeClr val="tx1"/>
              </a:solidFill>
            </a:endParaRPr>
          </a:p>
        </p:txBody>
      </p:sp>
      <p:sp>
        <p:nvSpPr>
          <p:cNvPr id="14343" name="Content Placeholder 5"/>
          <p:cNvSpPr>
            <a:spLocks noGrp="1"/>
          </p:cNvSpPr>
          <p:nvPr>
            <p:ph sz="half" idx="4294967295"/>
          </p:nvPr>
        </p:nvSpPr>
        <p:spPr>
          <a:xfrm>
            <a:off x="4953000" y="1219200"/>
            <a:ext cx="4191000" cy="1600200"/>
          </a:xfrm>
        </p:spPr>
        <p:txBody>
          <a:bodyPr>
            <a:normAutofit/>
          </a:bodyPr>
          <a:lstStyle/>
          <a:p>
            <a:pPr marL="0" lvl="0" indent="0">
              <a:buNone/>
              <a:defRPr/>
            </a:pPr>
            <a:r>
              <a:rPr lang="en-US" sz="1400" dirty="0" smtClean="0">
                <a:solidFill>
                  <a:schemeClr val="tx1"/>
                </a:solidFill>
              </a:rPr>
              <a:t>Faster time-to-solution enabling larger and more accurate excited-state simulations with </a:t>
            </a:r>
            <a:r>
              <a:rPr lang="en-US" sz="1400" dirty="0" err="1" smtClean="0">
                <a:solidFill>
                  <a:schemeClr val="tx1"/>
                </a:solidFill>
              </a:rPr>
              <a:t>NWChem</a:t>
            </a:r>
            <a:r>
              <a:rPr lang="en-US" sz="1400" dirty="0" smtClean="0">
                <a:solidFill>
                  <a:schemeClr val="tx1"/>
                </a:solidFill>
              </a:rPr>
              <a:t>. </a:t>
            </a:r>
          </a:p>
          <a:p>
            <a:pPr marL="233363" indent="-233363">
              <a:buClr>
                <a:schemeClr val="accent4">
                  <a:lumMod val="75000"/>
                </a:schemeClr>
              </a:buClr>
              <a:buSzPct val="100000"/>
              <a:buFont typeface="Wingdings" charset="2"/>
              <a:buChar char="§"/>
            </a:pPr>
            <a:endParaRPr lang="en-US" sz="1400" b="0" dirty="0" smtClean="0"/>
          </a:p>
          <a:p>
            <a:pPr marL="233363" indent="-233363">
              <a:buClr>
                <a:schemeClr val="accent4">
                  <a:lumMod val="75000"/>
                </a:schemeClr>
              </a:buClr>
              <a:buSzPct val="100000"/>
              <a:buFont typeface="Wingdings" charset="2"/>
              <a:buChar char="§"/>
            </a:pPr>
            <a:endParaRPr lang="en-US" sz="1400" dirty="0" smtClean="0">
              <a:solidFill>
                <a:schemeClr val="tx1"/>
              </a:solidFill>
              <a:cs typeface="Arial" charset="0"/>
            </a:endParaRPr>
          </a:p>
        </p:txBody>
      </p:sp>
      <p:sp>
        <p:nvSpPr>
          <p:cNvPr id="18" name="TextBox 13"/>
          <p:cNvSpPr txBox="1">
            <a:spLocks noChangeArrowheads="1"/>
          </p:cNvSpPr>
          <p:nvPr/>
        </p:nvSpPr>
        <p:spPr bwMode="auto">
          <a:xfrm>
            <a:off x="5181600" y="2209800"/>
            <a:ext cx="4031232" cy="369332"/>
          </a:xfrm>
          <a:prstGeom prst="rect">
            <a:avLst/>
          </a:prstGeom>
          <a:noFill/>
          <a:ln w="9525">
            <a:noFill/>
            <a:miter lim="800000"/>
            <a:headEnd/>
            <a:tailEnd/>
          </a:ln>
        </p:spPr>
        <p:txBody>
          <a:bodyPr wrap="square">
            <a:spAutoFit/>
          </a:bodyPr>
          <a:lstStyle/>
          <a:p>
            <a:pPr eaLnBrk="0" hangingPunct="0"/>
            <a:r>
              <a:rPr lang="en-US" i="1" dirty="0" smtClean="0">
                <a:solidFill>
                  <a:srgbClr val="DA5500"/>
                </a:solidFill>
              </a:rPr>
              <a:t>Progress &amp; Accomplishments </a:t>
            </a:r>
            <a:endParaRPr lang="en-US" i="1" dirty="0">
              <a:solidFill>
                <a:srgbClr val="DA5500"/>
              </a:solidFill>
            </a:endParaRPr>
          </a:p>
        </p:txBody>
      </p:sp>
      <p:sp>
        <p:nvSpPr>
          <p:cNvPr id="14" name="Content Placeholder 5"/>
          <p:cNvSpPr txBox="1">
            <a:spLocks/>
          </p:cNvSpPr>
          <p:nvPr/>
        </p:nvSpPr>
        <p:spPr bwMode="auto">
          <a:xfrm>
            <a:off x="4953000" y="2590800"/>
            <a:ext cx="4038600" cy="34470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lvl="1" eaLnBrk="0" fontAlgn="base" hangingPunct="0">
              <a:spcBef>
                <a:spcPts val="2400"/>
              </a:spcBef>
              <a:spcAft>
                <a:spcPct val="0"/>
              </a:spcAft>
              <a:buClr>
                <a:schemeClr val="accent4">
                  <a:lumMod val="75000"/>
                </a:schemeClr>
              </a:buClr>
              <a:buSzPct val="100000"/>
              <a:defRPr/>
            </a:pPr>
            <a:r>
              <a:rPr lang="en-US" sz="1400" b="1" dirty="0" smtClean="0">
                <a:latin typeface="Arial"/>
                <a:cs typeface="Arial"/>
              </a:rPr>
              <a:t>SUPER Institute collaboration implemented </a:t>
            </a:r>
            <a:r>
              <a:rPr lang="en-US" sz="1400" b="1" dirty="0" err="1" smtClean="0">
                <a:latin typeface="Arial"/>
                <a:cs typeface="Arial"/>
              </a:rPr>
              <a:t>OpenMP</a:t>
            </a:r>
            <a:r>
              <a:rPr lang="en-US" sz="1400" b="1" dirty="0" smtClean="0">
                <a:latin typeface="Arial"/>
                <a:cs typeface="Arial"/>
              </a:rPr>
              <a:t> </a:t>
            </a:r>
            <a:r>
              <a:rPr lang="en-US" sz="1400" b="1" dirty="0">
                <a:latin typeface="Arial"/>
                <a:cs typeface="Arial"/>
              </a:rPr>
              <a:t>parallelism </a:t>
            </a:r>
            <a:r>
              <a:rPr lang="en-US" sz="1400" b="1" dirty="0" smtClean="0">
                <a:latin typeface="Arial"/>
                <a:cs typeface="Arial"/>
              </a:rPr>
              <a:t>for two </a:t>
            </a:r>
            <a:r>
              <a:rPr lang="en-US" sz="1400" b="1" dirty="0" err="1" smtClean="0">
                <a:latin typeface="Arial"/>
                <a:cs typeface="Arial"/>
              </a:rPr>
              <a:t>NWChem</a:t>
            </a:r>
            <a:r>
              <a:rPr lang="en-US" sz="1400" b="1" dirty="0" smtClean="0">
                <a:latin typeface="Arial"/>
                <a:cs typeface="Arial"/>
              </a:rPr>
              <a:t> modules</a:t>
            </a:r>
          </a:p>
          <a:p>
            <a:pPr marL="285750" lvl="1" indent="-285750" eaLnBrk="0" fontAlgn="base" hangingPunct="0">
              <a:spcBef>
                <a:spcPts val="200"/>
              </a:spcBef>
              <a:spcAft>
                <a:spcPct val="0"/>
              </a:spcAft>
              <a:buClr>
                <a:schemeClr val="accent4">
                  <a:lumMod val="75000"/>
                </a:schemeClr>
              </a:buClr>
              <a:buSzPct val="100000"/>
              <a:buFont typeface="Wingdings" charset="2"/>
              <a:buChar char="§"/>
              <a:defRPr/>
            </a:pPr>
            <a:r>
              <a:rPr lang="en-US" sz="1200" b="1" dirty="0" smtClean="0">
                <a:latin typeface="Arial"/>
                <a:cs typeface="Arial"/>
              </a:rPr>
              <a:t>Native mode optimization to prepare for next-generation NERSC8 Cori</a:t>
            </a:r>
          </a:p>
          <a:p>
            <a:pPr marL="285750" lvl="1" indent="-285750" eaLnBrk="0" fontAlgn="base" hangingPunct="0">
              <a:spcAft>
                <a:spcPct val="0"/>
              </a:spcAft>
              <a:buClr>
                <a:schemeClr val="accent4">
                  <a:lumMod val="75000"/>
                </a:schemeClr>
              </a:buClr>
              <a:buSzPct val="100000"/>
              <a:buFont typeface="Wingdings" charset="2"/>
              <a:buChar char="§"/>
              <a:defRPr/>
            </a:pPr>
            <a:r>
              <a:rPr lang="en-US" sz="1200" b="1" dirty="0" smtClean="0">
                <a:latin typeface="Arial"/>
                <a:cs typeface="Arial"/>
              </a:rPr>
              <a:t>Threading is essential to exploit full capability of MIC architecture</a:t>
            </a:r>
          </a:p>
          <a:p>
            <a:pPr marL="0" lvl="1" eaLnBrk="0" fontAlgn="base" hangingPunct="0">
              <a:spcBef>
                <a:spcPts val="800"/>
              </a:spcBef>
              <a:spcAft>
                <a:spcPct val="0"/>
              </a:spcAft>
              <a:buClr>
                <a:schemeClr val="accent4">
                  <a:lumMod val="75000"/>
                </a:schemeClr>
              </a:buClr>
              <a:buSzPct val="100000"/>
              <a:defRPr/>
            </a:pPr>
            <a:r>
              <a:rPr lang="en-US" sz="1400" b="1" dirty="0" smtClean="0">
                <a:latin typeface="Arial"/>
                <a:cs typeface="Arial"/>
              </a:rPr>
              <a:t>Performance of triples part of CCSD(T) improved </a:t>
            </a:r>
            <a:r>
              <a:rPr lang="en-US" sz="1400" b="1" u="sng" dirty="0" smtClean="0">
                <a:latin typeface="Arial"/>
                <a:cs typeface="Arial"/>
              </a:rPr>
              <a:t>65x</a:t>
            </a:r>
            <a:r>
              <a:rPr lang="en-US" sz="1400" b="1" dirty="0" smtClean="0">
                <a:latin typeface="Arial"/>
                <a:cs typeface="Arial"/>
              </a:rPr>
              <a:t> over original flat MPI implementation</a:t>
            </a:r>
          </a:p>
          <a:p>
            <a:pPr marL="285750" lvl="1" indent="-285750" eaLnBrk="0" fontAlgn="base" hangingPunct="0">
              <a:spcBef>
                <a:spcPts val="200"/>
              </a:spcBef>
              <a:spcAft>
                <a:spcPct val="0"/>
              </a:spcAft>
              <a:buClr>
                <a:schemeClr val="accent4">
                  <a:lumMod val="75000"/>
                </a:schemeClr>
              </a:buClr>
              <a:buSzPct val="100000"/>
              <a:buFont typeface="Wingdings" charset="2"/>
              <a:buChar char="§"/>
              <a:defRPr/>
            </a:pPr>
            <a:r>
              <a:rPr lang="en-US" sz="1200" b="1" dirty="0" smtClean="0">
                <a:latin typeface="Arial"/>
                <a:cs typeface="Arial"/>
              </a:rPr>
              <a:t>Flat MPI constrained to single process because of memory limitation </a:t>
            </a:r>
          </a:p>
          <a:p>
            <a:pPr marL="0" lvl="1" eaLnBrk="0" fontAlgn="base" hangingPunct="0">
              <a:spcBef>
                <a:spcPts val="800"/>
              </a:spcBef>
              <a:spcAft>
                <a:spcPct val="0"/>
              </a:spcAft>
              <a:buClr>
                <a:schemeClr val="accent4">
                  <a:lumMod val="75000"/>
                </a:schemeClr>
              </a:buClr>
              <a:buSzPct val="100000"/>
              <a:defRPr/>
            </a:pPr>
            <a:r>
              <a:rPr lang="en-US" sz="1400" b="1" dirty="0" smtClean="0">
                <a:latin typeface="Arial"/>
                <a:cs typeface="Arial"/>
              </a:rPr>
              <a:t>Performance of </a:t>
            </a:r>
            <a:r>
              <a:rPr lang="en-US" sz="1400" b="1" dirty="0" err="1" smtClean="0">
                <a:latin typeface="Arial"/>
                <a:cs typeface="Arial"/>
              </a:rPr>
              <a:t>Fock</a:t>
            </a:r>
            <a:r>
              <a:rPr lang="en-US" sz="1400" b="1" dirty="0" smtClean="0">
                <a:latin typeface="Arial"/>
                <a:cs typeface="Arial"/>
              </a:rPr>
              <a:t> matrix construction improved </a:t>
            </a:r>
            <a:r>
              <a:rPr lang="en-US" sz="1400" b="1" u="sng" dirty="0" smtClean="0">
                <a:latin typeface="Arial"/>
                <a:cs typeface="Arial"/>
              </a:rPr>
              <a:t>1.64x</a:t>
            </a:r>
            <a:r>
              <a:rPr lang="en-US" sz="1400" b="1" dirty="0" smtClean="0">
                <a:latin typeface="Arial"/>
                <a:cs typeface="Arial"/>
              </a:rPr>
              <a:t> over original flat MPI </a:t>
            </a:r>
          </a:p>
          <a:p>
            <a:pPr marL="285750" lvl="1" indent="-285750" eaLnBrk="0" fontAlgn="base" hangingPunct="0">
              <a:spcBef>
                <a:spcPts val="200"/>
              </a:spcBef>
              <a:spcAft>
                <a:spcPct val="0"/>
              </a:spcAft>
              <a:buClr>
                <a:schemeClr val="accent4">
                  <a:lumMod val="75000"/>
                </a:schemeClr>
              </a:buClr>
              <a:buSzPct val="100000"/>
              <a:buFont typeface="Wingdings" charset="2"/>
              <a:buChar char="§"/>
              <a:defRPr/>
            </a:pPr>
            <a:r>
              <a:rPr lang="en-US" sz="1200" b="1" dirty="0" smtClean="0">
                <a:latin typeface="Arial"/>
                <a:cs typeface="Arial"/>
              </a:rPr>
              <a:t>Flat MPI constrained to 60 MPI processes</a:t>
            </a:r>
          </a:p>
          <a:p>
            <a:pPr eaLnBrk="0" fontAlgn="base" hangingPunct="0">
              <a:spcBef>
                <a:spcPts val="200"/>
              </a:spcBef>
              <a:spcAft>
                <a:spcPct val="0"/>
              </a:spcAft>
              <a:buClr>
                <a:schemeClr val="accent4">
                  <a:lumMod val="75000"/>
                </a:schemeClr>
              </a:buClr>
              <a:buSzPct val="100000"/>
              <a:defRPr/>
            </a:pPr>
            <a:endParaRPr lang="en-US" sz="200" b="1" dirty="0">
              <a:solidFill>
                <a:srgbClr val="7F7F7F"/>
              </a:solidFill>
            </a:endParaRPr>
          </a:p>
        </p:txBody>
      </p:sp>
      <p:sp>
        <p:nvSpPr>
          <p:cNvPr id="16" name="Rectangle 15"/>
          <p:cNvSpPr/>
          <p:nvPr/>
        </p:nvSpPr>
        <p:spPr>
          <a:xfrm>
            <a:off x="76200" y="5257800"/>
            <a:ext cx="4648200" cy="954107"/>
          </a:xfrm>
          <a:prstGeom prst="rect">
            <a:avLst/>
          </a:prstGeom>
        </p:spPr>
        <p:txBody>
          <a:bodyPr wrap="square">
            <a:spAutoFit/>
          </a:bodyPr>
          <a:lstStyle/>
          <a:p>
            <a:pPr algn="ctr"/>
            <a:r>
              <a:rPr lang="en-US" sz="1400" b="1" i="1" dirty="0">
                <a:latin typeface="Arial"/>
                <a:cs typeface="Arial"/>
              </a:rPr>
              <a:t>P</a:t>
            </a:r>
            <a:r>
              <a:rPr lang="en-US" sz="1400" b="1" i="1" dirty="0" smtClean="0">
                <a:latin typeface="Arial"/>
                <a:cs typeface="Arial"/>
              </a:rPr>
              <a:t>erformance improvement of hybrid </a:t>
            </a:r>
            <a:r>
              <a:rPr lang="en-US" sz="1400" b="1" i="1" dirty="0" err="1" smtClean="0">
                <a:latin typeface="Arial"/>
                <a:cs typeface="Arial"/>
              </a:rPr>
              <a:t>MPI+OpenMP</a:t>
            </a:r>
            <a:r>
              <a:rPr lang="en-US" sz="1400" b="1" i="1" dirty="0" smtClean="0">
                <a:latin typeface="Arial"/>
                <a:cs typeface="Arial"/>
              </a:rPr>
              <a:t> over flat MPI code for </a:t>
            </a:r>
            <a:r>
              <a:rPr lang="en-US" sz="1400" b="1" i="1" dirty="0" err="1" smtClean="0">
                <a:latin typeface="Arial"/>
                <a:cs typeface="Arial"/>
              </a:rPr>
              <a:t>Fock</a:t>
            </a:r>
            <a:r>
              <a:rPr lang="en-US" sz="1400" b="1" i="1" dirty="0" smtClean="0">
                <a:latin typeface="Arial"/>
                <a:cs typeface="Arial"/>
              </a:rPr>
              <a:t> matrix construction on Intel MIC architecture. The hybrid code exploits all 240 hardware thread contexts on card</a:t>
            </a:r>
            <a:endParaRPr lang="en-US" sz="1400" b="1" i="1" dirty="0">
              <a:latin typeface="Arial"/>
              <a:cs typeface="Arial"/>
            </a:endParaRPr>
          </a:p>
        </p:txBody>
      </p:sp>
      <p:sp>
        <p:nvSpPr>
          <p:cNvPr id="23" name="Title 1"/>
          <p:cNvSpPr txBox="1">
            <a:spLocks/>
          </p:cNvSpPr>
          <p:nvPr/>
        </p:nvSpPr>
        <p:spPr>
          <a:xfrm>
            <a:off x="0" y="-16487"/>
            <a:ext cx="9144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kern="1200">
                <a:solidFill>
                  <a:srgbClr val="106636"/>
                </a:solidFill>
                <a:latin typeface="Arial" pitchFamily="34" charset="0"/>
                <a:ea typeface="+mj-ea"/>
                <a:cs typeface="Arial" pitchFamily="34" charset="0"/>
              </a:defRPr>
            </a:lvl1pPr>
          </a:lstStyle>
          <a:p>
            <a:r>
              <a:rPr lang="en-US" sz="2200" b="1" i="1" dirty="0" smtClean="0">
                <a:solidFill>
                  <a:schemeClr val="tx1"/>
                </a:solidFill>
                <a:latin typeface="Arial"/>
                <a:cs typeface="Arial"/>
              </a:rPr>
              <a:t>65x and 1.6x Speedup for CCSD and Fock matrix for NWChem</a:t>
            </a:r>
          </a:p>
          <a:p>
            <a:r>
              <a:rPr lang="en-US" sz="1800" b="1" i="1" dirty="0" smtClean="0">
                <a:solidFill>
                  <a:schemeClr val="tx1"/>
                </a:solidFill>
                <a:latin typeface="Arial"/>
                <a:cs typeface="Arial"/>
              </a:rPr>
              <a:t>PI: Chris Cramer BES/ASCR Collaboration</a:t>
            </a:r>
          </a:p>
        </p:txBody>
      </p:sp>
      <p:pic>
        <p:nvPicPr>
          <p:cNvPr id="15" name="Picture 1" descr="super-logo-background.pdf"/>
          <p:cNvPicPr>
            <a:picLocks noChangeAspect="1"/>
          </p:cNvPicPr>
          <p:nvPr/>
        </p:nvPicPr>
        <p:blipFill>
          <a:blip r:embed="rId3"/>
          <a:srcRect b="1712"/>
          <a:stretch>
            <a:fillRect/>
          </a:stretch>
        </p:blipFill>
        <p:spPr bwMode="auto">
          <a:xfrm>
            <a:off x="7239000" y="6248400"/>
            <a:ext cx="1676400" cy="636544"/>
          </a:xfrm>
          <a:prstGeom prst="rect">
            <a:avLst/>
          </a:prstGeom>
          <a:noFill/>
          <a:ln w="9525">
            <a:noFill/>
            <a:miter lim="800000"/>
            <a:headEnd/>
            <a:tailEnd/>
          </a:ln>
        </p:spPr>
      </p:pic>
      <p:pic>
        <p:nvPicPr>
          <p:cNvPr id="21" name="Picture 20" descr="nwchem.hybrid.pdf"/>
          <p:cNvPicPr>
            <a:picLocks noChangeAspect="1"/>
          </p:cNvPicPr>
          <p:nvPr/>
        </p:nvPicPr>
        <p:blipFill>
          <a:blip r:embed="rId4"/>
          <a:stretch>
            <a:fillRect/>
          </a:stretch>
        </p:blipFill>
        <p:spPr>
          <a:xfrm>
            <a:off x="457200" y="2286000"/>
            <a:ext cx="4343400" cy="2971800"/>
          </a:xfrm>
          <a:prstGeom prst="rect">
            <a:avLst/>
          </a:prstGeom>
        </p:spPr>
      </p:pic>
      <p:cxnSp>
        <p:nvCxnSpPr>
          <p:cNvPr id="17" name="Straight Connector 20"/>
          <p:cNvCxnSpPr>
            <a:cxnSpLocks noChangeShapeType="1"/>
          </p:cNvCxnSpPr>
          <p:nvPr/>
        </p:nvCxnSpPr>
        <p:spPr bwMode="auto">
          <a:xfrm>
            <a:off x="4800600" y="2133600"/>
            <a:ext cx="0" cy="3352800"/>
          </a:xfrm>
          <a:prstGeom prst="line">
            <a:avLst/>
          </a:prstGeom>
          <a:noFill/>
          <a:ln w="25400" algn="ctr">
            <a:solidFill>
              <a:srgbClr val="F9B074"/>
            </a:solidFill>
            <a:round/>
            <a:headEnd/>
            <a:tailEnd/>
          </a:ln>
        </p:spPr>
      </p:cxnSp>
    </p:spTree>
    <p:extLst>
      <p:ext uri="{BB962C8B-B14F-4D97-AF65-F5344CB8AC3E}">
        <p14:creationId xmlns:p14="http://schemas.microsoft.com/office/powerpoint/2010/main" val="39777422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idx="4294967295"/>
          </p:nvPr>
        </p:nvSpPr>
        <p:spPr>
          <a:xfrm>
            <a:off x="0" y="55476"/>
            <a:ext cx="9144000" cy="707886"/>
          </a:xfrm>
        </p:spPr>
        <p:txBody>
          <a:bodyPr>
            <a:spAutoFit/>
          </a:bodyPr>
          <a:lstStyle/>
          <a:p>
            <a:r>
              <a:rPr lang="en-US" sz="2000" b="1" dirty="0" smtClean="0">
                <a:solidFill>
                  <a:schemeClr val="tx1"/>
                </a:solidFill>
                <a:latin typeface="Arial"/>
                <a:cs typeface="Arial"/>
              </a:rPr>
              <a:t>Up to 40% Performance Improvement from New Load Balancing Scheme </a:t>
            </a:r>
            <a:br>
              <a:rPr lang="en-US" sz="2000" b="1" dirty="0" smtClean="0">
                <a:solidFill>
                  <a:schemeClr val="tx1"/>
                </a:solidFill>
                <a:latin typeface="Arial"/>
                <a:cs typeface="Arial"/>
              </a:rPr>
            </a:br>
            <a:r>
              <a:rPr lang="en-US" sz="2000" b="1" dirty="0" smtClean="0">
                <a:solidFill>
                  <a:schemeClr val="tx1"/>
                </a:solidFill>
                <a:latin typeface="Arial"/>
                <a:cs typeface="Arial"/>
              </a:rPr>
              <a:t> </a:t>
            </a:r>
            <a:r>
              <a:rPr lang="en-US" sz="1800" b="1" i="1" dirty="0" smtClean="0">
                <a:solidFill>
                  <a:schemeClr val="tx1"/>
                </a:solidFill>
                <a:latin typeface="Arial"/>
                <a:cs typeface="Arial"/>
              </a:rPr>
              <a:t>PI: C.S. Chang, Fusion SciDAC Center for Edge Physics Simulation (</a:t>
            </a:r>
            <a:r>
              <a:rPr lang="en-US" sz="1800" b="1" i="1" dirty="0" err="1" smtClean="0">
                <a:solidFill>
                  <a:schemeClr val="tx1"/>
                </a:solidFill>
                <a:latin typeface="Arial"/>
                <a:cs typeface="Arial"/>
              </a:rPr>
              <a:t>EPSi</a:t>
            </a:r>
            <a:r>
              <a:rPr lang="en-US" sz="1800" b="1" i="1" dirty="0" smtClean="0">
                <a:solidFill>
                  <a:schemeClr val="tx1"/>
                </a:solidFill>
                <a:latin typeface="Arial"/>
                <a:cs typeface="Arial"/>
              </a:rPr>
              <a:t>)</a:t>
            </a:r>
          </a:p>
        </p:txBody>
      </p:sp>
      <p:cxnSp>
        <p:nvCxnSpPr>
          <p:cNvPr id="14338" name="Straight Connector 8"/>
          <p:cNvCxnSpPr>
            <a:cxnSpLocks noChangeShapeType="1"/>
          </p:cNvCxnSpPr>
          <p:nvPr/>
        </p:nvCxnSpPr>
        <p:spPr bwMode="auto">
          <a:xfrm>
            <a:off x="228600" y="2510184"/>
            <a:ext cx="8763000" cy="3175"/>
          </a:xfrm>
          <a:prstGeom prst="line">
            <a:avLst/>
          </a:prstGeom>
          <a:noFill/>
          <a:ln w="25400" algn="ctr">
            <a:solidFill>
              <a:srgbClr val="F9B074"/>
            </a:solidFill>
            <a:round/>
            <a:headEnd/>
            <a:tailEnd/>
          </a:ln>
        </p:spPr>
      </p:cxnSp>
      <p:cxnSp>
        <p:nvCxnSpPr>
          <p:cNvPr id="14339" name="Straight Connector 20"/>
          <p:cNvCxnSpPr>
            <a:cxnSpLocks noChangeShapeType="1"/>
          </p:cNvCxnSpPr>
          <p:nvPr/>
        </p:nvCxnSpPr>
        <p:spPr bwMode="auto">
          <a:xfrm rot="5400000">
            <a:off x="4038600" y="1828800"/>
            <a:ext cx="1371600" cy="0"/>
          </a:xfrm>
          <a:prstGeom prst="line">
            <a:avLst/>
          </a:prstGeom>
          <a:noFill/>
          <a:ln w="25400" algn="ctr">
            <a:solidFill>
              <a:srgbClr val="F9B074"/>
            </a:solidFill>
            <a:round/>
            <a:headEnd/>
            <a:tailEnd/>
          </a:ln>
        </p:spPr>
      </p:cxnSp>
      <p:sp>
        <p:nvSpPr>
          <p:cNvPr id="14340" name="TextBox 13"/>
          <p:cNvSpPr txBox="1">
            <a:spLocks noChangeArrowheads="1"/>
          </p:cNvSpPr>
          <p:nvPr/>
        </p:nvSpPr>
        <p:spPr bwMode="auto">
          <a:xfrm>
            <a:off x="4879515" y="1305559"/>
            <a:ext cx="835485" cy="369332"/>
          </a:xfrm>
          <a:prstGeom prst="rect">
            <a:avLst/>
          </a:prstGeom>
          <a:noFill/>
          <a:ln w="9525">
            <a:noFill/>
            <a:miter lim="800000"/>
            <a:headEnd/>
            <a:tailEnd/>
          </a:ln>
        </p:spPr>
        <p:txBody>
          <a:bodyPr wrap="none">
            <a:spAutoFit/>
          </a:bodyPr>
          <a:lstStyle/>
          <a:p>
            <a:pPr eaLnBrk="0" hangingPunct="0"/>
            <a:r>
              <a:rPr lang="en-US" i="1" dirty="0" smtClean="0">
                <a:solidFill>
                  <a:srgbClr val="DA5500"/>
                </a:solidFill>
                <a:latin typeface="Calibri"/>
              </a:rPr>
              <a:t>Impact</a:t>
            </a:r>
            <a:endParaRPr lang="en-US" i="1" dirty="0">
              <a:solidFill>
                <a:srgbClr val="DA5500"/>
              </a:solidFill>
              <a:latin typeface="Calibri"/>
            </a:endParaRPr>
          </a:p>
        </p:txBody>
      </p:sp>
      <p:sp>
        <p:nvSpPr>
          <p:cNvPr id="14341" name="TextBox 14"/>
          <p:cNvSpPr txBox="1">
            <a:spLocks noChangeArrowheads="1"/>
          </p:cNvSpPr>
          <p:nvPr/>
        </p:nvSpPr>
        <p:spPr bwMode="auto">
          <a:xfrm>
            <a:off x="228600" y="1295401"/>
            <a:ext cx="1406645" cy="369332"/>
          </a:xfrm>
          <a:prstGeom prst="rect">
            <a:avLst/>
          </a:prstGeom>
          <a:noFill/>
          <a:ln w="9525">
            <a:noFill/>
            <a:miter lim="800000"/>
            <a:headEnd/>
            <a:tailEnd/>
          </a:ln>
        </p:spPr>
        <p:txBody>
          <a:bodyPr wrap="none">
            <a:spAutoFit/>
          </a:bodyPr>
          <a:lstStyle/>
          <a:p>
            <a:pPr eaLnBrk="0" hangingPunct="0"/>
            <a:r>
              <a:rPr lang="en-US" i="1" dirty="0" smtClean="0">
                <a:solidFill>
                  <a:srgbClr val="DA5500"/>
                </a:solidFill>
                <a:latin typeface="Calibri"/>
              </a:rPr>
              <a:t>Objectives </a:t>
            </a:r>
            <a:endParaRPr lang="en-US" i="1" dirty="0">
              <a:solidFill>
                <a:srgbClr val="DA5500"/>
              </a:solidFill>
              <a:latin typeface="Calibri"/>
            </a:endParaRPr>
          </a:p>
        </p:txBody>
      </p:sp>
      <p:sp>
        <p:nvSpPr>
          <p:cNvPr id="14342" name="Content Placeholder 5"/>
          <p:cNvSpPr>
            <a:spLocks noGrp="1"/>
          </p:cNvSpPr>
          <p:nvPr>
            <p:ph sz="half" idx="4294967295"/>
          </p:nvPr>
        </p:nvSpPr>
        <p:spPr>
          <a:xfrm>
            <a:off x="152400" y="1676401"/>
            <a:ext cx="4489939" cy="914399"/>
          </a:xfrm>
        </p:spPr>
        <p:txBody>
          <a:bodyPr>
            <a:normAutofit/>
          </a:bodyPr>
          <a:lstStyle/>
          <a:p>
            <a:pPr marL="233363" indent="-233363">
              <a:spcBef>
                <a:spcPts val="0"/>
              </a:spcBef>
              <a:buClr>
                <a:schemeClr val="accent4">
                  <a:lumMod val="75000"/>
                </a:schemeClr>
              </a:buClr>
              <a:buSzPct val="100000"/>
              <a:buFont typeface="Wingdings" charset="2"/>
              <a:buChar char="§"/>
            </a:pPr>
            <a:r>
              <a:rPr lang="en-US" sz="1400" dirty="0" smtClean="0">
                <a:solidFill>
                  <a:schemeClr val="tx1"/>
                </a:solidFill>
                <a:cs typeface="Arial" charset="0"/>
              </a:rPr>
              <a:t>Address performance degradation due to load imbalance in nonlinear collision calculation for XGC1 on DOE Leadership Computing Systems.</a:t>
            </a:r>
          </a:p>
        </p:txBody>
      </p:sp>
      <p:sp>
        <p:nvSpPr>
          <p:cNvPr id="14343" name="Content Placeholder 5"/>
          <p:cNvSpPr>
            <a:spLocks noGrp="1"/>
          </p:cNvSpPr>
          <p:nvPr>
            <p:ph sz="half" idx="4294967295"/>
          </p:nvPr>
        </p:nvSpPr>
        <p:spPr>
          <a:xfrm>
            <a:off x="4955209" y="1676400"/>
            <a:ext cx="4188791" cy="904240"/>
          </a:xfrm>
        </p:spPr>
        <p:txBody>
          <a:bodyPr>
            <a:normAutofit lnSpcReduction="10000"/>
          </a:bodyPr>
          <a:lstStyle/>
          <a:p>
            <a:pPr marL="233363" indent="-233363">
              <a:buClr>
                <a:schemeClr val="accent4">
                  <a:lumMod val="75000"/>
                </a:schemeClr>
              </a:buClr>
              <a:buSzPct val="100000"/>
              <a:buFont typeface="Wingdings" charset="2"/>
              <a:buChar char="§"/>
            </a:pPr>
            <a:r>
              <a:rPr lang="en-US" sz="1400" dirty="0" smtClean="0">
                <a:solidFill>
                  <a:schemeClr val="tx1"/>
                </a:solidFill>
                <a:cs typeface="Arial" charset="0"/>
              </a:rPr>
              <a:t>Low overhead automatic adjustment of parallel decomposition improves computational performance robustly and with minimal user input.</a:t>
            </a:r>
          </a:p>
        </p:txBody>
      </p:sp>
      <p:sp>
        <p:nvSpPr>
          <p:cNvPr id="14351" name="Rectangle 9"/>
          <p:cNvSpPr>
            <a:spLocks noChangeArrowheads="1"/>
          </p:cNvSpPr>
          <p:nvPr/>
        </p:nvSpPr>
        <p:spPr bwMode="auto">
          <a:xfrm>
            <a:off x="1981200" y="6513513"/>
            <a:ext cx="6096000" cy="344487"/>
          </a:xfrm>
          <a:prstGeom prst="rect">
            <a:avLst/>
          </a:prstGeom>
          <a:noFill/>
          <a:ln w="15875">
            <a:noFill/>
            <a:miter lim="800000"/>
            <a:headEnd/>
            <a:tailEnd/>
          </a:ln>
        </p:spPr>
        <p:txBody>
          <a:bodyPr/>
          <a:lstStyle/>
          <a:p>
            <a:pPr marL="173038" indent="-173038" eaLnBrk="0" hangingPunct="0">
              <a:lnSpc>
                <a:spcPct val="90000"/>
              </a:lnSpc>
              <a:spcBef>
                <a:spcPct val="60000"/>
              </a:spcBef>
              <a:buClr>
                <a:srgbClr val="FFFF99"/>
              </a:buClr>
              <a:buFont typeface="Symbol" pitchFamily="18" charset="2"/>
              <a:buNone/>
            </a:pPr>
            <a:endParaRPr lang="en-US" sz="1200">
              <a:solidFill>
                <a:srgbClr val="DA5500"/>
              </a:solidFill>
              <a:latin typeface="Calibri"/>
            </a:endParaRPr>
          </a:p>
        </p:txBody>
      </p:sp>
      <p:sp>
        <p:nvSpPr>
          <p:cNvPr id="18" name="TextBox 13"/>
          <p:cNvSpPr txBox="1">
            <a:spLocks noChangeArrowheads="1"/>
          </p:cNvSpPr>
          <p:nvPr/>
        </p:nvSpPr>
        <p:spPr bwMode="auto">
          <a:xfrm>
            <a:off x="228600" y="2514600"/>
            <a:ext cx="2671650" cy="369332"/>
          </a:xfrm>
          <a:prstGeom prst="rect">
            <a:avLst/>
          </a:prstGeom>
          <a:noFill/>
          <a:ln w="9525">
            <a:noFill/>
            <a:miter lim="800000"/>
            <a:headEnd/>
            <a:tailEnd/>
          </a:ln>
        </p:spPr>
        <p:txBody>
          <a:bodyPr wrap="none">
            <a:spAutoFit/>
          </a:bodyPr>
          <a:lstStyle/>
          <a:p>
            <a:pPr eaLnBrk="0" hangingPunct="0"/>
            <a:r>
              <a:rPr lang="en-US" i="1" dirty="0" smtClean="0">
                <a:solidFill>
                  <a:srgbClr val="DA5500"/>
                </a:solidFill>
                <a:latin typeface="Calibri"/>
              </a:rPr>
              <a:t>Accomplishment highlight</a:t>
            </a:r>
            <a:endParaRPr lang="en-US" i="1" dirty="0">
              <a:solidFill>
                <a:srgbClr val="DA5500"/>
              </a:solidFill>
              <a:latin typeface="Calibri"/>
            </a:endParaRPr>
          </a:p>
        </p:txBody>
      </p:sp>
      <p:sp>
        <p:nvSpPr>
          <p:cNvPr id="19" name="TextBox 18"/>
          <p:cNvSpPr txBox="1"/>
          <p:nvPr/>
        </p:nvSpPr>
        <p:spPr>
          <a:xfrm>
            <a:off x="228600" y="838200"/>
            <a:ext cx="8610600" cy="307777"/>
          </a:xfrm>
          <a:prstGeom prst="rect">
            <a:avLst/>
          </a:prstGeom>
          <a:noFill/>
        </p:spPr>
        <p:txBody>
          <a:bodyPr wrap="square" rtlCol="0">
            <a:spAutoFit/>
          </a:bodyPr>
          <a:lstStyle/>
          <a:p>
            <a:r>
              <a:rPr lang="en-US" sz="1400" b="1" dirty="0" smtClean="0">
                <a:solidFill>
                  <a:prstClr val="black"/>
                </a:solidFill>
                <a:latin typeface="Arial" pitchFamily="34" charset="0"/>
                <a:cs typeface="Arial" pitchFamily="34" charset="0"/>
              </a:rPr>
              <a:t>ASCR</a:t>
            </a:r>
            <a:r>
              <a:rPr lang="en-US" sz="1400" b="1" dirty="0" smtClean="0">
                <a:solidFill>
                  <a:prstClr val="black"/>
                </a:solidFill>
                <a:latin typeface="Arial"/>
                <a:cs typeface="Arial"/>
              </a:rPr>
              <a:t>−FES</a:t>
            </a:r>
            <a:r>
              <a:rPr lang="en-US" sz="1400" b="1" dirty="0" smtClean="0">
                <a:solidFill>
                  <a:prstClr val="black"/>
                </a:solidFill>
                <a:latin typeface="Arial" pitchFamily="34" charset="0"/>
                <a:cs typeface="Arial" pitchFamily="34" charset="0"/>
              </a:rPr>
              <a:t> SciDAC Highlight: Two-way collaboration among </a:t>
            </a:r>
            <a:r>
              <a:rPr lang="en-US" sz="1400" b="1" dirty="0" err="1" smtClean="0">
                <a:solidFill>
                  <a:prstClr val="black"/>
                </a:solidFill>
                <a:latin typeface="Arial" pitchFamily="34" charset="0"/>
                <a:cs typeface="Arial" pitchFamily="34" charset="0"/>
              </a:rPr>
              <a:t>EPSi</a:t>
            </a:r>
            <a:r>
              <a:rPr lang="en-US" sz="1400" b="1" dirty="0" smtClean="0">
                <a:solidFill>
                  <a:prstClr val="black"/>
                </a:solidFill>
                <a:latin typeface="Arial" pitchFamily="34" charset="0"/>
                <a:cs typeface="Arial" pitchFamily="34" charset="0"/>
              </a:rPr>
              <a:t> and SUPER </a:t>
            </a:r>
            <a:endParaRPr lang="en-US" sz="1400" b="1" dirty="0">
              <a:solidFill>
                <a:prstClr val="black"/>
              </a:solidFill>
              <a:latin typeface="Arial" pitchFamily="34" charset="0"/>
              <a:cs typeface="Arial" pitchFamily="34" charset="0"/>
            </a:endParaRPr>
          </a:p>
        </p:txBody>
      </p:sp>
      <p:sp>
        <p:nvSpPr>
          <p:cNvPr id="3" name="Rectangle 2"/>
          <p:cNvSpPr/>
          <p:nvPr/>
        </p:nvSpPr>
        <p:spPr>
          <a:xfrm>
            <a:off x="457201" y="3244334"/>
            <a:ext cx="1905000" cy="369332"/>
          </a:xfrm>
          <a:prstGeom prst="rect">
            <a:avLst/>
          </a:prstGeom>
        </p:spPr>
        <p:txBody>
          <a:bodyPr wrap="square">
            <a:spAutoFit/>
          </a:bodyPr>
          <a:lstStyle/>
          <a:p>
            <a:pPr eaLnBrk="0" hangingPunct="0"/>
            <a:endParaRPr lang="en-US" i="1" dirty="0">
              <a:solidFill>
                <a:srgbClr val="DA5500"/>
              </a:solidFill>
              <a:latin typeface="Calibri"/>
            </a:endParaRPr>
          </a:p>
        </p:txBody>
      </p:sp>
      <p:sp>
        <p:nvSpPr>
          <p:cNvPr id="16" name="Content Placeholder 5"/>
          <p:cNvSpPr txBox="1">
            <a:spLocks/>
          </p:cNvSpPr>
          <p:nvPr/>
        </p:nvSpPr>
        <p:spPr bwMode="auto">
          <a:xfrm>
            <a:off x="4724400" y="2590800"/>
            <a:ext cx="4419600" cy="37046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33363" indent="-233363" eaLnBrk="0" fontAlgn="base" hangingPunct="0">
              <a:lnSpc>
                <a:spcPct val="90000"/>
              </a:lnSpc>
              <a:spcBef>
                <a:spcPts val="1400"/>
              </a:spcBef>
              <a:spcAft>
                <a:spcPct val="0"/>
              </a:spcAft>
              <a:buClr>
                <a:srgbClr val="8064A2">
                  <a:lumMod val="75000"/>
                </a:srgbClr>
              </a:buClr>
              <a:buSzPct val="100000"/>
              <a:defRPr/>
            </a:pPr>
            <a:r>
              <a:rPr lang="en-US" sz="1400" b="1" u="sng" dirty="0" smtClean="0">
                <a:solidFill>
                  <a:prstClr val="black"/>
                </a:solidFill>
                <a:latin typeface="Arial"/>
                <a:cs typeface="Arial"/>
              </a:rPr>
              <a:t>Challenge</a:t>
            </a:r>
          </a:p>
          <a:p>
            <a:pPr marL="225425" lvl="1" indent="-112713">
              <a:buFont typeface="Arial"/>
              <a:buChar char="•"/>
            </a:pPr>
            <a:r>
              <a:rPr lang="en-US" sz="1400" b="1" dirty="0" smtClean="0">
                <a:solidFill>
                  <a:prstClr val="black"/>
                </a:solidFill>
                <a:latin typeface="Arial"/>
                <a:cs typeface="Arial"/>
              </a:rPr>
              <a:t>Existing particle load balancing algorithm does not also balance distribution of collision cost in parallel decomposition.</a:t>
            </a:r>
          </a:p>
          <a:p>
            <a:pPr marL="225425" lvl="1" indent="-112713">
              <a:buFont typeface="Arial"/>
              <a:buChar char="•"/>
            </a:pPr>
            <a:r>
              <a:rPr lang="en-US" sz="1400" b="1" dirty="0" smtClean="0">
                <a:solidFill>
                  <a:prstClr val="black"/>
                </a:solidFill>
                <a:latin typeface="Arial"/>
                <a:cs typeface="Arial"/>
              </a:rPr>
              <a:t>Both particle count and collision cost per grid cell distributions evolve with the simulation.</a:t>
            </a:r>
          </a:p>
          <a:p>
            <a:pPr marL="233363" indent="-233363" eaLnBrk="0" fontAlgn="base" hangingPunct="0">
              <a:lnSpc>
                <a:spcPct val="60000"/>
              </a:lnSpc>
              <a:spcBef>
                <a:spcPts val="1400"/>
              </a:spcBef>
              <a:spcAft>
                <a:spcPct val="0"/>
              </a:spcAft>
              <a:buClr>
                <a:srgbClr val="8064A2">
                  <a:lumMod val="75000"/>
                </a:srgbClr>
              </a:buClr>
              <a:buSzPct val="100000"/>
              <a:defRPr/>
            </a:pPr>
            <a:r>
              <a:rPr lang="en-US" sz="1400" b="1" u="sng" dirty="0">
                <a:solidFill>
                  <a:prstClr val="black"/>
                </a:solidFill>
                <a:latin typeface="Arial"/>
                <a:cs typeface="Arial"/>
              </a:rPr>
              <a:t>Solution</a:t>
            </a:r>
          </a:p>
          <a:p>
            <a:pPr marL="225425" lvl="1" indent="-112713">
              <a:buFont typeface="Arial"/>
              <a:buChar char="•"/>
            </a:pPr>
            <a:r>
              <a:rPr lang="en-US" sz="1400" b="1" dirty="0">
                <a:solidFill>
                  <a:prstClr val="black"/>
                </a:solidFill>
                <a:latin typeface="Arial" pitchFamily="34" charset="0"/>
                <a:cs typeface="Arial" pitchFamily="34" charset="0"/>
              </a:rPr>
              <a:t>Two level </a:t>
            </a:r>
            <a:r>
              <a:rPr lang="en-US" sz="1400" b="1" dirty="0" smtClean="0">
                <a:solidFill>
                  <a:prstClr val="black"/>
                </a:solidFill>
                <a:latin typeface="Arial" pitchFamily="34" charset="0"/>
                <a:cs typeface="Arial" pitchFamily="34" charset="0"/>
              </a:rPr>
              <a:t>optimization strategy: (a) balance collision </a:t>
            </a:r>
            <a:r>
              <a:rPr lang="en-US" sz="1400" b="1" dirty="0">
                <a:solidFill>
                  <a:prstClr val="black"/>
                </a:solidFill>
                <a:latin typeface="Arial" pitchFamily="34" charset="0"/>
                <a:cs typeface="Arial" pitchFamily="34" charset="0"/>
              </a:rPr>
              <a:t>cost subject to </a:t>
            </a:r>
            <a:r>
              <a:rPr lang="en-US" sz="1400" b="1" dirty="0" smtClean="0">
                <a:solidFill>
                  <a:prstClr val="black"/>
                </a:solidFill>
                <a:latin typeface="Arial" pitchFamily="34" charset="0"/>
                <a:cs typeface="Arial" pitchFamily="34" charset="0"/>
              </a:rPr>
              <a:t>constraint </a:t>
            </a:r>
            <a:r>
              <a:rPr lang="en-US" sz="1400" b="1" dirty="0">
                <a:solidFill>
                  <a:prstClr val="black"/>
                </a:solidFill>
                <a:latin typeface="Arial" pitchFamily="34" charset="0"/>
                <a:cs typeface="Arial" pitchFamily="34" charset="0"/>
              </a:rPr>
              <a:t>on </a:t>
            </a:r>
            <a:r>
              <a:rPr lang="en-US" sz="1400" b="1" dirty="0" smtClean="0">
                <a:solidFill>
                  <a:prstClr val="black"/>
                </a:solidFill>
                <a:latin typeface="Arial" pitchFamily="34" charset="0"/>
                <a:cs typeface="Arial" pitchFamily="34" charset="0"/>
              </a:rPr>
              <a:t>particle </a:t>
            </a:r>
            <a:r>
              <a:rPr lang="en-US" sz="1400" b="1" dirty="0">
                <a:solidFill>
                  <a:prstClr val="black"/>
                </a:solidFill>
                <a:latin typeface="Arial" pitchFamily="34" charset="0"/>
                <a:cs typeface="Arial" pitchFamily="34" charset="0"/>
              </a:rPr>
              <a:t>load </a:t>
            </a:r>
            <a:r>
              <a:rPr lang="en-US" sz="1400" b="1" dirty="0" smtClean="0">
                <a:solidFill>
                  <a:prstClr val="black"/>
                </a:solidFill>
                <a:latin typeface="Arial" pitchFamily="34" charset="0"/>
                <a:cs typeface="Arial" pitchFamily="34" charset="0"/>
              </a:rPr>
              <a:t>imbalance, (b) optimize XGC1 performance by varying constraint periodically, converging to the optimum if distributions are static and adapting to the changing distributions otherwise.</a:t>
            </a:r>
          </a:p>
          <a:p>
            <a:pPr marL="233363" indent="-233363" eaLnBrk="0" fontAlgn="base" hangingPunct="0">
              <a:lnSpc>
                <a:spcPct val="60000"/>
              </a:lnSpc>
              <a:spcBef>
                <a:spcPts val="1400"/>
              </a:spcBef>
              <a:spcAft>
                <a:spcPct val="0"/>
              </a:spcAft>
              <a:buClr>
                <a:srgbClr val="8064A2">
                  <a:lumMod val="75000"/>
                </a:srgbClr>
              </a:buClr>
              <a:buSzPct val="100000"/>
              <a:defRPr/>
            </a:pPr>
            <a:r>
              <a:rPr lang="en-US" sz="1400" b="1" u="sng" dirty="0" smtClean="0">
                <a:solidFill>
                  <a:prstClr val="black"/>
                </a:solidFill>
                <a:latin typeface="Arial"/>
                <a:cs typeface="Arial"/>
              </a:rPr>
              <a:t>Result</a:t>
            </a:r>
            <a:endParaRPr lang="en-US" sz="1400" b="1" u="sng" dirty="0">
              <a:solidFill>
                <a:prstClr val="black"/>
              </a:solidFill>
              <a:latin typeface="Arial"/>
              <a:cs typeface="Arial"/>
            </a:endParaRPr>
          </a:p>
          <a:p>
            <a:pPr marL="225425" lvl="1" indent="-112713">
              <a:buFont typeface="Arial"/>
              <a:buChar char="•"/>
            </a:pPr>
            <a:r>
              <a:rPr lang="en-US" sz="1400" b="1" dirty="0" smtClean="0">
                <a:solidFill>
                  <a:prstClr val="black"/>
                </a:solidFill>
                <a:latin typeface="Arial" pitchFamily="34" charset="0"/>
                <a:cs typeface="Arial" pitchFamily="34" charset="0"/>
              </a:rPr>
              <a:t>10%-40% improvement for production runs.</a:t>
            </a:r>
          </a:p>
        </p:txBody>
      </p:sp>
      <p:sp>
        <p:nvSpPr>
          <p:cNvPr id="20" name="Content Placeholder 5"/>
          <p:cNvSpPr txBox="1">
            <a:spLocks/>
          </p:cNvSpPr>
          <p:nvPr/>
        </p:nvSpPr>
        <p:spPr>
          <a:xfrm>
            <a:off x="304800" y="5486400"/>
            <a:ext cx="4267200" cy="7620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2400" b="1" kern="1200">
                <a:solidFill>
                  <a:srgbClr val="146737"/>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b="0" i="1" dirty="0">
                <a:solidFill>
                  <a:prstClr val="black"/>
                </a:solidFill>
              </a:rPr>
              <a:t>E</a:t>
            </a:r>
            <a:r>
              <a:rPr lang="en-US" sz="1100" b="0" i="1" dirty="0" smtClean="0">
                <a:solidFill>
                  <a:prstClr val="black"/>
                </a:solidFill>
              </a:rPr>
              <a:t>xample load </a:t>
            </a:r>
            <a:r>
              <a:rPr lang="en-US" sz="1100" b="0" i="1" dirty="0">
                <a:solidFill>
                  <a:prstClr val="black"/>
                </a:solidFill>
              </a:rPr>
              <a:t>imbalance in collision operator </a:t>
            </a:r>
            <a:r>
              <a:rPr lang="en-US" sz="1100" b="0" i="1" dirty="0" smtClean="0">
                <a:solidFill>
                  <a:prstClr val="black"/>
                </a:solidFill>
              </a:rPr>
              <a:t>cost, comparing load balancing only particle distribution with also load balancing collision cost. Cost is summed over rows </a:t>
            </a:r>
            <a:r>
              <a:rPr lang="en-US" sz="1100" b="0" i="1" dirty="0">
                <a:solidFill>
                  <a:prstClr val="black"/>
                </a:solidFill>
              </a:rPr>
              <a:t>of virtual </a:t>
            </a:r>
            <a:r>
              <a:rPr lang="en-US" sz="1100" b="0" i="1" dirty="0" smtClean="0">
                <a:solidFill>
                  <a:prstClr val="black"/>
                </a:solidFill>
              </a:rPr>
              <a:t>2D processor grid. Full model performance improvement is 30% for this example.</a:t>
            </a:r>
            <a:endParaRPr lang="en-US" sz="1100" b="0" i="1" dirty="0">
              <a:solidFill>
                <a:prstClr val="black"/>
              </a:solidFill>
            </a:endParaRPr>
          </a:p>
          <a:p>
            <a:pPr marL="0" indent="0">
              <a:spcBef>
                <a:spcPts val="0"/>
              </a:spcBef>
              <a:buClr>
                <a:srgbClr val="8064A2">
                  <a:lumMod val="75000"/>
                </a:srgbClr>
              </a:buClr>
              <a:buSzPct val="100000"/>
              <a:buFont typeface="Arial" pitchFamily="34" charset="0"/>
              <a:buNone/>
            </a:pPr>
            <a:endParaRPr lang="en-US" sz="1100" i="1" dirty="0" smtClean="0">
              <a:solidFill>
                <a:prstClr val="black"/>
              </a:solidFill>
              <a:cs typeface="Arial" charset="0"/>
            </a:endParaRPr>
          </a:p>
        </p:txBody>
      </p:sp>
      <p:pic>
        <p:nvPicPr>
          <p:cNvPr id="4" name="Picture 3" descr="GP_1D_intpl_collision_cost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971800"/>
            <a:ext cx="3589768" cy="2509503"/>
          </a:xfrm>
          <a:prstGeom prst="rect">
            <a:avLst/>
          </a:prstGeom>
        </p:spPr>
      </p:pic>
    </p:spTree>
    <p:extLst>
      <p:ext uri="{BB962C8B-B14F-4D97-AF65-F5344CB8AC3E}">
        <p14:creationId xmlns:p14="http://schemas.microsoft.com/office/powerpoint/2010/main" val="41130448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76200"/>
            <a:ext cx="6096000" cy="1143000"/>
          </a:xfrm>
        </p:spPr>
        <p:txBody>
          <a:bodyPr/>
          <a:lstStyle/>
          <a:p>
            <a:r>
              <a:rPr lang="en-US" dirty="0" err="1" smtClean="0"/>
              <a:t>LibTensor</a:t>
            </a:r>
            <a:r>
              <a:rPr lang="en-US" dirty="0"/>
              <a:t> </a:t>
            </a:r>
            <a:r>
              <a:rPr lang="en-US" dirty="0" smtClean="0"/>
              <a:t>/ CTF</a:t>
            </a:r>
            <a:br>
              <a:rPr lang="en-US" dirty="0" smtClean="0"/>
            </a:br>
            <a:endParaRPr lang="en-US" sz="1800" dirty="0"/>
          </a:p>
        </p:txBody>
      </p:sp>
      <p:sp>
        <p:nvSpPr>
          <p:cNvPr id="3" name="TextBox 2"/>
          <p:cNvSpPr txBox="1"/>
          <p:nvPr/>
        </p:nvSpPr>
        <p:spPr>
          <a:xfrm>
            <a:off x="3870796" y="2645688"/>
            <a:ext cx="184666" cy="369332"/>
          </a:xfrm>
          <a:prstGeom prst="rect">
            <a:avLst/>
          </a:prstGeom>
          <a:noFill/>
        </p:spPr>
        <p:txBody>
          <a:bodyPr wrap="none" rtlCol="0">
            <a:spAutoFit/>
          </a:bodyPr>
          <a:lstStyle/>
          <a:p>
            <a:endParaRPr lang="en-US" dirty="0"/>
          </a:p>
        </p:txBody>
      </p:sp>
      <p:grpSp>
        <p:nvGrpSpPr>
          <p:cNvPr id="56" name="Group 55"/>
          <p:cNvGrpSpPr/>
          <p:nvPr/>
        </p:nvGrpSpPr>
        <p:grpSpPr>
          <a:xfrm>
            <a:off x="1447800" y="3429000"/>
            <a:ext cx="6324600" cy="3276600"/>
            <a:chOff x="228600" y="7543800"/>
            <a:chExt cx="8229600" cy="4495800"/>
          </a:xfrm>
        </p:grpSpPr>
        <p:pic>
          <p:nvPicPr>
            <p:cNvPr id="57" name="Picture 56" descr="libtensor_ctf.pdf"/>
            <p:cNvPicPr>
              <a:picLocks/>
            </p:cNvPicPr>
            <p:nvPr/>
          </p:nvPicPr>
          <p:blipFill>
            <a:blip r:embed="rId2"/>
            <a:stretch>
              <a:fillRect/>
            </a:stretch>
          </p:blipFill>
          <p:spPr>
            <a:xfrm>
              <a:off x="228600" y="7924800"/>
              <a:ext cx="8229600" cy="4114800"/>
            </a:xfrm>
            <a:prstGeom prst="rect">
              <a:avLst/>
            </a:prstGeom>
          </p:spPr>
        </p:pic>
        <p:sp>
          <p:nvSpPr>
            <p:cNvPr id="63" name="TextBox 62"/>
            <p:cNvSpPr txBox="1"/>
            <p:nvPr/>
          </p:nvSpPr>
          <p:spPr>
            <a:xfrm>
              <a:off x="1219200" y="11582400"/>
              <a:ext cx="1905000" cy="457200"/>
            </a:xfrm>
            <a:prstGeom prst="rect">
              <a:avLst/>
            </a:prstGeom>
            <a:solidFill>
              <a:schemeClr val="bg1"/>
            </a:solidFill>
          </p:spPr>
          <p:txBody>
            <a:bodyPr wrap="none" lIns="0" tIns="0" rIns="0" bIns="0" rtlCol="0" anchor="ctr" anchorCtr="0">
              <a:noAutofit/>
            </a:bodyPr>
            <a:lstStyle/>
            <a:p>
              <a:pPr algn="ctr"/>
              <a:r>
                <a:rPr lang="en-US" sz="2000" b="1" dirty="0" smtClean="0">
                  <a:latin typeface="Arial"/>
                  <a:cs typeface="Arial"/>
                </a:rPr>
                <a:t>Edison (Xeon)</a:t>
              </a:r>
              <a:endParaRPr lang="en-US" sz="2000" b="1" dirty="0">
                <a:latin typeface="Arial"/>
                <a:cs typeface="Arial"/>
              </a:endParaRPr>
            </a:p>
          </p:txBody>
        </p:sp>
        <p:sp>
          <p:nvSpPr>
            <p:cNvPr id="65" name="TextBox 64"/>
            <p:cNvSpPr txBox="1"/>
            <p:nvPr/>
          </p:nvSpPr>
          <p:spPr>
            <a:xfrm>
              <a:off x="3886200" y="11582400"/>
              <a:ext cx="1828800" cy="457200"/>
            </a:xfrm>
            <a:prstGeom prst="rect">
              <a:avLst/>
            </a:prstGeom>
            <a:solidFill>
              <a:schemeClr val="bg1"/>
            </a:solidFill>
          </p:spPr>
          <p:txBody>
            <a:bodyPr wrap="none" lIns="0" tIns="0" rIns="0" bIns="0" rtlCol="0" anchor="ctr" anchorCtr="0">
              <a:noAutofit/>
            </a:bodyPr>
            <a:lstStyle/>
            <a:p>
              <a:pPr algn="ctr"/>
              <a:r>
                <a:rPr lang="en-US" sz="2000" b="1" dirty="0" smtClean="0">
                  <a:latin typeface="Arial"/>
                  <a:cs typeface="Arial"/>
                </a:rPr>
                <a:t>Mira (BGQ)</a:t>
              </a:r>
              <a:endParaRPr lang="en-US" sz="2000" b="1" dirty="0">
                <a:latin typeface="Arial"/>
                <a:cs typeface="Arial"/>
              </a:endParaRPr>
            </a:p>
          </p:txBody>
        </p:sp>
        <p:sp>
          <p:nvSpPr>
            <p:cNvPr id="66" name="TextBox 65"/>
            <p:cNvSpPr txBox="1"/>
            <p:nvPr/>
          </p:nvSpPr>
          <p:spPr>
            <a:xfrm>
              <a:off x="6324600" y="11582400"/>
              <a:ext cx="2133600" cy="457200"/>
            </a:xfrm>
            <a:prstGeom prst="rect">
              <a:avLst/>
            </a:prstGeom>
            <a:solidFill>
              <a:schemeClr val="bg1"/>
            </a:solidFill>
          </p:spPr>
          <p:txBody>
            <a:bodyPr wrap="none" lIns="0" tIns="0" rIns="0" bIns="0" rtlCol="0" anchor="ctr" anchorCtr="0">
              <a:noAutofit/>
            </a:bodyPr>
            <a:lstStyle/>
            <a:p>
              <a:pPr algn="ctr"/>
              <a:r>
                <a:rPr lang="en-US" sz="2000" b="1" dirty="0" smtClean="0">
                  <a:latin typeface="Arial"/>
                  <a:cs typeface="Arial"/>
                </a:rPr>
                <a:t>Titan (</a:t>
              </a:r>
              <a:r>
                <a:rPr lang="en-US" sz="2000" b="1" dirty="0" err="1" smtClean="0">
                  <a:latin typeface="Arial"/>
                  <a:cs typeface="Arial"/>
                </a:rPr>
                <a:t>w/GPUs</a:t>
              </a:r>
              <a:r>
                <a:rPr lang="en-US" sz="2000" b="1" dirty="0" smtClean="0">
                  <a:latin typeface="Arial"/>
                  <a:cs typeface="Arial"/>
                </a:rPr>
                <a:t>)</a:t>
              </a:r>
              <a:endParaRPr lang="en-US" sz="2000" b="1" dirty="0">
                <a:latin typeface="Arial"/>
                <a:cs typeface="Arial"/>
              </a:endParaRPr>
            </a:p>
          </p:txBody>
        </p:sp>
        <p:sp>
          <p:nvSpPr>
            <p:cNvPr id="67" name="TextBox 66"/>
            <p:cNvSpPr txBox="1"/>
            <p:nvPr/>
          </p:nvSpPr>
          <p:spPr>
            <a:xfrm>
              <a:off x="1295400" y="11277600"/>
              <a:ext cx="1828800" cy="381000"/>
            </a:xfrm>
            <a:prstGeom prst="rect">
              <a:avLst/>
            </a:prstGeom>
            <a:noFill/>
          </p:spPr>
          <p:txBody>
            <a:bodyPr wrap="none" lIns="0" tIns="0" rIns="0" bIns="0" rtlCol="0" anchor="ctr" anchorCtr="0">
              <a:noAutofit/>
            </a:bodyPr>
            <a:lstStyle/>
            <a:p>
              <a:pPr algn="ctr"/>
              <a:r>
                <a:rPr lang="en-US" sz="1600" dirty="0" smtClean="0">
                  <a:latin typeface="Arial"/>
                  <a:cs typeface="Arial"/>
                </a:rPr>
                <a:t>compute nodes</a:t>
              </a:r>
              <a:endParaRPr lang="en-US" sz="1600" dirty="0">
                <a:latin typeface="Arial"/>
                <a:cs typeface="Arial"/>
              </a:endParaRPr>
            </a:p>
          </p:txBody>
        </p:sp>
        <p:sp>
          <p:nvSpPr>
            <p:cNvPr id="68" name="TextBox 67"/>
            <p:cNvSpPr txBox="1"/>
            <p:nvPr/>
          </p:nvSpPr>
          <p:spPr>
            <a:xfrm>
              <a:off x="3886200" y="11277600"/>
              <a:ext cx="1828800" cy="381000"/>
            </a:xfrm>
            <a:prstGeom prst="rect">
              <a:avLst/>
            </a:prstGeom>
            <a:noFill/>
          </p:spPr>
          <p:txBody>
            <a:bodyPr wrap="none" lIns="0" tIns="0" rIns="0" bIns="0" rtlCol="0" anchor="ctr" anchorCtr="0">
              <a:noAutofit/>
            </a:bodyPr>
            <a:lstStyle/>
            <a:p>
              <a:pPr algn="ctr"/>
              <a:r>
                <a:rPr lang="en-US" sz="1600" dirty="0" smtClean="0">
                  <a:latin typeface="Arial"/>
                  <a:cs typeface="Arial"/>
                </a:rPr>
                <a:t>compute nodes</a:t>
              </a:r>
              <a:endParaRPr lang="en-US" sz="1600" dirty="0">
                <a:latin typeface="Arial"/>
                <a:cs typeface="Arial"/>
              </a:endParaRPr>
            </a:p>
          </p:txBody>
        </p:sp>
        <p:sp>
          <p:nvSpPr>
            <p:cNvPr id="69" name="TextBox 68"/>
            <p:cNvSpPr txBox="1"/>
            <p:nvPr/>
          </p:nvSpPr>
          <p:spPr>
            <a:xfrm>
              <a:off x="6477000" y="11277600"/>
              <a:ext cx="1828800" cy="381000"/>
            </a:xfrm>
            <a:prstGeom prst="rect">
              <a:avLst/>
            </a:prstGeom>
            <a:noFill/>
          </p:spPr>
          <p:txBody>
            <a:bodyPr wrap="none" lIns="0" tIns="0" rIns="0" bIns="0" rtlCol="0" anchor="ctr" anchorCtr="0">
              <a:noAutofit/>
            </a:bodyPr>
            <a:lstStyle/>
            <a:p>
              <a:pPr algn="ctr"/>
              <a:r>
                <a:rPr lang="en-US" sz="1600" dirty="0" smtClean="0">
                  <a:latin typeface="Arial"/>
                  <a:cs typeface="Arial"/>
                </a:rPr>
                <a:t>compute nodes</a:t>
              </a:r>
              <a:endParaRPr lang="en-US" sz="1600" dirty="0">
                <a:latin typeface="Arial"/>
                <a:cs typeface="Arial"/>
              </a:endParaRPr>
            </a:p>
          </p:txBody>
        </p:sp>
        <p:sp>
          <p:nvSpPr>
            <p:cNvPr id="70" name="TextBox 69"/>
            <p:cNvSpPr txBox="1"/>
            <p:nvPr/>
          </p:nvSpPr>
          <p:spPr>
            <a:xfrm>
              <a:off x="228600" y="7543800"/>
              <a:ext cx="8229600" cy="457200"/>
            </a:xfrm>
            <a:prstGeom prst="rect">
              <a:avLst/>
            </a:prstGeom>
            <a:noFill/>
            <a:effectLst/>
          </p:spPr>
          <p:txBody>
            <a:bodyPr wrap="none" lIns="0" tIns="0" rIns="0" bIns="0" rtlCol="0" anchor="ctr" anchorCtr="0">
              <a:noAutofit/>
            </a:bodyPr>
            <a:lstStyle/>
            <a:p>
              <a:pPr algn="ctr"/>
              <a:r>
                <a:rPr lang="en-US" sz="3000" b="1" dirty="0" err="1" smtClean="0">
                  <a:latin typeface="Arial"/>
                  <a:cs typeface="Arial"/>
                </a:rPr>
                <a:t>LibTensor</a:t>
              </a:r>
              <a:r>
                <a:rPr lang="en-US" sz="3000" b="1" dirty="0" smtClean="0">
                  <a:latin typeface="Arial"/>
                  <a:cs typeface="Arial"/>
                </a:rPr>
                <a:t>/CTF Strong Scaling</a:t>
              </a:r>
              <a:endParaRPr lang="en-US" sz="3000" b="1" dirty="0">
                <a:latin typeface="Arial"/>
                <a:cs typeface="Arial"/>
              </a:endParaRPr>
            </a:p>
          </p:txBody>
        </p:sp>
      </p:grpSp>
      <p:sp>
        <p:nvSpPr>
          <p:cNvPr id="71" name="Content Placeholder 2"/>
          <p:cNvSpPr>
            <a:spLocks noGrp="1"/>
          </p:cNvSpPr>
          <p:nvPr>
            <p:ph idx="1"/>
          </p:nvPr>
        </p:nvSpPr>
        <p:spPr>
          <a:xfrm>
            <a:off x="76200" y="1173162"/>
            <a:ext cx="9067800" cy="2103438"/>
          </a:xfrm>
        </p:spPr>
        <p:txBody>
          <a:bodyPr>
            <a:noAutofit/>
          </a:bodyPr>
          <a:lstStyle/>
          <a:p>
            <a:r>
              <a:rPr lang="en-US" sz="1600" dirty="0" smtClean="0">
                <a:latin typeface="Arial"/>
                <a:cs typeface="Arial"/>
              </a:rPr>
              <a:t>Electronic </a:t>
            </a:r>
            <a:r>
              <a:rPr lang="en-US" sz="1600" dirty="0">
                <a:latin typeface="Arial"/>
                <a:cs typeface="Arial"/>
              </a:rPr>
              <a:t>Excitations in Molecular and </a:t>
            </a:r>
            <a:r>
              <a:rPr lang="en-US" sz="1600" dirty="0" err="1">
                <a:latin typeface="Arial"/>
                <a:cs typeface="Arial"/>
              </a:rPr>
              <a:t>Nanoscale</a:t>
            </a:r>
            <a:r>
              <a:rPr lang="en-US" sz="1600" dirty="0">
                <a:latin typeface="Arial"/>
                <a:cs typeface="Arial"/>
              </a:rPr>
              <a:t> Materials BES </a:t>
            </a:r>
            <a:r>
              <a:rPr lang="en-US" sz="1600" dirty="0" smtClean="0">
                <a:latin typeface="Arial"/>
                <a:cs typeface="Arial"/>
              </a:rPr>
              <a:t>(</a:t>
            </a:r>
            <a:r>
              <a:rPr lang="en-US" sz="1600" dirty="0">
                <a:latin typeface="Arial"/>
                <a:cs typeface="Arial"/>
              </a:rPr>
              <a:t>PI: Martin Head-Gordon</a:t>
            </a:r>
            <a:r>
              <a:rPr lang="en-US" sz="1600" dirty="0" smtClean="0">
                <a:latin typeface="Arial"/>
                <a:cs typeface="Arial"/>
              </a:rPr>
              <a:t>)</a:t>
            </a:r>
          </a:p>
          <a:p>
            <a:r>
              <a:rPr lang="en-US" sz="1600" dirty="0" smtClean="0">
                <a:latin typeface="Arial"/>
                <a:cs typeface="Arial"/>
              </a:rPr>
              <a:t>Originally restricted </a:t>
            </a:r>
            <a:r>
              <a:rPr lang="en-US" sz="1600" dirty="0">
                <a:latin typeface="Arial"/>
                <a:cs typeface="Arial"/>
              </a:rPr>
              <a:t>to running on large SMPs with spinning disks </a:t>
            </a:r>
            <a:r>
              <a:rPr lang="en-US" sz="1600" dirty="0" smtClean="0">
                <a:latin typeface="Arial"/>
                <a:cs typeface="Arial"/>
              </a:rPr>
              <a:t>(bad match DOE HPC)</a:t>
            </a:r>
          </a:p>
          <a:p>
            <a:r>
              <a:rPr lang="en-US" sz="1600" dirty="0" smtClean="0">
                <a:latin typeface="Arial"/>
                <a:cs typeface="Arial"/>
              </a:rPr>
              <a:t>Optimized version leverages  </a:t>
            </a:r>
            <a:r>
              <a:rPr lang="en-US" sz="1600" b="1" dirty="0">
                <a:solidFill>
                  <a:srgbClr val="0000FF"/>
                </a:solidFill>
                <a:latin typeface="Arial"/>
                <a:cs typeface="Arial"/>
              </a:rPr>
              <a:t>Cyclops Tensor Framework (CTF</a:t>
            </a:r>
            <a:r>
              <a:rPr lang="en-US" sz="1600" b="1" dirty="0" smtClean="0">
                <a:solidFill>
                  <a:srgbClr val="0000FF"/>
                </a:solidFill>
                <a:latin typeface="Arial"/>
                <a:cs typeface="Arial"/>
              </a:rPr>
              <a:t>) </a:t>
            </a:r>
            <a:r>
              <a:rPr lang="en-US" sz="1600" dirty="0" smtClean="0">
                <a:latin typeface="Arial"/>
                <a:cs typeface="Arial"/>
              </a:rPr>
              <a:t>developed at UCB</a:t>
            </a:r>
          </a:p>
          <a:p>
            <a:pPr marL="342900" lvl="2" indent="-342900"/>
            <a:r>
              <a:rPr lang="en-US" sz="1600" dirty="0">
                <a:latin typeface="Arial"/>
                <a:cs typeface="Arial"/>
              </a:rPr>
              <a:t>C</a:t>
            </a:r>
            <a:r>
              <a:rPr lang="en-US" sz="1600" dirty="0" smtClean="0">
                <a:latin typeface="Arial"/>
                <a:cs typeface="Arial"/>
              </a:rPr>
              <a:t>yclic </a:t>
            </a:r>
            <a:r>
              <a:rPr lang="en-US" sz="1600" dirty="0">
                <a:latin typeface="Arial"/>
                <a:cs typeface="Arial"/>
              </a:rPr>
              <a:t>distribution of tensor </a:t>
            </a:r>
            <a:r>
              <a:rPr lang="en-US" sz="1600" dirty="0" smtClean="0">
                <a:latin typeface="Arial"/>
                <a:cs typeface="Arial"/>
              </a:rPr>
              <a:t>via </a:t>
            </a:r>
            <a:r>
              <a:rPr lang="en-US" sz="1600" dirty="0" smtClean="0">
                <a:solidFill>
                  <a:srgbClr val="0000FF"/>
                </a:solidFill>
                <a:latin typeface="Arial"/>
                <a:cs typeface="Arial"/>
              </a:rPr>
              <a:t>MPI </a:t>
            </a:r>
            <a:r>
              <a:rPr lang="en-US" sz="1600" dirty="0">
                <a:solidFill>
                  <a:srgbClr val="0000FF"/>
                </a:solidFill>
                <a:latin typeface="Arial"/>
                <a:cs typeface="Arial"/>
              </a:rPr>
              <a:t>All-to-</a:t>
            </a:r>
            <a:r>
              <a:rPr lang="en-US" sz="1600" dirty="0" smtClean="0">
                <a:solidFill>
                  <a:srgbClr val="0000FF"/>
                </a:solidFill>
                <a:latin typeface="Arial"/>
                <a:cs typeface="Arial"/>
              </a:rPr>
              <a:t>All (stresses network) </a:t>
            </a:r>
            <a:r>
              <a:rPr lang="en-US" sz="1600" dirty="0" smtClean="0">
                <a:latin typeface="Arial"/>
                <a:cs typeface="Arial"/>
              </a:rPr>
              <a:t>&amp; </a:t>
            </a:r>
            <a:r>
              <a:rPr lang="en-US" sz="1600" dirty="0" smtClean="0">
                <a:solidFill>
                  <a:srgbClr val="0000FF"/>
                </a:solidFill>
                <a:latin typeface="Arial"/>
                <a:cs typeface="Arial"/>
              </a:rPr>
              <a:t>SUMMA (</a:t>
            </a:r>
            <a:r>
              <a:rPr lang="en-US" sz="1600" dirty="0" err="1" smtClean="0">
                <a:solidFill>
                  <a:srgbClr val="0000FF"/>
                </a:solidFill>
                <a:latin typeface="Arial"/>
                <a:cs typeface="Arial"/>
              </a:rPr>
              <a:t>Bcast</a:t>
            </a:r>
            <a:r>
              <a:rPr lang="en-US" sz="1600" dirty="0" smtClean="0">
                <a:solidFill>
                  <a:srgbClr val="0000FF"/>
                </a:solidFill>
                <a:latin typeface="Arial"/>
                <a:cs typeface="Arial"/>
              </a:rPr>
              <a:t> &amp; BLAS)</a:t>
            </a:r>
          </a:p>
          <a:p>
            <a:pPr marL="342900" lvl="2" indent="-342900"/>
            <a:r>
              <a:rPr lang="en-US" sz="1600" dirty="0">
                <a:latin typeface="Arial"/>
                <a:cs typeface="Arial"/>
              </a:rPr>
              <a:t>GPU-acceleration </a:t>
            </a:r>
            <a:r>
              <a:rPr lang="en-US" sz="1600" b="1" dirty="0">
                <a:solidFill>
                  <a:srgbClr val="0000FF"/>
                </a:solidFill>
                <a:latin typeface="Arial"/>
                <a:cs typeface="Arial"/>
              </a:rPr>
              <a:t>reduced DGEMM to 3% of the run time</a:t>
            </a:r>
            <a:r>
              <a:rPr lang="en-US" sz="1600" dirty="0">
                <a:latin typeface="Arial"/>
                <a:cs typeface="Arial"/>
              </a:rPr>
              <a:t>.  </a:t>
            </a:r>
          </a:p>
          <a:p>
            <a:pPr marL="342900" lvl="2" indent="-342900"/>
            <a:r>
              <a:rPr lang="en-US" sz="1600" dirty="0" smtClean="0">
                <a:latin typeface="Arial"/>
                <a:cs typeface="Arial"/>
              </a:rPr>
              <a:t>Mira had slowest DGEMM, but fastest Broadcast &amp; Reshuffle: best runtime &amp; scalability</a:t>
            </a:r>
          </a:p>
          <a:p>
            <a:pPr marL="342900" lvl="2" indent="-342900"/>
            <a:r>
              <a:rPr lang="en-US" sz="2000" b="1" dirty="0" smtClean="0">
                <a:solidFill>
                  <a:srgbClr val="0000FF"/>
                </a:solidFill>
                <a:latin typeface="Arial"/>
                <a:cs typeface="Arial"/>
              </a:rPr>
              <a:t>New version: 2K Mira nodes is </a:t>
            </a:r>
            <a:r>
              <a:rPr lang="en-US" sz="2000" b="1" u="sng" dirty="0" smtClean="0">
                <a:solidFill>
                  <a:srgbClr val="0000FF"/>
                </a:solidFill>
                <a:latin typeface="Arial"/>
                <a:cs typeface="Arial"/>
              </a:rPr>
              <a:t>150x</a:t>
            </a:r>
            <a:r>
              <a:rPr lang="en-US" sz="2000" b="1" dirty="0" smtClean="0">
                <a:solidFill>
                  <a:srgbClr val="0000FF"/>
                </a:solidFill>
                <a:latin typeface="Arial"/>
                <a:cs typeface="Arial"/>
              </a:rPr>
              <a:t> </a:t>
            </a:r>
            <a:r>
              <a:rPr lang="en-US" sz="2000" b="1" dirty="0">
                <a:solidFill>
                  <a:srgbClr val="0000FF"/>
                </a:solidFill>
                <a:latin typeface="Arial"/>
                <a:cs typeface="Arial"/>
              </a:rPr>
              <a:t>faster </a:t>
            </a:r>
            <a:r>
              <a:rPr lang="en-US" sz="2000" b="1" dirty="0" err="1" smtClean="0">
                <a:solidFill>
                  <a:srgbClr val="0000FF"/>
                </a:solidFill>
                <a:latin typeface="Arial"/>
                <a:cs typeface="Arial"/>
              </a:rPr>
              <a:t>vs</a:t>
            </a:r>
            <a:r>
              <a:rPr lang="en-US" sz="2000" b="1" dirty="0" smtClean="0">
                <a:solidFill>
                  <a:srgbClr val="0000FF"/>
                </a:solidFill>
                <a:latin typeface="Arial"/>
                <a:cs typeface="Arial"/>
              </a:rPr>
              <a:t> original large-scale SMP</a:t>
            </a:r>
            <a:endParaRPr lang="en-US" sz="2000" b="1" dirty="0">
              <a:solidFill>
                <a:srgbClr val="0000FF"/>
              </a:solidFill>
              <a:latin typeface="Arial"/>
              <a:cs typeface="Arial"/>
            </a:endParaRPr>
          </a:p>
          <a:p>
            <a:pPr marL="0" indent="0" algn="ctr">
              <a:buNone/>
            </a:pPr>
            <a:endParaRPr lang="en-US" sz="2000" b="1" dirty="0" smtClean="0">
              <a:solidFill>
                <a:srgbClr val="0000FF"/>
              </a:solidFill>
              <a:latin typeface="Arial"/>
              <a:cs typeface="Arial"/>
            </a:endParaRPr>
          </a:p>
          <a:p>
            <a:endParaRPr lang="en-US" sz="1600" b="1" dirty="0" smtClean="0"/>
          </a:p>
          <a:p>
            <a:endParaRPr lang="en-US" sz="1600" b="1" dirty="0" smtClean="0"/>
          </a:p>
          <a:p>
            <a:endParaRPr lang="en-US" sz="1600" b="1" dirty="0" smtClean="0"/>
          </a:p>
          <a:p>
            <a:endParaRPr lang="en-US" sz="1600" b="1" dirty="0" smtClean="0"/>
          </a:p>
          <a:p>
            <a:pPr marL="0" indent="0">
              <a:buNone/>
            </a:pPr>
            <a:endParaRPr lang="en-US" sz="1800" b="1" dirty="0" smtClean="0"/>
          </a:p>
          <a:p>
            <a:pPr marL="0" indent="0">
              <a:buNone/>
            </a:pPr>
            <a:endParaRPr lang="en-US" sz="2400" b="1" dirty="0" smtClean="0">
              <a:latin typeface="Times New Roman"/>
              <a:cs typeface="Times New Roman"/>
            </a:endParaRPr>
          </a:p>
        </p:txBody>
      </p:sp>
    </p:spTree>
    <p:extLst>
      <p:ext uri="{BB962C8B-B14F-4D97-AF65-F5344CB8AC3E}">
        <p14:creationId xmlns:p14="http://schemas.microsoft.com/office/powerpoint/2010/main" val="2985988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76200"/>
            <a:ext cx="6400800" cy="1143000"/>
          </a:xfrm>
        </p:spPr>
        <p:txBody>
          <a:bodyPr/>
          <a:lstStyle/>
          <a:p>
            <a:r>
              <a:rPr lang="en-US" dirty="0" smtClean="0"/>
              <a:t>BIGSTICK</a:t>
            </a:r>
            <a:br>
              <a:rPr lang="en-US" dirty="0" smtClean="0"/>
            </a:br>
            <a:endParaRPr lang="en-US" sz="1800" dirty="0"/>
          </a:p>
        </p:txBody>
      </p:sp>
      <p:sp>
        <p:nvSpPr>
          <p:cNvPr id="3" name="TextBox 2"/>
          <p:cNvSpPr txBox="1"/>
          <p:nvPr/>
        </p:nvSpPr>
        <p:spPr>
          <a:xfrm>
            <a:off x="3870796" y="2645688"/>
            <a:ext cx="184666" cy="369332"/>
          </a:xfrm>
          <a:prstGeom prst="rect">
            <a:avLst/>
          </a:prstGeom>
          <a:noFill/>
        </p:spPr>
        <p:txBody>
          <a:bodyPr wrap="none" rtlCol="0">
            <a:spAutoFit/>
          </a:bodyPr>
          <a:lstStyle/>
          <a:p>
            <a:endParaRPr lang="en-US" dirty="0"/>
          </a:p>
        </p:txBody>
      </p:sp>
      <p:sp>
        <p:nvSpPr>
          <p:cNvPr id="71" name="Content Placeholder 2"/>
          <p:cNvSpPr>
            <a:spLocks noGrp="1"/>
          </p:cNvSpPr>
          <p:nvPr>
            <p:ph idx="1"/>
          </p:nvPr>
        </p:nvSpPr>
        <p:spPr>
          <a:xfrm>
            <a:off x="76200" y="1173162"/>
            <a:ext cx="9067800" cy="2103438"/>
          </a:xfrm>
        </p:spPr>
        <p:txBody>
          <a:bodyPr>
            <a:noAutofit/>
          </a:bodyPr>
          <a:lstStyle/>
          <a:p>
            <a:r>
              <a:rPr lang="en-US" sz="1600" dirty="0" err="1">
                <a:latin typeface="Arial"/>
                <a:cs typeface="Arial"/>
              </a:rPr>
              <a:t>CalLat</a:t>
            </a:r>
            <a:r>
              <a:rPr lang="en-US" sz="1600" dirty="0">
                <a:latin typeface="Arial"/>
                <a:cs typeface="Arial"/>
              </a:rPr>
              <a:t> NP SciDAC Partnership (PI: Wick </a:t>
            </a:r>
            <a:r>
              <a:rPr lang="en-US" sz="1600" dirty="0" err="1">
                <a:latin typeface="Arial"/>
                <a:cs typeface="Arial"/>
              </a:rPr>
              <a:t>Haxton</a:t>
            </a:r>
            <a:r>
              <a:rPr lang="en-US" sz="1600" dirty="0" smtClean="0">
                <a:latin typeface="Arial"/>
                <a:cs typeface="Arial"/>
              </a:rPr>
              <a:t>) </a:t>
            </a:r>
          </a:p>
          <a:p>
            <a:r>
              <a:rPr lang="en-US" sz="1600" dirty="0">
                <a:latin typeface="Arial"/>
                <a:cs typeface="Arial"/>
              </a:rPr>
              <a:t>Configuration-interaction (CI</a:t>
            </a:r>
            <a:r>
              <a:rPr lang="en-US" sz="1600" dirty="0" smtClean="0">
                <a:latin typeface="Arial"/>
                <a:cs typeface="Arial"/>
              </a:rPr>
              <a:t>) </a:t>
            </a:r>
            <a:r>
              <a:rPr lang="en-US" sz="1600" dirty="0">
                <a:latin typeface="Arial"/>
                <a:cs typeface="Arial"/>
              </a:rPr>
              <a:t>popular technique for solving quantum many-body systems</a:t>
            </a:r>
          </a:p>
          <a:p>
            <a:pPr marL="342900" lvl="2" indent="-342900"/>
            <a:r>
              <a:rPr lang="en-US" sz="1600" dirty="0" smtClean="0">
                <a:latin typeface="Arial"/>
                <a:cs typeface="Arial"/>
              </a:rPr>
              <a:t>BIGSTICK: scalable</a:t>
            </a:r>
            <a:r>
              <a:rPr lang="en-US" sz="1600" dirty="0">
                <a:latin typeface="Arial"/>
                <a:cs typeface="Arial"/>
              </a:rPr>
              <a:t>, memory-efficient CI </a:t>
            </a:r>
            <a:r>
              <a:rPr lang="en-US" sz="1600" dirty="0" smtClean="0">
                <a:latin typeface="Arial"/>
                <a:cs typeface="Arial"/>
              </a:rPr>
              <a:t>code, large </a:t>
            </a:r>
            <a:r>
              <a:rPr lang="en-US" sz="1600" dirty="0" err="1">
                <a:latin typeface="Arial"/>
                <a:cs typeface="Arial"/>
              </a:rPr>
              <a:t>eigenpair</a:t>
            </a:r>
            <a:r>
              <a:rPr lang="en-US" sz="1600" dirty="0">
                <a:latin typeface="Arial"/>
                <a:cs typeface="Arial"/>
              </a:rPr>
              <a:t> problem </a:t>
            </a:r>
            <a:r>
              <a:rPr lang="en-US" sz="1600" dirty="0" smtClean="0">
                <a:latin typeface="Arial"/>
                <a:cs typeface="Arial"/>
              </a:rPr>
              <a:t>via iterative methods</a:t>
            </a:r>
            <a:endParaRPr lang="en-US" sz="1600" dirty="0">
              <a:latin typeface="Arial"/>
              <a:cs typeface="Arial"/>
            </a:endParaRPr>
          </a:p>
          <a:p>
            <a:r>
              <a:rPr lang="en-US" sz="1600" dirty="0" smtClean="0">
                <a:latin typeface="Arial"/>
                <a:cs typeface="Arial"/>
              </a:rPr>
              <a:t>Applied both intra-</a:t>
            </a:r>
            <a:r>
              <a:rPr lang="en-US" sz="1600" dirty="0">
                <a:latin typeface="Arial"/>
                <a:cs typeface="Arial"/>
              </a:rPr>
              <a:t> </a:t>
            </a:r>
            <a:r>
              <a:rPr lang="en-US" sz="1600" dirty="0" smtClean="0">
                <a:latin typeface="Arial"/>
                <a:cs typeface="Arial"/>
              </a:rPr>
              <a:t>and inter-node optimizations </a:t>
            </a:r>
            <a:br>
              <a:rPr lang="en-US" sz="1600" dirty="0" smtClean="0">
                <a:latin typeface="Arial"/>
                <a:cs typeface="Arial"/>
              </a:rPr>
            </a:br>
            <a:r>
              <a:rPr lang="en-US" sz="1600" dirty="0" smtClean="0">
                <a:latin typeface="Arial"/>
                <a:cs typeface="Arial"/>
              </a:rPr>
              <a:t>(1) </a:t>
            </a:r>
            <a:r>
              <a:rPr lang="en-US" sz="1600" dirty="0">
                <a:latin typeface="Arial"/>
                <a:cs typeface="Arial"/>
              </a:rPr>
              <a:t>E</a:t>
            </a:r>
            <a:r>
              <a:rPr lang="en-US" sz="1600" dirty="0" smtClean="0">
                <a:latin typeface="Arial"/>
                <a:cs typeface="Arial"/>
              </a:rPr>
              <a:t>mpirical load </a:t>
            </a:r>
            <a:r>
              <a:rPr lang="en-US" sz="1600" dirty="0">
                <a:latin typeface="Arial"/>
                <a:cs typeface="Arial"/>
              </a:rPr>
              <a:t>balance </a:t>
            </a:r>
            <a:r>
              <a:rPr lang="en-US" sz="1600" dirty="0" smtClean="0">
                <a:latin typeface="Arial"/>
                <a:cs typeface="Arial"/>
              </a:rPr>
              <a:t>for </a:t>
            </a:r>
            <a:r>
              <a:rPr lang="en-US" sz="1600" dirty="0" err="1" smtClean="0">
                <a:latin typeface="Arial"/>
                <a:cs typeface="Arial"/>
              </a:rPr>
              <a:t>OpBundles</a:t>
            </a:r>
            <a:r>
              <a:rPr lang="en-US" sz="1600" dirty="0" smtClean="0">
                <a:latin typeface="Arial"/>
                <a:cs typeface="Arial"/>
              </a:rPr>
              <a:t> </a:t>
            </a:r>
            <a:r>
              <a:rPr lang="en-US" sz="1600" dirty="0" err="1" smtClean="0">
                <a:latin typeface="Arial"/>
                <a:cs typeface="Arial"/>
              </a:rPr>
              <a:t>nonzeros</a:t>
            </a:r>
            <a:r>
              <a:rPr lang="en-US" sz="1600" dirty="0" smtClean="0">
                <a:latin typeface="Arial"/>
                <a:cs typeface="Arial"/>
              </a:rPr>
              <a:t> (2) Tuning </a:t>
            </a:r>
            <a:r>
              <a:rPr lang="en-US" sz="1600" dirty="0" err="1">
                <a:latin typeface="Arial"/>
                <a:cs typeface="Arial"/>
              </a:rPr>
              <a:t>MPI+OpenMP</a:t>
            </a:r>
            <a:r>
              <a:rPr lang="en-US" sz="1600" dirty="0">
                <a:latin typeface="Arial"/>
                <a:cs typeface="Arial"/>
              </a:rPr>
              <a:t> for each </a:t>
            </a:r>
            <a:r>
              <a:rPr lang="en-US" sz="1600" dirty="0" smtClean="0">
                <a:latin typeface="Arial"/>
                <a:cs typeface="Arial"/>
              </a:rPr>
              <a:t>system </a:t>
            </a:r>
            <a:br>
              <a:rPr lang="en-US" sz="1600" dirty="0" smtClean="0">
                <a:latin typeface="Arial"/>
                <a:cs typeface="Arial"/>
              </a:rPr>
            </a:br>
            <a:r>
              <a:rPr lang="en-US" sz="1600" dirty="0" smtClean="0">
                <a:latin typeface="Arial"/>
                <a:cs typeface="Arial"/>
              </a:rPr>
              <a:t>(3) </a:t>
            </a:r>
            <a:r>
              <a:rPr lang="en-US" sz="1600" dirty="0">
                <a:latin typeface="Arial"/>
                <a:cs typeface="Arial"/>
              </a:rPr>
              <a:t>Fusing </a:t>
            </a:r>
            <a:r>
              <a:rPr lang="en-US" sz="1600" dirty="0" smtClean="0">
                <a:latin typeface="Arial"/>
                <a:cs typeface="Arial"/>
              </a:rPr>
              <a:t>collectives (4) </a:t>
            </a:r>
            <a:r>
              <a:rPr lang="en-US" sz="1600" dirty="0">
                <a:latin typeface="Arial"/>
                <a:cs typeface="Arial"/>
              </a:rPr>
              <a:t>empirically-tuned reduced concurrency for </a:t>
            </a:r>
            <a:r>
              <a:rPr lang="en-US" sz="1600" dirty="0" err="1" smtClean="0">
                <a:latin typeface="Arial"/>
                <a:cs typeface="Arial"/>
              </a:rPr>
              <a:t>reorthogonalization</a:t>
            </a:r>
            <a:endParaRPr lang="en-US" sz="1600" dirty="0" smtClean="0">
              <a:latin typeface="Arial"/>
              <a:cs typeface="Arial"/>
            </a:endParaRPr>
          </a:p>
          <a:p>
            <a:pPr marL="0" lvl="1" indent="0" algn="ctr">
              <a:buNone/>
            </a:pPr>
            <a:r>
              <a:rPr lang="en-US" sz="2000" b="1" dirty="0">
                <a:solidFill>
                  <a:srgbClr val="0000FF"/>
                </a:solidFill>
                <a:latin typeface="Arial"/>
                <a:cs typeface="Arial"/>
              </a:rPr>
              <a:t>Overall, </a:t>
            </a:r>
            <a:r>
              <a:rPr lang="en-US" sz="2000" b="1" dirty="0" smtClean="0">
                <a:solidFill>
                  <a:srgbClr val="0000FF"/>
                </a:solidFill>
                <a:latin typeface="Arial"/>
                <a:cs typeface="Arial"/>
              </a:rPr>
              <a:t>improved </a:t>
            </a:r>
            <a:r>
              <a:rPr lang="en-US" sz="2000" b="1" dirty="0">
                <a:solidFill>
                  <a:srgbClr val="0000FF"/>
                </a:solidFill>
                <a:latin typeface="Arial"/>
                <a:cs typeface="Arial"/>
              </a:rPr>
              <a:t>scalability and performance by 1.3x </a:t>
            </a:r>
            <a:r>
              <a:rPr lang="en-US" sz="2000" b="1" dirty="0" smtClean="0">
                <a:solidFill>
                  <a:srgbClr val="0000FF"/>
                </a:solidFill>
                <a:latin typeface="Arial"/>
                <a:cs typeface="Arial"/>
              </a:rPr>
              <a:t>– 8x</a:t>
            </a:r>
            <a:r>
              <a:rPr lang="en-US" sz="2000" b="1" dirty="0">
                <a:solidFill>
                  <a:srgbClr val="0000FF"/>
                </a:solidFill>
                <a:latin typeface="Arial"/>
                <a:cs typeface="Arial"/>
              </a:rPr>
              <a:t> </a:t>
            </a:r>
            <a:r>
              <a:rPr lang="en-US" sz="2000" b="1" dirty="0" smtClean="0">
                <a:solidFill>
                  <a:srgbClr val="0000FF"/>
                </a:solidFill>
                <a:latin typeface="Arial"/>
                <a:cs typeface="Arial"/>
              </a:rPr>
              <a:t>(</a:t>
            </a:r>
            <a:r>
              <a:rPr lang="en-US" sz="1600" b="1" u="sng" dirty="0" smtClean="0">
                <a:solidFill>
                  <a:srgbClr val="0000FF"/>
                </a:solidFill>
                <a:latin typeface="Arial"/>
                <a:cs typeface="Arial"/>
              </a:rPr>
              <a:t>Accepted SC15</a:t>
            </a:r>
            <a:r>
              <a:rPr lang="en-US" sz="1600" b="1" dirty="0" smtClean="0">
                <a:solidFill>
                  <a:srgbClr val="0000FF"/>
                </a:solidFill>
                <a:latin typeface="Arial"/>
                <a:cs typeface="Arial"/>
              </a:rPr>
              <a:t>)</a:t>
            </a:r>
          </a:p>
          <a:p>
            <a:endParaRPr lang="en-US" sz="1600" b="1" dirty="0" smtClean="0"/>
          </a:p>
          <a:p>
            <a:endParaRPr lang="en-US" sz="1600" b="1" dirty="0" smtClean="0"/>
          </a:p>
          <a:p>
            <a:pPr marL="0" indent="0">
              <a:buNone/>
            </a:pPr>
            <a:endParaRPr lang="en-US" sz="1600" b="1" dirty="0" smtClean="0"/>
          </a:p>
          <a:p>
            <a:endParaRPr lang="en-US" sz="1600" b="1" dirty="0" smtClean="0"/>
          </a:p>
          <a:p>
            <a:pPr marL="0" indent="0">
              <a:buNone/>
            </a:pPr>
            <a:endParaRPr lang="en-US" sz="1800" b="1" dirty="0" smtClean="0"/>
          </a:p>
          <a:p>
            <a:pPr marL="0" indent="0">
              <a:buNone/>
            </a:pPr>
            <a:endParaRPr lang="en-US" sz="2400" b="1" dirty="0" smtClean="0">
              <a:latin typeface="Times New Roman"/>
              <a:cs typeface="Times New Roman"/>
            </a:endParaRPr>
          </a:p>
        </p:txBody>
      </p:sp>
      <p:grpSp>
        <p:nvGrpSpPr>
          <p:cNvPr id="8" name="Group 7"/>
          <p:cNvGrpSpPr/>
          <p:nvPr/>
        </p:nvGrpSpPr>
        <p:grpSpPr>
          <a:xfrm>
            <a:off x="304800" y="3657600"/>
            <a:ext cx="8510189" cy="2743200"/>
            <a:chOff x="228600" y="9144000"/>
            <a:chExt cx="8229600" cy="2652754"/>
          </a:xfrm>
        </p:grpSpPr>
        <p:pic>
          <p:nvPicPr>
            <p:cNvPr id="9" name="Picture 8" descr="edison_cs_speedup.pdf"/>
            <p:cNvPicPr>
              <a:picLocks noChangeAspect="1"/>
            </p:cNvPicPr>
            <p:nvPr/>
          </p:nvPicPr>
          <p:blipFill>
            <a:blip r:embed="rId2"/>
            <a:stretch>
              <a:fillRect/>
            </a:stretch>
          </p:blipFill>
          <p:spPr>
            <a:xfrm>
              <a:off x="228600" y="9144000"/>
              <a:ext cx="3886200" cy="2652754"/>
            </a:xfrm>
            <a:prstGeom prst="rect">
              <a:avLst/>
            </a:prstGeom>
          </p:spPr>
        </p:pic>
        <p:pic>
          <p:nvPicPr>
            <p:cNvPr id="10" name="Picture 9" descr="mira_cs_speedup.pdf"/>
            <p:cNvPicPr>
              <a:picLocks noChangeAspect="1"/>
            </p:cNvPicPr>
            <p:nvPr/>
          </p:nvPicPr>
          <p:blipFill>
            <a:blip r:embed="rId3"/>
            <a:stretch>
              <a:fillRect/>
            </a:stretch>
          </p:blipFill>
          <p:spPr>
            <a:xfrm>
              <a:off x="4572000" y="9144000"/>
              <a:ext cx="3886200" cy="2650457"/>
            </a:xfrm>
            <a:prstGeom prst="rect">
              <a:avLst/>
            </a:prstGeom>
          </p:spPr>
        </p:pic>
      </p:grpSp>
      <p:sp>
        <p:nvSpPr>
          <p:cNvPr id="4" name="Rectangle 3"/>
          <p:cNvSpPr/>
          <p:nvPr/>
        </p:nvSpPr>
        <p:spPr>
          <a:xfrm>
            <a:off x="838200" y="6458635"/>
            <a:ext cx="7848600" cy="323165"/>
          </a:xfrm>
          <a:prstGeom prst="rect">
            <a:avLst/>
          </a:prstGeom>
        </p:spPr>
        <p:txBody>
          <a:bodyPr wrap="square">
            <a:spAutoFit/>
          </a:bodyPr>
          <a:lstStyle/>
          <a:p>
            <a:pPr marL="685800" lvl="2" indent="-228600">
              <a:spcAft>
                <a:spcPts val="500"/>
              </a:spcAft>
              <a:buSzPct val="100000"/>
              <a:buFont typeface="Wingdings" charset="2"/>
              <a:buChar char="§"/>
            </a:pPr>
            <a:r>
              <a:rPr lang="en-US" sz="1500" baseline="30000" dirty="0">
                <a:latin typeface="Arial"/>
                <a:cs typeface="Arial"/>
              </a:rPr>
              <a:t>132</a:t>
            </a:r>
            <a:r>
              <a:rPr lang="en-US" sz="1500" dirty="0">
                <a:latin typeface="Arial"/>
                <a:cs typeface="Arial"/>
              </a:rPr>
              <a:t>Xe using a </a:t>
            </a:r>
            <a:r>
              <a:rPr lang="en-US" sz="1500" baseline="30000" dirty="0">
                <a:latin typeface="Arial"/>
                <a:cs typeface="Arial"/>
              </a:rPr>
              <a:t>100</a:t>
            </a:r>
            <a:r>
              <a:rPr lang="en-US" sz="1500" dirty="0">
                <a:latin typeface="Arial"/>
                <a:cs typeface="Arial"/>
              </a:rPr>
              <a:t>Sn frozen core with 4 valence protons and 8 valence </a:t>
            </a:r>
            <a:r>
              <a:rPr lang="en-US" sz="1500" dirty="0" smtClean="0">
                <a:latin typeface="Arial"/>
                <a:cs typeface="Arial"/>
              </a:rPr>
              <a:t>neutrons       </a:t>
            </a:r>
            <a:endParaRPr lang="en-US" sz="1500" dirty="0">
              <a:latin typeface="Arial"/>
              <a:cs typeface="Arial"/>
            </a:endParaRPr>
          </a:p>
        </p:txBody>
      </p:sp>
    </p:spTree>
    <p:extLst>
      <p:ext uri="{BB962C8B-B14F-4D97-AF65-F5344CB8AC3E}">
        <p14:creationId xmlns:p14="http://schemas.microsoft.com/office/powerpoint/2010/main" val="30178786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 Tool Integration</a:t>
            </a:r>
            <a:endParaRPr lang="en-US" dirty="0"/>
          </a:p>
        </p:txBody>
      </p:sp>
      <p:sp>
        <p:nvSpPr>
          <p:cNvPr id="7" name="TextBox 6"/>
          <p:cNvSpPr txBox="1"/>
          <p:nvPr/>
        </p:nvSpPr>
        <p:spPr>
          <a:xfrm>
            <a:off x="1676400" y="6488668"/>
            <a:ext cx="5935539" cy="369332"/>
          </a:xfrm>
          <a:prstGeom prst="rect">
            <a:avLst/>
          </a:prstGeom>
          <a:noFill/>
        </p:spPr>
        <p:txBody>
          <a:bodyPr wrap="none" rtlCol="0">
            <a:spAutoFit/>
          </a:bodyPr>
          <a:lstStyle/>
          <a:p>
            <a:pPr algn="ctr"/>
            <a:r>
              <a:rPr lang="en-US" b="1" i="1" dirty="0" smtClean="0">
                <a:solidFill>
                  <a:srgbClr val="000090"/>
                </a:solidFill>
              </a:rPr>
              <a:t>Edges/arrows show SUPER tools that have been integrated.</a:t>
            </a:r>
            <a:endParaRPr lang="en-US" b="1" i="1" dirty="0">
              <a:solidFill>
                <a:srgbClr val="000090"/>
              </a:solidFill>
            </a:endParaRPr>
          </a:p>
        </p:txBody>
      </p:sp>
      <p:grpSp>
        <p:nvGrpSpPr>
          <p:cNvPr id="149" name="Group 32"/>
          <p:cNvGrpSpPr>
            <a:grpSpLocks/>
          </p:cNvGrpSpPr>
          <p:nvPr/>
        </p:nvGrpSpPr>
        <p:grpSpPr bwMode="auto">
          <a:xfrm>
            <a:off x="0" y="1214437"/>
            <a:ext cx="9143745" cy="5186363"/>
            <a:chOff x="0" y="0"/>
            <a:chExt cx="6671" cy="3939"/>
          </a:xfrm>
        </p:grpSpPr>
        <p:sp>
          <p:nvSpPr>
            <p:cNvPr id="150" name="Oval 14"/>
            <p:cNvSpPr>
              <a:spLocks/>
            </p:cNvSpPr>
            <p:nvPr/>
          </p:nvSpPr>
          <p:spPr bwMode="auto">
            <a:xfrm>
              <a:off x="0" y="1331"/>
              <a:ext cx="1111" cy="1112"/>
            </a:xfrm>
            <a:prstGeom prst="ellipse">
              <a:avLst/>
            </a:prstGeom>
            <a:noFill/>
            <a:ln w="50800" cap="flat">
              <a:solidFill>
                <a:srgbClr val="003DCC"/>
              </a:solidFill>
              <a:prstDash val="solid"/>
              <a:round/>
              <a:headEnd type="none" w="med" len="med"/>
              <a:tailEnd type="none" w="med" len="med"/>
            </a:ln>
          </p:spPr>
          <p:txBody>
            <a:bodyPr lIns="50800" tIns="50800" bIns="50800" anchor="ctr">
              <a:prstTxWarp prst="textNoShape">
                <a:avLst/>
              </a:prstTxWarp>
            </a:bodyPr>
            <a:lstStyle/>
            <a:p>
              <a:pPr algn="ctr"/>
              <a:r>
                <a:rPr lang="en-US" sz="1400" b="1" dirty="0">
                  <a:solidFill>
                    <a:schemeClr val="tx1"/>
                  </a:solidFill>
                  <a:ea typeface="Gill Sans" pitchFamily="-102" charset="0"/>
                  <a:cs typeface="Gill Sans" pitchFamily="-102" charset="0"/>
                </a:rPr>
                <a:t>TAU</a:t>
              </a:r>
              <a:endParaRPr lang="en-US" sz="1400" b="1" dirty="0" smtClean="0">
                <a:solidFill>
                  <a:schemeClr val="tx1"/>
                </a:solidFill>
                <a:ea typeface="Gill Sans" pitchFamily="-102" charset="0"/>
                <a:cs typeface="Gill Sans" pitchFamily="-102" charset="0"/>
              </a:endParaRPr>
            </a:p>
            <a:p>
              <a:pPr algn="ctr"/>
              <a:r>
                <a:rPr lang="en-US" sz="1400" dirty="0" smtClean="0">
                  <a:solidFill>
                    <a:schemeClr val="tx1"/>
                  </a:solidFill>
                  <a:ea typeface="Gill Sans" pitchFamily="-102" charset="0"/>
                  <a:cs typeface="Gill Sans" pitchFamily="-102" charset="0"/>
                </a:rPr>
                <a:t>tuning </a:t>
              </a:r>
              <a:r>
                <a:rPr lang="en-US" sz="1400" dirty="0">
                  <a:solidFill>
                    <a:schemeClr val="tx1"/>
                  </a:solidFill>
                  <a:ea typeface="Gill Sans" pitchFamily="-102" charset="0"/>
                  <a:cs typeface="Gill Sans" pitchFamily="-102" charset="0"/>
                </a:rPr>
                <a:t>and analysis system</a:t>
              </a:r>
            </a:p>
            <a:p>
              <a:pPr algn="ctr"/>
              <a:endParaRPr lang="en-US" sz="1400" dirty="0">
                <a:solidFill>
                  <a:schemeClr val="tx1"/>
                </a:solidFill>
                <a:ea typeface="Gill Sans" pitchFamily="-102" charset="0"/>
                <a:cs typeface="Gill Sans" pitchFamily="-102" charset="0"/>
              </a:endParaRPr>
            </a:p>
            <a:p>
              <a:pPr algn="ctr"/>
              <a:r>
                <a:rPr lang="en-US" sz="1400" dirty="0">
                  <a:solidFill>
                    <a:schemeClr val="tx1"/>
                  </a:solidFill>
                  <a:ea typeface="Gill Sans" pitchFamily="-102" charset="0"/>
                  <a:cs typeface="Gill Sans" pitchFamily="-102" charset="0"/>
                </a:rPr>
                <a:t>Oregon</a:t>
              </a:r>
            </a:p>
          </p:txBody>
        </p:sp>
        <p:sp>
          <p:nvSpPr>
            <p:cNvPr id="151" name="Oval 15"/>
            <p:cNvSpPr>
              <a:spLocks/>
            </p:cNvSpPr>
            <p:nvPr/>
          </p:nvSpPr>
          <p:spPr bwMode="auto">
            <a:xfrm>
              <a:off x="3880" y="2827"/>
              <a:ext cx="1112" cy="1112"/>
            </a:xfrm>
            <a:prstGeom prst="ellipse">
              <a:avLst/>
            </a:prstGeom>
            <a:noFill/>
            <a:ln w="50800" cap="flat">
              <a:solidFill>
                <a:srgbClr val="003DCC"/>
              </a:solidFill>
              <a:prstDash val="solid"/>
              <a:round/>
              <a:headEnd type="none" w="med" len="med"/>
              <a:tailEnd type="none" w="med" len="med"/>
            </a:ln>
          </p:spPr>
          <p:txBody>
            <a:bodyPr lIns="50800" tIns="50800" bIns="50800" anchor="ctr">
              <a:prstTxWarp prst="textNoShape">
                <a:avLst/>
              </a:prstTxWarp>
            </a:bodyPr>
            <a:lstStyle/>
            <a:p>
              <a:pPr algn="ctr"/>
              <a:r>
                <a:rPr lang="en-US" sz="1300" b="1" dirty="0">
                  <a:solidFill>
                    <a:schemeClr val="tx1"/>
                  </a:solidFill>
                  <a:ea typeface="Gill Sans" pitchFamily="-102" charset="0"/>
                  <a:cs typeface="Gill Sans" pitchFamily="-102" charset="0"/>
                </a:rPr>
                <a:t>Active</a:t>
              </a:r>
              <a:r>
                <a:rPr lang="en-US" sz="1300" dirty="0">
                  <a:solidFill>
                    <a:schemeClr val="tx1"/>
                  </a:solidFill>
                  <a:ea typeface="Gill Sans" pitchFamily="-102" charset="0"/>
                  <a:cs typeface="Gill Sans" pitchFamily="-102" charset="0"/>
                </a:rPr>
                <a:t> </a:t>
              </a:r>
              <a:r>
                <a:rPr lang="en-US" sz="1300" b="1" dirty="0">
                  <a:solidFill>
                    <a:schemeClr val="tx1"/>
                  </a:solidFill>
                  <a:ea typeface="Gill Sans" pitchFamily="-102" charset="0"/>
                  <a:cs typeface="Gill Sans" pitchFamily="-102" charset="0"/>
                </a:rPr>
                <a:t>Harmony</a:t>
              </a:r>
              <a:endParaRPr lang="en-US" sz="1300" dirty="0" smtClean="0">
                <a:solidFill>
                  <a:schemeClr val="tx1"/>
                </a:solidFill>
                <a:ea typeface="Gill Sans" pitchFamily="-102" charset="0"/>
                <a:cs typeface="Gill Sans" pitchFamily="-102" charset="0"/>
              </a:endParaRPr>
            </a:p>
            <a:p>
              <a:pPr algn="ctr"/>
              <a:r>
                <a:rPr lang="en-US" sz="1300" dirty="0" smtClean="0">
                  <a:solidFill>
                    <a:schemeClr val="tx1"/>
                  </a:solidFill>
                  <a:ea typeface="Gill Sans" pitchFamily="-102" charset="0"/>
                  <a:cs typeface="Gill Sans" pitchFamily="-102" charset="0"/>
                </a:rPr>
                <a:t>online </a:t>
              </a:r>
              <a:r>
                <a:rPr lang="en-US" sz="1300" dirty="0">
                  <a:solidFill>
                    <a:schemeClr val="tx1"/>
                  </a:solidFill>
                  <a:ea typeface="Gill Sans" pitchFamily="-102" charset="0"/>
                  <a:cs typeface="Gill Sans" pitchFamily="-102" charset="0"/>
                </a:rPr>
                <a:t>and offline </a:t>
              </a:r>
              <a:r>
                <a:rPr lang="en-US" sz="1300" dirty="0" err="1">
                  <a:solidFill>
                    <a:schemeClr val="tx1"/>
                  </a:solidFill>
                  <a:ea typeface="Gill Sans" pitchFamily="-102" charset="0"/>
                  <a:cs typeface="Gill Sans" pitchFamily="-102" charset="0"/>
                </a:rPr>
                <a:t>autotuning</a:t>
              </a:r>
              <a:endParaRPr lang="en-US" sz="1300" dirty="0">
                <a:solidFill>
                  <a:schemeClr val="tx1"/>
                </a:solidFill>
                <a:ea typeface="Gill Sans" pitchFamily="-102" charset="0"/>
                <a:cs typeface="Gill Sans" pitchFamily="-102" charset="0"/>
              </a:endParaRPr>
            </a:p>
            <a:p>
              <a:pPr algn="ctr"/>
              <a:endParaRPr lang="en-US" sz="1300" dirty="0">
                <a:solidFill>
                  <a:schemeClr val="tx1"/>
                </a:solidFill>
                <a:ea typeface="Gill Sans" pitchFamily="-102" charset="0"/>
                <a:cs typeface="Gill Sans" pitchFamily="-102" charset="0"/>
              </a:endParaRPr>
            </a:p>
            <a:p>
              <a:pPr algn="ctr"/>
              <a:r>
                <a:rPr lang="en-US" sz="1300" dirty="0">
                  <a:solidFill>
                    <a:schemeClr val="tx1"/>
                  </a:solidFill>
                  <a:ea typeface="Gill Sans" pitchFamily="-102" charset="0"/>
                  <a:cs typeface="Gill Sans" pitchFamily="-102" charset="0"/>
                </a:rPr>
                <a:t>UMD</a:t>
              </a:r>
            </a:p>
          </p:txBody>
        </p:sp>
        <p:sp>
          <p:nvSpPr>
            <p:cNvPr id="152" name="Oval 16"/>
            <p:cNvSpPr>
              <a:spLocks/>
            </p:cNvSpPr>
            <p:nvPr/>
          </p:nvSpPr>
          <p:spPr bwMode="auto">
            <a:xfrm>
              <a:off x="1601" y="2816"/>
              <a:ext cx="1111" cy="1112"/>
            </a:xfrm>
            <a:prstGeom prst="ellipse">
              <a:avLst/>
            </a:prstGeom>
            <a:noFill/>
            <a:ln w="50800" cap="flat">
              <a:solidFill>
                <a:srgbClr val="003DCC"/>
              </a:solidFill>
              <a:prstDash val="solid"/>
              <a:round/>
              <a:headEnd type="none" w="med" len="med"/>
              <a:tailEnd type="none" w="med" len="med"/>
            </a:ln>
          </p:spPr>
          <p:txBody>
            <a:bodyPr lIns="50800" tIns="50800" bIns="50800" anchor="ctr">
              <a:prstTxWarp prst="textNoShape">
                <a:avLst/>
              </a:prstTxWarp>
            </a:bodyPr>
            <a:lstStyle/>
            <a:p>
              <a:pPr algn="ctr"/>
              <a:r>
                <a:rPr lang="en-US" sz="1400" b="1" dirty="0">
                  <a:solidFill>
                    <a:schemeClr val="tx1"/>
                  </a:solidFill>
                  <a:ea typeface="Gill Sans" pitchFamily="-102" charset="0"/>
                  <a:cs typeface="Gill Sans" pitchFamily="-102" charset="0"/>
                </a:rPr>
                <a:t>PAPI</a:t>
              </a:r>
              <a:endParaRPr lang="en-US" sz="1400" b="1" dirty="0" smtClean="0">
                <a:solidFill>
                  <a:schemeClr val="tx1"/>
                </a:solidFill>
                <a:ea typeface="Gill Sans" pitchFamily="-102" charset="0"/>
                <a:cs typeface="Gill Sans" pitchFamily="-102" charset="0"/>
              </a:endParaRPr>
            </a:p>
            <a:p>
              <a:pPr algn="ctr"/>
              <a:r>
                <a:rPr lang="en-US" sz="1400" dirty="0" smtClean="0">
                  <a:solidFill>
                    <a:schemeClr val="tx1"/>
                  </a:solidFill>
                  <a:ea typeface="Gill Sans" pitchFamily="-102" charset="0"/>
                  <a:cs typeface="Gill Sans" pitchFamily="-102" charset="0"/>
                </a:rPr>
                <a:t>performance </a:t>
              </a:r>
              <a:r>
                <a:rPr lang="en-US" sz="1400" dirty="0">
                  <a:solidFill>
                    <a:schemeClr val="tx1"/>
                  </a:solidFill>
                  <a:ea typeface="Gill Sans" pitchFamily="-102" charset="0"/>
                  <a:cs typeface="Gill Sans" pitchFamily="-102" charset="0"/>
                </a:rPr>
                <a:t>API</a:t>
              </a:r>
            </a:p>
            <a:p>
              <a:pPr algn="ctr"/>
              <a:endParaRPr lang="en-US" sz="1400" dirty="0">
                <a:solidFill>
                  <a:schemeClr val="tx1"/>
                </a:solidFill>
                <a:ea typeface="Gill Sans" pitchFamily="-102" charset="0"/>
                <a:cs typeface="Gill Sans" pitchFamily="-102" charset="0"/>
              </a:endParaRPr>
            </a:p>
            <a:p>
              <a:pPr algn="ctr"/>
              <a:r>
                <a:rPr lang="en-US" sz="1400" dirty="0">
                  <a:solidFill>
                    <a:schemeClr val="tx1"/>
                  </a:solidFill>
                  <a:ea typeface="Gill Sans" pitchFamily="-102" charset="0"/>
                  <a:cs typeface="Gill Sans" pitchFamily="-102" charset="0"/>
                </a:rPr>
                <a:t>UTK</a:t>
              </a:r>
            </a:p>
          </p:txBody>
        </p:sp>
        <p:sp>
          <p:nvSpPr>
            <p:cNvPr id="153" name="Oval 17"/>
            <p:cNvSpPr>
              <a:spLocks/>
            </p:cNvSpPr>
            <p:nvPr/>
          </p:nvSpPr>
          <p:spPr bwMode="auto">
            <a:xfrm>
              <a:off x="3869" y="0"/>
              <a:ext cx="1112" cy="1111"/>
            </a:xfrm>
            <a:prstGeom prst="ellipse">
              <a:avLst/>
            </a:prstGeom>
            <a:noFill/>
            <a:ln w="50800" cap="flat">
              <a:solidFill>
                <a:srgbClr val="003DCC"/>
              </a:solidFill>
              <a:prstDash val="solid"/>
              <a:round/>
              <a:headEnd type="none" w="med" len="med"/>
              <a:tailEnd type="none" w="med" len="med"/>
            </a:ln>
          </p:spPr>
          <p:txBody>
            <a:bodyPr lIns="50800" tIns="50800" bIns="50800" anchor="ctr">
              <a:prstTxWarp prst="textNoShape">
                <a:avLst/>
              </a:prstTxWarp>
            </a:bodyPr>
            <a:lstStyle/>
            <a:p>
              <a:pPr algn="ctr"/>
              <a:r>
                <a:rPr lang="en-US" sz="1300" b="1" dirty="0">
                  <a:solidFill>
                    <a:schemeClr val="tx1"/>
                  </a:solidFill>
                  <a:ea typeface="Gill Sans" pitchFamily="-102" charset="0"/>
                  <a:cs typeface="Gill Sans" pitchFamily="-102" charset="0"/>
                </a:rPr>
                <a:t>PBOUND</a:t>
              </a:r>
              <a:endParaRPr lang="en-US" sz="1300" b="1" dirty="0" smtClean="0">
                <a:solidFill>
                  <a:schemeClr val="tx1"/>
                </a:solidFill>
                <a:ea typeface="Gill Sans" pitchFamily="-102" charset="0"/>
                <a:cs typeface="Gill Sans" pitchFamily="-102" charset="0"/>
              </a:endParaRPr>
            </a:p>
            <a:p>
              <a:pPr algn="ctr"/>
              <a:r>
                <a:rPr lang="en-US" sz="1300" dirty="0" smtClean="0">
                  <a:solidFill>
                    <a:schemeClr val="tx1"/>
                  </a:solidFill>
                  <a:ea typeface="Gill Sans" pitchFamily="-102" charset="0"/>
                  <a:cs typeface="Gill Sans" pitchFamily="-102" charset="0"/>
                </a:rPr>
                <a:t>performance </a:t>
              </a:r>
              <a:r>
                <a:rPr lang="en-US" sz="1300" dirty="0">
                  <a:solidFill>
                    <a:schemeClr val="tx1"/>
                  </a:solidFill>
                  <a:ea typeface="Gill Sans" pitchFamily="-102" charset="0"/>
                  <a:cs typeface="Gill Sans" pitchFamily="-102" charset="0"/>
                </a:rPr>
                <a:t>modeling from code</a:t>
              </a:r>
            </a:p>
            <a:p>
              <a:pPr algn="ctr"/>
              <a:endParaRPr lang="en-US" sz="1300" dirty="0">
                <a:solidFill>
                  <a:schemeClr val="tx1"/>
                </a:solidFill>
                <a:ea typeface="Gill Sans" pitchFamily="-102" charset="0"/>
                <a:cs typeface="Gill Sans" pitchFamily="-102" charset="0"/>
              </a:endParaRPr>
            </a:p>
            <a:p>
              <a:pPr algn="ctr"/>
              <a:r>
                <a:rPr lang="en-US" sz="1300" dirty="0">
                  <a:solidFill>
                    <a:schemeClr val="tx1"/>
                  </a:solidFill>
                  <a:ea typeface="Gill Sans" pitchFamily="-102" charset="0"/>
                  <a:cs typeface="Gill Sans" pitchFamily="-102" charset="0"/>
                </a:rPr>
                <a:t>ANL</a:t>
              </a:r>
            </a:p>
          </p:txBody>
        </p:sp>
        <p:sp>
          <p:nvSpPr>
            <p:cNvPr id="154" name="Oval 18"/>
            <p:cNvSpPr>
              <a:spLocks/>
            </p:cNvSpPr>
            <p:nvPr/>
          </p:nvSpPr>
          <p:spPr bwMode="auto">
            <a:xfrm>
              <a:off x="2724" y="1348"/>
              <a:ext cx="1111" cy="1112"/>
            </a:xfrm>
            <a:prstGeom prst="ellipse">
              <a:avLst/>
            </a:prstGeom>
            <a:noFill/>
            <a:ln w="50800" cap="flat">
              <a:solidFill>
                <a:srgbClr val="003DCC"/>
              </a:solidFill>
              <a:prstDash val="solid"/>
              <a:round/>
              <a:headEnd type="none" w="med" len="med"/>
              <a:tailEnd type="none" w="med" len="med"/>
            </a:ln>
          </p:spPr>
          <p:txBody>
            <a:bodyPr lIns="50800" tIns="50800" bIns="50800" anchor="ctr">
              <a:prstTxWarp prst="textNoShape">
                <a:avLst/>
              </a:prstTxWarp>
            </a:bodyPr>
            <a:lstStyle/>
            <a:p>
              <a:pPr algn="ctr"/>
              <a:r>
                <a:rPr lang="en-US" sz="1300" b="1" dirty="0">
                  <a:solidFill>
                    <a:schemeClr val="tx1"/>
                  </a:solidFill>
                  <a:ea typeface="Gill Sans" pitchFamily="-102" charset="0"/>
                  <a:cs typeface="Gill Sans" pitchFamily="-102" charset="0"/>
                </a:rPr>
                <a:t>ORIO</a:t>
              </a:r>
              <a:endParaRPr lang="en-US" sz="1300" b="1" dirty="0" smtClean="0">
                <a:solidFill>
                  <a:schemeClr val="tx1"/>
                </a:solidFill>
                <a:ea typeface="Gill Sans" pitchFamily="-102" charset="0"/>
                <a:cs typeface="Gill Sans" pitchFamily="-102" charset="0"/>
              </a:endParaRPr>
            </a:p>
            <a:p>
              <a:pPr algn="ctr"/>
              <a:r>
                <a:rPr lang="en-US" sz="1300" dirty="0" smtClean="0">
                  <a:solidFill>
                    <a:schemeClr val="tx1"/>
                  </a:solidFill>
                  <a:ea typeface="Gill Sans" pitchFamily="-102" charset="0"/>
                  <a:cs typeface="Gill Sans" pitchFamily="-102" charset="0"/>
                </a:rPr>
                <a:t>empirical </a:t>
              </a:r>
              <a:r>
                <a:rPr lang="en-US" sz="1300" dirty="0">
                  <a:solidFill>
                    <a:schemeClr val="tx1"/>
                  </a:solidFill>
                  <a:ea typeface="Gill Sans" pitchFamily="-102" charset="0"/>
                  <a:cs typeface="Gill Sans" pitchFamily="-102" charset="0"/>
                </a:rPr>
                <a:t>tuning system</a:t>
              </a:r>
            </a:p>
            <a:p>
              <a:pPr algn="ctr"/>
              <a:endParaRPr lang="en-US" sz="1300" dirty="0">
                <a:solidFill>
                  <a:schemeClr val="tx1"/>
                </a:solidFill>
                <a:ea typeface="Gill Sans" pitchFamily="-102" charset="0"/>
                <a:cs typeface="Gill Sans" pitchFamily="-102" charset="0"/>
              </a:endParaRPr>
            </a:p>
            <a:p>
              <a:pPr algn="ctr"/>
              <a:r>
                <a:rPr lang="en-US" sz="1300" dirty="0">
                  <a:solidFill>
                    <a:schemeClr val="tx1"/>
                  </a:solidFill>
                  <a:ea typeface="Gill Sans" pitchFamily="-102" charset="0"/>
                  <a:cs typeface="Gill Sans" pitchFamily="-102" charset="0"/>
                </a:rPr>
                <a:t>ANL/Oregon</a:t>
              </a:r>
            </a:p>
          </p:txBody>
        </p:sp>
        <p:sp>
          <p:nvSpPr>
            <p:cNvPr id="155" name="Oval 19"/>
            <p:cNvSpPr>
              <a:spLocks/>
            </p:cNvSpPr>
            <p:nvPr/>
          </p:nvSpPr>
          <p:spPr bwMode="auto">
            <a:xfrm>
              <a:off x="1601" y="0"/>
              <a:ext cx="1111" cy="1111"/>
            </a:xfrm>
            <a:prstGeom prst="ellipse">
              <a:avLst/>
            </a:prstGeom>
            <a:noFill/>
            <a:ln w="50800" cap="flat">
              <a:solidFill>
                <a:srgbClr val="003DCC"/>
              </a:solidFill>
              <a:prstDash val="solid"/>
              <a:round/>
              <a:headEnd type="none" w="med" len="med"/>
              <a:tailEnd type="none" w="med" len="med"/>
            </a:ln>
          </p:spPr>
          <p:txBody>
            <a:bodyPr lIns="50800" tIns="50800" bIns="50800" anchor="ctr">
              <a:prstTxWarp prst="textNoShape">
                <a:avLst/>
              </a:prstTxWarp>
            </a:bodyPr>
            <a:lstStyle/>
            <a:p>
              <a:pPr algn="ctr"/>
              <a:r>
                <a:rPr lang="en-US" sz="1300" b="1" dirty="0">
                  <a:solidFill>
                    <a:schemeClr val="tx1"/>
                  </a:solidFill>
                  <a:ea typeface="Gill Sans" pitchFamily="-102" charset="0"/>
                  <a:cs typeface="Gill Sans" pitchFamily="-102" charset="0"/>
                </a:rPr>
                <a:t>ROSE</a:t>
              </a:r>
              <a:endParaRPr lang="en-US" sz="1300" b="1" dirty="0" smtClean="0">
                <a:solidFill>
                  <a:schemeClr val="tx1"/>
                </a:solidFill>
                <a:ea typeface="Gill Sans" pitchFamily="-102" charset="0"/>
                <a:cs typeface="Gill Sans" pitchFamily="-102" charset="0"/>
              </a:endParaRPr>
            </a:p>
            <a:p>
              <a:pPr algn="ctr"/>
              <a:r>
                <a:rPr lang="en-US" sz="1300" dirty="0" smtClean="0">
                  <a:solidFill>
                    <a:schemeClr val="tx1"/>
                  </a:solidFill>
                  <a:ea typeface="Gill Sans" pitchFamily="-102" charset="0"/>
                  <a:cs typeface="Gill Sans" pitchFamily="-102" charset="0"/>
                </a:rPr>
                <a:t>compiler </a:t>
              </a:r>
              <a:r>
                <a:rPr lang="en-US" sz="1300" dirty="0">
                  <a:solidFill>
                    <a:schemeClr val="tx1"/>
                  </a:solidFill>
                  <a:ea typeface="Gill Sans" pitchFamily="-102" charset="0"/>
                  <a:cs typeface="Gill Sans" pitchFamily="-102" charset="0"/>
                </a:rPr>
                <a:t>infrastructure</a:t>
              </a:r>
            </a:p>
            <a:p>
              <a:pPr algn="ctr"/>
              <a:endParaRPr lang="en-US" sz="1300" dirty="0">
                <a:solidFill>
                  <a:schemeClr val="tx1"/>
                </a:solidFill>
                <a:ea typeface="Gill Sans" pitchFamily="-102" charset="0"/>
                <a:cs typeface="Gill Sans" pitchFamily="-102" charset="0"/>
              </a:endParaRPr>
            </a:p>
            <a:p>
              <a:pPr algn="ctr"/>
              <a:r>
                <a:rPr lang="en-US" sz="1300" dirty="0">
                  <a:solidFill>
                    <a:schemeClr val="tx1"/>
                  </a:solidFill>
                  <a:ea typeface="Gill Sans" pitchFamily="-102" charset="0"/>
                  <a:cs typeface="Gill Sans" pitchFamily="-102" charset="0"/>
                </a:rPr>
                <a:t>LLNL</a:t>
              </a:r>
            </a:p>
          </p:txBody>
        </p:sp>
        <p:sp>
          <p:nvSpPr>
            <p:cNvPr id="156" name="Oval 20"/>
            <p:cNvSpPr>
              <a:spLocks/>
            </p:cNvSpPr>
            <p:nvPr/>
          </p:nvSpPr>
          <p:spPr bwMode="auto">
            <a:xfrm>
              <a:off x="5448" y="1331"/>
              <a:ext cx="1223" cy="1112"/>
            </a:xfrm>
            <a:prstGeom prst="ellipse">
              <a:avLst/>
            </a:prstGeom>
            <a:noFill/>
            <a:ln w="50800" cap="flat">
              <a:solidFill>
                <a:srgbClr val="003DCC"/>
              </a:solidFill>
              <a:prstDash val="solid"/>
              <a:round/>
              <a:headEnd type="none" w="med" len="med"/>
              <a:tailEnd type="none" w="med" len="med"/>
            </a:ln>
          </p:spPr>
          <p:txBody>
            <a:bodyPr lIns="50800" tIns="50800" bIns="50800" anchor="ctr">
              <a:prstTxWarp prst="textNoShape">
                <a:avLst/>
              </a:prstTxWarp>
            </a:bodyPr>
            <a:lstStyle/>
            <a:p>
              <a:pPr algn="ctr"/>
              <a:r>
                <a:rPr lang="en-US" sz="1300" b="1" dirty="0" err="1">
                  <a:solidFill>
                    <a:schemeClr val="tx1"/>
                  </a:solidFill>
                  <a:ea typeface="Gill Sans" pitchFamily="-102" charset="0"/>
                  <a:cs typeface="Gill Sans" pitchFamily="-102" charset="0"/>
                </a:rPr>
                <a:t>CHiLL</a:t>
              </a:r>
              <a:endParaRPr lang="en-US" sz="1300" b="1" dirty="0" smtClean="0">
                <a:solidFill>
                  <a:schemeClr val="tx1"/>
                </a:solidFill>
                <a:ea typeface="Gill Sans" pitchFamily="-102" charset="0"/>
                <a:cs typeface="Gill Sans" pitchFamily="-102" charset="0"/>
              </a:endParaRPr>
            </a:p>
            <a:p>
              <a:pPr algn="ctr"/>
              <a:r>
                <a:rPr lang="en-US" sz="1300" dirty="0" smtClean="0">
                  <a:solidFill>
                    <a:schemeClr val="tx1"/>
                  </a:solidFill>
                  <a:ea typeface="Gill Sans" pitchFamily="-102" charset="0"/>
                  <a:cs typeface="Gill Sans" pitchFamily="-102" charset="0"/>
                </a:rPr>
                <a:t>transformation </a:t>
              </a:r>
              <a:r>
                <a:rPr lang="en-US" sz="1300" dirty="0">
                  <a:solidFill>
                    <a:schemeClr val="tx1"/>
                  </a:solidFill>
                  <a:ea typeface="Gill Sans" pitchFamily="-102" charset="0"/>
                  <a:cs typeface="Gill Sans" pitchFamily="-102" charset="0"/>
                </a:rPr>
                <a:t>and code generation</a:t>
              </a:r>
            </a:p>
            <a:p>
              <a:pPr algn="ctr"/>
              <a:endParaRPr lang="en-US" sz="1300" dirty="0">
                <a:solidFill>
                  <a:schemeClr val="tx1"/>
                </a:solidFill>
                <a:ea typeface="Gill Sans" pitchFamily="-102" charset="0"/>
                <a:cs typeface="Gill Sans" pitchFamily="-102" charset="0"/>
              </a:endParaRPr>
            </a:p>
            <a:p>
              <a:pPr algn="ctr"/>
              <a:r>
                <a:rPr lang="en-US" sz="1300" dirty="0">
                  <a:solidFill>
                    <a:schemeClr val="tx1"/>
                  </a:solidFill>
                  <a:ea typeface="Gill Sans" pitchFamily="-102" charset="0"/>
                  <a:cs typeface="Gill Sans" pitchFamily="-102" charset="0"/>
                </a:rPr>
                <a:t>UTAH/USC</a:t>
              </a:r>
            </a:p>
          </p:txBody>
        </p:sp>
        <p:sp>
          <p:nvSpPr>
            <p:cNvPr id="157" name="Line 21"/>
            <p:cNvSpPr>
              <a:spLocks noChangeShapeType="1"/>
            </p:cNvSpPr>
            <p:nvPr/>
          </p:nvSpPr>
          <p:spPr bwMode="auto">
            <a:xfrm flipH="1">
              <a:off x="2712" y="568"/>
              <a:ext cx="1157" cy="0"/>
            </a:xfrm>
            <a:prstGeom prst="line">
              <a:avLst/>
            </a:prstGeom>
            <a:noFill/>
            <a:ln w="38100" cap="flat">
              <a:solidFill>
                <a:srgbClr val="DD2067"/>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158" name="Line 22"/>
            <p:cNvSpPr>
              <a:spLocks noChangeShapeType="1"/>
            </p:cNvSpPr>
            <p:nvPr/>
          </p:nvSpPr>
          <p:spPr bwMode="auto">
            <a:xfrm rot="10800000" flipH="1">
              <a:off x="2713" y="3371"/>
              <a:ext cx="1176" cy="12"/>
            </a:xfrm>
            <a:prstGeom prst="line">
              <a:avLst/>
            </a:prstGeom>
            <a:noFill/>
            <a:ln w="38100" cap="flat">
              <a:solidFill>
                <a:srgbClr val="DD2067"/>
              </a:solidFill>
              <a:prstDash val="solid"/>
              <a:miter lim="800000"/>
              <a:headEnd type="none" w="med" len="med"/>
              <a:tailEnd type="stealth" w="med" len="med"/>
            </a:ln>
          </p:spPr>
          <p:txBody>
            <a:bodyPr lIns="0" tIns="0" rIns="0" bIns="0">
              <a:prstTxWarp prst="textNoShape">
                <a:avLst/>
              </a:prstTxWarp>
            </a:bodyPr>
            <a:lstStyle/>
            <a:p>
              <a:endParaRPr lang="en-US"/>
            </a:p>
          </p:txBody>
        </p:sp>
        <p:sp>
          <p:nvSpPr>
            <p:cNvPr id="159" name="Line 23"/>
            <p:cNvSpPr>
              <a:spLocks noChangeShapeType="1"/>
            </p:cNvSpPr>
            <p:nvPr/>
          </p:nvSpPr>
          <p:spPr bwMode="auto">
            <a:xfrm rot="10800000">
              <a:off x="1089" y="1879"/>
              <a:ext cx="1635" cy="14"/>
            </a:xfrm>
            <a:prstGeom prst="line">
              <a:avLst/>
            </a:prstGeom>
            <a:noFill/>
            <a:ln w="38100" cap="flat">
              <a:solidFill>
                <a:srgbClr val="DD2067"/>
              </a:solidFill>
              <a:prstDash val="solid"/>
              <a:miter lim="800000"/>
              <a:headEnd type="stealth" w="med" len="med"/>
              <a:tailEnd type="stealth" w="med" len="med"/>
            </a:ln>
          </p:spPr>
          <p:txBody>
            <a:bodyPr lIns="0" tIns="0" rIns="0" bIns="0">
              <a:prstTxWarp prst="textNoShape">
                <a:avLst/>
              </a:prstTxWarp>
            </a:bodyPr>
            <a:lstStyle/>
            <a:p>
              <a:endParaRPr lang="en-US"/>
            </a:p>
          </p:txBody>
        </p:sp>
        <p:sp>
          <p:nvSpPr>
            <p:cNvPr id="160" name="Freeform 24"/>
            <p:cNvSpPr>
              <a:spLocks/>
            </p:cNvSpPr>
            <p:nvPr/>
          </p:nvSpPr>
          <p:spPr bwMode="auto">
            <a:xfrm>
              <a:off x="556" y="2434"/>
              <a:ext cx="1051" cy="913"/>
            </a:xfrm>
            <a:custGeom>
              <a:avLst/>
              <a:gdLst/>
              <a:ahLst/>
              <a:cxnLst>
                <a:cxn ang="0">
                  <a:pos x="0" y="0"/>
                </a:cxn>
                <a:cxn ang="0">
                  <a:pos x="21600" y="21600"/>
                </a:cxn>
              </a:cxnLst>
              <a:rect l="0" t="0" r="r" b="b"/>
              <a:pathLst>
                <a:path w="21600" h="21600">
                  <a:moveTo>
                    <a:pt x="0" y="0"/>
                  </a:moveTo>
                  <a:cubicBezTo>
                    <a:pt x="9795" y="21039"/>
                    <a:pt x="21600" y="21600"/>
                    <a:pt x="21600" y="21600"/>
                  </a:cubicBezTo>
                </a:path>
              </a:pathLst>
            </a:custGeom>
            <a:noFill/>
            <a:ln w="38100" cap="flat">
              <a:solidFill>
                <a:srgbClr val="DD2067"/>
              </a:solidFill>
              <a:prstDash val="solid"/>
              <a:round/>
              <a:headEnd type="stealth" w="med" len="med"/>
              <a:tailEnd type="none" w="med" len="med"/>
            </a:ln>
          </p:spPr>
          <p:txBody>
            <a:bodyPr lIns="0" tIns="0" rIns="0" bIns="0">
              <a:prstTxWarp prst="textNoShape">
                <a:avLst/>
              </a:prstTxWarp>
            </a:bodyPr>
            <a:lstStyle/>
            <a:p>
              <a:endParaRPr lang="en-US"/>
            </a:p>
          </p:txBody>
        </p:sp>
        <p:sp>
          <p:nvSpPr>
            <p:cNvPr id="161" name="Freeform 25"/>
            <p:cNvSpPr>
              <a:spLocks/>
            </p:cNvSpPr>
            <p:nvPr/>
          </p:nvSpPr>
          <p:spPr bwMode="auto">
            <a:xfrm>
              <a:off x="3813" y="1887"/>
              <a:ext cx="1646" cy="11"/>
            </a:xfrm>
            <a:custGeom>
              <a:avLst/>
              <a:gdLst/>
              <a:ahLst/>
              <a:cxnLst>
                <a:cxn ang="0">
                  <a:pos x="21600" y="9599"/>
                </a:cxn>
                <a:cxn ang="0">
                  <a:pos x="0" y="9600"/>
                </a:cxn>
              </a:cxnLst>
              <a:rect l="0" t="0" r="r" b="b"/>
              <a:pathLst>
                <a:path w="21600" h="9600">
                  <a:moveTo>
                    <a:pt x="21600" y="9599"/>
                  </a:moveTo>
                  <a:cubicBezTo>
                    <a:pt x="7185" y="-12000"/>
                    <a:pt x="0" y="9600"/>
                    <a:pt x="0" y="9600"/>
                  </a:cubicBezTo>
                </a:path>
              </a:pathLst>
            </a:custGeom>
            <a:noFill/>
            <a:ln w="38100" cap="flat">
              <a:solidFill>
                <a:srgbClr val="DD2067"/>
              </a:solidFill>
              <a:prstDash val="solid"/>
              <a:round/>
              <a:headEnd type="stealth" w="med" len="med"/>
              <a:tailEnd type="stealth" w="med" len="med"/>
            </a:ln>
          </p:spPr>
          <p:txBody>
            <a:bodyPr lIns="0" tIns="0" rIns="0" bIns="0">
              <a:prstTxWarp prst="textNoShape">
                <a:avLst/>
              </a:prstTxWarp>
            </a:bodyPr>
            <a:lstStyle/>
            <a:p>
              <a:endParaRPr lang="en-US"/>
            </a:p>
          </p:txBody>
        </p:sp>
        <p:sp>
          <p:nvSpPr>
            <p:cNvPr id="162" name="Freeform 26"/>
            <p:cNvSpPr>
              <a:spLocks/>
            </p:cNvSpPr>
            <p:nvPr/>
          </p:nvSpPr>
          <p:spPr bwMode="auto">
            <a:xfrm>
              <a:off x="555" y="556"/>
              <a:ext cx="1054" cy="780"/>
            </a:xfrm>
            <a:custGeom>
              <a:avLst/>
              <a:gdLst/>
              <a:ahLst/>
              <a:cxnLst>
                <a:cxn ang="0">
                  <a:pos x="21600" y="0"/>
                </a:cxn>
                <a:cxn ang="0">
                  <a:pos x="0" y="21600"/>
                </a:cxn>
              </a:cxnLst>
              <a:rect l="0" t="0" r="r" b="b"/>
              <a:pathLst>
                <a:path w="21600" h="21600">
                  <a:moveTo>
                    <a:pt x="21600" y="0"/>
                  </a:moveTo>
                  <a:cubicBezTo>
                    <a:pt x="2854" y="7104"/>
                    <a:pt x="0" y="21600"/>
                    <a:pt x="0" y="21600"/>
                  </a:cubicBezTo>
                </a:path>
              </a:pathLst>
            </a:custGeom>
            <a:noFill/>
            <a:ln w="38100" cap="flat">
              <a:solidFill>
                <a:srgbClr val="DD2067"/>
              </a:solidFill>
              <a:prstDash val="solid"/>
              <a:round/>
              <a:headEnd type="stealth" w="med" len="med"/>
              <a:tailEnd type="none" w="med" len="med"/>
            </a:ln>
          </p:spPr>
          <p:txBody>
            <a:bodyPr lIns="0" tIns="0" rIns="0" bIns="0">
              <a:prstTxWarp prst="textNoShape">
                <a:avLst/>
              </a:prstTxWarp>
            </a:bodyPr>
            <a:lstStyle/>
            <a:p>
              <a:endParaRPr lang="en-US"/>
            </a:p>
          </p:txBody>
        </p:sp>
        <p:sp>
          <p:nvSpPr>
            <p:cNvPr id="163" name="Freeform 27"/>
            <p:cNvSpPr>
              <a:spLocks/>
            </p:cNvSpPr>
            <p:nvPr/>
          </p:nvSpPr>
          <p:spPr bwMode="auto">
            <a:xfrm>
              <a:off x="4980" y="556"/>
              <a:ext cx="1035" cy="789"/>
            </a:xfrm>
            <a:custGeom>
              <a:avLst/>
              <a:gdLst/>
              <a:ahLst/>
              <a:cxnLst>
                <a:cxn ang="0">
                  <a:pos x="21600" y="21278"/>
                </a:cxn>
                <a:cxn ang="0">
                  <a:pos x="0" y="1"/>
                </a:cxn>
              </a:cxnLst>
              <a:rect l="0" t="0" r="r" b="b"/>
              <a:pathLst>
                <a:path w="21600" h="21278">
                  <a:moveTo>
                    <a:pt x="21600" y="21278"/>
                  </a:moveTo>
                  <a:cubicBezTo>
                    <a:pt x="11217" y="-322"/>
                    <a:pt x="0" y="1"/>
                    <a:pt x="0" y="1"/>
                  </a:cubicBezTo>
                </a:path>
              </a:pathLst>
            </a:custGeom>
            <a:noFill/>
            <a:ln w="38100" cap="flat">
              <a:solidFill>
                <a:srgbClr val="DD2067"/>
              </a:solidFill>
              <a:prstDash val="solid"/>
              <a:round/>
              <a:headEnd type="stealth" w="med" len="med"/>
              <a:tailEnd type="none" w="med" len="med"/>
            </a:ln>
          </p:spPr>
          <p:txBody>
            <a:bodyPr lIns="0" tIns="0" rIns="0" bIns="0">
              <a:prstTxWarp prst="textNoShape">
                <a:avLst/>
              </a:prstTxWarp>
            </a:bodyPr>
            <a:lstStyle/>
            <a:p>
              <a:endParaRPr lang="en-US"/>
            </a:p>
          </p:txBody>
        </p:sp>
        <p:sp>
          <p:nvSpPr>
            <p:cNvPr id="164" name="Freeform 28"/>
            <p:cNvSpPr>
              <a:spLocks/>
            </p:cNvSpPr>
            <p:nvPr/>
          </p:nvSpPr>
          <p:spPr bwMode="auto">
            <a:xfrm>
              <a:off x="2654" y="790"/>
              <a:ext cx="3211" cy="552"/>
            </a:xfrm>
            <a:custGeom>
              <a:avLst/>
              <a:gdLst/>
              <a:ahLst/>
              <a:cxnLst>
                <a:cxn ang="0">
                  <a:pos x="21600" y="21600"/>
                </a:cxn>
                <a:cxn ang="0">
                  <a:pos x="0" y="0"/>
                </a:cxn>
              </a:cxnLst>
              <a:rect l="0" t="0" r="r" b="b"/>
              <a:pathLst>
                <a:path w="21600" h="21600">
                  <a:moveTo>
                    <a:pt x="21600" y="21600"/>
                  </a:moveTo>
                  <a:cubicBezTo>
                    <a:pt x="7777" y="12767"/>
                    <a:pt x="0" y="0"/>
                    <a:pt x="0" y="0"/>
                  </a:cubicBezTo>
                </a:path>
              </a:pathLst>
            </a:custGeom>
            <a:noFill/>
            <a:ln w="38100" cap="flat">
              <a:solidFill>
                <a:srgbClr val="DD2067"/>
              </a:solidFill>
              <a:prstDash val="solid"/>
              <a:round/>
              <a:headEnd type="stealth" w="med" len="med"/>
              <a:tailEnd type="none" w="med" len="med"/>
            </a:ln>
          </p:spPr>
          <p:txBody>
            <a:bodyPr lIns="0" tIns="0" rIns="0" bIns="0">
              <a:prstTxWarp prst="textNoShape">
                <a:avLst/>
              </a:prstTxWarp>
            </a:bodyPr>
            <a:lstStyle/>
            <a:p>
              <a:endParaRPr lang="en-US"/>
            </a:p>
          </p:txBody>
        </p:sp>
        <p:sp>
          <p:nvSpPr>
            <p:cNvPr id="165" name="Freeform 29"/>
            <p:cNvSpPr>
              <a:spLocks/>
            </p:cNvSpPr>
            <p:nvPr/>
          </p:nvSpPr>
          <p:spPr bwMode="auto">
            <a:xfrm>
              <a:off x="1078" y="2108"/>
              <a:ext cx="3402" cy="716"/>
            </a:xfrm>
            <a:custGeom>
              <a:avLst/>
              <a:gdLst/>
              <a:ahLst/>
              <a:cxnLst>
                <a:cxn ang="0">
                  <a:pos x="0" y="0"/>
                </a:cxn>
                <a:cxn ang="0">
                  <a:pos x="21600" y="21600"/>
                </a:cxn>
              </a:cxnLst>
              <a:rect l="0" t="0" r="r" b="b"/>
              <a:pathLst>
                <a:path w="21600" h="21600">
                  <a:moveTo>
                    <a:pt x="0" y="0"/>
                  </a:moveTo>
                  <a:cubicBezTo>
                    <a:pt x="0" y="0"/>
                    <a:pt x="11351" y="8530"/>
                    <a:pt x="21600" y="21600"/>
                  </a:cubicBezTo>
                </a:path>
              </a:pathLst>
            </a:custGeom>
            <a:noFill/>
            <a:ln w="38100" cap="flat">
              <a:solidFill>
                <a:srgbClr val="DD2067"/>
              </a:solidFill>
              <a:prstDash val="solid"/>
              <a:round/>
              <a:headEnd type="none" w="med" len="med"/>
              <a:tailEnd type="stealth" w="med" len="med"/>
            </a:ln>
          </p:spPr>
          <p:txBody>
            <a:bodyPr lIns="0" tIns="0" rIns="0" bIns="0">
              <a:prstTxWarp prst="textNoShape">
                <a:avLst/>
              </a:prstTxWarp>
            </a:bodyPr>
            <a:lstStyle/>
            <a:p>
              <a:endParaRPr lang="en-US"/>
            </a:p>
          </p:txBody>
        </p:sp>
        <p:sp>
          <p:nvSpPr>
            <p:cNvPr id="166" name="Freeform 30"/>
            <p:cNvSpPr>
              <a:spLocks/>
            </p:cNvSpPr>
            <p:nvPr/>
          </p:nvSpPr>
          <p:spPr bwMode="auto">
            <a:xfrm>
              <a:off x="4981" y="2434"/>
              <a:ext cx="1015" cy="934"/>
            </a:xfrm>
            <a:custGeom>
              <a:avLst/>
              <a:gdLst/>
              <a:ahLst/>
              <a:cxnLst>
                <a:cxn ang="0">
                  <a:pos x="21600" y="0"/>
                </a:cxn>
                <a:cxn ang="0">
                  <a:pos x="0" y="21600"/>
                </a:cxn>
              </a:cxnLst>
              <a:rect l="0" t="0" r="r" b="b"/>
              <a:pathLst>
                <a:path w="21600" h="21600">
                  <a:moveTo>
                    <a:pt x="21600" y="0"/>
                  </a:moveTo>
                  <a:cubicBezTo>
                    <a:pt x="16123" y="20281"/>
                    <a:pt x="0" y="21600"/>
                    <a:pt x="0" y="21600"/>
                  </a:cubicBezTo>
                </a:path>
              </a:pathLst>
            </a:custGeom>
            <a:noFill/>
            <a:ln w="38100" cap="flat">
              <a:solidFill>
                <a:srgbClr val="DD2067"/>
              </a:solidFill>
              <a:prstDash val="solid"/>
              <a:round/>
              <a:headEnd type="stealth" w="med" len="med"/>
              <a:tailEnd type="none" w="med" len="med"/>
            </a:ln>
          </p:spPr>
          <p:txBody>
            <a:bodyPr lIns="0" tIns="0" rIns="0" bIns="0">
              <a:prstTxWarp prst="textNoShape">
                <a:avLst/>
              </a:prstTxWarp>
            </a:bodyPr>
            <a:lstStyle/>
            <a:p>
              <a:endParaRPr lang="en-US"/>
            </a:p>
          </p:txBody>
        </p:sp>
        <p:sp>
          <p:nvSpPr>
            <p:cNvPr id="167" name="Freeform 31"/>
            <p:cNvSpPr>
              <a:spLocks/>
            </p:cNvSpPr>
            <p:nvPr/>
          </p:nvSpPr>
          <p:spPr bwMode="auto">
            <a:xfrm>
              <a:off x="733" y="1309"/>
              <a:ext cx="5035" cy="83"/>
            </a:xfrm>
            <a:custGeom>
              <a:avLst/>
              <a:gdLst/>
              <a:ahLst/>
              <a:cxnLst>
                <a:cxn ang="0">
                  <a:pos x="0" y="6921"/>
                </a:cxn>
                <a:cxn ang="0">
                  <a:pos x="21600" y="10896"/>
                </a:cxn>
              </a:cxnLst>
              <a:rect l="0" t="0" r="r" b="b"/>
              <a:pathLst>
                <a:path w="21600" h="10896">
                  <a:moveTo>
                    <a:pt x="0" y="6921"/>
                  </a:moveTo>
                  <a:cubicBezTo>
                    <a:pt x="16463" y="-10704"/>
                    <a:pt x="21600" y="10896"/>
                    <a:pt x="21600" y="10896"/>
                  </a:cubicBezTo>
                </a:path>
              </a:pathLst>
            </a:custGeom>
            <a:noFill/>
            <a:ln w="38100" cap="flat">
              <a:solidFill>
                <a:srgbClr val="DD2067"/>
              </a:solidFill>
              <a:prstDash val="solid"/>
              <a:miter lim="800000"/>
              <a:headEnd type="none" w="med" len="med"/>
              <a:tailEnd type="stealth" w="med" len="med"/>
            </a:ln>
          </p:spPr>
          <p:txBody>
            <a:bodyPr lIns="0" tIns="0" rIns="0" bIns="0">
              <a:prstTxWarp prst="textNoShape">
                <a:avLst/>
              </a:prstTxWarp>
            </a:bodyPr>
            <a:lstStyle/>
            <a:p>
              <a:endParaRPr lang="en-US"/>
            </a:p>
          </p:txBody>
        </p:sp>
      </p:grpSp>
      <p:sp>
        <p:nvSpPr>
          <p:cNvPr id="170" name="Rectangle 35"/>
          <p:cNvSpPr>
            <a:spLocks/>
          </p:cNvSpPr>
          <p:nvPr/>
        </p:nvSpPr>
        <p:spPr bwMode="auto">
          <a:xfrm>
            <a:off x="12531725" y="5041900"/>
            <a:ext cx="2755900" cy="1143000"/>
          </a:xfrm>
          <a:prstGeom prst="rect">
            <a:avLst/>
          </a:prstGeom>
          <a:noFill/>
          <a:ln w="12700" cap="rnd">
            <a:noFill/>
            <a:round/>
            <a:headEnd type="none" w="med" len="med"/>
            <a:tailEnd type="none" w="med" len="med"/>
          </a:ln>
        </p:spPr>
        <p:txBody>
          <a:bodyPr lIns="0" tIns="0" rIns="0" bIns="0">
            <a:prstTxWarp prst="textNoShape">
              <a:avLst/>
            </a:prstTxWarp>
          </a:bodyPr>
          <a:lstStyle/>
          <a:p>
            <a:pPr algn="l"/>
            <a:r>
              <a:rPr lang="en-US" sz="1800">
                <a:solidFill>
                  <a:srgbClr val="000090"/>
                </a:solidFill>
                <a:ea typeface="Gill Sans" pitchFamily="-102" charset="0"/>
                <a:cs typeface="Gill Sans" pitchFamily="-102" charset="0"/>
              </a:rPr>
              <a:t>optimized control flow, </a:t>
            </a:r>
            <a:endParaRPr lang="en-US" sz="1800">
              <a:solidFill>
                <a:schemeClr val="tx1"/>
              </a:solidFill>
              <a:ea typeface="Gill Sans" pitchFamily="-102" charset="0"/>
              <a:cs typeface="Gill Sans" pitchFamily="-102" charset="0"/>
            </a:endParaRPr>
          </a:p>
          <a:p>
            <a:pPr algn="l"/>
            <a:r>
              <a:rPr lang="en-US" sz="1800">
                <a:solidFill>
                  <a:srgbClr val="000090"/>
                </a:solidFill>
                <a:ea typeface="Gill Sans" pitchFamily="-102" charset="0"/>
                <a:cs typeface="Gill Sans" pitchFamily="-102" charset="0"/>
              </a:rPr>
              <a:t>sparse matrices, </a:t>
            </a:r>
            <a:endParaRPr lang="en-US" sz="1800">
              <a:solidFill>
                <a:schemeClr val="tx1"/>
              </a:solidFill>
              <a:ea typeface="Gill Sans" pitchFamily="-102" charset="0"/>
              <a:cs typeface="Gill Sans" pitchFamily="-102" charset="0"/>
            </a:endParaRPr>
          </a:p>
          <a:p>
            <a:pPr algn="l"/>
            <a:r>
              <a:rPr lang="en-US" sz="1800">
                <a:solidFill>
                  <a:srgbClr val="000090"/>
                </a:solidFill>
                <a:ea typeface="Gill Sans" pitchFamily="-102" charset="0"/>
                <a:cs typeface="Gill Sans" pitchFamily="-102" charset="0"/>
              </a:rPr>
              <a:t>threading (CUDA &amp; OMP), </a:t>
            </a:r>
            <a:endParaRPr lang="en-US" sz="1800">
              <a:solidFill>
                <a:schemeClr val="tx1"/>
              </a:solidFill>
              <a:ea typeface="Gill Sans" pitchFamily="-102" charset="0"/>
              <a:cs typeface="Gill Sans" pitchFamily="-102" charset="0"/>
            </a:endParaRPr>
          </a:p>
          <a:p>
            <a:pPr algn="l"/>
            <a:r>
              <a:rPr lang="en-US" sz="1800">
                <a:solidFill>
                  <a:srgbClr val="000090"/>
                </a:solidFill>
                <a:ea typeface="Gill Sans" pitchFamily="-102" charset="0"/>
                <a:cs typeface="Gill Sans" pitchFamily="-102" charset="0"/>
              </a:rPr>
              <a:t>expanded Fortran support</a:t>
            </a:r>
          </a:p>
        </p:txBody>
      </p:sp>
      <p:sp>
        <p:nvSpPr>
          <p:cNvPr id="172" name="Rectangle 37"/>
          <p:cNvSpPr>
            <a:spLocks/>
          </p:cNvSpPr>
          <p:nvPr/>
        </p:nvSpPr>
        <p:spPr bwMode="auto">
          <a:xfrm>
            <a:off x="10004425" y="1103312"/>
            <a:ext cx="2222500" cy="609600"/>
          </a:xfrm>
          <a:prstGeom prst="rect">
            <a:avLst/>
          </a:prstGeom>
          <a:noFill/>
          <a:ln w="12700" cap="rnd">
            <a:noFill/>
            <a:round/>
            <a:headEnd type="none" w="med" len="med"/>
            <a:tailEnd type="none" w="med" len="med"/>
          </a:ln>
        </p:spPr>
        <p:txBody>
          <a:bodyPr lIns="0" tIns="0" rIns="0" bIns="0">
            <a:prstTxWarp prst="textNoShape">
              <a:avLst/>
            </a:prstTxWarp>
          </a:bodyPr>
          <a:lstStyle/>
          <a:p>
            <a:pPr algn="l"/>
            <a:r>
              <a:rPr lang="en-US" sz="1800" dirty="0">
                <a:solidFill>
                  <a:srgbClr val="000090"/>
                </a:solidFill>
                <a:ea typeface="Gill Sans" pitchFamily="-102" charset="0"/>
                <a:cs typeface="Gill Sans" pitchFamily="-102" charset="0"/>
              </a:rPr>
              <a:t>performance models,</a:t>
            </a:r>
            <a:endParaRPr lang="en-US" sz="1800" dirty="0">
              <a:solidFill>
                <a:schemeClr val="tx1"/>
              </a:solidFill>
              <a:ea typeface="Gill Sans" pitchFamily="-102" charset="0"/>
              <a:cs typeface="Gill Sans" pitchFamily="-102" charset="0"/>
            </a:endParaRPr>
          </a:p>
          <a:p>
            <a:pPr algn="l"/>
            <a:r>
              <a:rPr lang="en-US" sz="1800" dirty="0">
                <a:solidFill>
                  <a:srgbClr val="000090"/>
                </a:solidFill>
                <a:ea typeface="Gill Sans" pitchFamily="-102" charset="0"/>
                <a:cs typeface="Gill Sans" pitchFamily="-102" charset="0"/>
              </a:rPr>
              <a:t>initial roofline support</a:t>
            </a:r>
          </a:p>
        </p:txBody>
      </p:sp>
    </p:spTree>
    <p:extLst>
      <p:ext uri="{BB962C8B-B14F-4D97-AF65-F5344CB8AC3E}">
        <p14:creationId xmlns:p14="http://schemas.microsoft.com/office/powerpoint/2010/main" val="6404910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Auto-Tuning Results</a:t>
            </a:r>
            <a:endParaRPr lang="en-US" dirty="0"/>
          </a:p>
        </p:txBody>
      </p:sp>
      <p:sp>
        <p:nvSpPr>
          <p:cNvPr id="3" name="Content Placeholder 2"/>
          <p:cNvSpPr>
            <a:spLocks noGrp="1"/>
          </p:cNvSpPr>
          <p:nvPr>
            <p:ph idx="1"/>
          </p:nvPr>
        </p:nvSpPr>
        <p:spPr/>
        <p:txBody>
          <a:bodyPr/>
          <a:lstStyle/>
          <a:p>
            <a:r>
              <a:rPr lang="en-US" dirty="0" smtClean="0"/>
              <a:t>Great results go here</a:t>
            </a:r>
            <a:endParaRPr lang="en-US" dirty="0"/>
          </a:p>
        </p:txBody>
      </p:sp>
    </p:spTree>
    <p:extLst>
      <p:ext uri="{BB962C8B-B14F-4D97-AF65-F5344CB8AC3E}">
        <p14:creationId xmlns:p14="http://schemas.microsoft.com/office/powerpoint/2010/main" val="183566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Resilience Thrust</a:t>
            </a:r>
            <a:endParaRPr lang="en-US" dirty="0"/>
          </a:p>
        </p:txBody>
      </p:sp>
      <p:sp>
        <p:nvSpPr>
          <p:cNvPr id="3" name="Content Placeholder 2"/>
          <p:cNvSpPr>
            <a:spLocks noGrp="1"/>
          </p:cNvSpPr>
          <p:nvPr>
            <p:ph idx="1"/>
          </p:nvPr>
        </p:nvSpPr>
        <p:spPr>
          <a:xfrm>
            <a:off x="457200" y="1371600"/>
            <a:ext cx="8305800" cy="4754563"/>
          </a:xfrm>
        </p:spPr>
        <p:txBody>
          <a:bodyPr>
            <a:normAutofit/>
          </a:bodyPr>
          <a:lstStyle/>
          <a:p>
            <a:r>
              <a:rPr lang="en-US" sz="1800" i="1" dirty="0" smtClean="0"/>
              <a:t>Error Detector Synthesis (Utah; joint work with Greg </a:t>
            </a:r>
            <a:r>
              <a:rPr lang="en-US" sz="1800" i="1" dirty="0" err="1" smtClean="0"/>
              <a:t>Bronevetsky</a:t>
            </a:r>
            <a:r>
              <a:rPr lang="en-US" sz="1800" i="1" dirty="0" smtClean="0"/>
              <a:t>)</a:t>
            </a:r>
          </a:p>
          <a:p>
            <a:pPr lvl="1"/>
            <a:r>
              <a:rPr lang="en-US" sz="1600" i="1" dirty="0" smtClean="0"/>
              <a:t>We develop Customized Solutions for Error Detection in Stencil Computations</a:t>
            </a:r>
          </a:p>
          <a:p>
            <a:pPr lvl="1"/>
            <a:r>
              <a:rPr lang="en-US" sz="1600" i="1" dirty="0" smtClean="0"/>
              <a:t>Example: Given a 25-point  RTM Stencil Function (used in Geo-Science Applications) </a:t>
            </a:r>
          </a:p>
          <a:p>
            <a:pPr lvl="2"/>
            <a:r>
              <a:rPr lang="en-US" sz="1200" i="1" dirty="0" smtClean="0"/>
              <a:t>Synthesize approximations of this function using fewer spatial / temporal points</a:t>
            </a:r>
          </a:p>
          <a:p>
            <a:pPr lvl="2"/>
            <a:r>
              <a:rPr lang="en-US" sz="1200" i="1" dirty="0" smtClean="0"/>
              <a:t>Synthesis accomplished through Linear Regression (Machine Learning)</a:t>
            </a:r>
          </a:p>
          <a:p>
            <a:pPr lvl="2"/>
            <a:r>
              <a:rPr lang="en-US" sz="1200" i="1" dirty="0" smtClean="0"/>
              <a:t>Method is general for PDE Stencil Codes</a:t>
            </a:r>
            <a:endParaRPr lang="en-US" sz="800" i="1" dirty="0" smtClean="0"/>
          </a:p>
          <a:p>
            <a:pPr lvl="1"/>
            <a:r>
              <a:rPr lang="en-US" sz="1600" i="1" dirty="0" smtClean="0"/>
              <a:t>Learned Functions Serve as Error Detectors (outlier)</a:t>
            </a:r>
          </a:p>
          <a:p>
            <a:pPr lvl="2"/>
            <a:r>
              <a:rPr lang="en-US" sz="1200" i="1" dirty="0" smtClean="0"/>
              <a:t>Release of SORREL : Platform for Machine-Learning based Error Detector Synthesis</a:t>
            </a:r>
          </a:p>
          <a:p>
            <a:pPr lvl="2"/>
            <a:r>
              <a:rPr lang="en-US" sz="1200" i="1" dirty="0" smtClean="0"/>
              <a:t>Insight into Feature Selection and Overhead</a:t>
            </a:r>
          </a:p>
          <a:p>
            <a:pPr lvl="1"/>
            <a:r>
              <a:rPr lang="en-US" sz="1600" i="1" dirty="0" smtClean="0"/>
              <a:t>Error Detectors Customizable for Overhead / Detection Ratio</a:t>
            </a:r>
          </a:p>
          <a:p>
            <a:pPr lvl="2"/>
            <a:r>
              <a:rPr lang="en-US" sz="1200" i="1" dirty="0" smtClean="0"/>
              <a:t>Can Achieve 88% error detection for 32% overhead</a:t>
            </a:r>
          </a:p>
          <a:p>
            <a:pPr lvl="2"/>
            <a:r>
              <a:rPr lang="en-US" sz="1200" i="1" dirty="0" smtClean="0"/>
              <a:t>Future Work : Better methods for overhead reduction and amortization</a:t>
            </a:r>
          </a:p>
          <a:p>
            <a:pPr lvl="1"/>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9" y="4546802"/>
            <a:ext cx="4056851" cy="208259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3649" y="4517924"/>
            <a:ext cx="3334551" cy="2168913"/>
          </a:xfrm>
          <a:prstGeom prst="rect">
            <a:avLst/>
          </a:prstGeom>
        </p:spPr>
      </p:pic>
    </p:spTree>
    <p:extLst>
      <p:ext uri="{BB962C8B-B14F-4D97-AF65-F5344CB8AC3E}">
        <p14:creationId xmlns:p14="http://schemas.microsoft.com/office/powerpoint/2010/main" val="143574589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0"/>
            <a:ext cx="6096000" cy="1143000"/>
          </a:xfrm>
        </p:spPr>
        <p:txBody>
          <a:bodyPr/>
          <a:lstStyle/>
          <a:p>
            <a:r>
              <a:rPr lang="en-US" dirty="0" smtClean="0"/>
              <a:t>Modeling mixed resilient solutions (C/R + ABFT) (UTK)</a:t>
            </a:r>
            <a:endParaRPr lang="en-US" dirty="0"/>
          </a:p>
        </p:txBody>
      </p:sp>
      <p:grpSp>
        <p:nvGrpSpPr>
          <p:cNvPr id="29" name="Group 28"/>
          <p:cNvGrpSpPr/>
          <p:nvPr/>
        </p:nvGrpSpPr>
        <p:grpSpPr>
          <a:xfrm>
            <a:off x="4419600" y="3581400"/>
            <a:ext cx="4044237" cy="3132045"/>
            <a:chOff x="4928264" y="2430555"/>
            <a:chExt cx="4044237" cy="3132045"/>
          </a:xfrm>
        </p:grpSpPr>
        <p:sp>
          <p:nvSpPr>
            <p:cNvPr id="5" name="Rectangle 4"/>
            <p:cNvSpPr/>
            <p:nvPr/>
          </p:nvSpPr>
          <p:spPr>
            <a:xfrm>
              <a:off x="4928264" y="2430555"/>
              <a:ext cx="4044237" cy="313204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5018176" y="2531697"/>
              <a:ext cx="3886200" cy="2578100"/>
            </a:xfrm>
            <a:prstGeom prst="rect">
              <a:avLst/>
            </a:prstGeom>
          </p:spPr>
        </p:pic>
        <p:sp>
          <p:nvSpPr>
            <p:cNvPr id="7" name="TextBox 6"/>
            <p:cNvSpPr txBox="1"/>
            <p:nvPr/>
          </p:nvSpPr>
          <p:spPr>
            <a:xfrm>
              <a:off x="5638800" y="5181600"/>
              <a:ext cx="2788256" cy="338554"/>
            </a:xfrm>
            <a:prstGeom prst="rect">
              <a:avLst/>
            </a:prstGeom>
            <a:noFill/>
          </p:spPr>
          <p:txBody>
            <a:bodyPr wrap="square" rtlCol="0">
              <a:spAutoFit/>
            </a:bodyPr>
            <a:lstStyle/>
            <a:p>
              <a:r>
                <a:rPr lang="en-US" sz="1600" dirty="0" smtClean="0">
                  <a:solidFill>
                    <a:srgbClr val="FF0000"/>
                  </a:solidFill>
                </a:rPr>
                <a:t>C (=R)</a:t>
              </a:r>
              <a:r>
                <a:rPr lang="en-US" sz="1600" dirty="0" smtClean="0"/>
                <a:t> independent of n (</a:t>
              </a:r>
              <a:r>
                <a:rPr lang="en-US" sz="1600" dirty="0" smtClean="0">
                  <a:solidFill>
                    <a:srgbClr val="FF0000"/>
                  </a:solidFill>
                </a:rPr>
                <a:t>O(1)</a:t>
              </a:r>
              <a:r>
                <a:rPr lang="en-US" sz="1600" dirty="0" smtClean="0">
                  <a:solidFill>
                    <a:srgbClr val="000000"/>
                  </a:solidFill>
                </a:rPr>
                <a:t>)</a:t>
              </a:r>
            </a:p>
          </p:txBody>
        </p:sp>
      </p:grpSp>
      <p:sp>
        <p:nvSpPr>
          <p:cNvPr id="11" name="Content Placeholder 2"/>
          <p:cNvSpPr>
            <a:spLocks noGrp="1"/>
          </p:cNvSpPr>
          <p:nvPr>
            <p:ph idx="1"/>
          </p:nvPr>
        </p:nvSpPr>
        <p:spPr>
          <a:xfrm>
            <a:off x="163051" y="1189759"/>
            <a:ext cx="3951749" cy="1172441"/>
          </a:xfrm>
        </p:spPr>
        <p:txBody>
          <a:bodyPr>
            <a:noAutofit/>
          </a:bodyPr>
          <a:lstStyle/>
          <a:p>
            <a:pPr marL="0" indent="0">
              <a:buNone/>
            </a:pPr>
            <a:r>
              <a:rPr lang="en-US" sz="1400" dirty="0" smtClean="0"/>
              <a:t>An iterative application using a resilient library</a:t>
            </a:r>
          </a:p>
          <a:p>
            <a:r>
              <a:rPr lang="en-US" sz="1400" dirty="0" smtClean="0"/>
              <a:t>Protect the application with traditional</a:t>
            </a:r>
            <a:br>
              <a:rPr lang="en-US" sz="1400" dirty="0" smtClean="0"/>
            </a:br>
            <a:r>
              <a:rPr lang="en-US" sz="1400" dirty="0" smtClean="0"/>
              <a:t>checkpoint/restart</a:t>
            </a:r>
          </a:p>
          <a:p>
            <a:r>
              <a:rPr lang="en-US" sz="1400" dirty="0" smtClean="0"/>
              <a:t>Protect the library with new techniques (ABFT)</a:t>
            </a:r>
            <a:endParaRPr lang="en-US" sz="1400" dirty="0"/>
          </a:p>
        </p:txBody>
      </p:sp>
      <p:pic>
        <p:nvPicPr>
          <p:cNvPr id="12" name="Picture 11"/>
          <p:cNvPicPr>
            <a:picLocks noChangeAspect="1"/>
          </p:cNvPicPr>
          <p:nvPr/>
        </p:nvPicPr>
        <p:blipFill>
          <a:blip r:embed="rId3"/>
          <a:stretch>
            <a:fillRect/>
          </a:stretch>
        </p:blipFill>
        <p:spPr>
          <a:xfrm>
            <a:off x="4343401" y="1066800"/>
            <a:ext cx="4800600" cy="2362200"/>
          </a:xfrm>
          <a:prstGeom prst="rect">
            <a:avLst/>
          </a:prstGeom>
        </p:spPr>
      </p:pic>
      <p:grpSp>
        <p:nvGrpSpPr>
          <p:cNvPr id="28" name="Group 27"/>
          <p:cNvGrpSpPr/>
          <p:nvPr/>
        </p:nvGrpSpPr>
        <p:grpSpPr>
          <a:xfrm>
            <a:off x="381000" y="3581400"/>
            <a:ext cx="4044237" cy="3132045"/>
            <a:chOff x="304800" y="2430555"/>
            <a:chExt cx="4044237" cy="3132045"/>
          </a:xfrm>
        </p:grpSpPr>
        <p:sp>
          <p:nvSpPr>
            <p:cNvPr id="18" name="Rectangle 17"/>
            <p:cNvSpPr/>
            <p:nvPr/>
          </p:nvSpPr>
          <p:spPr>
            <a:xfrm>
              <a:off x="304800" y="2430555"/>
              <a:ext cx="4044237" cy="3132045"/>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1524000" y="5181600"/>
              <a:ext cx="1600200" cy="338554"/>
            </a:xfrm>
            <a:prstGeom prst="rect">
              <a:avLst/>
            </a:prstGeom>
            <a:noFill/>
          </p:spPr>
          <p:txBody>
            <a:bodyPr wrap="square" rtlCol="0">
              <a:spAutoFit/>
            </a:bodyPr>
            <a:lstStyle/>
            <a:p>
              <a:r>
                <a:rPr lang="en-US" sz="1600" dirty="0" smtClean="0">
                  <a:solidFill>
                    <a:srgbClr val="FF0000"/>
                  </a:solidFill>
                </a:rPr>
                <a:t>C (=R)</a:t>
              </a:r>
              <a:r>
                <a:rPr lang="en-US" sz="1600" dirty="0" smtClean="0"/>
                <a:t> is in </a:t>
              </a:r>
              <a:r>
                <a:rPr lang="en-US" sz="1600" dirty="0" smtClean="0">
                  <a:solidFill>
                    <a:srgbClr val="FF0000"/>
                  </a:solidFill>
                </a:rPr>
                <a:t>O(n)</a:t>
              </a:r>
            </a:p>
          </p:txBody>
        </p:sp>
        <p:pic>
          <p:nvPicPr>
            <p:cNvPr id="20" name="Picture 19"/>
            <p:cNvPicPr>
              <a:picLocks noChangeAspect="1"/>
            </p:cNvPicPr>
            <p:nvPr/>
          </p:nvPicPr>
          <p:blipFill>
            <a:blip r:embed="rId4"/>
            <a:stretch>
              <a:fillRect/>
            </a:stretch>
          </p:blipFill>
          <p:spPr>
            <a:xfrm>
              <a:off x="428429" y="2514600"/>
              <a:ext cx="3848100" cy="2476500"/>
            </a:xfrm>
            <a:prstGeom prst="rect">
              <a:avLst/>
            </a:prstGeom>
          </p:spPr>
        </p:pic>
      </p:grpSp>
      <p:grpSp>
        <p:nvGrpSpPr>
          <p:cNvPr id="27" name="Group 26"/>
          <p:cNvGrpSpPr/>
          <p:nvPr/>
        </p:nvGrpSpPr>
        <p:grpSpPr>
          <a:xfrm>
            <a:off x="381000" y="2209800"/>
            <a:ext cx="4190336" cy="1328109"/>
            <a:chOff x="838200" y="4800601"/>
            <a:chExt cx="4190336" cy="1328109"/>
          </a:xfrm>
        </p:grpSpPr>
        <p:sp>
          <p:nvSpPr>
            <p:cNvPr id="25" name="Rectangle 24"/>
            <p:cNvSpPr/>
            <p:nvPr/>
          </p:nvSpPr>
          <p:spPr>
            <a:xfrm>
              <a:off x="838200" y="4800601"/>
              <a:ext cx="4044237" cy="12954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838200" y="4805271"/>
              <a:ext cx="4190336" cy="1323439"/>
            </a:xfrm>
            <a:prstGeom prst="rect">
              <a:avLst/>
            </a:prstGeom>
            <a:noFill/>
          </p:spPr>
          <p:txBody>
            <a:bodyPr wrap="square" rtlCol="0">
              <a:spAutoFit/>
            </a:bodyPr>
            <a:lstStyle/>
            <a:p>
              <a:r>
                <a:rPr lang="en-US" sz="1600" dirty="0" smtClean="0"/>
                <a:t>≠ </a:t>
              </a:r>
              <a:r>
                <a:rPr lang="en-US" sz="1600" dirty="0" err="1" smtClean="0"/>
                <a:t>Exascale</a:t>
              </a:r>
              <a:r>
                <a:rPr lang="en-US" sz="1600" dirty="0" smtClean="0"/>
                <a:t> machine</a:t>
              </a:r>
            </a:p>
            <a:p>
              <a:r>
                <a:rPr lang="en-US" sz="1600" dirty="0" smtClean="0"/>
                <a:t>Memory per component remains constant</a:t>
              </a:r>
            </a:p>
            <a:p>
              <a:r>
                <a:rPr lang="en-US" sz="1600" dirty="0" smtClean="0"/>
                <a:t>Problem size increases (O(√n): matrix based)</a:t>
              </a:r>
            </a:p>
            <a:p>
              <a:r>
                <a:rPr lang="en-US" sz="1600" dirty="0" smtClean="0">
                  <a:solidFill>
                    <a:srgbClr val="FF0000"/>
                  </a:solidFill>
                </a:rPr>
                <a:t>μ</a:t>
              </a:r>
              <a:r>
                <a:rPr lang="en-US" sz="1600" dirty="0" smtClean="0"/>
                <a:t> (MTBF) at n=10</a:t>
              </a:r>
              <a:r>
                <a:rPr lang="en-US" sz="1600" baseline="30000" dirty="0" smtClean="0"/>
                <a:t>5</a:t>
              </a:r>
              <a:r>
                <a:rPr lang="en-US" sz="1600" dirty="0" smtClean="0"/>
                <a:t> 1 day is </a:t>
              </a:r>
              <a:r>
                <a:rPr lang="en-US" sz="1600" dirty="0" smtClean="0">
                  <a:solidFill>
                    <a:srgbClr val="FF0000"/>
                  </a:solidFill>
                </a:rPr>
                <a:t>O(1/n)</a:t>
              </a:r>
            </a:p>
            <a:p>
              <a:r>
                <a:rPr lang="en-US" sz="1600" dirty="0" smtClean="0">
                  <a:solidFill>
                    <a:srgbClr val="FF0000"/>
                  </a:solidFill>
                </a:rPr>
                <a:t>C (=R)</a:t>
              </a:r>
              <a:r>
                <a:rPr lang="en-US" sz="1600" dirty="0" smtClean="0"/>
                <a:t> at n=10</a:t>
              </a:r>
              <a:r>
                <a:rPr lang="en-US" sz="1600" baseline="30000" dirty="0" smtClean="0"/>
                <a:t>5</a:t>
              </a:r>
              <a:r>
                <a:rPr lang="en-US" sz="1600" dirty="0" smtClean="0"/>
                <a:t> is 1m, </a:t>
              </a:r>
              <a:r>
                <a:rPr lang="en-US" sz="1600" dirty="0" smtClean="0">
                  <a:solidFill>
                    <a:srgbClr val="000000"/>
                  </a:solidFill>
                </a:rPr>
                <a:t>80% in library (</a:t>
              </a:r>
              <a:r>
                <a:rPr lang="en-US" sz="1600" dirty="0">
                  <a:solidFill>
                    <a:srgbClr val="FF0000"/>
                  </a:solidFill>
                </a:rPr>
                <a:t>α</a:t>
              </a:r>
              <a:r>
                <a:rPr lang="en-US" sz="1600" dirty="0" smtClean="0">
                  <a:solidFill>
                    <a:srgbClr val="000000"/>
                  </a:solidFill>
                </a:rPr>
                <a:t>)</a:t>
              </a:r>
              <a:endParaRPr lang="en-US" sz="1600" dirty="0">
                <a:solidFill>
                  <a:srgbClr val="000000"/>
                </a:solidFill>
              </a:endParaRPr>
            </a:p>
          </p:txBody>
        </p:sp>
      </p:grpSp>
    </p:spTree>
    <p:extLst>
      <p:ext uri="{BB962C8B-B14F-4D97-AF65-F5344CB8AC3E}">
        <p14:creationId xmlns:p14="http://schemas.microsoft.com/office/powerpoint/2010/main" val="673137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4294967295"/>
          </p:nvPr>
        </p:nvSpPr>
        <p:spPr>
          <a:xfrm>
            <a:off x="65532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8349FD15-9E1F-F44D-A2A7-46BC00CB48CA}" type="slidenum">
              <a:rPr lang="en-US" sz="900"/>
              <a:pPr eaLnBrk="1" hangingPunct="1"/>
              <a:t>18</a:t>
            </a:fld>
            <a:endParaRPr lang="en-US" sz="900" dirty="0"/>
          </a:p>
        </p:txBody>
      </p:sp>
      <p:sp>
        <p:nvSpPr>
          <p:cNvPr id="9" name="Title 1"/>
          <p:cNvSpPr>
            <a:spLocks noGrp="1"/>
          </p:cNvSpPr>
          <p:nvPr>
            <p:ph type="title"/>
          </p:nvPr>
        </p:nvSpPr>
        <p:spPr>
          <a:xfrm>
            <a:off x="2667000" y="-76200"/>
            <a:ext cx="6553200" cy="1219200"/>
          </a:xfrm>
        </p:spPr>
        <p:txBody>
          <a:bodyPr/>
          <a:lstStyle/>
          <a:p>
            <a:pPr algn="l"/>
            <a:r>
              <a:rPr lang="en-US" altLang="ja-JP" sz="2200" dirty="0">
                <a:latin typeface="Calibri"/>
                <a:ea typeface="MS PGothic" charset="0"/>
                <a:cs typeface="Calibri"/>
              </a:rPr>
              <a:t>SUPER/SDAV Collaboration: Improving Computational Science Throughput via Model-Based I/O Optimization (</a:t>
            </a:r>
            <a:r>
              <a:rPr lang="en-US" sz="2200" dirty="0">
                <a:latin typeface="Calibri"/>
                <a:ea typeface="MS PGothic" charset="0"/>
                <a:cs typeface="Calibri"/>
              </a:rPr>
              <a:t>Lead: </a:t>
            </a:r>
            <a:r>
              <a:rPr lang="en-US" sz="2200" dirty="0" smtClean="0">
                <a:latin typeface="Calibri"/>
                <a:ea typeface="MS PGothic" charset="0"/>
                <a:cs typeface="Calibri"/>
              </a:rPr>
              <a:t>Ross</a:t>
            </a:r>
            <a:r>
              <a:rPr lang="en-US" sz="2200" dirty="0">
                <a:latin typeface="Calibri"/>
                <a:ea typeface="MS PGothic" charset="0"/>
                <a:cs typeface="Calibri"/>
              </a:rPr>
              <a:t>, SDAV; Wild and Balaprakash SUPER, ANL)</a:t>
            </a:r>
          </a:p>
        </p:txBody>
      </p:sp>
      <p:pic>
        <p:nvPicPr>
          <p:cNvPr id="10" name="Content Placeholder 4" descr="framework.png"/>
          <p:cNvPicPr>
            <a:picLocks noGrp="1" noChangeAspect="1"/>
          </p:cNvPicPr>
          <p:nvPr>
            <p:ph idx="1"/>
          </p:nvPr>
        </p:nvPicPr>
        <p:blipFill rotWithShape="1">
          <a:blip r:embed="rId3">
            <a:extLst>
              <a:ext uri="{28A0092B-C50C-407E-A947-70E740481C1C}">
                <a14:useLocalDpi xmlns:a14="http://schemas.microsoft.com/office/drawing/2010/main" val="0"/>
              </a:ext>
            </a:extLst>
          </a:blip>
          <a:srcRect t="-6466" b="-2168"/>
          <a:stretch/>
        </p:blipFill>
        <p:spPr>
          <a:xfrm>
            <a:off x="-79661" y="1269046"/>
            <a:ext cx="4727861" cy="2617154"/>
          </a:xfrm>
        </p:spPr>
      </p:pic>
      <p:sp>
        <p:nvSpPr>
          <p:cNvPr id="11" name="TextBox 8"/>
          <p:cNvSpPr txBox="1">
            <a:spLocks noChangeArrowheads="1"/>
          </p:cNvSpPr>
          <p:nvPr/>
        </p:nvSpPr>
        <p:spPr bwMode="auto">
          <a:xfrm>
            <a:off x="76200" y="3886200"/>
            <a:ext cx="4495800" cy="2585323"/>
          </a:xfrm>
          <a:prstGeom prst="rect">
            <a:avLst/>
          </a:prstGeom>
          <a:ln w="38100" cmpd="sng"/>
          <a:extLst/>
        </p:spPr>
        <p:style>
          <a:lnRef idx="2">
            <a:schemeClr val="dk1"/>
          </a:lnRef>
          <a:fillRef idx="1">
            <a:schemeClr val="lt1"/>
          </a:fillRef>
          <a:effectRef idx="0">
            <a:schemeClr val="dk1"/>
          </a:effectRef>
          <a:fontRef idx="minor">
            <a:schemeClr val="dk1"/>
          </a:fontRef>
        </p:style>
        <p:txBody>
          <a:bodyPr wrap="square">
            <a:spAutoFit/>
          </a:bodyPr>
          <a:lstStyle>
            <a:lvl1pPr marL="285750" indent="-285750"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buFont typeface="Arial"/>
              <a:buChar char="•"/>
            </a:pPr>
            <a:r>
              <a:rPr lang="en-US" sz="1800" dirty="0"/>
              <a:t>Leverage </a:t>
            </a:r>
            <a:r>
              <a:rPr lang="en-US" sz="1800" b="1" i="1" dirty="0"/>
              <a:t>SUPER </a:t>
            </a:r>
            <a:r>
              <a:rPr lang="en-US" sz="1800" b="1" i="1" dirty="0" err="1"/>
              <a:t>multiobjective</a:t>
            </a:r>
            <a:r>
              <a:rPr lang="en-US" sz="1800" b="1" i="1" dirty="0"/>
              <a:t> optimization capabilities with SDAV I/O </a:t>
            </a:r>
            <a:r>
              <a:rPr lang="en-US" sz="1800" dirty="0"/>
              <a:t>expertise and models</a:t>
            </a:r>
          </a:p>
          <a:p>
            <a:pPr>
              <a:buFont typeface="Arial"/>
              <a:buChar char="•"/>
            </a:pPr>
            <a:r>
              <a:rPr lang="en-US" sz="1800" dirty="0" smtClean="0"/>
              <a:t>Model subsystems </a:t>
            </a:r>
            <a:r>
              <a:rPr lang="en-US" sz="1800" dirty="0"/>
              <a:t>for performance, power, </a:t>
            </a:r>
            <a:r>
              <a:rPr lang="en-US" sz="1800" dirty="0" smtClean="0"/>
              <a:t>energy via </a:t>
            </a:r>
            <a:r>
              <a:rPr lang="en-US" sz="1800" dirty="0"/>
              <a:t>hybrid approach: </a:t>
            </a:r>
            <a:r>
              <a:rPr lang="en-US" sz="1800" b="1" i="1" dirty="0"/>
              <a:t>analytical and machine learning</a:t>
            </a:r>
          </a:p>
          <a:p>
            <a:pPr>
              <a:buFont typeface="Arial"/>
              <a:buChar char="•"/>
            </a:pPr>
            <a:r>
              <a:rPr lang="en-US" sz="1800" dirty="0"/>
              <a:t>Design </a:t>
            </a:r>
            <a:r>
              <a:rPr lang="en-US" sz="1800" b="1" i="1" dirty="0"/>
              <a:t>model-based </a:t>
            </a:r>
            <a:r>
              <a:rPr lang="en-US" sz="1800" b="1" i="1" dirty="0" smtClean="0"/>
              <a:t>optimization </a:t>
            </a:r>
            <a:r>
              <a:rPr lang="en-US" sz="1800" dirty="0" smtClean="0"/>
              <a:t>approaches and evaluate </a:t>
            </a:r>
            <a:r>
              <a:rPr lang="en-US" sz="1800" dirty="0"/>
              <a:t>with exemplar </a:t>
            </a:r>
            <a:r>
              <a:rPr lang="en-US" sz="1800" dirty="0" err="1"/>
              <a:t>SciDAC</a:t>
            </a:r>
            <a:r>
              <a:rPr lang="en-US" sz="1800" dirty="0"/>
              <a:t> workloads</a:t>
            </a:r>
            <a:endParaRPr lang="en-US" sz="1800" b="1" i="1" dirty="0"/>
          </a:p>
        </p:txBody>
      </p:sp>
      <p:sp>
        <p:nvSpPr>
          <p:cNvPr id="13" name="TextBox 8"/>
          <p:cNvSpPr txBox="1">
            <a:spLocks noChangeArrowheads="1"/>
          </p:cNvSpPr>
          <p:nvPr/>
        </p:nvSpPr>
        <p:spPr bwMode="auto">
          <a:xfrm>
            <a:off x="4648200" y="3886200"/>
            <a:ext cx="4495800" cy="2585323"/>
          </a:xfrm>
          <a:prstGeom prst="rect">
            <a:avLst/>
          </a:prstGeom>
          <a:ln w="38100" cmpd="sng"/>
          <a:extLst/>
        </p:spPr>
        <p:style>
          <a:lnRef idx="2">
            <a:schemeClr val="dk1"/>
          </a:lnRef>
          <a:fillRef idx="1">
            <a:schemeClr val="lt1"/>
          </a:fillRef>
          <a:effectRef idx="0">
            <a:schemeClr val="dk1"/>
          </a:effectRef>
          <a:fontRef idx="minor">
            <a:schemeClr val="dk1"/>
          </a:fontRef>
        </p:style>
        <p:txBody>
          <a:bodyPr wrap="square">
            <a:spAutoFit/>
          </a:bodyPr>
          <a:lstStyle>
            <a:lvl1pPr marL="285750" indent="-285750"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buFont typeface="Arial"/>
              <a:buChar char="•"/>
            </a:pPr>
            <a:r>
              <a:rPr lang="en-US" sz="1800" dirty="0" smtClean="0">
                <a:latin typeface="Calibri"/>
                <a:cs typeface="Calibri"/>
              </a:rPr>
              <a:t>Quadratic </a:t>
            </a:r>
            <a:r>
              <a:rPr lang="en-US" sz="1800" dirty="0">
                <a:latin typeface="Calibri"/>
                <a:cs typeface="Calibri"/>
              </a:rPr>
              <a:t>models effective at predicting parallel I/O write times </a:t>
            </a:r>
            <a:r>
              <a:rPr lang="en-US" sz="1800" i="1" dirty="0">
                <a:latin typeface="Calibri"/>
                <a:cs typeface="Calibri"/>
              </a:rPr>
              <a:t>in the absence of </a:t>
            </a:r>
            <a:r>
              <a:rPr lang="en-US" sz="1800" i="1" dirty="0" smtClean="0">
                <a:latin typeface="Calibri"/>
                <a:cs typeface="Calibri"/>
              </a:rPr>
              <a:t>noise</a:t>
            </a:r>
          </a:p>
          <a:p>
            <a:pPr>
              <a:buFont typeface="Arial"/>
              <a:buChar char="•"/>
            </a:pPr>
            <a:r>
              <a:rPr lang="en-US" sz="1800" dirty="0" smtClean="0">
                <a:latin typeface="Calibri"/>
                <a:cs typeface="Calibri"/>
              </a:rPr>
              <a:t>Analytical </a:t>
            </a:r>
            <a:r>
              <a:rPr lang="en-US" sz="1800" dirty="0">
                <a:latin typeface="Calibri"/>
                <a:cs typeface="Calibri"/>
              </a:rPr>
              <a:t>models </a:t>
            </a:r>
            <a:r>
              <a:rPr lang="en-US" sz="1800" dirty="0" smtClean="0">
                <a:latin typeface="Calibri"/>
                <a:cs typeface="Calibri"/>
              </a:rPr>
              <a:t>for </a:t>
            </a:r>
            <a:r>
              <a:rPr lang="en-US" sz="1800" dirty="0">
                <a:latin typeface="Calibri"/>
                <a:cs typeface="Calibri"/>
              </a:rPr>
              <a:t>communication + Empirical model for </a:t>
            </a:r>
            <a:r>
              <a:rPr lang="en-US" sz="1800" dirty="0" smtClean="0">
                <a:latin typeface="Calibri"/>
                <a:cs typeface="Calibri"/>
              </a:rPr>
              <a:t>storage</a:t>
            </a:r>
          </a:p>
          <a:p>
            <a:pPr>
              <a:buFont typeface="Arial"/>
              <a:buChar char="•"/>
            </a:pPr>
            <a:r>
              <a:rPr lang="en-US" sz="1800" dirty="0" smtClean="0">
                <a:latin typeface="Calibri"/>
                <a:cs typeface="Calibri"/>
              </a:rPr>
              <a:t>On </a:t>
            </a:r>
            <a:r>
              <a:rPr lang="en-US" sz="1800" dirty="0">
                <a:latin typeface="Calibri"/>
                <a:cs typeface="Calibri"/>
              </a:rPr>
              <a:t>IOR benchmark</a:t>
            </a:r>
            <a:r>
              <a:rPr lang="en-US" sz="1800" dirty="0" smtClean="0">
                <a:latin typeface="Calibri"/>
                <a:cs typeface="Calibri"/>
              </a:rPr>
              <a:t>, model-based optimization obtains </a:t>
            </a:r>
            <a:r>
              <a:rPr lang="en-US" sz="1800" b="1" i="1" dirty="0">
                <a:latin typeface="Calibri"/>
                <a:cs typeface="Calibri"/>
              </a:rPr>
              <a:t>speedup from 1.5x to 2.5x over default</a:t>
            </a:r>
            <a:r>
              <a:rPr lang="en-US" sz="1800" dirty="0">
                <a:latin typeface="Calibri"/>
                <a:cs typeface="Calibri"/>
              </a:rPr>
              <a:t> [</a:t>
            </a:r>
            <a:r>
              <a:rPr lang="en-US" sz="1800" dirty="0" smtClean="0">
                <a:latin typeface="Calibri"/>
                <a:cs typeface="Calibri"/>
              </a:rPr>
              <a:t>Cluster 2015a, Cluster 2015b]</a:t>
            </a:r>
          </a:p>
        </p:txBody>
      </p:sp>
      <p:pic>
        <p:nvPicPr>
          <p:cNvPr id="3" name="Picture 2" descr="speedup_intermediate_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1143000"/>
            <a:ext cx="3048000" cy="2716276"/>
          </a:xfrm>
          <a:prstGeom prst="rect">
            <a:avLst/>
          </a:prstGeom>
        </p:spPr>
      </p:pic>
    </p:spTree>
    <p:extLst>
      <p:ext uri="{BB962C8B-B14F-4D97-AF65-F5344CB8AC3E}">
        <p14:creationId xmlns:p14="http://schemas.microsoft.com/office/powerpoint/2010/main" val="121724427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normAutofit/>
          </a:bodyPr>
          <a:lstStyle/>
          <a:p>
            <a:r>
              <a:rPr lang="en-US" sz="2800" b="1" dirty="0">
                <a:solidFill>
                  <a:schemeClr val="tx1"/>
                </a:solidFill>
                <a:latin typeface="Arial"/>
                <a:cs typeface="Arial"/>
              </a:rPr>
              <a:t>The Roofline Toolkit</a:t>
            </a:r>
            <a:br>
              <a:rPr lang="en-US" sz="2800" b="1" dirty="0">
                <a:solidFill>
                  <a:schemeClr val="tx1"/>
                </a:solidFill>
                <a:latin typeface="Arial"/>
                <a:cs typeface="Arial"/>
              </a:rPr>
            </a:br>
            <a:r>
              <a:rPr lang="en-US" sz="2000" b="1" dirty="0" smtClean="0">
                <a:solidFill>
                  <a:schemeClr val="tx1"/>
                </a:solidFill>
                <a:latin typeface="Arial"/>
                <a:cs typeface="Arial"/>
              </a:rPr>
              <a:t>SUPER/</a:t>
            </a:r>
            <a:r>
              <a:rPr lang="en-US" sz="2000" b="1" dirty="0" err="1" smtClean="0">
                <a:solidFill>
                  <a:schemeClr val="tx1"/>
                </a:solidFill>
                <a:latin typeface="Arial"/>
                <a:cs typeface="Arial"/>
              </a:rPr>
              <a:t>FASTMath</a:t>
            </a:r>
            <a:r>
              <a:rPr lang="en-US" sz="2000" b="1" dirty="0" smtClean="0">
                <a:solidFill>
                  <a:schemeClr val="tx1"/>
                </a:solidFill>
                <a:latin typeface="Arial"/>
                <a:cs typeface="Arial"/>
              </a:rPr>
              <a:t> Collaboration</a:t>
            </a:r>
          </a:p>
        </p:txBody>
      </p:sp>
      <p:cxnSp>
        <p:nvCxnSpPr>
          <p:cNvPr id="14338" name="Straight Connector 8"/>
          <p:cNvCxnSpPr>
            <a:cxnSpLocks noChangeShapeType="1"/>
          </p:cNvCxnSpPr>
          <p:nvPr/>
        </p:nvCxnSpPr>
        <p:spPr bwMode="auto">
          <a:xfrm>
            <a:off x="228600" y="3195984"/>
            <a:ext cx="8763000" cy="3175"/>
          </a:xfrm>
          <a:prstGeom prst="line">
            <a:avLst/>
          </a:prstGeom>
          <a:noFill/>
          <a:ln w="25400" algn="ctr">
            <a:solidFill>
              <a:srgbClr val="F9B074"/>
            </a:solidFill>
            <a:round/>
            <a:headEnd/>
            <a:tailEnd/>
          </a:ln>
        </p:spPr>
      </p:cxnSp>
      <p:cxnSp>
        <p:nvCxnSpPr>
          <p:cNvPr id="14339" name="Straight Connector 20"/>
          <p:cNvCxnSpPr>
            <a:cxnSpLocks noChangeShapeType="1"/>
          </p:cNvCxnSpPr>
          <p:nvPr/>
        </p:nvCxnSpPr>
        <p:spPr bwMode="auto">
          <a:xfrm>
            <a:off x="4724400" y="990600"/>
            <a:ext cx="0" cy="2209800"/>
          </a:xfrm>
          <a:prstGeom prst="line">
            <a:avLst/>
          </a:prstGeom>
          <a:noFill/>
          <a:ln w="25400" algn="ctr">
            <a:solidFill>
              <a:srgbClr val="F9B074"/>
            </a:solidFill>
            <a:round/>
            <a:headEnd/>
            <a:tailEnd/>
          </a:ln>
        </p:spPr>
      </p:cxnSp>
      <p:sp>
        <p:nvSpPr>
          <p:cNvPr id="14340" name="TextBox 13"/>
          <p:cNvSpPr txBox="1">
            <a:spLocks noChangeArrowheads="1"/>
          </p:cNvSpPr>
          <p:nvPr/>
        </p:nvSpPr>
        <p:spPr bwMode="auto">
          <a:xfrm>
            <a:off x="4876800" y="762000"/>
            <a:ext cx="910739" cy="369332"/>
          </a:xfrm>
          <a:prstGeom prst="rect">
            <a:avLst/>
          </a:prstGeom>
          <a:noFill/>
          <a:ln w="9525">
            <a:noFill/>
            <a:miter lim="800000"/>
            <a:headEnd/>
            <a:tailEnd/>
          </a:ln>
        </p:spPr>
        <p:txBody>
          <a:bodyPr wrap="none">
            <a:spAutoFit/>
          </a:bodyPr>
          <a:lstStyle/>
          <a:p>
            <a:pPr eaLnBrk="0" hangingPunct="0"/>
            <a:r>
              <a:rPr lang="en-US" i="1" dirty="0" smtClean="0">
                <a:solidFill>
                  <a:srgbClr val="DA5500"/>
                </a:solidFill>
              </a:rPr>
              <a:t>Impact</a:t>
            </a:r>
            <a:r>
              <a:rPr lang="en-US" dirty="0" smtClean="0">
                <a:solidFill>
                  <a:srgbClr val="DA5500"/>
                </a:solidFill>
              </a:rPr>
              <a:t>:</a:t>
            </a:r>
            <a:endParaRPr lang="en-US" dirty="0">
              <a:solidFill>
                <a:srgbClr val="DA5500"/>
              </a:solidFill>
            </a:endParaRPr>
          </a:p>
        </p:txBody>
      </p:sp>
      <p:sp>
        <p:nvSpPr>
          <p:cNvPr id="14341" name="TextBox 14"/>
          <p:cNvSpPr txBox="1">
            <a:spLocks noChangeArrowheads="1"/>
          </p:cNvSpPr>
          <p:nvPr/>
        </p:nvSpPr>
        <p:spPr bwMode="auto">
          <a:xfrm>
            <a:off x="228600" y="838200"/>
            <a:ext cx="1265691" cy="369332"/>
          </a:xfrm>
          <a:prstGeom prst="rect">
            <a:avLst/>
          </a:prstGeom>
          <a:noFill/>
          <a:ln w="9525">
            <a:noFill/>
            <a:miter lim="800000"/>
            <a:headEnd/>
            <a:tailEnd/>
          </a:ln>
        </p:spPr>
        <p:txBody>
          <a:bodyPr wrap="none">
            <a:spAutoFit/>
          </a:bodyPr>
          <a:lstStyle/>
          <a:p>
            <a:pPr eaLnBrk="0" hangingPunct="0"/>
            <a:r>
              <a:rPr lang="en-US" i="1" dirty="0" smtClean="0">
                <a:solidFill>
                  <a:srgbClr val="DA5500"/>
                </a:solidFill>
              </a:rPr>
              <a:t>Objectives</a:t>
            </a:r>
            <a:r>
              <a:rPr lang="en-US" dirty="0" smtClean="0">
                <a:solidFill>
                  <a:srgbClr val="DA5500"/>
                </a:solidFill>
              </a:rPr>
              <a:t>:</a:t>
            </a:r>
            <a:r>
              <a:rPr lang="en-US" i="1" dirty="0" smtClean="0">
                <a:solidFill>
                  <a:srgbClr val="DA5500"/>
                </a:solidFill>
              </a:rPr>
              <a:t> </a:t>
            </a:r>
            <a:endParaRPr lang="en-US" i="1" dirty="0">
              <a:solidFill>
                <a:srgbClr val="DA5500"/>
              </a:solidFill>
            </a:endParaRPr>
          </a:p>
        </p:txBody>
      </p:sp>
      <p:sp>
        <p:nvSpPr>
          <p:cNvPr id="14351" name="Rectangle 9"/>
          <p:cNvSpPr>
            <a:spLocks noChangeArrowheads="1"/>
          </p:cNvSpPr>
          <p:nvPr/>
        </p:nvSpPr>
        <p:spPr bwMode="auto">
          <a:xfrm>
            <a:off x="1981200" y="6437313"/>
            <a:ext cx="6096000" cy="344487"/>
          </a:xfrm>
          <a:prstGeom prst="rect">
            <a:avLst/>
          </a:prstGeom>
          <a:noFill/>
          <a:ln w="15875">
            <a:noFill/>
            <a:miter lim="800000"/>
            <a:headEnd/>
            <a:tailEnd/>
          </a:ln>
        </p:spPr>
        <p:txBody>
          <a:bodyPr/>
          <a:lstStyle/>
          <a:p>
            <a:pPr marL="173038" indent="-173038" eaLnBrk="0" hangingPunct="0">
              <a:lnSpc>
                <a:spcPct val="90000"/>
              </a:lnSpc>
              <a:spcBef>
                <a:spcPct val="60000"/>
              </a:spcBef>
              <a:buClr>
                <a:srgbClr val="FFFF99"/>
              </a:buClr>
              <a:buFont typeface="Symbol" pitchFamily="18" charset="2"/>
              <a:buNone/>
            </a:pPr>
            <a:endParaRPr lang="en-US" sz="1200">
              <a:solidFill>
                <a:srgbClr val="DA5500"/>
              </a:solidFill>
            </a:endParaRPr>
          </a:p>
        </p:txBody>
      </p:sp>
      <p:sp>
        <p:nvSpPr>
          <p:cNvPr id="17" name="Content Placeholder 5"/>
          <p:cNvSpPr txBox="1">
            <a:spLocks/>
          </p:cNvSpPr>
          <p:nvPr/>
        </p:nvSpPr>
        <p:spPr bwMode="auto">
          <a:xfrm>
            <a:off x="5303520" y="3520440"/>
            <a:ext cx="3810000" cy="2767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33363" lvl="0" indent="-233363" eaLnBrk="0" fontAlgn="base" hangingPunct="0">
              <a:lnSpc>
                <a:spcPct val="90000"/>
              </a:lnSpc>
              <a:spcBef>
                <a:spcPts val="1400"/>
              </a:spcBef>
              <a:spcAft>
                <a:spcPct val="0"/>
              </a:spcAft>
              <a:buClr>
                <a:schemeClr val="accent4">
                  <a:lumMod val="75000"/>
                </a:schemeClr>
              </a:buClr>
              <a:buSzPct val="100000"/>
              <a:buFont typeface="Wingdings" charset="2"/>
              <a:buChar char="§"/>
              <a:defRPr/>
            </a:pPr>
            <a:r>
              <a:rPr lang="en-US" sz="1400" b="1" dirty="0" smtClean="0">
                <a:latin typeface="Arial" pitchFamily="34" charset="0"/>
                <a:cs typeface="Arial" pitchFamily="34" charset="0"/>
              </a:rPr>
              <a:t>Detailed roofline analysis of 4 leading HPCs: Edison, Mira, Babbage, and Titan</a:t>
            </a:r>
          </a:p>
          <a:p>
            <a:pPr marL="233363" indent="-233363" eaLnBrk="0" fontAlgn="base" hangingPunct="0">
              <a:lnSpc>
                <a:spcPct val="90000"/>
              </a:lnSpc>
              <a:spcBef>
                <a:spcPts val="1400"/>
              </a:spcBef>
              <a:spcAft>
                <a:spcPct val="0"/>
              </a:spcAft>
              <a:buClr>
                <a:schemeClr val="accent4">
                  <a:lumMod val="75000"/>
                </a:schemeClr>
              </a:buClr>
              <a:buSzPct val="100000"/>
              <a:buFont typeface="Wingdings" charset="2"/>
              <a:buChar char="§"/>
              <a:defRPr/>
            </a:pPr>
            <a:r>
              <a:rPr lang="en-US" sz="1400" b="1" dirty="0" smtClean="0">
                <a:latin typeface="Arial" pitchFamily="34" charset="0"/>
                <a:cs typeface="Arial" pitchFamily="34" charset="0"/>
              </a:rPr>
              <a:t>Quantified benefits of emerging GPU software managed cache technologies</a:t>
            </a:r>
            <a:br>
              <a:rPr lang="en-US" sz="1400" b="1" dirty="0" smtClean="0">
                <a:latin typeface="Arial" pitchFamily="34" charset="0"/>
                <a:cs typeface="Arial" pitchFamily="34" charset="0"/>
              </a:rPr>
            </a:br>
            <a:r>
              <a:rPr lang="en-US" sz="1400" b="1" dirty="0">
                <a:solidFill>
                  <a:schemeClr val="accent1"/>
                </a:solidFill>
                <a:latin typeface="Arial" pitchFamily="34" charset="0"/>
                <a:cs typeface="Arial" pitchFamily="34" charset="0"/>
              </a:rPr>
              <a:t>Y. Lo et al. </a:t>
            </a:r>
            <a:r>
              <a:rPr lang="en-US" sz="1400" b="1" dirty="0" smtClean="0">
                <a:solidFill>
                  <a:schemeClr val="accent1"/>
                </a:solidFill>
                <a:latin typeface="Arial" pitchFamily="34" charset="0"/>
                <a:cs typeface="Arial" pitchFamily="34" charset="0"/>
              </a:rPr>
              <a:t>PMBS2014</a:t>
            </a:r>
            <a:endParaRPr lang="en-US" sz="1400" b="1" dirty="0" smtClean="0">
              <a:latin typeface="Arial" pitchFamily="34" charset="0"/>
              <a:cs typeface="Arial" pitchFamily="34" charset="0"/>
            </a:endParaRPr>
          </a:p>
          <a:p>
            <a:pPr marL="233363" lvl="0" indent="-233363" eaLnBrk="0" fontAlgn="base" hangingPunct="0">
              <a:lnSpc>
                <a:spcPct val="90000"/>
              </a:lnSpc>
              <a:spcBef>
                <a:spcPts val="1400"/>
              </a:spcBef>
              <a:spcAft>
                <a:spcPct val="0"/>
              </a:spcAft>
              <a:buClr>
                <a:schemeClr val="accent4">
                  <a:lumMod val="75000"/>
                </a:schemeClr>
              </a:buClr>
              <a:buSzPct val="100000"/>
              <a:buFont typeface="Wingdings" charset="2"/>
              <a:buChar char="§"/>
              <a:defRPr/>
            </a:pPr>
            <a:r>
              <a:rPr lang="en-US" sz="1400" b="1" dirty="0">
                <a:latin typeface="Arial" pitchFamily="34" charset="0"/>
                <a:cs typeface="Arial" pitchFamily="34" charset="0"/>
              </a:rPr>
              <a:t>Insights resulted in 03/2015 </a:t>
            </a:r>
            <a:r>
              <a:rPr lang="en-US" sz="1400" b="1" i="1" u="sng" dirty="0">
                <a:latin typeface="Arial" pitchFamily="34" charset="0"/>
                <a:cs typeface="Arial" pitchFamily="34" charset="0"/>
              </a:rPr>
              <a:t>public release</a:t>
            </a:r>
            <a:r>
              <a:rPr lang="en-US" sz="1400" b="1" u="sng" dirty="0">
                <a:latin typeface="Arial" pitchFamily="34" charset="0"/>
                <a:cs typeface="Arial" pitchFamily="34" charset="0"/>
              </a:rPr>
              <a:t> </a:t>
            </a:r>
            <a:r>
              <a:rPr lang="en-US" sz="1400" b="1" dirty="0">
                <a:latin typeface="Arial" pitchFamily="34" charset="0"/>
                <a:cs typeface="Arial" pitchFamily="34" charset="0"/>
              </a:rPr>
              <a:t>V1.0: Empirical Roofline Tool (LBNL) &amp; Roofline Visualizer (U Oregon) </a:t>
            </a:r>
          </a:p>
          <a:p>
            <a:pPr marL="233363" lvl="0" indent="-233363" eaLnBrk="0" fontAlgn="base" hangingPunct="0">
              <a:lnSpc>
                <a:spcPct val="90000"/>
              </a:lnSpc>
              <a:spcBef>
                <a:spcPts val="1400"/>
              </a:spcBef>
              <a:spcAft>
                <a:spcPct val="0"/>
              </a:spcAft>
              <a:buClr>
                <a:schemeClr val="accent4">
                  <a:lumMod val="75000"/>
                </a:schemeClr>
              </a:buClr>
              <a:buSzPct val="100000"/>
              <a:buFont typeface="Wingdings" charset="2"/>
              <a:buChar char="§"/>
              <a:defRPr/>
            </a:pPr>
            <a:r>
              <a:rPr lang="en-US" sz="1400" b="1" dirty="0" smtClean="0">
                <a:latin typeface="Arial" pitchFamily="34" charset="0"/>
                <a:cs typeface="Arial" pitchFamily="34" charset="0"/>
              </a:rPr>
              <a:t>Roofline Toolkit is a community tool for automatic hardware introspection &amp; analysis</a:t>
            </a:r>
            <a:endParaRPr kumimoji="0" lang="en-US" sz="1400" b="1" u="none" strike="noStrike" kern="1200" cap="none" spc="0" normalizeH="0" dirty="0" smtClean="0">
              <a:ln>
                <a:noFill/>
              </a:ln>
              <a:effectLst/>
              <a:uLnTx/>
              <a:uFillTx/>
              <a:latin typeface="Arial" pitchFamily="34" charset="0"/>
              <a:cs typeface="Arial" pitchFamily="34" charset="0"/>
            </a:endParaRPr>
          </a:p>
        </p:txBody>
      </p:sp>
      <p:sp>
        <p:nvSpPr>
          <p:cNvPr id="18" name="TextBox 13"/>
          <p:cNvSpPr txBox="1">
            <a:spLocks noChangeArrowheads="1"/>
          </p:cNvSpPr>
          <p:nvPr/>
        </p:nvSpPr>
        <p:spPr bwMode="auto">
          <a:xfrm>
            <a:off x="5410200" y="3172968"/>
            <a:ext cx="3200152" cy="369332"/>
          </a:xfrm>
          <a:prstGeom prst="rect">
            <a:avLst/>
          </a:prstGeom>
          <a:noFill/>
          <a:ln w="9525">
            <a:noFill/>
            <a:miter lim="800000"/>
            <a:headEnd/>
            <a:tailEnd/>
          </a:ln>
        </p:spPr>
        <p:txBody>
          <a:bodyPr wrap="none">
            <a:spAutoFit/>
          </a:bodyPr>
          <a:lstStyle/>
          <a:p>
            <a:pPr eaLnBrk="0" hangingPunct="0"/>
            <a:r>
              <a:rPr lang="en-US" i="1" dirty="0" smtClean="0">
                <a:solidFill>
                  <a:srgbClr val="DA5500"/>
                </a:solidFill>
              </a:rPr>
              <a:t>Progress and Accomplishments</a:t>
            </a:r>
            <a:r>
              <a:rPr lang="en-US" dirty="0" smtClean="0">
                <a:solidFill>
                  <a:srgbClr val="DA5500"/>
                </a:solidFill>
              </a:rPr>
              <a:t>:</a:t>
            </a:r>
            <a:endParaRPr lang="en-US" i="1" dirty="0">
              <a:solidFill>
                <a:srgbClr val="DA5500"/>
              </a:solidFill>
            </a:endParaRPr>
          </a:p>
        </p:txBody>
      </p:sp>
      <p:sp>
        <p:nvSpPr>
          <p:cNvPr id="13" name="Content Placeholder 5"/>
          <p:cNvSpPr txBox="1">
            <a:spLocks/>
          </p:cNvSpPr>
          <p:nvPr/>
        </p:nvSpPr>
        <p:spPr bwMode="auto">
          <a:xfrm>
            <a:off x="228600" y="1188720"/>
            <a:ext cx="4419600" cy="2006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33363" lvl="0" indent="-233363" eaLnBrk="0" fontAlgn="base" hangingPunct="0">
              <a:lnSpc>
                <a:spcPct val="90000"/>
              </a:lnSpc>
              <a:spcBef>
                <a:spcPts val="1400"/>
              </a:spcBef>
              <a:spcAft>
                <a:spcPct val="0"/>
              </a:spcAft>
              <a:buClr>
                <a:schemeClr val="accent4">
                  <a:lumMod val="75000"/>
                </a:schemeClr>
              </a:buClr>
              <a:buSzPct val="100000"/>
              <a:buFont typeface="Wingdings" charset="2"/>
              <a:buChar char="§"/>
              <a:defRPr/>
            </a:pPr>
            <a:r>
              <a:rPr lang="en-US" sz="1400" dirty="0" smtClean="0"/>
              <a:t>Performance modeling is critical for identifying and ameliorating bottlenecks on emerging HPC systems</a:t>
            </a:r>
          </a:p>
          <a:p>
            <a:pPr marL="233363" lvl="0" indent="-233363" eaLnBrk="0" fontAlgn="base" hangingPunct="0">
              <a:lnSpc>
                <a:spcPct val="90000"/>
              </a:lnSpc>
              <a:spcBef>
                <a:spcPts val="1400"/>
              </a:spcBef>
              <a:spcAft>
                <a:spcPct val="0"/>
              </a:spcAft>
              <a:buClr>
                <a:schemeClr val="accent4">
                  <a:lumMod val="75000"/>
                </a:schemeClr>
              </a:buClr>
              <a:buSzPct val="100000"/>
              <a:buFont typeface="Wingdings" charset="2"/>
              <a:buChar char="§"/>
              <a:defRPr/>
            </a:pPr>
            <a:r>
              <a:rPr lang="en-US" sz="1400" dirty="0" smtClean="0"/>
              <a:t>Roofline performance model is a highly recognized approach for quantifying system and program behavior, but requires expert knowledge</a:t>
            </a:r>
          </a:p>
          <a:p>
            <a:pPr marL="233363" lvl="0" indent="-233363" eaLnBrk="0" fontAlgn="base" hangingPunct="0">
              <a:lnSpc>
                <a:spcPct val="90000"/>
              </a:lnSpc>
              <a:spcBef>
                <a:spcPts val="1400"/>
              </a:spcBef>
              <a:spcAft>
                <a:spcPct val="0"/>
              </a:spcAft>
              <a:buClr>
                <a:schemeClr val="accent4">
                  <a:lumMod val="75000"/>
                </a:schemeClr>
              </a:buClr>
              <a:buSzPct val="100000"/>
              <a:buFont typeface="Wingdings" charset="2"/>
              <a:buChar char="§"/>
              <a:defRPr/>
            </a:pPr>
            <a:r>
              <a:rPr lang="en-US" sz="1400" dirty="0" smtClean="0"/>
              <a:t>Goal: produce set of software tools allowing non-experts to automatically leverage Roofline modeling capabilities</a:t>
            </a:r>
          </a:p>
        </p:txBody>
      </p:sp>
      <p:sp>
        <p:nvSpPr>
          <p:cNvPr id="14" name="Content Placeholder 5"/>
          <p:cNvSpPr txBox="1">
            <a:spLocks/>
          </p:cNvSpPr>
          <p:nvPr/>
        </p:nvSpPr>
        <p:spPr bwMode="auto">
          <a:xfrm>
            <a:off x="4800600" y="1118010"/>
            <a:ext cx="4343400" cy="23796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33363" indent="-233363" eaLnBrk="0" fontAlgn="base" hangingPunct="0">
              <a:lnSpc>
                <a:spcPct val="90000"/>
              </a:lnSpc>
              <a:spcBef>
                <a:spcPts val="1400"/>
              </a:spcBef>
              <a:spcAft>
                <a:spcPct val="0"/>
              </a:spcAft>
              <a:buClr>
                <a:schemeClr val="accent4">
                  <a:lumMod val="75000"/>
                </a:schemeClr>
              </a:buClr>
              <a:buSzPct val="100000"/>
              <a:buFont typeface="Wingdings" charset="2"/>
              <a:buChar char="§"/>
              <a:defRPr/>
            </a:pPr>
            <a:r>
              <a:rPr lang="en-US" sz="1400" dirty="0" smtClean="0"/>
              <a:t>Automated roofline code could be used to diagnose performance problems for DOE &amp; </a:t>
            </a:r>
            <a:r>
              <a:rPr lang="en-US" sz="1400" dirty="0" err="1" smtClean="0"/>
              <a:t>SciDAC</a:t>
            </a:r>
            <a:r>
              <a:rPr lang="en-US" sz="1400" dirty="0" smtClean="0"/>
              <a:t> codes</a:t>
            </a:r>
          </a:p>
          <a:p>
            <a:pPr marL="233363" indent="-233363" eaLnBrk="0" fontAlgn="base" hangingPunct="0">
              <a:lnSpc>
                <a:spcPct val="90000"/>
              </a:lnSpc>
              <a:spcBef>
                <a:spcPts val="1400"/>
              </a:spcBef>
              <a:spcAft>
                <a:spcPct val="0"/>
              </a:spcAft>
              <a:buClr>
                <a:schemeClr val="accent4">
                  <a:lumMod val="75000"/>
                </a:schemeClr>
              </a:buClr>
              <a:buSzPct val="100000"/>
              <a:buFont typeface="Wingdings" charset="2"/>
              <a:buChar char="§"/>
              <a:defRPr/>
            </a:pPr>
            <a:r>
              <a:rPr lang="en-US" sz="1400" dirty="0" smtClean="0"/>
              <a:t>The community can focus on addressing appropriate performance impediments via optimization, algorithm design, or hardware selection</a:t>
            </a:r>
          </a:p>
          <a:p>
            <a:pPr marL="233363" indent="-233363" eaLnBrk="0" fontAlgn="base" hangingPunct="0">
              <a:lnSpc>
                <a:spcPct val="90000"/>
              </a:lnSpc>
              <a:spcBef>
                <a:spcPts val="1400"/>
              </a:spcBef>
              <a:spcAft>
                <a:spcPct val="0"/>
              </a:spcAft>
              <a:buClr>
                <a:schemeClr val="accent4">
                  <a:lumMod val="75000"/>
                </a:schemeClr>
              </a:buClr>
              <a:buSzPct val="100000"/>
              <a:buFont typeface="Wingdings" charset="2"/>
              <a:buChar char="§"/>
              <a:defRPr/>
            </a:pPr>
            <a:r>
              <a:rPr lang="en-US" sz="1400" dirty="0" smtClean="0"/>
              <a:t>Parameterized roofline models can be used to predict behavior of future systems, to help drive forward-looking algorithms and architectures</a:t>
            </a:r>
          </a:p>
          <a:p>
            <a:pPr marL="233363" indent="-233363" eaLnBrk="0" fontAlgn="base" hangingPunct="0">
              <a:lnSpc>
                <a:spcPct val="90000"/>
              </a:lnSpc>
              <a:spcBef>
                <a:spcPts val="1400"/>
              </a:spcBef>
              <a:spcAft>
                <a:spcPct val="0"/>
              </a:spcAft>
              <a:buClr>
                <a:schemeClr val="accent4">
                  <a:lumMod val="75000"/>
                </a:schemeClr>
              </a:buClr>
              <a:buSzPct val="100000"/>
              <a:buFont typeface="Wingdings" charset="2"/>
              <a:buChar char="§"/>
              <a:defRPr/>
            </a:pPr>
            <a:endParaRPr lang="en-US" sz="1400" dirty="0" smtClean="0"/>
          </a:p>
        </p:txBody>
      </p:sp>
      <p:sp>
        <p:nvSpPr>
          <p:cNvPr id="20" name="Content Placeholder 5"/>
          <p:cNvSpPr txBox="1">
            <a:spLocks/>
          </p:cNvSpPr>
          <p:nvPr/>
        </p:nvSpPr>
        <p:spPr bwMode="auto">
          <a:xfrm>
            <a:off x="152400" y="3166772"/>
            <a:ext cx="5181600" cy="7194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eaLnBrk="0" fontAlgn="base" hangingPunct="0">
              <a:lnSpc>
                <a:spcPct val="90000"/>
              </a:lnSpc>
              <a:spcBef>
                <a:spcPts val="1400"/>
              </a:spcBef>
              <a:spcAft>
                <a:spcPct val="0"/>
              </a:spcAft>
              <a:buClr>
                <a:schemeClr val="accent4">
                  <a:lumMod val="75000"/>
                </a:schemeClr>
              </a:buClr>
              <a:buSzPct val="100000"/>
              <a:defRPr/>
            </a:pPr>
            <a:r>
              <a:rPr lang="en-US" sz="1500" b="1" dirty="0" smtClean="0"/>
              <a:t>(Left) Automated Roofline Visualizer using ERT Edison data.</a:t>
            </a:r>
            <a:br>
              <a:rPr lang="en-US" sz="1500" b="1" dirty="0" smtClean="0"/>
            </a:br>
            <a:r>
              <a:rPr lang="en-US" sz="1500" b="1" dirty="0" smtClean="0"/>
              <a:t>(Right) Mira Roofline bounds relative to </a:t>
            </a:r>
            <a:r>
              <a:rPr lang="en-US" sz="1500" b="1" dirty="0" err="1" smtClean="0"/>
              <a:t>MiniDFT</a:t>
            </a:r>
            <a:r>
              <a:rPr lang="en-US" sz="1500" b="1" dirty="0" smtClean="0"/>
              <a:t> compact app highlighting performance potential.</a:t>
            </a:r>
          </a:p>
        </p:txBody>
      </p:sp>
      <p:pic>
        <p:nvPicPr>
          <p:cNvPr id="15" name="Picture 14"/>
          <p:cNvPicPr/>
          <p:nvPr/>
        </p:nvPicPr>
        <p:blipFill>
          <a:blip r:embed="rId3"/>
          <a:stretch>
            <a:fillRect/>
          </a:stretch>
        </p:blipFill>
        <p:spPr>
          <a:xfrm>
            <a:off x="152400" y="3975960"/>
            <a:ext cx="2583240" cy="2196240"/>
          </a:xfrm>
          <a:prstGeom prst="rect">
            <a:avLst/>
          </a:prstGeom>
          <a:ln>
            <a:noFill/>
          </a:ln>
        </p:spPr>
      </p:pic>
      <p:pic>
        <p:nvPicPr>
          <p:cNvPr id="2" name="Picture 1" descr="mira_roofline_minidft-wcaption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3276600"/>
            <a:ext cx="2649682" cy="3429000"/>
          </a:xfrm>
          <a:prstGeom prst="rect">
            <a:avLst/>
          </a:prstGeom>
        </p:spPr>
      </p:pic>
      <p:pic>
        <p:nvPicPr>
          <p:cNvPr id="16" name="Picture 1" descr="super-logo-background.pdf"/>
          <p:cNvPicPr>
            <a:picLocks noChangeAspect="1"/>
          </p:cNvPicPr>
          <p:nvPr/>
        </p:nvPicPr>
        <p:blipFill>
          <a:blip r:embed="rId5"/>
          <a:srcRect b="1712"/>
          <a:stretch>
            <a:fillRect/>
          </a:stretch>
        </p:blipFill>
        <p:spPr bwMode="auto">
          <a:xfrm>
            <a:off x="7239000" y="6221456"/>
            <a:ext cx="1676400" cy="636544"/>
          </a:xfrm>
          <a:prstGeom prst="rect">
            <a:avLst/>
          </a:prstGeom>
          <a:noFill/>
          <a:ln w="9525">
            <a:noFill/>
            <a:miter lim="800000"/>
            <a:headEnd/>
            <a:tailEnd/>
          </a:ln>
        </p:spPr>
      </p:pic>
    </p:spTree>
    <p:extLst>
      <p:ext uri="{BB962C8B-B14F-4D97-AF65-F5344CB8AC3E}">
        <p14:creationId xmlns:p14="http://schemas.microsoft.com/office/powerpoint/2010/main" val="11260359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0"/>
            <a:ext cx="6096000" cy="1143000"/>
          </a:xfrm>
        </p:spPr>
        <p:txBody>
          <a:bodyPr/>
          <a:lstStyle/>
          <a:p>
            <a:r>
              <a:rPr lang="en-US" dirty="0" smtClean="0"/>
              <a:t>SUPER Organization Change</a:t>
            </a:r>
            <a:endParaRPr lang="en-US" dirty="0"/>
          </a:p>
        </p:txBody>
      </p:sp>
      <p:grpSp>
        <p:nvGrpSpPr>
          <p:cNvPr id="23" name="Group 22"/>
          <p:cNvGrpSpPr/>
          <p:nvPr/>
        </p:nvGrpSpPr>
        <p:grpSpPr>
          <a:xfrm>
            <a:off x="628327" y="2820733"/>
            <a:ext cx="1898310" cy="914400"/>
            <a:chOff x="628327" y="2687053"/>
            <a:chExt cx="1898310" cy="914400"/>
          </a:xfrm>
        </p:grpSpPr>
        <p:sp>
          <p:nvSpPr>
            <p:cNvPr id="4" name="Rectangle 3"/>
            <p:cNvSpPr/>
            <p:nvPr/>
          </p:nvSpPr>
          <p:spPr>
            <a:xfrm>
              <a:off x="628327" y="2687053"/>
              <a:ext cx="1898310" cy="9144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lnSpc>
                  <a:spcPct val="130000"/>
                </a:lnSpc>
              </a:pPr>
              <a:r>
                <a:rPr lang="en-US" dirty="0" smtClean="0">
                  <a:solidFill>
                    <a:schemeClr val="tx1"/>
                  </a:solidFill>
                </a:rPr>
                <a:t>Auto-Tuning</a:t>
              </a:r>
              <a:br>
                <a:rPr lang="en-US" dirty="0" smtClean="0">
                  <a:solidFill>
                    <a:schemeClr val="tx1"/>
                  </a:solidFill>
                </a:rPr>
              </a:br>
              <a:r>
                <a:rPr lang="en-US" i="1" dirty="0" smtClean="0">
                  <a:solidFill>
                    <a:schemeClr val="tx1"/>
                  </a:solidFill>
                </a:rPr>
                <a:t>Mary Hall</a:t>
              </a:r>
              <a:endParaRPr lang="en-US" i="1" dirty="0">
                <a:solidFill>
                  <a:schemeClr val="tx1"/>
                </a:solidFill>
              </a:endParaRPr>
            </a:p>
          </p:txBody>
        </p:sp>
        <p:cxnSp>
          <p:nvCxnSpPr>
            <p:cNvPr id="20" name="Straight Connector 19"/>
            <p:cNvCxnSpPr/>
            <p:nvPr/>
          </p:nvCxnSpPr>
          <p:spPr>
            <a:xfrm>
              <a:off x="628327" y="3187032"/>
              <a:ext cx="189831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3050685" y="2820733"/>
            <a:ext cx="1898310" cy="914400"/>
            <a:chOff x="628327" y="2687053"/>
            <a:chExt cx="1898310" cy="914400"/>
          </a:xfrm>
        </p:grpSpPr>
        <p:sp>
          <p:nvSpPr>
            <p:cNvPr id="25" name="Rectangle 24"/>
            <p:cNvSpPr/>
            <p:nvPr/>
          </p:nvSpPr>
          <p:spPr>
            <a:xfrm>
              <a:off x="628327" y="2687053"/>
              <a:ext cx="1898310" cy="9144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lnSpc>
                  <a:spcPct val="130000"/>
                </a:lnSpc>
              </a:pPr>
              <a:r>
                <a:rPr lang="en-US" dirty="0" smtClean="0">
                  <a:solidFill>
                    <a:schemeClr val="tx1"/>
                  </a:solidFill>
                </a:rPr>
                <a:t>Energy Efficiency</a:t>
              </a:r>
              <a:br>
                <a:rPr lang="en-US" dirty="0" smtClean="0">
                  <a:solidFill>
                    <a:schemeClr val="tx1"/>
                  </a:solidFill>
                </a:rPr>
              </a:br>
              <a:r>
                <a:rPr lang="en-US" i="1" dirty="0" smtClean="0">
                  <a:solidFill>
                    <a:schemeClr val="tx1"/>
                  </a:solidFill>
                </a:rPr>
                <a:t>Laura Carrington</a:t>
              </a:r>
              <a:endParaRPr lang="en-US" i="1" dirty="0">
                <a:solidFill>
                  <a:schemeClr val="tx1"/>
                </a:solidFill>
              </a:endParaRPr>
            </a:p>
          </p:txBody>
        </p:sp>
        <p:cxnSp>
          <p:nvCxnSpPr>
            <p:cNvPr id="26" name="Straight Connector 25"/>
            <p:cNvCxnSpPr/>
            <p:nvPr/>
          </p:nvCxnSpPr>
          <p:spPr>
            <a:xfrm>
              <a:off x="628327" y="3187032"/>
              <a:ext cx="189831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5473042" y="2820733"/>
            <a:ext cx="1898310" cy="914400"/>
            <a:chOff x="628327" y="2687053"/>
            <a:chExt cx="1898310" cy="914400"/>
          </a:xfrm>
        </p:grpSpPr>
        <p:sp>
          <p:nvSpPr>
            <p:cNvPr id="28" name="Rectangle 27"/>
            <p:cNvSpPr/>
            <p:nvPr/>
          </p:nvSpPr>
          <p:spPr>
            <a:xfrm>
              <a:off x="628327" y="2687053"/>
              <a:ext cx="1898310" cy="9144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lnSpc>
                  <a:spcPct val="130000"/>
                </a:lnSpc>
              </a:pPr>
              <a:r>
                <a:rPr lang="en-US" dirty="0" smtClean="0">
                  <a:solidFill>
                    <a:schemeClr val="tx1"/>
                  </a:solidFill>
                </a:rPr>
                <a:t>Resilience</a:t>
              </a:r>
              <a:br>
                <a:rPr lang="en-US" dirty="0" smtClean="0">
                  <a:solidFill>
                    <a:schemeClr val="tx1"/>
                  </a:solidFill>
                </a:rPr>
              </a:br>
              <a:r>
                <a:rPr lang="en-US" i="1" dirty="0" smtClean="0">
                  <a:solidFill>
                    <a:schemeClr val="tx1"/>
                  </a:solidFill>
                </a:rPr>
                <a:t>Bronis de </a:t>
              </a:r>
              <a:r>
                <a:rPr lang="en-US" i="1" dirty="0" err="1" smtClean="0">
                  <a:solidFill>
                    <a:schemeClr val="tx1"/>
                  </a:solidFill>
                </a:rPr>
                <a:t>Supinski</a:t>
              </a:r>
              <a:endParaRPr lang="en-US" i="1" dirty="0">
                <a:solidFill>
                  <a:schemeClr val="tx1"/>
                </a:solidFill>
              </a:endParaRPr>
            </a:p>
          </p:txBody>
        </p:sp>
        <p:cxnSp>
          <p:nvCxnSpPr>
            <p:cNvPr id="29" name="Straight Connector 28"/>
            <p:cNvCxnSpPr/>
            <p:nvPr/>
          </p:nvCxnSpPr>
          <p:spPr>
            <a:xfrm>
              <a:off x="628327" y="3187032"/>
              <a:ext cx="189831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2" name="Group 41"/>
          <p:cNvGrpSpPr/>
          <p:nvPr/>
        </p:nvGrpSpPr>
        <p:grpSpPr>
          <a:xfrm>
            <a:off x="1890307" y="4015876"/>
            <a:ext cx="1898310" cy="914400"/>
            <a:chOff x="628327" y="2687053"/>
            <a:chExt cx="1898310" cy="914400"/>
          </a:xfrm>
        </p:grpSpPr>
        <p:sp>
          <p:nvSpPr>
            <p:cNvPr id="49" name="Rectangle 48"/>
            <p:cNvSpPr/>
            <p:nvPr/>
          </p:nvSpPr>
          <p:spPr>
            <a:xfrm>
              <a:off x="628327" y="2687053"/>
              <a:ext cx="1898310" cy="9144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lnSpc>
                  <a:spcPct val="130000"/>
                </a:lnSpc>
              </a:pPr>
              <a:r>
                <a:rPr lang="en-US" dirty="0" smtClean="0">
                  <a:solidFill>
                    <a:schemeClr val="tx1"/>
                  </a:solidFill>
                </a:rPr>
                <a:t>SAP Engagement</a:t>
              </a:r>
              <a:br>
                <a:rPr lang="en-US" dirty="0" smtClean="0">
                  <a:solidFill>
                    <a:schemeClr val="tx1"/>
                  </a:solidFill>
                </a:rPr>
              </a:br>
              <a:r>
                <a:rPr lang="en-US" i="1" dirty="0" smtClean="0">
                  <a:solidFill>
                    <a:schemeClr val="tx1"/>
                  </a:solidFill>
                </a:rPr>
                <a:t>Patrick Worley</a:t>
              </a:r>
              <a:endParaRPr lang="en-US" i="1" dirty="0">
                <a:solidFill>
                  <a:schemeClr val="tx1"/>
                </a:solidFill>
              </a:endParaRPr>
            </a:p>
          </p:txBody>
        </p:sp>
        <p:cxnSp>
          <p:nvCxnSpPr>
            <p:cNvPr id="50" name="Straight Connector 49"/>
            <p:cNvCxnSpPr/>
            <p:nvPr/>
          </p:nvCxnSpPr>
          <p:spPr>
            <a:xfrm>
              <a:off x="628327" y="3187032"/>
              <a:ext cx="189831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3" name="Group 42"/>
          <p:cNvGrpSpPr/>
          <p:nvPr/>
        </p:nvGrpSpPr>
        <p:grpSpPr>
          <a:xfrm>
            <a:off x="4312665" y="4015876"/>
            <a:ext cx="1898310" cy="914400"/>
            <a:chOff x="628327" y="2687053"/>
            <a:chExt cx="1898310" cy="914400"/>
          </a:xfrm>
        </p:grpSpPr>
        <p:sp>
          <p:nvSpPr>
            <p:cNvPr id="47" name="Rectangle 46"/>
            <p:cNvSpPr/>
            <p:nvPr/>
          </p:nvSpPr>
          <p:spPr>
            <a:xfrm>
              <a:off x="628327" y="2687053"/>
              <a:ext cx="1898310" cy="9144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lnSpc>
                  <a:spcPct val="130000"/>
                </a:lnSpc>
              </a:pPr>
              <a:r>
                <a:rPr lang="en-US" dirty="0" smtClean="0">
                  <a:solidFill>
                    <a:schemeClr val="tx1"/>
                  </a:solidFill>
                </a:rPr>
                <a:t>Tool Integration</a:t>
              </a:r>
              <a:br>
                <a:rPr lang="en-US" dirty="0" smtClean="0">
                  <a:solidFill>
                    <a:schemeClr val="tx1"/>
                  </a:solidFill>
                </a:rPr>
              </a:br>
              <a:r>
                <a:rPr lang="en-US" i="1" dirty="0" smtClean="0">
                  <a:solidFill>
                    <a:schemeClr val="tx1"/>
                  </a:solidFill>
                </a:rPr>
                <a:t>Allen Malony</a:t>
              </a:r>
              <a:endParaRPr lang="en-US" i="1" dirty="0">
                <a:solidFill>
                  <a:schemeClr val="tx1"/>
                </a:solidFill>
              </a:endParaRPr>
            </a:p>
          </p:txBody>
        </p:sp>
        <p:cxnSp>
          <p:nvCxnSpPr>
            <p:cNvPr id="48" name="Straight Connector 47"/>
            <p:cNvCxnSpPr/>
            <p:nvPr/>
          </p:nvCxnSpPr>
          <p:spPr>
            <a:xfrm>
              <a:off x="628327" y="3187032"/>
              <a:ext cx="189831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4" name="Group 43"/>
          <p:cNvGrpSpPr/>
          <p:nvPr/>
        </p:nvGrpSpPr>
        <p:grpSpPr>
          <a:xfrm>
            <a:off x="6735022" y="4015876"/>
            <a:ext cx="1898310" cy="914400"/>
            <a:chOff x="628327" y="2687053"/>
            <a:chExt cx="1898310" cy="914400"/>
          </a:xfrm>
        </p:grpSpPr>
        <p:sp>
          <p:nvSpPr>
            <p:cNvPr id="45" name="Rectangle 44"/>
            <p:cNvSpPr/>
            <p:nvPr/>
          </p:nvSpPr>
          <p:spPr>
            <a:xfrm>
              <a:off x="628327" y="2687053"/>
              <a:ext cx="1898310" cy="9144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lnSpc>
                  <a:spcPct val="130000"/>
                </a:lnSpc>
              </a:pPr>
              <a:r>
                <a:rPr lang="en-US" dirty="0" smtClean="0">
                  <a:solidFill>
                    <a:schemeClr val="tx1"/>
                  </a:solidFill>
                </a:rPr>
                <a:t>Optimization</a:t>
              </a:r>
              <a:br>
                <a:rPr lang="en-US" dirty="0" smtClean="0">
                  <a:solidFill>
                    <a:schemeClr val="tx1"/>
                  </a:solidFill>
                </a:rPr>
              </a:br>
              <a:r>
                <a:rPr lang="en-US" i="1" dirty="0" smtClean="0">
                  <a:solidFill>
                    <a:schemeClr val="tx1"/>
                  </a:solidFill>
                </a:rPr>
                <a:t>Paul </a:t>
              </a:r>
              <a:r>
                <a:rPr lang="en-US" i="1" dirty="0" err="1" smtClean="0">
                  <a:solidFill>
                    <a:schemeClr val="tx1"/>
                  </a:solidFill>
                </a:rPr>
                <a:t>Hovland</a:t>
              </a:r>
              <a:endParaRPr lang="en-US" i="1" dirty="0">
                <a:solidFill>
                  <a:schemeClr val="tx1"/>
                </a:solidFill>
              </a:endParaRPr>
            </a:p>
          </p:txBody>
        </p:sp>
        <p:cxnSp>
          <p:nvCxnSpPr>
            <p:cNvPr id="46" name="Straight Connector 45"/>
            <p:cNvCxnSpPr/>
            <p:nvPr/>
          </p:nvCxnSpPr>
          <p:spPr>
            <a:xfrm>
              <a:off x="628327" y="3187032"/>
              <a:ext cx="189831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3" name="Group 52"/>
          <p:cNvGrpSpPr/>
          <p:nvPr/>
        </p:nvGrpSpPr>
        <p:grpSpPr>
          <a:xfrm>
            <a:off x="3384857" y="1489245"/>
            <a:ext cx="1898310" cy="914400"/>
            <a:chOff x="628327" y="2687053"/>
            <a:chExt cx="1898310" cy="914400"/>
          </a:xfrm>
        </p:grpSpPr>
        <p:sp>
          <p:nvSpPr>
            <p:cNvPr id="60" name="Rectangle 59"/>
            <p:cNvSpPr/>
            <p:nvPr/>
          </p:nvSpPr>
          <p:spPr>
            <a:xfrm>
              <a:off x="628327" y="2687053"/>
              <a:ext cx="1898310" cy="9144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lnSpc>
                  <a:spcPct val="130000"/>
                </a:lnSpc>
              </a:pPr>
              <a:r>
                <a:rPr lang="en-US" dirty="0" smtClean="0">
                  <a:solidFill>
                    <a:schemeClr val="tx1"/>
                  </a:solidFill>
                </a:rPr>
                <a:t>Director</a:t>
              </a:r>
              <a:br>
                <a:rPr lang="en-US" dirty="0" smtClean="0">
                  <a:solidFill>
                    <a:schemeClr val="tx1"/>
                  </a:solidFill>
                </a:rPr>
              </a:br>
              <a:r>
                <a:rPr lang="en-US" i="1" dirty="0" smtClean="0">
                  <a:solidFill>
                    <a:schemeClr val="tx1"/>
                  </a:solidFill>
                </a:rPr>
                <a:t>Lenny Oliker</a:t>
              </a:r>
              <a:endParaRPr lang="en-US" i="1" dirty="0">
                <a:solidFill>
                  <a:schemeClr val="tx1"/>
                </a:solidFill>
              </a:endParaRPr>
            </a:p>
          </p:txBody>
        </p:sp>
        <p:cxnSp>
          <p:nvCxnSpPr>
            <p:cNvPr id="61" name="Straight Connector 60"/>
            <p:cNvCxnSpPr/>
            <p:nvPr/>
          </p:nvCxnSpPr>
          <p:spPr>
            <a:xfrm>
              <a:off x="628327" y="3187032"/>
              <a:ext cx="189831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4" name="Group 53"/>
          <p:cNvGrpSpPr/>
          <p:nvPr/>
        </p:nvGrpSpPr>
        <p:grpSpPr>
          <a:xfrm>
            <a:off x="5807215" y="1489245"/>
            <a:ext cx="1898310" cy="914400"/>
            <a:chOff x="628327" y="2687053"/>
            <a:chExt cx="1898310" cy="914400"/>
          </a:xfrm>
        </p:grpSpPr>
        <p:sp>
          <p:nvSpPr>
            <p:cNvPr id="58" name="Rectangle 57"/>
            <p:cNvSpPr/>
            <p:nvPr/>
          </p:nvSpPr>
          <p:spPr>
            <a:xfrm>
              <a:off x="628327" y="2687053"/>
              <a:ext cx="1898310" cy="9144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lnSpc>
                  <a:spcPct val="130000"/>
                </a:lnSpc>
              </a:pPr>
              <a:r>
                <a:rPr lang="en-US" dirty="0" smtClean="0">
                  <a:solidFill>
                    <a:schemeClr val="tx1"/>
                  </a:solidFill>
                </a:rPr>
                <a:t>Deputy</a:t>
              </a:r>
              <a:br>
                <a:rPr lang="en-US" dirty="0" smtClean="0">
                  <a:solidFill>
                    <a:schemeClr val="tx1"/>
                  </a:solidFill>
                </a:rPr>
              </a:br>
              <a:r>
                <a:rPr lang="en-US" i="1" dirty="0" smtClean="0">
                  <a:solidFill>
                    <a:schemeClr val="tx1"/>
                  </a:solidFill>
                </a:rPr>
                <a:t>Jeff Hollingsworth</a:t>
              </a:r>
              <a:endParaRPr lang="en-US" i="1" dirty="0">
                <a:solidFill>
                  <a:schemeClr val="tx1"/>
                </a:solidFill>
              </a:endParaRPr>
            </a:p>
          </p:txBody>
        </p:sp>
        <p:cxnSp>
          <p:nvCxnSpPr>
            <p:cNvPr id="59" name="Straight Connector 58"/>
            <p:cNvCxnSpPr/>
            <p:nvPr/>
          </p:nvCxnSpPr>
          <p:spPr>
            <a:xfrm>
              <a:off x="628327" y="3187032"/>
              <a:ext cx="189831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62" name="Straight Connector 61"/>
          <p:cNvCxnSpPr/>
          <p:nvPr/>
        </p:nvCxnSpPr>
        <p:spPr>
          <a:xfrm>
            <a:off x="5283167" y="1753939"/>
            <a:ext cx="52404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4312665" y="2403645"/>
            <a:ext cx="0" cy="18982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1443789" y="2593474"/>
            <a:ext cx="6456948"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V="1">
            <a:off x="3916959" y="2593475"/>
            <a:ext cx="0" cy="22725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1462543" y="2593474"/>
            <a:ext cx="0" cy="22725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V="1">
            <a:off x="6489045" y="2593474"/>
            <a:ext cx="0" cy="22725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V="1">
            <a:off x="5184288" y="2593475"/>
            <a:ext cx="0" cy="14451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2716477" y="2598149"/>
            <a:ext cx="0" cy="14451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V="1">
            <a:off x="7900737" y="2598149"/>
            <a:ext cx="0" cy="14451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838200" y="5257800"/>
            <a:ext cx="7467600" cy="1200328"/>
          </a:xfrm>
          <a:prstGeom prst="rect">
            <a:avLst/>
          </a:prstGeom>
          <a:noFill/>
        </p:spPr>
        <p:txBody>
          <a:bodyPr wrap="square" rtlCol="0">
            <a:spAutoFit/>
          </a:bodyPr>
          <a:lstStyle/>
          <a:p>
            <a:r>
              <a:rPr lang="en-US" sz="2400" dirty="0" smtClean="0"/>
              <a:t>Will focus talk on: </a:t>
            </a:r>
          </a:p>
          <a:p>
            <a:r>
              <a:rPr lang="en-US" sz="2400" dirty="0" smtClean="0"/>
              <a:t>engagement highlights (including MPAS collaboration),  </a:t>
            </a:r>
            <a:br>
              <a:rPr lang="en-US" sz="2400" dirty="0" smtClean="0"/>
            </a:br>
            <a:r>
              <a:rPr lang="en-US" sz="2400" dirty="0" smtClean="0"/>
              <a:t>thrust area contributions, inter-institute progress</a:t>
            </a:r>
            <a:endParaRPr lang="en-US" sz="2400" dirty="0"/>
          </a:p>
        </p:txBody>
      </p:sp>
    </p:spTree>
    <p:extLst>
      <p:ext uri="{BB962C8B-B14F-4D97-AF65-F5344CB8AC3E}">
        <p14:creationId xmlns:p14="http://schemas.microsoft.com/office/powerpoint/2010/main" val="17005818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z="3000" dirty="0" smtClean="0">
                <a:latin typeface="Trebuchet MS" charset="0"/>
                <a:ea typeface="MS PGothic" charset="0"/>
              </a:rPr>
              <a:t>Roofline for GPU Memory Performance</a:t>
            </a:r>
            <a:endParaRPr lang="en-US" sz="3000" dirty="0">
              <a:latin typeface="Trebuchet MS" charset="0"/>
              <a:ea typeface="MS PGothic" charset="0"/>
            </a:endParaRPr>
          </a:p>
        </p:txBody>
      </p:sp>
      <p:sp>
        <p:nvSpPr>
          <p:cNvPr id="16386" name="Slide Number Placeholder 3"/>
          <p:cNvSpPr>
            <a:spLocks noGrp="1"/>
          </p:cNvSpPr>
          <p:nvPr>
            <p:ph type="sldNum" sz="quarter" idx="4294967295"/>
          </p:nvPr>
        </p:nvSpPr>
        <p:spPr>
          <a:xfrm>
            <a:off x="8763000" y="6351588"/>
            <a:ext cx="3810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8349FD15-9E1F-F44D-A2A7-46BC00CB48CA}" type="slidenum">
              <a:rPr lang="en-US" sz="900"/>
              <a:pPr eaLnBrk="1" hangingPunct="1"/>
              <a:t>20</a:t>
            </a:fld>
            <a:endParaRPr lang="en-US" sz="90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904" y="1512332"/>
            <a:ext cx="2830460" cy="2286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6504" y="1512332"/>
            <a:ext cx="2844188" cy="22860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277" y="4255532"/>
            <a:ext cx="2810027" cy="22860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4618" y="4255532"/>
            <a:ext cx="2811286" cy="2286000"/>
          </a:xfrm>
          <a:prstGeom prst="rect">
            <a:avLst/>
          </a:prstGeom>
        </p:spPr>
      </p:pic>
      <p:sp>
        <p:nvSpPr>
          <p:cNvPr id="13" name="TextBox 12"/>
          <p:cNvSpPr txBox="1"/>
          <p:nvPr/>
        </p:nvSpPr>
        <p:spPr>
          <a:xfrm>
            <a:off x="551228" y="1219200"/>
            <a:ext cx="3081806" cy="369332"/>
          </a:xfrm>
          <a:prstGeom prst="rect">
            <a:avLst/>
          </a:prstGeom>
          <a:noFill/>
        </p:spPr>
        <p:txBody>
          <a:bodyPr wrap="none" rtlCol="0">
            <a:spAutoFit/>
          </a:bodyPr>
          <a:lstStyle/>
          <a:p>
            <a:r>
              <a:rPr lang="en-US" b="1" dirty="0" err="1" smtClean="0"/>
              <a:t>Pageable</a:t>
            </a:r>
            <a:r>
              <a:rPr lang="en-US" b="1" dirty="0" smtClean="0"/>
              <a:t> host w/ explicit copy</a:t>
            </a:r>
            <a:endParaRPr lang="en-US" b="1" dirty="0"/>
          </a:p>
        </p:txBody>
      </p:sp>
      <p:sp>
        <p:nvSpPr>
          <p:cNvPr id="14" name="TextBox 13"/>
          <p:cNvSpPr txBox="1"/>
          <p:nvPr/>
        </p:nvSpPr>
        <p:spPr>
          <a:xfrm>
            <a:off x="267904" y="1222221"/>
            <a:ext cx="291208" cy="307777"/>
          </a:xfrm>
          <a:prstGeom prst="rect">
            <a:avLst/>
          </a:prstGeom>
          <a:solidFill>
            <a:srgbClr val="ABE9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400" b="1" dirty="0" smtClean="0">
                <a:latin typeface="Consolas" panose="020B0609020204030204" pitchFamily="49" charset="0"/>
                <a:cs typeface="Consolas" panose="020B0609020204030204" pitchFamily="49" charset="0"/>
              </a:rPr>
              <a:t>1</a:t>
            </a:r>
            <a:endParaRPr lang="en-US" sz="1400" b="1" dirty="0">
              <a:latin typeface="Consolas" panose="020B0609020204030204" pitchFamily="49" charset="0"/>
              <a:cs typeface="Consolas" panose="020B0609020204030204" pitchFamily="49" charset="0"/>
            </a:endParaRPr>
          </a:p>
        </p:txBody>
      </p:sp>
      <p:sp>
        <p:nvSpPr>
          <p:cNvPr id="15" name="TextBox 14"/>
          <p:cNvSpPr txBox="1"/>
          <p:nvPr/>
        </p:nvSpPr>
        <p:spPr>
          <a:xfrm>
            <a:off x="4181341" y="1219200"/>
            <a:ext cx="3362459" cy="369332"/>
          </a:xfrm>
          <a:prstGeom prst="rect">
            <a:avLst/>
          </a:prstGeom>
          <a:noFill/>
        </p:spPr>
        <p:txBody>
          <a:bodyPr wrap="none" rtlCol="0">
            <a:spAutoFit/>
          </a:bodyPr>
          <a:lstStyle/>
          <a:p>
            <a:r>
              <a:rPr lang="en-US" b="1" dirty="0" smtClean="0"/>
              <a:t>Page-locked host w/ explicit copy</a:t>
            </a:r>
            <a:endParaRPr lang="en-US" b="1" dirty="0"/>
          </a:p>
        </p:txBody>
      </p:sp>
      <p:sp>
        <p:nvSpPr>
          <p:cNvPr id="16" name="TextBox 15"/>
          <p:cNvSpPr txBox="1"/>
          <p:nvPr/>
        </p:nvSpPr>
        <p:spPr>
          <a:xfrm>
            <a:off x="3925504" y="1229850"/>
            <a:ext cx="291208" cy="307777"/>
          </a:xfrm>
          <a:prstGeom prst="rect">
            <a:avLst/>
          </a:prstGeom>
          <a:solidFill>
            <a:srgbClr val="ABE9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400" b="1" dirty="0">
                <a:latin typeface="Consolas" panose="020B0609020204030204" pitchFamily="49" charset="0"/>
                <a:cs typeface="Consolas" panose="020B0609020204030204" pitchFamily="49" charset="0"/>
              </a:rPr>
              <a:t>2</a:t>
            </a:r>
          </a:p>
        </p:txBody>
      </p:sp>
      <p:sp>
        <p:nvSpPr>
          <p:cNvPr id="17" name="TextBox 16"/>
          <p:cNvSpPr txBox="1"/>
          <p:nvPr/>
        </p:nvSpPr>
        <p:spPr>
          <a:xfrm>
            <a:off x="496504" y="3874532"/>
            <a:ext cx="3081613" cy="369332"/>
          </a:xfrm>
          <a:prstGeom prst="rect">
            <a:avLst/>
          </a:prstGeom>
          <a:noFill/>
        </p:spPr>
        <p:txBody>
          <a:bodyPr wrap="none" rtlCol="0">
            <a:spAutoFit/>
          </a:bodyPr>
          <a:lstStyle/>
          <a:p>
            <a:r>
              <a:rPr lang="en-US" b="1" dirty="0" smtClean="0"/>
              <a:t>Page-locked host w/ zero copy</a:t>
            </a:r>
            <a:endParaRPr lang="en-US" b="1" dirty="0"/>
          </a:p>
        </p:txBody>
      </p:sp>
      <p:sp>
        <p:nvSpPr>
          <p:cNvPr id="18" name="TextBox 17"/>
          <p:cNvSpPr txBox="1"/>
          <p:nvPr/>
        </p:nvSpPr>
        <p:spPr>
          <a:xfrm>
            <a:off x="240278" y="3858624"/>
            <a:ext cx="291208" cy="307777"/>
          </a:xfrm>
          <a:prstGeom prst="rect">
            <a:avLst/>
          </a:prstGeom>
          <a:solidFill>
            <a:srgbClr val="92D05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400" b="1" dirty="0" smtClean="0">
                <a:latin typeface="Consolas" panose="020B0609020204030204" pitchFamily="49" charset="0"/>
                <a:cs typeface="Consolas" panose="020B0609020204030204" pitchFamily="49" charset="0"/>
              </a:rPr>
              <a:t>3</a:t>
            </a:r>
            <a:endParaRPr lang="en-US" sz="1400" b="1" dirty="0">
              <a:latin typeface="Consolas" panose="020B0609020204030204" pitchFamily="49" charset="0"/>
              <a:cs typeface="Consolas" panose="020B0609020204030204" pitchFamily="49" charset="0"/>
            </a:endParaRPr>
          </a:p>
        </p:txBody>
      </p:sp>
      <p:sp>
        <p:nvSpPr>
          <p:cNvPr id="19" name="TextBox 18"/>
          <p:cNvSpPr txBox="1"/>
          <p:nvPr/>
        </p:nvSpPr>
        <p:spPr>
          <a:xfrm>
            <a:off x="4154104" y="3874532"/>
            <a:ext cx="1762021" cy="369332"/>
          </a:xfrm>
          <a:prstGeom prst="rect">
            <a:avLst/>
          </a:prstGeom>
          <a:noFill/>
        </p:spPr>
        <p:txBody>
          <a:bodyPr wrap="none" rtlCol="0">
            <a:spAutoFit/>
          </a:bodyPr>
          <a:lstStyle/>
          <a:p>
            <a:r>
              <a:rPr lang="en-US" b="1" dirty="0" smtClean="0"/>
              <a:t>Unified Memory</a:t>
            </a:r>
            <a:endParaRPr lang="en-US" b="1" dirty="0"/>
          </a:p>
        </p:txBody>
      </p:sp>
      <p:sp>
        <p:nvSpPr>
          <p:cNvPr id="20" name="TextBox 19"/>
          <p:cNvSpPr txBox="1"/>
          <p:nvPr/>
        </p:nvSpPr>
        <p:spPr>
          <a:xfrm>
            <a:off x="3917936" y="3833903"/>
            <a:ext cx="291208" cy="307777"/>
          </a:xfrm>
          <a:prstGeom prst="rect">
            <a:avLst/>
          </a:prstGeom>
          <a:solidFill>
            <a:srgbClr val="92D05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400" b="1" dirty="0">
                <a:latin typeface="Consolas" panose="020B0609020204030204" pitchFamily="49" charset="0"/>
                <a:cs typeface="Consolas" panose="020B0609020204030204" pitchFamily="49" charset="0"/>
              </a:rPr>
              <a:t>4</a:t>
            </a:r>
          </a:p>
        </p:txBody>
      </p:sp>
      <p:sp>
        <p:nvSpPr>
          <p:cNvPr id="4" name="TextBox 3"/>
          <p:cNvSpPr txBox="1"/>
          <p:nvPr/>
        </p:nvSpPr>
        <p:spPr>
          <a:xfrm>
            <a:off x="7315200" y="1981200"/>
            <a:ext cx="1676400" cy="4524316"/>
          </a:xfrm>
          <a:prstGeom prst="rect">
            <a:avLst/>
          </a:prstGeom>
          <a:noFill/>
        </p:spPr>
        <p:txBody>
          <a:bodyPr wrap="square" rtlCol="0">
            <a:spAutoFit/>
          </a:bodyPr>
          <a:lstStyle/>
          <a:p>
            <a:r>
              <a:rPr lang="en-US" dirty="0" smtClean="0"/>
              <a:t>Bandwidth dramatically impacted by working set, reuse and memory access scheme.</a:t>
            </a:r>
          </a:p>
          <a:p>
            <a:endParaRPr lang="en-US" dirty="0"/>
          </a:p>
          <a:p>
            <a:r>
              <a:rPr lang="en-US" dirty="0" smtClean="0"/>
              <a:t>Empirical study completed, </a:t>
            </a:r>
            <a:r>
              <a:rPr lang="en-US" dirty="0" smtClean="0">
                <a:solidFill>
                  <a:srgbClr val="0000FF"/>
                </a:solidFill>
              </a:rPr>
              <a:t>GPU functionality expected in new Roofline release fall 2015.</a:t>
            </a:r>
          </a:p>
        </p:txBody>
      </p:sp>
    </p:spTree>
    <p:extLst>
      <p:ext uri="{BB962C8B-B14F-4D97-AF65-F5344CB8AC3E}">
        <p14:creationId xmlns:p14="http://schemas.microsoft.com/office/powerpoint/2010/main" val="21266266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28600" y="1371600"/>
            <a:ext cx="8610600" cy="4754563"/>
          </a:xfrm>
        </p:spPr>
        <p:txBody>
          <a:bodyPr>
            <a:normAutofit fontScale="92500" lnSpcReduction="20000"/>
          </a:bodyPr>
          <a:lstStyle/>
          <a:p>
            <a:pPr marL="0" indent="0">
              <a:buNone/>
            </a:pPr>
            <a:endParaRPr lang="en-US" sz="2400" b="1" dirty="0"/>
          </a:p>
          <a:p>
            <a:pPr lvl="1" indent="-342900"/>
            <a:r>
              <a:rPr lang="en-US" sz="2000" b="1" dirty="0"/>
              <a:t>Performance Engineering of Scientific </a:t>
            </a:r>
            <a:r>
              <a:rPr lang="en-US" sz="2000" b="1" dirty="0" smtClean="0"/>
              <a:t>Software</a:t>
            </a:r>
          </a:p>
          <a:p>
            <a:pPr lvl="2" indent="-342900"/>
            <a:r>
              <a:rPr lang="en-US" sz="1600" b="1" dirty="0"/>
              <a:t>Active </a:t>
            </a:r>
            <a:r>
              <a:rPr lang="en-US" sz="1600" b="1" dirty="0" smtClean="0"/>
              <a:t>participation </a:t>
            </a:r>
            <a:r>
              <a:rPr lang="en-US" sz="1600" b="1" dirty="0"/>
              <a:t>in SciDAC-3 </a:t>
            </a:r>
            <a:r>
              <a:rPr lang="en-US" sz="1600" b="1" dirty="0" smtClean="0"/>
              <a:t>application partnerships</a:t>
            </a:r>
            <a:endParaRPr lang="en-US" sz="1600" b="1" dirty="0"/>
          </a:p>
          <a:p>
            <a:pPr lvl="2" indent="-342900"/>
            <a:r>
              <a:rPr lang="en-US" sz="1600" b="1" dirty="0" smtClean="0"/>
              <a:t> Significant optimization progress for numerous SciDAC applications</a:t>
            </a:r>
          </a:p>
          <a:p>
            <a:pPr lvl="1" indent="-342900"/>
            <a:r>
              <a:rPr lang="en-US" sz="2000" b="1" dirty="0" smtClean="0"/>
              <a:t>Tool integration</a:t>
            </a:r>
          </a:p>
          <a:p>
            <a:pPr lvl="2" indent="-342900"/>
            <a:r>
              <a:rPr lang="en-US" sz="1600" b="1" dirty="0" smtClean="0"/>
              <a:t>Significant progress in measurement/performance/optimization tool integration </a:t>
            </a:r>
          </a:p>
          <a:p>
            <a:pPr lvl="2" indent="-342900"/>
            <a:r>
              <a:rPr lang="en-US" sz="1600" b="1" dirty="0" smtClean="0"/>
              <a:t>Co-design of tools and application optimization to maximize impact </a:t>
            </a:r>
          </a:p>
          <a:p>
            <a:pPr lvl="1" indent="-342900"/>
            <a:r>
              <a:rPr lang="en-US" sz="2000" b="1" dirty="0"/>
              <a:t>Energy minimization</a:t>
            </a:r>
          </a:p>
          <a:p>
            <a:pPr lvl="2" indent="-342900"/>
            <a:r>
              <a:rPr lang="en-US" sz="1600" b="1" dirty="0"/>
              <a:t>Fine grained power capping for energy savings while maintaining </a:t>
            </a:r>
            <a:r>
              <a:rPr lang="en-US" sz="1600" b="1" dirty="0" smtClean="0"/>
              <a:t>performance</a:t>
            </a:r>
            <a:endParaRPr lang="en-US" sz="2000" b="1" dirty="0" smtClean="0"/>
          </a:p>
          <a:p>
            <a:pPr lvl="1" indent="-342900"/>
            <a:r>
              <a:rPr lang="en-US" sz="2000" b="1" dirty="0"/>
              <a:t>Optimization</a:t>
            </a:r>
          </a:p>
          <a:p>
            <a:pPr lvl="2" indent="-342900"/>
            <a:r>
              <a:rPr lang="en-US" sz="1600" b="1" dirty="0"/>
              <a:t>Coarse grained auto-tuning of energy and performance </a:t>
            </a:r>
            <a:r>
              <a:rPr lang="en-US" sz="1600" b="1" dirty="0" smtClean="0"/>
              <a:t>tradeoffs</a:t>
            </a:r>
            <a:endParaRPr lang="en-US" sz="2000" b="1" dirty="0"/>
          </a:p>
          <a:p>
            <a:pPr lvl="1" indent="-342900"/>
            <a:r>
              <a:rPr lang="en-US" sz="2000" b="1" dirty="0"/>
              <a:t>Automatic performance </a:t>
            </a:r>
            <a:r>
              <a:rPr lang="en-US" sz="2000" b="1" dirty="0" smtClean="0"/>
              <a:t>tuning</a:t>
            </a:r>
          </a:p>
          <a:p>
            <a:pPr lvl="2" indent="-342900"/>
            <a:r>
              <a:rPr lang="en-US" sz="1600" b="1" dirty="0" smtClean="0">
                <a:solidFill>
                  <a:srgbClr val="FF0000"/>
                </a:solidFill>
              </a:rPr>
              <a:t>TBD</a:t>
            </a:r>
            <a:endParaRPr lang="en-US" sz="1600" b="1" dirty="0">
              <a:solidFill>
                <a:srgbClr val="FF0000"/>
              </a:solidFill>
            </a:endParaRPr>
          </a:p>
          <a:p>
            <a:pPr lvl="1" indent="-342900"/>
            <a:r>
              <a:rPr lang="en-US" sz="2300" b="1" dirty="0" smtClean="0"/>
              <a:t>Resilient computing</a:t>
            </a:r>
          </a:p>
          <a:p>
            <a:pPr lvl="2" indent="-342900"/>
            <a:r>
              <a:rPr lang="en-US" sz="1600" b="1" dirty="0" smtClean="0">
                <a:solidFill>
                  <a:srgbClr val="FF0000"/>
                </a:solidFill>
              </a:rPr>
              <a:t>TBD</a:t>
            </a:r>
          </a:p>
          <a:p>
            <a:pPr lvl="1" indent="-342900"/>
            <a:r>
              <a:rPr lang="en-US" sz="2000" b="1" dirty="0" smtClean="0"/>
              <a:t>Inter-institute collaboration</a:t>
            </a:r>
          </a:p>
          <a:p>
            <a:pPr lvl="2" indent="-342900"/>
            <a:r>
              <a:rPr lang="en-US" sz="1600" b="1" dirty="0" smtClean="0"/>
              <a:t>Performance visualization, model-based I/O optimization, Empirical Roofline Toolkit</a:t>
            </a:r>
            <a:endParaRPr lang="en-US" sz="1600" b="1" dirty="0"/>
          </a:p>
          <a:p>
            <a:endParaRPr lang="en-US" dirty="0"/>
          </a:p>
        </p:txBody>
      </p:sp>
    </p:spTree>
    <p:extLst>
      <p:ext uri="{BB962C8B-B14F-4D97-AF65-F5344CB8AC3E}">
        <p14:creationId xmlns:p14="http://schemas.microsoft.com/office/powerpoint/2010/main" val="3671550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2568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MPAS-Ocean Overview</a:t>
            </a:r>
            <a:endParaRPr lang="en-US" dirty="0"/>
          </a:p>
        </p:txBody>
      </p:sp>
      <p:pic>
        <p:nvPicPr>
          <p:cNvPr id="10" name="Picture 9" descr="eart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86000"/>
            <a:ext cx="2334768" cy="2298192"/>
          </a:xfrm>
          <a:prstGeom prst="rect">
            <a:avLst/>
          </a:prstGeom>
        </p:spPr>
      </p:pic>
      <p:pic>
        <p:nvPicPr>
          <p:cNvPr id="11" name="Picture 10" descr="mesh.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0684" y="2286000"/>
            <a:ext cx="2235200" cy="2282757"/>
          </a:xfrm>
          <a:prstGeom prst="rect">
            <a:avLst/>
          </a:prstGeom>
        </p:spPr>
      </p:pic>
      <p:grpSp>
        <p:nvGrpSpPr>
          <p:cNvPr id="21" name="Group 20"/>
          <p:cNvGrpSpPr/>
          <p:nvPr/>
        </p:nvGrpSpPr>
        <p:grpSpPr>
          <a:xfrm>
            <a:off x="2501900" y="4953000"/>
            <a:ext cx="4140200" cy="1346200"/>
            <a:chOff x="4927600" y="2362200"/>
            <a:chExt cx="4140200" cy="1346200"/>
          </a:xfrm>
        </p:grpSpPr>
        <p:pic>
          <p:nvPicPr>
            <p:cNvPr id="12" name="Picture 11" descr="scvt-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7600" y="2374900"/>
              <a:ext cx="1333500" cy="1333500"/>
            </a:xfrm>
            <a:prstGeom prst="rect">
              <a:avLst/>
            </a:prstGeom>
          </p:spPr>
        </p:pic>
        <p:pic>
          <p:nvPicPr>
            <p:cNvPr id="13" name="Picture 12" descr="scvt-2.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0950" y="2362200"/>
              <a:ext cx="1333500" cy="1333500"/>
            </a:xfrm>
            <a:prstGeom prst="rect">
              <a:avLst/>
            </a:prstGeom>
          </p:spPr>
        </p:pic>
        <p:pic>
          <p:nvPicPr>
            <p:cNvPr id="14" name="Picture 13" descr="scvt-3.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34300" y="2362200"/>
              <a:ext cx="1333500" cy="1333500"/>
            </a:xfrm>
            <a:prstGeom prst="rect">
              <a:avLst/>
            </a:prstGeom>
          </p:spPr>
        </p:pic>
      </p:grpSp>
      <p:sp>
        <p:nvSpPr>
          <p:cNvPr id="18" name="Rectangle 17"/>
          <p:cNvSpPr/>
          <p:nvPr/>
        </p:nvSpPr>
        <p:spPr>
          <a:xfrm>
            <a:off x="304558" y="1143000"/>
            <a:ext cx="8839200" cy="923330"/>
          </a:xfrm>
          <a:prstGeom prst="rect">
            <a:avLst/>
          </a:prstGeom>
        </p:spPr>
        <p:txBody>
          <a:bodyPr wrap="square">
            <a:spAutoFit/>
          </a:bodyPr>
          <a:lstStyle/>
          <a:p>
            <a:r>
              <a:rPr lang="en-US" u="sng" dirty="0"/>
              <a:t>Multiscale for Accurate, Efficient, Scale-Aware Models of the Earth System </a:t>
            </a:r>
            <a:r>
              <a:rPr lang="en-US" u="sng" dirty="0" smtClean="0"/>
              <a:t>(PI</a:t>
            </a:r>
            <a:r>
              <a:rPr lang="en-US" u="sng" dirty="0"/>
              <a:t>: Bill Collins)</a:t>
            </a:r>
            <a:r>
              <a:rPr lang="en-US" dirty="0"/>
              <a:t>    </a:t>
            </a:r>
            <a:endParaRPr lang="en-US" b="1" dirty="0" smtClean="0">
              <a:solidFill>
                <a:srgbClr val="0000FF"/>
              </a:solidFill>
            </a:endParaRPr>
          </a:p>
          <a:p>
            <a:pPr marL="285750" indent="-285750">
              <a:buFont typeface="Arial"/>
              <a:buChar char="•"/>
            </a:pPr>
            <a:r>
              <a:rPr lang="en-US" b="1" dirty="0"/>
              <a:t>MPAS</a:t>
            </a:r>
            <a:r>
              <a:rPr lang="en-US" dirty="0"/>
              <a:t> = Model for Prediction Across Scales [</a:t>
            </a:r>
            <a:r>
              <a:rPr lang="en-US" dirty="0" err="1"/>
              <a:t>LosAlamos</a:t>
            </a:r>
            <a:r>
              <a:rPr lang="en-US" dirty="0" smtClean="0"/>
              <a:t>]</a:t>
            </a:r>
          </a:p>
          <a:p>
            <a:pPr marL="285750" indent="-285750">
              <a:buFont typeface="Arial"/>
              <a:buChar char="•"/>
            </a:pPr>
            <a:r>
              <a:rPr lang="en-US" dirty="0"/>
              <a:t>A multiscale method, with </a:t>
            </a:r>
            <a:r>
              <a:rPr lang="en-US" dirty="0" err="1"/>
              <a:t>Voronoi</a:t>
            </a:r>
            <a:r>
              <a:rPr lang="en-US" dirty="0"/>
              <a:t> tessellation-based variable resolution mesh (SCVT)</a:t>
            </a:r>
            <a:r>
              <a:rPr lang="en-US" dirty="0" smtClean="0"/>
              <a:t>.</a:t>
            </a:r>
            <a:endParaRPr lang="en-US" dirty="0">
              <a:solidFill>
                <a:srgbClr val="0000FF"/>
              </a:solidFill>
            </a:endParaRPr>
          </a:p>
        </p:txBody>
      </p:sp>
      <p:pic>
        <p:nvPicPr>
          <p:cNvPr id="19" name="Picture 18" descr="scvt-halo-4.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24600" y="2286000"/>
            <a:ext cx="2133600" cy="2133600"/>
          </a:xfrm>
          <a:prstGeom prst="rect">
            <a:avLst/>
          </a:prstGeom>
        </p:spPr>
      </p:pic>
    </p:spTree>
    <p:extLst>
      <p:ext uri="{BB962C8B-B14F-4D97-AF65-F5344CB8AC3E}">
        <p14:creationId xmlns:p14="http://schemas.microsoft.com/office/powerpoint/2010/main" val="22760629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5486400"/>
            <a:ext cx="1327767" cy="1456676"/>
          </a:xfrm>
          <a:prstGeom prst="rect">
            <a:avLst/>
          </a:prstGeom>
        </p:spPr>
      </p:pic>
      <p:sp>
        <p:nvSpPr>
          <p:cNvPr id="2" name="Title 1"/>
          <p:cNvSpPr>
            <a:spLocks noGrp="1"/>
          </p:cNvSpPr>
          <p:nvPr>
            <p:ph type="title"/>
          </p:nvPr>
        </p:nvSpPr>
        <p:spPr>
          <a:xfrm>
            <a:off x="2438400" y="76200"/>
            <a:ext cx="6553200" cy="838200"/>
          </a:xfrm>
        </p:spPr>
        <p:txBody>
          <a:bodyPr>
            <a:noAutofit/>
          </a:bodyPr>
          <a:lstStyle/>
          <a:p>
            <a:pPr algn="ctr"/>
            <a:r>
              <a:rPr lang="en-US" sz="3200" b="1" dirty="0" smtClean="0">
                <a:solidFill>
                  <a:schemeClr val="bg1"/>
                </a:solidFill>
                <a:latin typeface="Times New Roman"/>
                <a:cs typeface="Times New Roman"/>
              </a:rPr>
              <a:t>Participation in 12 SciDAC-3 Application Partnerships</a:t>
            </a:r>
            <a:endParaRPr lang="en-US" sz="3200" b="1" dirty="0">
              <a:solidFill>
                <a:schemeClr val="bg1"/>
              </a:solidFill>
              <a:latin typeface="Times New Roman"/>
              <a:cs typeface="Times New Roman"/>
            </a:endParaRPr>
          </a:p>
        </p:txBody>
      </p:sp>
      <p:sp>
        <p:nvSpPr>
          <p:cNvPr id="3" name="Content Placeholder 2"/>
          <p:cNvSpPr>
            <a:spLocks noGrp="1"/>
          </p:cNvSpPr>
          <p:nvPr>
            <p:ph idx="1"/>
          </p:nvPr>
        </p:nvSpPr>
        <p:spPr>
          <a:xfrm>
            <a:off x="76200" y="1173162"/>
            <a:ext cx="9067800" cy="4922838"/>
          </a:xfrm>
        </p:spPr>
        <p:txBody>
          <a:bodyPr>
            <a:normAutofit fontScale="92500" lnSpcReduction="20000"/>
          </a:bodyPr>
          <a:lstStyle/>
          <a:p>
            <a:pPr marL="0" indent="0" algn="ctr">
              <a:buNone/>
            </a:pPr>
            <a:r>
              <a:rPr lang="en-US" sz="2200" b="1" dirty="0" smtClean="0"/>
              <a:t>13 </a:t>
            </a:r>
            <a:r>
              <a:rPr lang="en-US" sz="2200" b="1" dirty="0"/>
              <a:t>a</a:t>
            </a:r>
            <a:r>
              <a:rPr lang="en-US" sz="2200" b="1" dirty="0" smtClean="0"/>
              <a:t>ctive SAP collaborations</a:t>
            </a:r>
          </a:p>
          <a:p>
            <a:pPr marL="0" indent="0">
              <a:buNone/>
            </a:pPr>
            <a:endParaRPr lang="en-US" sz="1600" b="1" dirty="0" smtClean="0"/>
          </a:p>
          <a:p>
            <a:pPr marL="0" indent="0">
              <a:buNone/>
            </a:pPr>
            <a:r>
              <a:rPr lang="en-US" sz="1600" b="1" dirty="0"/>
              <a:t>BER 		Applying Computationally </a:t>
            </a:r>
            <a:r>
              <a:rPr lang="en-US" sz="1600" b="1" dirty="0" smtClean="0"/>
              <a:t>Efficient </a:t>
            </a:r>
            <a:r>
              <a:rPr lang="en-US" sz="1600" b="1" dirty="0"/>
              <a:t>Schemes for </a:t>
            </a:r>
            <a:r>
              <a:rPr lang="en-US" sz="1600" b="1" dirty="0" err="1"/>
              <a:t>BioGeochemical</a:t>
            </a:r>
            <a:r>
              <a:rPr lang="en-US" sz="1600" b="1" dirty="0"/>
              <a:t> Cycles (ORNL</a:t>
            </a:r>
            <a:r>
              <a:rPr lang="en-US" sz="1600" b="1" dirty="0" smtClean="0"/>
              <a:t>)</a:t>
            </a:r>
          </a:p>
          <a:p>
            <a:pPr marL="0" indent="0">
              <a:buNone/>
            </a:pPr>
            <a:r>
              <a:rPr lang="en-US" sz="1600" b="1" dirty="0" smtClean="0"/>
              <a:t>BER</a:t>
            </a:r>
            <a:r>
              <a:rPr lang="en-US" sz="1600" b="1" dirty="0"/>
              <a:t>		</a:t>
            </a:r>
            <a:r>
              <a:rPr lang="en-US" sz="1600" b="1" dirty="0" err="1" smtClean="0"/>
              <a:t>MultiScale</a:t>
            </a:r>
            <a:r>
              <a:rPr lang="en-US" sz="1600" b="1" dirty="0" smtClean="0"/>
              <a:t> </a:t>
            </a:r>
            <a:r>
              <a:rPr lang="en-US" sz="1600" b="1" dirty="0"/>
              <a:t>Methods for Accurate, Efficient, and Scale-Aware Models of the Earth </a:t>
            </a:r>
            <a:r>
              <a:rPr lang="en-US" sz="1600" b="1" dirty="0" smtClean="0"/>
              <a:t>Sys. (</a:t>
            </a:r>
            <a:r>
              <a:rPr lang="en-US" sz="1600" b="1" dirty="0"/>
              <a:t>LBNL</a:t>
            </a:r>
            <a:r>
              <a:rPr lang="en-US" sz="1600" b="1" dirty="0" smtClean="0"/>
              <a:t>)</a:t>
            </a:r>
          </a:p>
          <a:p>
            <a:pPr marL="0" indent="0">
              <a:buNone/>
            </a:pPr>
            <a:r>
              <a:rPr lang="en-US" sz="1600" b="1" dirty="0" smtClean="0"/>
              <a:t>BER		Predicting Ice Sheet and Climate Evolution at Extreme Scales (LBNL &amp; ORNL)</a:t>
            </a:r>
          </a:p>
          <a:p>
            <a:pPr marL="0" indent="0">
              <a:buNone/>
            </a:pPr>
            <a:endParaRPr lang="en-US" sz="1600" b="1" dirty="0"/>
          </a:p>
          <a:p>
            <a:pPr marL="0" indent="0">
              <a:buNone/>
            </a:pPr>
            <a:r>
              <a:rPr lang="en-US" sz="1600" b="1" dirty="0" smtClean="0"/>
              <a:t>BES</a:t>
            </a:r>
            <a:r>
              <a:rPr lang="en-US" sz="1600" b="1" dirty="0"/>
              <a:t>		</a:t>
            </a:r>
            <a:r>
              <a:rPr lang="en-US" sz="1600" b="1" dirty="0" smtClean="0"/>
              <a:t>Developing Advanced Methods for Excited State Chemistry in the </a:t>
            </a:r>
            <a:r>
              <a:rPr lang="en-US" sz="1600" b="1" dirty="0" err="1" smtClean="0"/>
              <a:t>NWChem</a:t>
            </a:r>
            <a:r>
              <a:rPr lang="en-US" sz="1600" b="1" dirty="0" smtClean="0"/>
              <a:t> S/W Suite (</a:t>
            </a:r>
            <a:r>
              <a:rPr lang="en-US" sz="1600" b="1" dirty="0"/>
              <a:t>LBNL</a:t>
            </a:r>
            <a:r>
              <a:rPr lang="en-US" sz="1600" b="1" dirty="0" smtClean="0"/>
              <a:t>)</a:t>
            </a:r>
            <a:endParaRPr lang="en-US" sz="1600" b="1" dirty="0"/>
          </a:p>
          <a:p>
            <a:pPr marL="0" indent="0">
              <a:buNone/>
            </a:pPr>
            <a:r>
              <a:rPr lang="en-US" sz="1600" b="1" dirty="0" smtClean="0"/>
              <a:t>BES</a:t>
            </a:r>
            <a:r>
              <a:rPr lang="en-US" sz="1600" b="1" dirty="0"/>
              <a:t>		Optimizing Superconductor Transport Properties through Large-scale Simulation (ANL</a:t>
            </a:r>
            <a:r>
              <a:rPr lang="en-US" sz="1600" b="1" dirty="0" smtClean="0"/>
              <a:t>)</a:t>
            </a:r>
          </a:p>
          <a:p>
            <a:pPr marL="0" indent="0">
              <a:buNone/>
            </a:pPr>
            <a:r>
              <a:rPr lang="en-US" sz="1600" b="1" dirty="0" smtClean="0"/>
              <a:t>BES</a:t>
            </a:r>
            <a:r>
              <a:rPr lang="en-US" sz="1600" b="1" dirty="0"/>
              <a:t>	</a:t>
            </a:r>
            <a:r>
              <a:rPr lang="en-US" sz="1600" b="1" dirty="0" smtClean="0"/>
              <a:t>	Simulating </a:t>
            </a:r>
            <a:r>
              <a:rPr lang="en-US" sz="1600" b="1" dirty="0"/>
              <a:t>the Generation, Evolution and Fate of Electronic Excitations in </a:t>
            </a:r>
            <a:r>
              <a:rPr lang="en-US" sz="1600" b="1" dirty="0" smtClean="0"/>
              <a:t>Molecular </a:t>
            </a:r>
            <a:r>
              <a:rPr lang="en-US" sz="1600" b="1" dirty="0"/>
              <a:t>and </a:t>
            </a:r>
            <a:r>
              <a:rPr lang="en-US" sz="1600" b="1" dirty="0" smtClean="0"/>
              <a:t>			</a:t>
            </a:r>
            <a:r>
              <a:rPr lang="en-US" sz="1600" b="1" dirty="0" err="1" smtClean="0"/>
              <a:t>Nanoscale</a:t>
            </a:r>
            <a:r>
              <a:rPr lang="en-US" sz="1600" b="1" dirty="0" smtClean="0"/>
              <a:t> </a:t>
            </a:r>
            <a:r>
              <a:rPr lang="en-US" sz="1600" b="1" dirty="0"/>
              <a:t>Materials </a:t>
            </a:r>
            <a:r>
              <a:rPr lang="en-US" sz="1600" b="1" dirty="0" smtClean="0"/>
              <a:t>with First </a:t>
            </a:r>
            <a:r>
              <a:rPr lang="en-US" sz="1600" b="1" dirty="0"/>
              <a:t>Principles </a:t>
            </a:r>
            <a:r>
              <a:rPr lang="en-US" sz="1600" b="1" dirty="0" smtClean="0"/>
              <a:t>Methods (LBNL)</a:t>
            </a:r>
          </a:p>
          <a:p>
            <a:pPr marL="0" indent="0">
              <a:buNone/>
            </a:pPr>
            <a:endParaRPr lang="en-US" sz="1600" b="1" dirty="0" smtClean="0"/>
          </a:p>
          <a:p>
            <a:pPr marL="0" indent="0">
              <a:buNone/>
            </a:pPr>
            <a:r>
              <a:rPr lang="en-US" sz="1600" b="1" dirty="0" smtClean="0"/>
              <a:t>FES            </a:t>
            </a:r>
            <a:r>
              <a:rPr lang="en-US" sz="1600" b="1" dirty="0"/>
              <a:t>Advanced </a:t>
            </a:r>
            <a:r>
              <a:rPr lang="en-US" sz="1600" b="1" dirty="0" err="1"/>
              <a:t>Tokamak</a:t>
            </a:r>
            <a:r>
              <a:rPr lang="en-US" sz="1600" b="1" dirty="0"/>
              <a:t> </a:t>
            </a:r>
            <a:r>
              <a:rPr lang="en-US" sz="1600" b="1" dirty="0" smtClean="0"/>
              <a:t>Modeling (ORNL)</a:t>
            </a:r>
          </a:p>
          <a:p>
            <a:pPr marL="0" indent="0">
              <a:buNone/>
            </a:pPr>
            <a:r>
              <a:rPr lang="en-US" sz="1600" b="1" dirty="0" smtClean="0"/>
              <a:t>FES		Partnership </a:t>
            </a:r>
            <a:r>
              <a:rPr lang="en-US" sz="1600" b="1" dirty="0"/>
              <a:t>for Edge Plasma </a:t>
            </a:r>
            <a:r>
              <a:rPr lang="en-US" sz="1600" b="1" dirty="0" smtClean="0"/>
              <a:t>Simulation (ORNL)</a:t>
            </a:r>
          </a:p>
          <a:p>
            <a:pPr marL="0" indent="0">
              <a:buNone/>
            </a:pPr>
            <a:r>
              <a:rPr lang="en-US" sz="1600" b="1" dirty="0"/>
              <a:t>FES		Plasma Surface </a:t>
            </a:r>
            <a:r>
              <a:rPr lang="en-US" sz="1600" b="1" dirty="0" smtClean="0"/>
              <a:t>Interactions </a:t>
            </a:r>
            <a:r>
              <a:rPr lang="en-US" sz="1600" b="1" dirty="0"/>
              <a:t>(ORNL)</a:t>
            </a:r>
          </a:p>
          <a:p>
            <a:pPr marL="0" indent="0">
              <a:buNone/>
            </a:pPr>
            <a:endParaRPr lang="en-US" sz="1600" b="1" dirty="0" smtClean="0"/>
          </a:p>
          <a:p>
            <a:pPr marL="0" indent="0">
              <a:buNone/>
            </a:pPr>
            <a:r>
              <a:rPr lang="en-US" sz="1600" b="1" dirty="0"/>
              <a:t>HEP		Community </a:t>
            </a:r>
            <a:r>
              <a:rPr lang="en-US" sz="1600" b="1" dirty="0" err="1"/>
              <a:t>Petascale</a:t>
            </a:r>
            <a:r>
              <a:rPr lang="en-US" sz="1600" b="1" dirty="0"/>
              <a:t> Project for Accelerator Science and Simulation (</a:t>
            </a:r>
            <a:r>
              <a:rPr lang="en-US" sz="1600" b="1" dirty="0" smtClean="0"/>
              <a:t>ANL &amp; </a:t>
            </a:r>
            <a:r>
              <a:rPr lang="en-US" sz="1600" b="1" dirty="0" err="1" smtClean="0"/>
              <a:t>UOregon</a:t>
            </a:r>
            <a:r>
              <a:rPr lang="en-US" sz="1600" b="1" dirty="0" smtClean="0"/>
              <a:t>)</a:t>
            </a:r>
          </a:p>
          <a:p>
            <a:pPr marL="0" indent="0">
              <a:buNone/>
            </a:pPr>
            <a:endParaRPr lang="en-US" sz="1600" b="1" dirty="0" smtClean="0"/>
          </a:p>
          <a:p>
            <a:pPr marL="0" indent="0">
              <a:buNone/>
            </a:pPr>
            <a:r>
              <a:rPr lang="en-US" sz="1600" b="1" dirty="0" smtClean="0"/>
              <a:t>NP</a:t>
            </a:r>
            <a:r>
              <a:rPr lang="en-US" sz="1600" b="1" dirty="0"/>
              <a:t>		</a:t>
            </a:r>
            <a:r>
              <a:rPr lang="en-US" sz="1600" b="1" dirty="0" smtClean="0"/>
              <a:t>A </a:t>
            </a:r>
            <a:r>
              <a:rPr lang="en-US" sz="1600" b="1" dirty="0" err="1" smtClean="0"/>
              <a:t>MultiScale</a:t>
            </a:r>
            <a:r>
              <a:rPr lang="en-US" sz="1600" b="1" dirty="0" smtClean="0"/>
              <a:t> </a:t>
            </a:r>
            <a:r>
              <a:rPr lang="en-US" sz="1600" b="1" dirty="0"/>
              <a:t>Approach to Nuclear Structure and </a:t>
            </a:r>
            <a:r>
              <a:rPr lang="en-US" sz="1600" b="1" dirty="0" smtClean="0"/>
              <a:t>Reactions (</a:t>
            </a:r>
            <a:r>
              <a:rPr lang="en-US" sz="1600" b="1" dirty="0"/>
              <a:t>LBNL)</a:t>
            </a:r>
          </a:p>
          <a:p>
            <a:pPr marL="0" indent="0">
              <a:buNone/>
            </a:pPr>
            <a:r>
              <a:rPr lang="en-US" sz="1600" b="1" dirty="0" smtClean="0"/>
              <a:t>NP		Computing </a:t>
            </a:r>
            <a:r>
              <a:rPr lang="en-US" sz="1600" b="1" dirty="0"/>
              <a:t>Properties of Hadrons, Nuclei and Nuclear Matter from </a:t>
            </a:r>
            <a:r>
              <a:rPr lang="en-US" sz="1600" b="1" dirty="0" smtClean="0"/>
              <a:t>QCD  (UNC)</a:t>
            </a:r>
          </a:p>
          <a:p>
            <a:pPr marL="0" indent="0">
              <a:buNone/>
            </a:pPr>
            <a:r>
              <a:rPr lang="en-US" sz="1600" b="1" dirty="0"/>
              <a:t>NP		Nuclear Computational Low Energy Initiative (ANL)</a:t>
            </a:r>
          </a:p>
          <a:p>
            <a:pPr marL="0" indent="0">
              <a:buNone/>
            </a:pPr>
            <a:endParaRPr lang="en-US" sz="1600" b="1" dirty="0" smtClean="0"/>
          </a:p>
          <a:p>
            <a:pPr marL="0" indent="0">
              <a:buNone/>
            </a:pPr>
            <a:endParaRPr lang="en-US" sz="1600" dirty="0" smtClean="0"/>
          </a:p>
          <a:p>
            <a:pPr marL="0" indent="0">
              <a:buNone/>
            </a:pPr>
            <a:endParaRPr lang="en-US" sz="1600" b="1" dirty="0" smtClean="0"/>
          </a:p>
          <a:p>
            <a:pPr marL="0" indent="0">
              <a:buNone/>
            </a:pPr>
            <a:endParaRPr lang="en-US" sz="1600" b="1" dirty="0" smtClean="0"/>
          </a:p>
          <a:p>
            <a:endParaRPr lang="en-US" sz="1600" b="1" dirty="0" smtClean="0"/>
          </a:p>
          <a:p>
            <a:endParaRPr lang="en-US" sz="1600" b="1" dirty="0" smtClean="0"/>
          </a:p>
          <a:p>
            <a:endParaRPr lang="en-US" sz="1600" b="1" dirty="0" smtClean="0"/>
          </a:p>
          <a:p>
            <a:pPr marL="0" indent="0">
              <a:buNone/>
            </a:pPr>
            <a:endParaRPr lang="en-US" sz="1800" b="1" dirty="0" smtClean="0"/>
          </a:p>
          <a:p>
            <a:pPr marL="0" indent="0">
              <a:buNone/>
            </a:pPr>
            <a:endParaRPr lang="en-US" sz="2400" b="1" dirty="0" smtClean="0">
              <a:latin typeface="Times New Roman"/>
              <a:cs typeface="Times New Roman"/>
            </a:endParaRPr>
          </a:p>
        </p:txBody>
      </p:sp>
      <p:sp>
        <p:nvSpPr>
          <p:cNvPr id="7" name="TextBox 6"/>
          <p:cNvSpPr txBox="1"/>
          <p:nvPr/>
        </p:nvSpPr>
        <p:spPr>
          <a:xfrm>
            <a:off x="7958620" y="6421946"/>
            <a:ext cx="1032980" cy="461665"/>
          </a:xfrm>
          <a:prstGeom prst="rect">
            <a:avLst/>
          </a:prstGeom>
          <a:noFill/>
        </p:spPr>
        <p:txBody>
          <a:bodyPr wrap="square" rtlCol="0">
            <a:spAutoFit/>
          </a:bodyPr>
          <a:lstStyle/>
          <a:p>
            <a:r>
              <a:rPr lang="en-US" sz="2400" dirty="0" smtClean="0">
                <a:solidFill>
                  <a:srgbClr val="000000"/>
                </a:solidFill>
              </a:rPr>
              <a:t>SUPER</a:t>
            </a:r>
            <a:endParaRPr lang="en-US" sz="2400" dirty="0">
              <a:solidFill>
                <a:srgbClr val="000000"/>
              </a:solidFill>
            </a:endParaRPr>
          </a:p>
        </p:txBody>
      </p:sp>
    </p:spTree>
    <p:extLst>
      <p:ext uri="{BB962C8B-B14F-4D97-AF65-F5344CB8AC3E}">
        <p14:creationId xmlns:p14="http://schemas.microsoft.com/office/powerpoint/2010/main" val="9169459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338" name="Straight Connector 8"/>
          <p:cNvCxnSpPr>
            <a:cxnSpLocks noChangeShapeType="1"/>
          </p:cNvCxnSpPr>
          <p:nvPr/>
        </p:nvCxnSpPr>
        <p:spPr bwMode="auto">
          <a:xfrm>
            <a:off x="152400" y="2130425"/>
            <a:ext cx="8763000" cy="3175"/>
          </a:xfrm>
          <a:prstGeom prst="line">
            <a:avLst/>
          </a:prstGeom>
          <a:noFill/>
          <a:ln w="25400" algn="ctr">
            <a:solidFill>
              <a:srgbClr val="F9B074"/>
            </a:solidFill>
            <a:round/>
            <a:headEnd/>
            <a:tailEnd/>
          </a:ln>
        </p:spPr>
      </p:cxnSp>
      <p:cxnSp>
        <p:nvCxnSpPr>
          <p:cNvPr id="14339" name="Straight Connector 20"/>
          <p:cNvCxnSpPr>
            <a:cxnSpLocks noChangeShapeType="1"/>
          </p:cNvCxnSpPr>
          <p:nvPr/>
        </p:nvCxnSpPr>
        <p:spPr bwMode="auto">
          <a:xfrm>
            <a:off x="4724400" y="838200"/>
            <a:ext cx="0" cy="1295400"/>
          </a:xfrm>
          <a:prstGeom prst="line">
            <a:avLst/>
          </a:prstGeom>
          <a:noFill/>
          <a:ln w="25400" algn="ctr">
            <a:solidFill>
              <a:srgbClr val="F9B074"/>
            </a:solidFill>
            <a:round/>
            <a:headEnd/>
            <a:tailEnd/>
          </a:ln>
        </p:spPr>
      </p:cxnSp>
      <p:sp>
        <p:nvSpPr>
          <p:cNvPr id="14340" name="TextBox 13"/>
          <p:cNvSpPr txBox="1">
            <a:spLocks noChangeArrowheads="1"/>
          </p:cNvSpPr>
          <p:nvPr/>
        </p:nvSpPr>
        <p:spPr bwMode="auto">
          <a:xfrm>
            <a:off x="5181600" y="762000"/>
            <a:ext cx="835485" cy="369332"/>
          </a:xfrm>
          <a:prstGeom prst="rect">
            <a:avLst/>
          </a:prstGeom>
          <a:noFill/>
          <a:ln w="9525">
            <a:noFill/>
            <a:miter lim="800000"/>
            <a:headEnd/>
            <a:tailEnd/>
          </a:ln>
        </p:spPr>
        <p:txBody>
          <a:bodyPr wrap="none">
            <a:spAutoFit/>
          </a:bodyPr>
          <a:lstStyle/>
          <a:p>
            <a:pPr eaLnBrk="0" hangingPunct="0"/>
            <a:r>
              <a:rPr lang="en-US" i="1" dirty="0" smtClean="0">
                <a:solidFill>
                  <a:srgbClr val="DA5500"/>
                </a:solidFill>
              </a:rPr>
              <a:t>Impact</a:t>
            </a:r>
            <a:endParaRPr lang="en-US" i="1" dirty="0">
              <a:solidFill>
                <a:srgbClr val="DA5500"/>
              </a:solidFill>
            </a:endParaRPr>
          </a:p>
        </p:txBody>
      </p:sp>
      <p:sp>
        <p:nvSpPr>
          <p:cNvPr id="14341" name="TextBox 14"/>
          <p:cNvSpPr txBox="1">
            <a:spLocks noChangeArrowheads="1"/>
          </p:cNvSpPr>
          <p:nvPr/>
        </p:nvSpPr>
        <p:spPr bwMode="auto">
          <a:xfrm>
            <a:off x="503925" y="762000"/>
            <a:ext cx="1203925" cy="369332"/>
          </a:xfrm>
          <a:prstGeom prst="rect">
            <a:avLst/>
          </a:prstGeom>
          <a:noFill/>
          <a:ln w="9525">
            <a:noFill/>
            <a:miter lim="800000"/>
            <a:headEnd/>
            <a:tailEnd/>
          </a:ln>
        </p:spPr>
        <p:txBody>
          <a:bodyPr wrap="none">
            <a:spAutoFit/>
          </a:bodyPr>
          <a:lstStyle/>
          <a:p>
            <a:pPr eaLnBrk="0" hangingPunct="0"/>
            <a:r>
              <a:rPr lang="en-US" i="1" dirty="0" smtClean="0">
                <a:solidFill>
                  <a:srgbClr val="DA5500"/>
                </a:solidFill>
              </a:rPr>
              <a:t>Objectives   </a:t>
            </a:r>
            <a:endParaRPr lang="en-US" i="1" dirty="0">
              <a:solidFill>
                <a:srgbClr val="DA5500"/>
              </a:solidFill>
            </a:endParaRPr>
          </a:p>
        </p:txBody>
      </p:sp>
      <p:sp>
        <p:nvSpPr>
          <p:cNvPr id="14342" name="Content Placeholder 5"/>
          <p:cNvSpPr>
            <a:spLocks noGrp="1"/>
          </p:cNvSpPr>
          <p:nvPr>
            <p:ph idx="1"/>
          </p:nvPr>
        </p:nvSpPr>
        <p:spPr>
          <a:xfrm>
            <a:off x="304800" y="866776"/>
            <a:ext cx="8410575" cy="5259388"/>
          </a:xfrm>
        </p:spPr>
        <p:txBody>
          <a:bodyPr>
            <a:normAutofit/>
          </a:bodyPr>
          <a:lstStyle/>
          <a:p>
            <a:pPr lvl="0">
              <a:defRPr/>
            </a:pPr>
            <a:endParaRPr lang="en-US" sz="1400" dirty="0" smtClean="0">
              <a:solidFill>
                <a:schemeClr val="tx1"/>
              </a:solidFill>
            </a:endParaRPr>
          </a:p>
          <a:p>
            <a:pPr lvl="0">
              <a:defRPr/>
            </a:pPr>
            <a:r>
              <a:rPr lang="en-US" sz="1400" dirty="0" smtClean="0">
                <a:solidFill>
                  <a:schemeClr val="tx1"/>
                </a:solidFill>
              </a:rPr>
              <a:t>Map TAU performance measurements to the</a:t>
            </a:r>
            <a:br>
              <a:rPr lang="en-US" sz="1400" dirty="0" smtClean="0">
                <a:solidFill>
                  <a:schemeClr val="tx1"/>
                </a:solidFill>
              </a:rPr>
            </a:br>
            <a:r>
              <a:rPr lang="en-US" sz="1400" dirty="0" smtClean="0">
                <a:solidFill>
                  <a:schemeClr val="tx1"/>
                </a:solidFill>
              </a:rPr>
              <a:t> MPAS-Ocean spatial domain to assist in</a:t>
            </a:r>
            <a:br>
              <a:rPr lang="en-US" sz="1400" dirty="0" smtClean="0">
                <a:solidFill>
                  <a:schemeClr val="tx1"/>
                </a:solidFill>
              </a:rPr>
            </a:br>
            <a:r>
              <a:rPr lang="en-US" sz="1400" dirty="0" smtClean="0">
                <a:solidFill>
                  <a:schemeClr val="tx1"/>
                </a:solidFill>
              </a:rPr>
              <a:t> optimization of partition strategies</a:t>
            </a:r>
          </a:p>
          <a:p>
            <a:pPr lvl="0">
              <a:defRPr/>
            </a:pPr>
            <a:endParaRPr lang="en-US" sz="1400" dirty="0" smtClean="0">
              <a:solidFill>
                <a:schemeClr val="tx1"/>
              </a:solidFill>
            </a:endParaRPr>
          </a:p>
        </p:txBody>
      </p:sp>
      <p:sp>
        <p:nvSpPr>
          <p:cNvPr id="14343" name="Content Placeholder 5"/>
          <p:cNvSpPr>
            <a:spLocks noGrp="1"/>
          </p:cNvSpPr>
          <p:nvPr>
            <p:ph sz="half" idx="4294967295"/>
          </p:nvPr>
        </p:nvSpPr>
        <p:spPr>
          <a:xfrm>
            <a:off x="4876800" y="1143000"/>
            <a:ext cx="4267200" cy="1600200"/>
          </a:xfrm>
        </p:spPr>
        <p:txBody>
          <a:bodyPr>
            <a:normAutofit/>
          </a:bodyPr>
          <a:lstStyle/>
          <a:p>
            <a:pPr>
              <a:defRPr/>
            </a:pPr>
            <a:r>
              <a:rPr lang="en-US" sz="1400" dirty="0">
                <a:solidFill>
                  <a:schemeClr val="tx1"/>
                </a:solidFill>
              </a:rPr>
              <a:t>Integrated </a:t>
            </a:r>
            <a:r>
              <a:rPr lang="en-US" sz="1400" dirty="0" smtClean="0">
                <a:solidFill>
                  <a:schemeClr val="tx1"/>
                </a:solidFill>
              </a:rPr>
              <a:t>TAU performance </a:t>
            </a:r>
            <a:r>
              <a:rPr lang="en-US" sz="1400" dirty="0">
                <a:solidFill>
                  <a:schemeClr val="tx1"/>
                </a:solidFill>
              </a:rPr>
              <a:t>measurement data with application scientific data in </a:t>
            </a:r>
            <a:r>
              <a:rPr lang="en-US" sz="1400" dirty="0" err="1">
                <a:solidFill>
                  <a:schemeClr val="tx1"/>
                </a:solidFill>
              </a:rPr>
              <a:t>VisIt</a:t>
            </a:r>
            <a:r>
              <a:rPr lang="en-US" sz="1400" dirty="0">
                <a:solidFill>
                  <a:schemeClr val="tx1"/>
                </a:solidFill>
              </a:rPr>
              <a:t> </a:t>
            </a:r>
          </a:p>
          <a:p>
            <a:pPr lvl="0">
              <a:defRPr/>
            </a:pPr>
            <a:r>
              <a:rPr lang="en-US" sz="1400" dirty="0" smtClean="0">
                <a:solidFill>
                  <a:schemeClr val="tx1"/>
                </a:solidFill>
              </a:rPr>
              <a:t>Reduced execution time up to 15% for 60km model on 256 processes</a:t>
            </a:r>
          </a:p>
        </p:txBody>
      </p:sp>
      <p:sp>
        <p:nvSpPr>
          <p:cNvPr id="14351" name="Rectangle 9"/>
          <p:cNvSpPr>
            <a:spLocks noChangeArrowheads="1"/>
          </p:cNvSpPr>
          <p:nvPr/>
        </p:nvSpPr>
        <p:spPr bwMode="auto">
          <a:xfrm>
            <a:off x="1981200" y="6437313"/>
            <a:ext cx="6096000" cy="344487"/>
          </a:xfrm>
          <a:prstGeom prst="rect">
            <a:avLst/>
          </a:prstGeom>
          <a:noFill/>
          <a:ln w="15875">
            <a:noFill/>
            <a:miter lim="800000"/>
            <a:headEnd/>
            <a:tailEnd/>
          </a:ln>
        </p:spPr>
        <p:txBody>
          <a:bodyPr/>
          <a:lstStyle/>
          <a:p>
            <a:pPr marL="173038" indent="-173038" eaLnBrk="0" hangingPunct="0">
              <a:lnSpc>
                <a:spcPct val="90000"/>
              </a:lnSpc>
              <a:spcBef>
                <a:spcPct val="60000"/>
              </a:spcBef>
              <a:buClr>
                <a:srgbClr val="FFFF99"/>
              </a:buClr>
              <a:buFont typeface="Symbol" pitchFamily="18" charset="2"/>
              <a:buNone/>
            </a:pPr>
            <a:endParaRPr lang="en-US" sz="1200" dirty="0">
              <a:solidFill>
                <a:srgbClr val="DA5500"/>
              </a:solidFill>
            </a:endParaRPr>
          </a:p>
        </p:txBody>
      </p:sp>
      <p:sp>
        <p:nvSpPr>
          <p:cNvPr id="18" name="TextBox 13"/>
          <p:cNvSpPr txBox="1">
            <a:spLocks noChangeArrowheads="1"/>
          </p:cNvSpPr>
          <p:nvPr/>
        </p:nvSpPr>
        <p:spPr bwMode="auto">
          <a:xfrm>
            <a:off x="5181600" y="2286000"/>
            <a:ext cx="4031232" cy="369332"/>
          </a:xfrm>
          <a:prstGeom prst="rect">
            <a:avLst/>
          </a:prstGeom>
          <a:noFill/>
          <a:ln w="9525">
            <a:noFill/>
            <a:miter lim="800000"/>
            <a:headEnd/>
            <a:tailEnd/>
          </a:ln>
        </p:spPr>
        <p:txBody>
          <a:bodyPr wrap="square">
            <a:spAutoFit/>
          </a:bodyPr>
          <a:lstStyle/>
          <a:p>
            <a:pPr eaLnBrk="0" hangingPunct="0"/>
            <a:r>
              <a:rPr lang="en-US" i="1" dirty="0" smtClean="0">
                <a:solidFill>
                  <a:srgbClr val="DA5500"/>
                </a:solidFill>
              </a:rPr>
              <a:t>Progress &amp; Accomplishments </a:t>
            </a:r>
            <a:endParaRPr lang="en-US" i="1" dirty="0">
              <a:solidFill>
                <a:srgbClr val="DA5500"/>
              </a:solidFill>
            </a:endParaRPr>
          </a:p>
        </p:txBody>
      </p:sp>
      <p:sp>
        <p:nvSpPr>
          <p:cNvPr id="14" name="Content Placeholder 5"/>
          <p:cNvSpPr txBox="1">
            <a:spLocks/>
          </p:cNvSpPr>
          <p:nvPr/>
        </p:nvSpPr>
        <p:spPr bwMode="auto">
          <a:xfrm>
            <a:off x="4800600" y="2590800"/>
            <a:ext cx="4038600" cy="31393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33363" lvl="1" indent="-233363" eaLnBrk="0" fontAlgn="base" hangingPunct="0">
              <a:spcBef>
                <a:spcPts val="1200"/>
              </a:spcBef>
              <a:spcAft>
                <a:spcPct val="0"/>
              </a:spcAft>
              <a:buClr>
                <a:schemeClr val="accent4">
                  <a:lumMod val="75000"/>
                </a:schemeClr>
              </a:buClr>
              <a:buSzPct val="100000"/>
              <a:buFont typeface="Wingdings" charset="2"/>
              <a:buChar char="§"/>
              <a:defRPr/>
            </a:pPr>
            <a:r>
              <a:rPr lang="en-US" sz="1400" b="1" dirty="0" smtClean="0">
                <a:cs typeface="Arial" pitchFamily="34" charset="0"/>
              </a:rPr>
              <a:t>Demonstrated that the </a:t>
            </a:r>
            <a:r>
              <a:rPr lang="en-US" sz="1400" b="1" dirty="0" smtClean="0"/>
              <a:t>load imbalance problem is correlated with variability among partition block size due to relatively </a:t>
            </a:r>
            <a:r>
              <a:rPr lang="en-US" sz="1400" b="1" i="1" u="sng" dirty="0" smtClean="0"/>
              <a:t>large halo regions</a:t>
            </a:r>
          </a:p>
          <a:p>
            <a:pPr marL="233363" lvl="1" indent="-233363" eaLnBrk="0" fontAlgn="base" hangingPunct="0">
              <a:spcBef>
                <a:spcPts val="1200"/>
              </a:spcBef>
              <a:spcAft>
                <a:spcPct val="0"/>
              </a:spcAft>
              <a:buClr>
                <a:schemeClr val="accent4">
                  <a:lumMod val="75000"/>
                </a:schemeClr>
              </a:buClr>
              <a:buSzPct val="100000"/>
              <a:buFont typeface="Wingdings" charset="2"/>
              <a:buChar char="§"/>
              <a:defRPr/>
            </a:pPr>
            <a:r>
              <a:rPr lang="en-US" sz="1400" b="1" dirty="0"/>
              <a:t>Visualizations </a:t>
            </a:r>
            <a:r>
              <a:rPr lang="en-US" sz="1400" b="1" dirty="0" smtClean="0"/>
              <a:t>also show that vertical </a:t>
            </a:r>
            <a:r>
              <a:rPr lang="en-US" sz="1400" b="1" dirty="0"/>
              <a:t>depth, coastlines and number of neighbors </a:t>
            </a:r>
            <a:r>
              <a:rPr lang="en-US" sz="1400" b="1" dirty="0" smtClean="0"/>
              <a:t>likely affect </a:t>
            </a:r>
            <a:r>
              <a:rPr lang="en-US" sz="1400" b="1" dirty="0"/>
              <a:t>computation, communication times</a:t>
            </a:r>
            <a:endParaRPr lang="en-US" sz="1400" b="1" dirty="0">
              <a:cs typeface="Arial" pitchFamily="34" charset="0"/>
            </a:endParaRPr>
          </a:p>
          <a:p>
            <a:pPr marL="233363" lvl="1" indent="-233363" eaLnBrk="0" fontAlgn="base" hangingPunct="0">
              <a:spcBef>
                <a:spcPts val="1200"/>
              </a:spcBef>
              <a:spcAft>
                <a:spcPct val="0"/>
              </a:spcAft>
              <a:buClr>
                <a:schemeClr val="accent4">
                  <a:lumMod val="75000"/>
                </a:schemeClr>
              </a:buClr>
              <a:buSzPct val="100000"/>
              <a:buFont typeface="Wingdings" charset="2"/>
              <a:buChar char="§"/>
              <a:defRPr/>
            </a:pPr>
            <a:r>
              <a:rPr lang="en-US" sz="1400" b="1" dirty="0" smtClean="0">
                <a:cs typeface="Arial" pitchFamily="34" charset="0"/>
              </a:rPr>
              <a:t>Hindsight partition refinement using </a:t>
            </a:r>
            <a:r>
              <a:rPr lang="en-US" sz="1400" b="1" dirty="0" err="1" smtClean="0">
                <a:cs typeface="Arial" pitchFamily="34" charset="0"/>
              </a:rPr>
              <a:t>block+halo</a:t>
            </a:r>
            <a:r>
              <a:rPr lang="en-US" sz="1400" b="1" dirty="0" smtClean="0">
                <a:cs typeface="Arial" pitchFamily="34" charset="0"/>
              </a:rPr>
              <a:t> weights reduced mean </a:t>
            </a:r>
            <a:r>
              <a:rPr lang="en-US" sz="1400" b="1" dirty="0" err="1" smtClean="0">
                <a:cs typeface="Arial" pitchFamily="34" charset="0"/>
              </a:rPr>
              <a:t>MPI_Wait</a:t>
            </a:r>
            <a:r>
              <a:rPr lang="en-US" sz="1400" b="1" dirty="0" smtClean="0">
                <a:cs typeface="Arial" pitchFamily="34" charset="0"/>
              </a:rPr>
              <a:t> times by 40%, and overall execution time up to 15% </a:t>
            </a:r>
            <a:r>
              <a:rPr lang="en-US" sz="1400" b="1" dirty="0" smtClean="0"/>
              <a:t> </a:t>
            </a:r>
          </a:p>
          <a:p>
            <a:pPr marL="233363" lvl="1" indent="-233363" eaLnBrk="0" fontAlgn="base" hangingPunct="0">
              <a:spcBef>
                <a:spcPts val="1200"/>
              </a:spcBef>
              <a:spcAft>
                <a:spcPct val="0"/>
              </a:spcAft>
              <a:buClr>
                <a:schemeClr val="accent4">
                  <a:lumMod val="75000"/>
                </a:schemeClr>
              </a:buClr>
              <a:buSzPct val="100000"/>
              <a:buFont typeface="Wingdings" charset="2"/>
              <a:buChar char="§"/>
              <a:defRPr/>
            </a:pPr>
            <a:r>
              <a:rPr lang="en-US" sz="1400" b="1" dirty="0" smtClean="0"/>
              <a:t>Workshop publication: Huck et al., “Linking </a:t>
            </a:r>
            <a:r>
              <a:rPr lang="en-US" sz="1400" b="1" dirty="0"/>
              <a:t>Performance Data into Scientific Visualization </a:t>
            </a:r>
            <a:r>
              <a:rPr lang="en-US" sz="1400" b="1" dirty="0" smtClean="0"/>
              <a:t>Tools”, </a:t>
            </a:r>
            <a:r>
              <a:rPr lang="en-US" sz="1400" b="1" i="1" dirty="0"/>
              <a:t>Visual Performance </a:t>
            </a:r>
            <a:r>
              <a:rPr lang="en-US" sz="1400" b="1" i="1" dirty="0" smtClean="0"/>
              <a:t>Analytics</a:t>
            </a:r>
            <a:r>
              <a:rPr lang="en-US" sz="1400" b="1" dirty="0" smtClean="0"/>
              <a:t> at SC’14</a:t>
            </a:r>
          </a:p>
        </p:txBody>
      </p:sp>
      <p:sp>
        <p:nvSpPr>
          <p:cNvPr id="16" name="Rectangle 15"/>
          <p:cNvSpPr/>
          <p:nvPr/>
        </p:nvSpPr>
        <p:spPr>
          <a:xfrm>
            <a:off x="4648200" y="5867400"/>
            <a:ext cx="4495800" cy="261610"/>
          </a:xfrm>
          <a:prstGeom prst="rect">
            <a:avLst/>
          </a:prstGeom>
        </p:spPr>
        <p:txBody>
          <a:bodyPr wrap="square">
            <a:spAutoFit/>
          </a:bodyPr>
          <a:lstStyle/>
          <a:p>
            <a:pPr algn="ctr"/>
            <a:r>
              <a:rPr lang="en-US" sz="1100" i="1" dirty="0" smtClean="0"/>
              <a:t>Results collected on </a:t>
            </a:r>
            <a:r>
              <a:rPr lang="en-US" sz="1100" i="1" dirty="0" err="1" smtClean="0"/>
              <a:t>Edison@NERSC</a:t>
            </a:r>
            <a:r>
              <a:rPr lang="en-US" sz="1100" i="1" dirty="0" smtClean="0"/>
              <a:t> using 60km data and 240 processes</a:t>
            </a:r>
            <a:endParaRPr lang="en-US" sz="1100" i="1" dirty="0"/>
          </a:p>
        </p:txBody>
      </p:sp>
      <p:sp>
        <p:nvSpPr>
          <p:cNvPr id="23" name="Title 1"/>
          <p:cNvSpPr txBox="1">
            <a:spLocks/>
          </p:cNvSpPr>
          <p:nvPr/>
        </p:nvSpPr>
        <p:spPr>
          <a:xfrm>
            <a:off x="-4830" y="-11281"/>
            <a:ext cx="91440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kern="1200">
                <a:solidFill>
                  <a:srgbClr val="106636"/>
                </a:solidFill>
                <a:latin typeface="Arial" pitchFamily="34" charset="0"/>
                <a:ea typeface="+mj-ea"/>
                <a:cs typeface="Arial" pitchFamily="34" charset="0"/>
              </a:defRPr>
            </a:lvl1pPr>
          </a:lstStyle>
          <a:p>
            <a:r>
              <a:rPr lang="en-US" sz="2000" b="1" dirty="0">
                <a:solidFill>
                  <a:schemeClr val="tx1"/>
                </a:solidFill>
                <a:latin typeface="Arial"/>
                <a:cs typeface="Arial"/>
              </a:rPr>
              <a:t>Linking </a:t>
            </a:r>
            <a:r>
              <a:rPr lang="en-US" sz="2000" b="1" dirty="0" smtClean="0">
                <a:solidFill>
                  <a:schemeClr val="tx1"/>
                </a:solidFill>
                <a:latin typeface="Arial"/>
                <a:cs typeface="Arial"/>
              </a:rPr>
              <a:t>Performance MPAS-O </a:t>
            </a:r>
            <a:r>
              <a:rPr lang="en-US" sz="2000" b="1" dirty="0">
                <a:solidFill>
                  <a:schemeClr val="tx1"/>
                </a:solidFill>
                <a:latin typeface="Arial"/>
                <a:cs typeface="Arial"/>
              </a:rPr>
              <a:t>Data into Scientific Visualization Tools</a:t>
            </a:r>
            <a:r>
              <a:rPr lang="en-US" sz="2000" b="1" dirty="0" smtClean="0">
                <a:solidFill>
                  <a:schemeClr val="tx1"/>
                </a:solidFill>
                <a:latin typeface="Arial"/>
                <a:cs typeface="Arial"/>
              </a:rPr>
              <a:t/>
            </a:r>
            <a:br>
              <a:rPr lang="en-US" sz="2000" b="1" dirty="0" smtClean="0">
                <a:solidFill>
                  <a:schemeClr val="tx1"/>
                </a:solidFill>
                <a:latin typeface="Arial"/>
                <a:cs typeface="Arial"/>
              </a:rPr>
            </a:br>
            <a:r>
              <a:rPr lang="en-US" sz="2000" b="1" dirty="0" smtClean="0">
                <a:solidFill>
                  <a:schemeClr val="tx1"/>
                </a:solidFill>
                <a:latin typeface="Arial"/>
                <a:cs typeface="Arial"/>
              </a:rPr>
              <a:t>SDAV/SUPER Collaboration  (BER/ASCR Multiscale PI: Bill Collins)</a:t>
            </a:r>
            <a:endParaRPr lang="en-US" sz="1600" b="1" dirty="0" smtClean="0">
              <a:solidFill>
                <a:schemeClr val="tx1"/>
              </a:solidFill>
              <a:latin typeface="Arial"/>
              <a:cs typeface="Arial"/>
            </a:endParaRPr>
          </a:p>
        </p:txBody>
      </p:sp>
      <p:pic>
        <p:nvPicPr>
          <p:cNvPr id="15" name="Picture 1" descr="super-logo-background.pdf"/>
          <p:cNvPicPr>
            <a:picLocks noChangeAspect="1"/>
          </p:cNvPicPr>
          <p:nvPr/>
        </p:nvPicPr>
        <p:blipFill>
          <a:blip r:embed="rId3"/>
          <a:srcRect b="1712"/>
          <a:stretch>
            <a:fillRect/>
          </a:stretch>
        </p:blipFill>
        <p:spPr bwMode="auto">
          <a:xfrm>
            <a:off x="7239000" y="6248400"/>
            <a:ext cx="1676400" cy="636544"/>
          </a:xfrm>
          <a:prstGeom prst="rect">
            <a:avLst/>
          </a:prstGeom>
          <a:noFill/>
          <a:ln w="9525">
            <a:noFill/>
            <a:miter lim="800000"/>
            <a:headEnd/>
            <a:tailEnd/>
          </a:ln>
        </p:spPr>
      </p:pic>
      <p:pic>
        <p:nvPicPr>
          <p:cNvPr id="17" name="Picture 16" descr="visit-2D-original-ncells.png"/>
          <p:cNvPicPr>
            <a:picLocks noChangeAspect="1"/>
          </p:cNvPicPr>
          <p:nvPr/>
        </p:nvPicPr>
        <p:blipFill rotWithShape="1">
          <a:blip r:embed="rId4">
            <a:extLst>
              <a:ext uri="{28A0092B-C50C-407E-A947-70E740481C1C}">
                <a14:useLocalDpi xmlns:a14="http://schemas.microsoft.com/office/drawing/2010/main" val="0"/>
              </a:ext>
            </a:extLst>
          </a:blip>
          <a:srcRect l="17670" t="5662" r="463" b="7039"/>
          <a:stretch/>
        </p:blipFill>
        <p:spPr>
          <a:xfrm>
            <a:off x="95250" y="2331720"/>
            <a:ext cx="2190750" cy="1051560"/>
          </a:xfrm>
          <a:prstGeom prst="rect">
            <a:avLst/>
          </a:prstGeom>
          <a:ln>
            <a:solidFill>
              <a:srgbClr val="000000"/>
            </a:solidFill>
          </a:ln>
        </p:spPr>
      </p:pic>
      <p:pic>
        <p:nvPicPr>
          <p:cNvPr id="19" name="Picture 18" descr="visit-2D-refined-ncells-scaled.png"/>
          <p:cNvPicPr>
            <a:picLocks noChangeAspect="1"/>
          </p:cNvPicPr>
          <p:nvPr/>
        </p:nvPicPr>
        <p:blipFill rotWithShape="1">
          <a:blip r:embed="rId5">
            <a:extLst>
              <a:ext uri="{28A0092B-C50C-407E-A947-70E740481C1C}">
                <a14:useLocalDpi xmlns:a14="http://schemas.microsoft.com/office/drawing/2010/main" val="0"/>
              </a:ext>
            </a:extLst>
          </a:blip>
          <a:srcRect l="17439" t="1530" r="578" b="13057"/>
          <a:stretch/>
        </p:blipFill>
        <p:spPr>
          <a:xfrm>
            <a:off x="2438400" y="2331720"/>
            <a:ext cx="2190750" cy="1051560"/>
          </a:xfrm>
          <a:prstGeom prst="rect">
            <a:avLst/>
          </a:prstGeom>
          <a:ln>
            <a:solidFill>
              <a:srgbClr val="000000"/>
            </a:solidFill>
          </a:ln>
        </p:spPr>
      </p:pic>
      <p:pic>
        <p:nvPicPr>
          <p:cNvPr id="20" name="Picture 19" descr="visit-2D-original-computation.png"/>
          <p:cNvPicPr>
            <a:picLocks noChangeAspect="1"/>
          </p:cNvPicPr>
          <p:nvPr/>
        </p:nvPicPr>
        <p:blipFill rotWithShape="1">
          <a:blip r:embed="rId6">
            <a:extLst>
              <a:ext uri="{28A0092B-C50C-407E-A947-70E740481C1C}">
                <a14:useLocalDpi xmlns:a14="http://schemas.microsoft.com/office/drawing/2010/main" val="0"/>
              </a:ext>
            </a:extLst>
          </a:blip>
          <a:srcRect l="17835" t="6104" r="884" b="8250"/>
          <a:stretch/>
        </p:blipFill>
        <p:spPr>
          <a:xfrm>
            <a:off x="95250" y="3627120"/>
            <a:ext cx="2190750" cy="1051560"/>
          </a:xfrm>
          <a:prstGeom prst="rect">
            <a:avLst/>
          </a:prstGeom>
          <a:ln>
            <a:solidFill>
              <a:srgbClr val="000000"/>
            </a:solidFill>
          </a:ln>
        </p:spPr>
      </p:pic>
      <p:pic>
        <p:nvPicPr>
          <p:cNvPr id="22" name="Picture 21" descr="visit-2D-original-mpiwait.png"/>
          <p:cNvPicPr>
            <a:picLocks noChangeAspect="1"/>
          </p:cNvPicPr>
          <p:nvPr/>
        </p:nvPicPr>
        <p:blipFill rotWithShape="1">
          <a:blip r:embed="rId7">
            <a:extLst>
              <a:ext uri="{28A0092B-C50C-407E-A947-70E740481C1C}">
                <a14:useLocalDpi xmlns:a14="http://schemas.microsoft.com/office/drawing/2010/main" val="0"/>
              </a:ext>
            </a:extLst>
          </a:blip>
          <a:srcRect l="17900" t="6036" r="462" b="7104"/>
          <a:stretch/>
        </p:blipFill>
        <p:spPr>
          <a:xfrm>
            <a:off x="95250" y="4937760"/>
            <a:ext cx="2190750" cy="1051560"/>
          </a:xfrm>
          <a:prstGeom prst="rect">
            <a:avLst/>
          </a:prstGeom>
          <a:ln>
            <a:solidFill>
              <a:srgbClr val="000000"/>
            </a:solidFill>
          </a:ln>
        </p:spPr>
      </p:pic>
      <p:pic>
        <p:nvPicPr>
          <p:cNvPr id="24" name="Picture 23" descr="visit-2D-refined-computation-scaled.png"/>
          <p:cNvPicPr>
            <a:picLocks noChangeAspect="1"/>
          </p:cNvPicPr>
          <p:nvPr/>
        </p:nvPicPr>
        <p:blipFill rotWithShape="1">
          <a:blip r:embed="rId8">
            <a:extLst>
              <a:ext uri="{28A0092B-C50C-407E-A947-70E740481C1C}">
                <a14:useLocalDpi xmlns:a14="http://schemas.microsoft.com/office/drawing/2010/main" val="0"/>
              </a:ext>
            </a:extLst>
          </a:blip>
          <a:srcRect l="16976" t="2280" r="580" b="11350"/>
          <a:stretch/>
        </p:blipFill>
        <p:spPr>
          <a:xfrm>
            <a:off x="2438400" y="3627120"/>
            <a:ext cx="2190750" cy="1051560"/>
          </a:xfrm>
          <a:prstGeom prst="rect">
            <a:avLst/>
          </a:prstGeom>
          <a:ln>
            <a:solidFill>
              <a:srgbClr val="000000"/>
            </a:solidFill>
          </a:ln>
        </p:spPr>
      </p:pic>
      <p:pic>
        <p:nvPicPr>
          <p:cNvPr id="25" name="Picture 24" descr="visit-2D-refined-mpiwait-scaled.png"/>
          <p:cNvPicPr>
            <a:picLocks noChangeAspect="1"/>
          </p:cNvPicPr>
          <p:nvPr/>
        </p:nvPicPr>
        <p:blipFill rotWithShape="1">
          <a:blip r:embed="rId9">
            <a:extLst>
              <a:ext uri="{28A0092B-C50C-407E-A947-70E740481C1C}">
                <a14:useLocalDpi xmlns:a14="http://schemas.microsoft.com/office/drawing/2010/main" val="0"/>
              </a:ext>
            </a:extLst>
          </a:blip>
          <a:srcRect l="17091" t="1783" r="695" b="11634"/>
          <a:stretch/>
        </p:blipFill>
        <p:spPr>
          <a:xfrm>
            <a:off x="2438400" y="4937760"/>
            <a:ext cx="2190750" cy="1051560"/>
          </a:xfrm>
          <a:prstGeom prst="rect">
            <a:avLst/>
          </a:prstGeom>
          <a:ln>
            <a:solidFill>
              <a:srgbClr val="000000"/>
            </a:solidFill>
          </a:ln>
        </p:spPr>
      </p:pic>
      <p:sp>
        <p:nvSpPr>
          <p:cNvPr id="26" name="TextBox 25"/>
          <p:cNvSpPr txBox="1"/>
          <p:nvPr/>
        </p:nvSpPr>
        <p:spPr>
          <a:xfrm>
            <a:off x="0" y="3319343"/>
            <a:ext cx="4724400" cy="307777"/>
          </a:xfrm>
          <a:prstGeom prst="rect">
            <a:avLst/>
          </a:prstGeom>
          <a:noFill/>
        </p:spPr>
        <p:txBody>
          <a:bodyPr wrap="square" numCol="1" rtlCol="0">
            <a:spAutoFit/>
          </a:bodyPr>
          <a:lstStyle/>
          <a:p>
            <a:pPr algn="ctr"/>
            <a:r>
              <a:rPr lang="en-US" sz="1400" dirty="0" smtClean="0">
                <a:solidFill>
                  <a:srgbClr val="000000"/>
                </a:solidFill>
              </a:rPr>
              <a:t>min: </a:t>
            </a:r>
            <a:r>
              <a:rPr lang="en-US" sz="1400" b="1" dirty="0" smtClean="0">
                <a:solidFill>
                  <a:srgbClr val="2209FF"/>
                </a:solidFill>
              </a:rPr>
              <a:t>473</a:t>
            </a:r>
            <a:r>
              <a:rPr lang="en-US" sz="1400" dirty="0" smtClean="0">
                <a:solidFill>
                  <a:srgbClr val="000000"/>
                </a:solidFill>
              </a:rPr>
              <a:t>, max: </a:t>
            </a:r>
            <a:r>
              <a:rPr lang="en-US" sz="1400" b="1" dirty="0" smtClean="0">
                <a:solidFill>
                  <a:srgbClr val="FC0006"/>
                </a:solidFill>
              </a:rPr>
              <a:t>846</a:t>
            </a:r>
            <a:r>
              <a:rPr lang="en-US" sz="1400" dirty="0" smtClean="0">
                <a:solidFill>
                  <a:srgbClr val="000000"/>
                </a:solidFill>
              </a:rPr>
              <a:t>   </a:t>
            </a:r>
            <a:r>
              <a:rPr lang="en-US" sz="1400" b="1" i="1" u="sng" dirty="0" smtClean="0">
                <a:solidFill>
                  <a:srgbClr val="000000"/>
                </a:solidFill>
              </a:rPr>
              <a:t>Total</a:t>
            </a:r>
            <a:r>
              <a:rPr lang="en-US" sz="1400" b="1" i="1" dirty="0" smtClean="0">
                <a:solidFill>
                  <a:srgbClr val="000000"/>
                </a:solidFill>
              </a:rPr>
              <a:t> Cells per Block</a:t>
            </a:r>
            <a:r>
              <a:rPr lang="en-US" sz="1400" dirty="0" smtClean="0">
                <a:solidFill>
                  <a:srgbClr val="000000"/>
                </a:solidFill>
              </a:rPr>
              <a:t>    min</a:t>
            </a:r>
            <a:r>
              <a:rPr lang="en-US" sz="1400" dirty="0">
                <a:solidFill>
                  <a:srgbClr val="000000"/>
                </a:solidFill>
              </a:rPr>
              <a:t>: 535, max: </a:t>
            </a:r>
            <a:r>
              <a:rPr lang="en-US" sz="1400" b="1" dirty="0" smtClean="0">
                <a:solidFill>
                  <a:srgbClr val="000000"/>
                </a:solidFill>
              </a:rPr>
              <a:t>771</a:t>
            </a:r>
            <a:endParaRPr lang="en-US" sz="1400" b="1" dirty="0">
              <a:solidFill>
                <a:srgbClr val="000000"/>
              </a:solidFill>
            </a:endParaRPr>
          </a:p>
        </p:txBody>
      </p:sp>
      <p:sp>
        <p:nvSpPr>
          <p:cNvPr id="27" name="TextBox 26"/>
          <p:cNvSpPr txBox="1"/>
          <p:nvPr/>
        </p:nvSpPr>
        <p:spPr>
          <a:xfrm>
            <a:off x="0" y="4614743"/>
            <a:ext cx="4724400" cy="307777"/>
          </a:xfrm>
          <a:prstGeom prst="rect">
            <a:avLst/>
          </a:prstGeom>
          <a:noFill/>
        </p:spPr>
        <p:txBody>
          <a:bodyPr wrap="square" numCol="1" rtlCol="0">
            <a:spAutoFit/>
          </a:bodyPr>
          <a:lstStyle/>
          <a:p>
            <a:pPr algn="ctr"/>
            <a:r>
              <a:rPr lang="en-US" sz="1400" dirty="0" smtClean="0">
                <a:solidFill>
                  <a:srgbClr val="000000"/>
                </a:solidFill>
              </a:rPr>
              <a:t>min: </a:t>
            </a:r>
            <a:r>
              <a:rPr lang="en-US" sz="1400" b="1" dirty="0" smtClean="0">
                <a:solidFill>
                  <a:srgbClr val="2209FF"/>
                </a:solidFill>
              </a:rPr>
              <a:t>83</a:t>
            </a:r>
            <a:r>
              <a:rPr lang="en-US" sz="1400" dirty="0" smtClean="0">
                <a:solidFill>
                  <a:srgbClr val="000000"/>
                </a:solidFill>
              </a:rPr>
              <a:t>s, max: </a:t>
            </a:r>
            <a:r>
              <a:rPr lang="en-US" sz="1400" b="1" dirty="0" smtClean="0">
                <a:solidFill>
                  <a:srgbClr val="FC0006"/>
                </a:solidFill>
              </a:rPr>
              <a:t>250</a:t>
            </a:r>
            <a:r>
              <a:rPr lang="en-US" sz="1400" dirty="0" smtClean="0">
                <a:solidFill>
                  <a:srgbClr val="000000"/>
                </a:solidFill>
              </a:rPr>
              <a:t>s   </a:t>
            </a:r>
            <a:r>
              <a:rPr lang="en-US" sz="1400" b="1" i="1" dirty="0" smtClean="0">
                <a:solidFill>
                  <a:srgbClr val="000000"/>
                </a:solidFill>
              </a:rPr>
              <a:t>Computation Time</a:t>
            </a:r>
            <a:r>
              <a:rPr lang="en-US" sz="1400" dirty="0" smtClean="0">
                <a:solidFill>
                  <a:srgbClr val="000000"/>
                </a:solidFill>
              </a:rPr>
              <a:t>    min: 98s, max</a:t>
            </a:r>
            <a:r>
              <a:rPr lang="en-US" sz="1400" dirty="0">
                <a:solidFill>
                  <a:srgbClr val="000000"/>
                </a:solidFill>
              </a:rPr>
              <a:t>: </a:t>
            </a:r>
            <a:r>
              <a:rPr lang="en-US" sz="1400" b="1" dirty="0" smtClean="0">
                <a:solidFill>
                  <a:srgbClr val="000000"/>
                </a:solidFill>
              </a:rPr>
              <a:t>240</a:t>
            </a:r>
            <a:r>
              <a:rPr lang="en-US" sz="1400" dirty="0" smtClean="0">
                <a:solidFill>
                  <a:srgbClr val="000000"/>
                </a:solidFill>
              </a:rPr>
              <a:t>s</a:t>
            </a:r>
            <a:endParaRPr lang="en-US" sz="1400" dirty="0">
              <a:solidFill>
                <a:srgbClr val="000000"/>
              </a:solidFill>
            </a:endParaRPr>
          </a:p>
        </p:txBody>
      </p:sp>
      <p:sp>
        <p:nvSpPr>
          <p:cNvPr id="28" name="TextBox 27"/>
          <p:cNvSpPr txBox="1"/>
          <p:nvPr/>
        </p:nvSpPr>
        <p:spPr>
          <a:xfrm>
            <a:off x="0" y="5940623"/>
            <a:ext cx="4724400" cy="307777"/>
          </a:xfrm>
          <a:prstGeom prst="rect">
            <a:avLst/>
          </a:prstGeom>
          <a:noFill/>
        </p:spPr>
        <p:txBody>
          <a:bodyPr wrap="square" rtlCol="0">
            <a:spAutoFit/>
          </a:bodyPr>
          <a:lstStyle/>
          <a:p>
            <a:pPr algn="ctr"/>
            <a:r>
              <a:rPr lang="en-US" sz="1400" dirty="0" smtClean="0">
                <a:solidFill>
                  <a:srgbClr val="000000"/>
                </a:solidFill>
              </a:rPr>
              <a:t>min: </a:t>
            </a:r>
            <a:r>
              <a:rPr lang="en-US" sz="1400" b="1" dirty="0" smtClean="0">
                <a:solidFill>
                  <a:srgbClr val="2209FF"/>
                </a:solidFill>
              </a:rPr>
              <a:t>27</a:t>
            </a:r>
            <a:r>
              <a:rPr lang="en-US" sz="1400" dirty="0" smtClean="0">
                <a:solidFill>
                  <a:srgbClr val="000000"/>
                </a:solidFill>
              </a:rPr>
              <a:t>s, max: </a:t>
            </a:r>
            <a:r>
              <a:rPr lang="en-US" sz="1400" b="1" dirty="0" smtClean="0">
                <a:solidFill>
                  <a:srgbClr val="FC0006"/>
                </a:solidFill>
              </a:rPr>
              <a:t>190</a:t>
            </a:r>
            <a:r>
              <a:rPr lang="en-US" sz="1400" dirty="0" smtClean="0">
                <a:solidFill>
                  <a:srgbClr val="000000"/>
                </a:solidFill>
              </a:rPr>
              <a:t>s       </a:t>
            </a:r>
            <a:r>
              <a:rPr lang="en-US" sz="1400" b="1" i="1" dirty="0" err="1" smtClean="0">
                <a:solidFill>
                  <a:srgbClr val="000000"/>
                </a:solidFill>
              </a:rPr>
              <a:t>MPI_Wait</a:t>
            </a:r>
            <a:r>
              <a:rPr lang="en-US" sz="1400" b="1" i="1" dirty="0" smtClean="0">
                <a:solidFill>
                  <a:srgbClr val="000000"/>
                </a:solidFill>
              </a:rPr>
              <a:t> Time</a:t>
            </a:r>
            <a:r>
              <a:rPr lang="en-US" sz="1400" b="1" dirty="0" smtClean="0">
                <a:solidFill>
                  <a:srgbClr val="000000"/>
                </a:solidFill>
              </a:rPr>
              <a:t>     </a:t>
            </a:r>
            <a:r>
              <a:rPr lang="en-US" sz="1400" dirty="0" smtClean="0">
                <a:solidFill>
                  <a:srgbClr val="000000"/>
                </a:solidFill>
              </a:rPr>
              <a:t>   min</a:t>
            </a:r>
            <a:r>
              <a:rPr lang="en-US" sz="1400" dirty="0">
                <a:solidFill>
                  <a:srgbClr val="000000"/>
                </a:solidFill>
              </a:rPr>
              <a:t>: </a:t>
            </a:r>
            <a:r>
              <a:rPr lang="en-US" sz="1400" b="1" dirty="0" smtClean="0">
                <a:solidFill>
                  <a:srgbClr val="000000"/>
                </a:solidFill>
              </a:rPr>
              <a:t>9</a:t>
            </a:r>
            <a:r>
              <a:rPr lang="en-US" sz="1400" dirty="0" smtClean="0">
                <a:solidFill>
                  <a:srgbClr val="000000"/>
                </a:solidFill>
              </a:rPr>
              <a:t>s, max</a:t>
            </a:r>
            <a:r>
              <a:rPr lang="en-US" sz="1400" dirty="0">
                <a:solidFill>
                  <a:srgbClr val="000000"/>
                </a:solidFill>
              </a:rPr>
              <a:t>: </a:t>
            </a:r>
            <a:r>
              <a:rPr lang="en-US" sz="1400" b="1" dirty="0" smtClean="0">
                <a:solidFill>
                  <a:srgbClr val="000000"/>
                </a:solidFill>
              </a:rPr>
              <a:t>150</a:t>
            </a:r>
            <a:r>
              <a:rPr lang="en-US" sz="1400" dirty="0" smtClean="0">
                <a:solidFill>
                  <a:srgbClr val="000000"/>
                </a:solidFill>
              </a:rPr>
              <a:t>s</a:t>
            </a:r>
            <a:endParaRPr lang="en-US" sz="1400" dirty="0">
              <a:solidFill>
                <a:srgbClr val="000000"/>
              </a:solidFill>
            </a:endParaRPr>
          </a:p>
        </p:txBody>
      </p:sp>
      <p:sp>
        <p:nvSpPr>
          <p:cNvPr id="32" name="TextBox 31"/>
          <p:cNvSpPr txBox="1"/>
          <p:nvPr/>
        </p:nvSpPr>
        <p:spPr>
          <a:xfrm>
            <a:off x="-1815" y="2057400"/>
            <a:ext cx="4724400" cy="307777"/>
          </a:xfrm>
          <a:prstGeom prst="rect">
            <a:avLst/>
          </a:prstGeom>
          <a:noFill/>
        </p:spPr>
        <p:txBody>
          <a:bodyPr wrap="square" numCol="1" rtlCol="0">
            <a:spAutoFit/>
          </a:bodyPr>
          <a:lstStyle/>
          <a:p>
            <a:pPr algn="ctr"/>
            <a:r>
              <a:rPr lang="en-US" sz="1400" dirty="0" smtClean="0"/>
              <a:t>Original Partitions                         Refined Partitions</a:t>
            </a:r>
            <a:endParaRPr lang="en-US" sz="1400" dirty="0"/>
          </a:p>
        </p:txBody>
      </p:sp>
    </p:spTree>
    <p:extLst>
      <p:ext uri="{BB962C8B-B14F-4D97-AF65-F5344CB8AC3E}">
        <p14:creationId xmlns:p14="http://schemas.microsoft.com/office/powerpoint/2010/main" val="24959248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TAU Measurement </a:t>
            </a:r>
            <a:r>
              <a:rPr lang="en-US" dirty="0" smtClean="0"/>
              <a:t>of</a:t>
            </a:r>
            <a:br>
              <a:rPr lang="en-US" dirty="0" smtClean="0"/>
            </a:br>
            <a:r>
              <a:rPr lang="en-US" dirty="0" smtClean="0"/>
              <a:t>MPAS Load </a:t>
            </a:r>
            <a:r>
              <a:rPr lang="en-US" dirty="0"/>
              <a:t>Imbalance</a:t>
            </a:r>
          </a:p>
        </p:txBody>
      </p:sp>
      <p:sp>
        <p:nvSpPr>
          <p:cNvPr id="3" name="Content Placeholder 2"/>
          <p:cNvSpPr>
            <a:spLocks noGrp="1"/>
          </p:cNvSpPr>
          <p:nvPr>
            <p:ph idx="1"/>
          </p:nvPr>
        </p:nvSpPr>
        <p:spPr>
          <a:xfrm>
            <a:off x="152400" y="1219200"/>
            <a:ext cx="4191000" cy="2667000"/>
          </a:xfrm>
        </p:spPr>
        <p:txBody>
          <a:bodyPr>
            <a:normAutofit fontScale="55000" lnSpcReduction="20000"/>
          </a:bodyPr>
          <a:lstStyle/>
          <a:p>
            <a:r>
              <a:rPr lang="en-US" dirty="0" smtClean="0"/>
              <a:t>Unusual </a:t>
            </a:r>
            <a:r>
              <a:rPr lang="en-US" dirty="0"/>
              <a:t>stencil problem: </a:t>
            </a:r>
            <a:r>
              <a:rPr lang="en-US" dirty="0" smtClean="0"/>
              <a:t>3 layers of halo</a:t>
            </a:r>
            <a:r>
              <a:rPr lang="en-US" dirty="0"/>
              <a:t>/ghost cells lead to </a:t>
            </a:r>
            <a:r>
              <a:rPr lang="en-US" dirty="0" smtClean="0"/>
              <a:t>imbalance</a:t>
            </a:r>
            <a:endParaRPr lang="en-US" dirty="0"/>
          </a:p>
          <a:p>
            <a:r>
              <a:rPr lang="en-US" i="1" dirty="0"/>
              <a:t>Performance measurement in isolation is not enough</a:t>
            </a:r>
          </a:p>
          <a:p>
            <a:pPr lvl="1"/>
            <a:r>
              <a:rPr lang="en-US" dirty="0" smtClean="0"/>
              <a:t>Need to combine:</a:t>
            </a:r>
          </a:p>
          <a:p>
            <a:pPr lvl="1"/>
            <a:r>
              <a:rPr lang="en-US" dirty="0" smtClean="0"/>
              <a:t>Performance </a:t>
            </a:r>
            <a:r>
              <a:rPr lang="en-US" dirty="0"/>
              <a:t>measurements</a:t>
            </a:r>
          </a:p>
          <a:p>
            <a:pPr lvl="1"/>
            <a:r>
              <a:rPr lang="en-US" dirty="0"/>
              <a:t>Application metadata</a:t>
            </a:r>
          </a:p>
          <a:p>
            <a:pPr lvl="1"/>
            <a:r>
              <a:rPr lang="en-US" dirty="0" smtClean="0"/>
              <a:t>Correlations between measurements and metadata</a:t>
            </a:r>
          </a:p>
          <a:p>
            <a:pPr lvl="1"/>
            <a:r>
              <a:rPr lang="en-US" dirty="0" smtClean="0"/>
              <a:t>Visualization </a:t>
            </a:r>
            <a:r>
              <a:rPr lang="en-US" dirty="0"/>
              <a:t>of performance data in application domain</a:t>
            </a:r>
          </a:p>
          <a:p>
            <a:endParaRPr lang="en-US" dirty="0"/>
          </a:p>
          <a:p>
            <a:endParaRPr lang="en-US" dirty="0"/>
          </a:p>
        </p:txBody>
      </p:sp>
      <p:pic>
        <p:nvPicPr>
          <p:cNvPr id="4" name="Picture 3" descr="mpas-original-correlation-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15" y="3962400"/>
            <a:ext cx="2743200" cy="2770200"/>
          </a:xfrm>
          <a:prstGeom prst="rect">
            <a:avLst/>
          </a:prstGeom>
        </p:spPr>
      </p:pic>
      <p:pic>
        <p:nvPicPr>
          <p:cNvPr id="5" name="Picture 4" descr="240-original.png"/>
          <p:cNvPicPr>
            <a:picLocks noChangeAspect="1"/>
          </p:cNvPicPr>
          <p:nvPr/>
        </p:nvPicPr>
        <p:blipFill rotWithShape="1">
          <a:blip r:embed="rId3">
            <a:extLst>
              <a:ext uri="{28A0092B-C50C-407E-A947-70E740481C1C}">
                <a14:useLocalDpi xmlns:a14="http://schemas.microsoft.com/office/drawing/2010/main" val="0"/>
              </a:ext>
            </a:extLst>
          </a:blip>
          <a:srcRect t="16445" b="25883"/>
          <a:stretch/>
        </p:blipFill>
        <p:spPr>
          <a:xfrm>
            <a:off x="3048000" y="4140449"/>
            <a:ext cx="6005069" cy="2299893"/>
          </a:xfrm>
          <a:prstGeom prst="rect">
            <a:avLst/>
          </a:prstGeom>
        </p:spPr>
      </p:pic>
      <p:sp>
        <p:nvSpPr>
          <p:cNvPr id="6" name="Oval 5"/>
          <p:cNvSpPr/>
          <p:nvPr/>
        </p:nvSpPr>
        <p:spPr>
          <a:xfrm rot="20301612">
            <a:off x="4602049" y="4662463"/>
            <a:ext cx="3418187" cy="779343"/>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4419600" y="1219200"/>
            <a:ext cx="4712855" cy="2971800"/>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u="sng" dirty="0" smtClean="0"/>
              <a:t>TAU M</a:t>
            </a:r>
            <a:r>
              <a:rPr lang="en-US" u="sng" dirty="0" smtClean="0"/>
              <a:t>easurement / Analysis Approach</a:t>
            </a:r>
            <a:r>
              <a:rPr lang="en-US" u="sng" dirty="0" smtClean="0"/>
              <a:t>:</a:t>
            </a:r>
          </a:p>
          <a:p>
            <a:r>
              <a:rPr lang="en-US" dirty="0" smtClean="0"/>
              <a:t>MPAS application instrumentation modified to use </a:t>
            </a:r>
            <a:r>
              <a:rPr lang="en-US" dirty="0" err="1" smtClean="0"/>
              <a:t>TAU_start</a:t>
            </a:r>
            <a:r>
              <a:rPr lang="en-US" dirty="0" smtClean="0"/>
              <a:t>/stop, link with TAU library</a:t>
            </a:r>
          </a:p>
          <a:p>
            <a:r>
              <a:rPr lang="en-US" dirty="0" smtClean="0"/>
              <a:t>Use applicable MPI wrappers, </a:t>
            </a:r>
            <a:r>
              <a:rPr lang="en-US" dirty="0" err="1" smtClean="0"/>
              <a:t>OpenMP</a:t>
            </a:r>
            <a:r>
              <a:rPr lang="en-US" dirty="0" smtClean="0"/>
              <a:t> introspection and PAPI support</a:t>
            </a:r>
          </a:p>
          <a:p>
            <a:r>
              <a:rPr lang="en-US" dirty="0" smtClean="0"/>
              <a:t>Data properties instrumented / captured as TAU metadata at runtime</a:t>
            </a:r>
          </a:p>
          <a:p>
            <a:r>
              <a:rPr lang="en-US" dirty="0" smtClean="0"/>
              <a:t>Results </a:t>
            </a:r>
            <a:r>
              <a:rPr lang="en-US" dirty="0" smtClean="0"/>
              <a:t>archiv</a:t>
            </a:r>
            <a:r>
              <a:rPr lang="en-US" dirty="0" smtClean="0"/>
              <a:t>ed in </a:t>
            </a:r>
            <a:r>
              <a:rPr lang="en-US" dirty="0" err="1" smtClean="0"/>
              <a:t>TAUdb</a:t>
            </a:r>
            <a:r>
              <a:rPr lang="en-US" dirty="0" smtClean="0"/>
              <a:t> database</a:t>
            </a:r>
          </a:p>
          <a:p>
            <a:r>
              <a:rPr lang="en-US" dirty="0" err="1" smtClean="0"/>
              <a:t>PerfExplorer</a:t>
            </a:r>
            <a:r>
              <a:rPr lang="en-US" dirty="0" smtClean="0"/>
              <a:t> </a:t>
            </a:r>
            <a:r>
              <a:rPr lang="en-US" dirty="0"/>
              <a:t>script to </a:t>
            </a:r>
            <a:r>
              <a:rPr lang="en-US" dirty="0" smtClean="0"/>
              <a:t>analyze and extract </a:t>
            </a:r>
            <a:r>
              <a:rPr lang="en-US" dirty="0"/>
              <a:t>data from TAU </a:t>
            </a:r>
            <a:r>
              <a:rPr lang="en-US" dirty="0" smtClean="0"/>
              <a:t>profiles</a:t>
            </a:r>
          </a:p>
          <a:p>
            <a:r>
              <a:rPr lang="en-US" dirty="0" err="1" smtClean="0"/>
              <a:t>ParaProf</a:t>
            </a:r>
            <a:r>
              <a:rPr lang="en-US" dirty="0" smtClean="0"/>
              <a:t>, </a:t>
            </a:r>
            <a:r>
              <a:rPr lang="en-US" dirty="0" err="1" smtClean="0"/>
              <a:t>PerfExplorer</a:t>
            </a:r>
            <a:r>
              <a:rPr lang="en-US" dirty="0" smtClean="0"/>
              <a:t>, </a:t>
            </a:r>
            <a:r>
              <a:rPr lang="en-US" dirty="0" err="1" smtClean="0"/>
              <a:t>VisIt</a:t>
            </a:r>
            <a:r>
              <a:rPr lang="en-US" dirty="0" smtClean="0"/>
              <a:t> visualizations</a:t>
            </a:r>
            <a:endParaRPr lang="en-US" dirty="0" smtClean="0"/>
          </a:p>
          <a:p>
            <a:pPr marL="0" indent="0">
              <a:buNone/>
            </a:pPr>
            <a:endParaRPr lang="en-US" dirty="0"/>
          </a:p>
        </p:txBody>
      </p:sp>
    </p:spTree>
    <p:extLst>
      <p:ext uri="{BB962C8B-B14F-4D97-AF65-F5344CB8AC3E}">
        <p14:creationId xmlns:p14="http://schemas.microsoft.com/office/powerpoint/2010/main" val="20720729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0" y="-228600"/>
            <a:ext cx="9144000" cy="1143000"/>
          </a:xfrm>
        </p:spPr>
        <p:txBody>
          <a:bodyPr>
            <a:normAutofit/>
          </a:bodyPr>
          <a:lstStyle/>
          <a:p>
            <a:r>
              <a:rPr lang="en-US" sz="2800" b="1" dirty="0">
                <a:solidFill>
                  <a:schemeClr val="tx1"/>
                </a:solidFill>
                <a:latin typeface="Arial"/>
                <a:cs typeface="Arial"/>
              </a:rPr>
              <a:t>Performance Optimizations for MPAS-</a:t>
            </a:r>
            <a:r>
              <a:rPr lang="en-US" sz="2800" b="1" dirty="0" smtClean="0">
                <a:solidFill>
                  <a:schemeClr val="tx1"/>
                </a:solidFill>
                <a:latin typeface="Arial"/>
                <a:cs typeface="Arial"/>
              </a:rPr>
              <a:t>Ocean</a:t>
            </a:r>
            <a:endParaRPr lang="en-US" sz="2000" b="1" dirty="0" smtClean="0">
              <a:solidFill>
                <a:schemeClr val="tx1"/>
              </a:solidFill>
              <a:latin typeface="Arial"/>
              <a:cs typeface="Arial"/>
            </a:endParaRPr>
          </a:p>
        </p:txBody>
      </p:sp>
      <p:cxnSp>
        <p:nvCxnSpPr>
          <p:cNvPr id="14338" name="Straight Connector 8"/>
          <p:cNvCxnSpPr>
            <a:cxnSpLocks noChangeShapeType="1"/>
          </p:cNvCxnSpPr>
          <p:nvPr/>
        </p:nvCxnSpPr>
        <p:spPr bwMode="auto">
          <a:xfrm>
            <a:off x="228600" y="3195984"/>
            <a:ext cx="8763000" cy="3175"/>
          </a:xfrm>
          <a:prstGeom prst="line">
            <a:avLst/>
          </a:prstGeom>
          <a:noFill/>
          <a:ln w="25400" algn="ctr">
            <a:solidFill>
              <a:srgbClr val="F9B074"/>
            </a:solidFill>
            <a:round/>
            <a:headEnd/>
            <a:tailEnd/>
          </a:ln>
        </p:spPr>
      </p:cxnSp>
      <p:cxnSp>
        <p:nvCxnSpPr>
          <p:cNvPr id="14339" name="Straight Connector 20"/>
          <p:cNvCxnSpPr>
            <a:cxnSpLocks noChangeShapeType="1"/>
          </p:cNvCxnSpPr>
          <p:nvPr/>
        </p:nvCxnSpPr>
        <p:spPr bwMode="auto">
          <a:xfrm>
            <a:off x="4724400" y="990600"/>
            <a:ext cx="0" cy="1828800"/>
          </a:xfrm>
          <a:prstGeom prst="line">
            <a:avLst/>
          </a:prstGeom>
          <a:noFill/>
          <a:ln w="25400" algn="ctr">
            <a:solidFill>
              <a:srgbClr val="F9B074"/>
            </a:solidFill>
            <a:round/>
            <a:headEnd/>
            <a:tailEnd/>
          </a:ln>
        </p:spPr>
      </p:cxnSp>
      <p:sp>
        <p:nvSpPr>
          <p:cNvPr id="14340" name="TextBox 13"/>
          <p:cNvSpPr txBox="1">
            <a:spLocks noChangeArrowheads="1"/>
          </p:cNvSpPr>
          <p:nvPr/>
        </p:nvSpPr>
        <p:spPr bwMode="auto">
          <a:xfrm>
            <a:off x="4876800" y="762000"/>
            <a:ext cx="910739" cy="369332"/>
          </a:xfrm>
          <a:prstGeom prst="rect">
            <a:avLst/>
          </a:prstGeom>
          <a:noFill/>
          <a:ln w="9525">
            <a:noFill/>
            <a:miter lim="800000"/>
            <a:headEnd/>
            <a:tailEnd/>
          </a:ln>
        </p:spPr>
        <p:txBody>
          <a:bodyPr wrap="none">
            <a:spAutoFit/>
          </a:bodyPr>
          <a:lstStyle/>
          <a:p>
            <a:pPr eaLnBrk="0" hangingPunct="0"/>
            <a:r>
              <a:rPr lang="en-US" i="1" dirty="0" smtClean="0">
                <a:solidFill>
                  <a:srgbClr val="DA5500"/>
                </a:solidFill>
              </a:rPr>
              <a:t>Impact</a:t>
            </a:r>
            <a:r>
              <a:rPr lang="en-US" dirty="0" smtClean="0">
                <a:solidFill>
                  <a:srgbClr val="DA5500"/>
                </a:solidFill>
              </a:rPr>
              <a:t>:</a:t>
            </a:r>
            <a:endParaRPr lang="en-US" dirty="0">
              <a:solidFill>
                <a:srgbClr val="DA5500"/>
              </a:solidFill>
            </a:endParaRPr>
          </a:p>
        </p:txBody>
      </p:sp>
      <p:sp>
        <p:nvSpPr>
          <p:cNvPr id="14341" name="TextBox 14"/>
          <p:cNvSpPr txBox="1">
            <a:spLocks noChangeArrowheads="1"/>
          </p:cNvSpPr>
          <p:nvPr/>
        </p:nvSpPr>
        <p:spPr bwMode="auto">
          <a:xfrm>
            <a:off x="228600" y="838200"/>
            <a:ext cx="1265691" cy="369332"/>
          </a:xfrm>
          <a:prstGeom prst="rect">
            <a:avLst/>
          </a:prstGeom>
          <a:noFill/>
          <a:ln w="9525">
            <a:noFill/>
            <a:miter lim="800000"/>
            <a:headEnd/>
            <a:tailEnd/>
          </a:ln>
        </p:spPr>
        <p:txBody>
          <a:bodyPr wrap="none">
            <a:spAutoFit/>
          </a:bodyPr>
          <a:lstStyle/>
          <a:p>
            <a:pPr eaLnBrk="0" hangingPunct="0"/>
            <a:r>
              <a:rPr lang="en-US" i="1" dirty="0" smtClean="0">
                <a:solidFill>
                  <a:srgbClr val="DA5500"/>
                </a:solidFill>
              </a:rPr>
              <a:t>Objectives</a:t>
            </a:r>
            <a:r>
              <a:rPr lang="en-US" dirty="0" smtClean="0">
                <a:solidFill>
                  <a:srgbClr val="DA5500"/>
                </a:solidFill>
              </a:rPr>
              <a:t>:</a:t>
            </a:r>
            <a:r>
              <a:rPr lang="en-US" i="1" dirty="0" smtClean="0">
                <a:solidFill>
                  <a:srgbClr val="DA5500"/>
                </a:solidFill>
              </a:rPr>
              <a:t> </a:t>
            </a:r>
            <a:endParaRPr lang="en-US" i="1" dirty="0">
              <a:solidFill>
                <a:srgbClr val="DA5500"/>
              </a:solidFill>
            </a:endParaRPr>
          </a:p>
        </p:txBody>
      </p:sp>
      <p:sp>
        <p:nvSpPr>
          <p:cNvPr id="14351" name="Rectangle 9"/>
          <p:cNvSpPr>
            <a:spLocks noChangeArrowheads="1"/>
          </p:cNvSpPr>
          <p:nvPr/>
        </p:nvSpPr>
        <p:spPr bwMode="auto">
          <a:xfrm>
            <a:off x="1981200" y="6437313"/>
            <a:ext cx="6096000" cy="344487"/>
          </a:xfrm>
          <a:prstGeom prst="rect">
            <a:avLst/>
          </a:prstGeom>
          <a:noFill/>
          <a:ln w="15875">
            <a:noFill/>
            <a:miter lim="800000"/>
            <a:headEnd/>
            <a:tailEnd/>
          </a:ln>
        </p:spPr>
        <p:txBody>
          <a:bodyPr/>
          <a:lstStyle/>
          <a:p>
            <a:pPr marL="173038" indent="-173038" eaLnBrk="0" hangingPunct="0">
              <a:lnSpc>
                <a:spcPct val="90000"/>
              </a:lnSpc>
              <a:spcBef>
                <a:spcPct val="60000"/>
              </a:spcBef>
              <a:buClr>
                <a:srgbClr val="FFFF99"/>
              </a:buClr>
              <a:buFont typeface="Symbol" pitchFamily="18" charset="2"/>
              <a:buNone/>
            </a:pPr>
            <a:endParaRPr lang="en-US" sz="1200">
              <a:solidFill>
                <a:srgbClr val="DA5500"/>
              </a:solidFill>
            </a:endParaRPr>
          </a:p>
        </p:txBody>
      </p:sp>
      <p:sp>
        <p:nvSpPr>
          <p:cNvPr id="17" name="Content Placeholder 5"/>
          <p:cNvSpPr txBox="1">
            <a:spLocks/>
          </p:cNvSpPr>
          <p:nvPr/>
        </p:nvSpPr>
        <p:spPr bwMode="auto">
          <a:xfrm>
            <a:off x="5303520" y="3520440"/>
            <a:ext cx="3810000" cy="2573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33363" lvl="0" indent="-233363" eaLnBrk="0" fontAlgn="base" hangingPunct="0">
              <a:lnSpc>
                <a:spcPct val="90000"/>
              </a:lnSpc>
              <a:spcBef>
                <a:spcPts val="1400"/>
              </a:spcBef>
              <a:spcAft>
                <a:spcPct val="0"/>
              </a:spcAft>
              <a:buClr>
                <a:schemeClr val="accent4">
                  <a:lumMod val="75000"/>
                </a:schemeClr>
              </a:buClr>
              <a:buSzPct val="100000"/>
              <a:buFont typeface="Wingdings" charset="2"/>
              <a:buChar char="§"/>
              <a:defRPr/>
            </a:pPr>
            <a:r>
              <a:rPr lang="en-US" sz="1400" b="1" dirty="0" smtClean="0">
                <a:latin typeface="Arial" pitchFamily="34" charset="0"/>
                <a:cs typeface="Arial" pitchFamily="34" charset="0"/>
              </a:rPr>
              <a:t>SFC</a:t>
            </a:r>
            <a:r>
              <a:rPr lang="en-US" sz="1400" b="1" dirty="0">
                <a:latin typeface="Arial" pitchFamily="34" charset="0"/>
                <a:cs typeface="Arial" pitchFamily="34" charset="0"/>
              </a:rPr>
              <a:t>-based mesh data reordering: average 1.25x performance gain</a:t>
            </a:r>
          </a:p>
          <a:p>
            <a:pPr marL="233363" lvl="0" indent="-233363" eaLnBrk="0" fontAlgn="base" hangingPunct="0">
              <a:lnSpc>
                <a:spcPct val="90000"/>
              </a:lnSpc>
              <a:spcBef>
                <a:spcPts val="1400"/>
              </a:spcBef>
              <a:spcAft>
                <a:spcPct val="0"/>
              </a:spcAft>
              <a:buClr>
                <a:schemeClr val="accent4">
                  <a:lumMod val="75000"/>
                </a:schemeClr>
              </a:buClr>
              <a:buSzPct val="100000"/>
              <a:buFont typeface="Wingdings" charset="2"/>
              <a:buChar char="§"/>
              <a:defRPr/>
            </a:pPr>
            <a:r>
              <a:rPr lang="en-US" sz="1400" b="1" dirty="0">
                <a:latin typeface="Arial" pitchFamily="34" charset="0"/>
                <a:cs typeface="Arial" pitchFamily="34" charset="0"/>
              </a:rPr>
              <a:t>N</a:t>
            </a:r>
            <a:r>
              <a:rPr lang="en-US" sz="1400" b="1" dirty="0" smtClean="0">
                <a:latin typeface="Arial" pitchFamily="34" charset="0"/>
                <a:cs typeface="Arial" pitchFamily="34" charset="0"/>
              </a:rPr>
              <a:t>ew </a:t>
            </a:r>
            <a:r>
              <a:rPr lang="en-US" sz="1400" b="1" dirty="0">
                <a:latin typeface="Arial" pitchFamily="34" charset="0"/>
                <a:cs typeface="Arial" pitchFamily="34" charset="0"/>
              </a:rPr>
              <a:t>halo-aware </a:t>
            </a:r>
            <a:r>
              <a:rPr lang="en-US" sz="1400" b="1" dirty="0" err="1" smtClean="0">
                <a:latin typeface="Arial" pitchFamily="34" charset="0"/>
                <a:cs typeface="Arial" pitchFamily="34" charset="0"/>
              </a:rPr>
              <a:t>hypergraph</a:t>
            </a:r>
            <a:r>
              <a:rPr lang="en-US" sz="1400" b="1" dirty="0" smtClean="0">
                <a:latin typeface="Arial" pitchFamily="34" charset="0"/>
                <a:cs typeface="Arial" pitchFamily="34" charset="0"/>
              </a:rPr>
              <a:t> </a:t>
            </a:r>
            <a:r>
              <a:rPr lang="en-US" sz="1400" b="1" dirty="0">
                <a:latin typeface="Arial" pitchFamily="34" charset="0"/>
                <a:cs typeface="Arial" pitchFamily="34" charset="0"/>
              </a:rPr>
              <a:t>partitioning </a:t>
            </a:r>
            <a:r>
              <a:rPr lang="en-US" sz="1400" b="1" dirty="0" smtClean="0">
                <a:latin typeface="Arial" pitchFamily="34" charset="0"/>
                <a:cs typeface="Arial" pitchFamily="34" charset="0"/>
              </a:rPr>
              <a:t>algorithm improves </a:t>
            </a:r>
            <a:r>
              <a:rPr lang="en-US" sz="1400" b="1" dirty="0">
                <a:latin typeface="Arial" pitchFamily="34" charset="0"/>
                <a:cs typeface="Arial" pitchFamily="34" charset="0"/>
              </a:rPr>
              <a:t>scalability at high </a:t>
            </a:r>
            <a:r>
              <a:rPr lang="en-US" sz="1400" b="1" dirty="0" smtClean="0">
                <a:latin typeface="Arial" pitchFamily="34" charset="0"/>
                <a:cs typeface="Arial" pitchFamily="34" charset="0"/>
              </a:rPr>
              <a:t>concurrency by over 2x.</a:t>
            </a:r>
          </a:p>
          <a:p>
            <a:pPr marL="233363" lvl="0" indent="-233363" eaLnBrk="0" fontAlgn="base" hangingPunct="0">
              <a:lnSpc>
                <a:spcPct val="90000"/>
              </a:lnSpc>
              <a:spcBef>
                <a:spcPts val="1400"/>
              </a:spcBef>
              <a:spcAft>
                <a:spcPct val="0"/>
              </a:spcAft>
              <a:buClr>
                <a:schemeClr val="accent4">
                  <a:lumMod val="75000"/>
                </a:schemeClr>
              </a:buClr>
              <a:buSzPct val="100000"/>
              <a:buFont typeface="Wingdings" charset="2"/>
              <a:buChar char="§"/>
              <a:defRPr/>
            </a:pPr>
            <a:r>
              <a:rPr lang="en-US" sz="1400" b="1" dirty="0" smtClean="0">
                <a:latin typeface="Arial" pitchFamily="34" charset="0"/>
                <a:cs typeface="Arial" pitchFamily="34" charset="0"/>
              </a:rPr>
              <a:t>Combined with SUPER optimizations, including pointer reduction</a:t>
            </a:r>
            <a:r>
              <a:rPr lang="en-US" sz="1400" b="1" dirty="0">
                <a:latin typeface="Arial" pitchFamily="34" charset="0"/>
                <a:cs typeface="Arial" pitchFamily="34" charset="0"/>
              </a:rPr>
              <a:t> </a:t>
            </a:r>
            <a:r>
              <a:rPr lang="en-US" sz="1400" b="1" dirty="0" smtClean="0">
                <a:latin typeface="Arial" pitchFamily="34" charset="0"/>
                <a:cs typeface="Arial" pitchFamily="34" charset="0"/>
              </a:rPr>
              <a:t>at 12K cores: </a:t>
            </a:r>
            <a:r>
              <a:rPr lang="en-US" sz="1400" b="1" u="sng" dirty="0" smtClean="0">
                <a:latin typeface="Arial" pitchFamily="34" charset="0"/>
                <a:cs typeface="Arial" pitchFamily="34" charset="0"/>
              </a:rPr>
              <a:t>3-4x MPAS overall speedup </a:t>
            </a:r>
          </a:p>
          <a:p>
            <a:pPr marL="233363" lvl="0" indent="-233363" eaLnBrk="0" fontAlgn="base" hangingPunct="0">
              <a:lnSpc>
                <a:spcPct val="90000"/>
              </a:lnSpc>
              <a:spcBef>
                <a:spcPts val="1400"/>
              </a:spcBef>
              <a:spcAft>
                <a:spcPct val="0"/>
              </a:spcAft>
              <a:buClr>
                <a:schemeClr val="accent4">
                  <a:lumMod val="75000"/>
                </a:schemeClr>
              </a:buClr>
              <a:buSzPct val="100000"/>
              <a:buFont typeface="Wingdings" charset="2"/>
              <a:buChar char="§"/>
              <a:defRPr/>
            </a:pPr>
            <a:r>
              <a:rPr lang="en-US" sz="1400" b="1" dirty="0" smtClean="0">
                <a:solidFill>
                  <a:srgbClr val="000090"/>
                </a:solidFill>
                <a:latin typeface="Arial" pitchFamily="34" charset="0"/>
                <a:cs typeface="Arial" pitchFamily="34" charset="0"/>
              </a:rPr>
              <a:t>A. Sarje et al. MSESM/ICCS 2015 </a:t>
            </a:r>
            <a:r>
              <a:rPr lang="en-US" sz="1400" b="1" dirty="0">
                <a:solidFill>
                  <a:srgbClr val="000090"/>
                </a:solidFill>
                <a:latin typeface="Arial" pitchFamily="34" charset="0"/>
                <a:cs typeface="Arial" pitchFamily="34" charset="0"/>
              </a:rPr>
              <a:t/>
            </a:r>
            <a:br>
              <a:rPr lang="en-US" sz="1400" b="1" dirty="0">
                <a:solidFill>
                  <a:srgbClr val="000090"/>
                </a:solidFill>
                <a:latin typeface="Arial" pitchFamily="34" charset="0"/>
                <a:cs typeface="Arial" pitchFamily="34" charset="0"/>
              </a:rPr>
            </a:br>
            <a:r>
              <a:rPr lang="en-US" sz="1400" b="1" i="1" dirty="0" smtClean="0">
                <a:latin typeface="Arial" pitchFamily="34" charset="0"/>
                <a:cs typeface="Arial" pitchFamily="34" charset="0"/>
              </a:rPr>
              <a:t>nominated best paper</a:t>
            </a:r>
          </a:p>
        </p:txBody>
      </p:sp>
      <p:sp>
        <p:nvSpPr>
          <p:cNvPr id="18" name="TextBox 13"/>
          <p:cNvSpPr txBox="1">
            <a:spLocks noChangeArrowheads="1"/>
          </p:cNvSpPr>
          <p:nvPr/>
        </p:nvSpPr>
        <p:spPr bwMode="auto">
          <a:xfrm>
            <a:off x="5410200" y="3172968"/>
            <a:ext cx="3200152" cy="369332"/>
          </a:xfrm>
          <a:prstGeom prst="rect">
            <a:avLst/>
          </a:prstGeom>
          <a:noFill/>
          <a:ln w="9525">
            <a:noFill/>
            <a:miter lim="800000"/>
            <a:headEnd/>
            <a:tailEnd/>
          </a:ln>
        </p:spPr>
        <p:txBody>
          <a:bodyPr wrap="none">
            <a:spAutoFit/>
          </a:bodyPr>
          <a:lstStyle/>
          <a:p>
            <a:pPr eaLnBrk="0" hangingPunct="0"/>
            <a:r>
              <a:rPr lang="en-US" i="1" dirty="0" smtClean="0">
                <a:solidFill>
                  <a:srgbClr val="DA5500"/>
                </a:solidFill>
              </a:rPr>
              <a:t>Progress and Accomplishments</a:t>
            </a:r>
            <a:r>
              <a:rPr lang="en-US" dirty="0" smtClean="0">
                <a:solidFill>
                  <a:srgbClr val="DA5500"/>
                </a:solidFill>
              </a:rPr>
              <a:t>:</a:t>
            </a:r>
            <a:endParaRPr lang="en-US" i="1" dirty="0">
              <a:solidFill>
                <a:srgbClr val="DA5500"/>
              </a:solidFill>
            </a:endParaRPr>
          </a:p>
        </p:txBody>
      </p:sp>
      <p:sp>
        <p:nvSpPr>
          <p:cNvPr id="13" name="Content Placeholder 5"/>
          <p:cNvSpPr txBox="1">
            <a:spLocks/>
          </p:cNvSpPr>
          <p:nvPr/>
        </p:nvSpPr>
        <p:spPr bwMode="auto">
          <a:xfrm>
            <a:off x="228600" y="1188720"/>
            <a:ext cx="4419600" cy="1618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33363" lvl="0" indent="-233363" eaLnBrk="0" fontAlgn="base" hangingPunct="0">
              <a:lnSpc>
                <a:spcPct val="90000"/>
              </a:lnSpc>
              <a:spcBef>
                <a:spcPts val="1400"/>
              </a:spcBef>
              <a:spcAft>
                <a:spcPct val="0"/>
              </a:spcAft>
              <a:buClr>
                <a:schemeClr val="accent4">
                  <a:lumMod val="75000"/>
                </a:schemeClr>
              </a:buClr>
              <a:buSzPct val="100000"/>
              <a:buFont typeface="Wingdings" charset="2"/>
              <a:buChar char="§"/>
              <a:defRPr/>
            </a:pPr>
            <a:r>
              <a:rPr lang="en-US" sz="1400" dirty="0"/>
              <a:t>Accelerate MPAS-Ocean code performance on state-of-the-art </a:t>
            </a:r>
            <a:r>
              <a:rPr lang="en-US" sz="1400" dirty="0" smtClean="0"/>
              <a:t>supercomputers</a:t>
            </a:r>
          </a:p>
          <a:p>
            <a:pPr marL="233363" lvl="0" indent="-233363" eaLnBrk="0" fontAlgn="base" hangingPunct="0">
              <a:lnSpc>
                <a:spcPct val="90000"/>
              </a:lnSpc>
              <a:spcBef>
                <a:spcPts val="1400"/>
              </a:spcBef>
              <a:spcAft>
                <a:spcPct val="0"/>
              </a:spcAft>
              <a:buClr>
                <a:schemeClr val="accent4">
                  <a:lumMod val="75000"/>
                </a:schemeClr>
              </a:buClr>
              <a:buSzPct val="100000"/>
              <a:buFont typeface="Wingdings" charset="2"/>
              <a:buChar char="§"/>
              <a:defRPr/>
            </a:pPr>
            <a:r>
              <a:rPr lang="en-US" sz="1400" dirty="0" smtClean="0"/>
              <a:t>Prepare MPAS-Ocean for transition to next generation highly parallel architectures</a:t>
            </a:r>
          </a:p>
          <a:p>
            <a:pPr marL="233363" lvl="0" indent="-233363" eaLnBrk="0" fontAlgn="base" hangingPunct="0">
              <a:lnSpc>
                <a:spcPct val="90000"/>
              </a:lnSpc>
              <a:spcBef>
                <a:spcPts val="1400"/>
              </a:spcBef>
              <a:spcAft>
                <a:spcPct val="0"/>
              </a:spcAft>
              <a:buClr>
                <a:schemeClr val="accent4">
                  <a:lumMod val="75000"/>
                </a:schemeClr>
              </a:buClr>
              <a:buSzPct val="100000"/>
              <a:buFont typeface="Wingdings" charset="2"/>
              <a:buChar char="§"/>
              <a:defRPr/>
            </a:pPr>
            <a:r>
              <a:rPr lang="en-US" sz="1400" dirty="0" smtClean="0"/>
              <a:t>Work collaboratively with SUPER Institute to leverage performance optimization tools and expertise</a:t>
            </a:r>
          </a:p>
        </p:txBody>
      </p:sp>
      <p:sp>
        <p:nvSpPr>
          <p:cNvPr id="14" name="Content Placeholder 5"/>
          <p:cNvSpPr txBox="1">
            <a:spLocks/>
          </p:cNvSpPr>
          <p:nvPr/>
        </p:nvSpPr>
        <p:spPr bwMode="auto">
          <a:xfrm>
            <a:off x="4724400" y="1118010"/>
            <a:ext cx="4267200" cy="21857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33363" lvl="0" indent="-233363" eaLnBrk="0" fontAlgn="base" hangingPunct="0">
              <a:lnSpc>
                <a:spcPct val="90000"/>
              </a:lnSpc>
              <a:spcBef>
                <a:spcPts val="1400"/>
              </a:spcBef>
              <a:spcAft>
                <a:spcPct val="0"/>
              </a:spcAft>
              <a:buClr>
                <a:schemeClr val="accent4">
                  <a:lumMod val="75000"/>
                </a:schemeClr>
              </a:buClr>
              <a:buSzPct val="100000"/>
              <a:buFont typeface="Wingdings" charset="2"/>
              <a:buChar char="§"/>
              <a:defRPr/>
            </a:pPr>
            <a:r>
              <a:rPr lang="en-US" sz="1400" dirty="0" smtClean="0"/>
              <a:t>Demonstrated that space-filling curve based ordering essential for intra-node communication reduction</a:t>
            </a:r>
          </a:p>
          <a:p>
            <a:pPr marL="233363" lvl="0" indent="-233363" eaLnBrk="0" fontAlgn="base" hangingPunct="0">
              <a:lnSpc>
                <a:spcPct val="90000"/>
              </a:lnSpc>
              <a:spcBef>
                <a:spcPts val="1400"/>
              </a:spcBef>
              <a:spcAft>
                <a:spcPct val="0"/>
              </a:spcAft>
              <a:buClr>
                <a:schemeClr val="accent4">
                  <a:lumMod val="75000"/>
                </a:schemeClr>
              </a:buClr>
              <a:buSzPct val="100000"/>
              <a:buFont typeface="Wingdings" charset="2"/>
              <a:buChar char="§"/>
              <a:defRPr/>
            </a:pPr>
            <a:r>
              <a:rPr lang="en-US" sz="1400" dirty="0" smtClean="0"/>
              <a:t>Developed partitioning optimization </a:t>
            </a:r>
            <a:r>
              <a:rPr lang="en-US" sz="1400" dirty="0"/>
              <a:t>approaches </a:t>
            </a:r>
            <a:r>
              <a:rPr lang="en-US" sz="1400" dirty="0" smtClean="0"/>
              <a:t>broadly applicable to numerous of </a:t>
            </a:r>
            <a:r>
              <a:rPr lang="en-US" sz="1400" dirty="0"/>
              <a:t>unstructured-mesh based computations</a:t>
            </a:r>
          </a:p>
          <a:p>
            <a:pPr marL="233363" indent="-233363" eaLnBrk="0" fontAlgn="base" hangingPunct="0">
              <a:lnSpc>
                <a:spcPct val="90000"/>
              </a:lnSpc>
              <a:spcBef>
                <a:spcPts val="1400"/>
              </a:spcBef>
              <a:spcAft>
                <a:spcPct val="0"/>
              </a:spcAft>
              <a:buClr>
                <a:schemeClr val="accent4">
                  <a:lumMod val="75000"/>
                </a:schemeClr>
              </a:buClr>
              <a:buSzPct val="100000"/>
              <a:buFont typeface="Wingdings" charset="2"/>
              <a:buChar char="§"/>
              <a:defRPr/>
            </a:pPr>
            <a:r>
              <a:rPr lang="en-US" sz="1400" dirty="0" smtClean="0"/>
              <a:t>Allow higher </a:t>
            </a:r>
            <a:r>
              <a:rPr lang="en-US" sz="1400" dirty="0"/>
              <a:t>Simulated-Years-Per-Day throughput for ocean modeling simulations with MPAS-Ocean</a:t>
            </a:r>
            <a:r>
              <a:rPr lang="en-US" sz="1400" dirty="0" smtClean="0"/>
              <a:t>.</a:t>
            </a:r>
          </a:p>
          <a:p>
            <a:pPr marL="233363" indent="-233363" eaLnBrk="0" fontAlgn="base" hangingPunct="0">
              <a:lnSpc>
                <a:spcPct val="90000"/>
              </a:lnSpc>
              <a:spcBef>
                <a:spcPts val="1400"/>
              </a:spcBef>
              <a:spcAft>
                <a:spcPct val="0"/>
              </a:spcAft>
              <a:buClr>
                <a:schemeClr val="accent4">
                  <a:lumMod val="75000"/>
                </a:schemeClr>
              </a:buClr>
              <a:buSzPct val="100000"/>
              <a:buFont typeface="Wingdings" charset="2"/>
              <a:buChar char="§"/>
              <a:defRPr/>
            </a:pPr>
            <a:endParaRPr lang="en-US" sz="1400" dirty="0" smtClean="0"/>
          </a:p>
        </p:txBody>
      </p:sp>
      <p:sp>
        <p:nvSpPr>
          <p:cNvPr id="20" name="Content Placeholder 5"/>
          <p:cNvSpPr txBox="1">
            <a:spLocks/>
          </p:cNvSpPr>
          <p:nvPr/>
        </p:nvSpPr>
        <p:spPr bwMode="auto">
          <a:xfrm>
            <a:off x="228600" y="3222121"/>
            <a:ext cx="5257800" cy="5116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eaLnBrk="0" fontAlgn="base" hangingPunct="0">
              <a:lnSpc>
                <a:spcPct val="90000"/>
              </a:lnSpc>
              <a:spcBef>
                <a:spcPts val="1400"/>
              </a:spcBef>
              <a:spcAft>
                <a:spcPct val="0"/>
              </a:spcAft>
              <a:buClr>
                <a:schemeClr val="accent4">
                  <a:lumMod val="75000"/>
                </a:schemeClr>
              </a:buClr>
              <a:buSzPct val="100000"/>
              <a:defRPr/>
            </a:pPr>
            <a:r>
              <a:rPr lang="en-US" sz="1500" b="1" dirty="0" smtClean="0"/>
              <a:t>(Left) Low concurrency speedup via mesh reordering on Edison</a:t>
            </a:r>
            <a:br>
              <a:rPr lang="en-US" sz="1500" b="1" dirty="0" smtClean="0"/>
            </a:br>
            <a:r>
              <a:rPr lang="en-US" sz="1500" b="1" dirty="0" smtClean="0"/>
              <a:t>(Right) High concurrency speedup via </a:t>
            </a:r>
            <a:r>
              <a:rPr lang="en-US" sz="1500" b="1" dirty="0" err="1" smtClean="0"/>
              <a:t>hypergraph</a:t>
            </a:r>
            <a:r>
              <a:rPr lang="en-US" sz="1500" b="1" dirty="0" smtClean="0"/>
              <a:t> partitioning</a:t>
            </a:r>
          </a:p>
        </p:txBody>
      </p:sp>
      <p:pic>
        <p:nvPicPr>
          <p:cNvPr id="16" name="Picture 15" descr="compare_excl_secs_A123_weighted_depth.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44" y="3886200"/>
            <a:ext cx="2789340" cy="2286000"/>
          </a:xfrm>
          <a:prstGeom prst="rect">
            <a:avLst/>
          </a:prstGeom>
        </p:spPr>
      </p:pic>
      <p:pic>
        <p:nvPicPr>
          <p:cNvPr id="19" name="Picture 18" descr="compare_total_best_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3962400"/>
            <a:ext cx="2680677" cy="2133600"/>
          </a:xfrm>
          <a:prstGeom prst="rect">
            <a:avLst/>
          </a:prstGeom>
        </p:spPr>
      </p:pic>
      <p:pic>
        <p:nvPicPr>
          <p:cNvPr id="15" name="Picture 14" descr="super-logo-background.pdf"/>
          <p:cNvPicPr>
            <a:picLocks noChangeAspect="1"/>
          </p:cNvPicPr>
          <p:nvPr/>
        </p:nvPicPr>
        <p:blipFill>
          <a:blip r:embed="rId5"/>
          <a:srcRect b="1712"/>
          <a:stretch>
            <a:fillRect/>
          </a:stretch>
        </p:blipFill>
        <p:spPr bwMode="auto">
          <a:xfrm>
            <a:off x="7239000" y="6257533"/>
            <a:ext cx="1676400" cy="636544"/>
          </a:xfrm>
          <a:prstGeom prst="rect">
            <a:avLst/>
          </a:prstGeom>
          <a:noFill/>
          <a:ln w="9525">
            <a:noFill/>
            <a:miter lim="800000"/>
            <a:headEnd/>
            <a:tailEnd/>
          </a:ln>
        </p:spPr>
      </p:pic>
    </p:spTree>
    <p:extLst>
      <p:ext uri="{BB962C8B-B14F-4D97-AF65-F5344CB8AC3E}">
        <p14:creationId xmlns:p14="http://schemas.microsoft.com/office/powerpoint/2010/main" val="38753854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err="1"/>
              <a:t>PMaC’s</a:t>
            </a:r>
            <a:r>
              <a:rPr lang="en-US" sz="2800" dirty="0"/>
              <a:t> Green Queue: Customized Application-aware F</a:t>
            </a:r>
            <a:r>
              <a:rPr lang="en-US" sz="2800" dirty="0" smtClean="0"/>
              <a:t>ine-grained </a:t>
            </a:r>
            <a:r>
              <a:rPr lang="en-US" sz="2800" dirty="0"/>
              <a:t>P</a:t>
            </a:r>
            <a:r>
              <a:rPr lang="en-US" sz="2800" dirty="0" smtClean="0"/>
              <a:t>ower </a:t>
            </a:r>
            <a:r>
              <a:rPr lang="en-US" sz="2800" dirty="0"/>
              <a:t>A</a:t>
            </a:r>
            <a:r>
              <a:rPr lang="en-US" sz="2800" dirty="0" smtClean="0"/>
              <a:t>djustments </a:t>
            </a:r>
            <a:r>
              <a:rPr lang="en-US" sz="2800" dirty="0"/>
              <a:t>for B</a:t>
            </a:r>
            <a:r>
              <a:rPr lang="en-US" sz="2800" dirty="0" smtClean="0"/>
              <a:t>etter </a:t>
            </a:r>
            <a:r>
              <a:rPr lang="en-US" sz="2800" dirty="0"/>
              <a:t>E</a:t>
            </a:r>
            <a:r>
              <a:rPr lang="en-US" sz="2800" dirty="0" smtClean="0"/>
              <a:t>nergy </a:t>
            </a:r>
            <a:r>
              <a:rPr lang="en-US" sz="2800" dirty="0"/>
              <a:t>E</a:t>
            </a:r>
            <a:r>
              <a:rPr lang="en-US" sz="2800" dirty="0" smtClean="0"/>
              <a:t>fficiency</a:t>
            </a:r>
            <a:endParaRPr lang="en-US" sz="2800" dirty="0"/>
          </a:p>
        </p:txBody>
      </p:sp>
      <p:sp>
        <p:nvSpPr>
          <p:cNvPr id="3" name="Content Placeholder 2"/>
          <p:cNvSpPr>
            <a:spLocks noGrp="1"/>
          </p:cNvSpPr>
          <p:nvPr>
            <p:ph idx="1"/>
          </p:nvPr>
        </p:nvSpPr>
        <p:spPr/>
        <p:txBody>
          <a:bodyPr>
            <a:normAutofit fontScale="85000" lnSpcReduction="20000"/>
          </a:bodyPr>
          <a:lstStyle/>
          <a:p>
            <a:pPr marL="0" indent="0">
              <a:buNone/>
            </a:pPr>
            <a:r>
              <a:rPr lang="en-US" sz="3000" dirty="0" err="1" smtClean="0">
                <a:solidFill>
                  <a:srgbClr val="008000"/>
                </a:solidFill>
              </a:rPr>
              <a:t>PMaC’s</a:t>
            </a:r>
            <a:r>
              <a:rPr lang="en-US" sz="3000" dirty="0" smtClean="0">
                <a:solidFill>
                  <a:srgbClr val="008000"/>
                </a:solidFill>
              </a:rPr>
              <a:t> Green Queue Framework</a:t>
            </a:r>
          </a:p>
          <a:p>
            <a:pPr marL="0" indent="0">
              <a:buNone/>
            </a:pPr>
            <a:endParaRPr lang="en-US" sz="2400" dirty="0" smtClean="0"/>
          </a:p>
          <a:p>
            <a:r>
              <a:rPr lang="en-US" sz="2400" dirty="0" smtClean="0"/>
              <a:t>Consists of static and runtime application analysis tools to quantify characteristics of application phases that directly affect component level power draw</a:t>
            </a:r>
          </a:p>
          <a:p>
            <a:pPr lvl="1"/>
            <a:endParaRPr lang="en-US" sz="2000" dirty="0" smtClean="0"/>
          </a:p>
          <a:p>
            <a:r>
              <a:rPr lang="en-US" sz="2400" dirty="0" smtClean="0"/>
              <a:t>Uses application characteristics to model the impact of changes in hardware power states on performance and component-level power draw</a:t>
            </a:r>
          </a:p>
          <a:p>
            <a:endParaRPr lang="en-US" sz="1600" dirty="0" smtClean="0"/>
          </a:p>
          <a:p>
            <a:r>
              <a:rPr lang="en-US" sz="2400" dirty="0" smtClean="0"/>
              <a:t>Recent additions include a module that enacts application-aware customized power-capping strategies to optimally allocate power to CPU, DRAM and uncore domains. Objectives include:</a:t>
            </a:r>
          </a:p>
          <a:p>
            <a:pPr lvl="1"/>
            <a:r>
              <a:rPr lang="en-US" sz="1600" dirty="0" smtClean="0"/>
              <a:t>Maximizing performance within given power bound</a:t>
            </a:r>
          </a:p>
          <a:p>
            <a:pPr lvl="1"/>
            <a:r>
              <a:rPr lang="en-US" sz="1600" dirty="0" smtClean="0"/>
              <a:t>Selecting </a:t>
            </a:r>
            <a:r>
              <a:rPr lang="en-US" sz="1600" dirty="0"/>
              <a:t>the best performing code-variant from among a set of alternatives that performs the best given power bounds</a:t>
            </a:r>
          </a:p>
          <a:p>
            <a:pPr lvl="1"/>
            <a:endParaRPr lang="en-US" sz="2000" dirty="0" smtClean="0"/>
          </a:p>
          <a:p>
            <a:r>
              <a:rPr lang="en-US" sz="2400" dirty="0" smtClean="0"/>
              <a:t>Deployed and evaluated at scale</a:t>
            </a:r>
          </a:p>
        </p:txBody>
      </p:sp>
    </p:spTree>
    <p:extLst>
      <p:ext uri="{BB962C8B-B14F-4D97-AF65-F5344CB8AC3E}">
        <p14:creationId xmlns:p14="http://schemas.microsoft.com/office/powerpoint/2010/main" val="38522793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a:off x="492288" y="3689479"/>
            <a:ext cx="362638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a:stretch>
            <a:fillRect/>
          </a:stretch>
        </p:blipFill>
        <p:spPr>
          <a:xfrm>
            <a:off x="67919" y="2184411"/>
            <a:ext cx="3995886" cy="2862777"/>
          </a:xfrm>
          <a:prstGeom prst="rect">
            <a:avLst/>
          </a:prstGeom>
        </p:spPr>
      </p:pic>
      <p:cxnSp>
        <p:nvCxnSpPr>
          <p:cNvPr id="21" name="Straight Connector 20"/>
          <p:cNvCxnSpPr/>
          <p:nvPr/>
        </p:nvCxnSpPr>
        <p:spPr>
          <a:xfrm flipV="1">
            <a:off x="4574197" y="3690333"/>
            <a:ext cx="3964709" cy="662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4"/>
          <a:stretch>
            <a:fillRect/>
          </a:stretch>
        </p:blipFill>
        <p:spPr>
          <a:xfrm>
            <a:off x="4023506" y="2184411"/>
            <a:ext cx="4062948" cy="2862777"/>
          </a:xfrm>
          <a:prstGeom prst="rect">
            <a:avLst/>
          </a:prstGeom>
        </p:spPr>
      </p:pic>
      <p:sp>
        <p:nvSpPr>
          <p:cNvPr id="2" name="Title 1"/>
          <p:cNvSpPr>
            <a:spLocks noGrp="1"/>
          </p:cNvSpPr>
          <p:nvPr>
            <p:ph type="title"/>
          </p:nvPr>
        </p:nvSpPr>
        <p:spPr/>
        <p:txBody>
          <a:bodyPr>
            <a:normAutofit fontScale="90000"/>
          </a:bodyPr>
          <a:lstStyle/>
          <a:p>
            <a:r>
              <a:rPr lang="en-US" sz="2400" dirty="0" smtClean="0">
                <a:cs typeface="Arial" panose="020B0604020202020204" pitchFamily="34" charset="0"/>
              </a:rPr>
              <a:t>Customize Loop-level Power </a:t>
            </a:r>
            <a:r>
              <a:rPr lang="en-US" sz="2400" dirty="0">
                <a:cs typeface="Arial" panose="020B0604020202020204" pitchFamily="34" charset="0"/>
              </a:rPr>
              <a:t>C</a:t>
            </a:r>
            <a:r>
              <a:rPr lang="en-US" sz="2400" dirty="0" smtClean="0">
                <a:cs typeface="Arial" panose="020B0604020202020204" pitchFamily="34" charset="0"/>
              </a:rPr>
              <a:t>apping in Large-scale Applications for </a:t>
            </a:r>
            <a:br>
              <a:rPr lang="en-US" sz="2400" dirty="0" smtClean="0">
                <a:cs typeface="Arial" panose="020B0604020202020204" pitchFamily="34" charset="0"/>
              </a:rPr>
            </a:br>
            <a:r>
              <a:rPr lang="en-US" sz="2400" dirty="0" smtClean="0">
                <a:cs typeface="Arial" panose="020B0604020202020204" pitchFamily="34" charset="0"/>
              </a:rPr>
              <a:t>Power Provisioning/Energy Efficiency</a:t>
            </a:r>
            <a:endParaRPr lang="en-US" sz="2400" dirty="0"/>
          </a:p>
        </p:txBody>
      </p:sp>
      <p:sp>
        <p:nvSpPr>
          <p:cNvPr id="8" name="TextBox 7"/>
          <p:cNvSpPr txBox="1"/>
          <p:nvPr/>
        </p:nvSpPr>
        <p:spPr>
          <a:xfrm>
            <a:off x="256170" y="1121985"/>
            <a:ext cx="9296400" cy="1064821"/>
          </a:xfrm>
          <a:prstGeom prst="rect">
            <a:avLst/>
          </a:prstGeom>
          <a:noFill/>
        </p:spPr>
        <p:txBody>
          <a:bodyPr wrap="square" rtlCol="0">
            <a:spAutoFit/>
          </a:bodyPr>
          <a:lstStyle/>
          <a:p>
            <a:pPr eaLnBrk="0" hangingPunct="0">
              <a:lnSpc>
                <a:spcPts val="1900"/>
              </a:lnSpc>
              <a:buClr>
                <a:srgbClr val="003399"/>
              </a:buClr>
              <a:defRPr/>
            </a:pPr>
            <a:r>
              <a:rPr lang="en-US" sz="1700" kern="0" dirty="0">
                <a:solidFill>
                  <a:srgbClr val="000000"/>
                </a:solidFill>
                <a:ea typeface="ＭＳ Ｐゴシック" pitchFamily="-108" charset="-128"/>
                <a:cs typeface="Arial" panose="020B0604020202020204" pitchFamily="34" charset="0"/>
              </a:rPr>
              <a:t>Tools and models to automate customized loop-level power </a:t>
            </a:r>
            <a:r>
              <a:rPr lang="en-US" sz="1700" kern="0" dirty="0" smtClean="0">
                <a:solidFill>
                  <a:srgbClr val="000000"/>
                </a:solidFill>
                <a:ea typeface="ＭＳ Ｐゴシック" pitchFamily="-108" charset="-128"/>
                <a:cs typeface="Arial" panose="020B0604020202020204" pitchFamily="34" charset="0"/>
              </a:rPr>
              <a:t>capping for better energy </a:t>
            </a:r>
            <a:r>
              <a:rPr lang="en-US" sz="1700" kern="0" dirty="0">
                <a:solidFill>
                  <a:srgbClr val="000000"/>
                </a:solidFill>
                <a:ea typeface="ＭＳ Ｐゴシック" pitchFamily="-108" charset="-128"/>
                <a:cs typeface="Arial" panose="020B0604020202020204" pitchFamily="34" charset="0"/>
              </a:rPr>
              <a:t>efficiency</a:t>
            </a:r>
            <a:r>
              <a:rPr lang="en-US" sz="1700" kern="0" dirty="0" smtClean="0">
                <a:solidFill>
                  <a:srgbClr val="000000"/>
                </a:solidFill>
                <a:ea typeface="ＭＳ Ｐゴシック" pitchFamily="-108" charset="-128"/>
                <a:cs typeface="Arial" panose="020B0604020202020204" pitchFamily="34" charset="0"/>
              </a:rPr>
              <a:t>.</a:t>
            </a:r>
            <a:endParaRPr lang="en-US" sz="1700" kern="0" dirty="0" smtClean="0">
              <a:solidFill>
                <a:srgbClr val="242424"/>
              </a:solidFill>
              <a:ea typeface="ＭＳ Ｐゴシック" charset="0"/>
              <a:cs typeface="Arial" panose="020B0604020202020204" pitchFamily="34" charset="0"/>
            </a:endParaRPr>
          </a:p>
          <a:p>
            <a:pPr marL="342900" lvl="0" indent="-342900" defTabSz="914400" eaLnBrk="0" hangingPunct="0">
              <a:lnSpc>
                <a:spcPts val="1900"/>
              </a:lnSpc>
              <a:spcBef>
                <a:spcPts val="0"/>
              </a:spcBef>
              <a:buClr>
                <a:srgbClr val="003399"/>
              </a:buClr>
              <a:buFont typeface="Wingdings" panose="05000000000000000000" pitchFamily="2" charset="2"/>
              <a:buChar char="Ø"/>
              <a:defRPr/>
            </a:pPr>
            <a:r>
              <a:rPr lang="en-US" sz="1500" kern="0" dirty="0" smtClean="0">
                <a:solidFill>
                  <a:srgbClr val="242424"/>
                </a:solidFill>
                <a:ea typeface="ＭＳ Ｐゴシック" charset="0"/>
                <a:cs typeface="Arial" panose="020B0604020202020204" pitchFamily="34" charset="0"/>
              </a:rPr>
              <a:t>Automated identification of hotspot loops in large-scale application</a:t>
            </a:r>
          </a:p>
          <a:p>
            <a:pPr marL="342900" indent="-342900" eaLnBrk="0" hangingPunct="0">
              <a:lnSpc>
                <a:spcPts val="1900"/>
              </a:lnSpc>
              <a:buClr>
                <a:srgbClr val="003399"/>
              </a:buClr>
              <a:buFont typeface="Wingdings" panose="05000000000000000000" pitchFamily="2" charset="2"/>
              <a:buChar char="Ø"/>
              <a:defRPr/>
            </a:pPr>
            <a:r>
              <a:rPr lang="en-US" sz="1500" kern="0" dirty="0">
                <a:solidFill>
                  <a:srgbClr val="242424"/>
                </a:solidFill>
                <a:ea typeface="ＭＳ Ｐゴシック" charset="0"/>
                <a:cs typeface="Arial" panose="020B0604020202020204" pitchFamily="34" charset="0"/>
              </a:rPr>
              <a:t>Identify energy-optimal power capping level</a:t>
            </a:r>
          </a:p>
          <a:p>
            <a:pPr marL="342900" lvl="0" indent="-342900" defTabSz="914400" eaLnBrk="0" hangingPunct="0">
              <a:lnSpc>
                <a:spcPts val="1900"/>
              </a:lnSpc>
              <a:spcBef>
                <a:spcPts val="0"/>
              </a:spcBef>
              <a:buClr>
                <a:srgbClr val="003399"/>
              </a:buClr>
              <a:buFont typeface="Wingdings" panose="05000000000000000000" pitchFamily="2" charset="2"/>
              <a:buChar char="Ø"/>
              <a:defRPr/>
            </a:pPr>
            <a:r>
              <a:rPr lang="en-US" sz="1500" kern="0" dirty="0" smtClean="0">
                <a:solidFill>
                  <a:srgbClr val="242424"/>
                </a:solidFill>
                <a:ea typeface="ＭＳ Ｐゴシック" charset="0"/>
                <a:cs typeface="Arial" panose="020B0604020202020204" pitchFamily="34" charset="0"/>
              </a:rPr>
              <a:t>Automate power-capping per loop/function throughout large-scale application</a:t>
            </a:r>
            <a:endParaRPr lang="en-US" sz="1500" kern="0" dirty="0">
              <a:solidFill>
                <a:srgbClr val="000000"/>
              </a:solidFill>
              <a:ea typeface="ＭＳ Ｐゴシック" pitchFamily="-108" charset="-128"/>
              <a:cs typeface="Arial" panose="020B0604020202020204" pitchFamily="34" charset="0"/>
            </a:endParaRPr>
          </a:p>
        </p:txBody>
      </p:sp>
      <p:sp>
        <p:nvSpPr>
          <p:cNvPr id="12" name="TextBox 11"/>
          <p:cNvSpPr txBox="1"/>
          <p:nvPr/>
        </p:nvSpPr>
        <p:spPr>
          <a:xfrm>
            <a:off x="289908" y="5103414"/>
            <a:ext cx="3368300" cy="310341"/>
          </a:xfrm>
          <a:prstGeom prst="rect">
            <a:avLst/>
          </a:prstGeom>
          <a:noFill/>
        </p:spPr>
        <p:txBody>
          <a:bodyPr wrap="square" rtlCol="0">
            <a:spAutoFit/>
          </a:bodyPr>
          <a:lstStyle/>
          <a:p>
            <a:pPr algn="ctr">
              <a:lnSpc>
                <a:spcPts val="1700"/>
              </a:lnSpc>
            </a:pPr>
            <a:r>
              <a:rPr lang="en-US" sz="1600" dirty="0" smtClean="0"/>
              <a:t>Large performance &amp; energy penalty</a:t>
            </a:r>
            <a:endParaRPr lang="en-US" sz="1600" dirty="0"/>
          </a:p>
        </p:txBody>
      </p:sp>
      <p:sp>
        <p:nvSpPr>
          <p:cNvPr id="23" name="Down Arrow 22"/>
          <p:cNvSpPr/>
          <p:nvPr/>
        </p:nvSpPr>
        <p:spPr>
          <a:xfrm>
            <a:off x="8385389" y="3696961"/>
            <a:ext cx="274189" cy="695739"/>
          </a:xfrm>
          <a:prstGeom prst="downArrow">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8176889" y="3670131"/>
            <a:ext cx="965377" cy="584775"/>
          </a:xfrm>
          <a:prstGeom prst="rect">
            <a:avLst/>
          </a:prstGeom>
          <a:noFill/>
        </p:spPr>
        <p:txBody>
          <a:bodyPr wrap="square" rtlCol="0">
            <a:spAutoFit/>
          </a:bodyPr>
          <a:lstStyle/>
          <a:p>
            <a:pPr algn="ctr"/>
            <a:r>
              <a:rPr lang="en-US" sz="1600" b="1" dirty="0" smtClean="0"/>
              <a:t>Energy savings</a:t>
            </a:r>
            <a:endParaRPr lang="en-US" sz="1600" b="1" dirty="0"/>
          </a:p>
        </p:txBody>
      </p:sp>
      <p:sp>
        <p:nvSpPr>
          <p:cNvPr id="25" name="Down Arrow 24"/>
          <p:cNvSpPr/>
          <p:nvPr/>
        </p:nvSpPr>
        <p:spPr>
          <a:xfrm flipV="1">
            <a:off x="8378765" y="2964774"/>
            <a:ext cx="274189" cy="695739"/>
          </a:xfrm>
          <a:prstGeom prst="downArrow">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7876855" y="3020255"/>
            <a:ext cx="1324102" cy="584775"/>
          </a:xfrm>
          <a:prstGeom prst="rect">
            <a:avLst/>
          </a:prstGeom>
          <a:noFill/>
        </p:spPr>
        <p:txBody>
          <a:bodyPr wrap="square" rtlCol="0">
            <a:spAutoFit/>
          </a:bodyPr>
          <a:lstStyle/>
          <a:p>
            <a:pPr algn="ctr"/>
            <a:r>
              <a:rPr lang="en-US" sz="1600" b="1" dirty="0" smtClean="0"/>
              <a:t>Performance Penalty</a:t>
            </a:r>
            <a:endParaRPr lang="en-US" sz="1600" b="1" dirty="0"/>
          </a:p>
        </p:txBody>
      </p:sp>
      <p:sp>
        <p:nvSpPr>
          <p:cNvPr id="27" name="TextBox 26"/>
          <p:cNvSpPr txBox="1"/>
          <p:nvPr/>
        </p:nvSpPr>
        <p:spPr>
          <a:xfrm>
            <a:off x="5070435" y="2393855"/>
            <a:ext cx="2741648" cy="615553"/>
          </a:xfrm>
          <a:prstGeom prst="rect">
            <a:avLst/>
          </a:prstGeom>
          <a:solidFill>
            <a:schemeClr val="bg1"/>
          </a:solidFill>
        </p:spPr>
        <p:txBody>
          <a:bodyPr wrap="none" rtlCol="0">
            <a:spAutoFit/>
          </a:bodyPr>
          <a:lstStyle/>
          <a:p>
            <a:pPr algn="ctr"/>
            <a:r>
              <a:rPr lang="en-US" b="1" dirty="0" smtClean="0"/>
              <a:t>Custom power capping</a:t>
            </a:r>
          </a:p>
          <a:p>
            <a:pPr algn="ctr"/>
            <a:r>
              <a:rPr lang="en-US" sz="1600" dirty="0" smtClean="0"/>
              <a:t>(includes overhead of capping)</a:t>
            </a:r>
            <a:endParaRPr lang="en-US" sz="1600" dirty="0"/>
          </a:p>
        </p:txBody>
      </p:sp>
      <p:sp>
        <p:nvSpPr>
          <p:cNvPr id="28" name="TextBox 27"/>
          <p:cNvSpPr txBox="1"/>
          <p:nvPr/>
        </p:nvSpPr>
        <p:spPr>
          <a:xfrm>
            <a:off x="1373407" y="2440599"/>
            <a:ext cx="2295437" cy="615553"/>
          </a:xfrm>
          <a:prstGeom prst="rect">
            <a:avLst/>
          </a:prstGeom>
          <a:solidFill>
            <a:schemeClr val="bg1"/>
          </a:solidFill>
        </p:spPr>
        <p:txBody>
          <a:bodyPr wrap="none" rtlCol="0">
            <a:spAutoFit/>
          </a:bodyPr>
          <a:lstStyle/>
          <a:p>
            <a:pPr algn="ctr"/>
            <a:r>
              <a:rPr lang="en-US" dirty="0"/>
              <a:t>P</a:t>
            </a:r>
            <a:r>
              <a:rPr lang="en-US" dirty="0" smtClean="0"/>
              <a:t>ower capping at 75W</a:t>
            </a:r>
          </a:p>
          <a:p>
            <a:pPr algn="ctr"/>
            <a:r>
              <a:rPr lang="en-US" sz="1600" dirty="0" smtClean="0"/>
              <a:t>(no overhead of capping)</a:t>
            </a:r>
            <a:endParaRPr lang="en-US" sz="1600" dirty="0"/>
          </a:p>
        </p:txBody>
      </p:sp>
      <p:sp>
        <p:nvSpPr>
          <p:cNvPr id="29" name="Oval 28"/>
          <p:cNvSpPr/>
          <p:nvPr/>
        </p:nvSpPr>
        <p:spPr>
          <a:xfrm>
            <a:off x="492288" y="2331772"/>
            <a:ext cx="689485" cy="1350226"/>
          </a:xfrm>
          <a:prstGeom prst="ellipse">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flipH="1" flipV="1">
            <a:off x="953173" y="3696961"/>
            <a:ext cx="368159" cy="145941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982880" y="4937112"/>
            <a:ext cx="2258577" cy="528350"/>
          </a:xfrm>
          <a:prstGeom prst="rect">
            <a:avLst/>
          </a:prstGeom>
          <a:noFill/>
        </p:spPr>
        <p:txBody>
          <a:bodyPr wrap="square" rtlCol="0">
            <a:spAutoFit/>
          </a:bodyPr>
          <a:lstStyle/>
          <a:p>
            <a:pPr algn="ctr">
              <a:lnSpc>
                <a:spcPts val="1700"/>
              </a:lnSpc>
            </a:pPr>
            <a:r>
              <a:rPr lang="en-US" sz="1600" b="1" dirty="0" smtClean="0"/>
              <a:t>Customization avoids penalty</a:t>
            </a:r>
            <a:endParaRPr lang="en-US" sz="1600" b="1" dirty="0"/>
          </a:p>
        </p:txBody>
      </p:sp>
      <p:cxnSp>
        <p:nvCxnSpPr>
          <p:cNvPr id="34" name="Straight Arrow Connector 33"/>
          <p:cNvCxnSpPr/>
          <p:nvPr/>
        </p:nvCxnSpPr>
        <p:spPr>
          <a:xfrm flipV="1">
            <a:off x="4519333" y="3636976"/>
            <a:ext cx="340752" cy="130013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6849186" y="3550395"/>
            <a:ext cx="1308277" cy="787670"/>
          </a:xfrm>
          <a:prstGeom prst="ellipse">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Arrow Connector 34"/>
          <p:cNvCxnSpPr/>
          <p:nvPr/>
        </p:nvCxnSpPr>
        <p:spPr>
          <a:xfrm flipV="1">
            <a:off x="7324514" y="4323778"/>
            <a:ext cx="135507" cy="74361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5974032" y="5015916"/>
            <a:ext cx="2258577" cy="528350"/>
          </a:xfrm>
          <a:prstGeom prst="rect">
            <a:avLst/>
          </a:prstGeom>
          <a:noFill/>
        </p:spPr>
        <p:txBody>
          <a:bodyPr wrap="square" rtlCol="0">
            <a:spAutoFit/>
          </a:bodyPr>
          <a:lstStyle/>
          <a:p>
            <a:pPr algn="ctr">
              <a:lnSpc>
                <a:spcPts val="1700"/>
              </a:lnSpc>
            </a:pPr>
            <a:r>
              <a:rPr lang="en-US" sz="1600" b="1" dirty="0" smtClean="0"/>
              <a:t>Customization leads to larger energy savings</a:t>
            </a:r>
            <a:endParaRPr lang="en-US" sz="1600" b="1" dirty="0"/>
          </a:p>
        </p:txBody>
      </p:sp>
      <p:sp>
        <p:nvSpPr>
          <p:cNvPr id="6" name="Rounded Rectangle 5"/>
          <p:cNvSpPr/>
          <p:nvPr/>
        </p:nvSpPr>
        <p:spPr>
          <a:xfrm>
            <a:off x="286790" y="5531471"/>
            <a:ext cx="7599942" cy="1106295"/>
          </a:xfrm>
          <a:prstGeom prst="roundRect">
            <a:avLst/>
          </a:prstGeom>
          <a:gradFill flip="none" rotWithShape="1">
            <a:gsLst>
              <a:gs pos="0">
                <a:schemeClr val="accent1">
                  <a:tint val="100000"/>
                  <a:shade val="100000"/>
                  <a:satMod val="130000"/>
                  <a:alpha val="1000"/>
                </a:schemeClr>
              </a:gs>
              <a:gs pos="100000">
                <a:schemeClr val="accent1">
                  <a:tint val="50000"/>
                  <a:shade val="100000"/>
                  <a:satMod val="350000"/>
                  <a:alpha val="1000"/>
                </a:schemeClr>
              </a:gs>
            </a:gsLst>
            <a:lin ang="16200000" scaled="0"/>
            <a:tileRect/>
          </a:gra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2000"/>
              </a:lnSpc>
            </a:pPr>
            <a:r>
              <a:rPr lang="en-US" sz="2000" b="1" u="sng" dirty="0">
                <a:solidFill>
                  <a:srgbClr val="181616"/>
                </a:solidFill>
              </a:rPr>
              <a:t>Customize loop-level power capping </a:t>
            </a:r>
            <a:r>
              <a:rPr lang="en-US" sz="2000" b="1" u="sng" dirty="0" smtClean="0">
                <a:solidFill>
                  <a:srgbClr val="181616"/>
                </a:solidFill>
              </a:rPr>
              <a:t>for MPAS </a:t>
            </a:r>
          </a:p>
          <a:p>
            <a:pPr algn="ctr">
              <a:lnSpc>
                <a:spcPts val="2000"/>
              </a:lnSpc>
            </a:pPr>
            <a:r>
              <a:rPr lang="en-US" sz="1700" dirty="0" smtClean="0">
                <a:solidFill>
                  <a:srgbClr val="181616"/>
                </a:solidFill>
              </a:rPr>
              <a:t>MPAS</a:t>
            </a:r>
            <a:r>
              <a:rPr lang="en-US" sz="1700" dirty="0">
                <a:solidFill>
                  <a:srgbClr val="181616"/>
                </a:solidFill>
              </a:rPr>
              <a:t>: Ocean modeling application 20-day simulation on 512 cores</a:t>
            </a:r>
          </a:p>
          <a:p>
            <a:pPr algn="ctr">
              <a:lnSpc>
                <a:spcPts val="2000"/>
              </a:lnSpc>
            </a:pPr>
            <a:r>
              <a:rPr lang="en-US" sz="1700" dirty="0">
                <a:solidFill>
                  <a:srgbClr val="181616"/>
                </a:solidFill>
              </a:rPr>
              <a:t>Customized loop-level power capping avoids performance penalties while reducing power &amp; energy costs</a:t>
            </a:r>
            <a:r>
              <a:rPr lang="en-US" sz="1700" dirty="0" smtClean="0">
                <a:solidFill>
                  <a:srgbClr val="181616"/>
                </a:solidFill>
              </a:rPr>
              <a:t>.</a:t>
            </a:r>
            <a:endParaRPr lang="en-US" dirty="0">
              <a:solidFill>
                <a:srgbClr val="181616"/>
              </a:solidFill>
            </a:endParaRPr>
          </a:p>
        </p:txBody>
      </p:sp>
    </p:spTree>
    <p:extLst>
      <p:ext uri="{BB962C8B-B14F-4D97-AF65-F5344CB8AC3E}">
        <p14:creationId xmlns:p14="http://schemas.microsoft.com/office/powerpoint/2010/main" val="32110605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2590800" y="76200"/>
            <a:ext cx="6553200" cy="609600"/>
          </a:xfrm>
        </p:spPr>
        <p:txBody>
          <a:bodyPr/>
          <a:lstStyle/>
          <a:p>
            <a:r>
              <a:rPr lang="en-US" sz="3000" dirty="0" err="1">
                <a:latin typeface="Trebuchet MS" charset="0"/>
                <a:ea typeface="MS PGothic" charset="0"/>
              </a:rPr>
              <a:t>Multiobjective</a:t>
            </a:r>
            <a:r>
              <a:rPr lang="en-US" sz="3000" dirty="0">
                <a:latin typeface="Trebuchet MS" charset="0"/>
                <a:ea typeface="MS PGothic" charset="0"/>
              </a:rPr>
              <a:t> optimization for MPAS</a:t>
            </a:r>
          </a:p>
        </p:txBody>
      </p:sp>
      <p:pic>
        <p:nvPicPr>
          <p:cNvPr id="32771" name="Picture 2" descr="example_fdtd512.png"/>
          <p:cNvPicPr>
            <a:picLocks noChangeAspect="1"/>
          </p:cNvPicPr>
          <p:nvPr/>
        </p:nvPicPr>
        <p:blipFill>
          <a:blip r:embed="rId3">
            <a:extLst>
              <a:ext uri="{28A0092B-C50C-407E-A947-70E740481C1C}">
                <a14:useLocalDpi xmlns:a14="http://schemas.microsoft.com/office/drawing/2010/main" val="0"/>
              </a:ext>
            </a:extLst>
          </a:blip>
          <a:srcRect t="6427" r="9007"/>
          <a:stretch>
            <a:fillRect/>
          </a:stretch>
        </p:blipFill>
        <p:spPr bwMode="auto">
          <a:xfrm>
            <a:off x="152400" y="1219201"/>
            <a:ext cx="3654306" cy="2819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365" name="TextBox 12"/>
          <p:cNvSpPr txBox="1">
            <a:spLocks noChangeArrowheads="1"/>
          </p:cNvSpPr>
          <p:nvPr/>
        </p:nvSpPr>
        <p:spPr bwMode="auto">
          <a:xfrm>
            <a:off x="21054" y="4272677"/>
            <a:ext cx="9144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buFont typeface="Arial" charset="0"/>
              <a:buChar char="•"/>
            </a:pPr>
            <a:r>
              <a:rPr lang="en-US" sz="1800" dirty="0" smtClean="0"/>
              <a:t>Multiple </a:t>
            </a:r>
            <a:r>
              <a:rPr lang="en-US" sz="1800" dirty="0"/>
              <a:t>objectives: execution time, energy consumption, resilience to errors, power demands, and memory footprint, etc. </a:t>
            </a:r>
          </a:p>
          <a:p>
            <a:pPr eaLnBrk="1" hangingPunct="1">
              <a:buFont typeface="Arial" charset="0"/>
              <a:buChar char="•"/>
            </a:pPr>
            <a:r>
              <a:rPr lang="en-US" sz="1800" dirty="0" err="1"/>
              <a:t>Multiobjective</a:t>
            </a:r>
            <a:r>
              <a:rPr lang="en-US" sz="1800" dirty="0"/>
              <a:t> optimization problem with relative weights/constraints are not known at search </a:t>
            </a:r>
            <a:r>
              <a:rPr lang="en-US" sz="1800" dirty="0" smtClean="0"/>
              <a:t>time</a:t>
            </a:r>
          </a:p>
          <a:p>
            <a:pPr eaLnBrk="1" hangingPunct="1">
              <a:buFont typeface="Arial" charset="0"/>
              <a:buChar char="•"/>
            </a:pPr>
            <a:r>
              <a:rPr lang="en-US" sz="1800" dirty="0"/>
              <a:t>Pareto optimality:  non dominating points ABCD (left fig.)</a:t>
            </a:r>
          </a:p>
          <a:p>
            <a:pPr eaLnBrk="1" hangingPunct="1">
              <a:buFont typeface="Arial" charset="0"/>
              <a:buChar char="•"/>
            </a:pPr>
            <a:r>
              <a:rPr lang="en-US" sz="1800" dirty="0"/>
              <a:t>MPAS - Node hours as a proxy for energy (and utilization) on </a:t>
            </a:r>
            <a:r>
              <a:rPr lang="en-US" sz="1800" b="1" dirty="0" smtClean="0"/>
              <a:t>Edison</a:t>
            </a:r>
            <a:r>
              <a:rPr lang="en-US" sz="1800" dirty="0" smtClean="0"/>
              <a:t> </a:t>
            </a:r>
          </a:p>
          <a:p>
            <a:pPr eaLnBrk="1" hangingPunct="1">
              <a:buFont typeface="Arial" charset="0"/>
              <a:buChar char="•"/>
            </a:pPr>
            <a:r>
              <a:rPr lang="en-US" sz="1800" dirty="0" smtClean="0"/>
              <a:t>For 15km, </a:t>
            </a:r>
            <a:r>
              <a:rPr lang="en-US" sz="1800" b="1" dirty="0" smtClean="0"/>
              <a:t>Pareto points </a:t>
            </a:r>
            <a:r>
              <a:rPr lang="en-US" sz="1800" dirty="0" smtClean="0"/>
              <a:t>from </a:t>
            </a:r>
            <a:r>
              <a:rPr lang="en-US" sz="1800" b="1" i="1" dirty="0" smtClean="0"/>
              <a:t>3 different configurations</a:t>
            </a:r>
            <a:r>
              <a:rPr lang="en-US" sz="1800" i="1" dirty="0" smtClean="0"/>
              <a:t>, due to </a:t>
            </a:r>
            <a:r>
              <a:rPr lang="en-US" sz="1800" dirty="0" smtClean="0"/>
              <a:t>of better-than-ideal scaling</a:t>
            </a:r>
          </a:p>
          <a:p>
            <a:pPr eaLnBrk="1" hangingPunct="1">
              <a:buFont typeface="Arial" charset="0"/>
              <a:buChar char="•"/>
            </a:pPr>
            <a:endParaRPr lang="en-US" sz="1800" b="1" dirty="0"/>
          </a:p>
          <a:p>
            <a:pPr eaLnBrk="1" hangingPunct="1">
              <a:buFont typeface="Arial" charset="0"/>
              <a:buChar char="•"/>
            </a:pPr>
            <a:endParaRPr lang="en-US" sz="1800" dirty="0"/>
          </a:p>
        </p:txBody>
      </p:sp>
      <p:pic>
        <p:nvPicPr>
          <p:cNvPr id="7" name="Picture 2" descr="bi_obj_pareto_energy_15.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143000"/>
            <a:ext cx="5092521"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2502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asic_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10744</TotalTime>
  <Words>4028</Words>
  <Application>Microsoft Macintosh PowerPoint</Application>
  <PresentationFormat>On-screen Show (4:3)</PresentationFormat>
  <Paragraphs>412</Paragraphs>
  <Slides>23</Slides>
  <Notes>13</Notes>
  <HiddenSlides>0</HiddenSlides>
  <MMClips>0</MMClips>
  <ScaleCrop>false</ScaleCrop>
  <HeadingPairs>
    <vt:vector size="4" baseType="variant">
      <vt:variant>
        <vt:lpstr>Theme</vt:lpstr>
      </vt:variant>
      <vt:variant>
        <vt:i4>5</vt:i4>
      </vt:variant>
      <vt:variant>
        <vt:lpstr>Slide Titles</vt:lpstr>
      </vt:variant>
      <vt:variant>
        <vt:i4>23</vt:i4>
      </vt:variant>
    </vt:vector>
  </HeadingPairs>
  <TitlesOfParts>
    <vt:vector size="28" baseType="lpstr">
      <vt:lpstr>Office Theme</vt:lpstr>
      <vt:lpstr>2_Custom Design</vt:lpstr>
      <vt:lpstr>Basic_Green</vt:lpstr>
      <vt:lpstr>1_Custom Design</vt:lpstr>
      <vt:lpstr>Custom Design</vt:lpstr>
      <vt:lpstr>PowerPoint Presentation</vt:lpstr>
      <vt:lpstr>SUPER Organization Change</vt:lpstr>
      <vt:lpstr>Participation in 12 SciDAC-3 Application Partnerships</vt:lpstr>
      <vt:lpstr>PowerPoint Presentation</vt:lpstr>
      <vt:lpstr>TAU Measurement of MPAS Load Imbalance</vt:lpstr>
      <vt:lpstr>Performance Optimizations for MPAS-Ocean</vt:lpstr>
      <vt:lpstr>PMaC’s Green Queue: Customized Application-aware Fine-grained Power Adjustments for Better Energy Efficiency</vt:lpstr>
      <vt:lpstr>Customize Loop-level Power Capping in Large-scale Applications for  Power Provisioning/Energy Efficiency</vt:lpstr>
      <vt:lpstr>Multiobjective optimization for MPAS</vt:lpstr>
      <vt:lpstr>PowerPoint Presentation</vt:lpstr>
      <vt:lpstr>Up to 40% Performance Improvement from New Load Balancing Scheme   PI: C.S. Chang, Fusion SciDAC Center for Edge Physics Simulation (EPSi)</vt:lpstr>
      <vt:lpstr>LibTensor / CTF </vt:lpstr>
      <vt:lpstr>BIGSTICK </vt:lpstr>
      <vt:lpstr>SUPER Tool Integration</vt:lpstr>
      <vt:lpstr>Auto-Tuning Results</vt:lpstr>
      <vt:lpstr>Resilience Thrust</vt:lpstr>
      <vt:lpstr>Modeling mixed resilient solutions (C/R + ABFT) (UTK)</vt:lpstr>
      <vt:lpstr>SUPER/SDAV Collaboration: Improving Computational Science Throughput via Model-Based I/O Optimization (Lead: Ross, SDAV; Wild and Balaprakash SUPER, ANL)</vt:lpstr>
      <vt:lpstr>The Roofline Toolkit SUPER/FASTMath Collaboration</vt:lpstr>
      <vt:lpstr>Roofline for GPU Memory Performance</vt:lpstr>
      <vt:lpstr>Summary</vt:lpstr>
      <vt:lpstr>EXTRA SLIDES</vt:lpstr>
      <vt:lpstr>MPAS-Ocean Overview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Bonnie</dc:creator>
  <cp:lastModifiedBy>Kevin Huck</cp:lastModifiedBy>
  <cp:revision>439</cp:revision>
  <cp:lastPrinted>2015-06-25T05:31:26Z</cp:lastPrinted>
  <dcterms:created xsi:type="dcterms:W3CDTF">2011-09-22T00:51:05Z</dcterms:created>
  <dcterms:modified xsi:type="dcterms:W3CDTF">2015-07-08T13:47:47Z</dcterms:modified>
</cp:coreProperties>
</file>