
<file path=[Content_Types].xml><?xml version="1.0" encoding="utf-8"?>
<Types xmlns="http://schemas.openxmlformats.org/package/2006/content-types">
  <Default Extension="xml" ContentType="application/xml"/>
  <Default Extension="pdf" ContentType="application/pdf"/>
  <Default Extension="jpeg" ContentType="image/jpeg"/>
  <Default Extension="jpg" ContentType="image/jpeg"/>
  <Default Extension="emf" ContentType="image/x-em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1"/>
  </p:sldMasterIdLst>
  <p:notesMasterIdLst>
    <p:notesMasterId r:id="rId53"/>
  </p:notesMasterIdLst>
  <p:handoutMasterIdLst>
    <p:handoutMasterId r:id="rId54"/>
  </p:handoutMasterIdLst>
  <p:sldIdLst>
    <p:sldId id="257" r:id="rId2"/>
    <p:sldId id="261" r:id="rId3"/>
    <p:sldId id="295" r:id="rId4"/>
    <p:sldId id="275" r:id="rId5"/>
    <p:sldId id="262" r:id="rId6"/>
    <p:sldId id="263" r:id="rId7"/>
    <p:sldId id="267" r:id="rId8"/>
    <p:sldId id="276" r:id="rId9"/>
    <p:sldId id="319" r:id="rId10"/>
    <p:sldId id="327" r:id="rId11"/>
    <p:sldId id="292" r:id="rId12"/>
    <p:sldId id="318" r:id="rId13"/>
    <p:sldId id="303" r:id="rId14"/>
    <p:sldId id="304" r:id="rId15"/>
    <p:sldId id="307" r:id="rId16"/>
    <p:sldId id="308" r:id="rId17"/>
    <p:sldId id="313" r:id="rId18"/>
    <p:sldId id="268" r:id="rId19"/>
    <p:sldId id="289" r:id="rId20"/>
    <p:sldId id="285" r:id="rId21"/>
    <p:sldId id="290" r:id="rId22"/>
    <p:sldId id="291" r:id="rId23"/>
    <p:sldId id="293" r:id="rId24"/>
    <p:sldId id="270" r:id="rId25"/>
    <p:sldId id="314" r:id="rId26"/>
    <p:sldId id="315" r:id="rId27"/>
    <p:sldId id="331" r:id="rId28"/>
    <p:sldId id="328" r:id="rId29"/>
    <p:sldId id="329" r:id="rId30"/>
    <p:sldId id="330" r:id="rId31"/>
    <p:sldId id="320" r:id="rId32"/>
    <p:sldId id="321" r:id="rId33"/>
    <p:sldId id="322" r:id="rId34"/>
    <p:sldId id="323" r:id="rId35"/>
    <p:sldId id="325" r:id="rId36"/>
    <p:sldId id="332" r:id="rId37"/>
    <p:sldId id="271" r:id="rId38"/>
    <p:sldId id="272" r:id="rId39"/>
    <p:sldId id="277" r:id="rId40"/>
    <p:sldId id="273" r:id="rId41"/>
    <p:sldId id="324" r:id="rId42"/>
    <p:sldId id="316" r:id="rId43"/>
    <p:sldId id="278" r:id="rId44"/>
    <p:sldId id="274" r:id="rId45"/>
    <p:sldId id="279" r:id="rId46"/>
    <p:sldId id="333" r:id="rId47"/>
    <p:sldId id="334" r:id="rId48"/>
    <p:sldId id="335" r:id="rId49"/>
    <p:sldId id="336" r:id="rId50"/>
    <p:sldId id="337" r:id="rId51"/>
    <p:sldId id="338"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BF3E5D02-C4EB-4E4C-91E5-744D0670B1DE}">
          <p14:sldIdLst>
            <p14:sldId id="257"/>
            <p14:sldId id="261"/>
            <p14:sldId id="295"/>
            <p14:sldId id="275"/>
            <p14:sldId id="262"/>
            <p14:sldId id="263"/>
          </p14:sldIdLst>
        </p14:section>
        <p14:section name="Technical" id="{5309D9F2-B0A9-594D-9808-52693F0F0F6F}">
          <p14:sldIdLst>
            <p14:sldId id="267"/>
            <p14:sldId id="276"/>
            <p14:sldId id="319"/>
            <p14:sldId id="327"/>
            <p14:sldId id="292"/>
          </p14:sldIdLst>
        </p14:section>
        <p14:section name="TAU technical" id="{231DE104-34F5-1046-9A2C-3C48A351543E}">
          <p14:sldIdLst>
            <p14:sldId id="318"/>
            <p14:sldId id="303"/>
            <p14:sldId id="304"/>
            <p14:sldId id="307"/>
            <p14:sldId id="308"/>
            <p14:sldId id="313"/>
          </p14:sldIdLst>
        </p14:section>
        <p14:section name="EVPath Technical" id="{D1E61214-9B02-3D4F-8524-0D87EAE45B56}">
          <p14:sldIdLst>
            <p14:sldId id="268"/>
            <p14:sldId id="289"/>
            <p14:sldId id="285"/>
            <p14:sldId id="290"/>
            <p14:sldId id="291"/>
            <p14:sldId id="293"/>
          </p14:sldIdLst>
        </p14:section>
        <p14:section name="ADIOS/Monalytics Technical" id="{B658076B-8BE2-874D-8AFF-A3FA32EDE0D4}">
          <p14:sldIdLst>
            <p14:sldId id="270"/>
            <p14:sldId id="314"/>
            <p14:sldId id="315"/>
            <p14:sldId id="331"/>
          </p14:sldIdLst>
        </p14:section>
        <p14:section name="History" id="{EF062209-C505-DA43-9246-19E74E28ACC7}">
          <p14:sldIdLst>
            <p14:sldId id="328"/>
            <p14:sldId id="329"/>
            <p14:sldId id="330"/>
          </p14:sldIdLst>
        </p14:section>
        <p14:section name="MONA so far" id="{D1AA5484-8202-1A45-B40B-2027D5E339BF}">
          <p14:sldIdLst>
            <p14:sldId id="320"/>
            <p14:sldId id="321"/>
            <p14:sldId id="322"/>
            <p14:sldId id="323"/>
            <p14:sldId id="325"/>
            <p14:sldId id="332"/>
          </p14:sldIdLst>
        </p14:section>
        <p14:section name="ECP-specific responses" id="{A6D7067E-CB0B-A34A-8138-BB18C2E933BB}">
          <p14:sldIdLst>
            <p14:sldId id="271"/>
            <p14:sldId id="272"/>
            <p14:sldId id="277"/>
            <p14:sldId id="273"/>
            <p14:sldId id="324"/>
          </p14:sldIdLst>
        </p14:section>
        <p14:section name="wrapup" id="{7F2FD933-35D6-B44E-994D-B7E979ED67D3}">
          <p14:sldIdLst>
            <p14:sldId id="316"/>
            <p14:sldId id="278"/>
            <p14:sldId id="274"/>
            <p14:sldId id="279"/>
            <p14:sldId id="333"/>
            <p14:sldId id="334"/>
            <p14:sldId id="335"/>
            <p14:sldId id="336"/>
            <p14:sldId id="337"/>
            <p14:sldId id="338"/>
          </p14:sldIdLst>
        </p14:section>
      </p14:sectionLst>
    </p:ext>
    <p:ext uri="{EFAFB233-063F-42B5-8137-9DF3F51BA10A}">
      <p15:sldGuideLst xmlns:p15="http://schemas.microsoft.com/office/powerpoint/2012/main">
        <p15:guide id="1" orient="horz" pos="76">
          <p15:clr>
            <a:srgbClr val="A4A3A4"/>
          </p15:clr>
        </p15:guide>
        <p15:guide id="2" orient="horz" pos="302">
          <p15:clr>
            <a:srgbClr val="A4A3A4"/>
          </p15:clr>
        </p15:guide>
        <p15:guide id="3" pos="5474">
          <p15:clr>
            <a:srgbClr val="A4A3A4"/>
          </p15:clr>
        </p15:guide>
        <p15:guide id="4" pos="12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274B"/>
    <a:srgbClr val="0E1C3A"/>
    <a:srgbClr val="12274A"/>
    <a:srgbClr val="898989"/>
    <a:srgbClr val="FFFFFF"/>
    <a:srgbClr val="CCCCCC"/>
    <a:srgbClr val="535353"/>
    <a:srgbClr val="112552"/>
    <a:srgbClr val="0D1B3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4" autoAdjust="0"/>
    <p:restoredTop sz="86058" autoAdjust="0"/>
  </p:normalViewPr>
  <p:slideViewPr>
    <p:cSldViewPr snapToGrid="0" snapToObjects="1">
      <p:cViewPr>
        <p:scale>
          <a:sx n="100" d="100"/>
          <a:sy n="100" d="100"/>
        </p:scale>
        <p:origin x="376" y="-168"/>
      </p:cViewPr>
      <p:guideLst>
        <p:guide orient="horz" pos="76"/>
        <p:guide orient="horz" pos="302"/>
        <p:guide pos="5474"/>
        <p:guide pos="12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264C25B-5E5E-A840-884A-86F17D705161}" type="datetime1">
              <a:rPr lang="en-US" smtClean="0"/>
              <a:t>2/17/16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854ED91-425E-2244-A728-B292E0BE9EB2}" type="slidenum">
              <a:rPr lang="en-US" smtClean="0"/>
              <a:t>‹#›</a:t>
            </a:fld>
            <a:endParaRPr lang="en-US"/>
          </a:p>
        </p:txBody>
      </p:sp>
    </p:spTree>
    <p:extLst>
      <p:ext uri="{BB962C8B-B14F-4D97-AF65-F5344CB8AC3E}">
        <p14:creationId xmlns:p14="http://schemas.microsoft.com/office/powerpoint/2010/main" val="6345864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1B0741-C971-B248-A1BE-F0A9995765D1}" type="datetime1">
              <a:rPr lang="en-US" smtClean="0"/>
              <a:t>2/17/16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47F073-AECA-4F44-B30B-D8327D546306}" type="slidenum">
              <a:rPr lang="en-US" smtClean="0"/>
              <a:t>‹#›</a:t>
            </a:fld>
            <a:endParaRPr lang="en-US"/>
          </a:p>
        </p:txBody>
      </p:sp>
    </p:spTree>
    <p:extLst>
      <p:ext uri="{BB962C8B-B14F-4D97-AF65-F5344CB8AC3E}">
        <p14:creationId xmlns:p14="http://schemas.microsoft.com/office/powerpoint/2010/main" val="31549767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scalability is increasing there are new challenges.</a:t>
            </a:r>
            <a:endParaRPr lang="en-US" dirty="0"/>
          </a:p>
        </p:txBody>
      </p:sp>
      <p:sp>
        <p:nvSpPr>
          <p:cNvPr id="4" name="Slide Number Placeholder 3"/>
          <p:cNvSpPr>
            <a:spLocks noGrp="1"/>
          </p:cNvSpPr>
          <p:nvPr>
            <p:ph type="sldNum" sz="quarter" idx="10"/>
          </p:nvPr>
        </p:nvSpPr>
        <p:spPr/>
        <p:txBody>
          <a:bodyPr/>
          <a:lstStyle/>
          <a:p>
            <a:fld id="{AC47F073-AECA-4F44-B30B-D8327D546306}" type="slidenum">
              <a:rPr lang="en-US" smtClean="0"/>
              <a:t>4</a:t>
            </a:fld>
            <a:endParaRPr lang="en-US"/>
          </a:p>
        </p:txBody>
      </p:sp>
    </p:spTree>
    <p:extLst>
      <p:ext uri="{BB962C8B-B14F-4D97-AF65-F5344CB8AC3E}">
        <p14:creationId xmlns:p14="http://schemas.microsoft.com/office/powerpoint/2010/main" val="1410946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56158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Run through these quickly, EVPath has been quite successful</a:t>
            </a:r>
            <a:r>
              <a:rPr lang="en-US" baseline="0" dirty="0" smtClean="0"/>
              <a:t> on it’s own</a:t>
            </a:r>
          </a:p>
          <a:p>
            <a:endParaRPr lang="en-US" dirty="0"/>
          </a:p>
        </p:txBody>
      </p:sp>
      <p:sp>
        <p:nvSpPr>
          <p:cNvPr id="4" name="Slide Number Placeholder 3"/>
          <p:cNvSpPr>
            <a:spLocks noGrp="1"/>
          </p:cNvSpPr>
          <p:nvPr>
            <p:ph type="sldNum" sz="quarter" idx="10"/>
          </p:nvPr>
        </p:nvSpPr>
        <p:spPr/>
        <p:txBody>
          <a:bodyPr/>
          <a:lstStyle/>
          <a:p>
            <a:fld id="{AC47F073-AECA-4F44-B30B-D8327D546306}" type="slidenum">
              <a:rPr lang="en-US" smtClean="0"/>
              <a:t>23</a:t>
            </a:fld>
            <a:endParaRPr lang="en-US"/>
          </a:p>
        </p:txBody>
      </p:sp>
    </p:spTree>
    <p:extLst>
      <p:ext uri="{BB962C8B-B14F-4D97-AF65-F5344CB8AC3E}">
        <p14:creationId xmlns:p14="http://schemas.microsoft.com/office/powerpoint/2010/main" val="2073855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MONA team is not starting from scratch.  We have long term engagements</a:t>
            </a:r>
            <a:r>
              <a:rPr lang="en-US" baseline="0" dirty="0" smtClean="0"/>
              <a:t> with scientists</a:t>
            </a:r>
            <a:endParaRPr lang="en-US" dirty="0"/>
          </a:p>
        </p:txBody>
      </p:sp>
      <p:sp>
        <p:nvSpPr>
          <p:cNvPr id="4" name="Slide Number Placeholder 3"/>
          <p:cNvSpPr>
            <a:spLocks noGrp="1"/>
          </p:cNvSpPr>
          <p:nvPr>
            <p:ph type="sldNum" sz="quarter" idx="10"/>
          </p:nvPr>
        </p:nvSpPr>
        <p:spPr/>
        <p:txBody>
          <a:bodyPr/>
          <a:lstStyle/>
          <a:p>
            <a:fld id="{AC47F073-AECA-4F44-B30B-D8327D546306}" type="slidenum">
              <a:rPr lang="en-US" smtClean="0"/>
              <a:t>28</a:t>
            </a:fld>
            <a:endParaRPr lang="en-US"/>
          </a:p>
        </p:txBody>
      </p:sp>
    </p:spTree>
    <p:extLst>
      <p:ext uri="{BB962C8B-B14F-4D97-AF65-F5344CB8AC3E}">
        <p14:creationId xmlns:p14="http://schemas.microsoft.com/office/powerpoint/2010/main" val="1117092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Georgia Tech team has been working in this</a:t>
            </a:r>
            <a:r>
              <a:rPr lang="en-US" baseline="0" dirty="0" smtClean="0"/>
              <a:t> space for many, many years.</a:t>
            </a:r>
            <a:endParaRPr lang="en-US" dirty="0"/>
          </a:p>
        </p:txBody>
      </p:sp>
      <p:sp>
        <p:nvSpPr>
          <p:cNvPr id="4" name="Slide Number Placeholder 3"/>
          <p:cNvSpPr>
            <a:spLocks noGrp="1"/>
          </p:cNvSpPr>
          <p:nvPr>
            <p:ph type="sldNum" sz="quarter" idx="10"/>
          </p:nvPr>
        </p:nvSpPr>
        <p:spPr/>
        <p:txBody>
          <a:bodyPr/>
          <a:lstStyle/>
          <a:p>
            <a:fld id="{AC47F073-AECA-4F44-B30B-D8327D546306}" type="slidenum">
              <a:rPr lang="en-US" smtClean="0"/>
              <a:t>29</a:t>
            </a:fld>
            <a:endParaRPr lang="en-US"/>
          </a:p>
        </p:txBody>
      </p:sp>
    </p:spTree>
    <p:extLst>
      <p:ext uri="{BB962C8B-B14F-4D97-AF65-F5344CB8AC3E}">
        <p14:creationId xmlns:p14="http://schemas.microsoft.com/office/powerpoint/2010/main" val="1590593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Long history of TAU evolution and innovation</a:t>
            </a:r>
          </a:p>
          <a:p>
            <a:r>
              <a:rPr lang="en-US" dirty="0" smtClean="0"/>
              <a:t>Much of this history has been driven by DOE mission</a:t>
            </a:r>
          </a:p>
          <a:p>
            <a:r>
              <a:rPr lang="en-US" dirty="0" smtClean="0"/>
              <a:t>Worked with many DOE projects along the way</a:t>
            </a:r>
          </a:p>
          <a:p>
            <a:r>
              <a:rPr lang="en-US" dirty="0" smtClean="0"/>
              <a:t>Just use to give folks a feeling of long-term, dedicated research and development</a:t>
            </a:r>
            <a:endParaRPr lang="en-US" dirty="0"/>
          </a:p>
        </p:txBody>
      </p:sp>
      <p:sp>
        <p:nvSpPr>
          <p:cNvPr id="4" name="Slide Number Placeholder 3"/>
          <p:cNvSpPr>
            <a:spLocks noGrp="1"/>
          </p:cNvSpPr>
          <p:nvPr>
            <p:ph type="sldNum" sz="quarter" idx="10"/>
          </p:nvPr>
        </p:nvSpPr>
        <p:spPr/>
        <p:txBody>
          <a:bodyPr/>
          <a:lstStyle/>
          <a:p>
            <a:fld id="{AC47F073-AECA-4F44-B30B-D8327D546306}" type="slidenum">
              <a:rPr lang="en-US" smtClean="0"/>
              <a:t>30</a:t>
            </a:fld>
            <a:endParaRPr lang="en-US"/>
          </a:p>
        </p:txBody>
      </p:sp>
    </p:spTree>
    <p:extLst>
      <p:ext uri="{BB962C8B-B14F-4D97-AF65-F5344CB8AC3E}">
        <p14:creationId xmlns:p14="http://schemas.microsoft.com/office/powerpoint/2010/main" val="1741224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 deeper dive on the </a:t>
            </a:r>
            <a:r>
              <a:rPr lang="en-US" dirty="0" err="1" smtClean="0"/>
              <a:t>PerfExplorer</a:t>
            </a:r>
            <a:r>
              <a:rPr lang="en-US" dirty="0" smtClean="0"/>
              <a:t> capabilities</a:t>
            </a:r>
          </a:p>
          <a:p>
            <a:r>
              <a:rPr lang="en-US" dirty="0" smtClean="0"/>
              <a:t>S3D scalability analysis example shows:</a:t>
            </a:r>
          </a:p>
          <a:p>
            <a:r>
              <a:rPr lang="en-US" dirty="0" smtClean="0"/>
              <a:t>* automated multi-experiment analysis</a:t>
            </a:r>
          </a:p>
          <a:p>
            <a:r>
              <a:rPr lang="en-US" dirty="0" smtClean="0"/>
              <a:t>* automated plot generation</a:t>
            </a:r>
          </a:p>
          <a:p>
            <a:r>
              <a:rPr lang="en-US" dirty="0" smtClean="0"/>
              <a:t>* integration with </a:t>
            </a:r>
            <a:r>
              <a:rPr lang="en-US" dirty="0" err="1" smtClean="0"/>
              <a:t>ParaProf's</a:t>
            </a:r>
            <a:r>
              <a:rPr lang="en-US" dirty="0" smtClean="0"/>
              <a:t> 3D display to show top-correlated events</a:t>
            </a:r>
            <a:endParaRPr lang="en-US" dirty="0"/>
          </a:p>
        </p:txBody>
      </p:sp>
    </p:spTree>
    <p:extLst>
      <p:ext uri="{BB962C8B-B14F-4D97-AF65-F5344CB8AC3E}">
        <p14:creationId xmlns:p14="http://schemas.microsoft.com/office/powerpoint/2010/main" val="220527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Demonstrates TAU's support for capture profile dynamics</a:t>
            </a:r>
          </a:p>
          <a:p>
            <a:r>
              <a:rPr lang="en-US" dirty="0" smtClean="0"/>
              <a:t>TAU implements this with:</a:t>
            </a:r>
          </a:p>
          <a:p>
            <a:r>
              <a:rPr lang="en-US" dirty="0" smtClean="0"/>
              <a:t>* profile snapshots</a:t>
            </a:r>
          </a:p>
          <a:p>
            <a:r>
              <a:rPr lang="en-US" dirty="0" smtClean="0"/>
              <a:t>* can also use phase profiling</a:t>
            </a:r>
          </a:p>
          <a:p>
            <a:r>
              <a:rPr lang="en-US" dirty="0" smtClean="0"/>
              <a:t>Was used in FLASH to see performance changes over time</a:t>
            </a:r>
            <a:endParaRPr lang="en-US" dirty="0"/>
          </a:p>
        </p:txBody>
      </p:sp>
    </p:spTree>
    <p:extLst>
      <p:ext uri="{BB962C8B-B14F-4D97-AF65-F5344CB8AC3E}">
        <p14:creationId xmlns:p14="http://schemas.microsoft.com/office/powerpoint/2010/main" val="5658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TAU supports </a:t>
            </a:r>
            <a:r>
              <a:rPr lang="en-US" dirty="0" err="1" smtClean="0"/>
              <a:t>OpenMP</a:t>
            </a:r>
            <a:r>
              <a:rPr lang="en-US" dirty="0" smtClean="0"/>
              <a:t> performance measurement and analysis</a:t>
            </a:r>
          </a:p>
          <a:p>
            <a:r>
              <a:rPr lang="en-US" dirty="0" smtClean="0"/>
              <a:t>TAU implements this support for multiple runtime environments</a:t>
            </a:r>
          </a:p>
          <a:p>
            <a:r>
              <a:rPr lang="en-US" dirty="0" smtClean="0"/>
              <a:t>Working closely with the OMPT tools interface</a:t>
            </a:r>
          </a:p>
          <a:p>
            <a:r>
              <a:rPr lang="en-US" dirty="0" smtClean="0"/>
              <a:t>TAU is also working with the </a:t>
            </a:r>
            <a:r>
              <a:rPr lang="en-US" dirty="0" err="1" smtClean="0"/>
              <a:t>OpenUH</a:t>
            </a:r>
            <a:r>
              <a:rPr lang="en-US" dirty="0" smtClean="0"/>
              <a:t> compiler</a:t>
            </a:r>
            <a:endParaRPr lang="en-US" dirty="0"/>
          </a:p>
        </p:txBody>
      </p:sp>
    </p:spTree>
    <p:extLst>
      <p:ext uri="{BB962C8B-B14F-4D97-AF65-F5344CB8AC3E}">
        <p14:creationId xmlns:p14="http://schemas.microsoft.com/office/powerpoint/2010/main" val="1560758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TAU is integrated in </a:t>
            </a:r>
            <a:r>
              <a:rPr lang="en-US" dirty="0" err="1" smtClean="0"/>
              <a:t>autotuning</a:t>
            </a:r>
            <a:r>
              <a:rPr lang="en-US" dirty="0" smtClean="0"/>
              <a:t> frameworks:</a:t>
            </a:r>
          </a:p>
          <a:p>
            <a:r>
              <a:rPr lang="en-US" dirty="0" smtClean="0"/>
              <a:t>* </a:t>
            </a:r>
            <a:r>
              <a:rPr lang="en-US" dirty="0" err="1" smtClean="0"/>
              <a:t>Orio</a:t>
            </a:r>
            <a:endParaRPr lang="en-US" dirty="0" smtClean="0"/>
          </a:p>
          <a:p>
            <a:r>
              <a:rPr lang="en-US" dirty="0" smtClean="0"/>
              <a:t>* </a:t>
            </a:r>
            <a:r>
              <a:rPr lang="en-US" dirty="0" err="1" smtClean="0"/>
              <a:t>CHill</a:t>
            </a:r>
            <a:r>
              <a:rPr lang="en-US" dirty="0" smtClean="0"/>
              <a:t> + Active Harmony</a:t>
            </a:r>
          </a:p>
          <a:p>
            <a:r>
              <a:rPr lang="en-US" dirty="0" smtClean="0"/>
              <a:t>TAU is used for performance measurements, database, and analysis</a:t>
            </a:r>
          </a:p>
          <a:p>
            <a:r>
              <a:rPr lang="en-US" dirty="0" smtClean="0"/>
              <a:t>TAU works with ROSE to automatically study parameter-based performance of code variants</a:t>
            </a:r>
          </a:p>
          <a:p>
            <a:r>
              <a:rPr lang="en-US" dirty="0" err="1" smtClean="0"/>
              <a:t>TAUdb</a:t>
            </a:r>
            <a:r>
              <a:rPr lang="en-US" dirty="0" smtClean="0"/>
              <a:t> is shown as a central component for application engagement</a:t>
            </a:r>
            <a:endParaRPr lang="en-US" dirty="0"/>
          </a:p>
        </p:txBody>
      </p:sp>
    </p:spTree>
    <p:extLst>
      <p:ext uri="{BB962C8B-B14F-4D97-AF65-F5344CB8AC3E}">
        <p14:creationId xmlns:p14="http://schemas.microsoft.com/office/powerpoint/2010/main" val="880837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88811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understand our approach, you first have to understand how we view scientific progress.</a:t>
            </a:r>
            <a:endParaRPr lang="en-US" dirty="0"/>
          </a:p>
        </p:txBody>
      </p:sp>
      <p:sp>
        <p:nvSpPr>
          <p:cNvPr id="4" name="Slide Number Placeholder 3"/>
          <p:cNvSpPr>
            <a:spLocks noGrp="1"/>
          </p:cNvSpPr>
          <p:nvPr>
            <p:ph type="sldNum" sz="quarter" idx="10"/>
          </p:nvPr>
        </p:nvSpPr>
        <p:spPr/>
        <p:txBody>
          <a:bodyPr/>
          <a:lstStyle/>
          <a:p>
            <a:fld id="{AC47F073-AECA-4F44-B30B-D8327D546306}" type="slidenum">
              <a:rPr lang="en-US" smtClean="0"/>
              <a:t>7</a:t>
            </a:fld>
            <a:endParaRPr lang="en-US"/>
          </a:p>
        </p:txBody>
      </p:sp>
    </p:spTree>
    <p:extLst>
      <p:ext uri="{BB962C8B-B14F-4D97-AF65-F5344CB8AC3E}">
        <p14:creationId xmlns:p14="http://schemas.microsoft.com/office/powerpoint/2010/main" val="3870669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22032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Reorganize under 3 points:  Understanding, End-to-End,</a:t>
            </a:r>
            <a:r>
              <a:rPr lang="en-US" baseline="0" dirty="0" smtClean="0"/>
              <a:t> and Proxies</a:t>
            </a:r>
            <a:endParaRPr lang="en-US" dirty="0"/>
          </a:p>
        </p:txBody>
      </p:sp>
      <p:sp>
        <p:nvSpPr>
          <p:cNvPr id="4" name="Slide Number Placeholder 3"/>
          <p:cNvSpPr>
            <a:spLocks noGrp="1"/>
          </p:cNvSpPr>
          <p:nvPr>
            <p:ph type="sldNum" sz="quarter" idx="10"/>
          </p:nvPr>
        </p:nvSpPr>
        <p:spPr/>
        <p:txBody>
          <a:bodyPr/>
          <a:lstStyle/>
          <a:p>
            <a:fld id="{AC47F073-AECA-4F44-B30B-D8327D546306}" type="slidenum">
              <a:rPr lang="en-US" smtClean="0"/>
              <a:t>9</a:t>
            </a:fld>
            <a:endParaRPr lang="en-US"/>
          </a:p>
        </p:txBody>
      </p:sp>
    </p:spTree>
    <p:extLst>
      <p:ext uri="{BB962C8B-B14F-4D97-AF65-F5344CB8AC3E}">
        <p14:creationId xmlns:p14="http://schemas.microsoft.com/office/powerpoint/2010/main" val="835559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MONA project,</a:t>
            </a:r>
            <a:r>
              <a:rPr lang="en-US" baseline="0" dirty="0" smtClean="0"/>
              <a:t> t</a:t>
            </a:r>
            <a:r>
              <a:rPr lang="en-US" dirty="0" smtClean="0"/>
              <a:t>he University</a:t>
            </a:r>
            <a:r>
              <a:rPr lang="en-US" baseline="0" dirty="0" smtClean="0"/>
              <a:t> of Oregon team has constructed a synthetic workflow framework to generate arbitrary workflow structures using a simple, reconfigurable MPI application (written in C) driven by a JSON configuration file.  Using this framework, we can develop and test the MONA infrastructure, including the </a:t>
            </a:r>
            <a:r>
              <a:rPr lang="en-US" baseline="0" dirty="0" err="1" smtClean="0"/>
              <a:t>SOS_flow</a:t>
            </a:r>
            <a:r>
              <a:rPr lang="en-US" baseline="0" dirty="0" smtClean="0"/>
              <a:t> data collection, the back-end </a:t>
            </a:r>
            <a:r>
              <a:rPr lang="en-US" baseline="0" dirty="0" err="1" smtClean="0"/>
              <a:t>Monalytics</a:t>
            </a:r>
            <a:r>
              <a:rPr lang="en-US" baseline="0" dirty="0" smtClean="0"/>
              <a:t>, as well as any re-configuration of application behavior at runtime. Each iteration, the generated synthetic workflow applications read from input applications (using ADIOS over </a:t>
            </a:r>
            <a:r>
              <a:rPr lang="en-US" baseline="0" dirty="0" err="1" smtClean="0"/>
              <a:t>Flexpath</a:t>
            </a:r>
            <a:r>
              <a:rPr lang="en-US" baseline="0" dirty="0" smtClean="0"/>
              <a:t>), does a configurable amount of actual computation (iterative Mandelbrot), then write to the next application in the workflow graph (again, using ADIOS over </a:t>
            </a:r>
            <a:r>
              <a:rPr lang="en-US" baseline="0" dirty="0" err="1" smtClean="0"/>
              <a:t>Flexpath</a:t>
            </a:r>
            <a:r>
              <a:rPr lang="en-US" baseline="0" dirty="0" smtClean="0"/>
              <a:t>). Static workflows and data sizes are currently supported, we hope to add dynamic behavior in the near future.  In the example, there are 5 applications in the workflow, each executing with 5 MPI ranks. These applications are named A,B,C,D,E. They execute for 25 iterations. The primary application (after executing the 25 iterations) signals the other applications (over ADIOS) when it is time to exit.  The visualization is from a merged TAU trace of all applications in the workflow. The only events visualized are those around ADIOS transfer code regions.  All MPI ranks participate in each ADIOS transfer.</a:t>
            </a:r>
            <a:endParaRPr lang="en-US" dirty="0"/>
          </a:p>
        </p:txBody>
      </p:sp>
      <p:sp>
        <p:nvSpPr>
          <p:cNvPr id="4" name="Slide Number Placeholder 3"/>
          <p:cNvSpPr>
            <a:spLocks noGrp="1"/>
          </p:cNvSpPr>
          <p:nvPr>
            <p:ph type="sldNum" sz="quarter" idx="10"/>
          </p:nvPr>
        </p:nvSpPr>
        <p:spPr/>
        <p:txBody>
          <a:bodyPr/>
          <a:lstStyle/>
          <a:p>
            <a:fld id="{68DDE0E9-D852-B848-A567-3A8CDBDFA850}" type="slidenum">
              <a:rPr lang="en-US" smtClean="0"/>
              <a:t>10</a:t>
            </a:fld>
            <a:endParaRPr lang="en-US"/>
          </a:p>
        </p:txBody>
      </p:sp>
    </p:spTree>
    <p:extLst>
      <p:ext uri="{BB962C8B-B14F-4D97-AF65-F5344CB8AC3E}">
        <p14:creationId xmlns:p14="http://schemas.microsoft.com/office/powerpoint/2010/main" val="287889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TAU is intended to target a general parallel systems architecture.</a:t>
            </a:r>
          </a:p>
          <a:p>
            <a:r>
              <a:rPr lang="en-US" dirty="0" smtClean="0"/>
              <a:t>The TAU "framework" tries to capture design principles</a:t>
            </a:r>
          </a:p>
          <a:p>
            <a:r>
              <a:rPr lang="en-US" dirty="0" smtClean="0"/>
              <a:t>* events associated with: threads, processes, messages, ...</a:t>
            </a:r>
          </a:p>
          <a:p>
            <a:r>
              <a:rPr lang="en-US" dirty="0" smtClean="0"/>
              <a:t>* metrics: time, counts, ...</a:t>
            </a:r>
          </a:p>
          <a:p>
            <a:r>
              <a:rPr lang="en-US" dirty="0" smtClean="0"/>
              <a:t>* measurements to be made: profiles, traces, ...</a:t>
            </a:r>
          </a:p>
          <a:p>
            <a:r>
              <a:rPr lang="en-US" dirty="0" smtClean="0"/>
              <a:t>TAU is also an open source implementation consisting of:</a:t>
            </a:r>
          </a:p>
          <a:p>
            <a:r>
              <a:rPr lang="en-US" dirty="0" smtClean="0"/>
              <a:t>* instrumentation layer</a:t>
            </a:r>
          </a:p>
          <a:p>
            <a:r>
              <a:rPr lang="en-US" dirty="0" smtClean="0"/>
              <a:t>  - we have robust instrumentation capabilities</a:t>
            </a:r>
          </a:p>
          <a:p>
            <a:r>
              <a:rPr lang="en-US" dirty="0" smtClean="0"/>
              <a:t>  - TAU's Program Database Toolkit (PDT) is very powerful for source instrumentation</a:t>
            </a:r>
          </a:p>
          <a:p>
            <a:r>
              <a:rPr lang="en-US" dirty="0" smtClean="0"/>
              <a:t>  - TAU uses </a:t>
            </a:r>
            <a:r>
              <a:rPr lang="en-US" dirty="0" err="1" smtClean="0"/>
              <a:t>Dyninst</a:t>
            </a:r>
            <a:r>
              <a:rPr lang="en-US" dirty="0" smtClean="0"/>
              <a:t>, MAQAO, and PEBIL for binary instrumentation</a:t>
            </a:r>
          </a:p>
          <a:p>
            <a:r>
              <a:rPr lang="en-US" dirty="0" smtClean="0"/>
              <a:t>  - robust library wrapping allows us to instrument any library from headers</a:t>
            </a:r>
          </a:p>
          <a:p>
            <a:r>
              <a:rPr lang="en-US" dirty="0" smtClean="0"/>
              <a:t>  - access compiler instrumentation support</a:t>
            </a:r>
          </a:p>
          <a:p>
            <a:r>
              <a:rPr lang="en-US" dirty="0" smtClean="0"/>
              <a:t>* measurement layer</a:t>
            </a:r>
          </a:p>
          <a:p>
            <a:r>
              <a:rPr lang="en-US" dirty="0" smtClean="0"/>
              <a:t>  - TAU has probe-based and sample-based measurement support</a:t>
            </a:r>
          </a:p>
          <a:p>
            <a:r>
              <a:rPr lang="en-US" dirty="0" smtClean="0"/>
              <a:t>  - TAU interfaces with PAPI for hardware counters</a:t>
            </a:r>
          </a:p>
          <a:p>
            <a:r>
              <a:rPr lang="en-US" dirty="0" smtClean="0"/>
              <a:t>  - TAU can get power through Intel's RAPL and other interfaces</a:t>
            </a:r>
          </a:p>
          <a:p>
            <a:r>
              <a:rPr lang="en-US" dirty="0" smtClean="0"/>
              <a:t>  - profiling and tracing is provided</a:t>
            </a:r>
          </a:p>
          <a:p>
            <a:r>
              <a:rPr lang="en-US" dirty="0" smtClean="0"/>
              <a:t>  - UO worked with Research Centre </a:t>
            </a:r>
            <a:r>
              <a:rPr lang="en-US" dirty="0" err="1" smtClean="0"/>
              <a:t>Juelish</a:t>
            </a:r>
            <a:r>
              <a:rPr lang="en-US" dirty="0" smtClean="0"/>
              <a:t> to build a core measurement infrastructure </a:t>
            </a:r>
          </a:p>
          <a:p>
            <a:r>
              <a:rPr lang="en-US" dirty="0" smtClean="0"/>
              <a:t>    + supported by DOE PRIMA project</a:t>
            </a:r>
          </a:p>
          <a:p>
            <a:r>
              <a:rPr lang="en-US" dirty="0" smtClean="0"/>
              <a:t>    + this became Score-P</a:t>
            </a:r>
          </a:p>
          <a:p>
            <a:r>
              <a:rPr lang="en-US" dirty="0" smtClean="0"/>
              <a:t>  - TAU provides heterogeneous measurement</a:t>
            </a:r>
          </a:p>
          <a:p>
            <a:r>
              <a:rPr lang="en-US" dirty="0" smtClean="0"/>
              <a:t>    + will give an integrated performance profile:</a:t>
            </a:r>
          </a:p>
          <a:p>
            <a:r>
              <a:rPr lang="en-US" dirty="0" smtClean="0"/>
              <a:t>      threads, ranks, communication, accelerators, ...</a:t>
            </a:r>
          </a:p>
          <a:p>
            <a:r>
              <a:rPr lang="en-US" dirty="0" smtClean="0"/>
              <a:t>  - TAU works with the </a:t>
            </a:r>
            <a:r>
              <a:rPr lang="en-US" dirty="0" err="1" smtClean="0"/>
              <a:t>OpenMP</a:t>
            </a:r>
            <a:r>
              <a:rPr lang="en-US" dirty="0" smtClean="0"/>
              <a:t> OMPT profiling interface</a:t>
            </a:r>
          </a:p>
          <a:p>
            <a:r>
              <a:rPr lang="en-US" dirty="0" smtClean="0"/>
              <a:t>  - TAU works with the MPI MPI-T interface</a:t>
            </a:r>
          </a:p>
          <a:p>
            <a:r>
              <a:rPr lang="en-US" dirty="0" smtClean="0"/>
              <a:t>  - TAU works with the CUDA 4 CUPTI interface</a:t>
            </a:r>
          </a:p>
          <a:p>
            <a:r>
              <a:rPr lang="en-US" dirty="0" smtClean="0"/>
              <a:t>  - TAU's library wrapping technology allows I/O libraries to be instrumented and measured</a:t>
            </a:r>
          </a:p>
          <a:p>
            <a:r>
              <a:rPr lang="en-US" dirty="0" smtClean="0"/>
              <a:t>* analysis layer</a:t>
            </a:r>
          </a:p>
          <a:p>
            <a:r>
              <a:rPr lang="en-US" dirty="0" smtClean="0"/>
              <a:t>  - TAU offers parallel profile analysis (</a:t>
            </a:r>
            <a:r>
              <a:rPr lang="en-US" dirty="0" err="1" smtClean="0"/>
              <a:t>ParaProf</a:t>
            </a:r>
            <a:r>
              <a:rPr lang="en-US" dirty="0" smtClean="0"/>
              <a:t>)</a:t>
            </a:r>
          </a:p>
          <a:p>
            <a:r>
              <a:rPr lang="en-US" dirty="0" smtClean="0"/>
              <a:t>  - TAU uses </a:t>
            </a:r>
            <a:r>
              <a:rPr lang="en-US" dirty="0" err="1" smtClean="0"/>
              <a:t>Vampir</a:t>
            </a:r>
            <a:r>
              <a:rPr lang="en-US" dirty="0" smtClean="0"/>
              <a:t> or </a:t>
            </a:r>
            <a:r>
              <a:rPr lang="en-US" dirty="0" err="1" smtClean="0"/>
              <a:t>Jumpshot</a:t>
            </a:r>
            <a:r>
              <a:rPr lang="en-US" dirty="0" smtClean="0"/>
              <a:t> for trace displays and analysis</a:t>
            </a:r>
          </a:p>
          <a:p>
            <a:r>
              <a:rPr lang="en-US" dirty="0" smtClean="0"/>
              <a:t>* database and data mining</a:t>
            </a:r>
          </a:p>
          <a:p>
            <a:r>
              <a:rPr lang="en-US" dirty="0" smtClean="0"/>
              <a:t>  - TAU Performance System provides a parallel profile database (</a:t>
            </a:r>
            <a:r>
              <a:rPr lang="en-US" dirty="0" err="1" smtClean="0"/>
              <a:t>TAUdb</a:t>
            </a:r>
            <a:r>
              <a:rPr lang="en-US" dirty="0" smtClean="0"/>
              <a:t>)</a:t>
            </a:r>
          </a:p>
          <a:p>
            <a:r>
              <a:rPr lang="en-US" dirty="0" smtClean="0"/>
              <a:t>    * holds parallel profile data from multiple experiments</a:t>
            </a:r>
          </a:p>
          <a:p>
            <a:r>
              <a:rPr lang="en-US" dirty="0" smtClean="0"/>
              <a:t>  - TAU offers performance data mining (</a:t>
            </a:r>
            <a:r>
              <a:rPr lang="en-US" dirty="0" err="1" smtClean="0"/>
              <a:t>PerfExplorer</a:t>
            </a:r>
            <a:r>
              <a:rPr lang="en-US" dirty="0" smtClean="0"/>
              <a:t>)</a:t>
            </a:r>
          </a:p>
          <a:p>
            <a:r>
              <a:rPr lang="en-US" dirty="0" smtClean="0"/>
              <a:t>TAU is completely open source</a:t>
            </a:r>
          </a:p>
          <a:p>
            <a:r>
              <a:rPr lang="en-US" dirty="0" smtClean="0"/>
              <a:t>It will run practically anywhere</a:t>
            </a:r>
          </a:p>
          <a:p>
            <a:r>
              <a:rPr lang="en-US" dirty="0" smtClean="0"/>
              <a:t>TAU is being incorporated in DOE projects:</a:t>
            </a:r>
          </a:p>
          <a:p>
            <a:r>
              <a:rPr lang="en-US" dirty="0" smtClean="0"/>
              <a:t>* MONA: monitoring and analytics for scientific workflow performance</a:t>
            </a:r>
          </a:p>
          <a:p>
            <a:r>
              <a:rPr lang="en-US" dirty="0" smtClean="0"/>
              <a:t>* ARGO: runtime observation, in situ introspection and analysis, feedback</a:t>
            </a:r>
          </a:p>
          <a:p>
            <a:r>
              <a:rPr lang="en-US" dirty="0" smtClean="0"/>
              <a:t>* XPRESS: integration with HPX software stack, building APEX for policy-based adaptation</a:t>
            </a:r>
          </a:p>
          <a:p>
            <a:r>
              <a:rPr lang="en-US" dirty="0" smtClean="0"/>
              <a:t>* Vancouver: heterogeneous parallel system performance measurement and analysis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C47F073-AECA-4F44-B30B-D8327D546306}" type="slidenum">
              <a:rPr lang="en-US" smtClean="0"/>
              <a:t>12</a:t>
            </a:fld>
            <a:endParaRPr lang="en-US"/>
          </a:p>
        </p:txBody>
      </p:sp>
    </p:spTree>
    <p:extLst>
      <p:ext uri="{BB962C8B-B14F-4D97-AF65-F5344CB8AC3E}">
        <p14:creationId xmlns:p14="http://schemas.microsoft.com/office/powerpoint/2010/main" val="3218973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Pictures of 4 cores TAU components</a:t>
            </a:r>
          </a:p>
          <a:p>
            <a:r>
              <a:rPr lang="en-US" dirty="0" smtClean="0"/>
              <a:t>TAU + </a:t>
            </a:r>
            <a:r>
              <a:rPr lang="en-US" dirty="0" err="1" smtClean="0"/>
              <a:t>Scalasca</a:t>
            </a:r>
            <a:r>
              <a:rPr lang="en-US" dirty="0" smtClean="0"/>
              <a:t> -&gt; Score-P</a:t>
            </a:r>
          </a:p>
          <a:p>
            <a:r>
              <a:rPr lang="en-US" dirty="0" smtClean="0"/>
              <a:t>* emphasizes our joint work with Research Centre </a:t>
            </a:r>
            <a:r>
              <a:rPr lang="en-US" dirty="0" err="1" smtClean="0"/>
              <a:t>Juelich</a:t>
            </a:r>
            <a:endParaRPr lang="en-US" dirty="0" smtClean="0"/>
          </a:p>
          <a:p>
            <a:r>
              <a:rPr lang="en-US" dirty="0" smtClean="0"/>
              <a:t>* delivered a core measurement system infrastructure</a:t>
            </a:r>
          </a:p>
          <a:p>
            <a:r>
              <a:rPr lang="en-US" dirty="0" smtClean="0"/>
              <a:t>* jointly produced Score-P and continue as a major contributor</a:t>
            </a:r>
          </a:p>
          <a:p>
            <a:r>
              <a:rPr lang="en-US" dirty="0" smtClean="0"/>
              <a:t>* TAU measurement system is fully compatible with Score-P</a:t>
            </a:r>
          </a:p>
          <a:p>
            <a:r>
              <a:rPr lang="en-US" dirty="0" smtClean="0"/>
              <a:t>* TAU provides additional capabilities not yet included in Score-P</a:t>
            </a:r>
          </a:p>
          <a:p>
            <a:r>
              <a:rPr lang="en-US" dirty="0" err="1" smtClean="0"/>
              <a:t>ParaProf</a:t>
            </a:r>
            <a:endParaRPr lang="en-US" dirty="0" smtClean="0"/>
          </a:p>
          <a:p>
            <a:r>
              <a:rPr lang="en-US" dirty="0" smtClean="0"/>
              <a:t>* parallel profile analyzer and visualizer</a:t>
            </a:r>
          </a:p>
          <a:p>
            <a:r>
              <a:rPr lang="en-US" dirty="0" smtClean="0"/>
              <a:t>* support interactive </a:t>
            </a:r>
            <a:r>
              <a:rPr lang="en-US" dirty="0" err="1" smtClean="0"/>
              <a:t>bargraph</a:t>
            </a:r>
            <a:r>
              <a:rPr lang="en-US" dirty="0" smtClean="0"/>
              <a:t>, histogram, and 3D views</a:t>
            </a:r>
          </a:p>
          <a:p>
            <a:r>
              <a:rPr lang="en-US" dirty="0" err="1" smtClean="0"/>
              <a:t>TAUdb</a:t>
            </a:r>
            <a:endParaRPr lang="en-US" dirty="0" smtClean="0"/>
          </a:p>
          <a:p>
            <a:r>
              <a:rPr lang="en-US" dirty="0" smtClean="0"/>
              <a:t>* robust parallel profile database</a:t>
            </a:r>
          </a:p>
          <a:p>
            <a:r>
              <a:rPr lang="en-US" dirty="0" smtClean="0"/>
              <a:t>* support importing of many parallel profile data formats from other tools</a:t>
            </a:r>
          </a:p>
          <a:p>
            <a:r>
              <a:rPr lang="en-US" dirty="0" smtClean="0"/>
              <a:t>* used by TAU </a:t>
            </a:r>
            <a:r>
              <a:rPr lang="en-US" dirty="0" err="1" smtClean="0"/>
              <a:t>ParaProf</a:t>
            </a:r>
            <a:r>
              <a:rPr lang="en-US" dirty="0" smtClean="0"/>
              <a:t> and </a:t>
            </a:r>
            <a:r>
              <a:rPr lang="en-US" dirty="0" err="1" smtClean="0"/>
              <a:t>PerfExplorer</a:t>
            </a:r>
            <a:endParaRPr lang="en-US" dirty="0" smtClean="0"/>
          </a:p>
          <a:p>
            <a:r>
              <a:rPr lang="en-US" dirty="0" smtClean="0"/>
              <a:t>* implemented by different backend database engines</a:t>
            </a:r>
          </a:p>
          <a:p>
            <a:r>
              <a:rPr lang="en-US" dirty="0" err="1" smtClean="0"/>
              <a:t>PerfExplorer</a:t>
            </a:r>
            <a:endParaRPr lang="en-US" dirty="0" smtClean="0"/>
          </a:p>
          <a:p>
            <a:r>
              <a:rPr lang="en-US" dirty="0" smtClean="0"/>
              <a:t>* performance data mining system</a:t>
            </a:r>
          </a:p>
          <a:p>
            <a:r>
              <a:rPr lang="en-US" dirty="0" smtClean="0"/>
              <a:t>* scriptable analysis</a:t>
            </a:r>
          </a:p>
          <a:p>
            <a:r>
              <a:rPr lang="en-US" dirty="0" smtClean="0"/>
              <a:t>* rule-based</a:t>
            </a:r>
          </a:p>
          <a:p>
            <a:r>
              <a:rPr lang="en-US" dirty="0" smtClean="0"/>
              <a:t>* automatic generation of multi-experiment performance reports</a:t>
            </a:r>
            <a:endParaRPr lang="en-US" dirty="0"/>
          </a:p>
        </p:txBody>
      </p:sp>
    </p:spTree>
    <p:extLst>
      <p:ext uri="{BB962C8B-B14F-4D97-AF65-F5344CB8AC3E}">
        <p14:creationId xmlns:p14="http://schemas.microsoft.com/office/powerpoint/2010/main" val="1133500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Shows the richness of TAU parallel profiling</a:t>
            </a:r>
          </a:p>
          <a:p>
            <a:r>
              <a:rPr lang="en-US" dirty="0" smtClean="0"/>
              <a:t>Shows both </a:t>
            </a:r>
            <a:r>
              <a:rPr lang="en-US" dirty="0" err="1" smtClean="0"/>
              <a:t>ParaProf</a:t>
            </a:r>
            <a:r>
              <a:rPr lang="en-US" dirty="0" smtClean="0"/>
              <a:t> and </a:t>
            </a:r>
            <a:r>
              <a:rPr lang="en-US" dirty="0" err="1" smtClean="0"/>
              <a:t>PerfExplorer</a:t>
            </a:r>
            <a:r>
              <a:rPr lang="en-US" dirty="0" smtClean="0"/>
              <a:t> views</a:t>
            </a:r>
          </a:p>
          <a:p>
            <a:r>
              <a:rPr lang="en-US" dirty="0" smtClean="0"/>
              <a:t>TAU profiling measurements provides:</a:t>
            </a:r>
          </a:p>
          <a:p>
            <a:r>
              <a:rPr lang="en-US" dirty="0" smtClean="0"/>
              <a:t>* flat profiling</a:t>
            </a:r>
          </a:p>
          <a:p>
            <a:r>
              <a:rPr lang="en-US" dirty="0" smtClean="0"/>
              <a:t>* </a:t>
            </a:r>
            <a:r>
              <a:rPr lang="en-US" dirty="0" err="1" smtClean="0"/>
              <a:t>callpath</a:t>
            </a:r>
            <a:r>
              <a:rPr lang="en-US" dirty="0" smtClean="0"/>
              <a:t> profiling</a:t>
            </a:r>
          </a:p>
          <a:p>
            <a:r>
              <a:rPr lang="en-US" dirty="0" smtClean="0"/>
              <a:t>* phase profiling</a:t>
            </a:r>
          </a:p>
          <a:p>
            <a:r>
              <a:rPr lang="en-US" dirty="0" smtClean="0"/>
              <a:t>* context-based</a:t>
            </a:r>
          </a:p>
          <a:p>
            <a:r>
              <a:rPr lang="en-US" dirty="0" smtClean="0"/>
              <a:t>* probe-based measurement and sample-based measurement</a:t>
            </a:r>
          </a:p>
          <a:p>
            <a:r>
              <a:rPr lang="en-US" dirty="0" smtClean="0"/>
              <a:t>* hybrid profiling: integrated probe-based and sample-based</a:t>
            </a:r>
          </a:p>
          <a:p>
            <a:r>
              <a:rPr lang="en-US" dirty="0" smtClean="0"/>
              <a:t>Applications are just to show variety of use cases</a:t>
            </a:r>
          </a:p>
          <a:p>
            <a:r>
              <a:rPr lang="en-US" dirty="0" smtClean="0"/>
              <a:t>Charm++ profiling integration of their Projections tool and TAU</a:t>
            </a:r>
            <a:endParaRPr lang="en-US" dirty="0"/>
          </a:p>
        </p:txBody>
      </p:sp>
    </p:spTree>
    <p:extLst>
      <p:ext uri="{BB962C8B-B14F-4D97-AF65-F5344CB8AC3E}">
        <p14:creationId xmlns:p14="http://schemas.microsoft.com/office/powerpoint/2010/main" val="2118550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Shows a history of our attempts to develop TAU monitoring support</a:t>
            </a:r>
          </a:p>
          <a:p>
            <a:r>
              <a:rPr lang="en-US" dirty="0" smtClean="0"/>
              <a:t>Objective is primarily to allow system-wide access to TAU performance data</a:t>
            </a:r>
          </a:p>
          <a:p>
            <a:r>
              <a:rPr lang="en-US" dirty="0" smtClean="0"/>
              <a:t>SOS and WOWMON can be seen as an extension to this monitoring trajectory</a:t>
            </a:r>
            <a:endParaRPr lang="en-US" dirty="0"/>
          </a:p>
        </p:txBody>
      </p:sp>
    </p:spTree>
    <p:extLst>
      <p:ext uri="{BB962C8B-B14F-4D97-AF65-F5344CB8AC3E}">
        <p14:creationId xmlns:p14="http://schemas.microsoft.com/office/powerpoint/2010/main" val="1615062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Deeper-dive on what we have done with GPUs</a:t>
            </a:r>
          </a:p>
          <a:p>
            <a:r>
              <a:rPr lang="en-US" dirty="0" smtClean="0"/>
              <a:t>Slide is a couple of years old</a:t>
            </a:r>
          </a:p>
          <a:p>
            <a:r>
              <a:rPr lang="en-US" dirty="0" smtClean="0"/>
              <a:t>TAU continue to stay at the leading-edge of support for GPUs</a:t>
            </a:r>
          </a:p>
          <a:p>
            <a:r>
              <a:rPr lang="en-US" dirty="0" smtClean="0"/>
              <a:t>* use NVIDIA CUPTI</a:t>
            </a:r>
          </a:p>
          <a:p>
            <a:r>
              <a:rPr lang="en-US" dirty="0" smtClean="0"/>
              <a:t>This work is being supported by the DOE Vancouver project</a:t>
            </a:r>
          </a:p>
          <a:p>
            <a:r>
              <a:rPr lang="en-US" dirty="0" smtClean="0"/>
              <a:t>GTC is also one of highlight slides</a:t>
            </a:r>
            <a:endParaRPr lang="en-US" dirty="0"/>
          </a:p>
        </p:txBody>
      </p:sp>
    </p:spTree>
    <p:extLst>
      <p:ext uri="{BB962C8B-B14F-4D97-AF65-F5344CB8AC3E}">
        <p14:creationId xmlns:p14="http://schemas.microsoft.com/office/powerpoint/2010/main" val="4081290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Option #1">
    <p:bg>
      <p:bgPr>
        <a:gradFill flip="none" rotWithShape="1">
          <a:gsLst>
            <a:gs pos="0">
              <a:schemeClr val="tx1"/>
            </a:gs>
            <a:gs pos="100000">
              <a:srgbClr val="11274B"/>
            </a:gs>
          </a:gsLst>
          <a:lin ang="1878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0787" y="3975083"/>
            <a:ext cx="8201785" cy="1264405"/>
          </a:xfrm>
        </p:spPr>
        <p:txBody>
          <a:bodyPr anchor="t"/>
          <a:lstStyle>
            <a:lvl1pPr marL="0" algn="l">
              <a:lnSpc>
                <a:spcPts val="4800"/>
              </a:lnSpc>
              <a:defRPr sz="5200" b="1" cap="all" baseline="0">
                <a:solidFill>
                  <a:schemeClr val="tx1"/>
                </a:solidFill>
              </a:defRPr>
            </a:lvl1pPr>
          </a:lstStyle>
          <a:p>
            <a:r>
              <a:rPr lang="en-US" dirty="0" smtClean="0"/>
              <a:t>TITLE OF PRESENTATION</a:t>
            </a:r>
            <a:br>
              <a:rPr lang="en-US" dirty="0" smtClean="0"/>
            </a:br>
            <a:r>
              <a:rPr lang="en-US" dirty="0" smtClean="0"/>
              <a:t>GOES HERE</a:t>
            </a:r>
            <a:endParaRPr lang="en-US" dirty="0"/>
          </a:p>
        </p:txBody>
      </p:sp>
      <p:sp>
        <p:nvSpPr>
          <p:cNvPr id="3" name="Text Placeholder 2"/>
          <p:cNvSpPr>
            <a:spLocks noGrp="1"/>
          </p:cNvSpPr>
          <p:nvPr>
            <p:ph type="body" idx="1" hasCustomPrompt="1"/>
          </p:nvPr>
        </p:nvSpPr>
        <p:spPr>
          <a:xfrm>
            <a:off x="490787" y="5283338"/>
            <a:ext cx="8201785" cy="340104"/>
          </a:xfrm>
        </p:spPr>
        <p:txBody>
          <a:bodyPr anchor="t" anchorCtr="0">
            <a:noAutofit/>
          </a:bodyPr>
          <a:lstStyle>
            <a:lvl1pPr marL="0" indent="0">
              <a:lnSpc>
                <a:spcPts val="1800"/>
              </a:lnSpc>
              <a:buNone/>
              <a:defRPr sz="1500" b="0" i="1"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Space for Optional Lines of Descriptive Text About the Contents of this Presentation</a:t>
            </a:r>
          </a:p>
        </p:txBody>
      </p:sp>
      <p:sp>
        <p:nvSpPr>
          <p:cNvPr id="4" name="Text Placeholder 2"/>
          <p:cNvSpPr>
            <a:spLocks noGrp="1"/>
          </p:cNvSpPr>
          <p:nvPr>
            <p:ph type="body" idx="10" hasCustomPrompt="1"/>
          </p:nvPr>
        </p:nvSpPr>
        <p:spPr>
          <a:xfrm>
            <a:off x="455613" y="6151665"/>
            <a:ext cx="3266942" cy="267971"/>
          </a:xfrm>
        </p:spPr>
        <p:txBody>
          <a:bodyPr anchor="t" anchorCtr="0">
            <a:normAutofit/>
          </a:bodyPr>
          <a:lstStyle>
            <a:lvl1pPr marL="0" indent="0">
              <a:lnSpc>
                <a:spcPts val="2100"/>
              </a:lnSpc>
              <a:buNone/>
              <a:defRPr sz="1300" b="1" i="0" cap="none" baseline="0">
                <a:solidFill>
                  <a:schemeClr val="accent1"/>
                </a:solidFill>
                <a:latin typeface="Arial Narrow"/>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SEPTEMBER 11, 2012</a:t>
            </a:r>
          </a:p>
        </p:txBody>
      </p:sp>
    </p:spTree>
    <p:extLst>
      <p:ext uri="{BB962C8B-B14F-4D97-AF65-F5344CB8AC3E}">
        <p14:creationId xmlns:p14="http://schemas.microsoft.com/office/powerpoint/2010/main" val="117203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a:xfrm rot="5400000">
            <a:off x="7589520" y="1081851"/>
            <a:ext cx="2011680" cy="384048"/>
          </a:xfrm>
          <a:prstGeom prst="rect">
            <a:avLst/>
          </a:prstGeom>
        </p:spPr>
        <p:txBody>
          <a:bodyPr rtlCol="0"/>
          <a:lstStyle/>
          <a:p>
            <a:fld id="{6A57E964-BB96-1F46-9EB0-DD84F93C89AF}" type="datetimeFigureOut">
              <a:rPr lang="en-US" smtClean="0"/>
              <a:t>2/17/16</a:t>
            </a:fld>
            <a:endParaRPr lang="en-US"/>
          </a:p>
        </p:txBody>
      </p:sp>
      <p:sp>
        <p:nvSpPr>
          <p:cNvPr id="9" name="Slide Number Placeholder 8"/>
          <p:cNvSpPr>
            <a:spLocks noGrp="1"/>
          </p:cNvSpPr>
          <p:nvPr>
            <p:ph type="sldNum" sz="quarter" idx="15"/>
          </p:nvPr>
        </p:nvSpPr>
        <p:spPr/>
        <p:txBody>
          <a:bodyPr rtlCol="0"/>
          <a:lstStyle/>
          <a:p>
            <a:fld id="{9B65AF0E-D3E4-4440-B16A-3AE5A51B7B91}" type="slidenum">
              <a:rPr lang="en-US" smtClean="0"/>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362013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Default - Title Only">
    <p:spTree>
      <p:nvGrpSpPr>
        <p:cNvPr id="1" name=""/>
        <p:cNvGrpSpPr/>
        <p:nvPr/>
      </p:nvGrpSpPr>
      <p:grpSpPr>
        <a:xfrm>
          <a:off x="0" y="0"/>
          <a:ext cx="0" cy="0"/>
          <a:chOff x="0" y="0"/>
          <a:chExt cx="0" cy="0"/>
        </a:xfrm>
      </p:grpSpPr>
      <p:sp>
        <p:nvSpPr>
          <p:cNvPr id="13" name="TextBox 12"/>
          <p:cNvSpPr txBox="1"/>
          <p:nvPr userDrawn="1"/>
        </p:nvSpPr>
        <p:spPr>
          <a:xfrm>
            <a:off x="2926639" y="6496831"/>
            <a:ext cx="4392829" cy="2923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26788" rtlCol="0" anchor="t">
            <a:spAutoFit/>
          </a:bodyPr>
          <a:lstStyle/>
          <a:p>
            <a:pPr marL="0" marR="0" indent="0" algn="l" defTabSz="321457" rtl="0" fontAlgn="auto" latinLnBrk="1" hangingPunct="0">
              <a:lnSpc>
                <a:spcPct val="100000"/>
              </a:lnSpc>
              <a:spcBef>
                <a:spcPts val="0"/>
              </a:spcBef>
              <a:spcAft>
                <a:spcPts val="0"/>
              </a:spcAft>
              <a:buClrTx/>
              <a:buSzTx/>
              <a:buFontTx/>
              <a:buNone/>
              <a:tabLst/>
            </a:pPr>
            <a:r>
              <a:rPr kumimoji="0" lang="en-US" sz="1300" b="1" i="1" u="none" strike="noStrike" cap="none" spc="0" normalizeH="0" baseline="0" dirty="0" smtClean="0">
                <a:ln>
                  <a:noFill/>
                </a:ln>
                <a:solidFill>
                  <a:schemeClr val="bg1"/>
                </a:solidFill>
                <a:effectLst/>
                <a:uFill>
                  <a:solidFill>
                    <a:srgbClr val="000000"/>
                  </a:solidFill>
                </a:uFill>
                <a:latin typeface="Calibri"/>
                <a:ea typeface="Calibri"/>
                <a:cs typeface="Calibri"/>
                <a:sym typeface="Calibri"/>
              </a:rPr>
              <a:t>Integration and Synthesis for Automated Performance Tuning</a:t>
            </a:r>
            <a:endParaRPr kumimoji="0" lang="en-US" sz="1300" b="1" i="1" u="none" strike="noStrike" cap="none" spc="0" normalizeH="0" baseline="0" dirty="0">
              <a:ln>
                <a:noFill/>
              </a:ln>
              <a:solidFill>
                <a:schemeClr val="bg1"/>
              </a:solidFill>
              <a:effectLst/>
              <a:uFill>
                <a:solidFill>
                  <a:srgbClr val="000000"/>
                </a:solidFill>
              </a:uFill>
              <a:latin typeface="Calibri"/>
              <a:ea typeface="Calibri"/>
              <a:cs typeface="Calibri"/>
              <a:sym typeface="Calibri"/>
            </a:endParaRPr>
          </a:p>
        </p:txBody>
      </p:sp>
      <p:sp>
        <p:nvSpPr>
          <p:cNvPr id="4" name="Shape 16"/>
          <p:cNvSpPr>
            <a:spLocks noGrp="1"/>
          </p:cNvSpPr>
          <p:nvPr>
            <p:ph type="title"/>
          </p:nvPr>
        </p:nvSpPr>
        <p:spPr>
          <a:xfrm>
            <a:off x="238125" y="0"/>
            <a:ext cx="8727282" cy="642938"/>
          </a:xfrm>
          <a:prstGeom prst="rect">
            <a:avLst/>
          </a:prstGeom>
          <a:effectLst/>
        </p:spPr>
        <p:txBody>
          <a:bodyPr/>
          <a:lstStyle>
            <a:lvl1pPr>
              <a:defRPr>
                <a:ln>
                  <a:noFill/>
                </a:ln>
              </a:defRPr>
            </a:lvl1pPr>
          </a:lstStyle>
          <a:p>
            <a:pPr lvl="0">
              <a:defRPr sz="1800" b="0" i="0">
                <a:uFillTx/>
              </a:defRPr>
            </a:pPr>
            <a:r>
              <a:rPr sz="3500" b="1" i="1">
                <a:uFill>
                  <a:solidFill/>
                </a:uFill>
              </a:rPr>
              <a:t>Title Text</a:t>
            </a:r>
          </a:p>
        </p:txBody>
      </p:sp>
    </p:spTree>
    <p:extLst>
      <p:ext uri="{BB962C8B-B14F-4D97-AF65-F5344CB8AC3E}">
        <p14:creationId xmlns:p14="http://schemas.microsoft.com/office/powerpoint/2010/main" val="224216116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 Title and Content">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a:effectLst/>
        </p:spPr>
        <p:txBody>
          <a:bodyPr/>
          <a:lstStyle>
            <a:lvl1pPr>
              <a:defRPr>
                <a:ln>
                  <a:noFill/>
                </a:ln>
              </a:defRPr>
            </a:lvl1pPr>
          </a:lstStyle>
          <a:p>
            <a:pPr lvl="0">
              <a:defRPr sz="1800" b="0" i="0">
                <a:uFillTx/>
              </a:defRPr>
            </a:pPr>
            <a:r>
              <a:rPr sz="3500" b="1" i="1">
                <a:uFill>
                  <a:solidFill/>
                </a:uFill>
              </a:rPr>
              <a:t>Title Text</a:t>
            </a:r>
          </a:p>
        </p:txBody>
      </p:sp>
      <p:sp>
        <p:nvSpPr>
          <p:cNvPr id="6" name="Rectangle 3"/>
          <p:cNvSpPr>
            <a:spLocks noGrp="1" noChangeArrowheads="1"/>
          </p:cNvSpPr>
          <p:nvPr>
            <p:ph idx="1"/>
          </p:nvPr>
        </p:nvSpPr>
        <p:spPr bwMode="auto">
          <a:xfrm>
            <a:off x="238126" y="736217"/>
            <a:ext cx="8673704" cy="585389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4280" tIns="32140" rIns="64280" bIns="321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989276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Option #2">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76650" y="1387106"/>
            <a:ext cx="4410149" cy="1881889"/>
          </a:xfrm>
        </p:spPr>
        <p:txBody>
          <a:bodyPr anchor="t"/>
          <a:lstStyle>
            <a:lvl1pPr marL="0" algn="l">
              <a:lnSpc>
                <a:spcPts val="4800"/>
              </a:lnSpc>
              <a:defRPr sz="5200" b="1" cap="all" baseline="0">
                <a:solidFill>
                  <a:srgbClr val="FFFFFF"/>
                </a:solidFill>
              </a:defRPr>
            </a:lvl1pPr>
          </a:lstStyle>
          <a:p>
            <a:r>
              <a:rPr lang="en-US" dirty="0" smtClean="0"/>
              <a:t>TITLE OF THE</a:t>
            </a:r>
            <a:br>
              <a:rPr lang="en-US" dirty="0" smtClean="0"/>
            </a:br>
            <a:r>
              <a:rPr lang="en-US" dirty="0" smtClean="0"/>
              <a:t>PRESENTATION</a:t>
            </a:r>
            <a:br>
              <a:rPr lang="en-US" dirty="0" smtClean="0"/>
            </a:br>
            <a:r>
              <a:rPr lang="en-US" dirty="0" smtClean="0"/>
              <a:t>GOES HERE</a:t>
            </a:r>
            <a:endParaRPr lang="en-US" dirty="0"/>
          </a:p>
        </p:txBody>
      </p:sp>
      <p:sp>
        <p:nvSpPr>
          <p:cNvPr id="3" name="Text Placeholder 2"/>
          <p:cNvSpPr>
            <a:spLocks noGrp="1"/>
          </p:cNvSpPr>
          <p:nvPr>
            <p:ph type="body" idx="1" hasCustomPrompt="1"/>
          </p:nvPr>
        </p:nvSpPr>
        <p:spPr>
          <a:xfrm>
            <a:off x="4276650" y="3424361"/>
            <a:ext cx="4410148" cy="656053"/>
          </a:xfrm>
        </p:spPr>
        <p:txBody>
          <a:bodyPr anchor="t" anchorCtr="0">
            <a:normAutofit/>
          </a:bodyPr>
          <a:lstStyle>
            <a:lvl1pPr marL="0" indent="0">
              <a:lnSpc>
                <a:spcPts val="2000"/>
              </a:lnSpc>
              <a:spcBef>
                <a:spcPts val="0"/>
              </a:spcBef>
              <a:buNone/>
              <a:defRPr sz="1600" b="0" i="1"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Space for Optional Lines of Descriptive Text</a:t>
            </a:r>
          </a:p>
          <a:p>
            <a:pPr lvl="0"/>
            <a:r>
              <a:rPr lang="en-US" dirty="0" smtClean="0"/>
              <a:t>About the Contents of this Presentation</a:t>
            </a:r>
          </a:p>
        </p:txBody>
      </p:sp>
      <p:sp>
        <p:nvSpPr>
          <p:cNvPr id="4" name="Text Placeholder 2"/>
          <p:cNvSpPr>
            <a:spLocks noGrp="1"/>
          </p:cNvSpPr>
          <p:nvPr>
            <p:ph type="body" idx="10" hasCustomPrompt="1"/>
          </p:nvPr>
        </p:nvSpPr>
        <p:spPr>
          <a:xfrm>
            <a:off x="455613" y="6151665"/>
            <a:ext cx="3266942" cy="267971"/>
          </a:xfrm>
        </p:spPr>
        <p:txBody>
          <a:bodyPr anchor="t" anchorCtr="0">
            <a:normAutofit/>
          </a:bodyPr>
          <a:lstStyle>
            <a:lvl1pPr marL="0" indent="0">
              <a:lnSpc>
                <a:spcPts val="2100"/>
              </a:lnSpc>
              <a:buNone/>
              <a:defRPr sz="1300" b="1" i="0" cap="all" baseline="0">
                <a:solidFill>
                  <a:schemeClr val="bg1"/>
                </a:solidFill>
                <a:latin typeface="Arial Narrow"/>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September 10, 2012</a:t>
            </a:r>
          </a:p>
        </p:txBody>
      </p:sp>
      <p:sp>
        <p:nvSpPr>
          <p:cNvPr id="5" name="Picture Placeholder 2"/>
          <p:cNvSpPr>
            <a:spLocks noGrp="1"/>
          </p:cNvSpPr>
          <p:nvPr>
            <p:ph type="pic" idx="11"/>
          </p:nvPr>
        </p:nvSpPr>
        <p:spPr>
          <a:xfrm>
            <a:off x="455613" y="1396483"/>
            <a:ext cx="3654499" cy="4386448"/>
          </a:xfrm>
        </p:spPr>
        <p:txBody>
          <a:bodyPr>
            <a:normAutofit/>
          </a:bodyPr>
          <a:lstStyle>
            <a:lvl1pPr marL="0" indent="0">
              <a:lnSpc>
                <a:spcPts val="1800"/>
              </a:lnSpc>
              <a:buNone/>
              <a:defRPr sz="2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073684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3"/>
          <p:cNvSpPr>
            <a:spLocks noGrp="1"/>
          </p:cNvSpPr>
          <p:nvPr>
            <p:ph type="sldNum" sz="quarter" idx="11"/>
          </p:nvPr>
        </p:nvSpPr>
        <p:spPr/>
        <p:txBody>
          <a:bodyPr/>
          <a:lstStyle/>
          <a:p>
            <a:fld id="{6B193B1C-4412-6148-AA07-B833C026A0C6}" type="slidenum">
              <a:rPr lang="en-US" smtClean="0"/>
              <a:pPr/>
              <a:t>‹#›</a:t>
            </a:fld>
            <a:endParaRPr lang="en-US" dirty="0"/>
          </a:p>
        </p:txBody>
      </p:sp>
      <p:pic>
        <p:nvPicPr>
          <p:cNvPr id="5" name="Picture 4" descr="CS_logo.png"/>
          <p:cNvPicPr>
            <a:picLocks noChangeAspect="1"/>
          </p:cNvPicPr>
          <p:nvPr userDrawn="1"/>
        </p:nvPicPr>
        <p:blipFill rotWithShape="1">
          <a:blip r:embed="rId2" cstate="screen">
            <a:extLst>
              <a:ext uri="{28A0092B-C50C-407E-A947-70E740481C1C}">
                <a14:useLocalDpi xmlns:a14="http://schemas.microsoft.com/office/drawing/2010/main"/>
              </a:ext>
            </a:extLst>
          </a:blip>
          <a:srcRect r="66430"/>
          <a:stretch/>
        </p:blipFill>
        <p:spPr>
          <a:xfrm>
            <a:off x="3565611" y="104494"/>
            <a:ext cx="1382563" cy="478552"/>
          </a:xfrm>
          <a:prstGeom prst="rect">
            <a:avLst/>
          </a:prstGeom>
        </p:spPr>
      </p:pic>
      <p:pic>
        <p:nvPicPr>
          <p:cNvPr id="6" name="Picture 5" descr="ornl-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91528" y="104495"/>
            <a:ext cx="1193614" cy="512038"/>
          </a:xfrm>
          <a:prstGeom prst="rect">
            <a:avLst/>
          </a:prstGeom>
        </p:spPr>
      </p:pic>
      <p:pic>
        <p:nvPicPr>
          <p:cNvPr id="7" name="Picture 6" descr="pppl-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3473" y="85055"/>
            <a:ext cx="1730896" cy="505612"/>
          </a:xfrm>
          <a:prstGeom prst="rect">
            <a:avLst/>
          </a:prstGeom>
        </p:spPr>
      </p:pic>
      <p:pic>
        <p:nvPicPr>
          <p:cNvPr id="8" name="Picture 7" descr="big-O-oregon-logo.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051996" y="85055"/>
            <a:ext cx="696432" cy="478552"/>
          </a:xfrm>
          <a:prstGeom prst="rect">
            <a:avLst/>
          </a:prstGeom>
        </p:spPr>
      </p:pic>
      <p:pic>
        <p:nvPicPr>
          <p:cNvPr id="9" name="Picture 8" descr="mona-workflow.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5082" y="62866"/>
            <a:ext cx="771311" cy="619803"/>
          </a:xfrm>
          <a:prstGeom prst="rect">
            <a:avLst/>
          </a:prstGeom>
        </p:spPr>
      </p:pic>
      <p:sp>
        <p:nvSpPr>
          <p:cNvPr id="10" name="Title Placeholder 1"/>
          <p:cNvSpPr txBox="1">
            <a:spLocks/>
          </p:cNvSpPr>
          <p:nvPr userDrawn="1"/>
        </p:nvSpPr>
        <p:spPr>
          <a:xfrm>
            <a:off x="1355080" y="112070"/>
            <a:ext cx="1492684" cy="571325"/>
          </a:xfrm>
          <a:prstGeom prst="rect">
            <a:avLst/>
          </a:prstGeom>
        </p:spPr>
        <p:txBody>
          <a:bodyPr vert="horz" lIns="0" tIns="0" rIns="0" bIns="0" rtlCol="0" anchor="t" anchorCtr="0">
            <a:noAutofit/>
          </a:bodyPr>
          <a:lstStyle>
            <a:lvl1pPr algn="l" defTabSz="457200" rtl="0" eaLnBrk="1" latinLnBrk="0" hangingPunct="1">
              <a:lnSpc>
                <a:spcPts val="3800"/>
              </a:lnSpc>
              <a:spcBef>
                <a:spcPct val="0"/>
              </a:spcBef>
              <a:buNone/>
              <a:defRPr sz="4000" b="1" i="0" strike="noStrike" kern="1200" cap="none" baseline="0">
                <a:solidFill>
                  <a:schemeClr val="tx1"/>
                </a:solidFill>
                <a:latin typeface="Arial Narrow Bold"/>
                <a:ea typeface="+mj-ea"/>
                <a:cs typeface="Arial Narrow Bold"/>
              </a:defRPr>
            </a:lvl1pPr>
          </a:lstStyle>
          <a:p>
            <a:r>
              <a:rPr lang="en-US" dirty="0" smtClean="0">
                <a:solidFill>
                  <a:srgbClr val="FFFFFF"/>
                </a:solidFill>
              </a:rPr>
              <a:t>MONA</a:t>
            </a:r>
            <a:endParaRPr lang="en-US" dirty="0">
              <a:solidFill>
                <a:srgbClr val="FFFFFF"/>
              </a:solidFill>
            </a:endParaRPr>
          </a:p>
        </p:txBody>
      </p:sp>
      <p:sp>
        <p:nvSpPr>
          <p:cNvPr id="11" name="Footer Placeholder 4"/>
          <p:cNvSpPr txBox="1">
            <a:spLocks/>
          </p:cNvSpPr>
          <p:nvPr userDrawn="1"/>
        </p:nvSpPr>
        <p:spPr>
          <a:xfrm>
            <a:off x="454271" y="6574637"/>
            <a:ext cx="4251360" cy="187110"/>
          </a:xfrm>
          <a:prstGeom prst="rect">
            <a:avLst/>
          </a:prstGeom>
        </p:spPr>
        <p:txBody>
          <a:bodyPr vert="horz" wrap="none" lIns="0" tIns="0" rIns="0" bIns="0" rtlCol="0" anchor="t" anchorCtr="0"/>
          <a:lstStyle>
            <a:defPPr>
              <a:defRPr lang="en-US"/>
            </a:defPPr>
            <a:lvl1pPr marL="0" algn="l" defTabSz="457200" rtl="0" eaLnBrk="1" latinLnBrk="0" hangingPunct="1">
              <a:defRPr sz="1200" b="0" i="0" kern="1200" cap="none" baseline="0">
                <a:solidFill>
                  <a:schemeClr val="tx2"/>
                </a:solidFill>
                <a:latin typeface="Arial Narrow Bold"/>
                <a:ea typeface="+mn-ea"/>
                <a:cs typeface="Arial Narrow Bol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i="0" dirty="0" smtClean="0"/>
              <a:t>Matthew Wolf    -    MONA     -    http://</a:t>
            </a:r>
            <a:r>
              <a:rPr lang="en-US" b="1" i="0" dirty="0" err="1" smtClean="0"/>
              <a:t>korvo.gatech.edu</a:t>
            </a:r>
            <a:r>
              <a:rPr lang="en-US" b="1" i="0" dirty="0" smtClean="0"/>
              <a:t>/projects/MONA</a:t>
            </a:r>
          </a:p>
          <a:p>
            <a:endParaRPr lang="en-US" b="1" i="0" dirty="0"/>
          </a:p>
        </p:txBody>
      </p:sp>
    </p:spTree>
    <p:extLst>
      <p:ext uri="{BB962C8B-B14F-4D97-AF65-F5344CB8AC3E}">
        <p14:creationId xmlns:p14="http://schemas.microsoft.com/office/powerpoint/2010/main" val="102333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Option #3">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1146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1385" y="2587910"/>
            <a:ext cx="8219641" cy="1621874"/>
          </a:xfrm>
        </p:spPr>
        <p:txBody>
          <a:bodyPr anchor="t"/>
          <a:lstStyle>
            <a:lvl1pPr marL="0" algn="ctr">
              <a:lnSpc>
                <a:spcPts val="6200"/>
              </a:lnSpc>
              <a:defRPr sz="6600" b="1" cap="all">
                <a:solidFill>
                  <a:srgbClr val="FFFFFF"/>
                </a:solidFill>
              </a:defRPr>
            </a:lvl1pPr>
          </a:lstStyle>
          <a:p>
            <a:r>
              <a:rPr lang="en-US" dirty="0" smtClean="0"/>
              <a:t>TITLE OF THE </a:t>
            </a:r>
            <a:br>
              <a:rPr lang="en-US" dirty="0" smtClean="0"/>
            </a:br>
            <a:r>
              <a:rPr lang="en-US" dirty="0" smtClean="0"/>
              <a:t>NEXT SECTION</a:t>
            </a:r>
            <a:endParaRPr lang="en-US" dirty="0"/>
          </a:p>
        </p:txBody>
      </p:sp>
      <p:sp>
        <p:nvSpPr>
          <p:cNvPr id="5" name="Footer Placeholder 4"/>
          <p:cNvSpPr>
            <a:spLocks noGrp="1"/>
          </p:cNvSpPr>
          <p:nvPr>
            <p:ph type="ftr" sz="quarter" idx="11"/>
          </p:nvPr>
        </p:nvSpPr>
        <p:spPr>
          <a:xfrm>
            <a:off x="462972" y="6568413"/>
            <a:ext cx="3382469" cy="193334"/>
          </a:xfrm>
        </p:spPr>
        <p:txBody>
          <a:bodyPr/>
          <a:lstStyle/>
          <a:p>
            <a:r>
              <a:rPr lang="en-US" smtClean="0"/>
              <a:t>TITLE OF PRESENTATION</a:t>
            </a:r>
            <a:endParaRPr lang="en-US" dirty="0"/>
          </a:p>
        </p:txBody>
      </p:sp>
      <p:sp>
        <p:nvSpPr>
          <p:cNvPr id="6" name="Slide Number Placeholder 5"/>
          <p:cNvSpPr>
            <a:spLocks noGrp="1"/>
          </p:cNvSpPr>
          <p:nvPr>
            <p:ph type="sldNum" sz="quarter" idx="12"/>
          </p:nvPr>
        </p:nvSpPr>
        <p:spPr>
          <a:xfrm>
            <a:off x="6547427" y="6568413"/>
            <a:ext cx="2133600" cy="193334"/>
          </a:xfrm>
        </p:spPr>
        <p:txBody>
          <a:bodyPr/>
          <a:lstStyle/>
          <a:p>
            <a:fld id="{6B193B1C-4412-6148-AA07-B833C026A0C6}" type="slidenum">
              <a:rPr lang="en-US" smtClean="0"/>
              <a:t>‹#›</a:t>
            </a:fld>
            <a:endParaRPr lang="en-US"/>
          </a:p>
        </p:txBody>
      </p:sp>
      <p:sp>
        <p:nvSpPr>
          <p:cNvPr id="7" name="Text Placeholder 2"/>
          <p:cNvSpPr>
            <a:spLocks noGrp="1"/>
          </p:cNvSpPr>
          <p:nvPr>
            <p:ph type="body" idx="1" hasCustomPrompt="1"/>
          </p:nvPr>
        </p:nvSpPr>
        <p:spPr>
          <a:xfrm>
            <a:off x="455613" y="2137149"/>
            <a:ext cx="8225413" cy="289253"/>
          </a:xfrm>
        </p:spPr>
        <p:txBody>
          <a:bodyPr anchor="t" anchorCtr="0">
            <a:normAutofit/>
          </a:bodyPr>
          <a:lstStyle>
            <a:lvl1pPr marL="0" indent="0" algn="ctr">
              <a:lnSpc>
                <a:spcPts val="2100"/>
              </a:lnSpc>
              <a:buNone/>
              <a:defRPr sz="1800" b="0" i="1" u="sng">
                <a:solidFill>
                  <a:schemeClr val="accent1"/>
                </a:solidFill>
                <a:uFill>
                  <a:solidFill>
                    <a:schemeClr val="accent1"/>
                  </a:solidFill>
                </a:u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Part One:</a:t>
            </a:r>
          </a:p>
        </p:txBody>
      </p:sp>
    </p:spTree>
    <p:extLst>
      <p:ext uri="{BB962C8B-B14F-4D97-AF65-F5344CB8AC3E}">
        <p14:creationId xmlns:p14="http://schemas.microsoft.com/office/powerpoint/2010/main" val="4039302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e Column)">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vl1pPr>
          </a:lstStyle>
          <a:p>
            <a:r>
              <a:rPr lang="en-US" dirty="0" smtClean="0"/>
              <a:t>Title of Slide Goes Here</a:t>
            </a:r>
            <a:endParaRPr lang="en-US" dirty="0"/>
          </a:p>
        </p:txBody>
      </p:sp>
      <p:sp>
        <p:nvSpPr>
          <p:cNvPr id="6" name="Footer Placeholder 5"/>
          <p:cNvSpPr>
            <a:spLocks noGrp="1"/>
          </p:cNvSpPr>
          <p:nvPr>
            <p:ph type="ftr" sz="quarter" idx="11"/>
          </p:nvPr>
        </p:nvSpPr>
        <p:spPr/>
        <p:txBody>
          <a:bodyPr/>
          <a:lstStyle/>
          <a:p>
            <a:r>
              <a:rPr lang="en-US" b="1" i="0" dirty="0" smtClean="0"/>
              <a:t>Matthew Wolf    -    MONA     -    http://</a:t>
            </a:r>
            <a:r>
              <a:rPr lang="en-US" b="1" i="0" dirty="0" err="1" smtClean="0"/>
              <a:t>korvo.gatech.edu</a:t>
            </a:r>
            <a:r>
              <a:rPr lang="en-US" b="1" i="0" dirty="0" smtClean="0"/>
              <a:t>/projects/MONA</a:t>
            </a:r>
          </a:p>
        </p:txBody>
      </p:sp>
      <p:sp>
        <p:nvSpPr>
          <p:cNvPr id="7" name="Slide Number Placeholder 6"/>
          <p:cNvSpPr>
            <a:spLocks noGrp="1"/>
          </p:cNvSpPr>
          <p:nvPr>
            <p:ph type="sldNum" sz="quarter" idx="12"/>
          </p:nvPr>
        </p:nvSpPr>
        <p:spPr/>
        <p:txBody>
          <a:bodyPr/>
          <a:lstStyle/>
          <a:p>
            <a:fld id="{6B193B1C-4412-6148-AA07-B833C026A0C6}" type="slidenum">
              <a:rPr lang="en-US" smtClean="0"/>
              <a:t>‹#›</a:t>
            </a:fld>
            <a:endParaRPr lang="en-US"/>
          </a:p>
        </p:txBody>
      </p:sp>
      <p:sp>
        <p:nvSpPr>
          <p:cNvPr id="9" name="Text Placeholder 2"/>
          <p:cNvSpPr>
            <a:spLocks noGrp="1"/>
          </p:cNvSpPr>
          <p:nvPr>
            <p:ph idx="1"/>
          </p:nvPr>
        </p:nvSpPr>
        <p:spPr>
          <a:xfrm>
            <a:off x="457200" y="1749136"/>
            <a:ext cx="8229600" cy="4575674"/>
          </a:xfrm>
          <a:prstGeom prst="rect">
            <a:avLst/>
          </a:prstGeom>
        </p:spPr>
        <p:txBody>
          <a:bodyPr vert="horz" lIns="0" tIns="0" rIns="0" bIns="0" rtlCol="0">
            <a:normAutofit/>
          </a:bodyPr>
          <a:lstStyle/>
          <a:p>
            <a:pPr lvl="0"/>
            <a:r>
              <a:rPr lang="en-US" dirty="0" smtClean="0"/>
              <a:t>Enter First Level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CS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r="66430"/>
          <a:stretch/>
        </p:blipFill>
        <p:spPr>
          <a:xfrm>
            <a:off x="3565611" y="104494"/>
            <a:ext cx="1382563" cy="478552"/>
          </a:xfrm>
          <a:prstGeom prst="rect">
            <a:avLst/>
          </a:prstGeom>
        </p:spPr>
      </p:pic>
      <p:pic>
        <p:nvPicPr>
          <p:cNvPr id="10" name="Picture 9" descr="ornl-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91528" y="104495"/>
            <a:ext cx="1193614" cy="512038"/>
          </a:xfrm>
          <a:prstGeom prst="rect">
            <a:avLst/>
          </a:prstGeom>
        </p:spPr>
      </p:pic>
      <p:pic>
        <p:nvPicPr>
          <p:cNvPr id="11" name="Picture 10" descr="pppl-logo.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23473" y="85055"/>
            <a:ext cx="1730896" cy="505612"/>
          </a:xfrm>
          <a:prstGeom prst="rect">
            <a:avLst/>
          </a:prstGeom>
        </p:spPr>
      </p:pic>
      <p:pic>
        <p:nvPicPr>
          <p:cNvPr id="12" name="Picture 11" descr="big-O-oregon-logo.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051996" y="85055"/>
            <a:ext cx="696432" cy="478552"/>
          </a:xfrm>
          <a:prstGeom prst="rect">
            <a:avLst/>
          </a:prstGeom>
        </p:spPr>
      </p:pic>
      <p:pic>
        <p:nvPicPr>
          <p:cNvPr id="13" name="Picture 12" descr="mona-workflow.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45082" y="62866"/>
            <a:ext cx="771311" cy="619803"/>
          </a:xfrm>
          <a:prstGeom prst="rect">
            <a:avLst/>
          </a:prstGeom>
        </p:spPr>
      </p:pic>
      <p:sp>
        <p:nvSpPr>
          <p:cNvPr id="14" name="Title Placeholder 1"/>
          <p:cNvSpPr txBox="1">
            <a:spLocks/>
          </p:cNvSpPr>
          <p:nvPr userDrawn="1"/>
        </p:nvSpPr>
        <p:spPr>
          <a:xfrm>
            <a:off x="1355080" y="112070"/>
            <a:ext cx="1492684" cy="571325"/>
          </a:xfrm>
          <a:prstGeom prst="rect">
            <a:avLst/>
          </a:prstGeom>
        </p:spPr>
        <p:txBody>
          <a:bodyPr vert="horz" lIns="0" tIns="0" rIns="0" bIns="0" rtlCol="0" anchor="t" anchorCtr="0">
            <a:noAutofit/>
          </a:bodyPr>
          <a:lstStyle>
            <a:lvl1pPr algn="l" defTabSz="457200" rtl="0" eaLnBrk="1" latinLnBrk="0" hangingPunct="1">
              <a:lnSpc>
                <a:spcPts val="3800"/>
              </a:lnSpc>
              <a:spcBef>
                <a:spcPct val="0"/>
              </a:spcBef>
              <a:buNone/>
              <a:defRPr sz="4000" b="1" i="0" strike="noStrike" kern="1200" cap="none" baseline="0">
                <a:solidFill>
                  <a:schemeClr val="tx1"/>
                </a:solidFill>
                <a:latin typeface="Arial Narrow Bold"/>
                <a:ea typeface="+mj-ea"/>
                <a:cs typeface="Arial Narrow Bold"/>
              </a:defRPr>
            </a:lvl1pPr>
          </a:lstStyle>
          <a:p>
            <a:r>
              <a:rPr lang="en-US" dirty="0" smtClean="0">
                <a:solidFill>
                  <a:srgbClr val="FFFFFF"/>
                </a:solidFill>
              </a:rPr>
              <a:t>MONA</a:t>
            </a:r>
            <a:endParaRPr lang="en-US" dirty="0">
              <a:solidFill>
                <a:srgbClr val="FFFFFF"/>
              </a:solidFill>
            </a:endParaRPr>
          </a:p>
        </p:txBody>
      </p:sp>
    </p:spTree>
    <p:extLst>
      <p:ext uri="{BB962C8B-B14F-4D97-AF65-F5344CB8AC3E}">
        <p14:creationId xmlns:p14="http://schemas.microsoft.com/office/powerpoint/2010/main" val="1470497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s with Text">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0850" y="1756809"/>
            <a:ext cx="2191295" cy="2189602"/>
          </a:xfrm>
        </p:spPr>
        <p:txBody>
          <a:bodyPr>
            <a:normAutofit/>
          </a:bodyPr>
          <a:lstStyle>
            <a:lvl1pPr marL="0" indent="0">
              <a:lnSpc>
                <a:spcPts val="1800"/>
              </a:lnSpc>
              <a:buNone/>
              <a:defRPr sz="2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Footer Placeholder 5"/>
          <p:cNvSpPr>
            <a:spLocks noGrp="1"/>
          </p:cNvSpPr>
          <p:nvPr>
            <p:ph type="ftr" sz="quarter" idx="11"/>
          </p:nvPr>
        </p:nvSpPr>
        <p:spPr/>
        <p:txBody>
          <a:bodyPr/>
          <a:lstStyle/>
          <a:p>
            <a:r>
              <a:rPr lang="en-US" b="1" i="0" dirty="0" smtClean="0"/>
              <a:t>Matthew Wolf    -    MONA     -    http://</a:t>
            </a:r>
            <a:r>
              <a:rPr lang="en-US" b="1" i="0" dirty="0" err="1" smtClean="0"/>
              <a:t>korvo.gatech.edu</a:t>
            </a:r>
            <a:r>
              <a:rPr lang="en-US" b="1" i="0" dirty="0" smtClean="0"/>
              <a:t>/projects/MONA</a:t>
            </a:r>
          </a:p>
        </p:txBody>
      </p:sp>
      <p:sp>
        <p:nvSpPr>
          <p:cNvPr id="7" name="Slide Number Placeholder 6"/>
          <p:cNvSpPr>
            <a:spLocks noGrp="1"/>
          </p:cNvSpPr>
          <p:nvPr>
            <p:ph type="sldNum" sz="quarter" idx="12"/>
          </p:nvPr>
        </p:nvSpPr>
        <p:spPr/>
        <p:txBody>
          <a:bodyPr/>
          <a:lstStyle/>
          <a:p>
            <a:fld id="{6B193B1C-4412-6148-AA07-B833C026A0C6}" type="slidenum">
              <a:rPr lang="en-US" smtClean="0"/>
              <a:t>‹#›</a:t>
            </a:fld>
            <a:endParaRPr lang="en-US"/>
          </a:p>
        </p:txBody>
      </p:sp>
      <p:sp>
        <p:nvSpPr>
          <p:cNvPr id="8" name="Picture Placeholder 2"/>
          <p:cNvSpPr>
            <a:spLocks noGrp="1"/>
          </p:cNvSpPr>
          <p:nvPr>
            <p:ph type="pic" idx="13"/>
          </p:nvPr>
        </p:nvSpPr>
        <p:spPr>
          <a:xfrm>
            <a:off x="452437" y="4075283"/>
            <a:ext cx="2189708" cy="2191497"/>
          </a:xfrm>
        </p:spPr>
        <p:txBody>
          <a:bodyPr>
            <a:normAutofit/>
          </a:bodyPr>
          <a:lstStyle>
            <a:lvl1pPr marL="0" indent="0">
              <a:lnSpc>
                <a:spcPts val="1800"/>
              </a:lnSpc>
              <a:buNone/>
              <a:defRPr sz="20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2"/>
          <p:cNvSpPr>
            <a:spLocks noGrp="1"/>
          </p:cNvSpPr>
          <p:nvPr>
            <p:ph idx="14"/>
          </p:nvPr>
        </p:nvSpPr>
        <p:spPr>
          <a:xfrm>
            <a:off x="2789343" y="1756809"/>
            <a:ext cx="5897457" cy="4509972"/>
          </a:xfrm>
          <a:prstGeom prst="rect">
            <a:avLst/>
          </a:prstGeom>
        </p:spPr>
        <p:txBody>
          <a:bodyPr vert="horz" lIns="0" tIns="0" rIns="0" bIns="0" rtlCol="0">
            <a:normAutofit/>
          </a:bodyPr>
          <a:lstStyle/>
          <a:p>
            <a:pPr lvl="0"/>
            <a:r>
              <a:rPr lang="en-US" dirty="0" smtClean="0"/>
              <a:t>Enter First Level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itle 1"/>
          <p:cNvSpPr>
            <a:spLocks noGrp="1"/>
          </p:cNvSpPr>
          <p:nvPr>
            <p:ph type="title" hasCustomPrompt="1"/>
          </p:nvPr>
        </p:nvSpPr>
        <p:spPr>
          <a:xfrm>
            <a:off x="457200" y="923811"/>
            <a:ext cx="7716982" cy="571325"/>
          </a:xfrm>
        </p:spPr>
        <p:txBody>
          <a:bodyPr/>
          <a:lstStyle>
            <a:lvl1pPr>
              <a:defRPr b="1" i="0"/>
            </a:lvl1pPr>
          </a:lstStyle>
          <a:p>
            <a:r>
              <a:rPr lang="en-US" dirty="0" smtClean="0"/>
              <a:t>Title of Slide Goes Here</a:t>
            </a:r>
            <a:endParaRPr lang="en-US" dirty="0"/>
          </a:p>
        </p:txBody>
      </p:sp>
      <p:pic>
        <p:nvPicPr>
          <p:cNvPr id="9" name="Picture 8" descr="CS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r="66430"/>
          <a:stretch/>
        </p:blipFill>
        <p:spPr>
          <a:xfrm>
            <a:off x="3565611" y="104494"/>
            <a:ext cx="1382563" cy="478552"/>
          </a:xfrm>
          <a:prstGeom prst="rect">
            <a:avLst/>
          </a:prstGeom>
        </p:spPr>
      </p:pic>
      <p:pic>
        <p:nvPicPr>
          <p:cNvPr id="10" name="Picture 9" descr="ornl-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91528" y="104495"/>
            <a:ext cx="1193614" cy="512038"/>
          </a:xfrm>
          <a:prstGeom prst="rect">
            <a:avLst/>
          </a:prstGeom>
        </p:spPr>
      </p:pic>
      <p:pic>
        <p:nvPicPr>
          <p:cNvPr id="13" name="Picture 12" descr="pppl-logo.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23473" y="85055"/>
            <a:ext cx="1730896" cy="505612"/>
          </a:xfrm>
          <a:prstGeom prst="rect">
            <a:avLst/>
          </a:prstGeom>
        </p:spPr>
      </p:pic>
      <p:pic>
        <p:nvPicPr>
          <p:cNvPr id="14" name="Picture 13" descr="big-O-oregon-logo.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051996" y="85055"/>
            <a:ext cx="696432" cy="478552"/>
          </a:xfrm>
          <a:prstGeom prst="rect">
            <a:avLst/>
          </a:prstGeom>
        </p:spPr>
      </p:pic>
      <p:pic>
        <p:nvPicPr>
          <p:cNvPr id="15" name="Picture 14" descr="mona-workflow.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45082" y="62866"/>
            <a:ext cx="771311" cy="619803"/>
          </a:xfrm>
          <a:prstGeom prst="rect">
            <a:avLst/>
          </a:prstGeom>
        </p:spPr>
      </p:pic>
      <p:sp>
        <p:nvSpPr>
          <p:cNvPr id="16" name="Title Placeholder 1"/>
          <p:cNvSpPr txBox="1">
            <a:spLocks/>
          </p:cNvSpPr>
          <p:nvPr userDrawn="1"/>
        </p:nvSpPr>
        <p:spPr>
          <a:xfrm>
            <a:off x="1355080" y="112070"/>
            <a:ext cx="1492684" cy="571325"/>
          </a:xfrm>
          <a:prstGeom prst="rect">
            <a:avLst/>
          </a:prstGeom>
        </p:spPr>
        <p:txBody>
          <a:bodyPr vert="horz" lIns="0" tIns="0" rIns="0" bIns="0" rtlCol="0" anchor="t" anchorCtr="0">
            <a:noAutofit/>
          </a:bodyPr>
          <a:lstStyle>
            <a:lvl1pPr algn="l" defTabSz="457200" rtl="0" eaLnBrk="1" latinLnBrk="0" hangingPunct="1">
              <a:lnSpc>
                <a:spcPts val="3800"/>
              </a:lnSpc>
              <a:spcBef>
                <a:spcPct val="0"/>
              </a:spcBef>
              <a:buNone/>
              <a:defRPr sz="4000" b="1" i="0" strike="noStrike" kern="1200" cap="none" baseline="0">
                <a:solidFill>
                  <a:schemeClr val="tx1"/>
                </a:solidFill>
                <a:latin typeface="Arial Narrow Bold"/>
                <a:ea typeface="+mj-ea"/>
                <a:cs typeface="Arial Narrow Bold"/>
              </a:defRPr>
            </a:lvl1pPr>
          </a:lstStyle>
          <a:p>
            <a:r>
              <a:rPr lang="en-US" dirty="0" smtClean="0">
                <a:solidFill>
                  <a:srgbClr val="FFFFFF"/>
                </a:solidFill>
              </a:rPr>
              <a:t>MONA</a:t>
            </a:r>
            <a:endParaRPr lang="en-US" dirty="0">
              <a:solidFill>
                <a:srgbClr val="FFFFFF"/>
              </a:solidFill>
            </a:endParaRPr>
          </a:p>
        </p:txBody>
      </p:sp>
    </p:spTree>
    <p:extLst>
      <p:ext uri="{BB962C8B-B14F-4D97-AF65-F5344CB8AC3E}">
        <p14:creationId xmlns:p14="http://schemas.microsoft.com/office/powerpoint/2010/main" val="3072064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shots with Text">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0850" y="3697375"/>
            <a:ext cx="1371125" cy="1637697"/>
          </a:xfrm>
        </p:spPr>
        <p:txBody>
          <a:bodyPr>
            <a:normAutofit/>
          </a:bodyPr>
          <a:lstStyle>
            <a:lvl1pPr marL="0" indent="0">
              <a:lnSpc>
                <a:spcPts val="1800"/>
              </a:lnSpc>
              <a:buNone/>
              <a:defRPr sz="1800" b="0" i="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Footer Placeholder 5"/>
          <p:cNvSpPr>
            <a:spLocks noGrp="1"/>
          </p:cNvSpPr>
          <p:nvPr>
            <p:ph type="ftr" sz="quarter" idx="11"/>
          </p:nvPr>
        </p:nvSpPr>
        <p:spPr/>
        <p:txBody>
          <a:bodyPr/>
          <a:lstStyle/>
          <a:p>
            <a:r>
              <a:rPr lang="en-US" b="1" i="0" dirty="0" smtClean="0"/>
              <a:t>Matthew Wolf    -    MONA     -    http://</a:t>
            </a:r>
            <a:r>
              <a:rPr lang="en-US" b="1" i="0" dirty="0" err="1" smtClean="0"/>
              <a:t>korvo.gatech.edu</a:t>
            </a:r>
            <a:r>
              <a:rPr lang="en-US" b="1" i="0" dirty="0" smtClean="0"/>
              <a:t>/projects/MONA</a:t>
            </a:r>
          </a:p>
        </p:txBody>
      </p:sp>
      <p:sp>
        <p:nvSpPr>
          <p:cNvPr id="7" name="Slide Number Placeholder 6"/>
          <p:cNvSpPr>
            <a:spLocks noGrp="1"/>
          </p:cNvSpPr>
          <p:nvPr>
            <p:ph type="sldNum" sz="quarter" idx="12"/>
          </p:nvPr>
        </p:nvSpPr>
        <p:spPr/>
        <p:txBody>
          <a:bodyPr/>
          <a:lstStyle/>
          <a:p>
            <a:fld id="{6B193B1C-4412-6148-AA07-B833C026A0C6}" type="slidenum">
              <a:rPr lang="en-US" smtClean="0"/>
              <a:t>‹#›</a:t>
            </a:fld>
            <a:endParaRPr lang="en-US"/>
          </a:p>
        </p:txBody>
      </p:sp>
      <p:sp>
        <p:nvSpPr>
          <p:cNvPr id="11" name="Text Placeholder 2"/>
          <p:cNvSpPr>
            <a:spLocks noGrp="1"/>
          </p:cNvSpPr>
          <p:nvPr>
            <p:ph idx="14" hasCustomPrompt="1"/>
          </p:nvPr>
        </p:nvSpPr>
        <p:spPr>
          <a:xfrm>
            <a:off x="451265" y="5412432"/>
            <a:ext cx="1370710" cy="616971"/>
          </a:xfrm>
          <a:prstGeom prst="rect">
            <a:avLst/>
          </a:prstGeom>
        </p:spPr>
        <p:txBody>
          <a:bodyPr vert="horz" lIns="0" tIns="0" rIns="0" bIns="0" rtlCol="0">
            <a:normAutofit/>
          </a:bodyPr>
          <a:lstStyle>
            <a:lvl1pPr>
              <a:lnSpc>
                <a:spcPts val="1200"/>
              </a:lnSpc>
              <a:defRPr sz="1000" b="0" i="0" baseline="0">
                <a:solidFill>
                  <a:srgbClr val="898989"/>
                </a:solidFill>
                <a:latin typeface="Georgia"/>
                <a:cs typeface="Georgia"/>
              </a:defRPr>
            </a:lvl1pPr>
            <a:lvl2pPr>
              <a:lnSpc>
                <a:spcPts val="1200"/>
              </a:lnSpc>
              <a:defRPr sz="1000" b="0" i="1" baseline="0">
                <a:solidFill>
                  <a:srgbClr val="898989"/>
                </a:solidFill>
                <a:latin typeface="Georgia"/>
              </a:defRPr>
            </a:lvl2pPr>
          </a:lstStyle>
          <a:p>
            <a:pPr lvl="0"/>
            <a:r>
              <a:rPr lang="en-US" dirty="0" smtClean="0"/>
              <a:t>Enter Name Here</a:t>
            </a:r>
          </a:p>
          <a:p>
            <a:pPr lvl="1"/>
            <a:r>
              <a:rPr lang="en-US" dirty="0" smtClean="0"/>
              <a:t>Enter Title Here</a:t>
            </a:r>
          </a:p>
        </p:txBody>
      </p:sp>
      <p:sp>
        <p:nvSpPr>
          <p:cNvPr id="12" name="Title 1"/>
          <p:cNvSpPr>
            <a:spLocks noGrp="1"/>
          </p:cNvSpPr>
          <p:nvPr>
            <p:ph type="title" hasCustomPrompt="1"/>
          </p:nvPr>
        </p:nvSpPr>
        <p:spPr>
          <a:xfrm>
            <a:off x="457200" y="923811"/>
            <a:ext cx="7716982" cy="571325"/>
          </a:xfrm>
        </p:spPr>
        <p:txBody>
          <a:bodyPr/>
          <a:lstStyle>
            <a:lvl1pPr>
              <a:defRPr b="1" i="0"/>
            </a:lvl1pPr>
          </a:lstStyle>
          <a:p>
            <a:r>
              <a:rPr lang="en-US" dirty="0" smtClean="0"/>
              <a:t>Title of Slide Goes Here</a:t>
            </a:r>
            <a:endParaRPr lang="en-US" dirty="0"/>
          </a:p>
        </p:txBody>
      </p:sp>
      <p:sp>
        <p:nvSpPr>
          <p:cNvPr id="17" name="Picture Placeholder 2"/>
          <p:cNvSpPr>
            <a:spLocks noGrp="1"/>
          </p:cNvSpPr>
          <p:nvPr>
            <p:ph type="pic" idx="15"/>
          </p:nvPr>
        </p:nvSpPr>
        <p:spPr>
          <a:xfrm>
            <a:off x="1974375" y="3697375"/>
            <a:ext cx="1371125" cy="1637697"/>
          </a:xfrm>
        </p:spPr>
        <p:txBody>
          <a:bodyPr>
            <a:normAutofit/>
          </a:bodyPr>
          <a:lstStyle>
            <a:lvl1pPr marL="0" indent="0">
              <a:lnSpc>
                <a:spcPts val="1800"/>
              </a:lnSpc>
              <a:buNone/>
              <a:defRPr sz="1800" b="0" i="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8" name="Text Placeholder 2"/>
          <p:cNvSpPr>
            <a:spLocks noGrp="1"/>
          </p:cNvSpPr>
          <p:nvPr>
            <p:ph idx="16" hasCustomPrompt="1"/>
          </p:nvPr>
        </p:nvSpPr>
        <p:spPr>
          <a:xfrm>
            <a:off x="1974790" y="5412432"/>
            <a:ext cx="1370710" cy="616971"/>
          </a:xfrm>
          <a:prstGeom prst="rect">
            <a:avLst/>
          </a:prstGeom>
        </p:spPr>
        <p:txBody>
          <a:bodyPr vert="horz" lIns="0" tIns="0" rIns="0" bIns="0" rtlCol="0">
            <a:normAutofit/>
          </a:bodyPr>
          <a:lstStyle>
            <a:lvl1pPr>
              <a:lnSpc>
                <a:spcPts val="1200"/>
              </a:lnSpc>
              <a:defRPr sz="1000" b="0" i="0" baseline="0">
                <a:solidFill>
                  <a:srgbClr val="898989"/>
                </a:solidFill>
                <a:latin typeface="Georgia"/>
                <a:cs typeface="Georgia"/>
              </a:defRPr>
            </a:lvl1pPr>
            <a:lvl2pPr>
              <a:lnSpc>
                <a:spcPts val="1200"/>
              </a:lnSpc>
              <a:defRPr sz="1000" b="0" i="1" baseline="0">
                <a:solidFill>
                  <a:srgbClr val="898989"/>
                </a:solidFill>
                <a:latin typeface="Georgia"/>
              </a:defRPr>
            </a:lvl2pPr>
          </a:lstStyle>
          <a:p>
            <a:pPr lvl="0"/>
            <a:r>
              <a:rPr lang="en-US" dirty="0" smtClean="0"/>
              <a:t>Enter Name Here</a:t>
            </a:r>
          </a:p>
          <a:p>
            <a:pPr lvl="1"/>
            <a:r>
              <a:rPr lang="en-US" dirty="0" smtClean="0"/>
              <a:t>Enter Title Here</a:t>
            </a:r>
          </a:p>
        </p:txBody>
      </p:sp>
      <p:sp>
        <p:nvSpPr>
          <p:cNvPr id="19" name="Picture Placeholder 2"/>
          <p:cNvSpPr>
            <a:spLocks noGrp="1"/>
          </p:cNvSpPr>
          <p:nvPr>
            <p:ph type="pic" idx="17"/>
          </p:nvPr>
        </p:nvSpPr>
        <p:spPr>
          <a:xfrm>
            <a:off x="3497900" y="3697375"/>
            <a:ext cx="1371125" cy="1637697"/>
          </a:xfrm>
        </p:spPr>
        <p:txBody>
          <a:bodyPr>
            <a:normAutofit/>
          </a:bodyPr>
          <a:lstStyle>
            <a:lvl1pPr marL="0" indent="0">
              <a:lnSpc>
                <a:spcPts val="1800"/>
              </a:lnSpc>
              <a:buNone/>
              <a:defRPr sz="1800" b="0" i="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0" name="Text Placeholder 2"/>
          <p:cNvSpPr>
            <a:spLocks noGrp="1"/>
          </p:cNvSpPr>
          <p:nvPr>
            <p:ph idx="18" hasCustomPrompt="1"/>
          </p:nvPr>
        </p:nvSpPr>
        <p:spPr>
          <a:xfrm>
            <a:off x="3498315" y="5412432"/>
            <a:ext cx="1370710" cy="616971"/>
          </a:xfrm>
          <a:prstGeom prst="rect">
            <a:avLst/>
          </a:prstGeom>
        </p:spPr>
        <p:txBody>
          <a:bodyPr vert="horz" lIns="0" tIns="0" rIns="0" bIns="0" rtlCol="0">
            <a:normAutofit/>
          </a:bodyPr>
          <a:lstStyle>
            <a:lvl1pPr>
              <a:lnSpc>
                <a:spcPts val="1200"/>
              </a:lnSpc>
              <a:defRPr sz="1000" b="0" i="0" baseline="0">
                <a:solidFill>
                  <a:srgbClr val="898989"/>
                </a:solidFill>
                <a:latin typeface="Georgia"/>
                <a:cs typeface="Georgia"/>
              </a:defRPr>
            </a:lvl1pPr>
            <a:lvl2pPr>
              <a:lnSpc>
                <a:spcPts val="1200"/>
              </a:lnSpc>
              <a:defRPr sz="1000" b="0" i="1" baseline="0">
                <a:solidFill>
                  <a:srgbClr val="898989"/>
                </a:solidFill>
                <a:latin typeface="Georgia"/>
              </a:defRPr>
            </a:lvl2pPr>
          </a:lstStyle>
          <a:p>
            <a:pPr lvl="0"/>
            <a:r>
              <a:rPr lang="en-US" dirty="0" smtClean="0"/>
              <a:t>Enter Name Here</a:t>
            </a:r>
          </a:p>
          <a:p>
            <a:pPr lvl="1"/>
            <a:r>
              <a:rPr lang="en-US" dirty="0" smtClean="0"/>
              <a:t>Enter Title Here</a:t>
            </a:r>
          </a:p>
        </p:txBody>
      </p:sp>
      <p:sp>
        <p:nvSpPr>
          <p:cNvPr id="21" name="Picture Placeholder 2"/>
          <p:cNvSpPr>
            <a:spLocks noGrp="1"/>
          </p:cNvSpPr>
          <p:nvPr>
            <p:ph type="pic" idx="19"/>
          </p:nvPr>
        </p:nvSpPr>
        <p:spPr>
          <a:xfrm>
            <a:off x="5021425" y="3697375"/>
            <a:ext cx="1371125" cy="1637697"/>
          </a:xfrm>
        </p:spPr>
        <p:txBody>
          <a:bodyPr>
            <a:normAutofit/>
          </a:bodyPr>
          <a:lstStyle>
            <a:lvl1pPr marL="0" indent="0">
              <a:lnSpc>
                <a:spcPts val="1800"/>
              </a:lnSpc>
              <a:buNone/>
              <a:defRPr sz="1800" b="0" i="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2" name="Text Placeholder 2"/>
          <p:cNvSpPr>
            <a:spLocks noGrp="1"/>
          </p:cNvSpPr>
          <p:nvPr>
            <p:ph idx="20" hasCustomPrompt="1"/>
          </p:nvPr>
        </p:nvSpPr>
        <p:spPr>
          <a:xfrm>
            <a:off x="5021840" y="5412432"/>
            <a:ext cx="1370710" cy="616971"/>
          </a:xfrm>
          <a:prstGeom prst="rect">
            <a:avLst/>
          </a:prstGeom>
        </p:spPr>
        <p:txBody>
          <a:bodyPr vert="horz" lIns="0" tIns="0" rIns="0" bIns="0" rtlCol="0">
            <a:normAutofit/>
          </a:bodyPr>
          <a:lstStyle>
            <a:lvl1pPr>
              <a:lnSpc>
                <a:spcPts val="1200"/>
              </a:lnSpc>
              <a:defRPr sz="1000" b="0" i="0" baseline="0">
                <a:solidFill>
                  <a:srgbClr val="898989"/>
                </a:solidFill>
                <a:latin typeface="Georgia"/>
                <a:cs typeface="Georgia"/>
              </a:defRPr>
            </a:lvl1pPr>
            <a:lvl2pPr>
              <a:lnSpc>
                <a:spcPts val="1200"/>
              </a:lnSpc>
              <a:defRPr sz="1000" b="0" i="1" baseline="0">
                <a:solidFill>
                  <a:srgbClr val="898989"/>
                </a:solidFill>
                <a:latin typeface="Georgia"/>
              </a:defRPr>
            </a:lvl2pPr>
          </a:lstStyle>
          <a:p>
            <a:pPr lvl="0"/>
            <a:r>
              <a:rPr lang="en-US" dirty="0" smtClean="0"/>
              <a:t>Enter Name Here</a:t>
            </a:r>
          </a:p>
          <a:p>
            <a:pPr lvl="1"/>
            <a:r>
              <a:rPr lang="en-US" dirty="0" smtClean="0"/>
              <a:t>Enter Title Here</a:t>
            </a:r>
          </a:p>
        </p:txBody>
      </p:sp>
      <p:sp>
        <p:nvSpPr>
          <p:cNvPr id="23" name="Picture Placeholder 2"/>
          <p:cNvSpPr>
            <a:spLocks noGrp="1"/>
          </p:cNvSpPr>
          <p:nvPr>
            <p:ph type="pic" idx="21"/>
          </p:nvPr>
        </p:nvSpPr>
        <p:spPr>
          <a:xfrm>
            <a:off x="6544950" y="3697375"/>
            <a:ext cx="1371125" cy="1637697"/>
          </a:xfrm>
        </p:spPr>
        <p:txBody>
          <a:bodyPr>
            <a:normAutofit/>
          </a:bodyPr>
          <a:lstStyle>
            <a:lvl1pPr marL="0" indent="0">
              <a:lnSpc>
                <a:spcPts val="1800"/>
              </a:lnSpc>
              <a:buNone/>
              <a:defRPr sz="1800" b="0" i="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4" name="Text Placeholder 2"/>
          <p:cNvSpPr>
            <a:spLocks noGrp="1"/>
          </p:cNvSpPr>
          <p:nvPr>
            <p:ph idx="22" hasCustomPrompt="1"/>
          </p:nvPr>
        </p:nvSpPr>
        <p:spPr>
          <a:xfrm>
            <a:off x="6545365" y="5412432"/>
            <a:ext cx="1370710" cy="616971"/>
          </a:xfrm>
          <a:prstGeom prst="rect">
            <a:avLst/>
          </a:prstGeom>
        </p:spPr>
        <p:txBody>
          <a:bodyPr vert="horz" lIns="0" tIns="0" rIns="0" bIns="0" rtlCol="0">
            <a:normAutofit/>
          </a:bodyPr>
          <a:lstStyle>
            <a:lvl1pPr>
              <a:lnSpc>
                <a:spcPts val="1200"/>
              </a:lnSpc>
              <a:defRPr sz="1000" b="0" i="0" baseline="0">
                <a:solidFill>
                  <a:srgbClr val="898989"/>
                </a:solidFill>
                <a:latin typeface="Georgia"/>
                <a:cs typeface="Georgia"/>
              </a:defRPr>
            </a:lvl1pPr>
            <a:lvl2pPr>
              <a:lnSpc>
                <a:spcPts val="1200"/>
              </a:lnSpc>
              <a:defRPr sz="1000" b="0" i="1" baseline="0">
                <a:solidFill>
                  <a:srgbClr val="898989"/>
                </a:solidFill>
                <a:latin typeface="Georgia"/>
              </a:defRPr>
            </a:lvl2pPr>
          </a:lstStyle>
          <a:p>
            <a:pPr lvl="0"/>
            <a:r>
              <a:rPr lang="en-US" dirty="0" smtClean="0"/>
              <a:t>Enter Name Here</a:t>
            </a:r>
          </a:p>
          <a:p>
            <a:pPr lvl="1"/>
            <a:r>
              <a:rPr lang="en-US" dirty="0" smtClean="0"/>
              <a:t>Enter Title Here</a:t>
            </a:r>
          </a:p>
        </p:txBody>
      </p:sp>
      <p:sp>
        <p:nvSpPr>
          <p:cNvPr id="27" name="Text Placeholder 2"/>
          <p:cNvSpPr>
            <a:spLocks noGrp="1"/>
          </p:cNvSpPr>
          <p:nvPr>
            <p:ph idx="23" hasCustomPrompt="1"/>
          </p:nvPr>
        </p:nvSpPr>
        <p:spPr>
          <a:xfrm>
            <a:off x="457200" y="1749137"/>
            <a:ext cx="8229600" cy="1645370"/>
          </a:xfrm>
          <a:prstGeom prst="rect">
            <a:avLst/>
          </a:prstGeom>
        </p:spPr>
        <p:txBody>
          <a:bodyPr vert="horz" lIns="0" tIns="0" rIns="0" bIns="0" rtlCol="0">
            <a:normAutofit/>
          </a:bodyPr>
          <a:lstStyle>
            <a:lvl1pPr>
              <a:lnSpc>
                <a:spcPts val="2200"/>
              </a:lnSpc>
              <a:defRPr sz="2200" b="1" i="1" baseline="0">
                <a:solidFill>
                  <a:srgbClr val="535353"/>
                </a:solidFill>
                <a:latin typeface="Georgia"/>
              </a:defRPr>
            </a:lvl1pPr>
            <a:lvl2pPr marL="0" indent="0">
              <a:lnSpc>
                <a:spcPts val="2400"/>
              </a:lnSpc>
              <a:buFontTx/>
              <a:buNone/>
              <a:defRPr sz="2000" baseline="0">
                <a:solidFill>
                  <a:srgbClr val="535353"/>
                </a:solidFill>
                <a:latin typeface="Georgia"/>
              </a:defRPr>
            </a:lvl2pPr>
          </a:lstStyle>
          <a:p>
            <a:pPr lvl="1"/>
            <a:r>
              <a:rPr lang="en-US" dirty="0" smtClean="0"/>
              <a:t>Enter descriptive text here.</a:t>
            </a:r>
          </a:p>
        </p:txBody>
      </p:sp>
      <p:pic>
        <p:nvPicPr>
          <p:cNvPr id="16" name="Picture 15" descr="CS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r="66430"/>
          <a:stretch/>
        </p:blipFill>
        <p:spPr>
          <a:xfrm>
            <a:off x="3565611" y="104494"/>
            <a:ext cx="1382563" cy="478552"/>
          </a:xfrm>
          <a:prstGeom prst="rect">
            <a:avLst/>
          </a:prstGeom>
        </p:spPr>
      </p:pic>
      <p:pic>
        <p:nvPicPr>
          <p:cNvPr id="25" name="Picture 24" descr="ornl-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91528" y="104495"/>
            <a:ext cx="1193614" cy="512038"/>
          </a:xfrm>
          <a:prstGeom prst="rect">
            <a:avLst/>
          </a:prstGeom>
        </p:spPr>
      </p:pic>
      <p:pic>
        <p:nvPicPr>
          <p:cNvPr id="26" name="Picture 25" descr="pppl-logo.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23473" y="85055"/>
            <a:ext cx="1730896" cy="505612"/>
          </a:xfrm>
          <a:prstGeom prst="rect">
            <a:avLst/>
          </a:prstGeom>
        </p:spPr>
      </p:pic>
      <p:pic>
        <p:nvPicPr>
          <p:cNvPr id="28" name="Picture 27" descr="big-O-oregon-logo.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051996" y="85055"/>
            <a:ext cx="696432" cy="478552"/>
          </a:xfrm>
          <a:prstGeom prst="rect">
            <a:avLst/>
          </a:prstGeom>
        </p:spPr>
      </p:pic>
      <p:pic>
        <p:nvPicPr>
          <p:cNvPr id="29" name="Picture 28" descr="mona-workflow.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45082" y="62866"/>
            <a:ext cx="771311" cy="619803"/>
          </a:xfrm>
          <a:prstGeom prst="rect">
            <a:avLst/>
          </a:prstGeom>
        </p:spPr>
      </p:pic>
      <p:sp>
        <p:nvSpPr>
          <p:cNvPr id="30" name="Title Placeholder 1"/>
          <p:cNvSpPr txBox="1">
            <a:spLocks/>
          </p:cNvSpPr>
          <p:nvPr userDrawn="1"/>
        </p:nvSpPr>
        <p:spPr>
          <a:xfrm>
            <a:off x="1355080" y="112070"/>
            <a:ext cx="1492684" cy="571325"/>
          </a:xfrm>
          <a:prstGeom prst="rect">
            <a:avLst/>
          </a:prstGeom>
        </p:spPr>
        <p:txBody>
          <a:bodyPr vert="horz" lIns="0" tIns="0" rIns="0" bIns="0" rtlCol="0" anchor="t" anchorCtr="0">
            <a:noAutofit/>
          </a:bodyPr>
          <a:lstStyle>
            <a:lvl1pPr algn="l" defTabSz="457200" rtl="0" eaLnBrk="1" latinLnBrk="0" hangingPunct="1">
              <a:lnSpc>
                <a:spcPts val="3800"/>
              </a:lnSpc>
              <a:spcBef>
                <a:spcPct val="0"/>
              </a:spcBef>
              <a:buNone/>
              <a:defRPr sz="4000" b="1" i="0" strike="noStrike" kern="1200" cap="none" baseline="0">
                <a:solidFill>
                  <a:schemeClr val="tx1"/>
                </a:solidFill>
                <a:latin typeface="Arial Narrow Bold"/>
                <a:ea typeface="+mj-ea"/>
                <a:cs typeface="Arial Narrow Bold"/>
              </a:defRPr>
            </a:lvl1pPr>
          </a:lstStyle>
          <a:p>
            <a:r>
              <a:rPr lang="en-US" dirty="0" smtClean="0">
                <a:solidFill>
                  <a:srgbClr val="FFFFFF"/>
                </a:solidFill>
              </a:rPr>
              <a:t>MONA</a:t>
            </a:r>
            <a:endParaRPr lang="en-US" dirty="0">
              <a:solidFill>
                <a:srgbClr val="FFFFFF"/>
              </a:solidFill>
            </a:endParaRPr>
          </a:p>
        </p:txBody>
      </p:sp>
    </p:spTree>
    <p:extLst>
      <p:ext uri="{BB962C8B-B14F-4D97-AF65-F5344CB8AC3E}">
        <p14:creationId xmlns:p14="http://schemas.microsoft.com/office/powerpoint/2010/main" val="3962230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sic Content Layout">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numCol="1"/>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r>
              <a:rPr lang="en-US" b="1" i="0" dirty="0" smtClean="0"/>
              <a:t>Matthew Wolf    -    MONA     -    http://</a:t>
            </a:r>
            <a:r>
              <a:rPr lang="en-US" b="1" i="0" dirty="0" err="1" smtClean="0"/>
              <a:t>korvo.gatech.edu</a:t>
            </a:r>
            <a:r>
              <a:rPr lang="en-US" b="1" i="0" dirty="0" smtClean="0"/>
              <a:t>/projects/MONA</a:t>
            </a:r>
          </a:p>
          <a:p>
            <a:endParaRPr lang="en-US" b="1" i="0" dirty="0" smtClean="0"/>
          </a:p>
        </p:txBody>
      </p:sp>
      <p:sp>
        <p:nvSpPr>
          <p:cNvPr id="6" name="Slide Number Placeholder 5"/>
          <p:cNvSpPr>
            <a:spLocks noGrp="1"/>
          </p:cNvSpPr>
          <p:nvPr>
            <p:ph type="sldNum" sz="quarter" idx="12"/>
          </p:nvPr>
        </p:nvSpPr>
        <p:spPr/>
        <p:txBody>
          <a:bodyPr/>
          <a:lstStyle/>
          <a:p>
            <a:fld id="{6B193B1C-4412-6148-AA07-B833C026A0C6}" type="slidenum">
              <a:rPr lang="en-US" smtClean="0"/>
              <a:t>‹#›</a:t>
            </a:fld>
            <a:endParaRPr lang="en-US"/>
          </a:p>
        </p:txBody>
      </p:sp>
      <p:pic>
        <p:nvPicPr>
          <p:cNvPr id="7" name="Picture 6" descr="CS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r="66430"/>
          <a:stretch/>
        </p:blipFill>
        <p:spPr>
          <a:xfrm>
            <a:off x="3565611" y="104494"/>
            <a:ext cx="1382563" cy="478552"/>
          </a:xfrm>
          <a:prstGeom prst="rect">
            <a:avLst/>
          </a:prstGeom>
        </p:spPr>
      </p:pic>
      <p:pic>
        <p:nvPicPr>
          <p:cNvPr id="8" name="Picture 7" descr="ornl-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91528" y="104495"/>
            <a:ext cx="1193614" cy="512038"/>
          </a:xfrm>
          <a:prstGeom prst="rect">
            <a:avLst/>
          </a:prstGeom>
        </p:spPr>
      </p:pic>
      <p:pic>
        <p:nvPicPr>
          <p:cNvPr id="9" name="Picture 8" descr="pppl-logo.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23473" y="85055"/>
            <a:ext cx="1730896" cy="505612"/>
          </a:xfrm>
          <a:prstGeom prst="rect">
            <a:avLst/>
          </a:prstGeom>
        </p:spPr>
      </p:pic>
      <p:pic>
        <p:nvPicPr>
          <p:cNvPr id="10" name="Picture 9" descr="big-O-oregon-logo.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051996" y="85055"/>
            <a:ext cx="696432" cy="478552"/>
          </a:xfrm>
          <a:prstGeom prst="rect">
            <a:avLst/>
          </a:prstGeom>
        </p:spPr>
      </p:pic>
      <p:pic>
        <p:nvPicPr>
          <p:cNvPr id="11" name="Picture 10" descr="mona-workflow.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45082" y="62866"/>
            <a:ext cx="771311" cy="619803"/>
          </a:xfrm>
          <a:prstGeom prst="rect">
            <a:avLst/>
          </a:prstGeom>
        </p:spPr>
      </p:pic>
      <p:sp>
        <p:nvSpPr>
          <p:cNvPr id="12" name="Title Placeholder 1"/>
          <p:cNvSpPr txBox="1">
            <a:spLocks/>
          </p:cNvSpPr>
          <p:nvPr userDrawn="1"/>
        </p:nvSpPr>
        <p:spPr>
          <a:xfrm>
            <a:off x="1355080" y="112070"/>
            <a:ext cx="1492684" cy="571325"/>
          </a:xfrm>
          <a:prstGeom prst="rect">
            <a:avLst/>
          </a:prstGeom>
        </p:spPr>
        <p:txBody>
          <a:bodyPr vert="horz" lIns="0" tIns="0" rIns="0" bIns="0" rtlCol="0" anchor="t" anchorCtr="0">
            <a:noAutofit/>
          </a:bodyPr>
          <a:lstStyle>
            <a:lvl1pPr algn="l" defTabSz="457200" rtl="0" eaLnBrk="1" latinLnBrk="0" hangingPunct="1">
              <a:lnSpc>
                <a:spcPts val="3800"/>
              </a:lnSpc>
              <a:spcBef>
                <a:spcPct val="0"/>
              </a:spcBef>
              <a:buNone/>
              <a:defRPr sz="4000" b="1" i="0" strike="noStrike" kern="1200" cap="none" baseline="0">
                <a:solidFill>
                  <a:schemeClr val="tx1"/>
                </a:solidFill>
                <a:latin typeface="Arial Narrow Bold"/>
                <a:ea typeface="+mj-ea"/>
                <a:cs typeface="Arial Narrow Bold"/>
              </a:defRPr>
            </a:lvl1pPr>
          </a:lstStyle>
          <a:p>
            <a:r>
              <a:rPr lang="en-US" dirty="0" smtClean="0">
                <a:solidFill>
                  <a:srgbClr val="FFFFFF"/>
                </a:solidFill>
              </a:rPr>
              <a:t>MONA</a:t>
            </a:r>
            <a:endParaRPr lang="en-US" dirty="0">
              <a:solidFill>
                <a:srgbClr val="FFFFFF"/>
              </a:solidFill>
            </a:endParaRP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738814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23811"/>
            <a:ext cx="7716982" cy="571325"/>
          </a:xfrm>
          <a:prstGeom prst="rect">
            <a:avLst/>
          </a:prstGeom>
        </p:spPr>
        <p:txBody>
          <a:bodyPr vert="horz" lIns="0" tIns="0" rIns="0" bIns="0" rtlCol="0" anchor="t" anchorCtr="0">
            <a:noAutofit/>
          </a:bodyPr>
          <a:lstStyle/>
          <a:p>
            <a:r>
              <a:rPr lang="en-US" dirty="0" smtClean="0"/>
              <a:t>Title of Slide Goes Here</a:t>
            </a:r>
            <a:endParaRPr lang="en-US" dirty="0"/>
          </a:p>
        </p:txBody>
      </p:sp>
      <p:sp>
        <p:nvSpPr>
          <p:cNvPr id="3" name="Text Placeholder 2"/>
          <p:cNvSpPr>
            <a:spLocks noGrp="1"/>
          </p:cNvSpPr>
          <p:nvPr>
            <p:ph type="body" idx="1"/>
          </p:nvPr>
        </p:nvSpPr>
        <p:spPr>
          <a:xfrm>
            <a:off x="457200" y="1749136"/>
            <a:ext cx="8229600" cy="4575674"/>
          </a:xfrm>
          <a:prstGeom prst="rect">
            <a:avLst/>
          </a:prstGeom>
        </p:spPr>
        <p:txBody>
          <a:bodyPr vert="horz" lIns="0" tIns="0" rIns="0" bIns="0" rtlCol="0">
            <a:normAutofit/>
          </a:bodyPr>
          <a:lstStyle/>
          <a:p>
            <a:pPr lvl="0"/>
            <a:r>
              <a:rPr lang="en-US" dirty="0" smtClean="0"/>
              <a:t>Enter First Level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57200" y="6568413"/>
            <a:ext cx="4723562" cy="193334"/>
          </a:xfrm>
          <a:prstGeom prst="rect">
            <a:avLst/>
          </a:prstGeom>
        </p:spPr>
        <p:txBody>
          <a:bodyPr vert="horz" wrap="none" lIns="0" tIns="0" rIns="0" bIns="0" rtlCol="0" anchor="t" anchorCtr="0"/>
          <a:lstStyle>
            <a:lvl1pPr algn="l">
              <a:defRPr sz="1200" b="0" i="0" cap="none" baseline="0">
                <a:solidFill>
                  <a:schemeClr val="tx2"/>
                </a:solidFill>
                <a:latin typeface="Arial Narrow Bold"/>
                <a:cs typeface="Arial Narrow Bold"/>
              </a:defRPr>
            </a:lvl1pPr>
          </a:lstStyle>
          <a:p>
            <a:r>
              <a:rPr lang="en-US" dirty="0" smtClean="0"/>
              <a:t>Matthew Wolf    -    MONA     -    http://</a:t>
            </a:r>
            <a:r>
              <a:rPr lang="en-US" dirty="0" err="1" smtClean="0"/>
              <a:t>korvo.gatech.edu</a:t>
            </a:r>
            <a:r>
              <a:rPr lang="en-US" dirty="0" smtClean="0"/>
              <a:t>/projects/MONA</a:t>
            </a:r>
          </a:p>
          <a:p>
            <a:endParaRPr lang="en-US" dirty="0"/>
          </a:p>
        </p:txBody>
      </p:sp>
      <p:sp>
        <p:nvSpPr>
          <p:cNvPr id="6" name="Slide Number Placeholder 5"/>
          <p:cNvSpPr>
            <a:spLocks noGrp="1"/>
          </p:cNvSpPr>
          <p:nvPr>
            <p:ph type="sldNum" sz="quarter" idx="4"/>
          </p:nvPr>
        </p:nvSpPr>
        <p:spPr>
          <a:xfrm>
            <a:off x="6553200" y="6568413"/>
            <a:ext cx="2133600" cy="193334"/>
          </a:xfrm>
          <a:prstGeom prst="rect">
            <a:avLst/>
          </a:prstGeom>
        </p:spPr>
        <p:txBody>
          <a:bodyPr vert="horz" wrap="none" lIns="0" tIns="0" rIns="0" bIns="0" rtlCol="0" anchor="t" anchorCtr="0"/>
          <a:lstStyle>
            <a:lvl1pPr algn="r">
              <a:defRPr sz="1200" b="0" i="0" baseline="0">
                <a:solidFill>
                  <a:srgbClr val="CCCCCC"/>
                </a:solidFill>
                <a:latin typeface="Arial Narrow Bold"/>
                <a:cs typeface="Arial Narrow Bold"/>
              </a:defRPr>
            </a:lvl1pPr>
          </a:lstStyle>
          <a:p>
            <a:fld id="{6B193B1C-4412-6148-AA07-B833C026A0C6}" type="slidenum">
              <a:rPr lang="en-US" smtClean="0"/>
              <a:pPr/>
              <a:t>‹#›</a:t>
            </a:fld>
            <a:endParaRPr lang="en-US" dirty="0"/>
          </a:p>
        </p:txBody>
      </p:sp>
    </p:spTree>
    <p:extLst>
      <p:ext uri="{BB962C8B-B14F-4D97-AF65-F5344CB8AC3E}">
        <p14:creationId xmlns:p14="http://schemas.microsoft.com/office/powerpoint/2010/main" val="1465281585"/>
      </p:ext>
    </p:extLst>
  </p:cSld>
  <p:clrMap bg1="lt1" tx1="dk1" bg2="lt2" tx2="dk2" accent1="accent1" accent2="accent2" accent3="accent3" accent4="accent4" accent5="accent5" accent6="accent6" hlink="hlink" folHlink="folHlink"/>
  <p:sldLayoutIdLst>
    <p:sldLayoutId id="2147483699" r:id="rId1"/>
    <p:sldLayoutId id="2147483712" r:id="rId2"/>
    <p:sldLayoutId id="2147483713" r:id="rId3"/>
    <p:sldLayoutId id="2147483711" r:id="rId4"/>
    <p:sldLayoutId id="2147483709" r:id="rId5"/>
    <p:sldLayoutId id="2147483700" r:id="rId6"/>
    <p:sldLayoutId id="2147483705" r:id="rId7"/>
    <p:sldLayoutId id="2147483710" r:id="rId8"/>
    <p:sldLayoutId id="2147483698" r:id="rId9"/>
    <p:sldLayoutId id="2147483714" r:id="rId10"/>
    <p:sldLayoutId id="2147483719" r:id="rId11"/>
    <p:sldLayoutId id="2147483720" r:id="rId12"/>
  </p:sldLayoutIdLst>
  <p:timing>
    <p:tnLst>
      <p:par>
        <p:cTn id="1" dur="indefinite" restart="never" nodeType="tmRoot"/>
      </p:par>
    </p:tnLst>
  </p:timing>
  <p:hf hdr="0" dt="0"/>
  <p:txStyles>
    <p:titleStyle>
      <a:lvl1pPr algn="l" defTabSz="457200" rtl="0" eaLnBrk="1" latinLnBrk="0" hangingPunct="1">
        <a:lnSpc>
          <a:spcPts val="3800"/>
        </a:lnSpc>
        <a:spcBef>
          <a:spcPct val="0"/>
        </a:spcBef>
        <a:buNone/>
        <a:defRPr sz="4000" b="1" i="0" strike="noStrike" kern="1200" cap="none" baseline="0">
          <a:solidFill>
            <a:schemeClr val="tx1"/>
          </a:solidFill>
          <a:latin typeface="Arial Narrow Bold"/>
          <a:ea typeface="+mj-ea"/>
          <a:cs typeface="Arial Narrow Bold"/>
        </a:defRPr>
      </a:lvl1pPr>
    </p:titleStyle>
    <p:bodyStyle>
      <a:lvl1pPr marL="0" indent="0" algn="l" defTabSz="457200" rtl="0" eaLnBrk="1" latinLnBrk="0" hangingPunct="1">
        <a:lnSpc>
          <a:spcPts val="2100"/>
        </a:lnSpc>
        <a:spcBef>
          <a:spcPts val="600"/>
        </a:spcBef>
        <a:buFont typeface="Arial"/>
        <a:buNone/>
        <a:defRPr sz="2000" b="1" i="0" kern="1200" baseline="0">
          <a:solidFill>
            <a:srgbClr val="535353"/>
          </a:solidFill>
          <a:latin typeface="Georgia"/>
          <a:ea typeface="+mn-ea"/>
          <a:cs typeface="Georgia"/>
        </a:defRPr>
      </a:lvl1pPr>
      <a:lvl2pPr marL="742950" indent="-285750" algn="l" defTabSz="457200" rtl="0" eaLnBrk="1" latinLnBrk="0" hangingPunct="1">
        <a:spcBef>
          <a:spcPct val="20000"/>
        </a:spcBef>
        <a:buFont typeface="Arial"/>
        <a:buChar char="–"/>
        <a:defRPr sz="1800" b="0" i="0" kern="1200">
          <a:solidFill>
            <a:srgbClr val="535353"/>
          </a:solidFill>
          <a:latin typeface="Georgia"/>
          <a:ea typeface="+mn-ea"/>
          <a:cs typeface="Georgia"/>
        </a:defRPr>
      </a:lvl2pPr>
      <a:lvl3pPr marL="1143000" indent="-228600" algn="l" defTabSz="457200" rtl="0" eaLnBrk="1" latinLnBrk="0" hangingPunct="1">
        <a:spcBef>
          <a:spcPct val="20000"/>
        </a:spcBef>
        <a:buFont typeface="Arial"/>
        <a:buChar char="•"/>
        <a:defRPr sz="1800" b="0" i="0" kern="1200" baseline="0">
          <a:solidFill>
            <a:srgbClr val="535353"/>
          </a:solidFill>
          <a:latin typeface="Georgia"/>
          <a:ea typeface="+mn-ea"/>
          <a:cs typeface="Georgia"/>
        </a:defRPr>
      </a:lvl3pPr>
      <a:lvl4pPr marL="1600200" indent="-228600" algn="l" defTabSz="457200" rtl="0" eaLnBrk="1" latinLnBrk="0" hangingPunct="1">
        <a:spcBef>
          <a:spcPct val="20000"/>
        </a:spcBef>
        <a:buFont typeface="Arial"/>
        <a:buChar char="–"/>
        <a:defRPr sz="1600" kern="1200">
          <a:solidFill>
            <a:srgbClr val="535353"/>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rgbClr val="535353"/>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png"/><Relationship Id="rId6" Type="http://schemas.openxmlformats.org/officeDocument/2006/relationships/image" Target="../media/image19.jpe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jpe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 Id="rId8"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hyperlink" Target="http://korvo.gatech.edu/software" TargetMode="External"/><Relationship Id="rId4" Type="http://schemas.openxmlformats.org/officeDocument/2006/relationships/image" Target="../media/image37.jpg"/><Relationship Id="rId5"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hyperlink" Target="http://evpath.ne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pdf"/><Relationship Id="rId4" Type="http://schemas.openxmlformats.org/officeDocument/2006/relationships/image" Target="../media/image41.pdf"/><Relationship Id="rId1" Type="http://schemas.openxmlformats.org/officeDocument/2006/relationships/slideLayout" Target="../slideLayouts/slideLayout6.xml"/><Relationship Id="rId2" Type="http://schemas.openxmlformats.org/officeDocument/2006/relationships/image" Target="../media/image39.pd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1" Type="http://schemas.openxmlformats.org/officeDocument/2006/relationships/image" Target="../media/image50.png"/><Relationship Id="rId12" Type="http://schemas.openxmlformats.org/officeDocument/2006/relationships/image" Target="../media/image51.emf"/><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emf"/><Relationship Id="rId7" Type="http://schemas.openxmlformats.org/officeDocument/2006/relationships/image" Target="../media/image46.png"/><Relationship Id="rId8" Type="http://schemas.openxmlformats.org/officeDocument/2006/relationships/image" Target="../media/image47.jpg"/><Relationship Id="rId9" Type="http://schemas.openxmlformats.org/officeDocument/2006/relationships/image" Target="../media/image48.png"/><Relationship Id="rId10"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9.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 Id="rId3" Type="http://schemas.openxmlformats.org/officeDocument/2006/relationships/image" Target="../media/image5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jpe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6.jpg"/></Relationships>
</file>

<file path=ppt/slides/_rels/slide49.xml.rels><?xml version="1.0" encoding="UTF-8" standalone="yes"?>
<Relationships xmlns="http://schemas.openxmlformats.org/package/2006/relationships"><Relationship Id="rId11" Type="http://schemas.openxmlformats.org/officeDocument/2006/relationships/image" Target="../media/image75.jpeg"/><Relationship Id="rId12" Type="http://schemas.openxmlformats.org/officeDocument/2006/relationships/image" Target="../media/image76.png"/><Relationship Id="rId13" Type="http://schemas.openxmlformats.org/officeDocument/2006/relationships/image" Target="../media/image77.png"/><Relationship Id="rId14" Type="http://schemas.openxmlformats.org/officeDocument/2006/relationships/image" Target="../media/image78.png"/><Relationship Id="rId15" Type="http://schemas.openxmlformats.org/officeDocument/2006/relationships/image" Target="../media/image79.pn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67.png"/><Relationship Id="rId4" Type="http://schemas.openxmlformats.org/officeDocument/2006/relationships/image" Target="../media/image68.emf"/><Relationship Id="rId5" Type="http://schemas.openxmlformats.org/officeDocument/2006/relationships/image" Target="../media/image69.png"/><Relationship Id="rId6" Type="http://schemas.openxmlformats.org/officeDocument/2006/relationships/image" Target="../media/image70.emf"/><Relationship Id="rId7" Type="http://schemas.openxmlformats.org/officeDocument/2006/relationships/image" Target="../media/image71.png"/><Relationship Id="rId8" Type="http://schemas.openxmlformats.org/officeDocument/2006/relationships/image" Target="../media/image72.emf"/><Relationship Id="rId9" Type="http://schemas.openxmlformats.org/officeDocument/2006/relationships/image" Target="../media/image73.emf"/><Relationship Id="rId10" Type="http://schemas.openxmlformats.org/officeDocument/2006/relationships/image" Target="../media/image7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g"/><Relationship Id="rId3"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jpg"/><Relationship Id="rId5" Type="http://schemas.openxmlformats.org/officeDocument/2006/relationships/image" Target="../media/image82.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0"/>
          </p:nvPr>
        </p:nvSpPr>
        <p:spPr/>
        <p:txBody>
          <a:bodyPr/>
          <a:lstStyle/>
          <a:p>
            <a:r>
              <a:rPr lang="en-US" dirty="0" smtClean="0"/>
              <a:t>February 18, 2016</a:t>
            </a:r>
            <a:endParaRPr lang="en-US" dirty="0"/>
          </a:p>
        </p:txBody>
      </p:sp>
      <p:sp>
        <p:nvSpPr>
          <p:cNvPr id="15" name="Title 1"/>
          <p:cNvSpPr>
            <a:spLocks noGrp="1"/>
          </p:cNvSpPr>
          <p:nvPr>
            <p:ph type="title"/>
          </p:nvPr>
        </p:nvSpPr>
        <p:spPr>
          <a:xfrm>
            <a:off x="455613" y="410300"/>
            <a:ext cx="8225414" cy="854539"/>
          </a:xfrm>
        </p:spPr>
        <p:txBody>
          <a:bodyPr anchor="t"/>
          <a:lstStyle>
            <a:lvl1pPr marL="0" algn="l">
              <a:lnSpc>
                <a:spcPts val="3000"/>
              </a:lnSpc>
              <a:defRPr sz="2400" b="1" cap="all" baseline="0">
                <a:solidFill>
                  <a:srgbClr val="FFFFFF"/>
                </a:solidFill>
              </a:defRPr>
            </a:lvl1pPr>
          </a:lstStyle>
          <a:p>
            <a:pPr algn="ctr"/>
            <a:r>
              <a:rPr lang="en-US" sz="3600" cap="none" dirty="0" smtClean="0"/>
              <a:t>MONA: Performance Understanding and Analysis for Exascale </a:t>
            </a:r>
            <a:r>
              <a:rPr lang="en-US" sz="3600" cap="none" dirty="0"/>
              <a:t>D</a:t>
            </a:r>
            <a:r>
              <a:rPr lang="en-US" sz="3600" cap="none" dirty="0" smtClean="0"/>
              <a:t>ata </a:t>
            </a:r>
            <a:r>
              <a:rPr lang="en-US" sz="3600" cap="none" dirty="0"/>
              <a:t>M</a:t>
            </a:r>
            <a:r>
              <a:rPr lang="en-US" sz="3600" cap="none" dirty="0" smtClean="0"/>
              <a:t>anagement</a:t>
            </a:r>
            <a:endParaRPr lang="en-US" sz="3600" cap="none" dirty="0"/>
          </a:p>
        </p:txBody>
      </p:sp>
      <p:sp>
        <p:nvSpPr>
          <p:cNvPr id="18" name="TextBox 17"/>
          <p:cNvSpPr txBox="1"/>
          <p:nvPr/>
        </p:nvSpPr>
        <p:spPr>
          <a:xfrm>
            <a:off x="3722555" y="1584605"/>
            <a:ext cx="4739701" cy="1015663"/>
          </a:xfrm>
          <a:prstGeom prst="rect">
            <a:avLst/>
          </a:prstGeom>
          <a:noFill/>
        </p:spPr>
        <p:txBody>
          <a:bodyPr wrap="square" rtlCol="0">
            <a:spAutoFit/>
          </a:bodyPr>
          <a:lstStyle/>
          <a:p>
            <a:pPr algn="ctr"/>
            <a:r>
              <a:rPr lang="en-US" sz="2000" b="1" dirty="0" err="1" smtClean="0">
                <a:solidFill>
                  <a:srgbClr val="FF0000"/>
                </a:solidFill>
                <a:latin typeface="Times New Roman"/>
                <a:cs typeface="Times New Roman"/>
              </a:rPr>
              <a:t>Karsten</a:t>
            </a:r>
            <a:r>
              <a:rPr lang="en-US" sz="2000" b="1" dirty="0" smtClean="0">
                <a:solidFill>
                  <a:srgbClr val="FF0000"/>
                </a:solidFill>
                <a:latin typeface="Times New Roman"/>
                <a:cs typeface="Times New Roman"/>
              </a:rPr>
              <a:t> Schwan (PI)</a:t>
            </a:r>
          </a:p>
          <a:p>
            <a:pPr algn="ctr"/>
            <a:r>
              <a:rPr lang="en-US" sz="2000" b="1" dirty="0" smtClean="0">
                <a:solidFill>
                  <a:srgbClr val="FFFFFF"/>
                </a:solidFill>
                <a:latin typeface="Times New Roman"/>
                <a:cs typeface="Times New Roman"/>
              </a:rPr>
              <a:t>Greg Eisenhauer, Matthew Wolf</a:t>
            </a:r>
          </a:p>
          <a:p>
            <a:pPr algn="ctr"/>
            <a:r>
              <a:rPr lang="en-US" sz="2000" b="1" dirty="0" smtClean="0">
                <a:solidFill>
                  <a:srgbClr val="FFFFFF"/>
                </a:solidFill>
                <a:latin typeface="Times New Roman"/>
                <a:cs typeface="Times New Roman"/>
              </a:rPr>
              <a:t>Georgia Institute of Technology</a:t>
            </a:r>
            <a:endParaRPr lang="en-US" sz="2000" b="1" dirty="0">
              <a:solidFill>
                <a:srgbClr val="FFFFFF"/>
              </a:solidFill>
              <a:latin typeface="Times New Roman"/>
              <a:cs typeface="Times New Roman"/>
            </a:endParaRPr>
          </a:p>
        </p:txBody>
      </p:sp>
      <p:sp>
        <p:nvSpPr>
          <p:cNvPr id="20" name="TextBox 19"/>
          <p:cNvSpPr txBox="1"/>
          <p:nvPr/>
        </p:nvSpPr>
        <p:spPr>
          <a:xfrm>
            <a:off x="3890991" y="2941008"/>
            <a:ext cx="4342448" cy="707886"/>
          </a:xfrm>
          <a:prstGeom prst="rect">
            <a:avLst/>
          </a:prstGeom>
          <a:noFill/>
        </p:spPr>
        <p:txBody>
          <a:bodyPr wrap="square" rtlCol="0">
            <a:spAutoFit/>
          </a:bodyPr>
          <a:lstStyle/>
          <a:p>
            <a:pPr algn="ctr"/>
            <a:r>
              <a:rPr lang="en-US" sz="2000" b="1" dirty="0" smtClean="0">
                <a:solidFill>
                  <a:srgbClr val="FFFFFF"/>
                </a:solidFill>
                <a:latin typeface="Times New Roman"/>
                <a:cs typeface="Times New Roman"/>
              </a:rPr>
              <a:t>Allen D. Malony, Kevin Huck</a:t>
            </a:r>
            <a:br>
              <a:rPr lang="en-US" sz="2000" b="1" dirty="0" smtClean="0">
                <a:solidFill>
                  <a:srgbClr val="FFFFFF"/>
                </a:solidFill>
                <a:latin typeface="Times New Roman"/>
                <a:cs typeface="Times New Roman"/>
              </a:rPr>
            </a:br>
            <a:r>
              <a:rPr lang="en-US" sz="2000" b="1" dirty="0" smtClean="0">
                <a:solidFill>
                  <a:srgbClr val="FFFFFF"/>
                </a:solidFill>
                <a:latin typeface="Times New Roman"/>
                <a:cs typeface="Times New Roman"/>
              </a:rPr>
              <a:t>University of Oregon</a:t>
            </a:r>
            <a:endParaRPr lang="en-US" sz="2000" b="1" dirty="0">
              <a:solidFill>
                <a:srgbClr val="FFFFFF"/>
              </a:solidFill>
              <a:latin typeface="Times New Roman"/>
              <a:cs typeface="Times New Roman"/>
            </a:endParaRPr>
          </a:p>
        </p:txBody>
      </p:sp>
      <p:sp>
        <p:nvSpPr>
          <p:cNvPr id="21" name="TextBox 20"/>
          <p:cNvSpPr txBox="1"/>
          <p:nvPr/>
        </p:nvSpPr>
        <p:spPr>
          <a:xfrm>
            <a:off x="2675146" y="3996047"/>
            <a:ext cx="7043078" cy="707886"/>
          </a:xfrm>
          <a:prstGeom prst="rect">
            <a:avLst/>
          </a:prstGeom>
          <a:noFill/>
        </p:spPr>
        <p:txBody>
          <a:bodyPr wrap="square" rtlCol="0">
            <a:spAutoFit/>
          </a:bodyPr>
          <a:lstStyle/>
          <a:p>
            <a:pPr algn="ctr"/>
            <a:r>
              <a:rPr lang="en-US" sz="2000" b="1" dirty="0" err="1" smtClean="0">
                <a:solidFill>
                  <a:srgbClr val="FFFFFF"/>
                </a:solidFill>
                <a:latin typeface="Times New Roman"/>
                <a:cs typeface="Times New Roman"/>
              </a:rPr>
              <a:t>Hasan</a:t>
            </a:r>
            <a:r>
              <a:rPr lang="en-US" sz="2000" b="1" dirty="0" smtClean="0">
                <a:solidFill>
                  <a:srgbClr val="FFFFFF"/>
                </a:solidFill>
                <a:latin typeface="Times New Roman"/>
                <a:cs typeface="Times New Roman"/>
              </a:rPr>
              <a:t> </a:t>
            </a:r>
            <a:r>
              <a:rPr lang="en-US" sz="2000" b="1" dirty="0" err="1" smtClean="0">
                <a:solidFill>
                  <a:srgbClr val="FFFFFF"/>
                </a:solidFill>
                <a:latin typeface="Times New Roman"/>
                <a:cs typeface="Times New Roman"/>
              </a:rPr>
              <a:t>Abbasi</a:t>
            </a:r>
            <a:endParaRPr lang="en-US" sz="2000" b="1" dirty="0" smtClean="0">
              <a:solidFill>
                <a:srgbClr val="FFFFFF"/>
              </a:solidFill>
              <a:latin typeface="Times New Roman"/>
              <a:cs typeface="Times New Roman"/>
            </a:endParaRPr>
          </a:p>
          <a:p>
            <a:pPr algn="ctr"/>
            <a:r>
              <a:rPr lang="en-US" sz="2000" b="1" dirty="0" smtClean="0">
                <a:solidFill>
                  <a:srgbClr val="FFFFFF"/>
                </a:solidFill>
                <a:latin typeface="Times New Roman"/>
                <a:cs typeface="Times New Roman"/>
              </a:rPr>
              <a:t>Oak Ridge National Lab</a:t>
            </a:r>
            <a:endParaRPr lang="en-US" sz="2000" b="1" dirty="0">
              <a:solidFill>
                <a:srgbClr val="FFFFFF"/>
              </a:solidFill>
              <a:latin typeface="Times New Roman"/>
              <a:cs typeface="Times New Roman"/>
            </a:endParaRPr>
          </a:p>
        </p:txBody>
      </p:sp>
      <p:sp>
        <p:nvSpPr>
          <p:cNvPr id="23" name="TextBox 22"/>
          <p:cNvSpPr txBox="1"/>
          <p:nvPr/>
        </p:nvSpPr>
        <p:spPr>
          <a:xfrm>
            <a:off x="3051806" y="5089030"/>
            <a:ext cx="6419217" cy="707886"/>
          </a:xfrm>
          <a:prstGeom prst="rect">
            <a:avLst/>
          </a:prstGeom>
          <a:noFill/>
        </p:spPr>
        <p:txBody>
          <a:bodyPr wrap="square" rtlCol="0">
            <a:spAutoFit/>
          </a:bodyPr>
          <a:lstStyle/>
          <a:p>
            <a:pPr algn="ctr"/>
            <a:r>
              <a:rPr lang="en-US" sz="2000" b="1" dirty="0" smtClean="0">
                <a:solidFill>
                  <a:srgbClr val="FFFFFF"/>
                </a:solidFill>
                <a:latin typeface="Times New Roman"/>
                <a:cs typeface="Times New Roman"/>
              </a:rPr>
              <a:t>Stephan </a:t>
            </a:r>
            <a:r>
              <a:rPr lang="en-US" sz="2000" b="1" dirty="0" err="1" smtClean="0">
                <a:solidFill>
                  <a:srgbClr val="FFFFFF"/>
                </a:solidFill>
                <a:latin typeface="Times New Roman"/>
                <a:cs typeface="Times New Roman"/>
              </a:rPr>
              <a:t>Ethier</a:t>
            </a:r>
            <a:endParaRPr lang="en-US" sz="2000" b="1" dirty="0" smtClean="0">
              <a:solidFill>
                <a:srgbClr val="FFFFFF"/>
              </a:solidFill>
              <a:latin typeface="Times New Roman"/>
              <a:cs typeface="Times New Roman"/>
            </a:endParaRPr>
          </a:p>
          <a:p>
            <a:pPr algn="ctr"/>
            <a:r>
              <a:rPr lang="en-US" sz="2000" b="1" dirty="0" smtClean="0">
                <a:solidFill>
                  <a:srgbClr val="FFFFFF"/>
                </a:solidFill>
                <a:latin typeface="Times New Roman"/>
                <a:cs typeface="Times New Roman"/>
              </a:rPr>
              <a:t>Princeton Plasma Physics Lab</a:t>
            </a:r>
            <a:endParaRPr lang="en-US" sz="2000" b="1" dirty="0">
              <a:solidFill>
                <a:srgbClr val="FFFFFF"/>
              </a:solidFill>
              <a:latin typeface="Times New Roman"/>
              <a:cs typeface="Times New Roman"/>
            </a:endParaRPr>
          </a:p>
        </p:txBody>
      </p:sp>
      <p:pic>
        <p:nvPicPr>
          <p:cNvPr id="17" name="Picture 16" descr="pppl-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951" y="5134710"/>
            <a:ext cx="2587923" cy="914400"/>
          </a:xfrm>
          <a:prstGeom prst="rect">
            <a:avLst/>
          </a:prstGeom>
        </p:spPr>
      </p:pic>
      <p:pic>
        <p:nvPicPr>
          <p:cNvPr id="19" name="Picture 18" descr="big-O-oregon-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16843" y="2854086"/>
            <a:ext cx="1100139" cy="914400"/>
          </a:xfrm>
          <a:prstGeom prst="rect">
            <a:avLst/>
          </a:prstGeom>
        </p:spPr>
      </p:pic>
      <p:pic>
        <p:nvPicPr>
          <p:cNvPr id="22" name="Picture 21" descr="ornl-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04" y="3954725"/>
            <a:ext cx="1762218" cy="914400"/>
          </a:xfrm>
          <a:prstGeom prst="rect">
            <a:avLst/>
          </a:prstGeom>
        </p:spPr>
      </p:pic>
      <p:pic>
        <p:nvPicPr>
          <p:cNvPr id="24" name="Picture 23" descr="CS_logo.png"/>
          <p:cNvPicPr>
            <a:picLocks noChangeAspect="1"/>
          </p:cNvPicPr>
          <p:nvPr/>
        </p:nvPicPr>
        <p:blipFill rotWithShape="1">
          <a:blip r:embed="rId5" cstate="screen">
            <a:extLst>
              <a:ext uri="{28A0092B-C50C-407E-A947-70E740481C1C}">
                <a14:useLocalDpi xmlns:a14="http://schemas.microsoft.com/office/drawing/2010/main"/>
              </a:ext>
            </a:extLst>
          </a:blip>
          <a:srcRect r="66430"/>
          <a:stretch/>
        </p:blipFill>
        <p:spPr>
          <a:xfrm>
            <a:off x="659998" y="1749053"/>
            <a:ext cx="2641752" cy="914400"/>
          </a:xfrm>
          <a:prstGeom prst="rect">
            <a:avLst/>
          </a:prstGeom>
        </p:spPr>
      </p:pic>
    </p:spTree>
    <p:extLst>
      <p:ext uri="{BB962C8B-B14F-4D97-AF65-F5344CB8AC3E}">
        <p14:creationId xmlns:p14="http://schemas.microsoft.com/office/powerpoint/2010/main" val="25518421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241300" y="1634836"/>
            <a:ext cx="4873676" cy="4575674"/>
          </a:xfrm>
        </p:spPr>
        <p:txBody>
          <a:bodyPr>
            <a:normAutofit fontScale="92500"/>
          </a:bodyPr>
          <a:lstStyle/>
          <a:p>
            <a:r>
              <a:rPr lang="en-US" dirty="0"/>
              <a:t>C</a:t>
            </a:r>
            <a:r>
              <a:rPr lang="en-US" dirty="0" smtClean="0"/>
              <a:t>onstruction of arbitrary workflow structures from JSON configuration file</a:t>
            </a:r>
          </a:p>
          <a:p>
            <a:r>
              <a:rPr lang="en-US" dirty="0" smtClean="0"/>
              <a:t>MPI “applications” in the workflow connected with ADIOS over </a:t>
            </a:r>
            <a:r>
              <a:rPr lang="en-US" dirty="0" err="1" smtClean="0"/>
              <a:t>Flexpath</a:t>
            </a:r>
            <a:endParaRPr lang="en-US" dirty="0" smtClean="0"/>
          </a:p>
          <a:p>
            <a:r>
              <a:rPr lang="en-US" dirty="0" smtClean="0"/>
              <a:t>Provides framework for developing, testing MONA infrastructure in different scenarios</a:t>
            </a:r>
          </a:p>
          <a:p>
            <a:r>
              <a:rPr lang="en-US" dirty="0" smtClean="0"/>
              <a:t>Currently supports TAU, ADIOS metrics collected over </a:t>
            </a:r>
            <a:r>
              <a:rPr lang="en-US" dirty="0" err="1" smtClean="0"/>
              <a:t>SOSflow</a:t>
            </a:r>
            <a:r>
              <a:rPr lang="en-US" dirty="0" smtClean="0"/>
              <a:t> </a:t>
            </a:r>
          </a:p>
          <a:p>
            <a:r>
              <a:rPr lang="en-US" dirty="0" smtClean="0"/>
              <a:t>Future work: enable dynamic behavior</a:t>
            </a:r>
          </a:p>
          <a:p>
            <a:pPr lvl="1"/>
            <a:r>
              <a:rPr lang="en-US" dirty="0" smtClean="0"/>
              <a:t>Computation ratios</a:t>
            </a:r>
          </a:p>
          <a:p>
            <a:pPr lvl="1"/>
            <a:r>
              <a:rPr lang="en-US" dirty="0" smtClean="0"/>
              <a:t>Which ranks/communicators participate</a:t>
            </a:r>
          </a:p>
          <a:p>
            <a:pPr lvl="1"/>
            <a:r>
              <a:rPr lang="en-US" dirty="0" smtClean="0"/>
              <a:t>Volume, frequency of data</a:t>
            </a:r>
          </a:p>
          <a:p>
            <a:r>
              <a:rPr lang="en-US" dirty="0" smtClean="0"/>
              <a:t>Future: integrate </a:t>
            </a:r>
            <a:r>
              <a:rPr lang="en-US" dirty="0" err="1" smtClean="0"/>
              <a:t>Monalytics</a:t>
            </a:r>
            <a:endParaRPr lang="en-US" dirty="0"/>
          </a:p>
        </p:txBody>
      </p:sp>
      <p:sp>
        <p:nvSpPr>
          <p:cNvPr id="4" name="Title 3"/>
          <p:cNvSpPr>
            <a:spLocks noGrp="1"/>
          </p:cNvSpPr>
          <p:nvPr>
            <p:ph type="title"/>
          </p:nvPr>
        </p:nvSpPr>
        <p:spPr/>
        <p:txBody>
          <a:bodyPr>
            <a:normAutofit/>
          </a:bodyPr>
          <a:lstStyle/>
          <a:p>
            <a:r>
              <a:rPr lang="en-US" dirty="0" smtClean="0"/>
              <a:t>MONA: Synthetic Workflow Generation</a:t>
            </a:r>
            <a:endParaRPr lang="en-US" dirty="0"/>
          </a:p>
        </p:txBody>
      </p:sp>
      <p:pic>
        <p:nvPicPr>
          <p:cNvPr id="6" name="Picture 5"/>
          <p:cNvPicPr>
            <a:picLocks noChangeAspect="1"/>
          </p:cNvPicPr>
          <p:nvPr/>
        </p:nvPicPr>
        <p:blipFill rotWithShape="1">
          <a:blip r:embed="rId3"/>
          <a:srcRect b="20000"/>
          <a:stretch/>
        </p:blipFill>
        <p:spPr>
          <a:xfrm>
            <a:off x="6229951" y="4363673"/>
            <a:ext cx="2743200" cy="2102566"/>
          </a:xfrm>
          <a:prstGeom prst="rect">
            <a:avLst/>
          </a:prstGeom>
        </p:spPr>
      </p:pic>
      <p:grpSp>
        <p:nvGrpSpPr>
          <p:cNvPr id="3" name="Group 2"/>
          <p:cNvGrpSpPr/>
          <p:nvPr/>
        </p:nvGrpSpPr>
        <p:grpSpPr>
          <a:xfrm>
            <a:off x="4654828" y="4464315"/>
            <a:ext cx="1446548" cy="1746195"/>
            <a:chOff x="4135216" y="4363673"/>
            <a:chExt cx="2008391" cy="2424422"/>
          </a:xfrm>
        </p:grpSpPr>
        <p:sp>
          <p:nvSpPr>
            <p:cNvPr id="9" name="Oval 8"/>
            <p:cNvSpPr/>
            <p:nvPr/>
          </p:nvSpPr>
          <p:spPr>
            <a:xfrm>
              <a:off x="4135216" y="4927212"/>
              <a:ext cx="570893" cy="57089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A</a:t>
              </a:r>
              <a:endParaRPr lang="en-US" dirty="0"/>
            </a:p>
          </p:txBody>
        </p:sp>
        <p:sp>
          <p:nvSpPr>
            <p:cNvPr id="10" name="Oval 9"/>
            <p:cNvSpPr/>
            <p:nvPr/>
          </p:nvSpPr>
          <p:spPr>
            <a:xfrm>
              <a:off x="4859287" y="4363673"/>
              <a:ext cx="570893" cy="57089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B</a:t>
              </a:r>
              <a:endParaRPr lang="en-US" dirty="0"/>
            </a:p>
          </p:txBody>
        </p:sp>
        <p:sp>
          <p:nvSpPr>
            <p:cNvPr id="11" name="Oval 10"/>
            <p:cNvSpPr/>
            <p:nvPr/>
          </p:nvSpPr>
          <p:spPr>
            <a:xfrm>
              <a:off x="4861681" y="5529898"/>
              <a:ext cx="570893" cy="57089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D</a:t>
              </a:r>
              <a:endParaRPr lang="en-US" dirty="0"/>
            </a:p>
          </p:txBody>
        </p:sp>
        <p:sp>
          <p:nvSpPr>
            <p:cNvPr id="12" name="Oval 11"/>
            <p:cNvSpPr/>
            <p:nvPr/>
          </p:nvSpPr>
          <p:spPr>
            <a:xfrm>
              <a:off x="5572714" y="4935088"/>
              <a:ext cx="570893" cy="57089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C</a:t>
              </a:r>
              <a:endParaRPr lang="en-US" dirty="0"/>
            </a:p>
          </p:txBody>
        </p:sp>
        <p:sp>
          <p:nvSpPr>
            <p:cNvPr id="13" name="Oval 12"/>
            <p:cNvSpPr/>
            <p:nvPr/>
          </p:nvSpPr>
          <p:spPr>
            <a:xfrm>
              <a:off x="5490528" y="6217202"/>
              <a:ext cx="570893" cy="57089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E</a:t>
              </a:r>
              <a:endParaRPr lang="en-US" dirty="0"/>
            </a:p>
          </p:txBody>
        </p:sp>
        <p:cxnSp>
          <p:nvCxnSpPr>
            <p:cNvPr id="15" name="Straight Arrow Connector 14"/>
            <p:cNvCxnSpPr>
              <a:stCxn id="9" idx="7"/>
              <a:endCxn id="10" idx="3"/>
            </p:cNvCxnSpPr>
            <p:nvPr/>
          </p:nvCxnSpPr>
          <p:spPr>
            <a:xfrm flipV="1">
              <a:off x="4622504" y="4850961"/>
              <a:ext cx="320388" cy="15985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 name="Straight Arrow Connector 15"/>
            <p:cNvCxnSpPr>
              <a:stCxn id="10" idx="5"/>
              <a:endCxn id="12" idx="1"/>
            </p:cNvCxnSpPr>
            <p:nvPr/>
          </p:nvCxnSpPr>
          <p:spPr>
            <a:xfrm>
              <a:off x="5346575" y="4850961"/>
              <a:ext cx="309744" cy="1677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a:stCxn id="12" idx="3"/>
              <a:endCxn id="11" idx="7"/>
            </p:cNvCxnSpPr>
            <p:nvPr/>
          </p:nvCxnSpPr>
          <p:spPr>
            <a:xfrm flipH="1">
              <a:off x="5348969" y="5422376"/>
              <a:ext cx="307350" cy="19112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a:stCxn id="11" idx="5"/>
              <a:endCxn id="13" idx="1"/>
            </p:cNvCxnSpPr>
            <p:nvPr/>
          </p:nvCxnSpPr>
          <p:spPr>
            <a:xfrm>
              <a:off x="5348969" y="6017186"/>
              <a:ext cx="225164" cy="28362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a:stCxn id="9" idx="5"/>
              <a:endCxn id="11" idx="1"/>
            </p:cNvCxnSpPr>
            <p:nvPr/>
          </p:nvCxnSpPr>
          <p:spPr>
            <a:xfrm>
              <a:off x="4622504" y="5414500"/>
              <a:ext cx="322782" cy="19900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grpSp>
        <p:nvGrpSpPr>
          <p:cNvPr id="2" name="Group 1"/>
          <p:cNvGrpSpPr/>
          <p:nvPr/>
        </p:nvGrpSpPr>
        <p:grpSpPr>
          <a:xfrm>
            <a:off x="4928071" y="1349350"/>
            <a:ext cx="4062815" cy="2907495"/>
            <a:chOff x="4401151" y="908768"/>
            <a:chExt cx="4589735" cy="3284578"/>
          </a:xfrm>
        </p:grpSpPr>
        <p:pic>
          <p:nvPicPr>
            <p:cNvPr id="5" name="Picture 4"/>
            <p:cNvPicPr>
              <a:picLocks noChangeAspect="1"/>
            </p:cNvPicPr>
            <p:nvPr/>
          </p:nvPicPr>
          <p:blipFill>
            <a:blip r:embed="rId4"/>
            <a:stretch>
              <a:fillRect/>
            </a:stretch>
          </p:blipFill>
          <p:spPr>
            <a:xfrm>
              <a:off x="4401151" y="908768"/>
              <a:ext cx="4572000" cy="3284578"/>
            </a:xfrm>
            <a:prstGeom prst="rect">
              <a:avLst/>
            </a:prstGeom>
          </p:spPr>
        </p:pic>
        <p:cxnSp>
          <p:nvCxnSpPr>
            <p:cNvPr id="68" name="Straight Arrow Connector 67"/>
            <p:cNvCxnSpPr/>
            <p:nvPr/>
          </p:nvCxnSpPr>
          <p:spPr>
            <a:xfrm>
              <a:off x="5028891" y="1661802"/>
              <a:ext cx="122304" cy="467367"/>
            </a:xfrm>
            <a:prstGeom prst="straightConnector1">
              <a:avLst/>
            </a:prstGeom>
            <a:ln w="38100" cmpd="sng">
              <a:solidFill>
                <a:srgbClr val="FF0000"/>
              </a:solidFill>
              <a:tailEnd type="arrow"/>
            </a:ln>
            <a:effectLst>
              <a:glow rad="101600">
                <a:schemeClr val="bg1">
                  <a:alpha val="75000"/>
                </a:schemeClr>
              </a:glow>
            </a:effectLst>
          </p:spPr>
          <p:style>
            <a:lnRef idx="2">
              <a:schemeClr val="accent2"/>
            </a:lnRef>
            <a:fillRef idx="0">
              <a:schemeClr val="accent2"/>
            </a:fillRef>
            <a:effectRef idx="1">
              <a:schemeClr val="accent2"/>
            </a:effectRef>
            <a:fontRef idx="minor">
              <a:schemeClr val="tx1"/>
            </a:fontRef>
          </p:style>
        </p:cxnSp>
        <p:cxnSp>
          <p:nvCxnSpPr>
            <p:cNvPr id="70" name="Straight Arrow Connector 69"/>
            <p:cNvCxnSpPr/>
            <p:nvPr/>
          </p:nvCxnSpPr>
          <p:spPr>
            <a:xfrm>
              <a:off x="5276936" y="2234113"/>
              <a:ext cx="72033" cy="419432"/>
            </a:xfrm>
            <a:prstGeom prst="straightConnector1">
              <a:avLst/>
            </a:prstGeom>
            <a:ln w="38100" cmpd="sng">
              <a:solidFill>
                <a:srgbClr val="FF0000"/>
              </a:solidFill>
              <a:tailEnd type="arrow"/>
            </a:ln>
            <a:effectLst>
              <a:glow rad="101600">
                <a:schemeClr val="bg1">
                  <a:alpha val="75000"/>
                </a:schemeClr>
              </a:glow>
            </a:effectLst>
          </p:spPr>
          <p:style>
            <a:lnRef idx="2">
              <a:schemeClr val="accent2"/>
            </a:lnRef>
            <a:fillRef idx="0">
              <a:schemeClr val="accent2"/>
            </a:fillRef>
            <a:effectRef idx="1">
              <a:schemeClr val="accent2"/>
            </a:effectRef>
            <a:fontRef idx="minor">
              <a:schemeClr val="tx1"/>
            </a:fontRef>
          </p:style>
        </p:cxnSp>
        <p:cxnSp>
          <p:nvCxnSpPr>
            <p:cNvPr id="71" name="Straight Arrow Connector 70"/>
            <p:cNvCxnSpPr/>
            <p:nvPr/>
          </p:nvCxnSpPr>
          <p:spPr>
            <a:xfrm>
              <a:off x="5805184" y="3317507"/>
              <a:ext cx="75308" cy="419432"/>
            </a:xfrm>
            <a:prstGeom prst="straightConnector1">
              <a:avLst/>
            </a:prstGeom>
            <a:ln w="38100" cmpd="sng">
              <a:solidFill>
                <a:srgbClr val="FF0000"/>
              </a:solidFill>
              <a:tailEnd type="arrow"/>
            </a:ln>
            <a:effectLst>
              <a:glow rad="101600">
                <a:schemeClr val="bg1">
                  <a:alpha val="75000"/>
                </a:schemeClr>
              </a:glow>
            </a:effectLst>
          </p:spPr>
          <p:style>
            <a:lnRef idx="2">
              <a:schemeClr val="accent2"/>
            </a:lnRef>
            <a:fillRef idx="0">
              <a:schemeClr val="accent2"/>
            </a:fillRef>
            <a:effectRef idx="1">
              <a:schemeClr val="accent2"/>
            </a:effectRef>
            <a:fontRef idx="minor">
              <a:schemeClr val="tx1"/>
            </a:fontRef>
          </p:style>
        </p:cxnSp>
        <p:cxnSp>
          <p:nvCxnSpPr>
            <p:cNvPr id="72" name="Straight Arrow Connector 71"/>
            <p:cNvCxnSpPr/>
            <p:nvPr/>
          </p:nvCxnSpPr>
          <p:spPr>
            <a:xfrm>
              <a:off x="5620629" y="2590218"/>
              <a:ext cx="105997" cy="565824"/>
            </a:xfrm>
            <a:prstGeom prst="straightConnector1">
              <a:avLst/>
            </a:prstGeom>
            <a:ln w="38100" cmpd="sng">
              <a:solidFill>
                <a:srgbClr val="FF0000"/>
              </a:solidFill>
              <a:tailEnd type="arrow"/>
            </a:ln>
            <a:effectLst>
              <a:glow rad="101600">
                <a:schemeClr val="bg1">
                  <a:alpha val="75000"/>
                </a:schemeClr>
              </a:glow>
            </a:effectLst>
          </p:spPr>
          <p:style>
            <a:lnRef idx="2">
              <a:schemeClr val="accent2"/>
            </a:lnRef>
            <a:fillRef idx="0">
              <a:schemeClr val="accent2"/>
            </a:fillRef>
            <a:effectRef idx="1">
              <a:schemeClr val="accent2"/>
            </a:effectRef>
            <a:fontRef idx="minor">
              <a:schemeClr val="tx1"/>
            </a:fontRef>
          </p:style>
        </p:cxnSp>
        <p:cxnSp>
          <p:nvCxnSpPr>
            <p:cNvPr id="74" name="Straight Arrow Connector 73"/>
            <p:cNvCxnSpPr/>
            <p:nvPr/>
          </p:nvCxnSpPr>
          <p:spPr>
            <a:xfrm>
              <a:off x="5322138" y="1713618"/>
              <a:ext cx="239055" cy="1273760"/>
            </a:xfrm>
            <a:prstGeom prst="straightConnector1">
              <a:avLst/>
            </a:prstGeom>
            <a:ln w="38100" cmpd="sng">
              <a:solidFill>
                <a:srgbClr val="FF0000"/>
              </a:solidFill>
              <a:tailEnd type="arrow"/>
            </a:ln>
            <a:effectLst>
              <a:glow rad="101600">
                <a:schemeClr val="bg1">
                  <a:alpha val="75000"/>
                </a:schemeClr>
              </a:glow>
            </a:effectLst>
          </p:spPr>
          <p:style>
            <a:lnRef idx="2">
              <a:schemeClr val="accent2"/>
            </a:lnRef>
            <a:fillRef idx="0">
              <a:schemeClr val="accent2"/>
            </a:fillRef>
            <a:effectRef idx="1">
              <a:schemeClr val="accent2"/>
            </a:effectRef>
            <a:fontRef idx="minor">
              <a:schemeClr val="tx1"/>
            </a:fontRef>
          </p:style>
        </p:cxnSp>
        <p:sp>
          <p:nvSpPr>
            <p:cNvPr id="82" name="Oval 81"/>
            <p:cNvSpPr/>
            <p:nvPr/>
          </p:nvSpPr>
          <p:spPr>
            <a:xfrm>
              <a:off x="8402258" y="1428171"/>
              <a:ext cx="570893" cy="57089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A</a:t>
              </a:r>
              <a:endParaRPr lang="en-US" dirty="0"/>
            </a:p>
          </p:txBody>
        </p:sp>
        <p:sp>
          <p:nvSpPr>
            <p:cNvPr id="83" name="Oval 82"/>
            <p:cNvSpPr/>
            <p:nvPr/>
          </p:nvSpPr>
          <p:spPr>
            <a:xfrm>
              <a:off x="8402258" y="1895439"/>
              <a:ext cx="570893" cy="57089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B</a:t>
              </a:r>
              <a:endParaRPr lang="en-US" dirty="0"/>
            </a:p>
          </p:txBody>
        </p:sp>
        <p:sp>
          <p:nvSpPr>
            <p:cNvPr id="84" name="Oval 83"/>
            <p:cNvSpPr/>
            <p:nvPr/>
          </p:nvSpPr>
          <p:spPr>
            <a:xfrm>
              <a:off x="8402258" y="2368098"/>
              <a:ext cx="570893" cy="57089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C</a:t>
              </a:r>
              <a:endParaRPr lang="en-US" dirty="0"/>
            </a:p>
          </p:txBody>
        </p:sp>
        <p:sp>
          <p:nvSpPr>
            <p:cNvPr id="85" name="Oval 84"/>
            <p:cNvSpPr/>
            <p:nvPr/>
          </p:nvSpPr>
          <p:spPr>
            <a:xfrm>
              <a:off x="8402258" y="2791334"/>
              <a:ext cx="570893" cy="57089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D</a:t>
              </a:r>
              <a:endParaRPr lang="en-US" dirty="0"/>
            </a:p>
          </p:txBody>
        </p:sp>
        <p:sp>
          <p:nvSpPr>
            <p:cNvPr id="86" name="Oval 85"/>
            <p:cNvSpPr/>
            <p:nvPr/>
          </p:nvSpPr>
          <p:spPr>
            <a:xfrm>
              <a:off x="8419993" y="3317507"/>
              <a:ext cx="570893" cy="57089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E</a:t>
              </a:r>
              <a:endParaRPr lang="en-US" dirty="0"/>
            </a:p>
          </p:txBody>
        </p:sp>
      </p:grpSp>
    </p:spTree>
    <p:extLst>
      <p:ext uri="{BB962C8B-B14F-4D97-AF65-F5344CB8AC3E}">
        <p14:creationId xmlns:p14="http://schemas.microsoft.com/office/powerpoint/2010/main" val="20474543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a:t>
            </a:r>
            <a:r>
              <a:rPr lang="en-US" dirty="0" smtClean="0"/>
              <a:t>towards Exascale:</a:t>
            </a:r>
            <a:br>
              <a:rPr lang="en-US" dirty="0" smtClean="0"/>
            </a:br>
            <a:r>
              <a:rPr lang="en-US" dirty="0" smtClean="0"/>
              <a:t>       </a:t>
            </a:r>
            <a:r>
              <a:rPr lang="en-US" dirty="0"/>
              <a:t>technical </a:t>
            </a:r>
            <a:r>
              <a:rPr lang="en-US" dirty="0" smtClean="0"/>
              <a:t>components</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11</a:t>
            </a:fld>
            <a:endParaRPr lang="en-US"/>
          </a:p>
        </p:txBody>
      </p:sp>
      <p:sp>
        <p:nvSpPr>
          <p:cNvPr id="5" name="Content Placeholder 4"/>
          <p:cNvSpPr>
            <a:spLocks noGrp="1"/>
          </p:cNvSpPr>
          <p:nvPr>
            <p:ph idx="1"/>
          </p:nvPr>
        </p:nvSpPr>
        <p:spPr>
          <a:xfrm>
            <a:off x="457200" y="1907886"/>
            <a:ext cx="8229600" cy="4575674"/>
          </a:xfrm>
        </p:spPr>
        <p:txBody>
          <a:bodyPr>
            <a:normAutofit/>
          </a:bodyPr>
          <a:lstStyle/>
          <a:p>
            <a:endParaRPr lang="en-US" sz="2800" dirty="0"/>
          </a:p>
          <a:p>
            <a:pPr marL="342900" indent="-342900">
              <a:lnSpc>
                <a:spcPts val="4000"/>
              </a:lnSpc>
              <a:buFont typeface="Wingdings" charset="2"/>
              <a:buChar char="u"/>
            </a:pPr>
            <a:r>
              <a:rPr lang="en-US" sz="2800" dirty="0"/>
              <a:t>TAU</a:t>
            </a:r>
          </a:p>
          <a:p>
            <a:pPr lvl="1" indent="0">
              <a:buNone/>
            </a:pPr>
            <a:r>
              <a:rPr lang="en-US" sz="2400" dirty="0"/>
              <a:t>Established monitoring infrastructure</a:t>
            </a:r>
          </a:p>
          <a:p>
            <a:pPr marL="342900" indent="-342900">
              <a:buFont typeface="Wingdings" charset="2"/>
              <a:buChar char="u"/>
            </a:pPr>
            <a:r>
              <a:rPr lang="en-US" sz="2800" dirty="0" err="1" smtClean="0"/>
              <a:t>EVPath</a:t>
            </a:r>
            <a:endParaRPr lang="en-US" sz="2800" dirty="0" smtClean="0"/>
          </a:p>
          <a:p>
            <a:pPr lvl="1" indent="0">
              <a:buNone/>
            </a:pPr>
            <a:r>
              <a:rPr lang="en-US" sz="2400" dirty="0" smtClean="0"/>
              <a:t>Highly efficient middleware event transport and processing</a:t>
            </a:r>
          </a:p>
          <a:p>
            <a:pPr marL="342900" indent="-342900">
              <a:lnSpc>
                <a:spcPts val="4000"/>
              </a:lnSpc>
              <a:buFont typeface="Wingdings" charset="2"/>
              <a:buChar char="u"/>
            </a:pPr>
            <a:r>
              <a:rPr lang="en-US" sz="2800" dirty="0" smtClean="0"/>
              <a:t>ADIOS</a:t>
            </a:r>
          </a:p>
          <a:p>
            <a:pPr lvl="1" indent="0">
              <a:buNone/>
            </a:pPr>
            <a:r>
              <a:rPr lang="en-US" sz="2400" dirty="0" smtClean="0"/>
              <a:t>Widely used I/O middleware with code coupling capabilities</a:t>
            </a:r>
          </a:p>
          <a:p>
            <a:endParaRPr lang="en-US" sz="2800" dirty="0"/>
          </a:p>
        </p:txBody>
      </p:sp>
    </p:spTree>
    <p:extLst>
      <p:ext uri="{BB962C8B-B14F-4D97-AF65-F5344CB8AC3E}">
        <p14:creationId xmlns:p14="http://schemas.microsoft.com/office/powerpoint/2010/main" val="13120255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TAU Performance System</a:t>
            </a:r>
            <a:r>
              <a:rPr lang="en-US" baseline="30000" dirty="0"/>
              <a:t>®</a:t>
            </a:r>
            <a:endParaRPr lang="en-US" dirty="0"/>
          </a:p>
        </p:txBody>
      </p:sp>
      <p:sp>
        <p:nvSpPr>
          <p:cNvPr id="3" name="Content Placeholder 2"/>
          <p:cNvSpPr>
            <a:spLocks noGrp="1"/>
          </p:cNvSpPr>
          <p:nvPr>
            <p:ph idx="4294967295"/>
          </p:nvPr>
        </p:nvSpPr>
        <p:spPr>
          <a:xfrm>
            <a:off x="469900" y="1495136"/>
            <a:ext cx="8674100" cy="5094577"/>
          </a:xfrm>
        </p:spPr>
        <p:txBody>
          <a:bodyPr>
            <a:normAutofit fontScale="92500" lnSpcReduction="20000"/>
          </a:bodyPr>
          <a:lstStyle/>
          <a:p>
            <a:r>
              <a:rPr lang="en-US" dirty="0"/>
              <a:t>Performance problem solving framework for HPC</a:t>
            </a:r>
          </a:p>
          <a:p>
            <a:pPr lvl="1"/>
            <a:r>
              <a:rPr lang="en-US" dirty="0"/>
              <a:t>Integrated, scalable, flexible</a:t>
            </a:r>
            <a:r>
              <a:rPr lang="en-US" dirty="0" smtClean="0"/>
              <a:t>, portable</a:t>
            </a:r>
            <a:endParaRPr lang="en-US" dirty="0"/>
          </a:p>
          <a:p>
            <a:pPr lvl="1"/>
            <a:r>
              <a:rPr lang="en-US" dirty="0"/>
              <a:t>Target all parallel </a:t>
            </a:r>
            <a:r>
              <a:rPr lang="en-US" dirty="0" smtClean="0"/>
              <a:t>programming paradigms</a:t>
            </a:r>
            <a:endParaRPr lang="en-US" dirty="0"/>
          </a:p>
          <a:p>
            <a:r>
              <a:rPr lang="en-US" dirty="0"/>
              <a:t>Integrated performance toolkit (open source)</a:t>
            </a:r>
          </a:p>
          <a:p>
            <a:pPr lvl="1"/>
            <a:r>
              <a:rPr lang="en-US" dirty="0"/>
              <a:t>Multi-level performance </a:t>
            </a:r>
            <a:r>
              <a:rPr lang="en-US" dirty="0" smtClean="0"/>
              <a:t>instrumentation</a:t>
            </a:r>
          </a:p>
          <a:p>
            <a:pPr lvl="2"/>
            <a:r>
              <a:rPr lang="en-US" dirty="0" smtClean="0"/>
              <a:t>Source, compiler, library, binary</a:t>
            </a:r>
            <a:endParaRPr lang="en-US" dirty="0"/>
          </a:p>
          <a:p>
            <a:pPr lvl="1"/>
            <a:r>
              <a:rPr lang="en-US" dirty="0"/>
              <a:t>Flexible and configurable performance </a:t>
            </a:r>
            <a:r>
              <a:rPr lang="en-US" dirty="0" smtClean="0"/>
              <a:t>measurement</a:t>
            </a:r>
          </a:p>
          <a:p>
            <a:pPr lvl="2"/>
            <a:r>
              <a:rPr lang="en-US" dirty="0" smtClean="0"/>
              <a:t>Shared-memory multithreading</a:t>
            </a:r>
          </a:p>
          <a:p>
            <a:pPr lvl="2"/>
            <a:r>
              <a:rPr lang="en-US" dirty="0"/>
              <a:t>D</a:t>
            </a:r>
            <a:r>
              <a:rPr lang="en-US" dirty="0" smtClean="0"/>
              <a:t>istributed memory message passing</a:t>
            </a:r>
          </a:p>
          <a:p>
            <a:pPr lvl="2"/>
            <a:r>
              <a:rPr lang="en-US" dirty="0" smtClean="0"/>
              <a:t>Heterogeneous: accelerators (GPUs), coprocessors (Xeon Phi)</a:t>
            </a:r>
          </a:p>
          <a:p>
            <a:pPr lvl="2"/>
            <a:r>
              <a:rPr lang="en-US" dirty="0" smtClean="0"/>
              <a:t>I/O frameworks and runtime systems</a:t>
            </a:r>
            <a:endParaRPr lang="en-US" dirty="0"/>
          </a:p>
          <a:p>
            <a:pPr lvl="1"/>
            <a:r>
              <a:rPr lang="en-US" dirty="0"/>
              <a:t>Widely-ported performance profiling / tracing </a:t>
            </a:r>
            <a:r>
              <a:rPr lang="en-US" dirty="0" smtClean="0"/>
              <a:t>system</a:t>
            </a:r>
          </a:p>
          <a:p>
            <a:pPr lvl="2"/>
            <a:r>
              <a:rPr lang="en-US" dirty="0" smtClean="0"/>
              <a:t>Measurement system integration with Score-P</a:t>
            </a:r>
            <a:endParaRPr lang="en-US" dirty="0"/>
          </a:p>
          <a:p>
            <a:pPr lvl="1"/>
            <a:r>
              <a:rPr lang="en-US" dirty="0"/>
              <a:t>Performance data management and data </a:t>
            </a:r>
            <a:r>
              <a:rPr lang="en-US" dirty="0" smtClean="0"/>
              <a:t>mining</a:t>
            </a:r>
          </a:p>
          <a:p>
            <a:pPr lvl="1"/>
            <a:r>
              <a:rPr lang="en-US" dirty="0"/>
              <a:t>I</a:t>
            </a:r>
            <a:r>
              <a:rPr lang="en-US" dirty="0" smtClean="0"/>
              <a:t>ncorporates several other technologies in its implementation</a:t>
            </a:r>
          </a:p>
          <a:p>
            <a:r>
              <a:rPr lang="en-US" dirty="0" smtClean="0"/>
              <a:t>TAU is available on all DOE HPC systems</a:t>
            </a:r>
          </a:p>
          <a:p>
            <a:r>
              <a:rPr lang="en-US" dirty="0" smtClean="0"/>
              <a:t>TAU is being incorporated in several DOE </a:t>
            </a:r>
            <a:r>
              <a:rPr lang="en-US" dirty="0" err="1" smtClean="0"/>
              <a:t>exascale</a:t>
            </a:r>
            <a:r>
              <a:rPr lang="en-US" dirty="0" smtClean="0"/>
              <a:t> projects: Mona, Argo, XPRESS, Vancouver</a:t>
            </a:r>
          </a:p>
        </p:txBody>
      </p:sp>
      <p:pic>
        <p:nvPicPr>
          <p:cNvPr id="4" name="Picture 7"/>
          <p:cNvPicPr>
            <a:picLocks noChangeAspect="1"/>
          </p:cNvPicPr>
          <p:nvPr/>
        </p:nvPicPr>
        <p:blipFill>
          <a:blip r:embed="rId3"/>
          <a:srcRect/>
          <a:stretch>
            <a:fillRect/>
          </a:stretch>
        </p:blipFill>
        <p:spPr bwMode="auto">
          <a:xfrm>
            <a:off x="7929014" y="789778"/>
            <a:ext cx="1168331" cy="1017984"/>
          </a:xfrm>
          <a:prstGeom prst="rect">
            <a:avLst/>
          </a:prstGeom>
          <a:noFill/>
          <a:ln w="9525">
            <a:noFill/>
            <a:miter lim="800000"/>
            <a:headEnd/>
            <a:tailEnd/>
          </a:ln>
        </p:spPr>
      </p:pic>
      <p:sp>
        <p:nvSpPr>
          <p:cNvPr id="5" name="TextBox 4"/>
          <p:cNvSpPr txBox="1"/>
          <p:nvPr/>
        </p:nvSpPr>
        <p:spPr>
          <a:xfrm>
            <a:off x="7088027" y="6505982"/>
            <a:ext cx="2003913" cy="3520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26788" rtlCol="0" anchor="t">
            <a:spAutoFit/>
          </a:bodyPr>
          <a:lstStyle/>
          <a:p>
            <a:pPr defTabSz="321457" latinLnBrk="1" hangingPunct="0"/>
            <a:r>
              <a:rPr lang="en-US" sz="1700" dirty="0">
                <a:solidFill>
                  <a:srgbClr val="000000"/>
                </a:solidFill>
                <a:uFill>
                  <a:solidFill>
                    <a:srgbClr val="000000"/>
                  </a:solidFill>
                </a:uFill>
                <a:latin typeface="Times New Roman"/>
                <a:ea typeface="Calibri"/>
                <a:cs typeface="Times New Roman"/>
                <a:sym typeface="Calibri"/>
              </a:rPr>
              <a:t>http://</a:t>
            </a:r>
            <a:r>
              <a:rPr lang="en-US" sz="1700" dirty="0" err="1">
                <a:solidFill>
                  <a:srgbClr val="000000"/>
                </a:solidFill>
                <a:uFill>
                  <a:solidFill>
                    <a:srgbClr val="000000"/>
                  </a:solidFill>
                </a:uFill>
                <a:latin typeface="Times New Roman"/>
                <a:ea typeface="Calibri"/>
                <a:cs typeface="Times New Roman"/>
                <a:sym typeface="Calibri"/>
              </a:rPr>
              <a:t>tau.uoregon.edu</a:t>
            </a:r>
            <a:endParaRPr lang="en-US" sz="1700" dirty="0">
              <a:solidFill>
                <a:srgbClr val="000000"/>
              </a:solidFill>
              <a:uFill>
                <a:solidFill>
                  <a:srgbClr val="000000"/>
                </a:solidFill>
              </a:uFill>
              <a:latin typeface="Times New Roman"/>
              <a:ea typeface="Calibri"/>
              <a:cs typeface="Times New Roman"/>
              <a:sym typeface="Calibri"/>
            </a:endParaRPr>
          </a:p>
        </p:txBody>
      </p:sp>
    </p:spTree>
    <p:extLst>
      <p:ext uri="{BB962C8B-B14F-4D97-AF65-F5344CB8AC3E}">
        <p14:creationId xmlns:p14="http://schemas.microsoft.com/office/powerpoint/2010/main" val="3121881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904744"/>
            <a:ext cx="7638914" cy="425292"/>
          </a:xfrm>
        </p:spPr>
        <p:txBody>
          <a:bodyPr/>
          <a:lstStyle/>
          <a:p>
            <a:r>
              <a:rPr lang="en-US" dirty="0" smtClean="0"/>
              <a:t>Advances in TAU Technologies</a:t>
            </a:r>
            <a:endParaRPr lang="en-US" dirty="0"/>
          </a:p>
        </p:txBody>
      </p:sp>
      <p:pic>
        <p:nvPicPr>
          <p:cNvPr id="3" name="Picture 2" descr="bla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728" y="3505026"/>
            <a:ext cx="4567115" cy="2637574"/>
          </a:xfrm>
          <a:prstGeom prst="rect">
            <a:avLst/>
          </a:prstGeom>
        </p:spPr>
      </p:pic>
      <p:pic>
        <p:nvPicPr>
          <p:cNvPr id="4" name="Picture 3" descr="bla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37" y="3742773"/>
            <a:ext cx="3826741" cy="2241684"/>
          </a:xfrm>
          <a:prstGeom prst="rect">
            <a:avLst/>
          </a:prstGeom>
        </p:spPr>
      </p:pic>
      <p:cxnSp>
        <p:nvCxnSpPr>
          <p:cNvPr id="5" name="Straight Arrow Connector 4"/>
          <p:cNvCxnSpPr/>
          <p:nvPr/>
        </p:nvCxnSpPr>
        <p:spPr>
          <a:xfrm>
            <a:off x="2282287" y="6215063"/>
            <a:ext cx="37714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91537" y="5930595"/>
            <a:ext cx="3665918" cy="461661"/>
          </a:xfrm>
          <a:prstGeom prst="rect">
            <a:avLst/>
          </a:prstGeom>
          <a:noFill/>
        </p:spPr>
        <p:txBody>
          <a:bodyPr wrap="square" lIns="91435" tIns="45718" rIns="91435" bIns="45718" rtlCol="0">
            <a:spAutoFit/>
          </a:bodyPr>
          <a:lstStyle/>
          <a:p>
            <a:r>
              <a:rPr lang="en-US" sz="2400" dirty="0">
                <a:latin typeface="Times New Roman"/>
                <a:cs typeface="Times New Roman"/>
              </a:rPr>
              <a:t>TAU + </a:t>
            </a:r>
            <a:r>
              <a:rPr lang="en-US" sz="2400" dirty="0" err="1">
                <a:latin typeface="Times New Roman"/>
                <a:cs typeface="Times New Roman"/>
              </a:rPr>
              <a:t>Scalasca</a:t>
            </a:r>
            <a:r>
              <a:rPr lang="en-US" sz="2400" dirty="0">
                <a:latin typeface="Times New Roman"/>
                <a:cs typeface="Times New Roman"/>
              </a:rPr>
              <a:t>       Score-P</a:t>
            </a:r>
          </a:p>
        </p:txBody>
      </p:sp>
      <p:grpSp>
        <p:nvGrpSpPr>
          <p:cNvPr id="7" name="Group 3"/>
          <p:cNvGrpSpPr>
            <a:grpSpLocks/>
          </p:cNvGrpSpPr>
          <p:nvPr/>
        </p:nvGrpSpPr>
        <p:grpSpPr bwMode="auto">
          <a:xfrm>
            <a:off x="4815285" y="1495136"/>
            <a:ext cx="3922315" cy="1701692"/>
            <a:chOff x="188" y="429"/>
            <a:chExt cx="5039" cy="2967"/>
          </a:xfrm>
        </p:grpSpPr>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 y="429"/>
              <a:ext cx="5039" cy="2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 name="Group 5"/>
            <p:cNvGrpSpPr>
              <a:grpSpLocks/>
            </p:cNvGrpSpPr>
            <p:nvPr/>
          </p:nvGrpSpPr>
          <p:grpSpPr bwMode="auto">
            <a:xfrm>
              <a:off x="4156" y="851"/>
              <a:ext cx="568" cy="502"/>
              <a:chOff x="4156" y="851"/>
              <a:chExt cx="568" cy="502"/>
            </a:xfrm>
          </p:grpSpPr>
          <p:sp>
            <p:nvSpPr>
              <p:cNvPr id="10" name="AutoShape 6"/>
              <p:cNvSpPr>
                <a:spLocks noChangeArrowheads="1"/>
              </p:cNvSpPr>
              <p:nvPr/>
            </p:nvSpPr>
            <p:spPr bwMode="auto">
              <a:xfrm>
                <a:off x="4332" y="851"/>
                <a:ext cx="394" cy="370"/>
              </a:xfrm>
              <a:prstGeom prst="roundRect">
                <a:avLst>
                  <a:gd name="adj" fmla="val 17296"/>
                </a:avLst>
              </a:prstGeom>
              <a:solidFill>
                <a:srgbClr val="003366"/>
              </a:solidFill>
              <a:ln w="15840">
                <a:solidFill>
                  <a:srgbClr val="FFFFFF"/>
                </a:solidFill>
                <a:round/>
                <a:headEnd/>
                <a:tailEnd/>
              </a:ln>
            </p:spPr>
            <p:txBody>
              <a:bodyPr wrap="none" anchor="ctr"/>
              <a:lstStyle/>
              <a:p>
                <a:endParaRPr lang="en-US"/>
              </a:p>
            </p:txBody>
          </p:sp>
          <p:sp>
            <p:nvSpPr>
              <p:cNvPr id="11" name="AutoShape 7"/>
              <p:cNvSpPr>
                <a:spLocks noChangeArrowheads="1"/>
              </p:cNvSpPr>
              <p:nvPr/>
            </p:nvSpPr>
            <p:spPr bwMode="auto">
              <a:xfrm>
                <a:off x="4244" y="915"/>
                <a:ext cx="395" cy="371"/>
              </a:xfrm>
              <a:prstGeom prst="roundRect">
                <a:avLst>
                  <a:gd name="adj" fmla="val 17296"/>
                </a:avLst>
              </a:prstGeom>
              <a:solidFill>
                <a:srgbClr val="003366"/>
              </a:solidFill>
              <a:ln w="15840">
                <a:solidFill>
                  <a:srgbClr val="FFFFFF"/>
                </a:solidFill>
                <a:round/>
                <a:headEnd/>
                <a:tailEnd/>
              </a:ln>
            </p:spPr>
            <p:txBody>
              <a:bodyPr wrap="none" anchor="ctr"/>
              <a:lstStyle/>
              <a:p>
                <a:endParaRPr lang="en-US"/>
              </a:p>
            </p:txBody>
          </p:sp>
          <p:sp>
            <p:nvSpPr>
              <p:cNvPr id="12" name="AutoShape 8"/>
              <p:cNvSpPr>
                <a:spLocks noChangeArrowheads="1"/>
              </p:cNvSpPr>
              <p:nvPr/>
            </p:nvSpPr>
            <p:spPr bwMode="auto">
              <a:xfrm>
                <a:off x="4156" y="984"/>
                <a:ext cx="395" cy="371"/>
              </a:xfrm>
              <a:prstGeom prst="roundRect">
                <a:avLst>
                  <a:gd name="adj" fmla="val 17296"/>
                </a:avLst>
              </a:prstGeom>
              <a:solidFill>
                <a:srgbClr val="003366"/>
              </a:solidFill>
              <a:ln w="15840">
                <a:solidFill>
                  <a:srgbClr val="FFFFFF"/>
                </a:solidFill>
                <a:round/>
                <a:headEnd/>
                <a:tailEnd/>
              </a:ln>
            </p:spPr>
            <p:txBody>
              <a:bodyPr wrap="none" anchor="ctr"/>
              <a:lstStyle/>
              <a:p>
                <a:endParaRPr lang="en-US"/>
              </a:p>
            </p:txBody>
          </p:sp>
        </p:grpSp>
      </p:grpSp>
      <p:sp>
        <p:nvSpPr>
          <p:cNvPr id="18" name="TextBox 17"/>
          <p:cNvSpPr txBox="1"/>
          <p:nvPr/>
        </p:nvSpPr>
        <p:spPr>
          <a:xfrm>
            <a:off x="5958284" y="3109707"/>
            <a:ext cx="1109958" cy="461661"/>
          </a:xfrm>
          <a:prstGeom prst="rect">
            <a:avLst/>
          </a:prstGeom>
          <a:noFill/>
        </p:spPr>
        <p:txBody>
          <a:bodyPr wrap="square" lIns="91435" tIns="45718" rIns="91435" bIns="45718" rtlCol="0">
            <a:spAutoFit/>
          </a:bodyPr>
          <a:lstStyle/>
          <a:p>
            <a:r>
              <a:rPr lang="en-US" sz="2400" dirty="0" err="1">
                <a:latin typeface="Times New Roman"/>
                <a:cs typeface="Times New Roman"/>
              </a:rPr>
              <a:t>TAUdb</a:t>
            </a:r>
            <a:endParaRPr lang="en-US" sz="2400" dirty="0">
              <a:latin typeface="Times New Roman"/>
              <a:cs typeface="Times New Roman"/>
            </a:endParaRPr>
          </a:p>
        </p:txBody>
      </p:sp>
      <p:sp>
        <p:nvSpPr>
          <p:cNvPr id="19" name="TextBox 18"/>
          <p:cNvSpPr txBox="1"/>
          <p:nvPr/>
        </p:nvSpPr>
        <p:spPr>
          <a:xfrm>
            <a:off x="6155928" y="6118095"/>
            <a:ext cx="1756890" cy="461661"/>
          </a:xfrm>
          <a:prstGeom prst="rect">
            <a:avLst/>
          </a:prstGeom>
          <a:noFill/>
        </p:spPr>
        <p:txBody>
          <a:bodyPr wrap="square" lIns="91435" tIns="45718" rIns="91435" bIns="45718" rtlCol="0">
            <a:spAutoFit/>
          </a:bodyPr>
          <a:lstStyle/>
          <a:p>
            <a:r>
              <a:rPr lang="en-US" sz="2400" dirty="0" err="1">
                <a:latin typeface="Times New Roman"/>
                <a:cs typeface="Times New Roman"/>
              </a:rPr>
              <a:t>PerfExplorer</a:t>
            </a:r>
            <a:endParaRPr lang="en-US" sz="2400" dirty="0">
              <a:latin typeface="Times New Roman"/>
              <a:cs typeface="Times New Roman"/>
            </a:endParaRPr>
          </a:p>
        </p:txBody>
      </p:sp>
      <p:pic>
        <p:nvPicPr>
          <p:cNvPr id="20" name="Picture 19" descr="blah.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1269" y="2922694"/>
            <a:ext cx="944434" cy="1000754"/>
          </a:xfrm>
          <a:prstGeom prst="rect">
            <a:avLst/>
          </a:prstGeom>
        </p:spPr>
      </p:pic>
      <p:grpSp>
        <p:nvGrpSpPr>
          <p:cNvPr id="21" name="Group 66"/>
          <p:cNvGrpSpPr/>
          <p:nvPr/>
        </p:nvGrpSpPr>
        <p:grpSpPr>
          <a:xfrm>
            <a:off x="86123" y="1553566"/>
            <a:ext cx="3545170" cy="1871861"/>
            <a:chOff x="4724400" y="969963"/>
            <a:chExt cx="4267200" cy="2913062"/>
          </a:xfrm>
        </p:grpSpPr>
        <p:pic>
          <p:nvPicPr>
            <p:cNvPr id="22"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1274763"/>
              <a:ext cx="1828800" cy="2405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chemeClr val="tx1"/>
                  </a:solidFill>
                  <a:miter lim="800000"/>
                  <a:headEnd/>
                  <a:tailEnd/>
                </a14:hiddenLine>
              </a:ext>
            </a:extLst>
          </p:spPr>
        </p:pic>
        <p:pic>
          <p:nvPicPr>
            <p:cNvPr id="23"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969963"/>
              <a:ext cx="3657600" cy="291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a:tailEnd/>
                </a14:hiddenLine>
              </a:ext>
            </a:extLst>
          </p:spPr>
        </p:pic>
        <p:pic>
          <p:nvPicPr>
            <p:cNvPr id="24" name="Picture 13"/>
            <p:cNvPicPr>
              <a:picLocks noChangeAspect="1" noChangeArrowheads="1"/>
            </p:cNvPicPr>
            <p:nvPr/>
          </p:nvPicPr>
          <p:blipFill>
            <a:blip r:embed="rId9">
              <a:extLst>
                <a:ext uri="{28A0092B-C50C-407E-A947-70E740481C1C}">
                  <a14:useLocalDpi xmlns:a14="http://schemas.microsoft.com/office/drawing/2010/main" val="0"/>
                </a:ext>
              </a:extLst>
            </a:blip>
            <a:srcRect b="6334"/>
            <a:stretch>
              <a:fillRect/>
            </a:stretch>
          </p:blipFill>
          <p:spPr bwMode="auto">
            <a:xfrm>
              <a:off x="5029200" y="2647950"/>
              <a:ext cx="1828800" cy="1135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chemeClr val="tx1"/>
                  </a:solidFill>
                  <a:miter lim="800000"/>
                  <a:headEnd/>
                  <a:tailEnd/>
                </a14:hiddenLine>
              </a:ext>
            </a:extLst>
          </p:spPr>
        </p:pic>
      </p:grpSp>
      <p:sp>
        <p:nvSpPr>
          <p:cNvPr id="25" name="TextBox 24"/>
          <p:cNvSpPr txBox="1"/>
          <p:nvPr/>
        </p:nvSpPr>
        <p:spPr>
          <a:xfrm>
            <a:off x="1101532" y="3278455"/>
            <a:ext cx="1287201" cy="461661"/>
          </a:xfrm>
          <a:prstGeom prst="rect">
            <a:avLst/>
          </a:prstGeom>
          <a:noFill/>
        </p:spPr>
        <p:txBody>
          <a:bodyPr wrap="square" lIns="91435" tIns="45718" rIns="91435" bIns="45718" rtlCol="0">
            <a:spAutoFit/>
          </a:bodyPr>
          <a:lstStyle/>
          <a:p>
            <a:r>
              <a:rPr lang="en-US" sz="2400" dirty="0" err="1">
                <a:latin typeface="Times New Roman"/>
                <a:cs typeface="Times New Roman"/>
              </a:rPr>
              <a:t>ParaProf</a:t>
            </a:r>
            <a:endParaRPr lang="en-US" sz="2400" dirty="0">
              <a:latin typeface="Times New Roman"/>
              <a:cs typeface="Times New Roman"/>
            </a:endParaRPr>
          </a:p>
        </p:txBody>
      </p:sp>
    </p:spTree>
    <p:extLst>
      <p:ext uri="{BB962C8B-B14F-4D97-AF65-F5344CB8AC3E}">
        <p14:creationId xmlns:p14="http://schemas.microsoft.com/office/powerpoint/2010/main" val="2748231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4"/>
          </p:nvPr>
        </p:nvSpPr>
        <p:spPr>
          <a:xfrm>
            <a:off x="254876" y="1622136"/>
            <a:ext cx="5897457" cy="4509972"/>
          </a:xfrm>
          <a:prstGeom prst="rect">
            <a:avLst/>
          </a:prstGeom>
        </p:spPr>
        <p:txBody>
          <a:bodyPr>
            <a:normAutofit/>
          </a:bodyPr>
          <a:lstStyle/>
          <a:p>
            <a:pPr>
              <a:defRPr/>
            </a:pPr>
            <a:r>
              <a:rPr lang="en-US" dirty="0" smtClean="0">
                <a:latin typeface="Times New Roman" charset="0"/>
                <a:ea typeface="ＭＳ Ｐゴシック" charset="0"/>
                <a:cs typeface="ＭＳ Ｐゴシック" charset="0"/>
              </a:rPr>
              <a:t>Phase-based profiling</a:t>
            </a:r>
          </a:p>
          <a:p>
            <a:pPr>
              <a:defRPr/>
            </a:pPr>
            <a:r>
              <a:rPr lang="en-US" dirty="0" smtClean="0">
                <a:latin typeface="Times New Roman" charset="0"/>
                <a:ea typeface="ＭＳ Ｐゴシック" charset="0"/>
                <a:cs typeface="ＭＳ Ｐゴシック" charset="0"/>
              </a:rPr>
              <a:t>Integrated hybrid profiling</a:t>
            </a:r>
          </a:p>
          <a:p>
            <a:pPr lvl="1">
              <a:defRPr/>
            </a:pPr>
            <a:r>
              <a:rPr lang="en-US" dirty="0" smtClean="0">
                <a:latin typeface="Times New Roman" charset="0"/>
                <a:ea typeface="ＭＳ Ｐゴシック" charset="0"/>
                <a:cs typeface="ＭＳ Ｐゴシック" charset="0"/>
              </a:rPr>
              <a:t>Merge sampling-based and</a:t>
            </a:r>
            <a:br>
              <a:rPr lang="en-US" dirty="0" smtClean="0">
                <a:latin typeface="Times New Roman" charset="0"/>
                <a:ea typeface="ＭＳ Ｐゴシック" charset="0"/>
                <a:cs typeface="ＭＳ Ｐゴシック" charset="0"/>
              </a:rPr>
            </a:br>
            <a:r>
              <a:rPr lang="en-US" dirty="0" smtClean="0">
                <a:latin typeface="Times New Roman" charset="0"/>
                <a:ea typeface="ＭＳ Ｐゴシック" charset="0"/>
                <a:cs typeface="ＭＳ Ｐゴシック" charset="0"/>
              </a:rPr>
              <a:t>probe-based measurement</a:t>
            </a:r>
          </a:p>
          <a:p>
            <a:pPr lvl="1">
              <a:defRPr/>
            </a:pPr>
            <a:r>
              <a:rPr lang="en-US" dirty="0" smtClean="0">
                <a:latin typeface="Times New Roman" charset="0"/>
                <a:ea typeface="ＭＳ Ｐゴシック" charset="0"/>
                <a:cs typeface="ＭＳ Ｐゴシック" charset="0"/>
              </a:rPr>
              <a:t>Unified context</a:t>
            </a:r>
          </a:p>
          <a:p>
            <a:pPr>
              <a:defRPr/>
            </a:pPr>
            <a:r>
              <a:rPr lang="en-US" dirty="0">
                <a:latin typeface="Times New Roman" charset="0"/>
                <a:ea typeface="ＭＳ Ｐゴシック" charset="0"/>
                <a:cs typeface="ＭＳ Ｐゴシック" charset="0"/>
              </a:rPr>
              <a:t>Charm+</a:t>
            </a:r>
            <a:r>
              <a:rPr lang="en-US" dirty="0" smtClean="0">
                <a:latin typeface="Times New Roman" charset="0"/>
                <a:ea typeface="ＭＳ Ｐゴシック" charset="0"/>
                <a:cs typeface="ＭＳ Ｐゴシック" charset="0"/>
              </a:rPr>
              <a:t>+ integration</a:t>
            </a:r>
            <a:endParaRPr lang="en-US" dirty="0">
              <a:latin typeface="Times New Roman" charset="0"/>
              <a:ea typeface="ＭＳ Ｐゴシック" charset="0"/>
              <a:cs typeface="ＭＳ Ｐゴシック" charset="0"/>
            </a:endParaRPr>
          </a:p>
          <a:p>
            <a:pPr lvl="1">
              <a:defRPr/>
            </a:pPr>
            <a:r>
              <a:rPr lang="en-US" dirty="0" smtClean="0">
                <a:latin typeface="Times New Roman" charset="0"/>
                <a:ea typeface="ＭＳ Ｐゴシック" charset="0"/>
                <a:cs typeface="ＭＳ Ｐゴシック" charset="0"/>
              </a:rPr>
              <a:t>Projections (tracing)</a:t>
            </a:r>
          </a:p>
          <a:p>
            <a:pPr lvl="1">
              <a:defRPr/>
            </a:pPr>
            <a:r>
              <a:rPr lang="en-US" dirty="0" smtClean="0">
                <a:latin typeface="Times New Roman" charset="0"/>
                <a:ea typeface="ＭＳ Ｐゴシック" charset="0"/>
                <a:cs typeface="ＭＳ Ｐゴシック" charset="0"/>
              </a:rPr>
              <a:t>TAU (profiling)</a:t>
            </a:r>
            <a:endParaRPr lang="en-US" dirty="0">
              <a:latin typeface="Times New Roman" charset="0"/>
              <a:ea typeface="ＭＳ Ｐゴシック" charset="0"/>
            </a:endParaRPr>
          </a:p>
          <a:p>
            <a:pPr>
              <a:defRPr/>
            </a:pPr>
            <a:endParaRPr lang="en-US" dirty="0" smtClean="0">
              <a:latin typeface="Times New Roman" charset="0"/>
              <a:ea typeface="ＭＳ Ｐゴシック" charset="0"/>
              <a:cs typeface="ＭＳ Ｐゴシック" charset="0"/>
            </a:endParaRPr>
          </a:p>
          <a:p>
            <a:pPr lvl="1">
              <a:defRPr/>
            </a:pPr>
            <a:endParaRPr lang="en-US" dirty="0" smtClean="0">
              <a:latin typeface="Times New Roman" charset="0"/>
              <a:ea typeface="ＭＳ Ｐゴシック" charset="0"/>
              <a:cs typeface="ＭＳ Ｐゴシック" charset="0"/>
            </a:endParaRPr>
          </a:p>
        </p:txBody>
      </p:sp>
      <p:sp>
        <p:nvSpPr>
          <p:cNvPr id="2" name="Title 1"/>
          <p:cNvSpPr>
            <a:spLocks noGrp="1"/>
          </p:cNvSpPr>
          <p:nvPr>
            <p:ph type="title"/>
          </p:nvPr>
        </p:nvSpPr>
        <p:spPr>
          <a:xfrm>
            <a:off x="139700" y="923811"/>
            <a:ext cx="7716982" cy="571325"/>
          </a:xfrm>
        </p:spPr>
        <p:txBody>
          <a:bodyPr/>
          <a:lstStyle/>
          <a:p>
            <a:r>
              <a:rPr lang="en-US" dirty="0" smtClean="0"/>
              <a:t>Integrated Profiling</a:t>
            </a:r>
            <a:endParaRPr lang="en-US" dirty="0"/>
          </a:p>
        </p:txBody>
      </p:sp>
      <p:pic>
        <p:nvPicPr>
          <p:cNvPr id="7" name="Picture 6" descr="blah.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7341" y="1019595"/>
            <a:ext cx="2693874" cy="1314234"/>
          </a:xfrm>
          <a:prstGeom prst="rect">
            <a:avLst/>
          </a:prstGeom>
        </p:spPr>
      </p:pic>
      <p:sp>
        <p:nvSpPr>
          <p:cNvPr id="6" name="TextBox 5"/>
          <p:cNvSpPr txBox="1"/>
          <p:nvPr/>
        </p:nvSpPr>
        <p:spPr>
          <a:xfrm>
            <a:off x="5214938" y="760986"/>
            <a:ext cx="614114" cy="261606"/>
          </a:xfrm>
          <a:prstGeom prst="rect">
            <a:avLst/>
          </a:prstGeom>
          <a:solidFill>
            <a:schemeClr val="bg1"/>
          </a:solidFill>
          <a:ln w="9525" cap="flat" cmpd="sng">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26788" rtlCol="0" anchor="t">
            <a:spAutoFit/>
          </a:bodyPr>
          <a:lstStyle/>
          <a:p>
            <a:pPr algn="ctr" defTabSz="321457" latinLnBrk="1" hangingPunct="0"/>
            <a:r>
              <a:rPr lang="en-US" sz="1100" dirty="0">
                <a:solidFill>
                  <a:srgbClr val="000000"/>
                </a:solidFill>
                <a:uFill>
                  <a:solidFill>
                    <a:srgbClr val="000000"/>
                  </a:solidFill>
                </a:uFill>
                <a:latin typeface="Times New Roman"/>
                <a:ea typeface="Calibri"/>
                <a:cs typeface="Times New Roman"/>
                <a:sym typeface="Calibri"/>
              </a:rPr>
              <a:t>Madness</a:t>
            </a:r>
          </a:p>
        </p:txBody>
      </p:sp>
      <p:pic>
        <p:nvPicPr>
          <p:cNvPr id="8" name="Picture 7" descr="blah.jpg"/>
          <p:cNvPicPr>
            <a:picLocks noChangeAspect="1"/>
          </p:cNvPicPr>
          <p:nvPr/>
        </p:nvPicPr>
        <p:blipFill rotWithShape="1">
          <a:blip r:embed="rId4" cstate="print">
            <a:extLst>
              <a:ext uri="{28A0092B-C50C-407E-A947-70E740481C1C}">
                <a14:useLocalDpi xmlns:a14="http://schemas.microsoft.com/office/drawing/2010/main" val="0"/>
              </a:ext>
            </a:extLst>
          </a:blip>
          <a:srcRect r="2933"/>
          <a:stretch/>
        </p:blipFill>
        <p:spPr>
          <a:xfrm>
            <a:off x="6851895" y="1008008"/>
            <a:ext cx="2253234" cy="1325821"/>
          </a:xfrm>
          <a:prstGeom prst="rect">
            <a:avLst/>
          </a:prstGeom>
        </p:spPr>
      </p:pic>
      <p:sp>
        <p:nvSpPr>
          <p:cNvPr id="9" name="TextBox 8"/>
          <p:cNvSpPr txBox="1"/>
          <p:nvPr/>
        </p:nvSpPr>
        <p:spPr>
          <a:xfrm>
            <a:off x="7679531" y="760986"/>
            <a:ext cx="557359" cy="261606"/>
          </a:xfrm>
          <a:prstGeom prst="rect">
            <a:avLst/>
          </a:prstGeom>
          <a:solidFill>
            <a:schemeClr val="bg1"/>
          </a:solidFill>
          <a:ln w="9525" cap="flat" cmpd="sng">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26788" rtlCol="0" anchor="t">
            <a:spAutoFit/>
          </a:bodyPr>
          <a:lstStyle/>
          <a:p>
            <a:pPr algn="ctr" defTabSz="321457" latinLnBrk="1" hangingPunct="0"/>
            <a:r>
              <a:rPr lang="en-US" sz="1100" dirty="0">
                <a:solidFill>
                  <a:srgbClr val="000000"/>
                </a:solidFill>
                <a:uFill>
                  <a:solidFill>
                    <a:srgbClr val="000000"/>
                  </a:solidFill>
                </a:uFill>
                <a:latin typeface="Times New Roman"/>
                <a:ea typeface="Calibri"/>
                <a:cs typeface="Times New Roman"/>
                <a:sym typeface="Calibri"/>
              </a:rPr>
              <a:t>FLASH</a:t>
            </a:r>
          </a:p>
        </p:txBody>
      </p:sp>
      <p:pic>
        <p:nvPicPr>
          <p:cNvPr id="13" name="Picture 12" descr="blah.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7182" y="2644764"/>
            <a:ext cx="3569818" cy="2182030"/>
          </a:xfrm>
          <a:prstGeom prst="rect">
            <a:avLst/>
          </a:prstGeom>
        </p:spPr>
      </p:pic>
      <p:sp>
        <p:nvSpPr>
          <p:cNvPr id="14" name="TextBox 13"/>
          <p:cNvSpPr txBox="1"/>
          <p:nvPr/>
        </p:nvSpPr>
        <p:spPr>
          <a:xfrm>
            <a:off x="6094904" y="4818688"/>
            <a:ext cx="640190" cy="2923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26788" rtlCol="0" anchor="t">
            <a:spAutoFit/>
          </a:bodyPr>
          <a:lstStyle/>
          <a:p>
            <a:pPr algn="ctr" defTabSz="321457" latinLnBrk="1" hangingPunct="0"/>
            <a:r>
              <a:rPr lang="en-US" sz="1300" dirty="0">
                <a:solidFill>
                  <a:srgbClr val="000000"/>
                </a:solidFill>
                <a:uFill>
                  <a:solidFill>
                    <a:srgbClr val="000000"/>
                  </a:solidFill>
                </a:uFill>
                <a:latin typeface="Times New Roman"/>
                <a:ea typeface="Calibri"/>
                <a:cs typeface="Times New Roman"/>
                <a:sym typeface="Calibri"/>
              </a:rPr>
              <a:t>Intrepid</a:t>
            </a:r>
          </a:p>
        </p:txBody>
      </p:sp>
      <p:sp>
        <p:nvSpPr>
          <p:cNvPr id="15" name="TextBox 14"/>
          <p:cNvSpPr txBox="1"/>
          <p:nvPr/>
        </p:nvSpPr>
        <p:spPr>
          <a:xfrm>
            <a:off x="7821068" y="4818688"/>
            <a:ext cx="582157" cy="2923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26788" rtlCol="0" anchor="t">
            <a:spAutoFit/>
          </a:bodyPr>
          <a:lstStyle/>
          <a:p>
            <a:pPr algn="ctr" defTabSz="321457" latinLnBrk="1" hangingPunct="0"/>
            <a:r>
              <a:rPr lang="en-US" sz="1300" dirty="0">
                <a:solidFill>
                  <a:srgbClr val="000000"/>
                </a:solidFill>
                <a:uFill>
                  <a:solidFill>
                    <a:srgbClr val="000000"/>
                  </a:solidFill>
                </a:uFill>
                <a:latin typeface="Times New Roman"/>
                <a:ea typeface="Calibri"/>
                <a:cs typeface="Times New Roman"/>
                <a:sym typeface="Calibri"/>
              </a:rPr>
              <a:t>Ranger</a:t>
            </a:r>
          </a:p>
        </p:txBody>
      </p:sp>
      <p:pic>
        <p:nvPicPr>
          <p:cNvPr id="16" name="Picture 15" descr="blah.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3605" y="2662134"/>
            <a:ext cx="2149555" cy="1702308"/>
          </a:xfrm>
          <a:prstGeom prst="rect">
            <a:avLst/>
          </a:prstGeom>
        </p:spPr>
      </p:pic>
      <p:pic>
        <p:nvPicPr>
          <p:cNvPr id="17" name="Picture 16" descr="blah.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936" y="4612456"/>
            <a:ext cx="4289052" cy="1987286"/>
          </a:xfrm>
          <a:prstGeom prst="rect">
            <a:avLst/>
          </a:prstGeom>
        </p:spPr>
      </p:pic>
      <p:pic>
        <p:nvPicPr>
          <p:cNvPr id="18" name="Picture 17" descr="blah.jpg"/>
          <p:cNvPicPr>
            <a:picLocks noChangeAspect="1"/>
          </p:cNvPicPr>
          <p:nvPr/>
        </p:nvPicPr>
        <p:blipFill rotWithShape="1">
          <a:blip r:embed="rId8" cstate="print">
            <a:extLst>
              <a:ext uri="{28A0092B-C50C-407E-A947-70E740481C1C}">
                <a14:useLocalDpi xmlns:a14="http://schemas.microsoft.com/office/drawing/2010/main" val="0"/>
              </a:ext>
            </a:extLst>
          </a:blip>
          <a:srcRect b="37809"/>
          <a:stretch/>
        </p:blipFill>
        <p:spPr>
          <a:xfrm>
            <a:off x="5361864" y="5247314"/>
            <a:ext cx="3710749" cy="1572585"/>
          </a:xfrm>
          <a:prstGeom prst="rect">
            <a:avLst/>
          </a:prstGeom>
        </p:spPr>
      </p:pic>
      <p:sp>
        <p:nvSpPr>
          <p:cNvPr id="19" name="TextBox 18"/>
          <p:cNvSpPr txBox="1"/>
          <p:nvPr/>
        </p:nvSpPr>
        <p:spPr>
          <a:xfrm>
            <a:off x="4732734" y="5017935"/>
            <a:ext cx="782624" cy="3539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26788" rtlCol="0" anchor="t">
            <a:spAutoFit/>
          </a:bodyPr>
          <a:lstStyle/>
          <a:p>
            <a:pPr defTabSz="321457" latinLnBrk="1" hangingPunct="0"/>
            <a:r>
              <a:rPr lang="en-US" sz="1700" dirty="0">
                <a:solidFill>
                  <a:srgbClr val="000000"/>
                </a:solidFill>
                <a:uFill>
                  <a:solidFill>
                    <a:srgbClr val="000000"/>
                  </a:solidFill>
                </a:uFill>
                <a:latin typeface="Times New Roman"/>
                <a:ea typeface="Calibri"/>
                <a:cs typeface="Times New Roman"/>
                <a:sym typeface="Calibri"/>
              </a:rPr>
              <a:t>NAMD</a:t>
            </a:r>
          </a:p>
        </p:txBody>
      </p:sp>
    </p:spTree>
    <p:extLst>
      <p:ext uri="{BB962C8B-B14F-4D97-AF65-F5344CB8AC3E}">
        <p14:creationId xmlns:p14="http://schemas.microsoft.com/office/powerpoint/2010/main" val="1690766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h.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297" y="900173"/>
            <a:ext cx="2730103" cy="3238000"/>
          </a:xfrm>
          <a:prstGeom prst="rect">
            <a:avLst/>
          </a:prstGeom>
        </p:spPr>
      </p:pic>
      <p:sp>
        <p:nvSpPr>
          <p:cNvPr id="2" name="Title 1"/>
          <p:cNvSpPr>
            <a:spLocks noGrp="1"/>
          </p:cNvSpPr>
          <p:nvPr>
            <p:ph type="title"/>
          </p:nvPr>
        </p:nvSpPr>
        <p:spPr>
          <a:xfrm>
            <a:off x="711200" y="918077"/>
            <a:ext cx="6553717" cy="475459"/>
          </a:xfrm>
        </p:spPr>
        <p:txBody>
          <a:bodyPr/>
          <a:lstStyle/>
          <a:p>
            <a:r>
              <a:rPr lang="en-US" dirty="0" smtClean="0"/>
              <a:t>Parallel Performance Monitoring</a:t>
            </a:r>
            <a:endParaRPr lang="en-US" dirty="0"/>
          </a:p>
        </p:txBody>
      </p:sp>
      <p:sp>
        <p:nvSpPr>
          <p:cNvPr id="3" name="Content Placeholder 2"/>
          <p:cNvSpPr>
            <a:spLocks noGrp="1"/>
          </p:cNvSpPr>
          <p:nvPr>
            <p:ph sz="quarter" idx="4294967295"/>
          </p:nvPr>
        </p:nvSpPr>
        <p:spPr>
          <a:xfrm>
            <a:off x="254000" y="1393536"/>
            <a:ext cx="5414366" cy="5185063"/>
          </a:xfrm>
          <a:prstGeom prst="rect">
            <a:avLst/>
          </a:prstGeom>
        </p:spPr>
        <p:txBody>
          <a:bodyPr>
            <a:normAutofit fontScale="77500" lnSpcReduction="20000"/>
          </a:bodyPr>
          <a:lstStyle/>
          <a:p>
            <a:r>
              <a:rPr lang="en-US" i="1" dirty="0"/>
              <a:t>Parallel performance state</a:t>
            </a:r>
            <a:r>
              <a:rPr lang="en-US" dirty="0"/>
              <a:t> is globally </a:t>
            </a:r>
            <a:r>
              <a:rPr lang="en-US" dirty="0" smtClean="0"/>
              <a:t>distributed</a:t>
            </a:r>
            <a:endParaRPr lang="en-US" dirty="0"/>
          </a:p>
          <a:p>
            <a:pPr lvl="1"/>
            <a:r>
              <a:rPr lang="en-US" dirty="0"/>
              <a:t>Logically part of application’s global data space</a:t>
            </a:r>
          </a:p>
          <a:p>
            <a:pPr lvl="1"/>
            <a:r>
              <a:rPr lang="en-US" i="1" dirty="0"/>
              <a:t>Offline</a:t>
            </a:r>
            <a:r>
              <a:rPr lang="en-US" dirty="0"/>
              <a:t>: outputs data at execution end for post-mortem analysis</a:t>
            </a:r>
          </a:p>
          <a:p>
            <a:pPr lvl="1"/>
            <a:r>
              <a:rPr lang="en-US" i="1" dirty="0"/>
              <a:t>Online:</a:t>
            </a:r>
            <a:r>
              <a:rPr lang="en-US" dirty="0"/>
              <a:t> access to</a:t>
            </a:r>
            <a:r>
              <a:rPr lang="en-US" i="1" dirty="0"/>
              <a:t> performance state </a:t>
            </a:r>
            <a:r>
              <a:rPr lang="en-US" dirty="0"/>
              <a:t>for </a:t>
            </a:r>
            <a:r>
              <a:rPr lang="en-US" dirty="0" smtClean="0"/>
              <a:t>analysis</a:t>
            </a:r>
            <a:endParaRPr lang="en-US" dirty="0"/>
          </a:p>
          <a:p>
            <a:r>
              <a:rPr lang="en-US" dirty="0"/>
              <a:t>Definition: </a:t>
            </a:r>
            <a:r>
              <a:rPr lang="en-US" i="1" dirty="0"/>
              <a:t>Monitoring</a:t>
            </a:r>
          </a:p>
          <a:p>
            <a:pPr lvl="1"/>
            <a:r>
              <a:rPr lang="en-US" dirty="0"/>
              <a:t>Online access to parallel performance (data) state</a:t>
            </a:r>
          </a:p>
          <a:p>
            <a:pPr lvl="1"/>
            <a:r>
              <a:rPr lang="en-US" dirty="0"/>
              <a:t>May or may not involve runtime </a:t>
            </a:r>
            <a:r>
              <a:rPr lang="en-US" dirty="0" smtClean="0"/>
              <a:t>analysis</a:t>
            </a:r>
          </a:p>
          <a:p>
            <a:r>
              <a:rPr lang="en-US" dirty="0" smtClean="0"/>
              <a:t>Couple with monitoring infrastructures</a:t>
            </a:r>
          </a:p>
          <a:p>
            <a:r>
              <a:rPr lang="en-US" b="1" i="1" dirty="0" err="1" smtClean="0"/>
              <a:t>TAUoverSupermon</a:t>
            </a:r>
            <a:endParaRPr lang="en-US" b="1" i="1" dirty="0" smtClean="0"/>
          </a:p>
          <a:p>
            <a:pPr lvl="1"/>
            <a:r>
              <a:rPr lang="en-US" dirty="0" err="1" smtClean="0"/>
              <a:t>Supermon</a:t>
            </a:r>
            <a:r>
              <a:rPr lang="en-US" dirty="0" smtClean="0"/>
              <a:t> monitor from</a:t>
            </a:r>
            <a:br>
              <a:rPr lang="en-US" dirty="0" smtClean="0"/>
            </a:br>
            <a:r>
              <a:rPr lang="en-US" dirty="0" smtClean="0"/>
              <a:t>Los </a:t>
            </a:r>
            <a:r>
              <a:rPr lang="en-US" dirty="0"/>
              <a:t>Alamos National </a:t>
            </a:r>
            <a:r>
              <a:rPr lang="en-US" dirty="0" smtClean="0"/>
              <a:t>Laboratory</a:t>
            </a:r>
            <a:endParaRPr lang="en-US" dirty="0"/>
          </a:p>
          <a:p>
            <a:pPr>
              <a:lnSpc>
                <a:spcPct val="90000"/>
              </a:lnSpc>
            </a:pPr>
            <a:r>
              <a:rPr lang="en-US" b="1" i="1" dirty="0" err="1" smtClean="0"/>
              <a:t>TAUoverMRNET</a:t>
            </a:r>
            <a:endParaRPr lang="en-US" b="1" i="1" dirty="0" smtClean="0"/>
          </a:p>
          <a:p>
            <a:pPr lvl="1">
              <a:lnSpc>
                <a:spcPct val="90000"/>
              </a:lnSpc>
            </a:pPr>
            <a:r>
              <a:rPr lang="en-US" dirty="0" smtClean="0"/>
              <a:t>Multicast Reduction Network (</a:t>
            </a:r>
            <a:r>
              <a:rPr lang="en-US" dirty="0" err="1" smtClean="0"/>
              <a:t>MRNet</a:t>
            </a:r>
            <a:r>
              <a:rPr lang="en-US" dirty="0" smtClean="0"/>
              <a:t>)</a:t>
            </a:r>
            <a:br>
              <a:rPr lang="en-US" dirty="0" smtClean="0"/>
            </a:br>
            <a:r>
              <a:rPr lang="en-US" dirty="0" smtClean="0"/>
              <a:t>infrastructure from Wisconsin</a:t>
            </a:r>
            <a:endParaRPr lang="en-US" dirty="0"/>
          </a:p>
          <a:p>
            <a:pPr>
              <a:lnSpc>
                <a:spcPct val="90000"/>
              </a:lnSpc>
            </a:pPr>
            <a:r>
              <a:rPr lang="en-US" b="1" i="1" dirty="0" err="1" smtClean="0"/>
              <a:t>TAUg</a:t>
            </a:r>
            <a:endParaRPr lang="en-US" b="1" i="1" dirty="0" smtClean="0"/>
          </a:p>
          <a:p>
            <a:pPr lvl="1">
              <a:lnSpc>
                <a:spcPct val="90000"/>
              </a:lnSpc>
            </a:pPr>
            <a:r>
              <a:rPr lang="en-US" dirty="0" smtClean="0"/>
              <a:t>MPI-based infrastructure to provide</a:t>
            </a:r>
            <a:br>
              <a:rPr lang="en-US" dirty="0" smtClean="0"/>
            </a:br>
            <a:r>
              <a:rPr lang="en-US" dirty="0" smtClean="0"/>
              <a:t>global view of TAU profile data</a:t>
            </a:r>
          </a:p>
          <a:p>
            <a:pPr>
              <a:lnSpc>
                <a:spcPct val="90000"/>
              </a:lnSpc>
            </a:pPr>
            <a:r>
              <a:rPr lang="en-US" b="1" i="1" dirty="0" err="1" smtClean="0"/>
              <a:t>TAUmon</a:t>
            </a:r>
            <a:endParaRPr lang="en-US" b="1" i="1" dirty="0" smtClean="0"/>
          </a:p>
          <a:p>
            <a:pPr lvl="1">
              <a:lnSpc>
                <a:spcPct val="90000"/>
              </a:lnSpc>
            </a:pPr>
            <a:r>
              <a:rPr lang="en-US" dirty="0" smtClean="0"/>
              <a:t>Transport-neutral (</a:t>
            </a:r>
            <a:r>
              <a:rPr lang="en-US" dirty="0" err="1" smtClean="0"/>
              <a:t>SuperMon</a:t>
            </a:r>
            <a:r>
              <a:rPr lang="en-US" dirty="0" smtClean="0"/>
              <a:t>, </a:t>
            </a:r>
            <a:r>
              <a:rPr lang="en-US" dirty="0" err="1" smtClean="0"/>
              <a:t>MRNet</a:t>
            </a:r>
            <a:r>
              <a:rPr lang="en-US" dirty="0" smtClean="0"/>
              <a:t>, MPI)</a:t>
            </a:r>
          </a:p>
          <a:p>
            <a:pPr>
              <a:lnSpc>
                <a:spcPct val="90000"/>
              </a:lnSpc>
            </a:pPr>
            <a:r>
              <a:rPr lang="en-US" dirty="0" smtClean="0"/>
              <a:t>Develop online analysis methods</a:t>
            </a:r>
          </a:p>
          <a:p>
            <a:pPr lvl="1">
              <a:lnSpc>
                <a:spcPct val="90000"/>
              </a:lnSpc>
            </a:pPr>
            <a:r>
              <a:rPr lang="en-US" dirty="0" smtClean="0"/>
              <a:t>Aggregation, statistics, …</a:t>
            </a:r>
            <a:endParaRPr lang="en-US" dirty="0"/>
          </a:p>
        </p:txBody>
      </p:sp>
      <p:pic>
        <p:nvPicPr>
          <p:cNvPr id="4" name="Picture 3" descr="blah.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4766" y="4516951"/>
            <a:ext cx="3610877" cy="1903693"/>
          </a:xfrm>
          <a:prstGeom prst="rect">
            <a:avLst/>
          </a:prstGeom>
        </p:spPr>
      </p:pic>
    </p:spTree>
    <p:extLst>
      <p:ext uri="{BB962C8B-B14F-4D97-AF65-F5344CB8AC3E}">
        <p14:creationId xmlns:p14="http://schemas.microsoft.com/office/powerpoint/2010/main" val="3345635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020457"/>
            <a:ext cx="9182101" cy="474679"/>
          </a:xfrm>
        </p:spPr>
        <p:txBody>
          <a:bodyPr/>
          <a:lstStyle/>
          <a:p>
            <a:r>
              <a:rPr lang="en-US" dirty="0" smtClean="0"/>
              <a:t>Integrated Heterogeneous Support in TAU</a:t>
            </a:r>
            <a:endParaRPr lang="en-US" dirty="0"/>
          </a:p>
        </p:txBody>
      </p:sp>
      <p:sp>
        <p:nvSpPr>
          <p:cNvPr id="3" name="Content Placeholder 2"/>
          <p:cNvSpPr>
            <a:spLocks noGrp="1"/>
          </p:cNvSpPr>
          <p:nvPr>
            <p:ph sz="quarter" idx="4294967295"/>
          </p:nvPr>
        </p:nvSpPr>
        <p:spPr>
          <a:xfrm>
            <a:off x="444501" y="1729729"/>
            <a:ext cx="4535320" cy="4807596"/>
          </a:xfrm>
          <a:prstGeom prst="rect">
            <a:avLst/>
          </a:prstGeom>
        </p:spPr>
        <p:txBody>
          <a:bodyPr/>
          <a:lstStyle/>
          <a:p>
            <a:r>
              <a:rPr lang="en-US" dirty="0" smtClean="0"/>
              <a:t>Integrated GPU support</a:t>
            </a:r>
          </a:p>
          <a:p>
            <a:pPr lvl="1"/>
            <a:r>
              <a:rPr lang="en-US" dirty="0" smtClean="0"/>
              <a:t>Enable host-GPU measurement</a:t>
            </a:r>
          </a:p>
          <a:p>
            <a:pPr lvl="2"/>
            <a:r>
              <a:rPr lang="en-US" dirty="0" smtClean="0"/>
              <a:t>CUDA, </a:t>
            </a:r>
            <a:r>
              <a:rPr lang="en-US" dirty="0" err="1" smtClean="0"/>
              <a:t>OpenCL</a:t>
            </a:r>
            <a:r>
              <a:rPr lang="en-US" dirty="0" smtClean="0"/>
              <a:t>, </a:t>
            </a:r>
            <a:r>
              <a:rPr lang="en-US" dirty="0" err="1" smtClean="0"/>
              <a:t>OpenACC</a:t>
            </a:r>
            <a:endParaRPr lang="en-US" dirty="0" smtClean="0"/>
          </a:p>
          <a:p>
            <a:pPr lvl="2"/>
            <a:r>
              <a:rPr lang="en-US" dirty="0"/>
              <a:t>a</a:t>
            </a:r>
            <a:r>
              <a:rPr lang="en-US" dirty="0" smtClean="0"/>
              <a:t>ccelerator compiler integration</a:t>
            </a:r>
          </a:p>
          <a:p>
            <a:pPr lvl="2"/>
            <a:r>
              <a:rPr lang="en-US" dirty="0" smtClean="0"/>
              <a:t>utilize PAPI CUDA and CUPTI</a:t>
            </a:r>
          </a:p>
          <a:p>
            <a:pPr lvl="1"/>
            <a:r>
              <a:rPr lang="en-US" dirty="0" smtClean="0"/>
              <a:t>Provide both heterogeneous profiling and tracing support</a:t>
            </a:r>
          </a:p>
          <a:p>
            <a:pPr lvl="2"/>
            <a:r>
              <a:rPr lang="en-US" dirty="0" smtClean="0"/>
              <a:t>contextualization of asynchronous kernel invocation</a:t>
            </a:r>
          </a:p>
          <a:p>
            <a:pPr lvl="1"/>
            <a:r>
              <a:rPr lang="en-US" dirty="0" smtClean="0"/>
              <a:t>Static analysis of GPU kernel</a:t>
            </a:r>
          </a:p>
          <a:p>
            <a:pPr lvl="1"/>
            <a:r>
              <a:rPr lang="en-US" dirty="0" smtClean="0"/>
              <a:t>GPU kernel sampling</a:t>
            </a:r>
          </a:p>
          <a:p>
            <a:r>
              <a:rPr lang="en-US" dirty="0" smtClean="0"/>
              <a:t>Full support for Intel Xeon Phi</a:t>
            </a:r>
          </a:p>
          <a:p>
            <a:endParaRPr lang="en-US" dirty="0" smtClean="0"/>
          </a:p>
        </p:txBody>
      </p:sp>
      <p:pic>
        <p:nvPicPr>
          <p:cNvPr id="4" name="Picture 3" descr="tools_interopt-ne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9985" y="1418452"/>
            <a:ext cx="2893615" cy="1936107"/>
          </a:xfrm>
          <a:prstGeom prst="rect">
            <a:avLst/>
          </a:prstGeom>
        </p:spPr>
      </p:pic>
      <p:pic>
        <p:nvPicPr>
          <p:cNvPr id="5" name="Picture 4" descr="blah.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8883" y="3299506"/>
            <a:ext cx="3270459" cy="1408624"/>
          </a:xfrm>
          <a:prstGeom prst="rect">
            <a:avLst/>
          </a:prstGeom>
        </p:spPr>
      </p:pic>
      <p:sp>
        <p:nvSpPr>
          <p:cNvPr id="6" name="TextBox 5"/>
          <p:cNvSpPr txBox="1"/>
          <p:nvPr/>
        </p:nvSpPr>
        <p:spPr>
          <a:xfrm>
            <a:off x="6929438" y="3330724"/>
            <a:ext cx="652461" cy="307773"/>
          </a:xfrm>
          <a:prstGeom prst="rect">
            <a:avLst/>
          </a:prstGeom>
          <a:noFill/>
          <a:ln w="9525" cap="flat" cmpd="sng">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26788" rtlCol="0" anchor="t">
            <a:spAutoFit/>
          </a:bodyPr>
          <a:lstStyle/>
          <a:p>
            <a:pPr defTabSz="321457" latinLnBrk="1" hangingPunct="0"/>
            <a:r>
              <a:rPr lang="en-US" sz="1400" dirty="0">
                <a:solidFill>
                  <a:schemeClr val="bg1"/>
                </a:solidFill>
                <a:uFill>
                  <a:solidFill>
                    <a:srgbClr val="000000"/>
                  </a:solidFill>
                </a:uFill>
                <a:latin typeface="Times New Roman"/>
                <a:ea typeface="Calibri"/>
                <a:cs typeface="Times New Roman"/>
                <a:sym typeface="Calibri"/>
              </a:rPr>
              <a:t>GTC</a:t>
            </a:r>
          </a:p>
        </p:txBody>
      </p:sp>
      <p:pic>
        <p:nvPicPr>
          <p:cNvPr id="9" name="Picture 8" descr="blah.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9250" y="4703676"/>
            <a:ext cx="3151099" cy="1905754"/>
          </a:xfrm>
          <a:prstGeom prst="rect">
            <a:avLst/>
          </a:prstGeom>
        </p:spPr>
      </p:pic>
    </p:spTree>
    <p:extLst>
      <p:ext uri="{BB962C8B-B14F-4D97-AF65-F5344CB8AC3E}">
        <p14:creationId xmlns:p14="http://schemas.microsoft.com/office/powerpoint/2010/main" val="1129834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73011"/>
            <a:ext cx="7716982" cy="571325"/>
          </a:xfrm>
        </p:spPr>
        <p:txBody>
          <a:bodyPr/>
          <a:lstStyle/>
          <a:p>
            <a:r>
              <a:rPr lang="en-US" dirty="0" smtClean="0"/>
              <a:t>TAU Application Highlights –  GTC</a:t>
            </a:r>
            <a:endParaRPr lang="en-US" dirty="0"/>
          </a:p>
        </p:txBody>
      </p:sp>
      <p:sp>
        <p:nvSpPr>
          <p:cNvPr id="3" name="Content Placeholder 2"/>
          <p:cNvSpPr>
            <a:spLocks noGrp="1"/>
          </p:cNvSpPr>
          <p:nvPr>
            <p:ph idx="4294967295"/>
          </p:nvPr>
        </p:nvSpPr>
        <p:spPr>
          <a:xfrm>
            <a:off x="332434" y="1444336"/>
            <a:ext cx="8674100" cy="5160406"/>
          </a:xfrm>
        </p:spPr>
        <p:txBody>
          <a:bodyPr>
            <a:normAutofit lnSpcReduction="10000"/>
          </a:bodyPr>
          <a:lstStyle/>
          <a:p>
            <a:r>
              <a:rPr lang="en-US" dirty="0" err="1" smtClean="0"/>
              <a:t>Gyrokinetic</a:t>
            </a:r>
            <a:r>
              <a:rPr lang="en-US" dirty="0" smtClean="0"/>
              <a:t> </a:t>
            </a:r>
            <a:r>
              <a:rPr lang="en-US" dirty="0" err="1" smtClean="0"/>
              <a:t>Toroidal</a:t>
            </a:r>
            <a:r>
              <a:rPr lang="en-US" dirty="0" smtClean="0"/>
              <a:t> Code (GTC)</a:t>
            </a:r>
          </a:p>
          <a:p>
            <a:pPr lvl="1"/>
            <a:r>
              <a:rPr lang="en-US" dirty="0">
                <a:ea typeface="ＭＳ Ｐゴシック" pitchFamily="-128" charset="-128"/>
                <a:cs typeface="ＭＳ Ｐゴシック" pitchFamily="-128" charset="-128"/>
              </a:rPr>
              <a:t>3D </a:t>
            </a:r>
            <a:r>
              <a:rPr lang="en-US" dirty="0" smtClean="0">
                <a:ea typeface="ＭＳ Ｐゴシック" pitchFamily="-128" charset="-128"/>
                <a:cs typeface="ＭＳ Ｐゴシック" pitchFamily="-128" charset="-128"/>
              </a:rPr>
              <a:t>PIC code </a:t>
            </a:r>
            <a:r>
              <a:rPr lang="en-US" dirty="0">
                <a:ea typeface="ＭＳ Ｐゴシック" pitchFamily="-128" charset="-128"/>
                <a:cs typeface="ＭＳ Ｐゴシック" pitchFamily="-128" charset="-128"/>
              </a:rPr>
              <a:t>to </a:t>
            </a:r>
            <a:r>
              <a:rPr lang="en-US" dirty="0" smtClean="0">
                <a:ea typeface="ＭＳ Ｐゴシック" pitchFamily="-128" charset="-128"/>
                <a:cs typeface="ＭＳ Ｐゴシック" pitchFamily="-128" charset="-128"/>
              </a:rPr>
              <a:t>study </a:t>
            </a:r>
            <a:r>
              <a:rPr lang="en-US" dirty="0" err="1" smtClean="0">
                <a:ea typeface="ＭＳ Ｐゴシック" pitchFamily="-128" charset="-128"/>
                <a:cs typeface="ＭＳ Ｐゴシック" pitchFamily="-128" charset="-128"/>
              </a:rPr>
              <a:t>microturbulence</a:t>
            </a:r>
            <a:r>
              <a:rPr lang="en-US" dirty="0" smtClean="0">
                <a:ea typeface="ＭＳ Ｐゴシック" pitchFamily="-128" charset="-128"/>
                <a:cs typeface="ＭＳ Ｐゴシック" pitchFamily="-128" charset="-128"/>
              </a:rPr>
              <a:t> in</a:t>
            </a:r>
            <a:br>
              <a:rPr lang="en-US" dirty="0" smtClean="0">
                <a:ea typeface="ＭＳ Ｐゴシック" pitchFamily="-128" charset="-128"/>
                <a:cs typeface="ＭＳ Ｐゴシック" pitchFamily="-128" charset="-128"/>
              </a:rPr>
            </a:br>
            <a:r>
              <a:rPr lang="en-US" dirty="0" smtClean="0">
                <a:ea typeface="ＭＳ Ｐゴシック" pitchFamily="-128" charset="-128"/>
                <a:cs typeface="ＭＳ Ｐゴシック" pitchFamily="-128" charset="-128"/>
              </a:rPr>
              <a:t>magnetically</a:t>
            </a:r>
            <a:r>
              <a:rPr lang="en-US" dirty="0">
                <a:ea typeface="ＭＳ Ｐゴシック" pitchFamily="-128" charset="-128"/>
                <a:cs typeface="ＭＳ Ｐゴシック" pitchFamily="-128" charset="-128"/>
              </a:rPr>
              <a:t> </a:t>
            </a:r>
            <a:r>
              <a:rPr lang="en-US" dirty="0" smtClean="0">
                <a:ea typeface="ＭＳ Ｐゴシック" pitchFamily="-128" charset="-128"/>
                <a:cs typeface="ＭＳ Ｐゴシック" pitchFamily="-128" charset="-128"/>
              </a:rPr>
              <a:t>confined </a:t>
            </a:r>
            <a:r>
              <a:rPr lang="en-US" dirty="0">
                <a:ea typeface="ＭＳ Ｐゴシック" pitchFamily="-128" charset="-128"/>
                <a:cs typeface="ＭＳ Ｐゴシック" pitchFamily="-128" charset="-128"/>
              </a:rPr>
              <a:t>fusion plasmas </a:t>
            </a:r>
          </a:p>
          <a:p>
            <a:r>
              <a:rPr lang="en-US" dirty="0" smtClean="0"/>
              <a:t>GTC is highly-parallelizable, but different</a:t>
            </a:r>
            <a:br>
              <a:rPr lang="en-US" dirty="0" smtClean="0"/>
            </a:br>
            <a:r>
              <a:rPr lang="en-US" dirty="0" smtClean="0"/>
              <a:t>factors</a:t>
            </a:r>
            <a:r>
              <a:rPr lang="en-US" dirty="0"/>
              <a:t> </a:t>
            </a:r>
            <a:r>
              <a:rPr lang="en-US" dirty="0" smtClean="0"/>
              <a:t>can affect its performance</a:t>
            </a:r>
          </a:p>
          <a:p>
            <a:pPr lvl="1"/>
            <a:r>
              <a:rPr lang="en-US" dirty="0" smtClean="0"/>
              <a:t>TAU was used for scaling studies on Jaguar/Titan</a:t>
            </a:r>
          </a:p>
          <a:p>
            <a:r>
              <a:rPr lang="en-US" dirty="0" smtClean="0"/>
              <a:t>PIC codes can be affected by imbalances arising</a:t>
            </a:r>
            <a:br>
              <a:rPr lang="en-US" dirty="0" smtClean="0"/>
            </a:br>
            <a:r>
              <a:rPr lang="en-US" dirty="0" smtClean="0"/>
              <a:t>during execution because of particle movement</a:t>
            </a:r>
          </a:p>
          <a:p>
            <a:pPr lvl="1"/>
            <a:r>
              <a:rPr lang="en-US" dirty="0" smtClean="0"/>
              <a:t>TAU to capture</a:t>
            </a:r>
            <a:r>
              <a:rPr lang="en-US" dirty="0" smtClean="0">
                <a:ea typeface="ＭＳ Ｐゴシック" pitchFamily="-128" charset="-128"/>
                <a:cs typeface="ＭＳ Ｐゴシック" pitchFamily="-128" charset="-128"/>
              </a:rPr>
              <a:t> performance metrics with respect</a:t>
            </a:r>
            <a:br>
              <a:rPr lang="en-US" dirty="0" smtClean="0">
                <a:ea typeface="ＭＳ Ｐゴシック" pitchFamily="-128" charset="-128"/>
                <a:cs typeface="ＭＳ Ｐゴシック" pitchFamily="-128" charset="-128"/>
              </a:rPr>
            </a:br>
            <a:r>
              <a:rPr lang="en-US" dirty="0" smtClean="0">
                <a:ea typeface="ＭＳ Ｐゴシック" pitchFamily="-128" charset="-128"/>
                <a:cs typeface="ＭＳ Ｐゴシック" pitchFamily="-128" charset="-128"/>
              </a:rPr>
              <a:t>to application iterations</a:t>
            </a:r>
          </a:p>
          <a:p>
            <a:pPr lvl="1"/>
            <a:r>
              <a:rPr lang="en-US" dirty="0" smtClean="0">
                <a:ea typeface="ＭＳ Ｐゴシック" pitchFamily="-128" charset="-128"/>
                <a:cs typeface="ＭＳ Ｐゴシック" pitchFamily="-128" charset="-128"/>
              </a:rPr>
              <a:t>Identified reason for declining performance</a:t>
            </a:r>
            <a:br>
              <a:rPr lang="en-US" dirty="0" smtClean="0">
                <a:ea typeface="ＭＳ Ｐゴシック" pitchFamily="-128" charset="-128"/>
                <a:cs typeface="ＭＳ Ｐゴシック" pitchFamily="-128" charset="-128"/>
              </a:rPr>
            </a:br>
            <a:r>
              <a:rPr lang="en-US" dirty="0" smtClean="0">
                <a:ea typeface="ＭＳ Ｐゴシック" pitchFamily="-128" charset="-128"/>
                <a:cs typeface="ＭＳ Ｐゴシック" pitchFamily="-128" charset="-128"/>
              </a:rPr>
              <a:t>was due to cache problems</a:t>
            </a:r>
            <a:endParaRPr lang="en-US" dirty="0">
              <a:ea typeface="ＭＳ Ｐゴシック" pitchFamily="-128" charset="-128"/>
              <a:cs typeface="ＭＳ Ｐゴシック" pitchFamily="-128" charset="-128"/>
            </a:endParaRPr>
          </a:p>
          <a:p>
            <a:r>
              <a:rPr lang="en-US" dirty="0" smtClean="0"/>
              <a:t>GTC implementation on GPUs</a:t>
            </a:r>
          </a:p>
          <a:p>
            <a:pPr lvl="1"/>
            <a:r>
              <a:rPr lang="en-US" dirty="0" smtClean="0"/>
              <a:t>TAU provides integrated support for</a:t>
            </a:r>
            <a:br>
              <a:rPr lang="en-US" dirty="0" smtClean="0"/>
            </a:br>
            <a:r>
              <a:rPr lang="en-US" dirty="0" smtClean="0"/>
              <a:t>measurement, analysis, and visualization</a:t>
            </a:r>
            <a:br>
              <a:rPr lang="en-US" dirty="0" smtClean="0"/>
            </a:br>
            <a:r>
              <a:rPr lang="en-US" dirty="0" smtClean="0"/>
              <a:t>of heterogeneous performance</a:t>
            </a:r>
          </a:p>
          <a:p>
            <a:pPr lvl="1"/>
            <a:r>
              <a:rPr lang="en-US" dirty="0" smtClean="0"/>
              <a:t>MPI + </a:t>
            </a:r>
            <a:r>
              <a:rPr lang="en-US" dirty="0" err="1" smtClean="0"/>
              <a:t>OpenMP</a:t>
            </a:r>
            <a:r>
              <a:rPr lang="en-US" dirty="0" smtClean="0"/>
              <a:t> + CUDA</a:t>
            </a:r>
          </a:p>
          <a:p>
            <a:pPr marL="642915" lvl="2" indent="0">
              <a:buNone/>
            </a:pPr>
            <a:endParaRPr lang="en-US" dirty="0" smtClean="0"/>
          </a:p>
          <a:p>
            <a:endParaRPr lang="en-US" dirty="0"/>
          </a:p>
        </p:txBody>
      </p:sp>
      <p:pic>
        <p:nvPicPr>
          <p:cNvPr id="9" name="Picture 5" descr="TFTR_interior_small"/>
          <p:cNvPicPr>
            <a:picLocks noChangeAspect="1" noChangeArrowheads="1"/>
          </p:cNvPicPr>
          <p:nvPr/>
        </p:nvPicPr>
        <p:blipFill>
          <a:blip r:embed="rId3"/>
          <a:srcRect/>
          <a:stretch>
            <a:fillRect/>
          </a:stretch>
        </p:blipFill>
        <p:spPr bwMode="auto">
          <a:xfrm>
            <a:off x="7257333" y="903792"/>
            <a:ext cx="1721567" cy="1166308"/>
          </a:xfrm>
          <a:prstGeom prst="rect">
            <a:avLst/>
          </a:prstGeom>
          <a:noFill/>
          <a:ln w="9525">
            <a:noFill/>
            <a:miter lim="800000"/>
            <a:headEnd/>
            <a:tailEnd/>
          </a:ln>
        </p:spPr>
      </p:pic>
      <p:pic>
        <p:nvPicPr>
          <p:cNvPr id="5" name="Picture 4" descr="bla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3750" y="2018418"/>
            <a:ext cx="1835150" cy="2968693"/>
          </a:xfrm>
          <a:prstGeom prst="rect">
            <a:avLst/>
          </a:prstGeom>
        </p:spPr>
      </p:pic>
      <p:grpSp>
        <p:nvGrpSpPr>
          <p:cNvPr id="12" name="Group 11"/>
          <p:cNvGrpSpPr/>
          <p:nvPr/>
        </p:nvGrpSpPr>
        <p:grpSpPr>
          <a:xfrm>
            <a:off x="5820398" y="4959792"/>
            <a:ext cx="2687070" cy="1450930"/>
            <a:chOff x="6211044" y="139559"/>
            <a:chExt cx="2786076" cy="1640343"/>
          </a:xfrm>
        </p:grpSpPr>
        <p:pic>
          <p:nvPicPr>
            <p:cNvPr id="13" name="Picture 2"/>
            <p:cNvPicPr>
              <a:picLocks noChangeAspect="1" noChangeArrowheads="1"/>
            </p:cNvPicPr>
            <p:nvPr/>
          </p:nvPicPr>
          <p:blipFill>
            <a:blip r:embed="rId5"/>
            <a:srcRect/>
            <a:stretch>
              <a:fillRect/>
            </a:stretch>
          </p:blipFill>
          <p:spPr bwMode="auto">
            <a:xfrm>
              <a:off x="6211045" y="173313"/>
              <a:ext cx="2775231" cy="1606589"/>
            </a:xfrm>
            <a:prstGeom prst="rect">
              <a:avLst/>
            </a:prstGeom>
            <a:noFill/>
            <a:ln w="9525">
              <a:noFill/>
              <a:round/>
              <a:headEnd/>
              <a:tailEnd/>
            </a:ln>
            <a:effectLst/>
          </p:spPr>
        </p:pic>
        <p:sp>
          <p:nvSpPr>
            <p:cNvPr id="14" name="TextBox 13"/>
            <p:cNvSpPr txBox="1"/>
            <p:nvPr/>
          </p:nvSpPr>
          <p:spPr>
            <a:xfrm>
              <a:off x="8091028" y="454347"/>
              <a:ext cx="906092" cy="181915"/>
            </a:xfrm>
            <a:prstGeom prst="rect">
              <a:avLst/>
            </a:prstGeom>
            <a:noFill/>
          </p:spPr>
          <p:txBody>
            <a:bodyPr wrap="square" rtlCol="0">
              <a:spAutoFit/>
            </a:bodyPr>
            <a:lstStyle/>
            <a:p>
              <a:r>
                <a:rPr lang="en-US" sz="800" b="1" dirty="0">
                  <a:solidFill>
                    <a:srgbClr val="F00F0F"/>
                  </a:solidFill>
                  <a:latin typeface="Calibri"/>
                  <a:cs typeface="Calibri"/>
                </a:rPr>
                <a:t>Thread Idle</a:t>
              </a:r>
            </a:p>
          </p:txBody>
        </p:sp>
        <p:sp>
          <p:nvSpPr>
            <p:cNvPr id="15" name="TextBox 14"/>
            <p:cNvSpPr txBox="1"/>
            <p:nvPr/>
          </p:nvSpPr>
          <p:spPr>
            <a:xfrm>
              <a:off x="6211044" y="549646"/>
              <a:ext cx="979755" cy="181915"/>
            </a:xfrm>
            <a:prstGeom prst="rect">
              <a:avLst/>
            </a:prstGeom>
            <a:noFill/>
          </p:spPr>
          <p:txBody>
            <a:bodyPr wrap="square" rtlCol="0">
              <a:spAutoFit/>
            </a:bodyPr>
            <a:lstStyle/>
            <a:p>
              <a:r>
                <a:rPr lang="en-US" sz="800" b="1" dirty="0">
                  <a:solidFill>
                    <a:srgbClr val="5AF016"/>
                  </a:solidFill>
                  <a:latin typeface="Calibri"/>
                  <a:cs typeface="Calibri"/>
                </a:rPr>
                <a:t>CPU Waiting</a:t>
              </a:r>
            </a:p>
          </p:txBody>
        </p:sp>
        <p:sp>
          <p:nvSpPr>
            <p:cNvPr id="16" name="TextBox 15"/>
            <p:cNvSpPr txBox="1"/>
            <p:nvPr/>
          </p:nvSpPr>
          <p:spPr>
            <a:xfrm>
              <a:off x="7875950" y="1225904"/>
              <a:ext cx="1110325" cy="181915"/>
            </a:xfrm>
            <a:prstGeom prst="rect">
              <a:avLst/>
            </a:prstGeom>
            <a:noFill/>
          </p:spPr>
          <p:txBody>
            <a:bodyPr wrap="square" rtlCol="0">
              <a:spAutoFit/>
            </a:bodyPr>
            <a:lstStyle/>
            <a:p>
              <a:r>
                <a:rPr lang="en-US" sz="800" b="1" dirty="0" err="1">
                  <a:solidFill>
                    <a:srgbClr val="5AF016"/>
                  </a:solidFill>
                  <a:latin typeface="Calibri"/>
                  <a:cs typeface="Calibri"/>
                </a:rPr>
                <a:t>Chargei</a:t>
              </a:r>
              <a:r>
                <a:rPr lang="en-US" sz="800" b="1" dirty="0">
                  <a:solidFill>
                    <a:srgbClr val="5AF016"/>
                  </a:solidFill>
                  <a:latin typeface="Calibri"/>
                  <a:cs typeface="Calibri"/>
                </a:rPr>
                <a:t> Kernel</a:t>
              </a:r>
            </a:p>
          </p:txBody>
        </p:sp>
        <p:sp>
          <p:nvSpPr>
            <p:cNvPr id="19" name="TextBox 18"/>
            <p:cNvSpPr txBox="1"/>
            <p:nvPr/>
          </p:nvSpPr>
          <p:spPr>
            <a:xfrm>
              <a:off x="7211538" y="1468343"/>
              <a:ext cx="1095673" cy="181915"/>
            </a:xfrm>
            <a:prstGeom prst="rect">
              <a:avLst/>
            </a:prstGeom>
            <a:noFill/>
          </p:spPr>
          <p:txBody>
            <a:bodyPr wrap="square" rtlCol="0">
              <a:spAutoFit/>
            </a:bodyPr>
            <a:lstStyle/>
            <a:p>
              <a:r>
                <a:rPr lang="en-US" sz="800" b="1" dirty="0" err="1">
                  <a:solidFill>
                    <a:srgbClr val="229FE6"/>
                  </a:solidFill>
                  <a:latin typeface="Calibri"/>
                  <a:cs typeface="Calibri"/>
                </a:rPr>
                <a:t>OpenMP</a:t>
              </a:r>
              <a:r>
                <a:rPr lang="en-US" sz="800" b="1" dirty="0">
                  <a:solidFill>
                    <a:srgbClr val="229FE6"/>
                  </a:solidFill>
                  <a:latin typeface="Calibri"/>
                  <a:cs typeface="Calibri"/>
                </a:rPr>
                <a:t> Loop</a:t>
              </a:r>
            </a:p>
          </p:txBody>
        </p:sp>
        <p:sp>
          <p:nvSpPr>
            <p:cNvPr id="20" name="TextBox 19"/>
            <p:cNvSpPr txBox="1"/>
            <p:nvPr/>
          </p:nvSpPr>
          <p:spPr>
            <a:xfrm>
              <a:off x="6439644" y="139559"/>
              <a:ext cx="2340204" cy="220897"/>
            </a:xfrm>
            <a:prstGeom prst="rect">
              <a:avLst/>
            </a:prstGeom>
            <a:noFill/>
          </p:spPr>
          <p:txBody>
            <a:bodyPr wrap="square" rtlCol="0">
              <a:spAutoFit/>
            </a:bodyPr>
            <a:lstStyle/>
            <a:p>
              <a:r>
                <a:rPr lang="en-US" sz="1100" b="1" dirty="0">
                  <a:solidFill>
                    <a:schemeClr val="bg1"/>
                  </a:solidFill>
                  <a:latin typeface="Calibri"/>
                  <a:cs typeface="Calibri"/>
                </a:rPr>
                <a:t>GTC, 240 threads profiled</a:t>
              </a:r>
            </a:p>
          </p:txBody>
        </p:sp>
      </p:grpSp>
    </p:spTree>
    <p:extLst>
      <p:ext uri="{BB962C8B-B14F-4D97-AF65-F5344CB8AC3E}">
        <p14:creationId xmlns:p14="http://schemas.microsoft.com/office/powerpoint/2010/main" val="1728498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9417" y="923811"/>
            <a:ext cx="7460660" cy="571325"/>
          </a:xfrm>
        </p:spPr>
        <p:txBody>
          <a:bodyPr/>
          <a:lstStyle/>
          <a:p>
            <a:r>
              <a:rPr lang="en-US" sz="3600" dirty="0" smtClean="0"/>
              <a:t>EVPath – Event </a:t>
            </a:r>
            <a:r>
              <a:rPr lang="en-US" sz="3600" dirty="0"/>
              <a:t>T</a:t>
            </a:r>
            <a:r>
              <a:rPr lang="en-US" sz="3600" dirty="0" smtClean="0"/>
              <a:t>ransport Middleware</a:t>
            </a:r>
            <a:endParaRPr lang="en-US" sz="3600"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18</a:t>
            </a:fld>
            <a:endParaRPr lang="en-US" dirty="0"/>
          </a:p>
        </p:txBody>
      </p:sp>
      <p:sp>
        <p:nvSpPr>
          <p:cNvPr id="8" name="Content Placeholder 4"/>
          <p:cNvSpPr txBox="1">
            <a:spLocks/>
          </p:cNvSpPr>
          <p:nvPr/>
        </p:nvSpPr>
        <p:spPr>
          <a:xfrm>
            <a:off x="304800" y="1928151"/>
            <a:ext cx="5708220" cy="4640262"/>
          </a:xfrm>
          <a:prstGeom prst="rect">
            <a:avLst/>
          </a:prstGeom>
        </p:spPr>
        <p:txBody>
          <a:bodyPr vert="horz" lIns="0" tIns="0" rIns="0" bIns="0" rtlCol="0">
            <a:normAutofit fontScale="85000" lnSpcReduction="10000"/>
          </a:bodyPr>
          <a:lstStyle>
            <a:lvl1pPr marL="0" indent="0" algn="l" defTabSz="457200" rtl="0" eaLnBrk="1" latinLnBrk="0" hangingPunct="1">
              <a:lnSpc>
                <a:spcPts val="2100"/>
              </a:lnSpc>
              <a:spcBef>
                <a:spcPts val="600"/>
              </a:spcBef>
              <a:buFont typeface="Arial"/>
              <a:buNone/>
              <a:defRPr sz="2000" b="1" i="0" kern="1200" baseline="0">
                <a:solidFill>
                  <a:srgbClr val="535353"/>
                </a:solidFill>
                <a:latin typeface="Georgia"/>
                <a:ea typeface="+mn-ea"/>
                <a:cs typeface="Georgia"/>
              </a:defRPr>
            </a:lvl1pPr>
            <a:lvl2pPr marL="742950" indent="-285750" algn="l" defTabSz="457200" rtl="0" eaLnBrk="1" latinLnBrk="0" hangingPunct="1">
              <a:spcBef>
                <a:spcPct val="20000"/>
              </a:spcBef>
              <a:buFont typeface="Arial"/>
              <a:buChar char="–"/>
              <a:defRPr sz="1800" b="0" i="0" kern="1200">
                <a:solidFill>
                  <a:srgbClr val="535353"/>
                </a:solidFill>
                <a:latin typeface="Georgia"/>
                <a:ea typeface="+mn-ea"/>
                <a:cs typeface="Georgia"/>
              </a:defRPr>
            </a:lvl2pPr>
            <a:lvl3pPr marL="1143000" indent="-228600" algn="l" defTabSz="457200" rtl="0" eaLnBrk="1" latinLnBrk="0" hangingPunct="1">
              <a:spcBef>
                <a:spcPct val="20000"/>
              </a:spcBef>
              <a:buFont typeface="Arial"/>
              <a:buChar char="•"/>
              <a:defRPr sz="1800" b="0" i="0" kern="1200" baseline="0">
                <a:solidFill>
                  <a:srgbClr val="535353"/>
                </a:solidFill>
                <a:latin typeface="Georgia"/>
                <a:ea typeface="+mn-ea"/>
                <a:cs typeface="Georgia"/>
              </a:defRPr>
            </a:lvl3pPr>
            <a:lvl4pPr marL="1600200" indent="-228600" algn="l" defTabSz="457200" rtl="0" eaLnBrk="1" latinLnBrk="0" hangingPunct="1">
              <a:spcBef>
                <a:spcPct val="20000"/>
              </a:spcBef>
              <a:buFont typeface="Arial"/>
              <a:buChar char="–"/>
              <a:defRPr sz="1600" kern="1200">
                <a:solidFill>
                  <a:srgbClr val="535353"/>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rgbClr val="535353"/>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9863" indent="-169863">
              <a:lnSpc>
                <a:spcPts val="2400"/>
              </a:lnSpc>
              <a:buFont typeface="Arial"/>
              <a:buChar char="•"/>
            </a:pPr>
            <a:r>
              <a:rPr lang="en-US" sz="1800" dirty="0" smtClean="0">
                <a:hlinkClick r:id="rId2"/>
              </a:rPr>
              <a:t>http://evpath.net</a:t>
            </a:r>
            <a:r>
              <a:rPr lang="en-US" sz="1800" dirty="0" smtClean="0"/>
              <a:t>  &amp;  </a:t>
            </a:r>
            <a:r>
              <a:rPr lang="en-US" sz="1800" dirty="0" smtClean="0">
                <a:hlinkClick r:id="rId3"/>
              </a:rPr>
              <a:t>http://korvo.gatech.edu/software</a:t>
            </a:r>
            <a:endParaRPr lang="en-US" sz="1800" dirty="0" smtClean="0"/>
          </a:p>
          <a:p>
            <a:pPr marL="169863" indent="-169863">
              <a:lnSpc>
                <a:spcPts val="2400"/>
              </a:lnSpc>
              <a:buFont typeface="Arial"/>
              <a:buChar char="•"/>
            </a:pPr>
            <a:endParaRPr lang="en-US" dirty="0" smtClean="0"/>
          </a:p>
          <a:p>
            <a:pPr marL="169863" indent="-169863">
              <a:lnSpc>
                <a:spcPts val="2400"/>
              </a:lnSpc>
              <a:buFont typeface="Arial"/>
              <a:buChar char="•"/>
            </a:pPr>
            <a:r>
              <a:rPr lang="en-US" dirty="0" smtClean="0"/>
              <a:t>Open Source event processing infrastructure designed for HPC environments</a:t>
            </a:r>
          </a:p>
          <a:p>
            <a:pPr marL="169863" indent="-169863">
              <a:lnSpc>
                <a:spcPts val="2400"/>
              </a:lnSpc>
              <a:buFont typeface="Arial"/>
              <a:buChar char="•"/>
            </a:pPr>
            <a:r>
              <a:rPr lang="en-US" dirty="0" smtClean="0"/>
              <a:t>Allows the construction of application-level overlay networks with embedded computation</a:t>
            </a:r>
          </a:p>
          <a:p>
            <a:pPr marL="169863" indent="-169863">
              <a:lnSpc>
                <a:spcPts val="2400"/>
              </a:lnSpc>
              <a:buFont typeface="Arial"/>
              <a:buChar char="•"/>
            </a:pPr>
            <a:r>
              <a:rPr lang="en-US" dirty="0"/>
              <a:t>Fully-typed data flows along the path</a:t>
            </a:r>
          </a:p>
          <a:p>
            <a:pPr marL="169863" indent="-169863">
              <a:lnSpc>
                <a:spcPts val="2400"/>
              </a:lnSpc>
              <a:buFont typeface="Arial"/>
              <a:buChar char="•"/>
            </a:pPr>
            <a:r>
              <a:rPr lang="en-US" dirty="0" smtClean="0"/>
              <a:t>Very low overhead self-describing binary data </a:t>
            </a:r>
          </a:p>
          <a:p>
            <a:pPr marL="169863" indent="-169863">
              <a:lnSpc>
                <a:spcPts val="2400"/>
              </a:lnSpc>
              <a:buFont typeface="Arial"/>
              <a:buChar char="•"/>
            </a:pPr>
            <a:r>
              <a:rPr lang="en-US" dirty="0" smtClean="0"/>
              <a:t>Dynamic code generation for on-the-fly processing </a:t>
            </a:r>
          </a:p>
          <a:p>
            <a:pPr marL="169863" indent="-169863">
              <a:lnSpc>
                <a:spcPts val="2400"/>
              </a:lnSpc>
              <a:buFont typeface="Arial"/>
              <a:buChar char="•"/>
            </a:pPr>
            <a:r>
              <a:rPr lang="en-US" dirty="0" smtClean="0"/>
              <a:t>Flexible network infrastructure allows run-time selection and parameterization of network transport</a:t>
            </a:r>
          </a:p>
          <a:p>
            <a:pPr marL="169863" indent="-169863">
              <a:lnSpc>
                <a:spcPts val="2400"/>
              </a:lnSpc>
              <a:buFont typeface="Arial"/>
              <a:buChar char="•"/>
            </a:pPr>
            <a:endParaRPr lang="en-US" dirty="0"/>
          </a:p>
        </p:txBody>
      </p:sp>
      <p:pic>
        <p:nvPicPr>
          <p:cNvPr id="9" name="Picture 8" descr="ev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3020" y="1524000"/>
            <a:ext cx="2877057" cy="4876800"/>
          </a:xfrm>
          <a:prstGeom prst="rect">
            <a:avLst/>
          </a:prstGeom>
        </p:spPr>
      </p:pic>
      <p:pic>
        <p:nvPicPr>
          <p:cNvPr id="5" name="Picture 4" descr="KORVO_COLOR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806" y="781050"/>
            <a:ext cx="960334" cy="970125"/>
          </a:xfrm>
          <a:prstGeom prst="rect">
            <a:avLst/>
          </a:prstGeom>
        </p:spPr>
      </p:pic>
    </p:spTree>
    <p:extLst>
      <p:ext uri="{BB962C8B-B14F-4D97-AF65-F5344CB8AC3E}">
        <p14:creationId xmlns:p14="http://schemas.microsoft.com/office/powerpoint/2010/main" val="5027305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story</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19</a:t>
            </a:fld>
            <a:endParaRPr lang="en-US"/>
          </a:p>
        </p:txBody>
      </p:sp>
      <p:sp>
        <p:nvSpPr>
          <p:cNvPr id="5" name="Content Placeholder 4"/>
          <p:cNvSpPr>
            <a:spLocks noGrp="1"/>
          </p:cNvSpPr>
          <p:nvPr>
            <p:ph idx="1"/>
          </p:nvPr>
        </p:nvSpPr>
        <p:spPr>
          <a:xfrm>
            <a:off x="457200" y="1495136"/>
            <a:ext cx="4565446" cy="4829674"/>
          </a:xfrm>
        </p:spPr>
        <p:txBody>
          <a:bodyPr>
            <a:normAutofit fontScale="92500" lnSpcReduction="20000"/>
          </a:bodyPr>
          <a:lstStyle/>
          <a:p>
            <a:r>
              <a:rPr lang="en-US" dirty="0" smtClean="0"/>
              <a:t>Addressing issues from Fusion and Materials science</a:t>
            </a:r>
            <a:r>
              <a:rPr lang="en-US" dirty="0" smtClean="0"/>
              <a:t>:</a:t>
            </a:r>
            <a:endParaRPr lang="en-US" dirty="0"/>
          </a:p>
          <a:p>
            <a:pPr marL="342900" indent="-342900">
              <a:buFont typeface="Arial" charset="0"/>
              <a:buChar char="•"/>
            </a:pPr>
            <a:r>
              <a:rPr lang="en-US" dirty="0" err="1" smtClean="0"/>
              <a:t>Predata</a:t>
            </a:r>
            <a:r>
              <a:rPr lang="en-US" dirty="0" smtClean="0"/>
              <a:t> </a:t>
            </a:r>
            <a:endParaRPr lang="en-US" dirty="0" smtClean="0"/>
          </a:p>
          <a:p>
            <a:pPr marL="1085850" lvl="1" indent="-342900">
              <a:buFont typeface="Arial" charset="0"/>
              <a:buChar char="•"/>
            </a:pPr>
            <a:r>
              <a:rPr lang="en-US" dirty="0" smtClean="0"/>
              <a:t>Initial demonstration of MPMD Staging capability</a:t>
            </a:r>
            <a:endParaRPr lang="en-US" dirty="0" smtClean="0"/>
          </a:p>
          <a:p>
            <a:pPr marL="342900" indent="-342900">
              <a:buFont typeface="Arial" charset="0"/>
              <a:buChar char="•"/>
            </a:pPr>
            <a:r>
              <a:rPr lang="en-US" dirty="0" err="1" smtClean="0"/>
              <a:t>Goldrush</a:t>
            </a:r>
            <a:endParaRPr lang="en-US" dirty="0" smtClean="0"/>
          </a:p>
          <a:p>
            <a:pPr marL="1085850" lvl="1" indent="-342900">
              <a:buFont typeface="Arial" charset="0"/>
              <a:buChar char="•"/>
            </a:pPr>
            <a:r>
              <a:rPr lang="en-US" dirty="0" smtClean="0"/>
              <a:t>Advanced Runtime support for in situ/Staging solutions</a:t>
            </a:r>
            <a:endParaRPr lang="en-US" dirty="0" smtClean="0"/>
          </a:p>
          <a:p>
            <a:pPr marL="342900" indent="-342900">
              <a:buFont typeface="Arial" charset="0"/>
              <a:buChar char="•"/>
            </a:pPr>
            <a:r>
              <a:rPr lang="en-US" dirty="0" err="1" smtClean="0"/>
              <a:t>Flexpath</a:t>
            </a:r>
            <a:endParaRPr lang="en-US" dirty="0" smtClean="0"/>
          </a:p>
          <a:p>
            <a:pPr marL="1085850" lvl="1" indent="-342900">
              <a:buFont typeface="Arial" charset="0"/>
              <a:buChar char="•"/>
            </a:pPr>
            <a:r>
              <a:rPr lang="en-US" dirty="0" smtClean="0"/>
              <a:t>Pub/sub </a:t>
            </a:r>
            <a:r>
              <a:rPr lang="en-US" dirty="0" smtClean="0"/>
              <a:t>deployment </a:t>
            </a:r>
            <a:r>
              <a:rPr lang="en-US" dirty="0" smtClean="0"/>
              <a:t>into </a:t>
            </a:r>
            <a:r>
              <a:rPr lang="en-US" dirty="0" smtClean="0"/>
              <a:t>ADIOS w/management &amp; resilience </a:t>
            </a:r>
            <a:endParaRPr lang="en-US" dirty="0"/>
          </a:p>
          <a:p>
            <a:pPr marL="342900" indent="-342900">
              <a:buFont typeface="Arial" charset="0"/>
              <a:buChar char="•"/>
            </a:pPr>
            <a:endParaRPr lang="en-US" dirty="0" smtClean="0"/>
          </a:p>
          <a:p>
            <a:r>
              <a:rPr lang="en-US" dirty="0" smtClean="0"/>
              <a:t>ARGO/Hobbes: </a:t>
            </a:r>
          </a:p>
          <a:p>
            <a:pPr marL="1085850" lvl="1" indent="-342900">
              <a:buFont typeface="Arial" charset="0"/>
              <a:buChar char="•"/>
            </a:pPr>
            <a:r>
              <a:rPr lang="en-US" dirty="0" smtClean="0"/>
              <a:t>Prototype implementation </a:t>
            </a:r>
            <a:r>
              <a:rPr lang="en-US" dirty="0" smtClean="0"/>
              <a:t>of Beacon, the </a:t>
            </a:r>
            <a:r>
              <a:rPr lang="en-US" dirty="0" smtClean="0"/>
              <a:t>pub/sub framework uses </a:t>
            </a:r>
            <a:r>
              <a:rPr lang="en-US" dirty="0" err="1" smtClean="0"/>
              <a:t>EVPath</a:t>
            </a:r>
            <a:r>
              <a:rPr lang="en-US" dirty="0" smtClean="0"/>
              <a:t>.</a:t>
            </a:r>
          </a:p>
          <a:p>
            <a:pPr marL="1085850" lvl="1" indent="-342900">
              <a:buFont typeface="Arial" charset="0"/>
              <a:buChar char="•"/>
            </a:pPr>
            <a:r>
              <a:rPr lang="en-US" dirty="0" smtClean="0"/>
              <a:t>2 of 3 reference use cases built on our science workflows</a:t>
            </a:r>
            <a:endParaRPr lang="en-US" dirty="0" smtClean="0"/>
          </a:p>
        </p:txBody>
      </p:sp>
      <p:pic>
        <p:nvPicPr>
          <p:cNvPr id="6" name="Picture 5"/>
          <p:cNvPicPr>
            <a:picLocks noChangeAspect="1"/>
          </p:cNvPicPr>
          <p:nvPr/>
        </p:nvPicPr>
        <p:blipFill>
          <a:blip r:embed="rId2"/>
          <a:stretch>
            <a:fillRect/>
          </a:stretch>
        </p:blipFill>
        <p:spPr>
          <a:xfrm>
            <a:off x="5180762" y="760373"/>
            <a:ext cx="3801534" cy="2851151"/>
          </a:xfrm>
          <a:prstGeom prst="rect">
            <a:avLst/>
          </a:prstGeom>
        </p:spPr>
      </p:pic>
      <p:pic>
        <p:nvPicPr>
          <p:cNvPr id="7" name="Picture 6"/>
          <p:cNvPicPr>
            <a:picLocks noChangeAspect="1"/>
          </p:cNvPicPr>
          <p:nvPr/>
        </p:nvPicPr>
        <p:blipFill>
          <a:blip r:embed="rId3"/>
          <a:stretch>
            <a:fillRect/>
          </a:stretch>
        </p:blipFill>
        <p:spPr>
          <a:xfrm>
            <a:off x="5056513" y="1892300"/>
            <a:ext cx="3925783" cy="2944337"/>
          </a:xfrm>
          <a:prstGeom prst="rect">
            <a:avLst/>
          </a:prstGeom>
        </p:spPr>
      </p:pic>
      <p:pic>
        <p:nvPicPr>
          <p:cNvPr id="8" name="Picture 7"/>
          <p:cNvPicPr>
            <a:picLocks noChangeAspect="1"/>
          </p:cNvPicPr>
          <p:nvPr/>
        </p:nvPicPr>
        <p:blipFill>
          <a:blip r:embed="rId4"/>
          <a:stretch>
            <a:fillRect/>
          </a:stretch>
        </p:blipFill>
        <p:spPr>
          <a:xfrm>
            <a:off x="5214629" y="3343276"/>
            <a:ext cx="3733800" cy="2800350"/>
          </a:xfrm>
          <a:prstGeom prst="rect">
            <a:avLst/>
          </a:prstGeom>
        </p:spPr>
      </p:pic>
    </p:spTree>
    <p:extLst>
      <p:ext uri="{BB962C8B-B14F-4D97-AF65-F5344CB8AC3E}">
        <p14:creationId xmlns:p14="http://schemas.microsoft.com/office/powerpoint/2010/main" val="360712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2</a:t>
            </a:fld>
            <a:endParaRPr lang="en-US"/>
          </a:p>
        </p:txBody>
      </p:sp>
      <p:sp>
        <p:nvSpPr>
          <p:cNvPr id="6" name="TextBox 5"/>
          <p:cNvSpPr txBox="1"/>
          <p:nvPr/>
        </p:nvSpPr>
        <p:spPr>
          <a:xfrm>
            <a:off x="110292" y="1404416"/>
            <a:ext cx="8893379" cy="2677656"/>
          </a:xfrm>
          <a:prstGeom prst="rect">
            <a:avLst/>
          </a:prstGeom>
          <a:noFill/>
        </p:spPr>
        <p:txBody>
          <a:bodyPr wrap="square" rtlCol="0">
            <a:spAutoFit/>
          </a:bodyPr>
          <a:lstStyle/>
          <a:p>
            <a:pPr marL="457200" indent="-457200">
              <a:buFont typeface="Wingdings" charset="2"/>
              <a:buChar char="v"/>
            </a:pPr>
            <a:r>
              <a:rPr lang="en-US" sz="2400" dirty="0" smtClean="0"/>
              <a:t>Seeks new methods for performance monitoring and analytics (</a:t>
            </a:r>
            <a:r>
              <a:rPr lang="en-US" sz="2400" i="1" dirty="0" err="1" smtClean="0"/>
              <a:t>monalytics</a:t>
            </a:r>
            <a:r>
              <a:rPr lang="en-US" sz="2400" dirty="0" smtClean="0"/>
              <a:t>) of data management actions for </a:t>
            </a:r>
            <a:r>
              <a:rPr lang="en-US" sz="2400" dirty="0" err="1" smtClean="0"/>
              <a:t>exascale</a:t>
            </a:r>
            <a:r>
              <a:rPr lang="en-US" sz="2400" dirty="0" smtClean="0"/>
              <a:t> simulations</a:t>
            </a:r>
          </a:p>
          <a:p>
            <a:pPr marL="457200" indent="-457200">
              <a:buFont typeface="Wingdings" charset="2"/>
              <a:buChar char="v"/>
            </a:pPr>
            <a:r>
              <a:rPr lang="en-US" sz="2400" dirty="0"/>
              <a:t>Gain a deeper understanding of where and when</a:t>
            </a:r>
            <a:br>
              <a:rPr lang="en-US" sz="2400" dirty="0"/>
            </a:br>
            <a:r>
              <a:rPr lang="en-US" sz="2400" dirty="0"/>
              <a:t>performance bottlenecks occur</a:t>
            </a:r>
          </a:p>
          <a:p>
            <a:pPr marL="914400" lvl="1" indent="-457200">
              <a:buFont typeface="Wingdings" charset="2"/>
              <a:buChar char="q"/>
            </a:pPr>
            <a:r>
              <a:rPr lang="en-US" sz="2400" dirty="0"/>
              <a:t>Scientific workflows involve parallel components</a:t>
            </a:r>
          </a:p>
          <a:p>
            <a:pPr marL="914400" lvl="1" indent="-457200">
              <a:buFont typeface="Wingdings" charset="2"/>
              <a:buChar char="q"/>
            </a:pPr>
            <a:r>
              <a:rPr lang="en-US" sz="2400" dirty="0"/>
              <a:t>Properties of scientific workflows (flow)</a:t>
            </a:r>
          </a:p>
          <a:p>
            <a:pPr marL="457200" indent="-457200">
              <a:buFont typeface="Wingdings" charset="2"/>
              <a:buChar char="v"/>
            </a:pPr>
            <a:endParaRPr lang="en-US" sz="2400" dirty="0" smtClean="0"/>
          </a:p>
        </p:txBody>
      </p:sp>
      <p:pic>
        <p:nvPicPr>
          <p:cNvPr id="7" name="Picture 6" descr="desig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869" y="3778384"/>
            <a:ext cx="7072313" cy="2614466"/>
          </a:xfrm>
          <a:prstGeom prst="rect">
            <a:avLst/>
          </a:prstGeom>
        </p:spPr>
      </p:pic>
      <p:sp>
        <p:nvSpPr>
          <p:cNvPr id="8" name="Title 7"/>
          <p:cNvSpPr>
            <a:spLocks noGrp="1"/>
          </p:cNvSpPr>
          <p:nvPr>
            <p:ph type="title"/>
          </p:nvPr>
        </p:nvSpPr>
        <p:spPr/>
        <p:txBody>
          <a:bodyPr/>
          <a:lstStyle/>
          <a:p>
            <a:r>
              <a:rPr lang="en-US" dirty="0" smtClean="0"/>
              <a:t>Overview</a:t>
            </a:r>
            <a:endParaRPr lang="en-US" dirty="0"/>
          </a:p>
        </p:txBody>
      </p:sp>
    </p:spTree>
    <p:extLst>
      <p:ext uri="{BB962C8B-B14F-4D97-AF65-F5344CB8AC3E}">
        <p14:creationId xmlns:p14="http://schemas.microsoft.com/office/powerpoint/2010/main" val="4127161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EVPath key components</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20</a:t>
            </a:fld>
            <a:endParaRPr lang="en-US"/>
          </a:p>
        </p:txBody>
      </p:sp>
      <p:sp>
        <p:nvSpPr>
          <p:cNvPr id="7" name="Rectangle 6"/>
          <p:cNvSpPr/>
          <p:nvPr/>
        </p:nvSpPr>
        <p:spPr>
          <a:xfrm>
            <a:off x="4105500" y="1495135"/>
            <a:ext cx="4741603" cy="12763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8" name="Rectangle 7"/>
          <p:cNvSpPr/>
          <p:nvPr/>
        </p:nvSpPr>
        <p:spPr>
          <a:xfrm>
            <a:off x="4105001" y="2771449"/>
            <a:ext cx="4741604" cy="226218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EVPath</a:t>
            </a:r>
            <a:endParaRPr lang="en-US" dirty="0" smtClean="0">
              <a:solidFill>
                <a:schemeClr val="tx1"/>
              </a:solidFill>
            </a:endParaRPr>
          </a:p>
        </p:txBody>
      </p:sp>
      <p:sp>
        <p:nvSpPr>
          <p:cNvPr id="9" name="Rounded Rectangle 8"/>
          <p:cNvSpPr/>
          <p:nvPr/>
        </p:nvSpPr>
        <p:spPr>
          <a:xfrm>
            <a:off x="4181406" y="2880792"/>
            <a:ext cx="4583850" cy="200495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solidFill>
                  <a:schemeClr val="tx1"/>
                </a:solidFill>
              </a:rPr>
              <a:t>EVpath</a:t>
            </a:r>
            <a:endParaRPr lang="en-US" sz="2400" dirty="0" smtClean="0">
              <a:solidFill>
                <a:schemeClr val="tx1"/>
              </a:solidFill>
            </a:endParaRPr>
          </a:p>
          <a:p>
            <a:pPr algn="ctr"/>
            <a:r>
              <a:rPr lang="en-US" i="1" dirty="0" smtClean="0">
                <a:solidFill>
                  <a:schemeClr val="tx1"/>
                </a:solidFill>
              </a:rPr>
              <a:t>Event transport / data reduction / processing</a:t>
            </a:r>
          </a:p>
          <a:p>
            <a:pPr algn="ctr"/>
            <a:endParaRPr lang="en-US" i="1" dirty="0">
              <a:solidFill>
                <a:schemeClr val="tx1"/>
              </a:solidFill>
            </a:endParaRPr>
          </a:p>
          <a:p>
            <a:pPr algn="ctr"/>
            <a:endParaRPr lang="en-US" i="1" dirty="0" smtClean="0">
              <a:solidFill>
                <a:schemeClr val="tx1"/>
              </a:solidFill>
            </a:endParaRPr>
          </a:p>
          <a:p>
            <a:pPr algn="ctr"/>
            <a:endParaRPr lang="en-US" i="1" dirty="0">
              <a:solidFill>
                <a:schemeClr val="tx1"/>
              </a:solidFill>
            </a:endParaRPr>
          </a:p>
          <a:p>
            <a:pPr algn="ctr"/>
            <a:endParaRPr lang="en-US" i="1" dirty="0">
              <a:solidFill>
                <a:schemeClr val="tx1"/>
              </a:solidFill>
            </a:endParaRPr>
          </a:p>
        </p:txBody>
      </p:sp>
      <p:grpSp>
        <p:nvGrpSpPr>
          <p:cNvPr id="19" name="Group 18"/>
          <p:cNvGrpSpPr/>
          <p:nvPr/>
        </p:nvGrpSpPr>
        <p:grpSpPr>
          <a:xfrm>
            <a:off x="4105001" y="5033632"/>
            <a:ext cx="4741603" cy="1325494"/>
            <a:chOff x="4105001" y="5033632"/>
            <a:chExt cx="4741603" cy="1325494"/>
          </a:xfrm>
        </p:grpSpPr>
        <p:sp>
          <p:nvSpPr>
            <p:cNvPr id="10" name="Rectangle 9"/>
            <p:cNvSpPr/>
            <p:nvPr/>
          </p:nvSpPr>
          <p:spPr>
            <a:xfrm>
              <a:off x="4105001" y="5033632"/>
              <a:ext cx="4741603" cy="13254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Dynamically Loaded Network Transports</a:t>
              </a: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11" name="Rounded Rectangle 10"/>
            <p:cNvSpPr/>
            <p:nvPr/>
          </p:nvSpPr>
          <p:spPr>
            <a:xfrm>
              <a:off x="4233751" y="5388286"/>
              <a:ext cx="1000902" cy="8223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Sockets</a:t>
              </a:r>
              <a:endParaRPr lang="en-US" dirty="0">
                <a:solidFill>
                  <a:schemeClr val="tx1"/>
                </a:solidFill>
              </a:endParaRPr>
            </a:p>
          </p:txBody>
        </p:sp>
        <p:sp>
          <p:nvSpPr>
            <p:cNvPr id="12" name="Rounded Rectangle 11"/>
            <p:cNvSpPr/>
            <p:nvPr/>
          </p:nvSpPr>
          <p:spPr>
            <a:xfrm>
              <a:off x="5385150" y="5388286"/>
              <a:ext cx="1000902" cy="8223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RDMA</a:t>
              </a:r>
            </a:p>
            <a:p>
              <a:pPr algn="ctr"/>
              <a:r>
                <a:rPr lang="en-US" sz="1400" dirty="0">
                  <a:solidFill>
                    <a:schemeClr val="tx1"/>
                  </a:solidFill>
                </a:rPr>
                <a:t>(</a:t>
              </a:r>
              <a:r>
                <a:rPr lang="en-US" sz="1400" dirty="0" smtClean="0">
                  <a:solidFill>
                    <a:schemeClr val="tx1"/>
                  </a:solidFill>
                </a:rPr>
                <a:t>IB, NNTI, UGNI)</a:t>
              </a:r>
              <a:endParaRPr lang="en-US" sz="1400" dirty="0">
                <a:solidFill>
                  <a:schemeClr val="tx1"/>
                </a:solidFill>
              </a:endParaRPr>
            </a:p>
          </p:txBody>
        </p:sp>
        <p:sp>
          <p:nvSpPr>
            <p:cNvPr id="13" name="Rounded Rectangle 12"/>
            <p:cNvSpPr/>
            <p:nvPr/>
          </p:nvSpPr>
          <p:spPr>
            <a:xfrm>
              <a:off x="6536549" y="5388766"/>
              <a:ext cx="1000902" cy="8223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Reliable UDP</a:t>
              </a:r>
              <a:endParaRPr lang="en-US" dirty="0">
                <a:solidFill>
                  <a:schemeClr val="tx1"/>
                </a:solidFill>
              </a:endParaRPr>
            </a:p>
          </p:txBody>
        </p:sp>
        <p:sp>
          <p:nvSpPr>
            <p:cNvPr id="14" name="Rounded Rectangle 13"/>
            <p:cNvSpPr/>
            <p:nvPr/>
          </p:nvSpPr>
          <p:spPr>
            <a:xfrm>
              <a:off x="7687948" y="5388286"/>
              <a:ext cx="1000902" cy="8223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smtClean="0">
                  <a:solidFill>
                    <a:schemeClr val="tx1"/>
                  </a:solidFill>
                </a:rPr>
                <a:t>SharedMemory</a:t>
              </a:r>
              <a:endParaRPr lang="en-US" sz="1600" dirty="0">
                <a:solidFill>
                  <a:schemeClr val="tx1"/>
                </a:solidFill>
              </a:endParaRPr>
            </a:p>
          </p:txBody>
        </p:sp>
      </p:grpSp>
      <p:sp>
        <p:nvSpPr>
          <p:cNvPr id="16" name="Rounded Rectangle 15"/>
          <p:cNvSpPr/>
          <p:nvPr/>
        </p:nvSpPr>
        <p:spPr>
          <a:xfrm>
            <a:off x="7143798" y="3804470"/>
            <a:ext cx="1480745" cy="993263"/>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rPr>
              <a:t>CoD</a:t>
            </a:r>
            <a:endParaRPr lang="en-US" i="1" dirty="0" smtClean="0">
              <a:solidFill>
                <a:schemeClr val="tx1"/>
              </a:solidFill>
            </a:endParaRPr>
          </a:p>
          <a:p>
            <a:pPr algn="ctr"/>
            <a:r>
              <a:rPr lang="en-US" sz="1400" i="1" dirty="0" smtClean="0">
                <a:solidFill>
                  <a:schemeClr val="tx1"/>
                </a:solidFill>
              </a:rPr>
              <a:t>Dynamic code generation</a:t>
            </a:r>
            <a:endParaRPr lang="en-US" sz="1400" i="1" dirty="0">
              <a:solidFill>
                <a:schemeClr val="tx1"/>
              </a:solidFill>
            </a:endParaRPr>
          </a:p>
        </p:txBody>
      </p:sp>
      <p:sp>
        <p:nvSpPr>
          <p:cNvPr id="17" name="Rounded Rectangle 16"/>
          <p:cNvSpPr/>
          <p:nvPr/>
        </p:nvSpPr>
        <p:spPr>
          <a:xfrm>
            <a:off x="4180906" y="1738039"/>
            <a:ext cx="4583850" cy="8223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solidFill>
                  <a:schemeClr val="tx1"/>
                </a:solidFill>
              </a:rPr>
              <a:t>EVdfg</a:t>
            </a:r>
            <a:endParaRPr lang="en-US" sz="2400" dirty="0" smtClean="0">
              <a:solidFill>
                <a:schemeClr val="tx1"/>
              </a:solidFill>
            </a:endParaRPr>
          </a:p>
          <a:p>
            <a:pPr algn="ctr"/>
            <a:r>
              <a:rPr lang="en-US" i="1" dirty="0" smtClean="0">
                <a:solidFill>
                  <a:schemeClr val="tx1"/>
                </a:solidFill>
              </a:rPr>
              <a:t>(end-to-end DFG creation and management)</a:t>
            </a:r>
            <a:endParaRPr lang="en-US" i="1" dirty="0">
              <a:solidFill>
                <a:schemeClr val="tx1"/>
              </a:solidFill>
            </a:endParaRPr>
          </a:p>
        </p:txBody>
      </p:sp>
      <p:sp>
        <p:nvSpPr>
          <p:cNvPr id="18" name="Rounded Rectangle 17"/>
          <p:cNvSpPr/>
          <p:nvPr/>
        </p:nvSpPr>
        <p:spPr>
          <a:xfrm>
            <a:off x="4260052" y="3804950"/>
            <a:ext cx="1480745" cy="993263"/>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Connection Manager</a:t>
            </a:r>
          </a:p>
          <a:p>
            <a:pPr algn="ctr"/>
            <a:r>
              <a:rPr lang="en-US" sz="1400" i="1" dirty="0" smtClean="0">
                <a:solidFill>
                  <a:schemeClr val="tx1"/>
                </a:solidFill>
              </a:rPr>
              <a:t>Point-to-point messaging</a:t>
            </a:r>
            <a:endParaRPr lang="en-US" sz="1400" i="1" dirty="0">
              <a:solidFill>
                <a:schemeClr val="tx1"/>
              </a:solidFill>
            </a:endParaRPr>
          </a:p>
        </p:txBody>
      </p:sp>
      <p:sp>
        <p:nvSpPr>
          <p:cNvPr id="15" name="Rounded Rectangle 14"/>
          <p:cNvSpPr/>
          <p:nvPr/>
        </p:nvSpPr>
        <p:spPr>
          <a:xfrm>
            <a:off x="5878884" y="3804470"/>
            <a:ext cx="1189762" cy="993263"/>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FFS</a:t>
            </a:r>
          </a:p>
          <a:p>
            <a:pPr algn="ctr"/>
            <a:r>
              <a:rPr lang="en-US" sz="1300" i="1" dirty="0" err="1" smtClean="0">
                <a:solidFill>
                  <a:schemeClr val="tx1"/>
                </a:solidFill>
              </a:rPr>
              <a:t>Marshalling</a:t>
            </a:r>
            <a:r>
              <a:rPr lang="en-US" sz="1300" i="1" dirty="0" smtClean="0">
                <a:solidFill>
                  <a:schemeClr val="tx1"/>
                </a:solidFill>
              </a:rPr>
              <a:t>&amp;</a:t>
            </a:r>
            <a:r>
              <a:rPr lang="en-US" sz="1300" i="1" dirty="0">
                <a:solidFill>
                  <a:schemeClr val="tx1"/>
                </a:solidFill>
              </a:rPr>
              <a:t> </a:t>
            </a:r>
            <a:r>
              <a:rPr lang="en-US" sz="1300" i="1" dirty="0" smtClean="0">
                <a:solidFill>
                  <a:schemeClr val="tx1"/>
                </a:solidFill>
              </a:rPr>
              <a:t>State </a:t>
            </a:r>
            <a:r>
              <a:rPr lang="en-US" sz="1300" i="1" dirty="0" err="1" smtClean="0">
                <a:solidFill>
                  <a:schemeClr val="tx1"/>
                </a:solidFill>
              </a:rPr>
              <a:t>mgmt</a:t>
            </a:r>
            <a:endParaRPr lang="en-US" sz="1300" i="1" dirty="0">
              <a:solidFill>
                <a:schemeClr val="tx1"/>
              </a:solidFill>
            </a:endParaRPr>
          </a:p>
        </p:txBody>
      </p:sp>
      <p:sp>
        <p:nvSpPr>
          <p:cNvPr id="20" name="TextBox 19"/>
          <p:cNvSpPr txBox="1"/>
          <p:nvPr/>
        </p:nvSpPr>
        <p:spPr>
          <a:xfrm>
            <a:off x="215453" y="1871137"/>
            <a:ext cx="3787439" cy="4124206"/>
          </a:xfrm>
          <a:prstGeom prst="rect">
            <a:avLst/>
          </a:prstGeom>
          <a:noFill/>
        </p:spPr>
        <p:txBody>
          <a:bodyPr wrap="square" rtlCol="0">
            <a:spAutoFit/>
          </a:bodyPr>
          <a:lstStyle/>
          <a:p>
            <a:pPr marL="169863" indent="-169863" algn="ctr"/>
            <a:r>
              <a:rPr lang="en-US" sz="2800" b="1" i="1" dirty="0" smtClean="0"/>
              <a:t>FFS</a:t>
            </a:r>
          </a:p>
          <a:p>
            <a:pPr marL="169863" indent="-169863">
              <a:buFontTx/>
              <a:buChar char="-"/>
            </a:pPr>
            <a:r>
              <a:rPr lang="en-US" dirty="0" smtClean="0"/>
              <a:t>Fast Flexible Serialization</a:t>
            </a:r>
          </a:p>
          <a:p>
            <a:pPr marL="169863" indent="-169863">
              <a:buFontTx/>
              <a:buChar char="-"/>
            </a:pPr>
            <a:r>
              <a:rPr lang="en-US" dirty="0" smtClean="0"/>
              <a:t>Direct-from-memory zero-copy marshaling</a:t>
            </a:r>
          </a:p>
          <a:p>
            <a:pPr marL="169863" indent="-169863">
              <a:buFontTx/>
              <a:buChar char="-"/>
            </a:pPr>
            <a:r>
              <a:rPr lang="en-US" dirty="0" smtClean="0"/>
              <a:t>Fully transparent handling of heterogeneity</a:t>
            </a:r>
          </a:p>
          <a:p>
            <a:pPr marL="509588" lvl="2" indent="-169863">
              <a:buFontTx/>
              <a:buChar char="-"/>
            </a:pPr>
            <a:r>
              <a:rPr lang="en-US" dirty="0" smtClean="0"/>
              <a:t>Byte size, order, pointer size, etc.</a:t>
            </a:r>
          </a:p>
          <a:p>
            <a:pPr marL="169863" indent="-169863">
              <a:buFontTx/>
              <a:buChar char="-"/>
            </a:pPr>
            <a:r>
              <a:rPr lang="en-US" dirty="0" smtClean="0"/>
              <a:t>XML-like handling of unknown /divergent data</a:t>
            </a:r>
          </a:p>
          <a:p>
            <a:pPr marL="169863" indent="-169863">
              <a:buFontTx/>
              <a:buChar char="-"/>
            </a:pPr>
            <a:r>
              <a:rPr lang="en-US" dirty="0" smtClean="0"/>
              <a:t>Also used to represent state for relocatable in situ/in transit functions</a:t>
            </a:r>
          </a:p>
          <a:p>
            <a:pPr marL="509588" lvl="1" indent="-169863">
              <a:buFontTx/>
              <a:buChar char="-"/>
            </a:pPr>
            <a:r>
              <a:rPr lang="en-US" dirty="0" smtClean="0"/>
              <a:t>extraction, </a:t>
            </a:r>
            <a:r>
              <a:rPr lang="en-US" dirty="0" err="1" smtClean="0"/>
              <a:t>reinstantiation</a:t>
            </a:r>
            <a:endParaRPr lang="en-US" dirty="0" smtClean="0"/>
          </a:p>
          <a:p>
            <a:pPr marL="169863" indent="-169863">
              <a:buFontTx/>
              <a:buChar char="-"/>
            </a:pPr>
            <a:endParaRPr lang="en-US" dirty="0" smtClean="0"/>
          </a:p>
        </p:txBody>
      </p:sp>
    </p:spTree>
    <p:extLst>
      <p:ext uri="{BB962C8B-B14F-4D97-AF65-F5344CB8AC3E}">
        <p14:creationId xmlns:p14="http://schemas.microsoft.com/office/powerpoint/2010/main" val="112139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5"/>
                                        </p:tgtEl>
                                      </p:cBhvr>
                                      <p:by x="150000" y="150000"/>
                                    </p:animScale>
                                  </p:childTnLst>
                                </p:cTn>
                              </p:par>
                              <p:par>
                                <p:cTn id="7" presetID="1" presetClass="emph" presetSubtype="2" fill="hold" grpId="1" nodeType="withEffect">
                                  <p:stCondLst>
                                    <p:cond delay="0"/>
                                  </p:stCondLst>
                                  <p:childTnLst>
                                    <p:animClr clrSpc="rgb" dir="cw">
                                      <p:cBhvr>
                                        <p:cTn id="8" dur="2000" fill="hold"/>
                                        <p:tgtEl>
                                          <p:spTgt spid="15"/>
                                        </p:tgtEl>
                                        <p:attrNameLst>
                                          <p:attrName>fillcolor</p:attrName>
                                        </p:attrNameLst>
                                      </p:cBhvr>
                                      <p:to>
                                        <a:srgbClr val="FFFF4D"/>
                                      </p:to>
                                    </p:animClr>
                                    <p:set>
                                      <p:cBhvr>
                                        <p:cTn id="9" dur="2000" fill="hold"/>
                                        <p:tgtEl>
                                          <p:spTgt spid="15"/>
                                        </p:tgtEl>
                                        <p:attrNameLst>
                                          <p:attrName>fill.type</p:attrName>
                                        </p:attrNameLst>
                                      </p:cBhvr>
                                      <p:to>
                                        <p:strVal val="solid"/>
                                      </p:to>
                                    </p:set>
                                    <p:set>
                                      <p:cBhvr>
                                        <p:cTn id="10" dur="2000" fill="hold"/>
                                        <p:tgtEl>
                                          <p:spTgt spid="15"/>
                                        </p:tgtEl>
                                        <p:attrNameLst>
                                          <p:attrName>fill.on</p:attrName>
                                        </p:attrNameLst>
                                      </p:cBhvr>
                                      <p:to>
                                        <p:strVal val="true"/>
                                      </p:to>
                                    </p:set>
                                  </p:childTnLst>
                                </p:cTn>
                              </p:par>
                              <p:par>
                                <p:cTn id="11" presetID="9"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EVPath key components</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21</a:t>
            </a:fld>
            <a:endParaRPr lang="en-US"/>
          </a:p>
        </p:txBody>
      </p:sp>
      <p:sp>
        <p:nvSpPr>
          <p:cNvPr id="7" name="Rectangle 6"/>
          <p:cNvSpPr/>
          <p:nvPr/>
        </p:nvSpPr>
        <p:spPr>
          <a:xfrm>
            <a:off x="4105500" y="1495135"/>
            <a:ext cx="4741603" cy="12763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8" name="Rectangle 7"/>
          <p:cNvSpPr/>
          <p:nvPr/>
        </p:nvSpPr>
        <p:spPr>
          <a:xfrm>
            <a:off x="4105001" y="2771449"/>
            <a:ext cx="4741604" cy="226218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EVPath</a:t>
            </a:r>
            <a:endParaRPr lang="en-US" dirty="0" smtClean="0">
              <a:solidFill>
                <a:schemeClr val="tx1"/>
              </a:solidFill>
            </a:endParaRPr>
          </a:p>
        </p:txBody>
      </p:sp>
      <p:sp>
        <p:nvSpPr>
          <p:cNvPr id="9" name="Rounded Rectangle 8"/>
          <p:cNvSpPr/>
          <p:nvPr/>
        </p:nvSpPr>
        <p:spPr>
          <a:xfrm>
            <a:off x="4181406" y="2880792"/>
            <a:ext cx="4583850" cy="200495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solidFill>
                  <a:schemeClr val="tx1"/>
                </a:solidFill>
              </a:rPr>
              <a:t>EVpath</a:t>
            </a:r>
            <a:endParaRPr lang="en-US" sz="2400" dirty="0" smtClean="0">
              <a:solidFill>
                <a:schemeClr val="tx1"/>
              </a:solidFill>
            </a:endParaRPr>
          </a:p>
          <a:p>
            <a:pPr algn="ctr"/>
            <a:r>
              <a:rPr lang="en-US" i="1" dirty="0" smtClean="0">
                <a:solidFill>
                  <a:schemeClr val="tx1"/>
                </a:solidFill>
              </a:rPr>
              <a:t>Event transport / data reduction / processing</a:t>
            </a:r>
          </a:p>
          <a:p>
            <a:pPr algn="ctr"/>
            <a:endParaRPr lang="en-US" i="1" dirty="0">
              <a:solidFill>
                <a:schemeClr val="tx1"/>
              </a:solidFill>
            </a:endParaRPr>
          </a:p>
          <a:p>
            <a:pPr algn="ctr"/>
            <a:endParaRPr lang="en-US" i="1" dirty="0" smtClean="0">
              <a:solidFill>
                <a:schemeClr val="tx1"/>
              </a:solidFill>
            </a:endParaRPr>
          </a:p>
          <a:p>
            <a:pPr algn="ctr"/>
            <a:endParaRPr lang="en-US" i="1" dirty="0">
              <a:solidFill>
                <a:schemeClr val="tx1"/>
              </a:solidFill>
            </a:endParaRPr>
          </a:p>
          <a:p>
            <a:pPr algn="ctr"/>
            <a:endParaRPr lang="en-US" i="1" dirty="0">
              <a:solidFill>
                <a:schemeClr val="tx1"/>
              </a:solidFill>
            </a:endParaRPr>
          </a:p>
        </p:txBody>
      </p:sp>
      <p:grpSp>
        <p:nvGrpSpPr>
          <p:cNvPr id="19" name="Group 18"/>
          <p:cNvGrpSpPr/>
          <p:nvPr/>
        </p:nvGrpSpPr>
        <p:grpSpPr>
          <a:xfrm>
            <a:off x="4105001" y="5033632"/>
            <a:ext cx="4741603" cy="1325494"/>
            <a:chOff x="4105001" y="5033632"/>
            <a:chExt cx="4741603" cy="1325494"/>
          </a:xfrm>
        </p:grpSpPr>
        <p:sp>
          <p:nvSpPr>
            <p:cNvPr id="10" name="Rectangle 9"/>
            <p:cNvSpPr/>
            <p:nvPr/>
          </p:nvSpPr>
          <p:spPr>
            <a:xfrm>
              <a:off x="4105001" y="5033632"/>
              <a:ext cx="4741603" cy="13254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Dynamically Loaded Network Transports</a:t>
              </a: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11" name="Rounded Rectangle 10"/>
            <p:cNvSpPr/>
            <p:nvPr/>
          </p:nvSpPr>
          <p:spPr>
            <a:xfrm>
              <a:off x="4233751" y="5388286"/>
              <a:ext cx="1000902" cy="8223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Sockets</a:t>
              </a:r>
              <a:endParaRPr lang="en-US" dirty="0">
                <a:solidFill>
                  <a:schemeClr val="tx1"/>
                </a:solidFill>
              </a:endParaRPr>
            </a:p>
          </p:txBody>
        </p:sp>
        <p:sp>
          <p:nvSpPr>
            <p:cNvPr id="12" name="Rounded Rectangle 11"/>
            <p:cNvSpPr/>
            <p:nvPr/>
          </p:nvSpPr>
          <p:spPr>
            <a:xfrm>
              <a:off x="5385150" y="5388286"/>
              <a:ext cx="1000902" cy="8223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RDMA</a:t>
              </a:r>
            </a:p>
            <a:p>
              <a:pPr algn="ctr"/>
              <a:r>
                <a:rPr lang="en-US" sz="1400" dirty="0">
                  <a:solidFill>
                    <a:schemeClr val="tx1"/>
                  </a:solidFill>
                </a:rPr>
                <a:t>(</a:t>
              </a:r>
              <a:r>
                <a:rPr lang="en-US" sz="1400" dirty="0" smtClean="0">
                  <a:solidFill>
                    <a:schemeClr val="tx1"/>
                  </a:solidFill>
                </a:rPr>
                <a:t>IB, NNTI, UGNI)</a:t>
              </a:r>
              <a:endParaRPr lang="en-US" sz="1400" dirty="0">
                <a:solidFill>
                  <a:schemeClr val="tx1"/>
                </a:solidFill>
              </a:endParaRPr>
            </a:p>
          </p:txBody>
        </p:sp>
        <p:sp>
          <p:nvSpPr>
            <p:cNvPr id="13" name="Rounded Rectangle 12"/>
            <p:cNvSpPr/>
            <p:nvPr/>
          </p:nvSpPr>
          <p:spPr>
            <a:xfrm>
              <a:off x="6536549" y="5388766"/>
              <a:ext cx="1000902" cy="8223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Reliable UDP</a:t>
              </a:r>
              <a:endParaRPr lang="en-US" dirty="0">
                <a:solidFill>
                  <a:schemeClr val="tx1"/>
                </a:solidFill>
              </a:endParaRPr>
            </a:p>
          </p:txBody>
        </p:sp>
        <p:sp>
          <p:nvSpPr>
            <p:cNvPr id="14" name="Rounded Rectangle 13"/>
            <p:cNvSpPr/>
            <p:nvPr/>
          </p:nvSpPr>
          <p:spPr>
            <a:xfrm>
              <a:off x="7687948" y="5388286"/>
              <a:ext cx="1000902" cy="8223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smtClean="0">
                  <a:solidFill>
                    <a:schemeClr val="tx1"/>
                  </a:solidFill>
                </a:rPr>
                <a:t>SharedMemory</a:t>
              </a:r>
              <a:endParaRPr lang="en-US" sz="1600" dirty="0">
                <a:solidFill>
                  <a:schemeClr val="tx1"/>
                </a:solidFill>
              </a:endParaRPr>
            </a:p>
          </p:txBody>
        </p:sp>
      </p:grpSp>
      <p:sp>
        <p:nvSpPr>
          <p:cNvPr id="15" name="Rounded Rectangle 14"/>
          <p:cNvSpPr/>
          <p:nvPr/>
        </p:nvSpPr>
        <p:spPr>
          <a:xfrm>
            <a:off x="5878884" y="3804470"/>
            <a:ext cx="1189762" cy="993263"/>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FFS</a:t>
            </a:r>
          </a:p>
          <a:p>
            <a:pPr algn="ctr"/>
            <a:r>
              <a:rPr lang="en-US" sz="1300" i="1" dirty="0" err="1" smtClean="0">
                <a:solidFill>
                  <a:schemeClr val="tx1"/>
                </a:solidFill>
              </a:rPr>
              <a:t>Marshalling</a:t>
            </a:r>
            <a:r>
              <a:rPr lang="en-US" sz="1300" i="1" dirty="0" smtClean="0">
                <a:solidFill>
                  <a:schemeClr val="tx1"/>
                </a:solidFill>
              </a:rPr>
              <a:t>&amp;</a:t>
            </a:r>
            <a:r>
              <a:rPr lang="en-US" sz="1300" i="1" dirty="0">
                <a:solidFill>
                  <a:schemeClr val="tx1"/>
                </a:solidFill>
              </a:rPr>
              <a:t> </a:t>
            </a:r>
            <a:r>
              <a:rPr lang="en-US" sz="1300" i="1" dirty="0" smtClean="0">
                <a:solidFill>
                  <a:schemeClr val="tx1"/>
                </a:solidFill>
              </a:rPr>
              <a:t>State </a:t>
            </a:r>
            <a:r>
              <a:rPr lang="en-US" sz="1300" i="1" dirty="0" err="1" smtClean="0">
                <a:solidFill>
                  <a:schemeClr val="tx1"/>
                </a:solidFill>
              </a:rPr>
              <a:t>mgmt</a:t>
            </a:r>
            <a:endParaRPr lang="en-US" sz="1300" i="1" dirty="0">
              <a:solidFill>
                <a:schemeClr val="tx1"/>
              </a:solidFill>
            </a:endParaRPr>
          </a:p>
        </p:txBody>
      </p:sp>
      <p:sp>
        <p:nvSpPr>
          <p:cNvPr id="16" name="Rounded Rectangle 15"/>
          <p:cNvSpPr/>
          <p:nvPr/>
        </p:nvSpPr>
        <p:spPr>
          <a:xfrm>
            <a:off x="7143798" y="3804470"/>
            <a:ext cx="1480745" cy="993263"/>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rPr>
              <a:t>CoD</a:t>
            </a:r>
            <a:endParaRPr lang="en-US" i="1" dirty="0" smtClean="0">
              <a:solidFill>
                <a:schemeClr val="tx1"/>
              </a:solidFill>
            </a:endParaRPr>
          </a:p>
          <a:p>
            <a:pPr algn="ctr"/>
            <a:r>
              <a:rPr lang="en-US" sz="1400" i="1" dirty="0" smtClean="0">
                <a:solidFill>
                  <a:schemeClr val="tx1"/>
                </a:solidFill>
              </a:rPr>
              <a:t>Dynamic code generation</a:t>
            </a:r>
            <a:endParaRPr lang="en-US" sz="1400" i="1" dirty="0">
              <a:solidFill>
                <a:schemeClr val="tx1"/>
              </a:solidFill>
            </a:endParaRPr>
          </a:p>
        </p:txBody>
      </p:sp>
      <p:sp>
        <p:nvSpPr>
          <p:cNvPr id="17" name="Rounded Rectangle 16"/>
          <p:cNvSpPr/>
          <p:nvPr/>
        </p:nvSpPr>
        <p:spPr>
          <a:xfrm>
            <a:off x="4180906" y="1738039"/>
            <a:ext cx="4583850" cy="8223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solidFill>
                  <a:schemeClr val="tx1"/>
                </a:solidFill>
              </a:rPr>
              <a:t>EVdfg</a:t>
            </a:r>
            <a:endParaRPr lang="en-US" sz="2400" dirty="0" smtClean="0">
              <a:solidFill>
                <a:schemeClr val="tx1"/>
              </a:solidFill>
            </a:endParaRPr>
          </a:p>
          <a:p>
            <a:pPr algn="ctr"/>
            <a:r>
              <a:rPr lang="en-US" i="1" dirty="0" smtClean="0">
                <a:solidFill>
                  <a:schemeClr val="tx1"/>
                </a:solidFill>
              </a:rPr>
              <a:t>(end-to-end DFG creation and management)</a:t>
            </a:r>
            <a:endParaRPr lang="en-US" i="1" dirty="0">
              <a:solidFill>
                <a:schemeClr val="tx1"/>
              </a:solidFill>
            </a:endParaRPr>
          </a:p>
        </p:txBody>
      </p:sp>
      <p:sp>
        <p:nvSpPr>
          <p:cNvPr id="18" name="Rounded Rectangle 17"/>
          <p:cNvSpPr/>
          <p:nvPr/>
        </p:nvSpPr>
        <p:spPr>
          <a:xfrm>
            <a:off x="4260052" y="3804950"/>
            <a:ext cx="1480745" cy="993263"/>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Connection Manager</a:t>
            </a:r>
          </a:p>
          <a:p>
            <a:pPr algn="ctr"/>
            <a:r>
              <a:rPr lang="en-US" sz="1400" i="1" dirty="0" smtClean="0">
                <a:solidFill>
                  <a:schemeClr val="tx1"/>
                </a:solidFill>
              </a:rPr>
              <a:t>Point-to-point messaging</a:t>
            </a:r>
            <a:endParaRPr lang="en-US" sz="1400" i="1" dirty="0">
              <a:solidFill>
                <a:schemeClr val="tx1"/>
              </a:solidFill>
            </a:endParaRPr>
          </a:p>
        </p:txBody>
      </p:sp>
      <p:sp>
        <p:nvSpPr>
          <p:cNvPr id="21" name="TextBox 20"/>
          <p:cNvSpPr txBox="1"/>
          <p:nvPr/>
        </p:nvSpPr>
        <p:spPr>
          <a:xfrm>
            <a:off x="215453" y="1621657"/>
            <a:ext cx="3884104" cy="4955203"/>
          </a:xfrm>
          <a:prstGeom prst="rect">
            <a:avLst/>
          </a:prstGeom>
          <a:noFill/>
        </p:spPr>
        <p:txBody>
          <a:bodyPr wrap="square" rtlCol="0">
            <a:spAutoFit/>
          </a:bodyPr>
          <a:lstStyle/>
          <a:p>
            <a:pPr marL="169863" indent="-169863" algn="ctr"/>
            <a:r>
              <a:rPr lang="en-US" sz="2800" b="1" i="1" dirty="0" err="1" smtClean="0"/>
              <a:t>CoD</a:t>
            </a:r>
            <a:endParaRPr lang="en-US" sz="2800" b="1" i="1" dirty="0" smtClean="0"/>
          </a:p>
          <a:p>
            <a:pPr marL="169863" indent="-169863">
              <a:buFontTx/>
              <a:buChar char="-"/>
            </a:pPr>
            <a:r>
              <a:rPr lang="en-US" dirty="0" smtClean="0"/>
              <a:t>“C-on-Demand” is a domain-specific language for event data manipulation</a:t>
            </a:r>
          </a:p>
          <a:p>
            <a:pPr marL="169863" indent="-169863">
              <a:buFontTx/>
              <a:buChar char="-"/>
            </a:pPr>
            <a:r>
              <a:rPr lang="en-US" dirty="0" smtClean="0"/>
              <a:t>Dynamic code generation</a:t>
            </a:r>
          </a:p>
          <a:p>
            <a:pPr marL="627063" lvl="1" indent="-169863">
              <a:buFontTx/>
              <a:buChar char="-"/>
            </a:pPr>
            <a:r>
              <a:rPr lang="en-US" dirty="0" smtClean="0"/>
              <a:t>Subroutine-based compilation</a:t>
            </a:r>
          </a:p>
          <a:p>
            <a:pPr marL="627063" lvl="1" indent="-169863">
              <a:buFontTx/>
              <a:buChar char="-"/>
            </a:pPr>
            <a:r>
              <a:rPr lang="en-US" dirty="0" smtClean="0"/>
              <a:t>Insert native </a:t>
            </a:r>
            <a:r>
              <a:rPr lang="en-US" dirty="0" err="1" smtClean="0"/>
              <a:t>opcodes</a:t>
            </a:r>
            <a:r>
              <a:rPr lang="en-US" dirty="0" smtClean="0"/>
              <a:t> directly into memory for execution</a:t>
            </a:r>
          </a:p>
          <a:p>
            <a:pPr marL="627063" lvl="1" indent="-169863">
              <a:buFontTx/>
              <a:buChar char="-"/>
            </a:pPr>
            <a:r>
              <a:rPr lang="en-US" dirty="0" smtClean="0"/>
              <a:t>Supports x86, x86_64, ARM, </a:t>
            </a:r>
            <a:r>
              <a:rPr lang="en-US" i="1" dirty="0" smtClean="0"/>
              <a:t>POWER</a:t>
            </a:r>
            <a:r>
              <a:rPr lang="en-US" dirty="0" smtClean="0"/>
              <a:t>, and legacy architectures</a:t>
            </a:r>
          </a:p>
          <a:p>
            <a:pPr marL="169863" indent="-169863">
              <a:buFontTx/>
              <a:buChar char="-"/>
            </a:pPr>
            <a:r>
              <a:rPr lang="en-US" dirty="0" smtClean="0"/>
              <a:t>Allows for mobile computation at the speed of compiled code</a:t>
            </a:r>
          </a:p>
          <a:p>
            <a:pPr marL="169863" indent="-169863">
              <a:buFontTx/>
              <a:buChar char="-"/>
            </a:pPr>
            <a:r>
              <a:rPr lang="en-US" dirty="0" smtClean="0"/>
              <a:t>Used to move computation to data</a:t>
            </a:r>
          </a:p>
          <a:p>
            <a:pPr marL="627063" lvl="1" indent="-169863">
              <a:buFontTx/>
              <a:buChar char="-"/>
            </a:pPr>
            <a:r>
              <a:rPr lang="en-US" dirty="0" smtClean="0"/>
              <a:t>In situ</a:t>
            </a:r>
          </a:p>
          <a:p>
            <a:pPr marL="627063" lvl="1" indent="-169863">
              <a:buFontTx/>
              <a:buChar char="-"/>
            </a:pPr>
            <a:r>
              <a:rPr lang="en-US" dirty="0" smtClean="0"/>
              <a:t>In transit</a:t>
            </a:r>
          </a:p>
          <a:p>
            <a:pPr marL="627063" lvl="1" indent="-169863">
              <a:buFontTx/>
              <a:buChar char="-"/>
            </a:pPr>
            <a:r>
              <a:rPr lang="en-US" dirty="0" smtClean="0"/>
              <a:t>General opportunistic relocation of processing</a:t>
            </a:r>
          </a:p>
          <a:p>
            <a:pPr marL="627063" lvl="1" indent="-169863">
              <a:buFontTx/>
              <a:buChar char="-"/>
            </a:pPr>
            <a:endParaRPr lang="en-US" dirty="0" smtClean="0"/>
          </a:p>
        </p:txBody>
      </p:sp>
    </p:spTree>
    <p:extLst>
      <p:ext uri="{BB962C8B-B14F-4D97-AF65-F5344CB8AC3E}">
        <p14:creationId xmlns:p14="http://schemas.microsoft.com/office/powerpoint/2010/main" val="381276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16"/>
                                        </p:tgtEl>
                                        <p:attrNameLst>
                                          <p:attrName>fillcolor</p:attrName>
                                        </p:attrNameLst>
                                      </p:cBhvr>
                                      <p:to>
                                        <a:srgbClr val="FFFF4D"/>
                                      </p:to>
                                    </p:animClr>
                                    <p:set>
                                      <p:cBhvr>
                                        <p:cTn id="7" dur="2000" fill="hold"/>
                                        <p:tgtEl>
                                          <p:spTgt spid="16"/>
                                        </p:tgtEl>
                                        <p:attrNameLst>
                                          <p:attrName>fill.type</p:attrName>
                                        </p:attrNameLst>
                                      </p:cBhvr>
                                      <p:to>
                                        <p:strVal val="solid"/>
                                      </p:to>
                                    </p:set>
                                    <p:set>
                                      <p:cBhvr>
                                        <p:cTn id="8" dur="2000" fill="hold"/>
                                        <p:tgtEl>
                                          <p:spTgt spid="16"/>
                                        </p:tgtEl>
                                        <p:attrNameLst>
                                          <p:attrName>fill.on</p:attrName>
                                        </p:attrNameLst>
                                      </p:cBhvr>
                                      <p:to>
                                        <p:strVal val="true"/>
                                      </p:to>
                                    </p:set>
                                  </p:childTnLst>
                                </p:cTn>
                              </p:par>
                              <p:par>
                                <p:cTn id="9" presetID="9"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dissolve">
                                      <p:cBhvr>
                                        <p:cTn id="11" dur="500"/>
                                        <p:tgtEl>
                                          <p:spTgt spid="21"/>
                                        </p:tgtEl>
                                      </p:cBhvr>
                                    </p:animEffect>
                                  </p:childTnLst>
                                </p:cTn>
                              </p:par>
                              <p:par>
                                <p:cTn id="12" presetID="9" presetClass="entr" presetSubtype="0" fill="hold" grpId="1"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dissolve">
                                      <p:cBhvr>
                                        <p:cTn id="14" dur="500"/>
                                        <p:tgtEl>
                                          <p:spTgt spid="21"/>
                                        </p:tgtEl>
                                      </p:cBhvr>
                                    </p:animEffect>
                                  </p:childTnLst>
                                </p:cTn>
                              </p:par>
                              <p:par>
                                <p:cTn id="15" presetID="6" presetClass="emph" presetSubtype="0" fill="hold" grpId="1" nodeType="withEffect">
                                  <p:stCondLst>
                                    <p:cond delay="0"/>
                                  </p:stCondLst>
                                  <p:childTnLst>
                                    <p:animScale>
                                      <p:cBhvr>
                                        <p:cTn id="16"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1" grpId="0"/>
      <p:bldP spid="2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EVPath key components</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22</a:t>
            </a:fld>
            <a:endParaRPr lang="en-US"/>
          </a:p>
        </p:txBody>
      </p:sp>
      <p:sp>
        <p:nvSpPr>
          <p:cNvPr id="7" name="Rectangle 6"/>
          <p:cNvSpPr/>
          <p:nvPr/>
        </p:nvSpPr>
        <p:spPr>
          <a:xfrm>
            <a:off x="4105500" y="1495135"/>
            <a:ext cx="4741603" cy="12763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8" name="Rectangle 7"/>
          <p:cNvSpPr/>
          <p:nvPr/>
        </p:nvSpPr>
        <p:spPr>
          <a:xfrm>
            <a:off x="4105001" y="2771449"/>
            <a:ext cx="4741604" cy="226218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EVPath</a:t>
            </a:r>
            <a:endParaRPr lang="en-US" dirty="0" smtClean="0">
              <a:solidFill>
                <a:schemeClr val="tx1"/>
              </a:solidFill>
            </a:endParaRPr>
          </a:p>
        </p:txBody>
      </p:sp>
      <p:sp>
        <p:nvSpPr>
          <p:cNvPr id="9" name="Rounded Rectangle 8"/>
          <p:cNvSpPr/>
          <p:nvPr/>
        </p:nvSpPr>
        <p:spPr>
          <a:xfrm>
            <a:off x="4181406" y="2880792"/>
            <a:ext cx="4583850" cy="200495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solidFill>
                  <a:schemeClr val="tx1"/>
                </a:solidFill>
              </a:rPr>
              <a:t>EVpath</a:t>
            </a:r>
            <a:endParaRPr lang="en-US" sz="2400" dirty="0" smtClean="0">
              <a:solidFill>
                <a:schemeClr val="tx1"/>
              </a:solidFill>
            </a:endParaRPr>
          </a:p>
          <a:p>
            <a:pPr algn="ctr"/>
            <a:r>
              <a:rPr lang="en-US" i="1" dirty="0" smtClean="0">
                <a:solidFill>
                  <a:schemeClr val="tx1"/>
                </a:solidFill>
              </a:rPr>
              <a:t>Event transport / data reduction / processing</a:t>
            </a:r>
          </a:p>
          <a:p>
            <a:pPr algn="ctr"/>
            <a:endParaRPr lang="en-US" i="1" dirty="0">
              <a:solidFill>
                <a:schemeClr val="tx1"/>
              </a:solidFill>
            </a:endParaRPr>
          </a:p>
          <a:p>
            <a:pPr algn="ctr"/>
            <a:endParaRPr lang="en-US" i="1" dirty="0" smtClean="0">
              <a:solidFill>
                <a:schemeClr val="tx1"/>
              </a:solidFill>
            </a:endParaRPr>
          </a:p>
          <a:p>
            <a:pPr algn="ctr"/>
            <a:endParaRPr lang="en-US" i="1" dirty="0">
              <a:solidFill>
                <a:schemeClr val="tx1"/>
              </a:solidFill>
            </a:endParaRPr>
          </a:p>
          <a:p>
            <a:pPr algn="ctr"/>
            <a:endParaRPr lang="en-US" i="1" dirty="0">
              <a:solidFill>
                <a:schemeClr val="tx1"/>
              </a:solidFill>
            </a:endParaRPr>
          </a:p>
        </p:txBody>
      </p:sp>
      <p:sp>
        <p:nvSpPr>
          <p:cNvPr id="15" name="Rounded Rectangle 14"/>
          <p:cNvSpPr/>
          <p:nvPr/>
        </p:nvSpPr>
        <p:spPr>
          <a:xfrm>
            <a:off x="5878884" y="3804470"/>
            <a:ext cx="1189762" cy="993263"/>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FFS</a:t>
            </a:r>
          </a:p>
          <a:p>
            <a:pPr algn="ctr"/>
            <a:r>
              <a:rPr lang="en-US" sz="1300" i="1" dirty="0" smtClean="0">
                <a:solidFill>
                  <a:schemeClr val="tx1"/>
                </a:solidFill>
              </a:rPr>
              <a:t>Marshaling&amp;</a:t>
            </a:r>
            <a:r>
              <a:rPr lang="en-US" sz="1300" i="1" dirty="0">
                <a:solidFill>
                  <a:schemeClr val="tx1"/>
                </a:solidFill>
              </a:rPr>
              <a:t> </a:t>
            </a:r>
            <a:r>
              <a:rPr lang="en-US" sz="1300" i="1" dirty="0" smtClean="0">
                <a:solidFill>
                  <a:schemeClr val="tx1"/>
                </a:solidFill>
              </a:rPr>
              <a:t>State </a:t>
            </a:r>
            <a:r>
              <a:rPr lang="en-US" sz="1300" i="1" dirty="0" err="1" smtClean="0">
                <a:solidFill>
                  <a:schemeClr val="tx1"/>
                </a:solidFill>
              </a:rPr>
              <a:t>mgmt</a:t>
            </a:r>
            <a:endParaRPr lang="en-US" sz="1300" i="1" dirty="0">
              <a:solidFill>
                <a:schemeClr val="tx1"/>
              </a:solidFill>
            </a:endParaRPr>
          </a:p>
        </p:txBody>
      </p:sp>
      <p:sp>
        <p:nvSpPr>
          <p:cNvPr id="16" name="Rounded Rectangle 15"/>
          <p:cNvSpPr/>
          <p:nvPr/>
        </p:nvSpPr>
        <p:spPr>
          <a:xfrm>
            <a:off x="7143798" y="3804470"/>
            <a:ext cx="1480745" cy="993263"/>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rPr>
              <a:t>CoD</a:t>
            </a:r>
            <a:endParaRPr lang="en-US" i="1" dirty="0" smtClean="0">
              <a:solidFill>
                <a:schemeClr val="tx1"/>
              </a:solidFill>
            </a:endParaRPr>
          </a:p>
          <a:p>
            <a:pPr algn="ctr"/>
            <a:r>
              <a:rPr lang="en-US" sz="1400" i="1" dirty="0" smtClean="0">
                <a:solidFill>
                  <a:schemeClr val="tx1"/>
                </a:solidFill>
              </a:rPr>
              <a:t>Dynamic code generation</a:t>
            </a:r>
            <a:endParaRPr lang="en-US" sz="1400" i="1" dirty="0">
              <a:solidFill>
                <a:schemeClr val="tx1"/>
              </a:solidFill>
            </a:endParaRPr>
          </a:p>
        </p:txBody>
      </p:sp>
      <p:sp>
        <p:nvSpPr>
          <p:cNvPr id="17" name="Rounded Rectangle 16"/>
          <p:cNvSpPr/>
          <p:nvPr/>
        </p:nvSpPr>
        <p:spPr>
          <a:xfrm>
            <a:off x="4180906" y="1738039"/>
            <a:ext cx="4583850" cy="8223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solidFill>
                  <a:schemeClr val="tx1"/>
                </a:solidFill>
              </a:rPr>
              <a:t>EVdfg</a:t>
            </a:r>
            <a:endParaRPr lang="en-US" sz="2400" dirty="0" smtClean="0">
              <a:solidFill>
                <a:schemeClr val="tx1"/>
              </a:solidFill>
            </a:endParaRPr>
          </a:p>
          <a:p>
            <a:pPr algn="ctr"/>
            <a:r>
              <a:rPr lang="en-US" i="1" dirty="0" smtClean="0">
                <a:solidFill>
                  <a:schemeClr val="tx1"/>
                </a:solidFill>
              </a:rPr>
              <a:t>(end-to-end DFG creation and management)</a:t>
            </a:r>
            <a:endParaRPr lang="en-US" i="1" dirty="0">
              <a:solidFill>
                <a:schemeClr val="tx1"/>
              </a:solidFill>
            </a:endParaRPr>
          </a:p>
        </p:txBody>
      </p:sp>
      <p:sp>
        <p:nvSpPr>
          <p:cNvPr id="18" name="Rounded Rectangle 17"/>
          <p:cNvSpPr/>
          <p:nvPr/>
        </p:nvSpPr>
        <p:spPr>
          <a:xfrm>
            <a:off x="4260052" y="3804950"/>
            <a:ext cx="1480745" cy="993263"/>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Connection Manager</a:t>
            </a:r>
          </a:p>
          <a:p>
            <a:pPr algn="ctr"/>
            <a:r>
              <a:rPr lang="en-US" sz="1400" i="1" dirty="0" smtClean="0">
                <a:solidFill>
                  <a:schemeClr val="tx1"/>
                </a:solidFill>
              </a:rPr>
              <a:t>Point-to-point messaging</a:t>
            </a:r>
            <a:endParaRPr lang="en-US" sz="1400" i="1" dirty="0">
              <a:solidFill>
                <a:schemeClr val="tx1"/>
              </a:solidFill>
            </a:endParaRPr>
          </a:p>
        </p:txBody>
      </p:sp>
      <p:sp>
        <p:nvSpPr>
          <p:cNvPr id="21" name="TextBox 20"/>
          <p:cNvSpPr txBox="1"/>
          <p:nvPr/>
        </p:nvSpPr>
        <p:spPr>
          <a:xfrm>
            <a:off x="215453" y="1424102"/>
            <a:ext cx="3787439" cy="3447098"/>
          </a:xfrm>
          <a:prstGeom prst="rect">
            <a:avLst/>
          </a:prstGeom>
          <a:noFill/>
        </p:spPr>
        <p:txBody>
          <a:bodyPr wrap="square" rtlCol="0">
            <a:spAutoFit/>
          </a:bodyPr>
          <a:lstStyle/>
          <a:p>
            <a:pPr marL="169863" indent="-169863" algn="ctr"/>
            <a:r>
              <a:rPr lang="en-US" sz="2800" b="1" i="1" dirty="0" smtClean="0"/>
              <a:t>Network Transports</a:t>
            </a:r>
          </a:p>
          <a:p>
            <a:pPr marL="169863" indent="-169863">
              <a:buFontTx/>
              <a:buChar char="-"/>
            </a:pPr>
            <a:r>
              <a:rPr lang="en-US" dirty="0" smtClean="0"/>
              <a:t>Transparently pluggable network-level data transport</a:t>
            </a:r>
          </a:p>
          <a:p>
            <a:pPr marL="169863" indent="-169863">
              <a:buFontTx/>
              <a:buChar char="-"/>
            </a:pPr>
            <a:r>
              <a:rPr lang="en-US" dirty="0" smtClean="0"/>
              <a:t>Configurable on application start, or message-by-message through event attributes</a:t>
            </a:r>
          </a:p>
          <a:p>
            <a:pPr marL="169863" indent="-169863">
              <a:buFontTx/>
              <a:buChar char="-"/>
            </a:pPr>
            <a:r>
              <a:rPr lang="en-US" dirty="0" smtClean="0"/>
              <a:t>Flexible buffer management</a:t>
            </a:r>
          </a:p>
          <a:p>
            <a:pPr marL="169863" indent="-169863">
              <a:buFontTx/>
              <a:buChar char="-"/>
            </a:pPr>
            <a:r>
              <a:rPr lang="en-US" dirty="0" smtClean="0"/>
              <a:t>New transports added easily</a:t>
            </a:r>
          </a:p>
          <a:p>
            <a:pPr marL="627063" lvl="1" indent="-169863">
              <a:buFontTx/>
              <a:buChar char="-"/>
            </a:pPr>
            <a:r>
              <a:rPr lang="en-US" sz="1600" dirty="0" smtClean="0"/>
              <a:t>Service oriented architecture aids software sustainability</a:t>
            </a:r>
          </a:p>
          <a:p>
            <a:pPr marL="627063" lvl="1" indent="-169863">
              <a:buFontTx/>
              <a:buChar char="-"/>
            </a:pPr>
            <a:r>
              <a:rPr lang="en-US" sz="1600" dirty="0" err="1" smtClean="0"/>
              <a:t>Libfabric</a:t>
            </a:r>
            <a:endParaRPr lang="en-US" sz="1600" dirty="0" smtClean="0"/>
          </a:p>
          <a:p>
            <a:pPr marL="627063" lvl="1" indent="-169863">
              <a:buFontTx/>
              <a:buChar char="-"/>
            </a:pPr>
            <a:r>
              <a:rPr lang="en-US" sz="1600" dirty="0" smtClean="0"/>
              <a:t>UCX</a:t>
            </a:r>
          </a:p>
        </p:txBody>
      </p:sp>
      <p:grpSp>
        <p:nvGrpSpPr>
          <p:cNvPr id="19" name="Group 18"/>
          <p:cNvGrpSpPr/>
          <p:nvPr/>
        </p:nvGrpSpPr>
        <p:grpSpPr>
          <a:xfrm>
            <a:off x="4105001" y="5033632"/>
            <a:ext cx="4741603" cy="1325494"/>
            <a:chOff x="4105001" y="5033632"/>
            <a:chExt cx="4741603" cy="1325494"/>
          </a:xfrm>
        </p:grpSpPr>
        <p:sp>
          <p:nvSpPr>
            <p:cNvPr id="10" name="Rectangle 9"/>
            <p:cNvSpPr/>
            <p:nvPr/>
          </p:nvSpPr>
          <p:spPr>
            <a:xfrm>
              <a:off x="4105001" y="5033632"/>
              <a:ext cx="4741603" cy="13254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Dynamically Loaded Network Transports</a:t>
              </a: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11" name="Rounded Rectangle 10"/>
            <p:cNvSpPr/>
            <p:nvPr/>
          </p:nvSpPr>
          <p:spPr>
            <a:xfrm>
              <a:off x="4233751" y="5388286"/>
              <a:ext cx="1000902" cy="8223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Sockets</a:t>
              </a:r>
              <a:endParaRPr lang="en-US" dirty="0">
                <a:solidFill>
                  <a:schemeClr val="tx1"/>
                </a:solidFill>
              </a:endParaRPr>
            </a:p>
          </p:txBody>
        </p:sp>
        <p:sp>
          <p:nvSpPr>
            <p:cNvPr id="12" name="Rounded Rectangle 11"/>
            <p:cNvSpPr/>
            <p:nvPr/>
          </p:nvSpPr>
          <p:spPr>
            <a:xfrm>
              <a:off x="5385150" y="5388286"/>
              <a:ext cx="1000902" cy="8223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RDMA</a:t>
              </a:r>
            </a:p>
            <a:p>
              <a:pPr algn="ctr"/>
              <a:r>
                <a:rPr lang="en-US" sz="1400" dirty="0">
                  <a:solidFill>
                    <a:schemeClr val="tx1"/>
                  </a:solidFill>
                </a:rPr>
                <a:t>(</a:t>
              </a:r>
              <a:r>
                <a:rPr lang="en-US" sz="1400" dirty="0" smtClean="0">
                  <a:solidFill>
                    <a:schemeClr val="tx1"/>
                  </a:solidFill>
                </a:rPr>
                <a:t>IB, NNTI, UGNI)</a:t>
              </a:r>
              <a:endParaRPr lang="en-US" sz="1400" dirty="0">
                <a:solidFill>
                  <a:schemeClr val="tx1"/>
                </a:solidFill>
              </a:endParaRPr>
            </a:p>
          </p:txBody>
        </p:sp>
        <p:sp>
          <p:nvSpPr>
            <p:cNvPr id="13" name="Rounded Rectangle 12"/>
            <p:cNvSpPr/>
            <p:nvPr/>
          </p:nvSpPr>
          <p:spPr>
            <a:xfrm>
              <a:off x="6536549" y="5388766"/>
              <a:ext cx="1000902" cy="8223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Reliable UDP</a:t>
              </a:r>
              <a:endParaRPr lang="en-US" dirty="0">
                <a:solidFill>
                  <a:schemeClr val="tx1"/>
                </a:solidFill>
              </a:endParaRPr>
            </a:p>
          </p:txBody>
        </p:sp>
        <p:sp>
          <p:nvSpPr>
            <p:cNvPr id="14" name="Rounded Rectangle 13"/>
            <p:cNvSpPr/>
            <p:nvPr/>
          </p:nvSpPr>
          <p:spPr>
            <a:xfrm>
              <a:off x="7687948" y="5388286"/>
              <a:ext cx="1000902" cy="8223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smtClean="0">
                  <a:solidFill>
                    <a:schemeClr val="tx1"/>
                  </a:solidFill>
                </a:rPr>
                <a:t>SharedMemory</a:t>
              </a:r>
              <a:endParaRPr lang="en-US" sz="1600" dirty="0">
                <a:solidFill>
                  <a:schemeClr val="tx1"/>
                </a:solidFill>
              </a:endParaRPr>
            </a:p>
          </p:txBody>
        </p:sp>
      </p:grpSp>
    </p:spTree>
    <p:extLst>
      <p:ext uri="{BB962C8B-B14F-4D97-AF65-F5344CB8AC3E}">
        <p14:creationId xmlns:p14="http://schemas.microsoft.com/office/powerpoint/2010/main" val="227134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9"/>
                                        </p:tgtEl>
                                      </p:cBhvr>
                                      <p:by x="150000" y="150000"/>
                                    </p:animScale>
                                  </p:childTnLst>
                                </p:cTn>
                              </p:par>
                              <p:par>
                                <p:cTn id="7" presetID="0" presetClass="path" presetSubtype="0" accel="50000" fill="hold" nodeType="withEffect">
                                  <p:stCondLst>
                                    <p:cond delay="0"/>
                                  </p:stCondLst>
                                  <p:childTnLst>
                                    <p:animMotion origin="layout" path="M 1.25239E-6 -1.21703E-6 L -0.10301 -0.04951 " pathEditMode="relative" rAng="0" ptsTypes="AA">
                                      <p:cBhvr>
                                        <p:cTn id="8" dur="2000" fill="hold"/>
                                        <p:tgtEl>
                                          <p:spTgt spid="19"/>
                                        </p:tgtEl>
                                        <p:attrNameLst>
                                          <p:attrName>ppt_x</p:attrName>
                                          <p:attrName>ppt_y</p:attrName>
                                        </p:attrNameLst>
                                      </p:cBhvr>
                                      <p:rCtr x="-5159" y="-2476"/>
                                    </p:animMotion>
                                  </p:childTnLst>
                                </p:cTn>
                              </p:par>
                              <p:par>
                                <p:cTn id="9" presetID="9"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dissolv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87105" y="3589067"/>
            <a:ext cx="8533608" cy="2677593"/>
            <a:chOff x="287105" y="3589067"/>
            <a:chExt cx="8533608" cy="2677593"/>
          </a:xfrm>
        </p:grpSpPr>
        <p:pic>
          <p:nvPicPr>
            <p:cNvPr id="9" name="Picture 8" descr="fusion-0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105" y="3589067"/>
              <a:ext cx="3568372" cy="2560307"/>
            </a:xfrm>
            <a:prstGeom prst="rect">
              <a:avLst/>
            </a:prstGeom>
          </p:spPr>
        </p:pic>
        <p:pic>
          <p:nvPicPr>
            <p:cNvPr id="10" name="Picture 9" descr="fusion-02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9722" y="3600408"/>
              <a:ext cx="3408560" cy="2666252"/>
            </a:xfrm>
            <a:prstGeom prst="rect">
              <a:avLst/>
            </a:prstGeom>
          </p:spPr>
        </p:pic>
        <p:pic>
          <p:nvPicPr>
            <p:cNvPr id="11" name="Picture 10" descr="fusion-02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6540" y="4139178"/>
              <a:ext cx="1164173" cy="2106461"/>
            </a:xfrm>
            <a:prstGeom prst="rect">
              <a:avLst/>
            </a:prstGeom>
          </p:spPr>
        </p:pic>
      </p:grpSp>
      <p:pic>
        <p:nvPicPr>
          <p:cNvPr id="13" name="Picture 12" descr="tmp.pdf"/>
          <p:cNvPicPr>
            <a:picLocks noChangeAspect="1"/>
          </p:cNvPicPr>
          <p:nvPr/>
        </p:nvPicPr>
        <p:blipFill rotWithShape="1">
          <a:blip r:embed="rId6">
            <a:extLst>
              <a:ext uri="{28A0092B-C50C-407E-A947-70E740481C1C}">
                <a14:useLocalDpi xmlns:a14="http://schemas.microsoft.com/office/drawing/2010/main" val="0"/>
              </a:ext>
            </a:extLst>
          </a:blip>
          <a:srcRect t="53332" b="4667"/>
          <a:stretch/>
        </p:blipFill>
        <p:spPr>
          <a:xfrm>
            <a:off x="0" y="3657600"/>
            <a:ext cx="9144000" cy="2880360"/>
          </a:xfrm>
          <a:prstGeom prst="rect">
            <a:avLst/>
          </a:prstGeom>
        </p:spPr>
      </p:pic>
      <p:pic>
        <p:nvPicPr>
          <p:cNvPr id="6" name="Picture 5" descr="InfiniCortex_20141118_ful-001.png"/>
          <p:cNvPicPr>
            <a:picLocks noChangeAspect="1"/>
          </p:cNvPicPr>
          <p:nvPr/>
        </p:nvPicPr>
        <p:blipFill rotWithShape="1">
          <a:blip r:embed="rId7">
            <a:extLst>
              <a:ext uri="{28A0092B-C50C-407E-A947-70E740481C1C}">
                <a14:useLocalDpi xmlns:a14="http://schemas.microsoft.com/office/drawing/2010/main" val="0"/>
              </a:ext>
            </a:extLst>
          </a:blip>
          <a:srcRect t="56053" b="-56053"/>
          <a:stretch/>
        </p:blipFill>
        <p:spPr>
          <a:xfrm>
            <a:off x="649534" y="3901045"/>
            <a:ext cx="7878505" cy="5883810"/>
          </a:xfrm>
          <a:prstGeom prst="rect">
            <a:avLst/>
          </a:prstGeom>
        </p:spPr>
      </p:pic>
      <p:pic>
        <p:nvPicPr>
          <p:cNvPr id="8" name="Picture 7" descr="InfiniCortex_20141118_ful-000.jpg"/>
          <p:cNvPicPr>
            <a:picLocks noChangeAspect="1"/>
          </p:cNvPicPr>
          <p:nvPr/>
        </p:nvPicPr>
        <p:blipFill rotWithShape="1">
          <a:blip r:embed="rId8">
            <a:extLst>
              <a:ext uri="{28A0092B-C50C-407E-A947-70E740481C1C}">
                <a14:useLocalDpi xmlns:a14="http://schemas.microsoft.com/office/drawing/2010/main" val="0"/>
              </a:ext>
            </a:extLst>
          </a:blip>
          <a:srcRect l="5000" t="11650" r="1500" b="24735"/>
          <a:stretch/>
        </p:blipFill>
        <p:spPr>
          <a:xfrm>
            <a:off x="287105" y="2226453"/>
            <a:ext cx="8549640" cy="4160520"/>
          </a:xfrm>
          <a:prstGeom prst="rect">
            <a:avLst/>
          </a:prstGeom>
        </p:spPr>
      </p:pic>
      <p:sp>
        <p:nvSpPr>
          <p:cNvPr id="2" name="Title 1"/>
          <p:cNvSpPr>
            <a:spLocks noGrp="1"/>
          </p:cNvSpPr>
          <p:nvPr>
            <p:ph type="title"/>
          </p:nvPr>
        </p:nvSpPr>
        <p:spPr/>
        <p:txBody>
          <a:bodyPr/>
          <a:lstStyle/>
          <a:p>
            <a:r>
              <a:rPr lang="en-US" dirty="0" smtClean="0"/>
              <a:t>SC2014/15 Demos using EVPath</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23</a:t>
            </a:fld>
            <a:endParaRPr lang="en-US"/>
          </a:p>
        </p:txBody>
      </p:sp>
      <p:sp>
        <p:nvSpPr>
          <p:cNvPr id="5" name="Content Placeholder 4"/>
          <p:cNvSpPr>
            <a:spLocks noGrp="1"/>
          </p:cNvSpPr>
          <p:nvPr>
            <p:ph idx="1"/>
          </p:nvPr>
        </p:nvSpPr>
        <p:spPr>
          <a:xfrm>
            <a:off x="457200" y="1495136"/>
            <a:ext cx="8229600" cy="4829674"/>
          </a:xfrm>
        </p:spPr>
        <p:txBody>
          <a:bodyPr/>
          <a:lstStyle/>
          <a:p>
            <a:r>
              <a:rPr lang="en-US" dirty="0" smtClean="0"/>
              <a:t>Concurrent Supercomputing using Trans-continental InfiniBand</a:t>
            </a:r>
          </a:p>
          <a:p>
            <a:endParaRPr lang="en-US" dirty="0" smtClean="0"/>
          </a:p>
          <a:p>
            <a:pPr marL="342900" indent="-342900">
              <a:buFont typeface="Arial"/>
              <a:buChar char="•"/>
            </a:pPr>
            <a:r>
              <a:rPr lang="en-US" dirty="0"/>
              <a:t>Molecular </a:t>
            </a:r>
            <a:r>
              <a:rPr lang="en-US" dirty="0" err="1"/>
              <a:t>Dyamics</a:t>
            </a:r>
            <a:r>
              <a:rPr lang="en-US" dirty="0"/>
              <a:t> - Design of Materials</a:t>
            </a:r>
          </a:p>
          <a:p>
            <a:pPr marL="342900" indent="-342900">
              <a:buFont typeface="Arial"/>
              <a:buChar char="•"/>
            </a:pPr>
            <a:r>
              <a:rPr lang="en-US" dirty="0" smtClean="0"/>
              <a:t>Near Real Time Detection of Fusion Blobs</a:t>
            </a:r>
          </a:p>
          <a:p>
            <a:pPr marL="342900" indent="-342900">
              <a:buFont typeface="Arial"/>
              <a:buChar char="•"/>
            </a:pPr>
            <a:r>
              <a:rPr lang="en-US" dirty="0" smtClean="0"/>
              <a:t>KSTAR ECEI Sample Workflow</a:t>
            </a:r>
          </a:p>
          <a:p>
            <a:pPr marL="342900" indent="-342900">
              <a:buFont typeface="Arial"/>
              <a:buChar char="•"/>
            </a:pPr>
            <a:r>
              <a:rPr lang="en-US" dirty="0" smtClean="0"/>
              <a:t>Microscopy Image Analysis</a:t>
            </a:r>
          </a:p>
          <a:p>
            <a:pPr marL="342900" indent="-342900">
              <a:buFont typeface="Arial"/>
              <a:buChar char="•"/>
            </a:pPr>
            <a:r>
              <a:rPr lang="en-US" dirty="0"/>
              <a:t>Visualization and Analysis for Near-Real-Time Decision Making in Distributed Workflows </a:t>
            </a:r>
          </a:p>
          <a:p>
            <a:pPr marL="342900" indent="-342900">
              <a:buFont typeface="Arial"/>
              <a:buChar char="•"/>
            </a:pPr>
            <a:endParaRPr lang="en-US" dirty="0" smtClean="0"/>
          </a:p>
          <a:p>
            <a:pPr marL="342900" indent="-342900">
              <a:buFont typeface="Arial"/>
              <a:buChar char="•"/>
            </a:pPr>
            <a:endParaRPr lang="en-US" dirty="0" smtClean="0"/>
          </a:p>
          <a:p>
            <a:pPr marL="342900" indent="-342900">
              <a:buFont typeface="Arial"/>
              <a:buChar char="•"/>
            </a:pPr>
            <a:endParaRPr lang="en-US" dirty="0"/>
          </a:p>
        </p:txBody>
      </p:sp>
      <p:pic>
        <p:nvPicPr>
          <p:cNvPr id="14" name="Picture 13" descr="ICEE-SC14-demo-17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9282" y="3833004"/>
            <a:ext cx="6422164" cy="2636915"/>
          </a:xfrm>
          <a:prstGeom prst="rect">
            <a:avLst/>
          </a:prstGeom>
        </p:spPr>
      </p:pic>
      <p:grpSp>
        <p:nvGrpSpPr>
          <p:cNvPr id="21" name="Group 20"/>
          <p:cNvGrpSpPr/>
          <p:nvPr/>
        </p:nvGrpSpPr>
        <p:grpSpPr>
          <a:xfrm>
            <a:off x="1147815" y="1796595"/>
            <a:ext cx="7746705" cy="5061405"/>
            <a:chOff x="1147815" y="1796595"/>
            <a:chExt cx="7746705" cy="5061405"/>
          </a:xfrm>
        </p:grpSpPr>
        <p:pic>
          <p:nvPicPr>
            <p:cNvPr id="16" name="Picture 15" descr="1570248078_1-017.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29913" y="1796595"/>
              <a:ext cx="2590800" cy="1131651"/>
            </a:xfrm>
            <a:prstGeom prst="rect">
              <a:avLst/>
            </a:prstGeom>
          </p:spPr>
        </p:pic>
        <p:pic>
          <p:nvPicPr>
            <p:cNvPr id="17" name="Picture 16" descr="1570248078_1-004.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67954" y="4092517"/>
              <a:ext cx="2326566" cy="2765483"/>
            </a:xfrm>
            <a:prstGeom prst="rect">
              <a:avLst/>
            </a:prstGeom>
          </p:spPr>
        </p:pic>
        <p:pic>
          <p:nvPicPr>
            <p:cNvPr id="15" name="Picture 14" descr="1570248078 (1).pdf"/>
            <p:cNvPicPr>
              <a:picLocks noChangeAspect="1"/>
            </p:cNvPicPr>
            <p:nvPr/>
          </p:nvPicPr>
          <p:blipFill rotWithShape="1">
            <a:blip r:embed="rId12">
              <a:extLst>
                <a:ext uri="{28A0092B-C50C-407E-A947-70E740481C1C}">
                  <a14:useLocalDpi xmlns:a14="http://schemas.microsoft.com/office/drawing/2010/main" val="0"/>
                </a:ext>
              </a:extLst>
            </a:blip>
            <a:srcRect t="6667" b="63332"/>
            <a:stretch/>
          </p:blipFill>
          <p:spPr>
            <a:xfrm>
              <a:off x="1147815" y="4371358"/>
              <a:ext cx="5405385" cy="2098561"/>
            </a:xfrm>
            <a:prstGeom prst="rect">
              <a:avLst/>
            </a:prstGeom>
          </p:spPr>
        </p:pic>
      </p:grpSp>
    </p:spTree>
    <p:extLst>
      <p:ext uri="{BB962C8B-B14F-4D97-AF65-F5344CB8AC3E}">
        <p14:creationId xmlns:p14="http://schemas.microsoft.com/office/powerpoint/2010/main" val="251752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par>
                                <p:cTn id="10" presetID="9"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nodeType="clickEffect">
                                  <p:stCondLst>
                                    <p:cond delay="0"/>
                                  </p:stCondLst>
                                  <p:childTnLst>
                                    <p:anim calcmode="lin" valueType="num">
                                      <p:cBhvr>
                                        <p:cTn id="19" dur="500"/>
                                        <p:tgtEl>
                                          <p:spTgt spid="6"/>
                                        </p:tgtEl>
                                        <p:attrNameLst>
                                          <p:attrName>ppt_w</p:attrName>
                                        </p:attrNameLst>
                                      </p:cBhvr>
                                      <p:tavLst>
                                        <p:tav tm="0">
                                          <p:val>
                                            <p:strVal val="ppt_w"/>
                                          </p:val>
                                        </p:tav>
                                        <p:tav tm="100000">
                                          <p:val>
                                            <p:fltVal val="0"/>
                                          </p:val>
                                        </p:tav>
                                      </p:tavLst>
                                    </p:anim>
                                    <p:anim calcmode="lin" valueType="num">
                                      <p:cBhvr>
                                        <p:cTn id="20" dur="500"/>
                                        <p:tgtEl>
                                          <p:spTgt spid="6"/>
                                        </p:tgtEl>
                                        <p:attrNameLst>
                                          <p:attrName>ppt_h</p:attrName>
                                        </p:attrNameLst>
                                      </p:cBhvr>
                                      <p:tavLst>
                                        <p:tav tm="0">
                                          <p:val>
                                            <p:strVal val="ppt_h"/>
                                          </p:val>
                                        </p:tav>
                                        <p:tav tm="100000">
                                          <p:val>
                                            <p:fltVal val="0"/>
                                          </p:val>
                                        </p:tav>
                                      </p:tavLst>
                                    </p:anim>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9" presetClass="entr" presetSubtype="0"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dissolve">
                                      <p:cBhvr>
                                        <p:cTn id="25" dur="500"/>
                                        <p:tgtEl>
                                          <p:spTgt spid="5">
                                            <p:txEl>
                                              <p:pRg st="3" end="3"/>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12"/>
                                        </p:tgtEl>
                                        <p:attrNameLst>
                                          <p:attrName>ppt_w</p:attrName>
                                        </p:attrNameLst>
                                      </p:cBhvr>
                                      <p:tavLst>
                                        <p:tav tm="0">
                                          <p:val>
                                            <p:strVal val="ppt_w"/>
                                          </p:val>
                                        </p:tav>
                                        <p:tav tm="100000">
                                          <p:val>
                                            <p:fltVal val="0"/>
                                          </p:val>
                                        </p:tav>
                                      </p:tavLst>
                                    </p:anim>
                                    <p:anim calcmode="lin" valueType="num">
                                      <p:cBhvr>
                                        <p:cTn id="33" dur="500"/>
                                        <p:tgtEl>
                                          <p:spTgt spid="12"/>
                                        </p:tgtEl>
                                        <p:attrNameLst>
                                          <p:attrName>ppt_h</p:attrName>
                                        </p:attrNameLst>
                                      </p:cBhvr>
                                      <p:tavLst>
                                        <p:tav tm="0">
                                          <p:val>
                                            <p:strVal val="ppt_h"/>
                                          </p:val>
                                        </p:tav>
                                        <p:tav tm="100000">
                                          <p:val>
                                            <p:fltVal val="0"/>
                                          </p:val>
                                        </p:tav>
                                      </p:tavLst>
                                    </p:anim>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9" presetClass="entr" presetSubtype="0" fill="hold" nodeType="with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dissolve">
                                      <p:cBhvr>
                                        <p:cTn id="38" dur="500"/>
                                        <p:tgtEl>
                                          <p:spTgt spid="5">
                                            <p:txEl>
                                              <p:pRg st="4" end="4"/>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dissolv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nodeType="clickEffect">
                                  <p:stCondLst>
                                    <p:cond delay="0"/>
                                  </p:stCondLst>
                                  <p:childTnLst>
                                    <p:anim calcmode="lin" valueType="num">
                                      <p:cBhvr>
                                        <p:cTn id="45" dur="500"/>
                                        <p:tgtEl>
                                          <p:spTgt spid="13"/>
                                        </p:tgtEl>
                                        <p:attrNameLst>
                                          <p:attrName>ppt_w</p:attrName>
                                        </p:attrNameLst>
                                      </p:cBhvr>
                                      <p:tavLst>
                                        <p:tav tm="0">
                                          <p:val>
                                            <p:strVal val="ppt_w"/>
                                          </p:val>
                                        </p:tav>
                                        <p:tav tm="100000">
                                          <p:val>
                                            <p:fltVal val="0"/>
                                          </p:val>
                                        </p:tav>
                                      </p:tavLst>
                                    </p:anim>
                                    <p:anim calcmode="lin" valueType="num">
                                      <p:cBhvr>
                                        <p:cTn id="46" dur="500"/>
                                        <p:tgtEl>
                                          <p:spTgt spid="13"/>
                                        </p:tgtEl>
                                        <p:attrNameLst>
                                          <p:attrName>ppt_h</p:attrName>
                                        </p:attrNameLst>
                                      </p:cBhvr>
                                      <p:tavLst>
                                        <p:tav tm="0">
                                          <p:val>
                                            <p:strVal val="ppt_h"/>
                                          </p:val>
                                        </p:tav>
                                        <p:tav tm="100000">
                                          <p:val>
                                            <p:fltVal val="0"/>
                                          </p:val>
                                        </p:tav>
                                      </p:tavLst>
                                    </p:anim>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9" presetClass="entr" presetSubtype="0" fill="hold" nodeType="withEffect">
                                  <p:stCondLst>
                                    <p:cond delay="0"/>
                                  </p:stCondLst>
                                  <p:childTnLst>
                                    <p:set>
                                      <p:cBhvr>
                                        <p:cTn id="50" dur="1" fill="hold">
                                          <p:stCondLst>
                                            <p:cond delay="0"/>
                                          </p:stCondLst>
                                        </p:cTn>
                                        <p:tgtEl>
                                          <p:spTgt spid="5">
                                            <p:txEl>
                                              <p:pRg st="5" end="5"/>
                                            </p:txEl>
                                          </p:spTgt>
                                        </p:tgtEl>
                                        <p:attrNameLst>
                                          <p:attrName>style.visibility</p:attrName>
                                        </p:attrNameLst>
                                      </p:cBhvr>
                                      <p:to>
                                        <p:strVal val="visible"/>
                                      </p:to>
                                    </p:set>
                                    <p:animEffect transition="in" filter="dissolve">
                                      <p:cBhvr>
                                        <p:cTn id="51" dur="500"/>
                                        <p:tgtEl>
                                          <p:spTgt spid="5">
                                            <p:txEl>
                                              <p:pRg st="5" end="5"/>
                                            </p:txEl>
                                          </p:spTgt>
                                        </p:tgtEl>
                                      </p:cBhvr>
                                    </p:animEffect>
                                  </p:childTnLst>
                                </p:cTn>
                              </p:par>
                              <p:par>
                                <p:cTn id="52" presetID="9" presetClass="entr" presetSubtype="0"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dissolv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5">
                                            <p:txEl>
                                              <p:pRg st="6" end="6"/>
                                            </p:txEl>
                                          </p:spTgt>
                                        </p:tgtEl>
                                        <p:attrNameLst>
                                          <p:attrName>style.visibility</p:attrName>
                                        </p:attrNameLst>
                                      </p:cBhvr>
                                      <p:to>
                                        <p:strVal val="visible"/>
                                      </p:to>
                                    </p:set>
                                    <p:animEffect transition="in" filter="dissolve">
                                      <p:cBhvr>
                                        <p:cTn id="59" dur="500"/>
                                        <p:tgtEl>
                                          <p:spTgt spid="5">
                                            <p:txEl>
                                              <p:pRg st="6" end="6"/>
                                            </p:txEl>
                                          </p:spTgt>
                                        </p:tgtEl>
                                      </p:cBhvr>
                                    </p:animEffect>
                                  </p:childTnLst>
                                </p:cTn>
                              </p:par>
                              <p:par>
                                <p:cTn id="60" presetID="53" presetClass="exit" presetSubtype="32" fill="hold" nodeType="withEffect">
                                  <p:stCondLst>
                                    <p:cond delay="0"/>
                                  </p:stCondLst>
                                  <p:childTnLst>
                                    <p:anim calcmode="lin" valueType="num">
                                      <p:cBhvr>
                                        <p:cTn id="61" dur="500"/>
                                        <p:tgtEl>
                                          <p:spTgt spid="14"/>
                                        </p:tgtEl>
                                        <p:attrNameLst>
                                          <p:attrName>ppt_w</p:attrName>
                                        </p:attrNameLst>
                                      </p:cBhvr>
                                      <p:tavLst>
                                        <p:tav tm="0">
                                          <p:val>
                                            <p:strVal val="ppt_w"/>
                                          </p:val>
                                        </p:tav>
                                        <p:tav tm="100000">
                                          <p:val>
                                            <p:fltVal val="0"/>
                                          </p:val>
                                        </p:tav>
                                      </p:tavLst>
                                    </p:anim>
                                    <p:anim calcmode="lin" valueType="num">
                                      <p:cBhvr>
                                        <p:cTn id="62" dur="500"/>
                                        <p:tgtEl>
                                          <p:spTgt spid="14"/>
                                        </p:tgtEl>
                                        <p:attrNameLst>
                                          <p:attrName>ppt_h</p:attrName>
                                        </p:attrNameLst>
                                      </p:cBhvr>
                                      <p:tavLst>
                                        <p:tav tm="0">
                                          <p:val>
                                            <p:strVal val="ppt_h"/>
                                          </p:val>
                                        </p:tav>
                                        <p:tav tm="100000">
                                          <p:val>
                                            <p:fltVal val="0"/>
                                          </p:val>
                                        </p:tav>
                                      </p:tavLst>
                                    </p:anim>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par>
                                <p:cTn id="65" presetID="9" presetClass="entr" presetSubtype="0"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dissolve">
                                      <p:cBhvr>
                                        <p:cTn id="6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ADIOS in MONA</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24</a:t>
            </a:fld>
            <a:endParaRPr lang="en-US"/>
          </a:p>
        </p:txBody>
      </p:sp>
      <p:sp>
        <p:nvSpPr>
          <p:cNvPr id="5" name="Content Placeholder 4"/>
          <p:cNvSpPr>
            <a:spLocks noGrp="1"/>
          </p:cNvSpPr>
          <p:nvPr>
            <p:ph idx="1"/>
          </p:nvPr>
        </p:nvSpPr>
        <p:spPr>
          <a:xfrm>
            <a:off x="457200" y="1749136"/>
            <a:ext cx="8229600" cy="4575674"/>
          </a:xfrm>
        </p:spPr>
        <p:txBody>
          <a:bodyPr/>
          <a:lstStyle/>
          <a:p>
            <a:pPr marL="342900" indent="-342900">
              <a:buFont typeface="Arial" panose="020B0604020202020204" pitchFamily="34" charset="0"/>
              <a:buChar char="•"/>
            </a:pPr>
            <a:r>
              <a:rPr lang="en-US" dirty="0" smtClean="0"/>
              <a:t>Adaptable I/O System middleware for data transfer in online and offline workflows</a:t>
            </a:r>
          </a:p>
          <a:p>
            <a:pPr marL="342900" indent="-342900">
              <a:buFont typeface="Arial" panose="020B0604020202020204" pitchFamily="34" charset="0"/>
              <a:buChar char="•"/>
            </a:pPr>
            <a:r>
              <a:rPr lang="en-US" dirty="0" smtClean="0"/>
              <a:t>Multiple I/O methods for to-disk and to-memory output</a:t>
            </a:r>
          </a:p>
          <a:p>
            <a:pPr marL="342900" indent="-342900">
              <a:buFont typeface="Arial" panose="020B0604020202020204" pitchFamily="34" charset="0"/>
              <a:buChar char="•"/>
            </a:pPr>
            <a:r>
              <a:rPr lang="en-US" dirty="0" smtClean="0"/>
              <a:t>Streaming format support with ADIOS-BP and FFS</a:t>
            </a:r>
          </a:p>
          <a:p>
            <a:pPr marL="342900" indent="-342900">
              <a:buFont typeface="Arial" panose="020B0604020202020204" pitchFamily="34" charset="0"/>
              <a:buChar char="•"/>
            </a:pPr>
            <a:r>
              <a:rPr lang="en-US" dirty="0" smtClean="0"/>
              <a:t>Inline compression/decompression to manage data volumes</a:t>
            </a:r>
          </a:p>
          <a:p>
            <a:pPr marL="342900" indent="-342900">
              <a:buFont typeface="Arial" panose="020B0604020202020204" pitchFamily="34" charset="0"/>
              <a:buChar char="•"/>
            </a:pPr>
            <a:r>
              <a:rPr lang="en-US" dirty="0" smtClean="0"/>
              <a:t>Integrated with a large number of leadership applications</a:t>
            </a:r>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54378" y="3717598"/>
            <a:ext cx="4032422" cy="2729014"/>
          </a:xfrm>
          <a:prstGeom prst="rect">
            <a:avLst/>
          </a:prstGeom>
          <a:effectLst/>
        </p:spPr>
      </p:pic>
      <p:sp>
        <p:nvSpPr>
          <p:cNvPr id="7" name="Content Placeholder 4"/>
          <p:cNvSpPr txBox="1">
            <a:spLocks/>
          </p:cNvSpPr>
          <p:nvPr/>
        </p:nvSpPr>
        <p:spPr>
          <a:xfrm>
            <a:off x="465437" y="3717598"/>
            <a:ext cx="4188941" cy="2729581"/>
          </a:xfrm>
          <a:prstGeom prst="rect">
            <a:avLst/>
          </a:prstGeom>
        </p:spPr>
        <p:txBody>
          <a:bodyPr vert="horz" lIns="0" tIns="0" rIns="0" bIns="0" rtlCol="0">
            <a:normAutofit/>
          </a:bodyPr>
          <a:lstStyle>
            <a:lvl1pPr marL="0" indent="0" algn="l" defTabSz="457200" rtl="0" eaLnBrk="1" latinLnBrk="0" hangingPunct="1">
              <a:lnSpc>
                <a:spcPts val="2100"/>
              </a:lnSpc>
              <a:spcBef>
                <a:spcPts val="600"/>
              </a:spcBef>
              <a:buFont typeface="Arial"/>
              <a:buNone/>
              <a:defRPr sz="2000" b="1" i="0" kern="1200" baseline="0">
                <a:solidFill>
                  <a:srgbClr val="535353"/>
                </a:solidFill>
                <a:latin typeface="Georgia"/>
                <a:ea typeface="+mn-ea"/>
                <a:cs typeface="Georgia"/>
              </a:defRPr>
            </a:lvl1pPr>
            <a:lvl2pPr marL="742950" indent="-285750" algn="l" defTabSz="457200" rtl="0" eaLnBrk="1" latinLnBrk="0" hangingPunct="1">
              <a:spcBef>
                <a:spcPct val="20000"/>
              </a:spcBef>
              <a:buFont typeface="Arial"/>
              <a:buChar char="–"/>
              <a:defRPr sz="1800" b="0" i="0" kern="1200">
                <a:solidFill>
                  <a:srgbClr val="535353"/>
                </a:solidFill>
                <a:latin typeface="Georgia"/>
                <a:ea typeface="+mn-ea"/>
                <a:cs typeface="Georgia"/>
              </a:defRPr>
            </a:lvl2pPr>
            <a:lvl3pPr marL="1143000" indent="-228600" algn="l" defTabSz="457200" rtl="0" eaLnBrk="1" latinLnBrk="0" hangingPunct="1">
              <a:spcBef>
                <a:spcPct val="20000"/>
              </a:spcBef>
              <a:buFont typeface="Arial"/>
              <a:buChar char="•"/>
              <a:defRPr sz="1800" b="0" i="0" kern="1200" baseline="0">
                <a:solidFill>
                  <a:srgbClr val="535353"/>
                </a:solidFill>
                <a:latin typeface="Georgia"/>
                <a:ea typeface="+mn-ea"/>
                <a:cs typeface="Georgia"/>
              </a:defRPr>
            </a:lvl3pPr>
            <a:lvl4pPr marL="1600200" indent="-228600" algn="l" defTabSz="457200" rtl="0" eaLnBrk="1" latinLnBrk="0" hangingPunct="1">
              <a:spcBef>
                <a:spcPct val="20000"/>
              </a:spcBef>
              <a:buFont typeface="Arial"/>
              <a:buChar char="–"/>
              <a:defRPr sz="1600" kern="1200">
                <a:solidFill>
                  <a:srgbClr val="535353"/>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rgbClr val="535353"/>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dirty="0" smtClean="0"/>
              <a:t>Self describing data formats</a:t>
            </a:r>
          </a:p>
          <a:p>
            <a:pPr marL="342900" indent="-342900">
              <a:buFont typeface="Arial" panose="020B0604020202020204" pitchFamily="34" charset="0"/>
              <a:buChar char="•"/>
            </a:pPr>
            <a:r>
              <a:rPr lang="en-US" dirty="0" smtClean="0"/>
              <a:t>Application semantic information added to data stream</a:t>
            </a:r>
          </a:p>
        </p:txBody>
      </p:sp>
      <p:sp>
        <p:nvSpPr>
          <p:cNvPr id="8" name="TextBox 7"/>
          <p:cNvSpPr txBox="1"/>
          <p:nvPr/>
        </p:nvSpPr>
        <p:spPr>
          <a:xfrm>
            <a:off x="642550" y="5739096"/>
            <a:ext cx="4011827" cy="646331"/>
          </a:xfrm>
          <a:prstGeom prst="rect">
            <a:avLst/>
          </a:prstGeom>
          <a:noFill/>
        </p:spPr>
        <p:txBody>
          <a:bodyPr wrap="square" rtlCol="0">
            <a:spAutoFit/>
          </a:bodyPr>
          <a:lstStyle/>
          <a:p>
            <a:r>
              <a:rPr lang="en-US" dirty="0" smtClean="0"/>
              <a:t>Additional ADIOS information presented in ADIOS/RSVP talk by Scott Klasky</a:t>
            </a:r>
            <a:endParaRPr lang="en-US" dirty="0"/>
          </a:p>
        </p:txBody>
      </p:sp>
    </p:spTree>
    <p:extLst>
      <p:ext uri="{BB962C8B-B14F-4D97-AF65-F5344CB8AC3E}">
        <p14:creationId xmlns:p14="http://schemas.microsoft.com/office/powerpoint/2010/main" val="12293317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Instrumenting ADIOS</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25</a:t>
            </a:fld>
            <a:endParaRPr lang="en-US"/>
          </a:p>
        </p:txBody>
      </p:sp>
      <p:sp>
        <p:nvSpPr>
          <p:cNvPr id="5" name="Content Placeholder 4"/>
          <p:cNvSpPr>
            <a:spLocks noGrp="1"/>
          </p:cNvSpPr>
          <p:nvPr>
            <p:ph idx="1"/>
          </p:nvPr>
        </p:nvSpPr>
        <p:spPr/>
        <p:txBody>
          <a:bodyPr/>
          <a:lstStyle/>
          <a:p>
            <a:pPr marL="342900" indent="-342900">
              <a:buFont typeface="Arial" panose="020B0604020202020204" pitchFamily="34" charset="0"/>
              <a:buChar char="•"/>
            </a:pPr>
            <a:r>
              <a:rPr lang="en-US" dirty="0" smtClean="0"/>
              <a:t>Instrumentation hooks to track data movement in workflows</a:t>
            </a:r>
          </a:p>
          <a:p>
            <a:pPr marL="1085850" lvl="1" indent="-342900">
              <a:buFont typeface="Arial" panose="020B0604020202020204" pitchFamily="34" charset="0"/>
              <a:buChar char="•"/>
            </a:pPr>
            <a:r>
              <a:rPr lang="en-US" dirty="0" smtClean="0"/>
              <a:t>Adds knowledge about how much data movement is caused by which variables</a:t>
            </a:r>
          </a:p>
          <a:p>
            <a:pPr marL="342900" indent="-342900">
              <a:buFont typeface="Arial" panose="020B0604020202020204" pitchFamily="34" charset="0"/>
              <a:buChar char="•"/>
            </a:pPr>
            <a:r>
              <a:rPr lang="en-US" dirty="0" smtClean="0"/>
              <a:t>Use semantic information to track key variables </a:t>
            </a:r>
          </a:p>
          <a:p>
            <a:pPr marL="1085850" lvl="1" indent="-342900">
              <a:buFont typeface="Arial" panose="020B0604020202020204" pitchFamily="34" charset="0"/>
              <a:buChar char="•"/>
            </a:pPr>
            <a:r>
              <a:rPr lang="en-US" dirty="0" smtClean="0"/>
              <a:t>Application input parameters stored alongside performance data</a:t>
            </a:r>
          </a:p>
          <a:p>
            <a:pPr marL="342900" indent="-342900">
              <a:buFont typeface="Arial" panose="020B0604020202020204" pitchFamily="34" charset="0"/>
              <a:buChar char="•"/>
            </a:pPr>
            <a:r>
              <a:rPr lang="en-US" dirty="0" smtClean="0"/>
              <a:t>Tracking internal memory used for buffering</a:t>
            </a:r>
          </a:p>
          <a:p>
            <a:pPr marL="1085850" lvl="1" indent="-342900">
              <a:buFont typeface="Arial" panose="020B0604020202020204" pitchFamily="34" charset="0"/>
              <a:buChar char="•"/>
            </a:pPr>
            <a:r>
              <a:rPr lang="en-US" dirty="0" smtClean="0"/>
              <a:t>Size and memory residency timing information </a:t>
            </a:r>
          </a:p>
          <a:p>
            <a:pPr marL="342900" indent="-342900">
              <a:buFont typeface="Arial" panose="020B0604020202020204" pitchFamily="34" charset="0"/>
              <a:buChar char="•"/>
            </a:pPr>
            <a:r>
              <a:rPr lang="en-US" dirty="0" smtClean="0"/>
              <a:t>Track real time frequency of data outputs</a:t>
            </a:r>
          </a:p>
          <a:p>
            <a:pPr marL="1085850" lvl="1" indent="-342900">
              <a:buFont typeface="Arial" panose="020B0604020202020204" pitchFamily="34" charset="0"/>
              <a:buChar char="•"/>
            </a:pPr>
            <a:r>
              <a:rPr lang="en-US" dirty="0" smtClean="0"/>
              <a:t>Provides insight into how long asynchronous operations can take</a:t>
            </a:r>
          </a:p>
          <a:p>
            <a:pPr marL="342900" indent="-342900">
              <a:buFont typeface="Arial" panose="020B0604020202020204" pitchFamily="34" charset="0"/>
              <a:buChar char="•"/>
            </a:pPr>
            <a:r>
              <a:rPr lang="en-US" dirty="0" smtClean="0"/>
              <a:t>Track read access patterns and frequencies</a:t>
            </a:r>
          </a:p>
          <a:p>
            <a:pPr marL="1085850" lvl="1" indent="-342900">
              <a:buFont typeface="Arial" panose="020B0604020202020204" pitchFamily="34" charset="0"/>
              <a:buChar char="•"/>
            </a:pPr>
            <a:r>
              <a:rPr lang="en-US" dirty="0" smtClean="0"/>
              <a:t>Patterns used to optimize data organization for workflow</a:t>
            </a:r>
          </a:p>
          <a:p>
            <a:pPr marL="342900" indent="-342900">
              <a:buFont typeface="Arial" panose="020B0604020202020204" pitchFamily="34" charset="0"/>
              <a:buChar char="•"/>
            </a:pPr>
            <a:r>
              <a:rPr lang="en-US" dirty="0" smtClean="0"/>
              <a:t>Inline transformation support</a:t>
            </a:r>
          </a:p>
          <a:p>
            <a:pPr marL="1085850" lvl="1" indent="-342900">
              <a:buFont typeface="Arial" panose="020B0604020202020204" pitchFamily="34" charset="0"/>
              <a:buChar char="•"/>
            </a:pPr>
            <a:r>
              <a:rPr lang="en-US" dirty="0" smtClean="0"/>
              <a:t>Will be augmented with greater support for COD</a:t>
            </a:r>
          </a:p>
          <a:p>
            <a:pPr marL="342900" indent="-342900">
              <a:buFont typeface="Arial" panose="020B0604020202020204" pitchFamily="34" charset="0"/>
              <a:buChar char="•"/>
            </a:pPr>
            <a:endParaRPr lang="en-US" dirty="0" smtClean="0"/>
          </a:p>
        </p:txBody>
      </p:sp>
    </p:spTree>
    <p:extLst>
      <p:ext uri="{BB962C8B-B14F-4D97-AF65-F5344CB8AC3E}">
        <p14:creationId xmlns:p14="http://schemas.microsoft.com/office/powerpoint/2010/main" val="21285253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Embedding Performance Data</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26</a:t>
            </a:fld>
            <a:endParaRPr lang="en-US"/>
          </a:p>
        </p:txBody>
      </p:sp>
      <p:sp>
        <p:nvSpPr>
          <p:cNvPr id="5" name="Content Placeholder 4"/>
          <p:cNvSpPr>
            <a:spLocks noGrp="1"/>
          </p:cNvSpPr>
          <p:nvPr>
            <p:ph idx="1"/>
          </p:nvPr>
        </p:nvSpPr>
        <p:spPr/>
        <p:txBody>
          <a:bodyPr/>
          <a:lstStyle/>
          <a:p>
            <a:pPr marL="342900" indent="-342900">
              <a:buFont typeface="Arial" panose="020B0604020202020204" pitchFamily="34" charset="0"/>
              <a:buChar char="•"/>
            </a:pPr>
            <a:r>
              <a:rPr lang="en-US" dirty="0" smtClean="0"/>
              <a:t>Runtime extensible format</a:t>
            </a:r>
          </a:p>
          <a:p>
            <a:pPr marL="1085850" lvl="1" indent="-342900">
              <a:buFont typeface="Arial" panose="020B0604020202020204" pitchFamily="34" charset="0"/>
              <a:buChar char="•"/>
            </a:pPr>
            <a:r>
              <a:rPr lang="en-US" dirty="0" smtClean="0"/>
              <a:t>Attributes added to describe performance data associated with each </a:t>
            </a:r>
            <a:r>
              <a:rPr lang="en-US" dirty="0" err="1" smtClean="0"/>
              <a:t>timestep</a:t>
            </a:r>
            <a:r>
              <a:rPr lang="en-US" dirty="0" smtClean="0"/>
              <a:t> </a:t>
            </a:r>
          </a:p>
          <a:p>
            <a:pPr marL="1085850" lvl="1" indent="-342900">
              <a:buFont typeface="Arial" panose="020B0604020202020204" pitchFamily="34" charset="0"/>
              <a:buChar char="•"/>
            </a:pPr>
            <a:r>
              <a:rPr lang="en-US" dirty="0" smtClean="0"/>
              <a:t>Attributes are exposed to entire workflow for online analytics</a:t>
            </a:r>
          </a:p>
          <a:p>
            <a:pPr marL="1085850" lvl="1" indent="-342900">
              <a:buFont typeface="Arial" panose="020B0604020202020204" pitchFamily="34" charset="0"/>
              <a:buChar char="•"/>
            </a:pPr>
            <a:r>
              <a:rPr lang="en-US" dirty="0" smtClean="0"/>
              <a:t>Attributes are stored with dataset for offline analytics</a:t>
            </a:r>
          </a:p>
          <a:p>
            <a:pPr marL="1085850" lvl="1" indent="-342900">
              <a:buFont typeface="Arial" panose="020B0604020202020204" pitchFamily="34" charset="0"/>
              <a:buChar char="•"/>
            </a:pPr>
            <a:r>
              <a:rPr lang="en-US" dirty="0" smtClean="0"/>
              <a:t>Data and performance metadata is linked for more relevant analysis</a:t>
            </a:r>
          </a:p>
          <a:p>
            <a:pPr marL="342900" indent="-342900">
              <a:buFont typeface="Arial" panose="020B0604020202020204" pitchFamily="34" charset="0"/>
              <a:buChar char="•"/>
            </a:pPr>
            <a:r>
              <a:rPr lang="en-US" dirty="0" smtClean="0"/>
              <a:t>ADIOS characteristics</a:t>
            </a:r>
          </a:p>
          <a:p>
            <a:pPr marL="1085850" lvl="1" indent="-342900">
              <a:buFont typeface="Arial" panose="020B0604020202020204" pitchFamily="34" charset="0"/>
              <a:buChar char="•"/>
            </a:pPr>
            <a:r>
              <a:rPr lang="en-US" dirty="0" smtClean="0"/>
              <a:t>Statistics for variables stored as metadata for querying</a:t>
            </a:r>
          </a:p>
          <a:p>
            <a:pPr marL="1085850" lvl="1" indent="-342900">
              <a:buFont typeface="Arial" panose="020B0604020202020204" pitchFamily="34" charset="0"/>
              <a:buChar char="•"/>
            </a:pPr>
            <a:r>
              <a:rPr lang="en-US" dirty="0" smtClean="0"/>
              <a:t>Results of online analytics stored as characteristics to allow querying</a:t>
            </a:r>
          </a:p>
          <a:p>
            <a:pPr marL="1085850" lvl="1" indent="-342900">
              <a:buFont typeface="Arial" panose="020B0604020202020204" pitchFamily="34" charset="0"/>
              <a:buChar char="•"/>
            </a:pPr>
            <a:r>
              <a:rPr lang="en-US" dirty="0" smtClean="0"/>
              <a:t>Aggregate and transmit characteristics through the workflow</a:t>
            </a:r>
            <a:endParaRPr lang="en-US" dirty="0"/>
          </a:p>
        </p:txBody>
      </p:sp>
    </p:spTree>
    <p:extLst>
      <p:ext uri="{BB962C8B-B14F-4D97-AF65-F5344CB8AC3E}">
        <p14:creationId xmlns:p14="http://schemas.microsoft.com/office/powerpoint/2010/main" val="14873984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Enabling Performance Analytics</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27</a:t>
            </a:fld>
            <a:endParaRPr lang="en-US"/>
          </a:p>
        </p:txBody>
      </p:sp>
      <p:sp>
        <p:nvSpPr>
          <p:cNvPr id="5" name="Content Placeholder 4"/>
          <p:cNvSpPr>
            <a:spLocks noGrp="1"/>
          </p:cNvSpPr>
          <p:nvPr>
            <p:ph idx="1"/>
          </p:nvPr>
        </p:nvSpPr>
        <p:spPr/>
        <p:txBody>
          <a:bodyPr/>
          <a:lstStyle/>
          <a:p>
            <a:pPr marL="342900" indent="-342900">
              <a:buFont typeface="Arial" charset="0"/>
              <a:buChar char="•"/>
            </a:pPr>
            <a:r>
              <a:rPr lang="en-US" dirty="0" smtClean="0"/>
              <a:t>Ties to new metrics </a:t>
            </a:r>
          </a:p>
          <a:p>
            <a:pPr marL="342900" indent="-342900">
              <a:buFont typeface="Arial" charset="0"/>
              <a:buChar char="•"/>
            </a:pPr>
            <a:r>
              <a:rPr lang="en-US" dirty="0" smtClean="0"/>
              <a:t>Cannot take all monitoring data</a:t>
            </a:r>
          </a:p>
          <a:p>
            <a:pPr marL="1085850" lvl="1" indent="-342900">
              <a:buFont typeface="Arial" charset="0"/>
              <a:buChar char="•"/>
            </a:pPr>
            <a:r>
              <a:rPr lang="en-US" dirty="0" smtClean="0"/>
              <a:t>Need to have reduction/information extraction</a:t>
            </a:r>
          </a:p>
          <a:p>
            <a:pPr marL="342900" indent="-342900">
              <a:buFont typeface="Arial" charset="0"/>
              <a:buChar char="•"/>
            </a:pPr>
            <a:r>
              <a:rPr lang="en-US" dirty="0" smtClean="0"/>
              <a:t>The in situ and code coupling components have very dynamic performance profiles</a:t>
            </a:r>
          </a:p>
          <a:p>
            <a:pPr marL="1085850" lvl="1" indent="-342900">
              <a:buFont typeface="Arial" charset="0"/>
              <a:buChar char="•"/>
            </a:pPr>
            <a:r>
              <a:rPr lang="en-US" dirty="0" smtClean="0"/>
              <a:t>Initial results indicate there likely </a:t>
            </a:r>
            <a:r>
              <a:rPr lang="en-US" u="sng" dirty="0" smtClean="0"/>
              <a:t>isn’t </a:t>
            </a:r>
            <a:r>
              <a:rPr lang="en-US" dirty="0" smtClean="0"/>
              <a:t>a single good metric.</a:t>
            </a:r>
          </a:p>
          <a:p>
            <a:pPr marL="1085850" lvl="1" indent="-342900">
              <a:buFont typeface="Arial" charset="0"/>
              <a:buChar char="•"/>
            </a:pPr>
            <a:r>
              <a:rPr lang="en-US" dirty="0" smtClean="0"/>
              <a:t>Need support for dynamic decisions</a:t>
            </a:r>
          </a:p>
          <a:p>
            <a:pPr marL="1085850" lvl="1" indent="-342900">
              <a:buFont typeface="Arial" charset="0"/>
              <a:buChar char="•"/>
            </a:pPr>
            <a:endParaRPr lang="en-US" dirty="0"/>
          </a:p>
        </p:txBody>
      </p:sp>
    </p:spTree>
    <p:extLst>
      <p:ext uri="{BB962C8B-B14F-4D97-AF65-F5344CB8AC3E}">
        <p14:creationId xmlns:p14="http://schemas.microsoft.com/office/powerpoint/2010/main" val="10110191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3811"/>
            <a:ext cx="8569152" cy="571325"/>
          </a:xfrm>
        </p:spPr>
        <p:txBody>
          <a:bodyPr/>
          <a:lstStyle/>
          <a:p>
            <a:r>
              <a:rPr lang="en-US" sz="2800" dirty="0"/>
              <a:t>Long-term Engagement with Science – </a:t>
            </a:r>
            <a:r>
              <a:rPr lang="en-US" sz="2800" dirty="0" smtClean="0"/>
              <a:t>Codes/Scientists</a:t>
            </a:r>
            <a:endParaRPr lang="en-US" sz="2800"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28</a:t>
            </a:fld>
            <a:endParaRPr lang="en-US"/>
          </a:p>
        </p:txBody>
      </p:sp>
      <p:sp>
        <p:nvSpPr>
          <p:cNvPr id="5" name="Content Placeholder 4"/>
          <p:cNvSpPr>
            <a:spLocks noGrp="1"/>
          </p:cNvSpPr>
          <p:nvPr>
            <p:ph idx="1"/>
          </p:nvPr>
        </p:nvSpPr>
        <p:spPr>
          <a:xfrm>
            <a:off x="457200" y="1749136"/>
            <a:ext cx="4591878" cy="4575674"/>
          </a:xfrm>
        </p:spPr>
        <p:txBody>
          <a:bodyPr/>
          <a:lstStyle/>
          <a:p>
            <a:pPr marL="342900" indent="-342900">
              <a:buFont typeface="Arial" charset="0"/>
              <a:buChar char="•"/>
            </a:pPr>
            <a:r>
              <a:rPr lang="en-US" dirty="0" smtClean="0"/>
              <a:t>Fusion:  </a:t>
            </a:r>
          </a:p>
          <a:p>
            <a:pPr marL="1085850" lvl="1" indent="-342900">
              <a:buFont typeface="Arial" charset="0"/>
              <a:buChar char="•"/>
            </a:pPr>
            <a:r>
              <a:rPr lang="en-US" dirty="0" smtClean="0"/>
              <a:t>XGC1 (CS Chang), </a:t>
            </a:r>
          </a:p>
          <a:p>
            <a:pPr marL="1085850" lvl="1" indent="-342900">
              <a:buFont typeface="Arial" charset="0"/>
              <a:buChar char="•"/>
            </a:pPr>
            <a:r>
              <a:rPr lang="en-US" dirty="0" smtClean="0"/>
              <a:t>GTS (</a:t>
            </a:r>
            <a:r>
              <a:rPr lang="en-US" dirty="0" smtClean="0">
                <a:solidFill>
                  <a:srgbClr val="FF0000"/>
                </a:solidFill>
              </a:rPr>
              <a:t>S. </a:t>
            </a:r>
            <a:r>
              <a:rPr lang="en-US" dirty="0" err="1" smtClean="0">
                <a:solidFill>
                  <a:srgbClr val="FF0000"/>
                </a:solidFill>
              </a:rPr>
              <a:t>Ethier</a:t>
            </a:r>
            <a:r>
              <a:rPr lang="en-US" dirty="0" smtClean="0"/>
              <a:t>), </a:t>
            </a:r>
          </a:p>
          <a:p>
            <a:pPr marL="1085850" lvl="1" indent="-342900">
              <a:buFont typeface="Arial" charset="0"/>
              <a:buChar char="•"/>
            </a:pPr>
            <a:r>
              <a:rPr lang="en-US" dirty="0" smtClean="0"/>
              <a:t>GTC-P (B. Wang)</a:t>
            </a:r>
          </a:p>
          <a:p>
            <a:pPr marL="1085850" lvl="1" indent="-342900">
              <a:buFont typeface="Arial" charset="0"/>
              <a:buChar char="•"/>
            </a:pPr>
            <a:r>
              <a:rPr lang="en-US" dirty="0" smtClean="0"/>
              <a:t>Pixie3D (L. Chacon)</a:t>
            </a:r>
          </a:p>
          <a:p>
            <a:pPr marL="342900" indent="-342900">
              <a:buFont typeface="Arial" charset="0"/>
              <a:buChar char="•"/>
            </a:pPr>
            <a:r>
              <a:rPr lang="en-US" dirty="0" smtClean="0"/>
              <a:t>Materials</a:t>
            </a:r>
          </a:p>
          <a:p>
            <a:pPr marL="1085850" lvl="1" indent="-342900">
              <a:buFont typeface="Arial" charset="0"/>
              <a:buChar char="•"/>
            </a:pPr>
            <a:r>
              <a:rPr lang="en-US" dirty="0" smtClean="0"/>
              <a:t>Warp, LAMMPS (several)</a:t>
            </a:r>
          </a:p>
          <a:p>
            <a:pPr marL="1085850" lvl="1" indent="-342900">
              <a:buFont typeface="Arial" charset="0"/>
              <a:buChar char="•"/>
            </a:pPr>
            <a:r>
              <a:rPr lang="en-US" dirty="0" smtClean="0"/>
              <a:t>Ab Initio Methods (several)</a:t>
            </a:r>
          </a:p>
          <a:p>
            <a:pPr marL="342900" indent="-342900">
              <a:buFont typeface="Arial" charset="0"/>
              <a:buChar char="•"/>
            </a:pPr>
            <a:r>
              <a:rPr lang="en-US" dirty="0" smtClean="0"/>
              <a:t>Atmospheric Modeling</a:t>
            </a:r>
          </a:p>
          <a:p>
            <a:pPr marL="342900" indent="-342900">
              <a:buFont typeface="Arial" charset="0"/>
              <a:buChar char="•"/>
            </a:pPr>
            <a:r>
              <a:rPr lang="en-US" dirty="0" smtClean="0"/>
              <a:t>Combustion</a:t>
            </a:r>
          </a:p>
          <a:p>
            <a:pPr marL="1085850" lvl="1" indent="-342900">
              <a:buFont typeface="Arial" charset="0"/>
              <a:buChar char="•"/>
            </a:pPr>
            <a:r>
              <a:rPr lang="en-US" dirty="0" smtClean="0"/>
              <a:t>S3D (J. Chen)</a:t>
            </a:r>
          </a:p>
          <a:p>
            <a:pPr marL="1085850" lvl="1" indent="-342900">
              <a:buFont typeface="Arial" charset="0"/>
              <a:buChar char="•"/>
            </a:pPr>
            <a:r>
              <a:rPr lang="en-US" dirty="0" smtClean="0"/>
              <a:t>AVF-Leslie3D (S. Menon)</a:t>
            </a:r>
          </a:p>
          <a:p>
            <a:pPr marL="342900" indent="-342900">
              <a:buFont typeface="Arial" charset="0"/>
              <a:buChar char="•"/>
            </a:pPr>
            <a:endParaRPr lang="en-US" dirty="0" smtClean="0"/>
          </a:p>
          <a:p>
            <a:pPr marL="1085850" lvl="1" indent="-342900">
              <a:buFont typeface="Arial" charset="0"/>
              <a:buChar char="•"/>
            </a:pPr>
            <a:endParaRPr lang="en-US" dirty="0" smtClean="0"/>
          </a:p>
          <a:p>
            <a:pPr marL="342900" indent="-342900">
              <a:buFont typeface="Arial" charset="0"/>
              <a:buChar char="•"/>
            </a:pPr>
            <a:endParaRPr lang="en-US" dirty="0" smtClean="0"/>
          </a:p>
          <a:p>
            <a:endParaRPr lang="en-US" dirty="0"/>
          </a:p>
        </p:txBody>
      </p:sp>
      <p:sp>
        <p:nvSpPr>
          <p:cNvPr id="6" name="TextBox 5"/>
          <p:cNvSpPr txBox="1"/>
          <p:nvPr/>
        </p:nvSpPr>
        <p:spPr>
          <a:xfrm>
            <a:off x="5367130" y="1722783"/>
            <a:ext cx="3498574" cy="3693319"/>
          </a:xfrm>
          <a:prstGeom prst="rect">
            <a:avLst/>
          </a:prstGeom>
          <a:noFill/>
        </p:spPr>
        <p:txBody>
          <a:bodyPr wrap="square" rtlCol="0">
            <a:spAutoFit/>
          </a:bodyPr>
          <a:lstStyle/>
          <a:p>
            <a:r>
              <a:rPr lang="en-US" dirty="0" smtClean="0"/>
              <a:t>Each Collaboration has focused on bridging beyond capabilities of traditional monolithic MPI codes</a:t>
            </a:r>
          </a:p>
          <a:p>
            <a:endParaRPr lang="en-US" dirty="0"/>
          </a:p>
          <a:p>
            <a:r>
              <a:rPr lang="en-US" dirty="0" smtClean="0"/>
              <a:t>In-line application and system monitoring, steering, performance understanding, non-SPMD executions</a:t>
            </a:r>
          </a:p>
          <a:p>
            <a:endParaRPr lang="en-US" dirty="0"/>
          </a:p>
          <a:p>
            <a:r>
              <a:rPr lang="en-US" dirty="0" smtClean="0"/>
              <a:t>Led to tools like ADIOS  (I/O), TAU (performance understanding), </a:t>
            </a:r>
            <a:r>
              <a:rPr lang="en-US" dirty="0" err="1" smtClean="0"/>
              <a:t>FlexPath</a:t>
            </a:r>
            <a:r>
              <a:rPr lang="en-US" dirty="0" smtClean="0"/>
              <a:t> (in situ/in transit support for ADIOS)</a:t>
            </a:r>
            <a:endParaRPr lang="en-US" dirty="0"/>
          </a:p>
        </p:txBody>
      </p:sp>
    </p:spTree>
    <p:extLst>
      <p:ext uri="{BB962C8B-B14F-4D97-AF65-F5344CB8AC3E}">
        <p14:creationId xmlns:p14="http://schemas.microsoft.com/office/powerpoint/2010/main" val="4688662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923811"/>
            <a:ext cx="8886661" cy="571325"/>
          </a:xfrm>
        </p:spPr>
        <p:txBody>
          <a:bodyPr/>
          <a:lstStyle/>
          <a:p>
            <a:r>
              <a:rPr lang="en-US" sz="3200" dirty="0" smtClean="0"/>
              <a:t>Building on past investments</a:t>
            </a:r>
            <a:endParaRPr lang="en-US" sz="3200"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29</a:t>
            </a:fld>
            <a:endParaRPr lang="en-US"/>
          </a:p>
        </p:txBody>
      </p:sp>
      <p:sp>
        <p:nvSpPr>
          <p:cNvPr id="5" name="Content Placeholder 4"/>
          <p:cNvSpPr>
            <a:spLocks noGrp="1"/>
          </p:cNvSpPr>
          <p:nvPr>
            <p:ph idx="1"/>
          </p:nvPr>
        </p:nvSpPr>
        <p:spPr>
          <a:xfrm>
            <a:off x="457200" y="1495136"/>
            <a:ext cx="8229600" cy="4937414"/>
          </a:xfrm>
        </p:spPr>
        <p:txBody>
          <a:bodyPr>
            <a:noAutofit/>
          </a:bodyPr>
          <a:lstStyle/>
          <a:p>
            <a:pPr marL="342900" indent="-342900">
              <a:lnSpc>
                <a:spcPts val="1500"/>
              </a:lnSpc>
              <a:buFont typeface="Wingdings" charset="2"/>
              <a:buChar char="u"/>
            </a:pPr>
            <a:r>
              <a:rPr lang="en-US" sz="1400" dirty="0" smtClean="0"/>
              <a:t>1998 </a:t>
            </a:r>
            <a:r>
              <a:rPr lang="en-US" sz="1400" b="0" dirty="0" smtClean="0"/>
              <a:t>– “Program </a:t>
            </a:r>
            <a:r>
              <a:rPr lang="en-US" sz="1400" b="0" dirty="0"/>
              <a:t>Steering: From Interactive Programs to Distributed Laboratories'', NSF New Technologies </a:t>
            </a:r>
            <a:r>
              <a:rPr lang="en-US" sz="1400" b="0" dirty="0" smtClean="0"/>
              <a:t>Program.</a:t>
            </a:r>
          </a:p>
          <a:p>
            <a:pPr marL="342900" indent="-342900">
              <a:lnSpc>
                <a:spcPts val="1500"/>
              </a:lnSpc>
              <a:buFont typeface="Wingdings" charset="2"/>
              <a:buChar char="u"/>
            </a:pPr>
            <a:r>
              <a:rPr lang="en-US" sz="1400" dirty="0" smtClean="0"/>
              <a:t>2002</a:t>
            </a:r>
            <a:r>
              <a:rPr lang="en-US" sz="1400" b="0" dirty="0" smtClean="0"/>
              <a:t> – “</a:t>
            </a:r>
            <a:r>
              <a:rPr lang="en-US" sz="1400" b="0" dirty="0" err="1" smtClean="0"/>
              <a:t>NetReact</a:t>
            </a:r>
            <a:r>
              <a:rPr lang="en-US" sz="1400" b="0" dirty="0" smtClean="0"/>
              <a:t> </a:t>
            </a:r>
            <a:r>
              <a:rPr lang="en-US" sz="1400" b="0" dirty="0"/>
              <a:t>Services: Middleware Technologies to Enable Real-time Collaboration Across the Internet'', National Science </a:t>
            </a:r>
            <a:r>
              <a:rPr lang="en-US" sz="1400" b="0" dirty="0" smtClean="0"/>
              <a:t>Foundation.</a:t>
            </a:r>
          </a:p>
          <a:p>
            <a:pPr marL="342900" indent="-342900">
              <a:lnSpc>
                <a:spcPts val="1500"/>
              </a:lnSpc>
              <a:buFont typeface="Wingdings" charset="2"/>
              <a:buChar char="u"/>
            </a:pPr>
            <a:r>
              <a:rPr lang="en-US" sz="1400" dirty="0" smtClean="0"/>
              <a:t>2005</a:t>
            </a:r>
            <a:r>
              <a:rPr lang="en-US" sz="1400" b="0" dirty="0" smtClean="0"/>
              <a:t> – “Service </a:t>
            </a:r>
            <a:r>
              <a:rPr lang="en-US" sz="1400" b="0" dirty="0"/>
              <a:t>Paths </a:t>
            </a:r>
            <a:r>
              <a:rPr lang="en-US" sz="1400" b="0" dirty="0" smtClean="0"/>
              <a:t>- </a:t>
            </a:r>
            <a:r>
              <a:rPr lang="en-US" sz="1400" b="0" dirty="0"/>
              <a:t>Optimizing end-to-end Behaviors in Distributed Service Architectures’’, </a:t>
            </a:r>
            <a:r>
              <a:rPr lang="en-US" sz="1400" b="0" dirty="0" smtClean="0"/>
              <a:t>NSF.</a:t>
            </a:r>
          </a:p>
          <a:p>
            <a:pPr marL="342900" indent="-342900">
              <a:lnSpc>
                <a:spcPts val="1500"/>
              </a:lnSpc>
              <a:buFont typeface="Wingdings" charset="2"/>
              <a:buChar char="u"/>
            </a:pPr>
            <a:r>
              <a:rPr lang="en-US" sz="1400" dirty="0" smtClean="0"/>
              <a:t>2006</a:t>
            </a:r>
            <a:r>
              <a:rPr lang="en-US" sz="1400" b="0" dirty="0" smtClean="0"/>
              <a:t> - "</a:t>
            </a:r>
            <a:r>
              <a:rPr lang="en-US" sz="1400" b="0" dirty="0"/>
              <a:t>Collaborative Research: </a:t>
            </a:r>
            <a:r>
              <a:rPr lang="en-US" sz="1400" b="0" dirty="0" err="1"/>
              <a:t>Peta</a:t>
            </a:r>
            <a:r>
              <a:rPr lang="en-US" sz="1400" b="0" dirty="0"/>
              <a:t>-scale Storage for High End Computing"</a:t>
            </a:r>
            <a:r>
              <a:rPr lang="en-US" sz="1400" b="0" dirty="0" smtClean="0"/>
              <a:t>, NSF HECURA Program.</a:t>
            </a:r>
          </a:p>
          <a:p>
            <a:pPr marL="342900" indent="-342900">
              <a:lnSpc>
                <a:spcPts val="1500"/>
              </a:lnSpc>
              <a:buFont typeface="Wingdings" charset="2"/>
              <a:buChar char="u"/>
            </a:pPr>
            <a:r>
              <a:rPr lang="en-US" sz="1400" dirty="0" smtClean="0"/>
              <a:t>2009</a:t>
            </a:r>
            <a:r>
              <a:rPr lang="en-US" sz="1400" b="0" dirty="0" smtClean="0"/>
              <a:t> – “Research </a:t>
            </a:r>
            <a:r>
              <a:rPr lang="en-US" sz="1400" b="0" dirty="0"/>
              <a:t>Foundations for Exascale Computing Systems'', Oak Ridge National Laboratories, Computing Science and Systems (CSSD</a:t>
            </a:r>
            <a:r>
              <a:rPr lang="en-US" sz="1400" b="0" dirty="0" smtClean="0"/>
              <a:t>).</a:t>
            </a:r>
          </a:p>
          <a:p>
            <a:pPr marL="342900" indent="-342900">
              <a:lnSpc>
                <a:spcPts val="1500"/>
              </a:lnSpc>
              <a:buFont typeface="Wingdings" charset="2"/>
              <a:buChar char="u"/>
            </a:pPr>
            <a:r>
              <a:rPr lang="en-US" sz="1400" dirty="0" smtClean="0"/>
              <a:t>2011</a:t>
            </a:r>
            <a:r>
              <a:rPr lang="en-US" sz="1400" b="0" dirty="0" smtClean="0"/>
              <a:t> – “Data </a:t>
            </a:r>
            <a:r>
              <a:rPr lang="en-US" sz="1400" b="0" dirty="0"/>
              <a:t>Staging on Future Platforms: Systems Management for High End Machines'', Sandia </a:t>
            </a:r>
            <a:r>
              <a:rPr lang="en-US" sz="1400" b="0" dirty="0" smtClean="0"/>
              <a:t>Labs.</a:t>
            </a:r>
            <a:endParaRPr lang="en-US" sz="1400" b="0" dirty="0"/>
          </a:p>
          <a:p>
            <a:pPr marL="342900" indent="-342900">
              <a:lnSpc>
                <a:spcPts val="1500"/>
              </a:lnSpc>
              <a:buFont typeface="Wingdings" charset="2"/>
              <a:buChar char="u"/>
            </a:pPr>
            <a:r>
              <a:rPr lang="en-US" sz="1400" dirty="0" smtClean="0"/>
              <a:t>2012</a:t>
            </a:r>
            <a:r>
              <a:rPr lang="en-US" sz="1400" b="0" dirty="0" smtClean="0"/>
              <a:t> – “A </a:t>
            </a:r>
            <a:r>
              <a:rPr lang="en-US" sz="1400" b="0" dirty="0"/>
              <a:t>Glass Box Approach to Enabling Open Deep Interactions in the HPC </a:t>
            </a:r>
            <a:r>
              <a:rPr lang="en-US" sz="1400" b="0" dirty="0" smtClean="0"/>
              <a:t>Toolchain’, </a:t>
            </a:r>
            <a:r>
              <a:rPr lang="en-US" sz="1400" b="0" dirty="0"/>
              <a:t>NSF </a:t>
            </a:r>
            <a:r>
              <a:rPr lang="en-US" sz="1400" b="0" dirty="0" smtClean="0"/>
              <a:t>SI2-SSI</a:t>
            </a:r>
            <a:r>
              <a:rPr lang="en-US" sz="1400" b="0" dirty="0"/>
              <a:t>.</a:t>
            </a:r>
          </a:p>
          <a:p>
            <a:pPr marL="342900" indent="-342900">
              <a:lnSpc>
                <a:spcPts val="1500"/>
              </a:lnSpc>
              <a:buFont typeface="Wingdings" charset="2"/>
              <a:buChar char="u"/>
            </a:pPr>
            <a:r>
              <a:rPr lang="en-US" sz="1400" dirty="0" smtClean="0"/>
              <a:t>2012</a:t>
            </a:r>
            <a:r>
              <a:rPr lang="en-US" sz="1400" b="0" dirty="0" smtClean="0"/>
              <a:t> – “Scalable </a:t>
            </a:r>
            <a:r>
              <a:rPr lang="en-US" sz="1400" b="0" dirty="0"/>
              <a:t>Data Management, Analysis, and Visualization (SDAV)'', DOE </a:t>
            </a:r>
            <a:r>
              <a:rPr lang="en-US" sz="1400" b="0" dirty="0" err="1"/>
              <a:t>SciDAC</a:t>
            </a:r>
            <a:r>
              <a:rPr lang="en-US" sz="1400" b="0" dirty="0"/>
              <a:t> Institute, </a:t>
            </a:r>
            <a:r>
              <a:rPr lang="en-US" sz="1400" b="0" dirty="0" smtClean="0"/>
              <a:t>ASCR.</a:t>
            </a:r>
            <a:endParaRPr lang="en-US" sz="1400" b="0" dirty="0"/>
          </a:p>
          <a:p>
            <a:pPr marL="342900" indent="-342900">
              <a:lnSpc>
                <a:spcPts val="1500"/>
              </a:lnSpc>
              <a:buFont typeface="Wingdings" charset="2"/>
              <a:buChar char="u"/>
            </a:pPr>
            <a:r>
              <a:rPr lang="en-US" sz="1400" dirty="0" smtClean="0"/>
              <a:t>2012</a:t>
            </a:r>
            <a:r>
              <a:rPr lang="en-US" sz="1400" b="0" dirty="0" smtClean="0"/>
              <a:t> – “Combustion </a:t>
            </a:r>
            <a:r>
              <a:rPr lang="en-US" sz="1400" b="0" dirty="0" err="1"/>
              <a:t>CoDesign</a:t>
            </a:r>
            <a:r>
              <a:rPr lang="en-US" sz="1400" b="0" dirty="0"/>
              <a:t> Center'', Department of Energy, </a:t>
            </a:r>
            <a:r>
              <a:rPr lang="en-US" sz="1400" b="0" dirty="0" smtClean="0"/>
              <a:t>ASCR.</a:t>
            </a:r>
            <a:r>
              <a:rPr lang="en-US" sz="1400" b="0" dirty="0"/>
              <a:t> </a:t>
            </a:r>
            <a:endParaRPr lang="en-US" sz="1400" b="0" dirty="0" smtClean="0"/>
          </a:p>
          <a:p>
            <a:pPr marL="342900" indent="-342900">
              <a:lnSpc>
                <a:spcPts val="1500"/>
              </a:lnSpc>
              <a:buFont typeface="Wingdings" charset="2"/>
              <a:buChar char="u"/>
            </a:pPr>
            <a:r>
              <a:rPr lang="en-US" sz="1400" dirty="0" smtClean="0"/>
              <a:t>2013</a:t>
            </a:r>
            <a:r>
              <a:rPr lang="en-US" sz="1400" b="0" dirty="0" smtClean="0"/>
              <a:t> </a:t>
            </a:r>
            <a:r>
              <a:rPr lang="en-US" sz="1400" b="0" dirty="0"/>
              <a:t>– “Hobbes: OS and Runtime Support for Application Composition'', </a:t>
            </a:r>
            <a:r>
              <a:rPr lang="en-US" sz="1400" b="0" dirty="0" smtClean="0"/>
              <a:t>DOE, </a:t>
            </a:r>
            <a:r>
              <a:rPr lang="en-US" sz="1400" b="0" dirty="0"/>
              <a:t>ASCR.</a:t>
            </a:r>
          </a:p>
          <a:p>
            <a:pPr marL="342900" indent="-342900">
              <a:lnSpc>
                <a:spcPts val="1500"/>
              </a:lnSpc>
              <a:buFont typeface="Wingdings" charset="2"/>
              <a:buChar char="u"/>
            </a:pPr>
            <a:r>
              <a:rPr lang="en-US" sz="1400" dirty="0"/>
              <a:t>2013</a:t>
            </a:r>
            <a:r>
              <a:rPr lang="en-US" sz="1400" b="0" dirty="0"/>
              <a:t> – “RSVP: Runtime System for I/O Staging in support of Voluminous in-situ Processing of extreme scale data'', </a:t>
            </a:r>
            <a:r>
              <a:rPr lang="en-US" sz="1400" b="0" dirty="0" smtClean="0"/>
              <a:t>DOE, </a:t>
            </a:r>
            <a:r>
              <a:rPr lang="en-US" sz="1400" b="0" dirty="0"/>
              <a:t>ASCR.</a:t>
            </a:r>
          </a:p>
          <a:p>
            <a:pPr marL="342900" indent="-342900">
              <a:lnSpc>
                <a:spcPts val="1500"/>
              </a:lnSpc>
              <a:buFont typeface="Wingdings" charset="2"/>
              <a:buChar char="u"/>
            </a:pPr>
            <a:endParaRPr lang="en-US" sz="1400" b="0" dirty="0"/>
          </a:p>
        </p:txBody>
      </p:sp>
    </p:spTree>
    <p:extLst>
      <p:ext uri="{BB962C8B-B14F-4D97-AF65-F5344CB8AC3E}">
        <p14:creationId xmlns:p14="http://schemas.microsoft.com/office/powerpoint/2010/main" val="16684289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076" y="930753"/>
            <a:ext cx="8408504" cy="571325"/>
          </a:xfrm>
        </p:spPr>
        <p:txBody>
          <a:bodyPr/>
          <a:lstStyle/>
          <a:p>
            <a:r>
              <a:rPr lang="en-US" dirty="0" smtClean="0"/>
              <a:t>Conceptual Model for </a:t>
            </a:r>
            <a:r>
              <a:rPr lang="en-US" dirty="0" err="1" smtClean="0"/>
              <a:t>Exascale</a:t>
            </a:r>
            <a:r>
              <a:rPr lang="en-US" dirty="0" smtClean="0"/>
              <a:t> Execution</a:t>
            </a:r>
            <a:endParaRPr lang="en-US" dirty="0"/>
          </a:p>
        </p:txBody>
      </p:sp>
      <p:sp>
        <p:nvSpPr>
          <p:cNvPr id="4" name="TextBox 3"/>
          <p:cNvSpPr txBox="1"/>
          <p:nvPr/>
        </p:nvSpPr>
        <p:spPr>
          <a:xfrm>
            <a:off x="6771861" y="2756452"/>
            <a:ext cx="2186609" cy="2862322"/>
          </a:xfrm>
          <a:prstGeom prst="rect">
            <a:avLst/>
          </a:prstGeom>
          <a:noFill/>
        </p:spPr>
        <p:txBody>
          <a:bodyPr wrap="square" rtlCol="0">
            <a:spAutoFit/>
          </a:bodyPr>
          <a:lstStyle/>
          <a:p>
            <a:r>
              <a:rPr lang="en-US" dirty="0" smtClean="0"/>
              <a:t>Codes</a:t>
            </a:r>
          </a:p>
          <a:p>
            <a:pPr marL="285750" indent="-285750">
              <a:buFont typeface="Arial" charset="0"/>
              <a:buChar char="•"/>
            </a:pPr>
            <a:r>
              <a:rPr lang="en-US" dirty="0" smtClean="0"/>
              <a:t>GTS</a:t>
            </a:r>
          </a:p>
          <a:p>
            <a:pPr marL="285750" indent="-285750">
              <a:buFont typeface="Arial" charset="0"/>
              <a:buChar char="•"/>
            </a:pPr>
            <a:r>
              <a:rPr lang="en-US" dirty="0" smtClean="0"/>
              <a:t>GTC-P</a:t>
            </a:r>
          </a:p>
          <a:p>
            <a:pPr marL="285750" indent="-285750">
              <a:buFont typeface="Arial" charset="0"/>
              <a:buChar char="•"/>
            </a:pPr>
            <a:r>
              <a:rPr lang="en-US" dirty="0" smtClean="0"/>
              <a:t>LAMMPS</a:t>
            </a:r>
          </a:p>
          <a:p>
            <a:pPr marL="285750" indent="-285750">
              <a:buFont typeface="Arial" charset="0"/>
              <a:buChar char="•"/>
            </a:pPr>
            <a:r>
              <a:rPr lang="en-US" dirty="0" smtClean="0"/>
              <a:t>NAMD</a:t>
            </a:r>
          </a:p>
          <a:p>
            <a:pPr marL="285750" indent="-285750">
              <a:buFont typeface="Arial" charset="0"/>
              <a:buChar char="•"/>
            </a:pPr>
            <a:r>
              <a:rPr lang="en-US" dirty="0" err="1" smtClean="0"/>
              <a:t>PIConGPU</a:t>
            </a:r>
            <a:endParaRPr lang="en-US" dirty="0" smtClean="0"/>
          </a:p>
          <a:p>
            <a:pPr marL="285750" indent="-285750">
              <a:buFont typeface="Arial" charset="0"/>
              <a:buChar char="•"/>
            </a:pPr>
            <a:r>
              <a:rPr lang="en-US" dirty="0" smtClean="0"/>
              <a:t>Pixie3D</a:t>
            </a:r>
          </a:p>
          <a:p>
            <a:pPr marL="285750" indent="-285750">
              <a:buFont typeface="Arial" charset="0"/>
              <a:buChar char="•"/>
            </a:pPr>
            <a:r>
              <a:rPr lang="en-US" dirty="0" smtClean="0"/>
              <a:t>S3D</a:t>
            </a:r>
          </a:p>
          <a:p>
            <a:pPr marL="285750" indent="-285750">
              <a:buFont typeface="Arial" charset="0"/>
              <a:buChar char="•"/>
            </a:pPr>
            <a:r>
              <a:rPr lang="en-US" dirty="0" smtClean="0"/>
              <a:t>Einstein Toolkit</a:t>
            </a:r>
          </a:p>
          <a:p>
            <a:pPr marL="285750" indent="-285750">
              <a:buFont typeface="Arial" charset="0"/>
              <a:buChar char="•"/>
            </a:pPr>
            <a:r>
              <a:rPr lang="is-IS" dirty="0" smtClean="0"/>
              <a:t>…</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639" y="1589018"/>
            <a:ext cx="5905500" cy="5181600"/>
          </a:xfrm>
          <a:prstGeom prst="rect">
            <a:avLst/>
          </a:prstGeom>
        </p:spPr>
      </p:pic>
      <p:cxnSp>
        <p:nvCxnSpPr>
          <p:cNvPr id="7" name="Straight Connector 6"/>
          <p:cNvCxnSpPr/>
          <p:nvPr/>
        </p:nvCxnSpPr>
        <p:spPr>
          <a:xfrm>
            <a:off x="482600" y="6486526"/>
            <a:ext cx="7423150" cy="0"/>
          </a:xfrm>
          <a:prstGeom prst="line">
            <a:avLst/>
          </a:prstGeom>
          <a:ln w="127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24283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83301" y="5727636"/>
            <a:ext cx="8840391" cy="685800"/>
          </a:xfrm>
          <a:prstGeom prst="roundRect">
            <a:avLst/>
          </a:prstGeom>
          <a:solidFill>
            <a:schemeClr val="accent3">
              <a:lumMod val="20000"/>
              <a:lumOff val="80000"/>
            </a:schemeClr>
          </a:solidFill>
          <a:ln w="25400" cap="flat">
            <a:solidFill>
              <a:schemeClr val="accent3">
                <a:lumMod val="75000"/>
              </a:schemeClr>
            </a:solidFill>
            <a:prstDash val="solid"/>
            <a:roun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6" tIns="45716" rIns="45716" bIns="45716" numCol="1" spcCol="26787" rtlCol="0" anchor="ctr">
            <a:spAutoFit/>
          </a:bodyPr>
          <a:lstStyle/>
          <a:p>
            <a:pPr defTabSz="321440" latinLnBrk="1" hangingPunct="0"/>
            <a:endParaRPr lang="en-US" sz="1700" kern="0">
              <a:solidFill>
                <a:srgbClr val="000000"/>
              </a:solidFill>
              <a:uFill>
                <a:solidFill>
                  <a:srgbClr val="000000"/>
                </a:solidFill>
              </a:uFill>
              <a:latin typeface="Calibri"/>
              <a:ea typeface="Calibri"/>
              <a:cs typeface="Calibri"/>
              <a:sym typeface="Calibri"/>
            </a:endParaRPr>
          </a:p>
        </p:txBody>
      </p:sp>
      <p:sp>
        <p:nvSpPr>
          <p:cNvPr id="6" name="Rounded Rectangle 5"/>
          <p:cNvSpPr/>
          <p:nvPr/>
        </p:nvSpPr>
        <p:spPr>
          <a:xfrm>
            <a:off x="178595" y="4596058"/>
            <a:ext cx="8840391" cy="1005840"/>
          </a:xfrm>
          <a:prstGeom prst="roundRect">
            <a:avLst/>
          </a:prstGeom>
          <a:solidFill>
            <a:schemeClr val="accent3">
              <a:lumMod val="20000"/>
              <a:lumOff val="80000"/>
            </a:schemeClr>
          </a:solidFill>
          <a:ln w="25400" cap="flat">
            <a:solidFill>
              <a:schemeClr val="accent3">
                <a:lumMod val="75000"/>
              </a:schemeClr>
            </a:solidFill>
            <a:prstDash val="solid"/>
            <a:roun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6" tIns="45716" rIns="45716" bIns="45716" numCol="1" spcCol="26787" rtlCol="0" anchor="ctr">
            <a:spAutoFit/>
          </a:bodyPr>
          <a:lstStyle/>
          <a:p>
            <a:pPr defTabSz="321440" latinLnBrk="1" hangingPunct="0"/>
            <a:endParaRPr lang="en-US" sz="1700" kern="0">
              <a:solidFill>
                <a:srgbClr val="000000"/>
              </a:solidFill>
              <a:uFill>
                <a:solidFill>
                  <a:srgbClr val="000000"/>
                </a:solidFill>
              </a:uFill>
              <a:latin typeface="Calibri"/>
              <a:ea typeface="Calibri"/>
              <a:cs typeface="Calibri"/>
              <a:sym typeface="Calibri"/>
            </a:endParaRPr>
          </a:p>
        </p:txBody>
      </p:sp>
      <p:sp>
        <p:nvSpPr>
          <p:cNvPr id="5" name="Rounded Rectangle 4"/>
          <p:cNvSpPr/>
          <p:nvPr/>
        </p:nvSpPr>
        <p:spPr>
          <a:xfrm>
            <a:off x="178595" y="2587092"/>
            <a:ext cx="8840391" cy="1828800"/>
          </a:xfrm>
          <a:prstGeom prst="roundRect">
            <a:avLst/>
          </a:prstGeom>
          <a:solidFill>
            <a:schemeClr val="accent3">
              <a:lumMod val="20000"/>
              <a:lumOff val="80000"/>
            </a:schemeClr>
          </a:solidFill>
          <a:ln w="25400" cap="flat">
            <a:solidFill>
              <a:schemeClr val="accent3">
                <a:lumMod val="75000"/>
              </a:schemeClr>
            </a:solidFill>
            <a:prstDash val="solid"/>
            <a:roun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6" tIns="45716" rIns="45716" bIns="45716" numCol="1" spcCol="26787" rtlCol="0" anchor="ctr">
            <a:spAutoFit/>
          </a:bodyPr>
          <a:lstStyle/>
          <a:p>
            <a:pPr defTabSz="321440" latinLnBrk="1" hangingPunct="0"/>
            <a:endParaRPr lang="en-US" sz="1700" kern="0" dirty="0">
              <a:solidFill>
                <a:srgbClr val="000000"/>
              </a:solidFill>
              <a:uFill>
                <a:solidFill>
                  <a:srgbClr val="000000"/>
                </a:solidFill>
              </a:uFill>
              <a:latin typeface="Calibri"/>
              <a:ea typeface="Calibri"/>
              <a:cs typeface="Calibri"/>
              <a:sym typeface="Calibri"/>
            </a:endParaRPr>
          </a:p>
        </p:txBody>
      </p:sp>
      <p:sp>
        <p:nvSpPr>
          <p:cNvPr id="4" name="Rounded Rectangle 3"/>
          <p:cNvSpPr/>
          <p:nvPr/>
        </p:nvSpPr>
        <p:spPr>
          <a:xfrm>
            <a:off x="178595" y="1447800"/>
            <a:ext cx="8840391" cy="960120"/>
          </a:xfrm>
          <a:prstGeom prst="roundRect">
            <a:avLst/>
          </a:prstGeom>
          <a:solidFill>
            <a:schemeClr val="accent3">
              <a:lumMod val="20000"/>
              <a:lumOff val="80000"/>
            </a:schemeClr>
          </a:solidFill>
          <a:ln w="25400" cap="flat">
            <a:solidFill>
              <a:schemeClr val="accent3">
                <a:lumMod val="75000"/>
              </a:schemeClr>
            </a:solidFill>
            <a:prstDash val="solid"/>
            <a:roun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6" tIns="45716" rIns="45716" bIns="45716" numCol="1" spcCol="26787" rtlCol="0" anchor="ctr">
            <a:spAutoFit/>
          </a:bodyPr>
          <a:lstStyle/>
          <a:p>
            <a:pPr defTabSz="321440" latinLnBrk="1" hangingPunct="0"/>
            <a:endParaRPr lang="en-US" sz="1700" kern="0">
              <a:solidFill>
                <a:srgbClr val="000000"/>
              </a:solidFill>
              <a:uFill>
                <a:solidFill>
                  <a:srgbClr val="000000"/>
                </a:solidFill>
              </a:uFill>
              <a:latin typeface="Calibri"/>
              <a:ea typeface="Calibri"/>
              <a:cs typeface="Calibri"/>
              <a:sym typeface="Calibri"/>
            </a:endParaRPr>
          </a:p>
        </p:txBody>
      </p:sp>
      <p:sp>
        <p:nvSpPr>
          <p:cNvPr id="2" name="Title 1"/>
          <p:cNvSpPr>
            <a:spLocks noGrp="1"/>
          </p:cNvSpPr>
          <p:nvPr>
            <p:ph type="title"/>
          </p:nvPr>
        </p:nvSpPr>
        <p:spPr/>
        <p:txBody>
          <a:bodyPr/>
          <a:lstStyle/>
          <a:p>
            <a:r>
              <a:rPr lang="en-US" smtClean="0"/>
              <a:t>TAU History</a:t>
            </a:r>
            <a:endParaRPr lang="en-US" dirty="0"/>
          </a:p>
        </p:txBody>
      </p:sp>
      <p:sp>
        <p:nvSpPr>
          <p:cNvPr id="3" name="Content Placeholder 2"/>
          <p:cNvSpPr>
            <a:spLocks noGrp="1"/>
          </p:cNvSpPr>
          <p:nvPr>
            <p:ph sz="quarter" idx="4294967295"/>
          </p:nvPr>
        </p:nvSpPr>
        <p:spPr>
          <a:xfrm>
            <a:off x="292100" y="1473200"/>
            <a:ext cx="8388350" cy="4958545"/>
          </a:xfrm>
          <a:prstGeom prst="rect">
            <a:avLst/>
          </a:prstGeom>
        </p:spPr>
        <p:txBody>
          <a:bodyPr>
            <a:normAutofit/>
          </a:bodyPr>
          <a:lstStyle/>
          <a:p>
            <a:pPr marL="0" indent="0">
              <a:lnSpc>
                <a:spcPts val="1500"/>
              </a:lnSpc>
              <a:buNone/>
            </a:pPr>
            <a:r>
              <a:rPr lang="en-US" sz="1400" b="1" dirty="0" smtClean="0"/>
              <a:t>1992-1995: </a:t>
            </a:r>
            <a:r>
              <a:rPr lang="en-US" sz="1400" dirty="0"/>
              <a:t>DARPA </a:t>
            </a:r>
            <a:r>
              <a:rPr lang="en-US" sz="1400" dirty="0" err="1"/>
              <a:t>pC</a:t>
            </a:r>
            <a:r>
              <a:rPr lang="en-US" sz="1400" dirty="0"/>
              <a:t>+</a:t>
            </a:r>
            <a:r>
              <a:rPr lang="en-US" sz="1400" dirty="0" smtClean="0"/>
              <a:t>+ (Gannon, Malony, Mohr). TAU (Tools Are Us) is born.</a:t>
            </a:r>
            <a:br>
              <a:rPr lang="en-US" sz="1400" dirty="0" smtClean="0"/>
            </a:br>
            <a:r>
              <a:rPr lang="en-US" sz="1400" dirty="0" smtClean="0"/>
              <a:t>   </a:t>
            </a:r>
            <a:r>
              <a:rPr lang="en-US" sz="1400" i="1" dirty="0" smtClean="0"/>
              <a:t>[parallel profiling, tracing, performance extrapolation]</a:t>
            </a:r>
          </a:p>
          <a:p>
            <a:pPr marL="0" indent="0">
              <a:lnSpc>
                <a:spcPts val="1500"/>
              </a:lnSpc>
              <a:buNone/>
            </a:pPr>
            <a:r>
              <a:rPr lang="en-US" sz="1400" b="1" dirty="0" smtClean="0"/>
              <a:t>1995-1998: </a:t>
            </a:r>
            <a:r>
              <a:rPr lang="en-US" sz="1400" dirty="0" err="1" smtClean="0"/>
              <a:t>Shende</a:t>
            </a:r>
            <a:r>
              <a:rPr lang="en-US" sz="1400" dirty="0" smtClean="0"/>
              <a:t> Ph.D. </a:t>
            </a:r>
            <a:r>
              <a:rPr lang="en-US" sz="1400" dirty="0"/>
              <a:t>(</a:t>
            </a:r>
            <a:r>
              <a:rPr lang="en-US" sz="1400" dirty="0" smtClean="0"/>
              <a:t>performance mapping, instrumentation). TAU v1.0.</a:t>
            </a:r>
            <a:br>
              <a:rPr lang="en-US" sz="1400" dirty="0" smtClean="0"/>
            </a:br>
            <a:r>
              <a:rPr lang="en-US" sz="1400" dirty="0" smtClean="0"/>
              <a:t>   </a:t>
            </a:r>
            <a:r>
              <a:rPr lang="en-US" sz="1400" i="1" dirty="0" smtClean="0"/>
              <a:t>[multiple languages, source analysis, automatic instrumentation]</a:t>
            </a:r>
          </a:p>
          <a:p>
            <a:pPr>
              <a:lnSpc>
                <a:spcPts val="1500"/>
              </a:lnSpc>
            </a:pPr>
            <a:endParaRPr lang="en-US" sz="1400" i="1" dirty="0" smtClean="0"/>
          </a:p>
          <a:p>
            <a:pPr marL="0" indent="0">
              <a:lnSpc>
                <a:spcPts val="1500"/>
              </a:lnSpc>
              <a:buNone/>
            </a:pPr>
            <a:r>
              <a:rPr lang="en-US" sz="1400" b="1" dirty="0" smtClean="0"/>
              <a:t>1998-2001: </a:t>
            </a:r>
            <a:r>
              <a:rPr lang="en-US" sz="1400" dirty="0" smtClean="0"/>
              <a:t>Significant effort in Fortran analysis and instrumentation, work with</a:t>
            </a:r>
            <a:br>
              <a:rPr lang="en-US" sz="1400" dirty="0" smtClean="0"/>
            </a:br>
            <a:r>
              <a:rPr lang="en-US" sz="1400" dirty="0" smtClean="0"/>
              <a:t>   Mohr on </a:t>
            </a:r>
            <a:r>
              <a:rPr lang="en-US" sz="1400" dirty="0" err="1" smtClean="0"/>
              <a:t>OpenMP</a:t>
            </a:r>
            <a:r>
              <a:rPr lang="en-US" sz="1400" dirty="0" smtClean="0"/>
              <a:t>, </a:t>
            </a:r>
            <a:r>
              <a:rPr lang="en-US" sz="1400" dirty="0" err="1" smtClean="0"/>
              <a:t>Kojak</a:t>
            </a:r>
            <a:r>
              <a:rPr lang="en-US" sz="1400" dirty="0" smtClean="0"/>
              <a:t> tracing integration, focus on automated performance</a:t>
            </a:r>
            <a:br>
              <a:rPr lang="en-US" sz="1400" dirty="0" smtClean="0"/>
            </a:br>
            <a:r>
              <a:rPr lang="en-US" sz="1400" dirty="0" smtClean="0"/>
              <a:t>   analysis. </a:t>
            </a:r>
            <a:r>
              <a:rPr lang="en-US" sz="1400" i="1" dirty="0" smtClean="0"/>
              <a:t>[performance diagnosis, source analysis, instrumentation]</a:t>
            </a:r>
          </a:p>
          <a:p>
            <a:pPr marL="0" indent="0">
              <a:lnSpc>
                <a:spcPts val="1500"/>
              </a:lnSpc>
              <a:buNone/>
            </a:pPr>
            <a:r>
              <a:rPr lang="en-US" sz="1400" b="1" dirty="0" smtClean="0"/>
              <a:t>2002-2005: </a:t>
            </a:r>
            <a:r>
              <a:rPr lang="en-US" sz="1400" dirty="0" smtClean="0"/>
              <a:t>Focus on profiling analysis, measurement scalability, and perturbation</a:t>
            </a:r>
            <a:br>
              <a:rPr lang="en-US" sz="1400" dirty="0" smtClean="0"/>
            </a:br>
            <a:r>
              <a:rPr lang="en-US" sz="1400" dirty="0" smtClean="0"/>
              <a:t>   compensation. </a:t>
            </a:r>
            <a:r>
              <a:rPr lang="en-US" sz="1400" i="1" dirty="0" smtClean="0"/>
              <a:t>[analysis, scalability, perturbation analysis, applications]</a:t>
            </a:r>
          </a:p>
          <a:p>
            <a:pPr marL="0" indent="0">
              <a:lnSpc>
                <a:spcPts val="1500"/>
              </a:lnSpc>
              <a:buNone/>
            </a:pPr>
            <a:r>
              <a:rPr lang="en-US" sz="1400" b="1" dirty="0" smtClean="0"/>
              <a:t>2005-2007: </a:t>
            </a:r>
            <a:r>
              <a:rPr lang="en-US" sz="1400" dirty="0" smtClean="0"/>
              <a:t>More emphasis on tool integration, usability, and data presentation. TAU</a:t>
            </a:r>
            <a:br>
              <a:rPr lang="en-US" sz="1400" dirty="0" smtClean="0"/>
            </a:br>
            <a:r>
              <a:rPr lang="en-US" sz="1400" dirty="0" smtClean="0"/>
              <a:t>   v2.0 released. </a:t>
            </a:r>
            <a:r>
              <a:rPr lang="en-US" sz="1400" i="1" dirty="0" smtClean="0"/>
              <a:t>[performance visualization, binary instrumentation, integration,</a:t>
            </a:r>
            <a:br>
              <a:rPr lang="en-US" sz="1400" i="1" dirty="0" smtClean="0"/>
            </a:br>
            <a:r>
              <a:rPr lang="en-US" sz="1400" i="1" dirty="0" smtClean="0"/>
              <a:t>   performance diagnosis and modeling]</a:t>
            </a:r>
          </a:p>
          <a:p>
            <a:pPr>
              <a:lnSpc>
                <a:spcPts val="1500"/>
              </a:lnSpc>
            </a:pPr>
            <a:endParaRPr lang="en-US" sz="1400" i="1" dirty="0" smtClean="0"/>
          </a:p>
          <a:p>
            <a:pPr marL="0" indent="0">
              <a:lnSpc>
                <a:spcPts val="1500"/>
              </a:lnSpc>
              <a:buNone/>
            </a:pPr>
            <a:r>
              <a:rPr lang="en-US" sz="1400" b="1" dirty="0" smtClean="0"/>
              <a:t>2008-2011: </a:t>
            </a:r>
            <a:r>
              <a:rPr lang="en-US" sz="1400" dirty="0" smtClean="0"/>
              <a:t>Add performance database support, data mining, and rule-based analysis.</a:t>
            </a:r>
            <a:br>
              <a:rPr lang="en-US" sz="1400" dirty="0" smtClean="0"/>
            </a:br>
            <a:r>
              <a:rPr lang="en-US" sz="1400" dirty="0" smtClean="0"/>
              <a:t>  Develop measurement/analysis for heterogeneous systems.  Core measurement</a:t>
            </a:r>
            <a:br>
              <a:rPr lang="en-US" sz="1400" dirty="0" smtClean="0"/>
            </a:br>
            <a:r>
              <a:rPr lang="en-US" sz="1400" dirty="0" smtClean="0"/>
              <a:t>  infrastructure integration (Score-P). </a:t>
            </a:r>
            <a:r>
              <a:rPr lang="en-US" sz="1400" i="1" dirty="0" smtClean="0"/>
              <a:t>[database, data mining, expert system,</a:t>
            </a:r>
            <a:br>
              <a:rPr lang="en-US" sz="1400" i="1" dirty="0" smtClean="0"/>
            </a:br>
            <a:r>
              <a:rPr lang="en-US" sz="1400" i="1" dirty="0" smtClean="0"/>
              <a:t>  heterogeneous measurement, infrastructure integration]</a:t>
            </a:r>
          </a:p>
          <a:p>
            <a:pPr>
              <a:lnSpc>
                <a:spcPts val="1500"/>
              </a:lnSpc>
            </a:pPr>
            <a:endParaRPr lang="en-US" sz="1400" i="1" dirty="0" smtClean="0"/>
          </a:p>
          <a:p>
            <a:pPr marL="0" indent="0">
              <a:lnSpc>
                <a:spcPts val="1500"/>
              </a:lnSpc>
              <a:buNone/>
            </a:pPr>
            <a:r>
              <a:rPr lang="en-US" sz="1400" b="1" dirty="0" smtClean="0"/>
              <a:t>2012-present: </a:t>
            </a:r>
            <a:r>
              <a:rPr lang="en-US" sz="1400" dirty="0" smtClean="0"/>
              <a:t>Focus on </a:t>
            </a:r>
            <a:r>
              <a:rPr lang="en-US" sz="1400" dirty="0" err="1" smtClean="0"/>
              <a:t>exascale</a:t>
            </a:r>
            <a:r>
              <a:rPr lang="en-US" sz="1400" dirty="0" smtClean="0"/>
              <a:t> systems. Improve scalability, heterogeneous</a:t>
            </a:r>
            <a:br>
              <a:rPr lang="en-US" sz="1400" dirty="0" smtClean="0"/>
            </a:br>
            <a:r>
              <a:rPr lang="en-US" sz="1400" dirty="0" smtClean="0"/>
              <a:t>  support, runtime system integration, dynamic adaptation.  Apply to </a:t>
            </a:r>
            <a:r>
              <a:rPr lang="en-US" sz="1400" dirty="0" err="1" smtClean="0"/>
              <a:t>petascale</a:t>
            </a:r>
            <a:r>
              <a:rPr lang="en-US" sz="1400" dirty="0" smtClean="0"/>
              <a:t> /</a:t>
            </a:r>
            <a:br>
              <a:rPr lang="en-US" sz="1400" dirty="0" smtClean="0"/>
            </a:br>
            <a:r>
              <a:rPr lang="en-US" sz="1400" dirty="0" smtClean="0"/>
              <a:t>  </a:t>
            </a:r>
            <a:r>
              <a:rPr lang="en-US" sz="1400" dirty="0" err="1" smtClean="0"/>
              <a:t>exascale</a:t>
            </a:r>
            <a:r>
              <a:rPr lang="en-US" sz="1400" dirty="0" smtClean="0"/>
              <a:t> applications</a:t>
            </a:r>
            <a:r>
              <a:rPr lang="en-US" sz="1400" i="1" dirty="0" smtClean="0"/>
              <a:t>. [scale, </a:t>
            </a:r>
            <a:r>
              <a:rPr lang="en-US" sz="1400" i="1" dirty="0" err="1" smtClean="0"/>
              <a:t>autotuning</a:t>
            </a:r>
            <a:r>
              <a:rPr lang="en-US" sz="1400" i="1" dirty="0" smtClean="0"/>
              <a:t>, user-level]</a:t>
            </a:r>
            <a:endParaRPr lang="en-US" sz="1400" i="1" dirty="0"/>
          </a:p>
        </p:txBody>
      </p:sp>
      <p:sp>
        <p:nvSpPr>
          <p:cNvPr id="8" name="TextBox 7"/>
          <p:cNvSpPr txBox="1"/>
          <p:nvPr/>
        </p:nvSpPr>
        <p:spPr>
          <a:xfrm>
            <a:off x="7468195" y="1960166"/>
            <a:ext cx="1574472" cy="4001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6" tIns="45716" rIns="45716" bIns="45716" numCol="1" spcCol="26787" rtlCol="0" anchor="t">
            <a:spAutoFit/>
          </a:bodyPr>
          <a:lstStyle/>
          <a:p>
            <a:pPr defTabSz="321440" latinLnBrk="1" hangingPunct="0"/>
            <a:r>
              <a:rPr lang="en-US" sz="2000" b="1" i="1" kern="0" dirty="0" err="1">
                <a:solidFill>
                  <a:srgbClr val="3366FF"/>
                </a:solidFill>
                <a:uFill>
                  <a:solidFill>
                    <a:srgbClr val="000000"/>
                  </a:solidFill>
                </a:uFill>
                <a:latin typeface="Times New Roman"/>
                <a:ea typeface="Calibri"/>
                <a:cs typeface="Times New Roman"/>
                <a:sym typeface="Calibri"/>
              </a:rPr>
              <a:t>Observability</a:t>
            </a:r>
            <a:endParaRPr lang="en-US" sz="2000" b="1" i="1" kern="0" dirty="0">
              <a:solidFill>
                <a:srgbClr val="3366FF"/>
              </a:solidFill>
              <a:uFill>
                <a:solidFill>
                  <a:srgbClr val="000000"/>
                </a:solidFill>
              </a:uFill>
              <a:latin typeface="Times New Roman"/>
              <a:ea typeface="Calibri"/>
              <a:cs typeface="Times New Roman"/>
              <a:sym typeface="Calibri"/>
            </a:endParaRPr>
          </a:p>
        </p:txBody>
      </p:sp>
      <p:sp>
        <p:nvSpPr>
          <p:cNvPr id="9" name="TextBox 8"/>
          <p:cNvSpPr txBox="1"/>
          <p:nvPr/>
        </p:nvSpPr>
        <p:spPr>
          <a:xfrm>
            <a:off x="7465219" y="4020730"/>
            <a:ext cx="1233083" cy="4001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6" tIns="45716" rIns="45716" bIns="45716" numCol="1" spcCol="26787" rtlCol="0" anchor="t">
            <a:spAutoFit/>
          </a:bodyPr>
          <a:lstStyle/>
          <a:p>
            <a:pPr defTabSz="321440" latinLnBrk="1" hangingPunct="0"/>
            <a:r>
              <a:rPr lang="en-US" sz="2000" b="1" i="1" kern="0" dirty="0">
                <a:solidFill>
                  <a:srgbClr val="3366FF"/>
                </a:solidFill>
                <a:uFill>
                  <a:solidFill>
                    <a:srgbClr val="000000"/>
                  </a:solidFill>
                </a:uFill>
                <a:latin typeface="Times New Roman"/>
                <a:ea typeface="Calibri"/>
                <a:cs typeface="Times New Roman"/>
                <a:sym typeface="Calibri"/>
              </a:rPr>
              <a:t>Diagnosis</a:t>
            </a:r>
          </a:p>
        </p:txBody>
      </p:sp>
      <p:sp>
        <p:nvSpPr>
          <p:cNvPr id="10" name="TextBox 9"/>
          <p:cNvSpPr txBox="1"/>
          <p:nvPr/>
        </p:nvSpPr>
        <p:spPr>
          <a:xfrm>
            <a:off x="7465219" y="5147062"/>
            <a:ext cx="1375099" cy="4001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6" tIns="45716" rIns="45716" bIns="45716" numCol="1" spcCol="26787" rtlCol="0" anchor="t">
            <a:spAutoFit/>
          </a:bodyPr>
          <a:lstStyle/>
          <a:p>
            <a:pPr defTabSz="321440" latinLnBrk="1" hangingPunct="0"/>
            <a:r>
              <a:rPr lang="en-US" sz="2000" b="1" i="1" kern="0" dirty="0">
                <a:solidFill>
                  <a:srgbClr val="3366FF"/>
                </a:solidFill>
                <a:uFill>
                  <a:solidFill>
                    <a:srgbClr val="000000"/>
                  </a:solidFill>
                </a:uFill>
                <a:latin typeface="Times New Roman"/>
                <a:ea typeface="Calibri"/>
                <a:cs typeface="Times New Roman"/>
                <a:sym typeface="Calibri"/>
              </a:rPr>
              <a:t>Complexity</a:t>
            </a:r>
          </a:p>
        </p:txBody>
      </p:sp>
      <p:sp>
        <p:nvSpPr>
          <p:cNvPr id="12" name="TextBox 11"/>
          <p:cNvSpPr txBox="1"/>
          <p:nvPr/>
        </p:nvSpPr>
        <p:spPr>
          <a:xfrm>
            <a:off x="7592219" y="5961845"/>
            <a:ext cx="1132895" cy="4001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6" tIns="45716" rIns="45716" bIns="45716" numCol="1" spcCol="26787" rtlCol="0" anchor="t">
            <a:spAutoFit/>
          </a:bodyPr>
          <a:lstStyle/>
          <a:p>
            <a:pPr defTabSz="321440" latinLnBrk="1" hangingPunct="0"/>
            <a:r>
              <a:rPr lang="en-US" sz="2000" b="1" i="1" kern="0" dirty="0" err="1">
                <a:solidFill>
                  <a:srgbClr val="3366FF"/>
                </a:solidFill>
                <a:uFill>
                  <a:solidFill>
                    <a:srgbClr val="000000"/>
                  </a:solidFill>
                </a:uFill>
                <a:latin typeface="Times New Roman"/>
                <a:ea typeface="Calibri"/>
                <a:cs typeface="Times New Roman"/>
                <a:sym typeface="Calibri"/>
              </a:rPr>
              <a:t>Exascale</a:t>
            </a:r>
            <a:endParaRPr lang="en-US" sz="2000" b="1" i="1" kern="0" dirty="0">
              <a:solidFill>
                <a:srgbClr val="3366FF"/>
              </a:solidFill>
              <a:uFill>
                <a:solidFill>
                  <a:srgbClr val="000000"/>
                </a:solidFill>
              </a:uFill>
              <a:latin typeface="Times New Roman"/>
              <a:ea typeface="Calibri"/>
              <a:cs typeface="Times New Roman"/>
              <a:sym typeface="Calibri"/>
            </a:endParaRPr>
          </a:p>
        </p:txBody>
      </p:sp>
    </p:spTree>
    <p:extLst>
      <p:ext uri="{BB962C8B-B14F-4D97-AF65-F5344CB8AC3E}">
        <p14:creationId xmlns:p14="http://schemas.microsoft.com/office/powerpoint/2010/main" val="1234264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3811"/>
            <a:ext cx="8397954" cy="571325"/>
          </a:xfrm>
        </p:spPr>
        <p:txBody>
          <a:bodyPr/>
          <a:lstStyle/>
          <a:p>
            <a:r>
              <a:rPr lang="en-US" dirty="0" smtClean="0"/>
              <a:t>Putting it together: </a:t>
            </a:r>
            <a:r>
              <a:rPr lang="en-US" dirty="0" err="1" smtClean="0"/>
              <a:t>SOSflow</a:t>
            </a:r>
            <a:r>
              <a:rPr lang="en-US" dirty="0" smtClean="0"/>
              <a:t> Prototype 2.0 </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31</a:t>
            </a:fld>
            <a:endParaRPr lang="en-US"/>
          </a:p>
        </p:txBody>
      </p:sp>
      <p:sp>
        <p:nvSpPr>
          <p:cNvPr id="5" name="Content Placeholder 4"/>
          <p:cNvSpPr>
            <a:spLocks noGrp="1"/>
          </p:cNvSpPr>
          <p:nvPr>
            <p:ph idx="1"/>
          </p:nvPr>
        </p:nvSpPr>
        <p:spPr>
          <a:xfrm>
            <a:off x="457200" y="1579805"/>
            <a:ext cx="4436534" cy="2578969"/>
          </a:xfrm>
        </p:spPr>
        <p:txBody>
          <a:bodyPr>
            <a:normAutofit/>
          </a:bodyPr>
          <a:lstStyle/>
          <a:p>
            <a:r>
              <a:rPr lang="en-US" sz="1400" dirty="0"/>
              <a:t>❑  </a:t>
            </a:r>
            <a:r>
              <a:rPr lang="en-US" dirty="0"/>
              <a:t>HPC platform service </a:t>
            </a:r>
          </a:p>
          <a:p>
            <a:pPr lvl="1"/>
            <a:r>
              <a:rPr lang="en-US" sz="1200" dirty="0"/>
              <a:t>❍  </a:t>
            </a:r>
            <a:r>
              <a:rPr lang="en-US" dirty="0"/>
              <a:t>Single instance, system wide </a:t>
            </a:r>
          </a:p>
          <a:p>
            <a:pPr lvl="1"/>
            <a:r>
              <a:rPr lang="en-US" sz="1200" dirty="0"/>
              <a:t>❍  </a:t>
            </a:r>
            <a:r>
              <a:rPr lang="en-US" dirty="0"/>
              <a:t>Serves applications, RTS, OS </a:t>
            </a:r>
          </a:p>
          <a:p>
            <a:pPr lvl="1"/>
            <a:r>
              <a:rPr lang="en-US" sz="1200" dirty="0"/>
              <a:t>❍  </a:t>
            </a:r>
            <a:r>
              <a:rPr lang="en-US" dirty="0"/>
              <a:t>Shares metrics and analysis </a:t>
            </a:r>
          </a:p>
          <a:p>
            <a:pPr lvl="1"/>
            <a:r>
              <a:rPr lang="en-US" sz="1200" dirty="0"/>
              <a:t>❍  </a:t>
            </a:r>
            <a:r>
              <a:rPr lang="en-US" dirty="0"/>
              <a:t>Framework-</a:t>
            </a:r>
            <a:r>
              <a:rPr lang="en-US" dirty="0" smtClean="0"/>
              <a:t>like interaction </a:t>
            </a:r>
            <a:endParaRPr lang="en-US" dirty="0"/>
          </a:p>
          <a:p>
            <a:pPr lvl="1"/>
            <a:r>
              <a:rPr lang="en-US" sz="1200" dirty="0"/>
              <a:t>❍  </a:t>
            </a:r>
            <a:r>
              <a:rPr lang="en-US" dirty="0"/>
              <a:t>(Possible) dedicated resources </a:t>
            </a:r>
          </a:p>
          <a:p>
            <a:r>
              <a:rPr lang="en-US" sz="1400" dirty="0"/>
              <a:t>❑  </a:t>
            </a:r>
            <a:r>
              <a:rPr lang="en-US" dirty="0" smtClean="0"/>
              <a:t>SOS monitors coordinate node </a:t>
            </a:r>
            <a:r>
              <a:rPr lang="en-US" dirty="0"/>
              <a:t>to analysis cloud interactions </a:t>
            </a:r>
          </a:p>
        </p:txBody>
      </p:sp>
      <p:pic>
        <p:nvPicPr>
          <p:cNvPr id="6" name="Picture 5" descr="sos.pdf"/>
          <p:cNvPicPr>
            <a:picLocks noChangeAspect="1"/>
          </p:cNvPicPr>
          <p:nvPr/>
        </p:nvPicPr>
        <p:blipFill rotWithShape="1">
          <a:blip r:embed="rId2">
            <a:extLst>
              <a:ext uri="{28A0092B-C50C-407E-A947-70E740481C1C}">
                <a14:useLocalDpi xmlns:a14="http://schemas.microsoft.com/office/drawing/2010/main" val="0"/>
              </a:ext>
            </a:extLst>
          </a:blip>
          <a:srcRect l="51989" t="10668" r="12" b="45332"/>
          <a:stretch/>
        </p:blipFill>
        <p:spPr>
          <a:xfrm>
            <a:off x="5090040" y="1425139"/>
            <a:ext cx="3765114" cy="2588516"/>
          </a:xfrm>
          <a:prstGeom prst="rect">
            <a:avLst/>
          </a:prstGeom>
        </p:spPr>
      </p:pic>
      <p:sp>
        <p:nvSpPr>
          <p:cNvPr id="7" name="Content Placeholder 4"/>
          <p:cNvSpPr txBox="1">
            <a:spLocks/>
          </p:cNvSpPr>
          <p:nvPr/>
        </p:nvSpPr>
        <p:spPr>
          <a:xfrm>
            <a:off x="457200" y="4158774"/>
            <a:ext cx="8229600" cy="2209684"/>
          </a:xfrm>
          <a:prstGeom prst="rect">
            <a:avLst/>
          </a:prstGeom>
        </p:spPr>
        <p:txBody>
          <a:bodyPr vert="horz" lIns="0" tIns="0" rIns="0" bIns="0" rtlCol="0">
            <a:normAutofit/>
          </a:bodyPr>
          <a:lstStyle>
            <a:lvl1pPr marL="0" indent="0" algn="l" defTabSz="457200" rtl="0" eaLnBrk="1" latinLnBrk="0" hangingPunct="1">
              <a:lnSpc>
                <a:spcPts val="2100"/>
              </a:lnSpc>
              <a:spcBef>
                <a:spcPts val="600"/>
              </a:spcBef>
              <a:buFont typeface="Arial"/>
              <a:buNone/>
              <a:defRPr sz="2000" b="1" i="0" kern="1200" baseline="0">
                <a:solidFill>
                  <a:srgbClr val="535353"/>
                </a:solidFill>
                <a:latin typeface="Georgia"/>
                <a:ea typeface="+mn-ea"/>
                <a:cs typeface="Georgia"/>
              </a:defRPr>
            </a:lvl1pPr>
            <a:lvl2pPr marL="742950" indent="-285750" algn="l" defTabSz="457200" rtl="0" eaLnBrk="1" latinLnBrk="0" hangingPunct="1">
              <a:spcBef>
                <a:spcPct val="20000"/>
              </a:spcBef>
              <a:buFont typeface="Arial"/>
              <a:buChar char="–"/>
              <a:defRPr sz="1800" b="0" i="0" kern="1200">
                <a:solidFill>
                  <a:srgbClr val="535353"/>
                </a:solidFill>
                <a:latin typeface="Georgia"/>
                <a:ea typeface="+mn-ea"/>
                <a:cs typeface="Georgia"/>
              </a:defRPr>
            </a:lvl2pPr>
            <a:lvl3pPr marL="1143000" indent="-228600" algn="l" defTabSz="457200" rtl="0" eaLnBrk="1" latinLnBrk="0" hangingPunct="1">
              <a:spcBef>
                <a:spcPct val="20000"/>
              </a:spcBef>
              <a:buFont typeface="Arial"/>
              <a:buChar char="•"/>
              <a:defRPr sz="1800" b="0" i="0" kern="1200" baseline="0">
                <a:solidFill>
                  <a:srgbClr val="535353"/>
                </a:solidFill>
                <a:latin typeface="Georgia"/>
                <a:ea typeface="+mn-ea"/>
                <a:cs typeface="Georgia"/>
              </a:defRPr>
            </a:lvl3pPr>
            <a:lvl4pPr marL="1600200" indent="-228600" algn="l" defTabSz="457200" rtl="0" eaLnBrk="1" latinLnBrk="0" hangingPunct="1">
              <a:spcBef>
                <a:spcPct val="20000"/>
              </a:spcBef>
              <a:buFont typeface="Arial"/>
              <a:buChar char="–"/>
              <a:defRPr sz="1600" kern="1200">
                <a:solidFill>
                  <a:srgbClr val="535353"/>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rgbClr val="535353"/>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200" dirty="0" smtClean="0"/>
              <a:t>❍ </a:t>
            </a:r>
            <a:r>
              <a:rPr lang="en-US" dirty="0" smtClean="0"/>
              <a:t>Any process on node can expose data via SOS </a:t>
            </a:r>
          </a:p>
          <a:p>
            <a:r>
              <a:rPr lang="en-US" sz="1400" dirty="0" smtClean="0"/>
              <a:t>❑  </a:t>
            </a:r>
            <a:r>
              <a:rPr lang="en-US" dirty="0" smtClean="0"/>
              <a:t>SOS cloud self organizes to efficiently process data </a:t>
            </a:r>
          </a:p>
          <a:p>
            <a:r>
              <a:rPr lang="en-US" sz="1400" dirty="0" smtClean="0"/>
              <a:t>❑  </a:t>
            </a:r>
            <a:r>
              <a:rPr lang="en-US" dirty="0" smtClean="0"/>
              <a:t>Control can go directly to interested processes </a:t>
            </a:r>
          </a:p>
          <a:p>
            <a:r>
              <a:rPr lang="en-US" sz="1400" dirty="0" smtClean="0"/>
              <a:t>❑  </a:t>
            </a:r>
            <a:r>
              <a:rPr lang="en-US" dirty="0" smtClean="0"/>
              <a:t>Develop SOS MPMD MPI prototype </a:t>
            </a:r>
          </a:p>
          <a:p>
            <a:pPr lvl="1"/>
            <a:r>
              <a:rPr lang="en-US" sz="1200" dirty="0" smtClean="0"/>
              <a:t>❍  </a:t>
            </a:r>
            <a:r>
              <a:rPr lang="en-US" dirty="0" smtClean="0"/>
              <a:t>Running on BG/Q, Cray, and Linux platforms </a:t>
            </a:r>
          </a:p>
          <a:p>
            <a:pPr lvl="1"/>
            <a:r>
              <a:rPr lang="en-US" sz="1200" dirty="0" smtClean="0"/>
              <a:t>❍  </a:t>
            </a:r>
            <a:r>
              <a:rPr lang="en-US" dirty="0" smtClean="0"/>
              <a:t>Use for testing and experimentation </a:t>
            </a:r>
            <a:endParaRPr lang="en-US" dirty="0"/>
          </a:p>
        </p:txBody>
      </p:sp>
    </p:spTree>
    <p:extLst>
      <p:ext uri="{BB962C8B-B14F-4D97-AF65-F5344CB8AC3E}">
        <p14:creationId xmlns:p14="http://schemas.microsoft.com/office/powerpoint/2010/main" val="18633634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SOSflow</a:t>
            </a:r>
            <a:r>
              <a:rPr lang="en-US" dirty="0" smtClean="0"/>
              <a:t> – next steps</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32</a:t>
            </a:fld>
            <a:endParaRPr lang="en-US"/>
          </a:p>
        </p:txBody>
      </p:sp>
      <p:sp>
        <p:nvSpPr>
          <p:cNvPr id="5" name="Content Placeholder 4"/>
          <p:cNvSpPr>
            <a:spLocks noGrp="1"/>
          </p:cNvSpPr>
          <p:nvPr>
            <p:ph idx="1"/>
          </p:nvPr>
        </p:nvSpPr>
        <p:spPr>
          <a:xfrm>
            <a:off x="457200" y="1495136"/>
            <a:ext cx="8229600" cy="4829674"/>
          </a:xfrm>
        </p:spPr>
        <p:txBody>
          <a:bodyPr>
            <a:normAutofit/>
          </a:bodyPr>
          <a:lstStyle/>
          <a:p>
            <a:pPr marL="457200" indent="-457200">
              <a:buFont typeface="Wingdings" charset="2"/>
              <a:buChar char="v"/>
            </a:pPr>
            <a:r>
              <a:rPr lang="en-US" sz="2400" dirty="0"/>
              <a:t>Tighter integration with </a:t>
            </a:r>
            <a:r>
              <a:rPr lang="en-US" sz="2400" dirty="0" smtClean="0"/>
              <a:t>TAU</a:t>
            </a:r>
          </a:p>
          <a:p>
            <a:pPr marL="457200" indent="-457200">
              <a:buFont typeface="Wingdings" charset="2"/>
              <a:buChar char="v"/>
            </a:pPr>
            <a:r>
              <a:rPr lang="en-US" sz="2400" dirty="0" smtClean="0"/>
              <a:t>Native EVPath event transmission for analysis</a:t>
            </a:r>
            <a:endParaRPr lang="en-US" sz="2400" dirty="0"/>
          </a:p>
          <a:p>
            <a:pPr marL="457200" indent="-457200">
              <a:buFont typeface="Wingdings" charset="2"/>
              <a:buChar char="v"/>
            </a:pPr>
            <a:r>
              <a:rPr lang="en-US" sz="2400" dirty="0"/>
              <a:t>Provide API wrapper for additional languages (Python) to integration events and metadata from non-compiled script sources</a:t>
            </a:r>
          </a:p>
          <a:p>
            <a:pPr marL="457200" indent="-457200">
              <a:buFont typeface="Wingdings" charset="2"/>
              <a:buChar char="v"/>
            </a:pPr>
            <a:r>
              <a:rPr lang="en-US" sz="2400" dirty="0"/>
              <a:t>Develop and validate a set of synthetic benchmark workflows for use in future </a:t>
            </a:r>
            <a:r>
              <a:rPr lang="en-US" sz="2400" i="1" dirty="0"/>
              <a:t>workflow management system</a:t>
            </a:r>
            <a:r>
              <a:rPr lang="en-US" sz="2400" dirty="0"/>
              <a:t> designs</a:t>
            </a:r>
          </a:p>
          <a:p>
            <a:pPr marL="457200" indent="-457200">
              <a:buFont typeface="Wingdings" charset="2"/>
              <a:buChar char="v"/>
            </a:pPr>
            <a:r>
              <a:rPr lang="en-US" sz="2400" dirty="0"/>
              <a:t>Deep-semantic instrumentation of common workflow components:</a:t>
            </a:r>
          </a:p>
          <a:p>
            <a:pPr marL="914400" lvl="1" indent="-457200">
              <a:buFont typeface="Wingdings" charset="2"/>
              <a:buChar char="q"/>
            </a:pPr>
            <a:r>
              <a:rPr lang="en-US" sz="2400" dirty="0"/>
              <a:t>MPI</a:t>
            </a:r>
          </a:p>
          <a:p>
            <a:pPr marL="914400" lvl="1" indent="-457200">
              <a:buFont typeface="Wingdings" charset="2"/>
              <a:buChar char="q"/>
            </a:pPr>
            <a:r>
              <a:rPr lang="en-US" sz="2400" dirty="0"/>
              <a:t>ADIOS</a:t>
            </a:r>
          </a:p>
          <a:p>
            <a:pPr marL="914400" lvl="1" indent="-457200">
              <a:buFont typeface="Wingdings" charset="2"/>
              <a:buChar char="q"/>
            </a:pPr>
            <a:r>
              <a:rPr lang="en-US" sz="2400" dirty="0"/>
              <a:t>Swift/T (et al.)</a:t>
            </a:r>
          </a:p>
          <a:p>
            <a:pPr marL="914400" lvl="1" indent="-457200">
              <a:buFont typeface="Wingdings" charset="2"/>
              <a:buChar char="q"/>
            </a:pPr>
            <a:r>
              <a:rPr lang="en-US" sz="2400" dirty="0"/>
              <a:t>Visit + VTK and VTK-m</a:t>
            </a:r>
          </a:p>
          <a:p>
            <a:endParaRPr lang="en-US" dirty="0"/>
          </a:p>
        </p:txBody>
      </p:sp>
    </p:spTree>
    <p:extLst>
      <p:ext uri="{BB962C8B-B14F-4D97-AF65-F5344CB8AC3E}">
        <p14:creationId xmlns:p14="http://schemas.microsoft.com/office/powerpoint/2010/main" val="26922743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Expected Outcomes of MONA</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33</a:t>
            </a:fld>
            <a:endParaRPr lang="en-US"/>
          </a:p>
        </p:txBody>
      </p:sp>
      <p:sp>
        <p:nvSpPr>
          <p:cNvPr id="5" name="Content Placeholder 4"/>
          <p:cNvSpPr>
            <a:spLocks noGrp="1"/>
          </p:cNvSpPr>
          <p:nvPr>
            <p:ph idx="1"/>
          </p:nvPr>
        </p:nvSpPr>
        <p:spPr/>
        <p:txBody>
          <a:bodyPr>
            <a:normAutofit/>
          </a:bodyPr>
          <a:lstStyle/>
          <a:p>
            <a:pPr marL="342900" indent="-342900">
              <a:lnSpc>
                <a:spcPts val="2800"/>
              </a:lnSpc>
              <a:spcBef>
                <a:spcPts val="4800"/>
              </a:spcBef>
              <a:buFont typeface="Arial"/>
              <a:buChar char="•"/>
            </a:pPr>
            <a:r>
              <a:rPr lang="en-US" sz="2800" dirty="0" smtClean="0"/>
              <a:t>Tools </a:t>
            </a:r>
            <a:r>
              <a:rPr lang="en-US" sz="2800" dirty="0"/>
              <a:t>and techniques </a:t>
            </a:r>
            <a:r>
              <a:rPr lang="en-US" sz="2800" dirty="0" smtClean="0"/>
              <a:t>for Efficient </a:t>
            </a:r>
            <a:r>
              <a:rPr lang="en-US" sz="2800" dirty="0"/>
              <a:t>Workflow Performance </a:t>
            </a:r>
            <a:r>
              <a:rPr lang="en-US" sz="2800" dirty="0" smtClean="0"/>
              <a:t>Characterization</a:t>
            </a:r>
          </a:p>
          <a:p>
            <a:pPr marL="342900" indent="-342900">
              <a:lnSpc>
                <a:spcPts val="2800"/>
              </a:lnSpc>
              <a:spcBef>
                <a:spcPts val="4800"/>
              </a:spcBef>
              <a:buFont typeface="Arial"/>
              <a:buChar char="•"/>
            </a:pPr>
            <a:r>
              <a:rPr lang="en-US" sz="2800" dirty="0" smtClean="0"/>
              <a:t>Performance </a:t>
            </a:r>
            <a:r>
              <a:rPr lang="en-US" sz="2800" dirty="0"/>
              <a:t>Proxies for Data Management Workflows, </a:t>
            </a:r>
            <a:r>
              <a:rPr lang="en-US" sz="2800" dirty="0" smtClean="0"/>
              <a:t>and</a:t>
            </a:r>
          </a:p>
          <a:p>
            <a:pPr marL="342900" indent="-342900">
              <a:lnSpc>
                <a:spcPts val="2800"/>
              </a:lnSpc>
              <a:spcBef>
                <a:spcPts val="4800"/>
              </a:spcBef>
              <a:buFont typeface="Arial"/>
              <a:buChar char="•"/>
            </a:pPr>
            <a:r>
              <a:rPr lang="en-US" sz="2800" dirty="0" smtClean="0"/>
              <a:t>A </a:t>
            </a:r>
            <a:r>
              <a:rPr lang="en-US" sz="2800" dirty="0"/>
              <a:t>Deep Understanding for Workflow Behavior and the Effects of </a:t>
            </a:r>
            <a:r>
              <a:rPr lang="en-US" sz="2800" dirty="0" smtClean="0"/>
              <a:t>Workflow Control</a:t>
            </a:r>
            <a:r>
              <a:rPr lang="en-US" sz="2800" dirty="0"/>
              <a:t>, on- and across-nodes, for the Exascale Regime.</a:t>
            </a:r>
          </a:p>
          <a:p>
            <a:pPr>
              <a:lnSpc>
                <a:spcPts val="2800"/>
              </a:lnSpc>
              <a:spcBef>
                <a:spcPts val="4800"/>
              </a:spcBef>
            </a:pPr>
            <a:endParaRPr lang="en-US" sz="2800" dirty="0"/>
          </a:p>
          <a:p>
            <a:pPr>
              <a:lnSpc>
                <a:spcPts val="2800"/>
              </a:lnSpc>
              <a:spcBef>
                <a:spcPts val="4800"/>
              </a:spcBef>
            </a:pPr>
            <a:endParaRPr lang="en-US" sz="2800" dirty="0"/>
          </a:p>
        </p:txBody>
      </p:sp>
    </p:spTree>
    <p:extLst>
      <p:ext uri="{BB962C8B-B14F-4D97-AF65-F5344CB8AC3E}">
        <p14:creationId xmlns:p14="http://schemas.microsoft.com/office/powerpoint/2010/main" val="12092183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3811"/>
            <a:ext cx="8229600" cy="571325"/>
          </a:xfrm>
        </p:spPr>
        <p:txBody>
          <a:bodyPr/>
          <a:lstStyle/>
          <a:p>
            <a:r>
              <a:rPr lang="en-US" dirty="0" smtClean="0"/>
              <a:t>Beyond MONA:  success at Exascale</a:t>
            </a:r>
            <a:r>
              <a:rPr lang="en-US" dirty="0"/>
              <a:t/>
            </a:r>
            <a:br>
              <a:rPr lang="en-US" dirty="0"/>
            </a:b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34</a:t>
            </a:fld>
            <a:endParaRPr lang="en-US"/>
          </a:p>
        </p:txBody>
      </p:sp>
      <p:sp>
        <p:nvSpPr>
          <p:cNvPr id="5" name="Content Placeholder 4"/>
          <p:cNvSpPr>
            <a:spLocks noGrp="1"/>
          </p:cNvSpPr>
          <p:nvPr>
            <p:ph idx="1"/>
          </p:nvPr>
        </p:nvSpPr>
        <p:spPr>
          <a:xfrm>
            <a:off x="457200" y="1655492"/>
            <a:ext cx="8229600" cy="4557321"/>
          </a:xfrm>
        </p:spPr>
        <p:txBody>
          <a:bodyPr>
            <a:normAutofit/>
          </a:bodyPr>
          <a:lstStyle/>
          <a:p>
            <a:r>
              <a:rPr lang="en-US" dirty="0"/>
              <a:t>It will be important for </a:t>
            </a:r>
            <a:r>
              <a:rPr lang="en-US" dirty="0" smtClean="0"/>
              <a:t>Exascale </a:t>
            </a:r>
            <a:r>
              <a:rPr lang="en-US" dirty="0"/>
              <a:t>to provide performance awareness at all levels of the hardware and software so that performance issues can be identified and resolved at runtime</a:t>
            </a:r>
          </a:p>
          <a:p>
            <a:r>
              <a:rPr lang="en-US" dirty="0"/>
              <a:t>We propose to contribute to ECP by:</a:t>
            </a:r>
          </a:p>
          <a:p>
            <a:pPr lvl="1"/>
            <a:r>
              <a:rPr lang="en-US" sz="2000" dirty="0"/>
              <a:t>Building advanced performance tools for heterogeneous </a:t>
            </a:r>
            <a:r>
              <a:rPr lang="en-US" sz="2000" dirty="0" err="1"/>
              <a:t>exascale</a:t>
            </a:r>
            <a:r>
              <a:rPr lang="en-US" sz="2000" dirty="0"/>
              <a:t> architectures, technologies, and ultimately ECP-specified platforms</a:t>
            </a:r>
          </a:p>
          <a:p>
            <a:pPr lvl="1"/>
            <a:r>
              <a:rPr lang="en-US" sz="2000" dirty="0"/>
              <a:t>Developing scalable performance introspection and </a:t>
            </a:r>
            <a:r>
              <a:rPr lang="en-US" sz="2000" dirty="0" smtClean="0"/>
              <a:t>in situ </a:t>
            </a:r>
            <a:r>
              <a:rPr lang="en-US" sz="2000" dirty="0"/>
              <a:t>performance analytics that can provide whole systems observation</a:t>
            </a:r>
          </a:p>
          <a:p>
            <a:pPr lvl="1"/>
            <a:r>
              <a:rPr lang="en-US" sz="2000" dirty="0"/>
              <a:t>Creating online, dynamic performance tuning, adaptation, and control</a:t>
            </a:r>
          </a:p>
          <a:p>
            <a:pPr lvl="1"/>
            <a:r>
              <a:rPr lang="en-US" sz="2000" dirty="0"/>
              <a:t>Integrating performance techniques and tools in </a:t>
            </a:r>
            <a:r>
              <a:rPr lang="en-US" sz="2000" dirty="0" err="1"/>
              <a:t>exascale</a:t>
            </a:r>
            <a:r>
              <a:rPr lang="en-US" sz="2000" dirty="0"/>
              <a:t> program development environments, </a:t>
            </a:r>
            <a:r>
              <a:rPr lang="en-US" sz="2000" dirty="0" err="1"/>
              <a:t>autotuning</a:t>
            </a:r>
            <a:r>
              <a:rPr lang="en-US" sz="2000" dirty="0"/>
              <a:t> systems, and runtime systems</a:t>
            </a:r>
          </a:p>
        </p:txBody>
      </p:sp>
    </p:spTree>
    <p:extLst>
      <p:ext uri="{BB962C8B-B14F-4D97-AF65-F5344CB8AC3E}">
        <p14:creationId xmlns:p14="http://schemas.microsoft.com/office/powerpoint/2010/main" val="13343933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Exascale</a:t>
            </a:r>
            <a:r>
              <a:rPr lang="en-US" dirty="0" smtClean="0"/>
              <a:t> Research Challenges</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35</a:t>
            </a:fld>
            <a:endParaRPr lang="en-US"/>
          </a:p>
        </p:txBody>
      </p:sp>
      <p:sp>
        <p:nvSpPr>
          <p:cNvPr id="7" name="Content Placeholder 4"/>
          <p:cNvSpPr>
            <a:spLocks noGrp="1"/>
          </p:cNvSpPr>
          <p:nvPr>
            <p:ph idx="1"/>
          </p:nvPr>
        </p:nvSpPr>
        <p:spPr/>
        <p:txBody>
          <a:bodyPr>
            <a:normAutofit/>
          </a:bodyPr>
          <a:lstStyle/>
          <a:p>
            <a:pPr lvl="1"/>
            <a:r>
              <a:rPr lang="en-US" sz="2000" dirty="0" smtClean="0"/>
              <a:t>ECP </a:t>
            </a:r>
            <a:r>
              <a:rPr lang="en-US" sz="2000" dirty="0"/>
              <a:t>systems are anticipated to be heterogeneous, combining high-performance </a:t>
            </a:r>
            <a:r>
              <a:rPr lang="en-US" sz="2000" dirty="0" err="1"/>
              <a:t>manycore</a:t>
            </a:r>
            <a:r>
              <a:rPr lang="en-US" sz="2000" dirty="0"/>
              <a:t> processors with accelerator devices, hierarchical memory, networking, and I/O infrastructure</a:t>
            </a:r>
          </a:p>
          <a:p>
            <a:pPr lvl="1"/>
            <a:r>
              <a:rPr lang="en-US" sz="2000" dirty="0"/>
              <a:t>It will be important for </a:t>
            </a:r>
            <a:r>
              <a:rPr lang="en-US" sz="2000" dirty="0" err="1"/>
              <a:t>exascale</a:t>
            </a:r>
            <a:r>
              <a:rPr lang="en-US" sz="2000" dirty="0"/>
              <a:t> to provide </a:t>
            </a:r>
            <a:r>
              <a:rPr lang="en-US" sz="2000" dirty="0" smtClean="0"/>
              <a:t>performance and power usage </a:t>
            </a:r>
            <a:r>
              <a:rPr lang="en-US" sz="2000" dirty="0"/>
              <a:t>awareness at all levels of the hardware and software so that performance </a:t>
            </a:r>
            <a:r>
              <a:rPr lang="en-US" sz="2000" dirty="0" smtClean="0"/>
              <a:t>and energy issues </a:t>
            </a:r>
            <a:r>
              <a:rPr lang="en-US" sz="2000" dirty="0"/>
              <a:t>can be identified and resolved at runtime</a:t>
            </a:r>
          </a:p>
          <a:p>
            <a:pPr lvl="1"/>
            <a:r>
              <a:rPr lang="en-US" sz="2000" dirty="0" smtClean="0"/>
              <a:t>Increased </a:t>
            </a:r>
            <a:r>
              <a:rPr lang="en-US" sz="2000" dirty="0"/>
              <a:t>performance complexity in hardware and software requiring more support for automated performance </a:t>
            </a:r>
          </a:p>
          <a:p>
            <a:pPr lvl="1"/>
            <a:r>
              <a:rPr lang="en-US" sz="2000" dirty="0"/>
              <a:t>Higher degree of system variability and execution dynamics requiring more dynamic runtime observation and adaptation</a:t>
            </a:r>
          </a:p>
          <a:p>
            <a:pPr lvl="1"/>
            <a:r>
              <a:rPr lang="en-US" sz="2000" dirty="0"/>
              <a:t>Multi-objective</a:t>
            </a:r>
            <a:r>
              <a:rPr lang="en-US" sz="2000" dirty="0">
                <a:solidFill>
                  <a:srgbClr val="558ED5"/>
                </a:solidFill>
              </a:rPr>
              <a:t> </a:t>
            </a:r>
            <a:r>
              <a:rPr lang="en-US" sz="2000" dirty="0" smtClean="0">
                <a:solidFill>
                  <a:srgbClr val="558ED5"/>
                </a:solidFill>
              </a:rPr>
              <a:t>multi-stage workflow </a:t>
            </a:r>
            <a:r>
              <a:rPr lang="en-US" sz="2000" dirty="0" smtClean="0"/>
              <a:t>optimization </a:t>
            </a:r>
            <a:r>
              <a:rPr lang="en-US" sz="2000" dirty="0"/>
              <a:t>requiring greater runtime and system </a:t>
            </a:r>
            <a:r>
              <a:rPr lang="en-US" sz="2000" dirty="0" smtClean="0"/>
              <a:t>awareness</a:t>
            </a:r>
            <a:endParaRPr lang="en-US" sz="2000" dirty="0"/>
          </a:p>
        </p:txBody>
      </p:sp>
    </p:spTree>
    <p:extLst>
      <p:ext uri="{BB962C8B-B14F-4D97-AF65-F5344CB8AC3E}">
        <p14:creationId xmlns:p14="http://schemas.microsoft.com/office/powerpoint/2010/main" val="39403246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MONA roadmap to Exascale</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36</a:t>
            </a:fld>
            <a:endParaRPr lang="en-US"/>
          </a:p>
        </p:txBody>
      </p:sp>
      <p:sp>
        <p:nvSpPr>
          <p:cNvPr id="7" name="Content Placeholder 2"/>
          <p:cNvSpPr txBox="1">
            <a:spLocks/>
          </p:cNvSpPr>
          <p:nvPr/>
        </p:nvSpPr>
        <p:spPr>
          <a:xfrm>
            <a:off x="457201" y="1663915"/>
            <a:ext cx="8382466" cy="2996985"/>
          </a:xfrm>
          <a:prstGeom prst="rect">
            <a:avLst/>
          </a:prstGeom>
          <a:ln>
            <a:solidFill>
              <a:schemeClr val="tx1"/>
            </a:solidFill>
          </a:ln>
        </p:spPr>
        <p:txBody>
          <a:bodyPr vert="horz" lIns="182880" tIns="0" rIns="0" bIns="0" numCol="2" spcCol="182880" rtlCol="0">
            <a:noAutofit/>
          </a:bodyPr>
          <a:lstStyle>
            <a:lvl1pPr marL="0" indent="0" algn="l" defTabSz="457200" rtl="0" eaLnBrk="1" latinLnBrk="0" hangingPunct="1">
              <a:lnSpc>
                <a:spcPts val="2100"/>
              </a:lnSpc>
              <a:spcBef>
                <a:spcPts val="600"/>
              </a:spcBef>
              <a:buFont typeface="Arial"/>
              <a:buNone/>
              <a:defRPr sz="2000" b="1" i="0" kern="1200" baseline="0">
                <a:solidFill>
                  <a:srgbClr val="535353"/>
                </a:solidFill>
                <a:latin typeface="Georgia"/>
                <a:ea typeface="+mn-ea"/>
                <a:cs typeface="Georgia"/>
              </a:defRPr>
            </a:lvl1pPr>
            <a:lvl2pPr marL="742950" indent="-285750" algn="l" defTabSz="457200" rtl="0" eaLnBrk="1" latinLnBrk="0" hangingPunct="1">
              <a:spcBef>
                <a:spcPct val="20000"/>
              </a:spcBef>
              <a:buFont typeface="Arial"/>
              <a:buChar char="–"/>
              <a:defRPr sz="1800" b="0" i="0" kern="1200">
                <a:solidFill>
                  <a:srgbClr val="535353"/>
                </a:solidFill>
                <a:latin typeface="Georgia"/>
                <a:ea typeface="+mn-ea"/>
                <a:cs typeface="Georgia"/>
              </a:defRPr>
            </a:lvl2pPr>
            <a:lvl3pPr marL="1143000" indent="-228600" algn="l" defTabSz="457200" rtl="0" eaLnBrk="1" latinLnBrk="0" hangingPunct="1">
              <a:spcBef>
                <a:spcPct val="20000"/>
              </a:spcBef>
              <a:buFont typeface="Arial"/>
              <a:buChar char="•"/>
              <a:defRPr sz="1800" b="0" i="0" kern="1200" baseline="0">
                <a:solidFill>
                  <a:srgbClr val="535353"/>
                </a:solidFill>
                <a:latin typeface="Georgia"/>
                <a:ea typeface="+mn-ea"/>
                <a:cs typeface="Georgia"/>
              </a:defRPr>
            </a:lvl3pPr>
            <a:lvl4pPr marL="1600200" indent="-228600" algn="l" defTabSz="457200" rtl="0" eaLnBrk="1" latinLnBrk="0" hangingPunct="1">
              <a:spcBef>
                <a:spcPct val="20000"/>
              </a:spcBef>
              <a:buFont typeface="Arial"/>
              <a:buChar char="–"/>
              <a:defRPr sz="1600" kern="1200">
                <a:solidFill>
                  <a:srgbClr val="535353"/>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rgbClr val="535353"/>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2000"/>
              </a:lnSpc>
            </a:pPr>
            <a:r>
              <a:rPr lang="en-US" dirty="0" smtClean="0">
                <a:solidFill>
                  <a:srgbClr val="040AF8"/>
                </a:solidFill>
                <a:latin typeface="+mn-lt"/>
              </a:rPr>
              <a:t>2017</a:t>
            </a:r>
          </a:p>
          <a:p>
            <a:pPr marL="285750" indent="-285750">
              <a:lnSpc>
                <a:spcPts val="2000"/>
              </a:lnSpc>
              <a:buFont typeface="Arial"/>
              <a:buChar char="•"/>
            </a:pPr>
            <a:r>
              <a:rPr lang="en-US" sz="1800" b="0" dirty="0" smtClean="0">
                <a:solidFill>
                  <a:srgbClr val="00254C"/>
                </a:solidFill>
                <a:latin typeface="+mn-lt"/>
              </a:rPr>
              <a:t>Create environment for complex testing</a:t>
            </a:r>
          </a:p>
          <a:p>
            <a:pPr marL="285750" indent="-285750">
              <a:lnSpc>
                <a:spcPts val="2000"/>
              </a:lnSpc>
              <a:buFont typeface="Arial"/>
              <a:buChar char="•"/>
            </a:pPr>
            <a:r>
              <a:rPr lang="en-US" sz="1800" b="0" dirty="0" smtClean="0">
                <a:solidFill>
                  <a:srgbClr val="00254C"/>
                </a:solidFill>
                <a:latin typeface="+mn-lt"/>
              </a:rPr>
              <a:t>Clean code for maintainability: strong layering, data abstractions, and modular runtime </a:t>
            </a:r>
          </a:p>
          <a:p>
            <a:pPr marL="285750" indent="-285750">
              <a:lnSpc>
                <a:spcPts val="2000"/>
              </a:lnSpc>
              <a:buFont typeface="Arial"/>
              <a:buChar char="•"/>
            </a:pPr>
            <a:r>
              <a:rPr lang="en-US" sz="1800" b="0" dirty="0" smtClean="0">
                <a:solidFill>
                  <a:srgbClr val="00254C"/>
                </a:solidFill>
                <a:latin typeface="+mn-lt"/>
              </a:rPr>
              <a:t>Instrumentation for memory hierarchies</a:t>
            </a:r>
          </a:p>
          <a:p>
            <a:pPr>
              <a:lnSpc>
                <a:spcPts val="2000"/>
              </a:lnSpc>
              <a:spcBef>
                <a:spcPts val="1200"/>
              </a:spcBef>
            </a:pPr>
            <a:r>
              <a:rPr lang="en-US" dirty="0" smtClean="0">
                <a:solidFill>
                  <a:srgbClr val="040AF8"/>
                </a:solidFill>
                <a:latin typeface="+mn-lt"/>
              </a:rPr>
              <a:t>2018</a:t>
            </a:r>
            <a:endParaRPr lang="en-US" b="0" dirty="0" smtClean="0">
              <a:solidFill>
                <a:srgbClr val="040AF8"/>
              </a:solidFill>
              <a:latin typeface="+mn-lt"/>
            </a:endParaRPr>
          </a:p>
          <a:p>
            <a:pPr marL="285750" indent="-285750">
              <a:lnSpc>
                <a:spcPts val="2000"/>
              </a:lnSpc>
              <a:buFont typeface="Arial"/>
              <a:buChar char="•"/>
            </a:pPr>
            <a:r>
              <a:rPr lang="en-US" sz="1800" b="0" dirty="0">
                <a:solidFill>
                  <a:srgbClr val="00254C"/>
                </a:solidFill>
                <a:latin typeface="+mn-lt"/>
              </a:rPr>
              <a:t>S</a:t>
            </a:r>
            <a:r>
              <a:rPr lang="en-US" sz="1800" b="0" dirty="0" smtClean="0">
                <a:solidFill>
                  <a:srgbClr val="00254C"/>
                </a:solidFill>
                <a:latin typeface="+mn-lt"/>
              </a:rPr>
              <a:t>upport for hybrid staging</a:t>
            </a:r>
          </a:p>
          <a:p>
            <a:pPr marL="285750" indent="-285750">
              <a:lnSpc>
                <a:spcPts val="2000"/>
              </a:lnSpc>
              <a:buFont typeface="Arial"/>
              <a:buChar char="•"/>
            </a:pPr>
            <a:r>
              <a:rPr lang="en-US" sz="1800" b="0" dirty="0" smtClean="0">
                <a:solidFill>
                  <a:srgbClr val="00254C"/>
                </a:solidFill>
                <a:latin typeface="+mn-lt"/>
              </a:rPr>
              <a:t>Adaptive instrumentation and analysis</a:t>
            </a:r>
          </a:p>
          <a:p>
            <a:pPr marL="285750" indent="-285750">
              <a:lnSpc>
                <a:spcPts val="2000"/>
              </a:lnSpc>
              <a:buFont typeface="Arial"/>
              <a:buChar char="•"/>
            </a:pPr>
            <a:r>
              <a:rPr lang="en-US" sz="1800" b="0" dirty="0" smtClean="0">
                <a:solidFill>
                  <a:srgbClr val="00254C"/>
                </a:solidFill>
                <a:latin typeface="+mn-lt"/>
              </a:rPr>
              <a:t>Support for new programming models</a:t>
            </a:r>
          </a:p>
          <a:p>
            <a:pPr marL="285750" indent="-285750">
              <a:lnSpc>
                <a:spcPts val="2000"/>
              </a:lnSpc>
              <a:buFont typeface="Arial"/>
              <a:buChar char="•"/>
            </a:pPr>
            <a:r>
              <a:rPr lang="en-US" sz="1800" b="0" dirty="0" smtClean="0">
                <a:solidFill>
                  <a:srgbClr val="00254C"/>
                </a:solidFill>
                <a:latin typeface="+mn-lt"/>
              </a:rPr>
              <a:t>Advanced Analytics models</a:t>
            </a:r>
          </a:p>
          <a:p>
            <a:pPr>
              <a:lnSpc>
                <a:spcPts val="2000"/>
              </a:lnSpc>
              <a:spcBef>
                <a:spcPts val="1800"/>
              </a:spcBef>
            </a:pPr>
            <a:r>
              <a:rPr lang="en-US" dirty="0" smtClean="0">
                <a:solidFill>
                  <a:srgbClr val="040AF8"/>
                </a:solidFill>
                <a:latin typeface="+mn-lt"/>
              </a:rPr>
              <a:t>2019</a:t>
            </a:r>
          </a:p>
          <a:p>
            <a:pPr marL="285750" indent="-285750">
              <a:lnSpc>
                <a:spcPts val="2000"/>
              </a:lnSpc>
              <a:buFont typeface="Arial"/>
              <a:buChar char="•"/>
            </a:pPr>
            <a:r>
              <a:rPr lang="en-US" sz="1800" b="0" dirty="0" smtClean="0">
                <a:solidFill>
                  <a:srgbClr val="00254C"/>
                </a:solidFill>
                <a:latin typeface="+mn-lt"/>
              </a:rPr>
              <a:t>Validate workflows with models</a:t>
            </a:r>
          </a:p>
          <a:p>
            <a:pPr marL="285750" indent="-285750">
              <a:lnSpc>
                <a:spcPts val="2000"/>
              </a:lnSpc>
              <a:buFont typeface="Arial"/>
              <a:buChar char="•"/>
            </a:pPr>
            <a:r>
              <a:rPr lang="en-US" sz="1800" b="0" dirty="0" smtClean="0">
                <a:solidFill>
                  <a:srgbClr val="00254C"/>
                </a:solidFill>
                <a:latin typeface="+mn-lt"/>
              </a:rPr>
              <a:t>Resilience</a:t>
            </a:r>
          </a:p>
          <a:p>
            <a:pPr marL="285750" indent="-285750">
              <a:lnSpc>
                <a:spcPts val="2000"/>
              </a:lnSpc>
              <a:buFont typeface="Arial"/>
              <a:buChar char="•"/>
            </a:pPr>
            <a:r>
              <a:rPr lang="en-US" sz="1800" b="0" dirty="0" smtClean="0">
                <a:solidFill>
                  <a:srgbClr val="00254C"/>
                </a:solidFill>
                <a:latin typeface="+mn-lt"/>
              </a:rPr>
              <a:t>Support automated workflow management</a:t>
            </a:r>
          </a:p>
        </p:txBody>
      </p:sp>
      <p:sp>
        <p:nvSpPr>
          <p:cNvPr id="8" name="Content Placeholder 2"/>
          <p:cNvSpPr txBox="1">
            <a:spLocks/>
          </p:cNvSpPr>
          <p:nvPr/>
        </p:nvSpPr>
        <p:spPr>
          <a:xfrm>
            <a:off x="457200" y="4660900"/>
            <a:ext cx="8382466" cy="1816101"/>
          </a:xfrm>
          <a:prstGeom prst="rect">
            <a:avLst/>
          </a:prstGeom>
          <a:ln>
            <a:solidFill>
              <a:schemeClr val="tx1"/>
            </a:solidFill>
          </a:ln>
        </p:spPr>
        <p:txBody>
          <a:bodyPr vert="horz" lIns="91440" tIns="45720" rIns="91440" bIns="45720" numCol="2" spcCol="18288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000"/>
              </a:lnSpc>
              <a:buFont typeface="Arial" pitchFamily="34" charset="0"/>
              <a:buNone/>
            </a:pPr>
            <a:r>
              <a:rPr lang="en-US" sz="2000" b="1" dirty="0" smtClean="0">
                <a:solidFill>
                  <a:srgbClr val="040AF8"/>
                </a:solidFill>
              </a:rPr>
              <a:t>Beyond 2019</a:t>
            </a:r>
          </a:p>
          <a:p>
            <a:pPr>
              <a:lnSpc>
                <a:spcPts val="2000"/>
              </a:lnSpc>
            </a:pPr>
            <a:r>
              <a:rPr lang="en-US" sz="1800" dirty="0" smtClean="0"/>
              <a:t>Smarter data reduction models and methods</a:t>
            </a:r>
          </a:p>
          <a:p>
            <a:pPr>
              <a:lnSpc>
                <a:spcPts val="2000"/>
              </a:lnSpc>
            </a:pPr>
            <a:r>
              <a:rPr lang="en-US" sz="1800" dirty="0" smtClean="0"/>
              <a:t>Instrumentation for evolving architectures</a:t>
            </a:r>
          </a:p>
          <a:p>
            <a:pPr>
              <a:lnSpc>
                <a:spcPts val="2000"/>
              </a:lnSpc>
            </a:pPr>
            <a:r>
              <a:rPr lang="en-US" sz="1800" dirty="0"/>
              <a:t>Provenance </a:t>
            </a:r>
            <a:r>
              <a:rPr lang="en-US" sz="1800" dirty="0" smtClean="0"/>
              <a:t>management</a:t>
            </a:r>
          </a:p>
          <a:p>
            <a:pPr>
              <a:lnSpc>
                <a:spcPts val="2000"/>
              </a:lnSpc>
            </a:pPr>
            <a:endParaRPr lang="en-US" sz="1800" dirty="0"/>
          </a:p>
          <a:p>
            <a:pPr>
              <a:lnSpc>
                <a:spcPts val="2000"/>
              </a:lnSpc>
            </a:pPr>
            <a:r>
              <a:rPr lang="en-US" sz="1800" dirty="0" smtClean="0"/>
              <a:t>Learning for predictive resource management</a:t>
            </a:r>
            <a:endParaRPr lang="en-US" sz="1800" dirty="0"/>
          </a:p>
          <a:p>
            <a:pPr>
              <a:lnSpc>
                <a:spcPts val="2000"/>
              </a:lnSpc>
            </a:pPr>
            <a:r>
              <a:rPr lang="en-US" sz="1800" dirty="0" smtClean="0"/>
              <a:t>Container Support</a:t>
            </a:r>
          </a:p>
          <a:p>
            <a:pPr>
              <a:lnSpc>
                <a:spcPts val="2000"/>
              </a:lnSpc>
            </a:pPr>
            <a:r>
              <a:rPr lang="en-US" sz="1800" dirty="0" smtClean="0"/>
              <a:t>Data Lifecycle </a:t>
            </a:r>
          </a:p>
          <a:p>
            <a:pPr>
              <a:lnSpc>
                <a:spcPts val="2000"/>
              </a:lnSpc>
            </a:pPr>
            <a:r>
              <a:rPr lang="en-US" sz="1800" dirty="0" smtClean="0"/>
              <a:t>Workflow Support</a:t>
            </a:r>
          </a:p>
          <a:p>
            <a:pPr>
              <a:lnSpc>
                <a:spcPts val="2000"/>
              </a:lnSpc>
            </a:pPr>
            <a:endParaRPr lang="en-US" sz="1100" dirty="0" smtClean="0"/>
          </a:p>
          <a:p>
            <a:pPr>
              <a:lnSpc>
                <a:spcPts val="2000"/>
              </a:lnSpc>
            </a:pPr>
            <a:endParaRPr lang="en-US" sz="1050" dirty="0" smtClean="0"/>
          </a:p>
          <a:p>
            <a:pPr>
              <a:lnSpc>
                <a:spcPts val="2000"/>
              </a:lnSpc>
            </a:pPr>
            <a:endParaRPr lang="en-US" sz="1050" dirty="0"/>
          </a:p>
        </p:txBody>
      </p:sp>
    </p:spTree>
    <p:extLst>
      <p:ext uri="{BB962C8B-B14F-4D97-AF65-F5344CB8AC3E}">
        <p14:creationId xmlns:p14="http://schemas.microsoft.com/office/powerpoint/2010/main" val="117031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of 15 slide ECP response)</a:t>
            </a:r>
            <a:br>
              <a:rPr lang="en-US" dirty="0" smtClean="0"/>
            </a:br>
            <a:r>
              <a:rPr lang="en-US" dirty="0" smtClean="0"/>
              <a:t>Exascale</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37</a:t>
            </a:fld>
            <a:endParaRPr lang="en-US"/>
          </a:p>
        </p:txBody>
      </p:sp>
      <p:sp>
        <p:nvSpPr>
          <p:cNvPr id="5" name="Content Placeholder 4"/>
          <p:cNvSpPr>
            <a:spLocks noGrp="1"/>
          </p:cNvSpPr>
          <p:nvPr>
            <p:ph idx="1"/>
          </p:nvPr>
        </p:nvSpPr>
        <p:spPr/>
        <p:txBody>
          <a:bodyPr/>
          <a:lstStyle/>
          <a:p>
            <a:r>
              <a:rPr lang="en-US" dirty="0" smtClean="0"/>
              <a:t>What research do you need to get to </a:t>
            </a:r>
            <a:r>
              <a:rPr lang="en-US" dirty="0" err="1" smtClean="0"/>
              <a:t>exascale</a:t>
            </a:r>
            <a:r>
              <a:rPr lang="en-US" dirty="0" smtClean="0"/>
              <a:t> (one or two slides)</a:t>
            </a:r>
          </a:p>
          <a:p>
            <a:endParaRPr lang="en-US" dirty="0"/>
          </a:p>
          <a:p>
            <a:r>
              <a:rPr lang="en-US" dirty="0" smtClean="0"/>
              <a:t>Deep memory</a:t>
            </a:r>
          </a:p>
          <a:p>
            <a:r>
              <a:rPr lang="en-US" dirty="0" smtClean="0"/>
              <a:t>Highly heterogeneous</a:t>
            </a:r>
          </a:p>
          <a:p>
            <a:r>
              <a:rPr lang="en-US" dirty="0" smtClean="0"/>
              <a:t>Thick/thin node swing lanes.</a:t>
            </a:r>
          </a:p>
          <a:p>
            <a:r>
              <a:rPr lang="en-US" dirty="0" smtClean="0"/>
              <a:t>Stay abreast of communication technologies changing performance hot points as technology evolves.</a:t>
            </a:r>
            <a:endParaRPr lang="en-US" dirty="0"/>
          </a:p>
        </p:txBody>
      </p:sp>
    </p:spTree>
    <p:extLst>
      <p:ext uri="{BB962C8B-B14F-4D97-AF65-F5344CB8AC3E}">
        <p14:creationId xmlns:p14="http://schemas.microsoft.com/office/powerpoint/2010/main" val="41157501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Milestones (3 slides)</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38</a:t>
            </a:fld>
            <a:endParaRPr lang="en-US"/>
          </a:p>
        </p:txBody>
      </p:sp>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10232572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Connections	</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39</a:t>
            </a:fld>
            <a:endParaRPr lang="en-US"/>
          </a:p>
        </p:txBody>
      </p:sp>
      <p:sp>
        <p:nvSpPr>
          <p:cNvPr id="5" name="Content Placeholder 4"/>
          <p:cNvSpPr>
            <a:spLocks noGrp="1"/>
          </p:cNvSpPr>
          <p:nvPr>
            <p:ph idx="1"/>
          </p:nvPr>
        </p:nvSpPr>
        <p:spPr/>
        <p:txBody>
          <a:bodyPr/>
          <a:lstStyle/>
          <a:p>
            <a:r>
              <a:rPr lang="en-US" dirty="0" smtClean="0"/>
              <a:t>ADIOS</a:t>
            </a:r>
          </a:p>
          <a:p>
            <a:r>
              <a:rPr lang="en-US" dirty="0" smtClean="0"/>
              <a:t>Sensei</a:t>
            </a:r>
          </a:p>
          <a:p>
            <a:r>
              <a:rPr lang="en-US" dirty="0" smtClean="0"/>
              <a:t>Sirius?</a:t>
            </a:r>
          </a:p>
          <a:p>
            <a:r>
              <a:rPr lang="en-US" dirty="0" smtClean="0"/>
              <a:t>Decaf</a:t>
            </a:r>
          </a:p>
          <a:p>
            <a:endParaRPr lang="en-US" dirty="0"/>
          </a:p>
        </p:txBody>
      </p:sp>
    </p:spTree>
    <p:extLst>
      <p:ext uri="{BB962C8B-B14F-4D97-AF65-F5344CB8AC3E}">
        <p14:creationId xmlns:p14="http://schemas.microsoft.com/office/powerpoint/2010/main" val="35390065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applications are changing</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4</a:t>
            </a:fld>
            <a:endParaRPr lang="en-US"/>
          </a:p>
        </p:txBody>
      </p:sp>
      <p:sp>
        <p:nvSpPr>
          <p:cNvPr id="6" name="Content Placeholder 4"/>
          <p:cNvSpPr txBox="1">
            <a:spLocks/>
          </p:cNvSpPr>
          <p:nvPr/>
        </p:nvSpPr>
        <p:spPr>
          <a:xfrm>
            <a:off x="457200" y="4787221"/>
            <a:ext cx="8229600" cy="1679864"/>
          </a:xfrm>
          <a:prstGeom prst="rect">
            <a:avLst/>
          </a:prstGeom>
        </p:spPr>
        <p:txBody>
          <a:bodyPr vert="horz" lIns="0" tIns="0" rIns="0" bIns="0" rtlCol="0">
            <a:normAutofit/>
          </a:bodyPr>
          <a:lstStyle>
            <a:lvl1pPr marL="0" indent="0" algn="l" defTabSz="457200" rtl="0" eaLnBrk="1" latinLnBrk="0" hangingPunct="1">
              <a:lnSpc>
                <a:spcPts val="2100"/>
              </a:lnSpc>
              <a:spcBef>
                <a:spcPts val="600"/>
              </a:spcBef>
              <a:buFont typeface="Arial"/>
              <a:buNone/>
              <a:defRPr sz="2000" b="1" i="0" kern="1200" baseline="0">
                <a:solidFill>
                  <a:srgbClr val="535353"/>
                </a:solidFill>
                <a:latin typeface="Georgia"/>
                <a:ea typeface="+mn-ea"/>
                <a:cs typeface="Georgia"/>
              </a:defRPr>
            </a:lvl1pPr>
            <a:lvl2pPr marL="742950" indent="-285750" algn="l" defTabSz="457200" rtl="0" eaLnBrk="1" latinLnBrk="0" hangingPunct="1">
              <a:spcBef>
                <a:spcPct val="20000"/>
              </a:spcBef>
              <a:buFont typeface="Arial"/>
              <a:buChar char="–"/>
              <a:defRPr sz="1800" b="0" i="0" kern="1200">
                <a:solidFill>
                  <a:srgbClr val="535353"/>
                </a:solidFill>
                <a:latin typeface="Georgia"/>
                <a:ea typeface="+mn-ea"/>
                <a:cs typeface="Georgia"/>
              </a:defRPr>
            </a:lvl2pPr>
            <a:lvl3pPr marL="1143000" indent="-228600" algn="l" defTabSz="457200" rtl="0" eaLnBrk="1" latinLnBrk="0" hangingPunct="1">
              <a:spcBef>
                <a:spcPct val="20000"/>
              </a:spcBef>
              <a:buFont typeface="Arial"/>
              <a:buChar char="•"/>
              <a:defRPr sz="1800" b="0" i="0" kern="1200" baseline="0">
                <a:solidFill>
                  <a:srgbClr val="535353"/>
                </a:solidFill>
                <a:latin typeface="Georgia"/>
                <a:ea typeface="+mn-ea"/>
                <a:cs typeface="Georgia"/>
              </a:defRPr>
            </a:lvl3pPr>
            <a:lvl4pPr marL="1600200" indent="-228600" algn="l" defTabSz="457200" rtl="0" eaLnBrk="1" latinLnBrk="0" hangingPunct="1">
              <a:spcBef>
                <a:spcPct val="20000"/>
              </a:spcBef>
              <a:buFont typeface="Arial"/>
              <a:buChar char="–"/>
              <a:defRPr sz="1600" kern="1200">
                <a:solidFill>
                  <a:srgbClr val="535353"/>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rgbClr val="535353"/>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a:buChar char="•"/>
            </a:pPr>
            <a:r>
              <a:rPr lang="en-US" dirty="0" smtClean="0"/>
              <a:t>Existing tools focus on single applications/executions</a:t>
            </a:r>
          </a:p>
          <a:p>
            <a:pPr marL="342900" indent="-342900">
              <a:buFont typeface="Arial"/>
              <a:buChar char="•"/>
            </a:pPr>
            <a:endParaRPr lang="en-US" dirty="0" smtClean="0"/>
          </a:p>
          <a:p>
            <a:pPr marL="342900" indent="-342900">
              <a:buFont typeface="Arial"/>
              <a:buChar char="•"/>
            </a:pPr>
            <a:r>
              <a:rPr lang="en-US" dirty="0" smtClean="0"/>
              <a:t>New tools must focus on the entire workflow, including interactions between different stages.</a:t>
            </a:r>
          </a:p>
          <a:p>
            <a:pPr marL="1085850" lvl="1" indent="-342900">
              <a:buFont typeface="Arial"/>
              <a:buChar char="•"/>
            </a:pPr>
            <a:r>
              <a:rPr lang="en-US" dirty="0" smtClean="0"/>
              <a:t>Must address both the logical and physical performance issues.</a:t>
            </a:r>
          </a:p>
          <a:p>
            <a:endParaRPr lang="en-US" dirty="0" smtClean="0"/>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601" y="1525111"/>
            <a:ext cx="3330988" cy="2922673"/>
          </a:xfrm>
          <a:prstGeom prst="rect">
            <a:avLst/>
          </a:prstGeom>
        </p:spPr>
      </p:pic>
      <p:sp>
        <p:nvSpPr>
          <p:cNvPr id="5" name="TextBox 4"/>
          <p:cNvSpPr txBox="1"/>
          <p:nvPr/>
        </p:nvSpPr>
        <p:spPr>
          <a:xfrm>
            <a:off x="457200" y="1495136"/>
            <a:ext cx="5435600" cy="3046988"/>
          </a:xfrm>
          <a:prstGeom prst="rect">
            <a:avLst/>
          </a:prstGeom>
          <a:noFill/>
        </p:spPr>
        <p:txBody>
          <a:bodyPr wrap="square" rtlCol="0">
            <a:spAutoFit/>
          </a:bodyPr>
          <a:lstStyle/>
          <a:p>
            <a:pPr marL="342900" indent="-342900">
              <a:buFont typeface="Arial"/>
              <a:buChar char="•"/>
            </a:pPr>
            <a:r>
              <a:rPr lang="en-US" sz="2000" b="1" dirty="0" smtClean="0">
                <a:latin typeface="Georgia"/>
                <a:cs typeface="Georgia"/>
              </a:rPr>
              <a:t>Due to I/O bottlenecks, codes are being forced to come up with new data management and execution models</a:t>
            </a:r>
            <a:endParaRPr lang="en-US" sz="2000" b="1" dirty="0">
              <a:latin typeface="Georgia"/>
              <a:cs typeface="Georgia"/>
            </a:endParaRPr>
          </a:p>
          <a:p>
            <a:pPr marL="1085850" lvl="1" indent="-342900">
              <a:buFont typeface="Arial"/>
              <a:buChar char="•"/>
            </a:pPr>
            <a:r>
              <a:rPr lang="en-US" sz="1600" dirty="0">
                <a:latin typeface="Georgia"/>
                <a:cs typeface="Georgia"/>
              </a:rPr>
              <a:t>Code </a:t>
            </a:r>
            <a:r>
              <a:rPr lang="en-US" sz="1600" dirty="0" smtClean="0">
                <a:latin typeface="Georgia"/>
                <a:cs typeface="Georgia"/>
              </a:rPr>
              <a:t>Coupling</a:t>
            </a:r>
          </a:p>
          <a:p>
            <a:pPr marL="1543050" lvl="2" indent="-342900">
              <a:buFont typeface="Arial"/>
              <a:buChar char="•"/>
            </a:pPr>
            <a:r>
              <a:rPr lang="en-US" sz="1600" dirty="0" smtClean="0">
                <a:latin typeface="Georgia"/>
                <a:cs typeface="Georgia"/>
              </a:rPr>
              <a:t>DNS to LES model coupling in Combustion</a:t>
            </a:r>
          </a:p>
          <a:p>
            <a:pPr marL="1543050" lvl="2" indent="-342900">
              <a:buFont typeface="Arial"/>
              <a:buChar char="•"/>
            </a:pPr>
            <a:r>
              <a:rPr lang="en-US" sz="1600" dirty="0" smtClean="0">
                <a:latin typeface="Georgia"/>
                <a:cs typeface="Georgia"/>
              </a:rPr>
              <a:t>Comparative Analytics models for ITER</a:t>
            </a:r>
            <a:endParaRPr lang="en-US" sz="1600" dirty="0">
              <a:latin typeface="Georgia"/>
              <a:cs typeface="Georgia"/>
            </a:endParaRPr>
          </a:p>
          <a:p>
            <a:pPr marL="1085850" lvl="1" indent="-342900">
              <a:buFont typeface="Arial"/>
              <a:buChar char="•"/>
            </a:pPr>
            <a:r>
              <a:rPr lang="en-US" sz="1600" dirty="0" smtClean="0">
                <a:latin typeface="Georgia"/>
                <a:cs typeface="Georgia"/>
              </a:rPr>
              <a:t>In situ/in transit processing</a:t>
            </a:r>
          </a:p>
          <a:p>
            <a:pPr marL="1543050" lvl="2" indent="-342900">
              <a:buFont typeface="Arial"/>
              <a:buChar char="•"/>
            </a:pPr>
            <a:r>
              <a:rPr lang="en-US" sz="1600" dirty="0" smtClean="0">
                <a:latin typeface="Georgia"/>
                <a:cs typeface="Georgia"/>
              </a:rPr>
              <a:t>Physics-driven compression</a:t>
            </a:r>
          </a:p>
          <a:p>
            <a:pPr marL="1543050" lvl="2" indent="-342900">
              <a:buFont typeface="Arial"/>
              <a:buChar char="•"/>
            </a:pPr>
            <a:r>
              <a:rPr lang="en-US" sz="1600" dirty="0" smtClean="0">
                <a:latin typeface="Georgia"/>
                <a:cs typeface="Georgia"/>
              </a:rPr>
              <a:t>Diagnostic histogram output</a:t>
            </a:r>
          </a:p>
        </p:txBody>
      </p:sp>
    </p:spTree>
    <p:extLst>
      <p:ext uri="{BB962C8B-B14F-4D97-AF65-F5344CB8AC3E}">
        <p14:creationId xmlns:p14="http://schemas.microsoft.com/office/powerpoint/2010/main" val="28919850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Timelines</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40</a:t>
            </a:fld>
            <a:endParaRPr lang="en-US"/>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26185883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Post-MONA Roadmap to Exascale</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41</a:t>
            </a:fld>
            <a:endParaRPr lang="en-US"/>
          </a:p>
        </p:txBody>
      </p:sp>
      <p:sp>
        <p:nvSpPr>
          <p:cNvPr id="5" name="Content Placeholder 4"/>
          <p:cNvSpPr>
            <a:spLocks noGrp="1"/>
          </p:cNvSpPr>
          <p:nvPr>
            <p:ph idx="1"/>
          </p:nvPr>
        </p:nvSpPr>
        <p:spPr>
          <a:xfrm>
            <a:off x="457200" y="1495136"/>
            <a:ext cx="8229600" cy="4829674"/>
          </a:xfrm>
        </p:spPr>
        <p:txBody>
          <a:bodyPr>
            <a:normAutofit/>
          </a:bodyPr>
          <a:lstStyle/>
          <a:p>
            <a:pPr marL="342900" indent="-342900">
              <a:buFont typeface="Arial" charset="0"/>
              <a:buChar char="•"/>
            </a:pPr>
            <a:r>
              <a:rPr lang="en-US" dirty="0" smtClean="0"/>
              <a:t>Core Challenges:</a:t>
            </a:r>
          </a:p>
          <a:p>
            <a:pPr marL="342900" indent="-342900">
              <a:buFont typeface="Arial" charset="0"/>
              <a:buChar char="•"/>
            </a:pPr>
            <a:endParaRPr lang="en-US" dirty="0"/>
          </a:p>
          <a:p>
            <a:pPr marL="342900" indent="-342900">
              <a:buFont typeface="Arial" charset="0"/>
              <a:buChar char="•"/>
            </a:pPr>
            <a:r>
              <a:rPr lang="en-US" dirty="0" smtClean="0"/>
              <a:t>Workflow, provenance, resilience, hardware tuning/adaptation, </a:t>
            </a:r>
          </a:p>
          <a:p>
            <a:pPr marL="342900" indent="-342900">
              <a:buFont typeface="Arial" charset="0"/>
              <a:buChar char="•"/>
            </a:pPr>
            <a:r>
              <a:rPr lang="en-US" dirty="0" smtClean="0"/>
              <a:t>Maintenance and facility support</a:t>
            </a:r>
          </a:p>
          <a:p>
            <a:pPr marL="342900" indent="-342900">
              <a:buFont typeface="Arial" charset="0"/>
              <a:buChar char="•"/>
            </a:pPr>
            <a:r>
              <a:rPr lang="en-US" dirty="0" err="1" smtClean="0"/>
              <a:t>Monalytics</a:t>
            </a:r>
            <a:r>
              <a:rPr lang="en-US" dirty="0" smtClean="0"/>
              <a:t> for dynamic understanding</a:t>
            </a:r>
          </a:p>
          <a:p>
            <a:pPr marL="1085850" lvl="1" indent="-342900">
              <a:buFont typeface="Arial" charset="0"/>
              <a:buChar char="•"/>
            </a:pPr>
            <a:r>
              <a:rPr lang="en-US" dirty="0" smtClean="0"/>
              <a:t>Do machine learning methods make sense for </a:t>
            </a:r>
            <a:r>
              <a:rPr lang="en-US" dirty="0" err="1" smtClean="0"/>
              <a:t>exascale</a:t>
            </a:r>
            <a:r>
              <a:rPr lang="en-US" dirty="0" smtClean="0"/>
              <a:t>?  Is a model-based approach better for near-time decision making?  If so, what models or approaches?</a:t>
            </a:r>
          </a:p>
          <a:p>
            <a:pPr marL="1085850" lvl="1" indent="-342900">
              <a:buFont typeface="Arial" charset="0"/>
              <a:buChar char="•"/>
            </a:pPr>
            <a:endParaRPr lang="en-US" dirty="0" smtClean="0"/>
          </a:p>
          <a:p>
            <a:r>
              <a:rPr lang="en-US" dirty="0" smtClean="0"/>
              <a:t>What </a:t>
            </a:r>
            <a:r>
              <a:rPr lang="en-US" dirty="0"/>
              <a:t>goes here?   Stuff from Al's ECP response?   Research...</a:t>
            </a:r>
          </a:p>
          <a:p>
            <a:endParaRPr lang="en-US" dirty="0"/>
          </a:p>
          <a:p>
            <a:r>
              <a:rPr lang="en-US" dirty="0"/>
              <a:t>Software development + hardening + maintenance</a:t>
            </a:r>
          </a:p>
          <a:p>
            <a:endParaRPr lang="en-US" dirty="0"/>
          </a:p>
          <a:p>
            <a:r>
              <a:rPr lang="en-US" dirty="0"/>
              <a:t>(Scott's note on 10% </a:t>
            </a:r>
            <a:r>
              <a:rPr lang="en-US" dirty="0" err="1"/>
              <a:t>dev</a:t>
            </a:r>
            <a:r>
              <a:rPr lang="en-US" dirty="0"/>
              <a:t>, 90% maintenance ? )</a:t>
            </a:r>
          </a:p>
          <a:p>
            <a:endParaRPr lang="en-US" dirty="0"/>
          </a:p>
          <a:p>
            <a:endParaRPr lang="en-US" dirty="0"/>
          </a:p>
        </p:txBody>
      </p:sp>
    </p:spTree>
    <p:extLst>
      <p:ext uri="{BB962C8B-B14F-4D97-AF65-F5344CB8AC3E}">
        <p14:creationId xmlns:p14="http://schemas.microsoft.com/office/powerpoint/2010/main" val="37259263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42</a:t>
            </a:fld>
            <a:endParaRPr lang="en-US"/>
          </a:p>
        </p:txBody>
      </p:sp>
      <p:pic>
        <p:nvPicPr>
          <p:cNvPr id="6" name="Picture 5" descr="mona-workfl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737" y="2621081"/>
            <a:ext cx="2979408" cy="2394165"/>
          </a:xfrm>
          <a:prstGeom prst="rect">
            <a:avLst/>
          </a:prstGeom>
        </p:spPr>
      </p:pic>
      <p:sp>
        <p:nvSpPr>
          <p:cNvPr id="7" name="Title Placeholder 1"/>
          <p:cNvSpPr txBox="1">
            <a:spLocks/>
          </p:cNvSpPr>
          <p:nvPr/>
        </p:nvSpPr>
        <p:spPr>
          <a:xfrm>
            <a:off x="4288980" y="3535320"/>
            <a:ext cx="3829977" cy="587303"/>
          </a:xfrm>
          <a:prstGeom prst="rect">
            <a:avLst/>
          </a:prstGeom>
        </p:spPr>
        <p:txBody>
          <a:bodyPr vert="horz" lIns="0" tIns="0" rIns="0" bIns="0" rtlCol="0" anchor="t" anchorCtr="0">
            <a:noAutofit/>
          </a:bodyPr>
          <a:lstStyle>
            <a:lvl1pPr algn="l" defTabSz="457200" rtl="0" eaLnBrk="1" latinLnBrk="0" hangingPunct="1">
              <a:lnSpc>
                <a:spcPts val="3800"/>
              </a:lnSpc>
              <a:spcBef>
                <a:spcPct val="0"/>
              </a:spcBef>
              <a:buNone/>
              <a:defRPr sz="4000" b="1" i="0" strike="noStrike" kern="1200" cap="none" baseline="0">
                <a:solidFill>
                  <a:schemeClr val="tx1"/>
                </a:solidFill>
                <a:latin typeface="Arial Narrow Bold"/>
                <a:ea typeface="+mj-ea"/>
                <a:cs typeface="Arial Narrow Bold"/>
              </a:defRPr>
            </a:lvl1pPr>
          </a:lstStyle>
          <a:p>
            <a:r>
              <a:rPr lang="en-US" sz="6000" dirty="0" smtClean="0"/>
              <a:t>Questions?</a:t>
            </a:r>
            <a:endParaRPr lang="en-US" sz="6000" dirty="0"/>
          </a:p>
        </p:txBody>
      </p:sp>
    </p:spTree>
    <p:extLst>
      <p:ext uri="{BB962C8B-B14F-4D97-AF65-F5344CB8AC3E}">
        <p14:creationId xmlns:p14="http://schemas.microsoft.com/office/powerpoint/2010/main" val="35798670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TAU software sustainability</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43</a:t>
            </a:fld>
            <a:endParaRPr lang="en-US"/>
          </a:p>
        </p:txBody>
      </p:sp>
      <p:sp>
        <p:nvSpPr>
          <p:cNvPr id="5" name="Content Placeholder 4"/>
          <p:cNvSpPr>
            <a:spLocks noGrp="1"/>
          </p:cNvSpPr>
          <p:nvPr>
            <p:ph idx="1"/>
          </p:nvPr>
        </p:nvSpPr>
        <p:spPr/>
        <p:txBody>
          <a:bodyPr/>
          <a:lstStyle/>
          <a:p>
            <a:pPr marL="342900" indent="-342900">
              <a:buFont typeface="Arial"/>
              <a:buChar char="•"/>
            </a:pPr>
            <a:r>
              <a:rPr lang="en-US" dirty="0" smtClean="0"/>
              <a:t>Professional </a:t>
            </a:r>
            <a:r>
              <a:rPr lang="en-US" dirty="0"/>
              <a:t>support and training is available through </a:t>
            </a:r>
            <a:r>
              <a:rPr lang="en-US" dirty="0" err="1"/>
              <a:t>ParaTools</a:t>
            </a:r>
            <a:r>
              <a:rPr lang="en-US" dirty="0"/>
              <a:t>, Inc.</a:t>
            </a:r>
          </a:p>
          <a:p>
            <a:pPr marL="342900" indent="-342900">
              <a:buFont typeface="Arial"/>
              <a:buChar char="•"/>
            </a:pPr>
            <a:r>
              <a:rPr lang="en-US" dirty="0" smtClean="0"/>
              <a:t>Documentation and video guides available</a:t>
            </a:r>
          </a:p>
          <a:p>
            <a:pPr marL="342900" indent="-342900">
              <a:buFont typeface="Arial"/>
              <a:buChar char="•"/>
            </a:pPr>
            <a:r>
              <a:rPr lang="en-US" dirty="0" smtClean="0"/>
              <a:t>Ready installed on most DOE HPC resources</a:t>
            </a:r>
          </a:p>
          <a:p>
            <a:pPr marL="342900" indent="-342900">
              <a:buFont typeface="Arial"/>
              <a:buChar char="•"/>
            </a:pPr>
            <a:endParaRPr lang="en-US" dirty="0"/>
          </a:p>
        </p:txBody>
      </p:sp>
      <p:pic>
        <p:nvPicPr>
          <p:cNvPr id="6" name="Picture 5" descr="Screen Shot 2016-02-16 at 7.03.30 PM.png"/>
          <p:cNvPicPr>
            <a:picLocks noChangeAspect="1"/>
          </p:cNvPicPr>
          <p:nvPr/>
        </p:nvPicPr>
        <p:blipFill rotWithShape="1">
          <a:blip r:embed="rId2">
            <a:extLst>
              <a:ext uri="{28A0092B-C50C-407E-A947-70E740481C1C}">
                <a14:useLocalDpi xmlns:a14="http://schemas.microsoft.com/office/drawing/2010/main" val="0"/>
              </a:ext>
            </a:extLst>
          </a:blip>
          <a:srcRect l="5001" t="14454" r="7999" b="33526"/>
          <a:stretch/>
        </p:blipFill>
        <p:spPr>
          <a:xfrm>
            <a:off x="407994" y="3213100"/>
            <a:ext cx="8334686" cy="3113532"/>
          </a:xfrm>
          <a:prstGeom prst="rect">
            <a:avLst/>
          </a:prstGeom>
        </p:spPr>
      </p:pic>
    </p:spTree>
    <p:extLst>
      <p:ext uri="{BB962C8B-B14F-4D97-AF65-F5344CB8AC3E}">
        <p14:creationId xmlns:p14="http://schemas.microsoft.com/office/powerpoint/2010/main" val="21128875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EVPath software sustainability</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44</a:t>
            </a:fld>
            <a:endParaRPr lang="en-US"/>
          </a:p>
        </p:txBody>
      </p:sp>
      <p:sp>
        <p:nvSpPr>
          <p:cNvPr id="5" name="Content Placeholder 4"/>
          <p:cNvSpPr>
            <a:spLocks noGrp="1"/>
          </p:cNvSpPr>
          <p:nvPr>
            <p:ph idx="1"/>
          </p:nvPr>
        </p:nvSpPr>
        <p:spPr/>
        <p:txBody>
          <a:bodyPr/>
          <a:lstStyle/>
          <a:p>
            <a:pPr marL="342900" indent="-342900">
              <a:buFont typeface="Arial"/>
              <a:buChar char="•"/>
            </a:pPr>
            <a:r>
              <a:rPr lang="en-US" dirty="0" smtClean="0"/>
              <a:t>Currently only </a:t>
            </a:r>
            <a:r>
              <a:rPr lang="en-US" i="1" dirty="0" smtClean="0"/>
              <a:t>ad hoc </a:t>
            </a:r>
            <a:r>
              <a:rPr lang="en-US" dirty="0" smtClean="0"/>
              <a:t>support through GaTech</a:t>
            </a:r>
          </a:p>
          <a:p>
            <a:pPr marL="342900" indent="-342900">
              <a:buFont typeface="Arial"/>
              <a:buChar char="•"/>
            </a:pPr>
            <a:r>
              <a:rPr lang="en-US" dirty="0" smtClean="0"/>
              <a:t>Nightly testing on a variety of architectures- </a:t>
            </a:r>
            <a:r>
              <a:rPr lang="en-US" dirty="0" err="1" smtClean="0"/>
              <a:t>Cdash</a:t>
            </a:r>
            <a:endParaRPr lang="en-US" dirty="0" smtClean="0"/>
          </a:p>
          <a:p>
            <a:pPr marL="342900" indent="-342900">
              <a:buFont typeface="Arial"/>
              <a:buChar char="•"/>
            </a:pPr>
            <a:r>
              <a:rPr lang="en-US" dirty="0" smtClean="0"/>
              <a:t>Build parameters, environment and status captured on </a:t>
            </a:r>
            <a:r>
              <a:rPr lang="en-US" dirty="0" err="1" smtClean="0"/>
              <a:t>Evpath.net</a:t>
            </a:r>
            <a:endParaRPr lang="en-US" dirty="0" smtClean="0"/>
          </a:p>
          <a:p>
            <a:pPr marL="342900" indent="-342900">
              <a:buFont typeface="Arial"/>
              <a:buChar char="•"/>
            </a:pPr>
            <a:r>
              <a:rPr lang="en-US" dirty="0" smtClean="0"/>
              <a:t>Training sessions</a:t>
            </a:r>
          </a:p>
          <a:p>
            <a:pPr marL="342900" indent="-342900">
              <a:buFont typeface="Arial"/>
              <a:buChar char="•"/>
            </a:pPr>
            <a:r>
              <a:rPr lang="en-US" dirty="0" smtClean="0"/>
              <a:t>Already built on many DOE machines</a:t>
            </a:r>
          </a:p>
          <a:p>
            <a:pPr marL="342900" indent="-342900">
              <a:buFont typeface="Arial"/>
              <a:buChar char="•"/>
            </a:pPr>
            <a:endParaRPr lang="en-US" dirty="0"/>
          </a:p>
        </p:txBody>
      </p:sp>
      <p:pic>
        <p:nvPicPr>
          <p:cNvPr id="6" name="Picture 5" descr="CDas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04" y="3657599"/>
            <a:ext cx="4372995" cy="3066047"/>
          </a:xfrm>
          <a:prstGeom prst="rect">
            <a:avLst/>
          </a:prstGeom>
        </p:spPr>
      </p:pic>
      <p:pic>
        <p:nvPicPr>
          <p:cNvPr id="7" name="Picture 6" descr="evpath.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587" y="3657599"/>
            <a:ext cx="4060214" cy="3104148"/>
          </a:xfrm>
          <a:prstGeom prst="rect">
            <a:avLst/>
          </a:prstGeom>
        </p:spPr>
      </p:pic>
    </p:spTree>
    <p:extLst>
      <p:ext uri="{BB962C8B-B14F-4D97-AF65-F5344CB8AC3E}">
        <p14:creationId xmlns:p14="http://schemas.microsoft.com/office/powerpoint/2010/main" val="27245541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ADIOS software sustainability</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45</a:t>
            </a:fld>
            <a:endParaRPr lang="en-US"/>
          </a:p>
        </p:txBody>
      </p:sp>
      <p:sp>
        <p:nvSpPr>
          <p:cNvPr id="5" name="Content Placeholder 4"/>
          <p:cNvSpPr>
            <a:spLocks noGrp="1"/>
          </p:cNvSpPr>
          <p:nvPr>
            <p:ph idx="1"/>
          </p:nvPr>
        </p:nvSpPr>
        <p:spPr/>
        <p:txBody>
          <a:bodyPr/>
          <a:lstStyle/>
          <a:p>
            <a:pPr marL="342900" indent="-342900">
              <a:buFont typeface="Arial"/>
              <a:buChar char="•"/>
            </a:pPr>
            <a:r>
              <a:rPr lang="en-US" dirty="0" smtClean="0"/>
              <a:t>Discussed by S. Klasky previously</a:t>
            </a:r>
          </a:p>
          <a:p>
            <a:pPr marL="342900" indent="-342900">
              <a:buFont typeface="Arial"/>
              <a:buChar char="•"/>
            </a:pPr>
            <a:r>
              <a:rPr lang="en-US" dirty="0" smtClean="0"/>
              <a:t>Close cooperation with ADIOS team</a:t>
            </a:r>
          </a:p>
          <a:p>
            <a:pPr marL="1085850" lvl="1" indent="-342900">
              <a:buFont typeface="Arial"/>
              <a:buChar char="•"/>
            </a:pPr>
            <a:r>
              <a:rPr lang="en-US" dirty="0" smtClean="0"/>
              <a:t>MONA integration maintained in future releases</a:t>
            </a:r>
            <a:endParaRPr lang="en-US" dirty="0"/>
          </a:p>
        </p:txBody>
      </p:sp>
      <p:pic>
        <p:nvPicPr>
          <p:cNvPr id="6" name="Picture 5" descr="Screen Shot 2016-02-16 at 7.18.16 PM.png"/>
          <p:cNvPicPr>
            <a:picLocks noChangeAspect="1"/>
          </p:cNvPicPr>
          <p:nvPr/>
        </p:nvPicPr>
        <p:blipFill rotWithShape="1">
          <a:blip r:embed="rId2">
            <a:extLst>
              <a:ext uri="{28A0092B-C50C-407E-A947-70E740481C1C}">
                <a14:useLocalDpi xmlns:a14="http://schemas.microsoft.com/office/drawing/2010/main" val="0"/>
              </a:ext>
            </a:extLst>
          </a:blip>
          <a:srcRect l="10008" t="14514" r="14989" b="25503"/>
          <a:stretch/>
        </p:blipFill>
        <p:spPr>
          <a:xfrm>
            <a:off x="838200" y="3050242"/>
            <a:ext cx="6858000" cy="3429000"/>
          </a:xfrm>
          <a:prstGeom prst="rect">
            <a:avLst/>
          </a:prstGeom>
        </p:spPr>
      </p:pic>
    </p:spTree>
    <p:extLst>
      <p:ext uri="{BB962C8B-B14F-4D97-AF65-F5344CB8AC3E}">
        <p14:creationId xmlns:p14="http://schemas.microsoft.com/office/powerpoint/2010/main" val="34874139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Automation and Knowledge Engineering</a:t>
            </a:r>
            <a:endParaRPr lang="en-US" dirty="0"/>
          </a:p>
        </p:txBody>
      </p:sp>
      <p:sp>
        <p:nvSpPr>
          <p:cNvPr id="3" name="Content Placeholder 2"/>
          <p:cNvSpPr>
            <a:spLocks noGrp="1"/>
          </p:cNvSpPr>
          <p:nvPr>
            <p:ph sz="quarter" idx="4294967295"/>
          </p:nvPr>
        </p:nvSpPr>
        <p:spPr>
          <a:xfrm>
            <a:off x="279400" y="1644650"/>
            <a:ext cx="7940675" cy="4892675"/>
          </a:xfrm>
          <a:prstGeom prst="rect">
            <a:avLst/>
          </a:prstGeom>
        </p:spPr>
        <p:txBody>
          <a:bodyPr/>
          <a:lstStyle/>
          <a:p>
            <a:r>
              <a:rPr lang="en-US" dirty="0" err="1" smtClean="0"/>
              <a:t>PerfExplorer</a:t>
            </a:r>
            <a:endParaRPr lang="en-US" dirty="0" smtClean="0"/>
          </a:p>
          <a:p>
            <a:pPr lvl="1"/>
            <a:r>
              <a:rPr lang="en-US" dirty="0" smtClean="0"/>
              <a:t>Multi-experiment data mining</a:t>
            </a:r>
          </a:p>
          <a:p>
            <a:pPr lvl="1"/>
            <a:r>
              <a:rPr lang="en-US" dirty="0" smtClean="0"/>
              <a:t>Programmable, extensible framework</a:t>
            </a:r>
            <a:br>
              <a:rPr lang="en-US" dirty="0" smtClean="0"/>
            </a:br>
            <a:r>
              <a:rPr lang="en-US" dirty="0" smtClean="0"/>
              <a:t>to support workflow automation</a:t>
            </a:r>
          </a:p>
          <a:p>
            <a:pPr lvl="1"/>
            <a:r>
              <a:rPr lang="en-US" dirty="0" smtClean="0"/>
              <a:t>Rule-based inferences for expert system analysis</a:t>
            </a:r>
          </a:p>
          <a:p>
            <a:r>
              <a:rPr lang="en-US" dirty="0" smtClean="0"/>
              <a:t>S3D scalability analysis (Jaguar, Intrepid, 12K cores) </a:t>
            </a:r>
          </a:p>
        </p:txBody>
      </p:sp>
      <p:pic>
        <p:nvPicPr>
          <p:cNvPr id="4" name="Picture 3"/>
          <p:cNvPicPr>
            <a:picLocks noChangeAspect="1"/>
          </p:cNvPicPr>
          <p:nvPr/>
        </p:nvPicPr>
        <p:blipFill>
          <a:blip r:embed="rId3"/>
          <a:stretch>
            <a:fillRect/>
          </a:stretch>
        </p:blipFill>
        <p:spPr>
          <a:xfrm>
            <a:off x="5972175" y="1484548"/>
            <a:ext cx="2917825" cy="1699580"/>
          </a:xfrm>
          <a:prstGeom prst="rect">
            <a:avLst/>
          </a:prstGeom>
        </p:spPr>
      </p:pic>
      <p:pic>
        <p:nvPicPr>
          <p:cNvPr id="7" name="Picture 4"/>
          <p:cNvPicPr>
            <a:picLocks noChangeAspect="1"/>
          </p:cNvPicPr>
          <p:nvPr/>
        </p:nvPicPr>
        <p:blipFill rotWithShape="1">
          <a:blip r:embed="rId4">
            <a:extLst>
              <a:ext uri="{28A0092B-C50C-407E-A947-70E740481C1C}">
                <a14:useLocalDpi xmlns:a14="http://schemas.microsoft.com/office/drawing/2010/main" val="0"/>
              </a:ext>
            </a:extLst>
          </a:blip>
          <a:srcRect b="32589"/>
          <a:stretch/>
        </p:blipFill>
        <p:spPr bwMode="auto">
          <a:xfrm>
            <a:off x="292895" y="3720621"/>
            <a:ext cx="2496984" cy="14243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028"/>
          <p:cNvPicPr>
            <a:picLocks noChangeAspect="1" noChangeArrowheads="1"/>
          </p:cNvPicPr>
          <p:nvPr/>
        </p:nvPicPr>
        <p:blipFill rotWithShape="1">
          <a:blip r:embed="rId5">
            <a:extLst>
              <a:ext uri="{28A0092B-C50C-407E-A947-70E740481C1C}">
                <a14:useLocalDpi xmlns:a14="http://schemas.microsoft.com/office/drawing/2010/main" val="0"/>
              </a:ext>
            </a:extLst>
          </a:blip>
          <a:srcRect b="29330"/>
          <a:stretch/>
        </p:blipFill>
        <p:spPr bwMode="auto">
          <a:xfrm>
            <a:off x="297428" y="5405693"/>
            <a:ext cx="2492936" cy="14292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9" name="Picture 4"/>
          <p:cNvPicPr>
            <a:picLocks noChangeAspect="1"/>
          </p:cNvPicPr>
          <p:nvPr/>
        </p:nvPicPr>
        <p:blipFill rotWithShape="1">
          <a:blip r:embed="rId6">
            <a:extLst>
              <a:ext uri="{28A0092B-C50C-407E-A947-70E740481C1C}">
                <a14:useLocalDpi xmlns:a14="http://schemas.microsoft.com/office/drawing/2010/main" val="0"/>
              </a:ext>
            </a:extLst>
          </a:blip>
          <a:srcRect b="33482"/>
          <a:stretch/>
        </p:blipFill>
        <p:spPr bwMode="auto">
          <a:xfrm>
            <a:off x="3132535" y="3706674"/>
            <a:ext cx="2566694" cy="141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26"/>
          <p:cNvPicPr>
            <a:picLocks noChangeAspect="1" noChangeArrowheads="1"/>
          </p:cNvPicPr>
          <p:nvPr/>
        </p:nvPicPr>
        <p:blipFill rotWithShape="1">
          <a:blip r:embed="rId7">
            <a:extLst>
              <a:ext uri="{28A0092B-C50C-407E-A947-70E740481C1C}">
                <a14:useLocalDpi xmlns:a14="http://schemas.microsoft.com/office/drawing/2010/main" val="0"/>
              </a:ext>
            </a:extLst>
          </a:blip>
          <a:srcRect b="34023"/>
          <a:stretch/>
        </p:blipFill>
        <p:spPr bwMode="auto">
          <a:xfrm>
            <a:off x="3132535" y="5405693"/>
            <a:ext cx="2566694" cy="14292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0" name="Text Box 1027"/>
          <p:cNvSpPr txBox="1">
            <a:spLocks noChangeArrowheads="1"/>
          </p:cNvSpPr>
          <p:nvPr/>
        </p:nvSpPr>
        <p:spPr bwMode="auto">
          <a:xfrm>
            <a:off x="4525567" y="4116334"/>
            <a:ext cx="999162" cy="572751"/>
          </a:xfrm>
          <a:prstGeom prst="rect">
            <a:avLst/>
          </a:prstGeom>
          <a:solidFill>
            <a:schemeClr val="bg1"/>
          </a:solidFill>
          <a:ln w="9525">
            <a:solidFill>
              <a:schemeClr val="tx1"/>
            </a:solidFill>
            <a:miter lim="800000"/>
            <a:headEnd/>
            <a:tailEnd/>
          </a:ln>
        </p:spPr>
        <p:txBody>
          <a:bodyPr wrap="square" lIns="64291" tIns="32146" rIns="64291" bIns="32146">
            <a:spAutoFit/>
          </a:bodyPr>
          <a:lstStyle>
            <a:lvl1pPr>
              <a:defRPr sz="2400" i="1">
                <a:solidFill>
                  <a:schemeClr val="tx1"/>
                </a:solidFill>
                <a:latin typeface="Times New Roman" charset="0"/>
                <a:ea typeface="ＭＳ Ｐゴシック" charset="0"/>
                <a:cs typeface="ＭＳ Ｐゴシック" charset="0"/>
              </a:defRPr>
            </a:lvl1pPr>
            <a:lvl2pPr marL="742950" indent="-285750">
              <a:defRPr sz="2400" i="1">
                <a:solidFill>
                  <a:schemeClr val="tx1"/>
                </a:solidFill>
                <a:latin typeface="Times New Roman" charset="0"/>
                <a:ea typeface="ＭＳ Ｐゴシック" charset="0"/>
              </a:defRPr>
            </a:lvl2pPr>
            <a:lvl3pPr marL="1143000" indent="-228600">
              <a:defRPr sz="2400" i="1">
                <a:solidFill>
                  <a:schemeClr val="tx1"/>
                </a:solidFill>
                <a:latin typeface="Times New Roman" charset="0"/>
                <a:ea typeface="ＭＳ Ｐゴシック" charset="0"/>
              </a:defRPr>
            </a:lvl3pPr>
            <a:lvl4pPr marL="1600200" indent="-228600">
              <a:defRPr sz="2400" i="1">
                <a:solidFill>
                  <a:schemeClr val="tx1"/>
                </a:solidFill>
                <a:latin typeface="Times New Roman" charset="0"/>
                <a:ea typeface="ＭＳ Ｐゴシック" charset="0"/>
              </a:defRPr>
            </a:lvl4pPr>
            <a:lvl5pPr marL="2057400" indent="-228600">
              <a:defRPr sz="2400" i="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i="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i="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i="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i="1">
                <a:solidFill>
                  <a:schemeClr val="tx1"/>
                </a:solidFill>
                <a:latin typeface="Times New Roman" charset="0"/>
                <a:ea typeface="ＭＳ Ｐゴシック" charset="0"/>
              </a:defRPr>
            </a:lvl9pPr>
          </a:lstStyle>
          <a:p>
            <a:r>
              <a:rPr lang="en-US" sz="1100" i="0" dirty="0"/>
              <a:t>r = 1 implies</a:t>
            </a:r>
          </a:p>
          <a:p>
            <a:r>
              <a:rPr lang="en-US" sz="1100" i="0" dirty="0"/>
              <a:t>direct correlation</a:t>
            </a:r>
          </a:p>
        </p:txBody>
      </p:sp>
      <p:pic>
        <p:nvPicPr>
          <p:cNvPr id="14" name="Picture 13" descr="blah.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52825" y="4242609"/>
            <a:ext cx="2845823" cy="2133187"/>
          </a:xfrm>
          <a:prstGeom prst="rect">
            <a:avLst/>
          </a:prstGeom>
        </p:spPr>
      </p:pic>
    </p:spTree>
    <p:extLst>
      <p:ext uri="{BB962C8B-B14F-4D97-AF65-F5344CB8AC3E}">
        <p14:creationId xmlns:p14="http://schemas.microsoft.com/office/powerpoint/2010/main" val="13462312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Observing Performance Dynamics</a:t>
            </a:r>
            <a:endParaRPr lang="en-US" dirty="0"/>
          </a:p>
        </p:txBody>
      </p:sp>
      <p:sp>
        <p:nvSpPr>
          <p:cNvPr id="3" name="Content Placeholder 2"/>
          <p:cNvSpPr>
            <a:spLocks noGrp="1"/>
          </p:cNvSpPr>
          <p:nvPr>
            <p:ph sz="quarter" idx="4294967295"/>
          </p:nvPr>
        </p:nvSpPr>
        <p:spPr>
          <a:xfrm>
            <a:off x="156084" y="1701800"/>
            <a:ext cx="5946775" cy="4833938"/>
          </a:xfrm>
          <a:prstGeom prst="rect">
            <a:avLst/>
          </a:prstGeom>
        </p:spPr>
        <p:txBody>
          <a:bodyPr/>
          <a:lstStyle/>
          <a:p>
            <a:r>
              <a:rPr lang="en-US" dirty="0" smtClean="0"/>
              <a:t>Parallel profiling is lightweight, but lacks temporal measurement</a:t>
            </a:r>
          </a:p>
          <a:p>
            <a:r>
              <a:rPr lang="en-US" dirty="0" smtClean="0"/>
              <a:t>Tracing can generate large trace files</a:t>
            </a:r>
          </a:p>
          <a:p>
            <a:r>
              <a:rPr lang="en-US" dirty="0" smtClean="0"/>
              <a:t>Capture performance dynamics with profile snapshots</a:t>
            </a:r>
            <a:endParaRPr lang="en-US" dirty="0"/>
          </a:p>
        </p:txBody>
      </p:sp>
      <p:grpSp>
        <p:nvGrpSpPr>
          <p:cNvPr id="4" name="Group 3"/>
          <p:cNvGrpSpPr/>
          <p:nvPr/>
        </p:nvGrpSpPr>
        <p:grpSpPr>
          <a:xfrm>
            <a:off x="6102859" y="1572419"/>
            <a:ext cx="2701813" cy="1684547"/>
            <a:chOff x="2464907" y="3581400"/>
            <a:chExt cx="4844185" cy="2552259"/>
          </a:xfrm>
        </p:grpSpPr>
        <p:cxnSp>
          <p:nvCxnSpPr>
            <p:cNvPr id="5" name="Straight Arrow Connector 4"/>
            <p:cNvCxnSpPr/>
            <p:nvPr/>
          </p:nvCxnSpPr>
          <p:spPr bwMode="auto">
            <a:xfrm>
              <a:off x="3124200" y="5562600"/>
              <a:ext cx="2971800" cy="1588"/>
            </a:xfrm>
            <a:prstGeom prst="straightConnector1">
              <a:avLst/>
            </a:prstGeom>
            <a:solidFill>
              <a:schemeClr val="accent1"/>
            </a:solidFill>
            <a:ln w="60325" cap="rnd" cmpd="sng" algn="ctr">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0"/>
              </a:gradFill>
              <a:prstDash val="solid"/>
              <a:round/>
              <a:headEnd type="none" w="med" len="med"/>
              <a:tailEnd type="arrow"/>
            </a:ln>
            <a:effectLst/>
          </p:spPr>
        </p:cxnSp>
        <p:cxnSp>
          <p:nvCxnSpPr>
            <p:cNvPr id="6" name="Straight Arrow Connector 5"/>
            <p:cNvCxnSpPr/>
            <p:nvPr/>
          </p:nvCxnSpPr>
          <p:spPr bwMode="auto">
            <a:xfrm rot="5400000" flipH="1" flipV="1">
              <a:off x="2133600" y="4572000"/>
              <a:ext cx="1981200" cy="1588"/>
            </a:xfrm>
            <a:prstGeom prst="straightConnector1">
              <a:avLst/>
            </a:prstGeom>
            <a:solidFill>
              <a:schemeClr val="accent1"/>
            </a:solidFill>
            <a:ln w="60325" cap="rnd" cmpd="sng" algn="ctr">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0"/>
              </a:gradFill>
              <a:prstDash val="solid"/>
              <a:round/>
              <a:headEnd type="none" w="med" len="med"/>
              <a:tailEnd type="arrow"/>
            </a:ln>
            <a:effectLst/>
          </p:spPr>
        </p:cxnSp>
        <p:sp>
          <p:nvSpPr>
            <p:cNvPr id="7" name="Oval 6"/>
            <p:cNvSpPr>
              <a:spLocks noChangeArrowheads="1"/>
            </p:cNvSpPr>
            <p:nvPr/>
          </p:nvSpPr>
          <p:spPr bwMode="auto">
            <a:xfrm>
              <a:off x="5105400" y="4876800"/>
              <a:ext cx="457200" cy="457200"/>
            </a:xfrm>
            <a:prstGeom prst="ellipse">
              <a:avLst/>
            </a:prstGeom>
            <a:solidFill>
              <a:srgbClr val="00B0F0"/>
            </a:solidFill>
            <a:ln w="41275">
              <a:solidFill>
                <a:schemeClr val="tx1"/>
              </a:solidFill>
              <a:prstDash val="sysDot"/>
              <a:round/>
              <a:headEnd/>
              <a:tailEnd/>
            </a:ln>
            <a:effectLst>
              <a:outerShdw blurRad="63500" dist="38100" dir="2700000" algn="tl" rotWithShape="0">
                <a:srgbClr val="000000">
                  <a:alpha val="39999"/>
                </a:srgbClr>
              </a:outerShdw>
            </a:effectLst>
          </p:spPr>
          <p:txBody>
            <a:bodyPr/>
            <a:lstStyle/>
            <a:p>
              <a:pPr>
                <a:defRPr/>
              </a:pPr>
              <a:endParaRPr lang="en-US">
                <a:latin typeface="Times" charset="0"/>
                <a:ea typeface="+mn-ea"/>
              </a:endParaRPr>
            </a:p>
          </p:txBody>
        </p:sp>
        <p:sp>
          <p:nvSpPr>
            <p:cNvPr id="8" name="Oval 19"/>
            <p:cNvSpPr>
              <a:spLocks noChangeArrowheads="1"/>
            </p:cNvSpPr>
            <p:nvPr/>
          </p:nvSpPr>
          <p:spPr bwMode="auto">
            <a:xfrm>
              <a:off x="3352800" y="5257800"/>
              <a:ext cx="228600" cy="228600"/>
            </a:xfrm>
            <a:prstGeom prst="ellipse">
              <a:avLst/>
            </a:prstGeom>
            <a:solidFill>
              <a:srgbClr val="00B050"/>
            </a:solidFill>
            <a:ln w="9525">
              <a:solidFill>
                <a:schemeClr val="tx1"/>
              </a:solidFill>
              <a:round/>
              <a:headEnd/>
              <a:tailEnd/>
            </a:ln>
          </p:spPr>
          <p:txBody>
            <a:bodyPr/>
            <a:lstStyle/>
            <a:p>
              <a:endParaRPr lang="en-US">
                <a:latin typeface="Times" charset="0"/>
              </a:endParaRPr>
            </a:p>
          </p:txBody>
        </p:sp>
        <p:sp>
          <p:nvSpPr>
            <p:cNvPr id="9" name="Oval 20"/>
            <p:cNvSpPr>
              <a:spLocks noChangeArrowheads="1"/>
            </p:cNvSpPr>
            <p:nvPr/>
          </p:nvSpPr>
          <p:spPr bwMode="auto">
            <a:xfrm>
              <a:off x="5638800" y="3733800"/>
              <a:ext cx="228600" cy="228600"/>
            </a:xfrm>
            <a:prstGeom prst="ellipse">
              <a:avLst/>
            </a:prstGeom>
            <a:solidFill>
              <a:srgbClr val="FF0000"/>
            </a:solidFill>
            <a:ln w="9525">
              <a:solidFill>
                <a:schemeClr val="tx1"/>
              </a:solidFill>
              <a:round/>
              <a:headEnd/>
              <a:tailEnd/>
            </a:ln>
          </p:spPr>
          <p:txBody>
            <a:bodyPr/>
            <a:lstStyle/>
            <a:p>
              <a:endParaRPr lang="en-US">
                <a:latin typeface="Times" charset="0"/>
              </a:endParaRPr>
            </a:p>
          </p:txBody>
        </p:sp>
        <p:sp>
          <p:nvSpPr>
            <p:cNvPr id="10" name="TextBox 22"/>
            <p:cNvSpPr txBox="1">
              <a:spLocks noChangeArrowheads="1"/>
            </p:cNvSpPr>
            <p:nvPr/>
          </p:nvSpPr>
          <p:spPr bwMode="auto">
            <a:xfrm>
              <a:off x="3657600" y="5667346"/>
              <a:ext cx="1905001" cy="46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400" dirty="0"/>
                <a:t>Information</a:t>
              </a:r>
            </a:p>
          </p:txBody>
        </p:sp>
        <p:sp>
          <p:nvSpPr>
            <p:cNvPr id="11" name="TextBox 23"/>
            <p:cNvSpPr txBox="1">
              <a:spLocks noChangeArrowheads="1"/>
            </p:cNvSpPr>
            <p:nvPr/>
          </p:nvSpPr>
          <p:spPr bwMode="auto">
            <a:xfrm rot="16200000">
              <a:off x="1902620" y="4143688"/>
              <a:ext cx="1676400" cy="551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400" dirty="0"/>
                <a:t>Overhead</a:t>
              </a:r>
            </a:p>
          </p:txBody>
        </p:sp>
        <p:sp>
          <p:nvSpPr>
            <p:cNvPr id="12" name="TextBox 24"/>
            <p:cNvSpPr txBox="1">
              <a:spLocks noChangeArrowheads="1"/>
            </p:cNvSpPr>
            <p:nvPr/>
          </p:nvSpPr>
          <p:spPr bwMode="auto">
            <a:xfrm>
              <a:off x="5867401" y="3581400"/>
              <a:ext cx="1441691" cy="46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400" dirty="0"/>
                <a:t>Traces</a:t>
              </a:r>
            </a:p>
          </p:txBody>
        </p:sp>
        <p:sp>
          <p:nvSpPr>
            <p:cNvPr id="13" name="TextBox 25"/>
            <p:cNvSpPr txBox="1">
              <a:spLocks noChangeArrowheads="1"/>
            </p:cNvSpPr>
            <p:nvPr/>
          </p:nvSpPr>
          <p:spPr bwMode="auto">
            <a:xfrm>
              <a:off x="5612743" y="4548525"/>
              <a:ext cx="1696349" cy="7927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400" dirty="0"/>
                <a:t>Profile Snapshots</a:t>
              </a:r>
            </a:p>
          </p:txBody>
        </p:sp>
        <p:sp>
          <p:nvSpPr>
            <p:cNvPr id="14" name="TextBox 26"/>
            <p:cNvSpPr txBox="1">
              <a:spLocks noChangeArrowheads="1"/>
            </p:cNvSpPr>
            <p:nvPr/>
          </p:nvSpPr>
          <p:spPr bwMode="auto">
            <a:xfrm>
              <a:off x="3352801" y="4857689"/>
              <a:ext cx="1445152" cy="46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400" dirty="0"/>
                <a:t>Profiles</a:t>
              </a:r>
            </a:p>
          </p:txBody>
        </p:sp>
      </p:grpSp>
      <p:pic>
        <p:nvPicPr>
          <p:cNvPr id="16" name="Content Placeholder 3" descr="flash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061748" y="3418740"/>
            <a:ext cx="3957237" cy="3041591"/>
          </a:xfrm>
          <a:prstGeom prst="rect">
            <a:avLst/>
          </a:prstGeom>
        </p:spPr>
      </p:pic>
      <p:grpSp>
        <p:nvGrpSpPr>
          <p:cNvPr id="28" name="Group 27"/>
          <p:cNvGrpSpPr>
            <a:grpSpLocks noChangeAspect="1"/>
          </p:cNvGrpSpPr>
          <p:nvPr/>
        </p:nvGrpSpPr>
        <p:grpSpPr>
          <a:xfrm>
            <a:off x="98702" y="3415254"/>
            <a:ext cx="4848345" cy="3045078"/>
            <a:chOff x="347955" y="5349801"/>
            <a:chExt cx="6384966" cy="4010176"/>
          </a:xfrm>
        </p:grpSpPr>
        <p:pic>
          <p:nvPicPr>
            <p:cNvPr id="18" name="Content Placeholder 4" descr="1.png"/>
            <p:cNvPicPr>
              <a:picLocks noChangeAspect="1"/>
            </p:cNvPicPr>
            <p:nvPr/>
          </p:nvPicPr>
          <p:blipFill rotWithShape="1">
            <a:blip r:embed="rId4"/>
            <a:srcRect l="1147" t="12396" r="1002" b="1330"/>
            <a:stretch/>
          </p:blipFill>
          <p:spPr>
            <a:xfrm>
              <a:off x="347955" y="5349801"/>
              <a:ext cx="6384966" cy="4010176"/>
            </a:xfrm>
            <a:prstGeom prst="rect">
              <a:avLst/>
            </a:prstGeom>
          </p:spPr>
        </p:pic>
        <p:sp>
          <p:nvSpPr>
            <p:cNvPr id="19" name="TextBox 18"/>
            <p:cNvSpPr txBox="1">
              <a:spLocks noChangeArrowheads="1"/>
            </p:cNvSpPr>
            <p:nvPr/>
          </p:nvSpPr>
          <p:spPr bwMode="auto">
            <a:xfrm>
              <a:off x="1976814" y="5741362"/>
              <a:ext cx="1706186" cy="456661"/>
            </a:xfrm>
            <a:prstGeom prst="rect">
              <a:avLst/>
            </a:prstGeom>
            <a:noFill/>
            <a:ln w="25400">
              <a:noFill/>
              <a:miter lim="800000"/>
              <a:headEnd/>
              <a:tailEnd/>
            </a:ln>
          </p:spPr>
          <p:txBody>
            <a:bodyPr wrap="square" lIns="130046" tIns="65023" rIns="130046" bIns="65023">
              <a:prstTxWarp prst="textNoShape">
                <a:avLst/>
              </a:prstTxWarp>
              <a:spAutoFit/>
            </a:bodyPr>
            <a:lstStyle/>
            <a:p>
              <a:pPr algn="ctr"/>
              <a:r>
                <a:rPr lang="en-US" sz="1400" dirty="0">
                  <a:latin typeface="Times New Roman"/>
                  <a:cs typeface="Times New Roman"/>
                </a:rPr>
                <a:t>Initialization</a:t>
              </a:r>
              <a:endParaRPr lang="en-US" sz="1400" dirty="0">
                <a:solidFill>
                  <a:srgbClr val="000000"/>
                </a:solidFill>
                <a:latin typeface="Times New Roman"/>
                <a:cs typeface="Times New Roman"/>
              </a:endParaRPr>
            </a:p>
          </p:txBody>
        </p:sp>
        <p:sp>
          <p:nvSpPr>
            <p:cNvPr id="20" name="TextBox 19"/>
            <p:cNvSpPr txBox="1">
              <a:spLocks noChangeArrowheads="1"/>
            </p:cNvSpPr>
            <p:nvPr/>
          </p:nvSpPr>
          <p:spPr bwMode="auto">
            <a:xfrm>
              <a:off x="2654204" y="6321395"/>
              <a:ext cx="2137954" cy="456661"/>
            </a:xfrm>
            <a:prstGeom prst="rect">
              <a:avLst/>
            </a:prstGeom>
            <a:noFill/>
            <a:ln w="25400">
              <a:noFill/>
              <a:miter lim="800000"/>
              <a:headEnd/>
              <a:tailEnd/>
            </a:ln>
          </p:spPr>
          <p:txBody>
            <a:bodyPr lIns="130046" tIns="65023" rIns="130046" bIns="65023">
              <a:prstTxWarp prst="textNoShape">
                <a:avLst/>
              </a:prstTxWarp>
              <a:spAutoFit/>
            </a:bodyPr>
            <a:lstStyle/>
            <a:p>
              <a:pPr algn="ctr"/>
              <a:r>
                <a:rPr lang="en-US" sz="1400" dirty="0" err="1">
                  <a:latin typeface="Times New Roman"/>
                  <a:cs typeface="Times New Roman"/>
                </a:rPr>
                <a:t>Checkpointing</a:t>
              </a:r>
              <a:endParaRPr lang="en-US" sz="1400" dirty="0">
                <a:solidFill>
                  <a:srgbClr val="000000"/>
                </a:solidFill>
                <a:latin typeface="Times New Roman"/>
                <a:cs typeface="Times New Roman"/>
              </a:endParaRPr>
            </a:p>
          </p:txBody>
        </p:sp>
        <p:sp>
          <p:nvSpPr>
            <p:cNvPr id="21" name="TextBox 20"/>
            <p:cNvSpPr txBox="1">
              <a:spLocks noChangeArrowheads="1"/>
            </p:cNvSpPr>
            <p:nvPr/>
          </p:nvSpPr>
          <p:spPr bwMode="auto">
            <a:xfrm>
              <a:off x="4738339" y="5787448"/>
              <a:ext cx="1835450" cy="456661"/>
            </a:xfrm>
            <a:prstGeom prst="rect">
              <a:avLst/>
            </a:prstGeom>
            <a:noFill/>
            <a:ln w="25400">
              <a:noFill/>
              <a:miter lim="800000"/>
              <a:headEnd/>
              <a:tailEnd/>
            </a:ln>
          </p:spPr>
          <p:txBody>
            <a:bodyPr lIns="130046" tIns="65023" rIns="130046" bIns="65023">
              <a:prstTxWarp prst="textNoShape">
                <a:avLst/>
              </a:prstTxWarp>
              <a:spAutoFit/>
            </a:bodyPr>
            <a:lstStyle/>
            <a:p>
              <a:pPr algn="ctr"/>
              <a:r>
                <a:rPr lang="en-US" sz="1400" dirty="0">
                  <a:latin typeface="Times New Roman"/>
                  <a:cs typeface="Times New Roman"/>
                </a:rPr>
                <a:t>Finalization</a:t>
              </a:r>
              <a:endParaRPr lang="en-US" sz="1400" dirty="0">
                <a:solidFill>
                  <a:srgbClr val="000000"/>
                </a:solidFill>
                <a:latin typeface="Times New Roman"/>
                <a:cs typeface="Times New Roman"/>
              </a:endParaRPr>
            </a:p>
          </p:txBody>
        </p:sp>
        <p:sp>
          <p:nvSpPr>
            <p:cNvPr id="22" name="Line 8"/>
            <p:cNvSpPr>
              <a:spLocks noChangeShapeType="1"/>
            </p:cNvSpPr>
            <p:nvPr/>
          </p:nvSpPr>
          <p:spPr bwMode="auto">
            <a:xfrm>
              <a:off x="5682974" y="6168838"/>
              <a:ext cx="890814" cy="762781"/>
            </a:xfrm>
            <a:prstGeom prst="line">
              <a:avLst/>
            </a:prstGeom>
            <a:noFill/>
            <a:ln w="15875">
              <a:solidFill>
                <a:srgbClr val="FF0000"/>
              </a:solidFill>
              <a:round/>
              <a:headEnd/>
              <a:tailEnd type="triangle" w="sm" len="med"/>
            </a:ln>
            <a:effectLst/>
          </p:spPr>
          <p:txBody>
            <a:bodyPr wrap="none" lIns="130046" tIns="65023" rIns="130046" bIns="65023" anchor="ctr">
              <a:prstTxWarp prst="textNoShape">
                <a:avLst/>
              </a:prstTxWarp>
            </a:bodyPr>
            <a:lstStyle/>
            <a:p>
              <a:endParaRPr lang="en-US"/>
            </a:p>
          </p:txBody>
        </p:sp>
        <p:sp>
          <p:nvSpPr>
            <p:cNvPr id="23" name="Line 9"/>
            <p:cNvSpPr>
              <a:spLocks noChangeShapeType="1"/>
            </p:cNvSpPr>
            <p:nvPr/>
          </p:nvSpPr>
          <p:spPr bwMode="auto">
            <a:xfrm>
              <a:off x="4257671" y="6779064"/>
              <a:ext cx="979896" cy="457669"/>
            </a:xfrm>
            <a:prstGeom prst="line">
              <a:avLst/>
            </a:prstGeom>
            <a:noFill/>
            <a:ln w="15875">
              <a:solidFill>
                <a:srgbClr val="FF0000"/>
              </a:solidFill>
              <a:round/>
              <a:headEnd/>
              <a:tailEnd type="triangle" w="sm" len="med"/>
            </a:ln>
            <a:effectLst/>
          </p:spPr>
          <p:txBody>
            <a:bodyPr wrap="none" lIns="130046" tIns="65023" rIns="130046" bIns="65023" anchor="ctr">
              <a:prstTxWarp prst="textNoShape">
                <a:avLst/>
              </a:prstTxWarp>
            </a:bodyPr>
            <a:lstStyle/>
            <a:p>
              <a:endParaRPr lang="en-US"/>
            </a:p>
          </p:txBody>
        </p:sp>
        <p:sp>
          <p:nvSpPr>
            <p:cNvPr id="24" name="Line 10"/>
            <p:cNvSpPr>
              <a:spLocks noChangeShapeType="1"/>
            </p:cNvSpPr>
            <p:nvPr/>
          </p:nvSpPr>
          <p:spPr bwMode="auto">
            <a:xfrm>
              <a:off x="4079508" y="6779064"/>
              <a:ext cx="178163" cy="533947"/>
            </a:xfrm>
            <a:prstGeom prst="line">
              <a:avLst/>
            </a:prstGeom>
            <a:noFill/>
            <a:ln w="15875">
              <a:solidFill>
                <a:srgbClr val="FF0000"/>
              </a:solidFill>
              <a:round/>
              <a:headEnd/>
              <a:tailEnd type="triangle" w="sm" len="med"/>
            </a:ln>
            <a:effectLst/>
          </p:spPr>
          <p:txBody>
            <a:bodyPr wrap="none" lIns="130046" tIns="65023" rIns="130046" bIns="65023" anchor="ctr">
              <a:prstTxWarp prst="textNoShape">
                <a:avLst/>
              </a:prstTxWarp>
            </a:bodyPr>
            <a:lstStyle/>
            <a:p>
              <a:endParaRPr lang="en-US"/>
            </a:p>
          </p:txBody>
        </p:sp>
        <p:sp>
          <p:nvSpPr>
            <p:cNvPr id="25" name="Line 11"/>
            <p:cNvSpPr>
              <a:spLocks noChangeShapeType="1"/>
            </p:cNvSpPr>
            <p:nvPr/>
          </p:nvSpPr>
          <p:spPr bwMode="auto">
            <a:xfrm>
              <a:off x="3099612" y="6779064"/>
              <a:ext cx="178163" cy="762781"/>
            </a:xfrm>
            <a:prstGeom prst="line">
              <a:avLst/>
            </a:prstGeom>
            <a:noFill/>
            <a:ln w="15875">
              <a:solidFill>
                <a:srgbClr val="FF0000"/>
              </a:solidFill>
              <a:round/>
              <a:headEnd/>
              <a:tailEnd type="triangle" w="sm" len="med"/>
            </a:ln>
            <a:effectLst/>
          </p:spPr>
          <p:txBody>
            <a:bodyPr wrap="none" lIns="130046" tIns="65023" rIns="130046" bIns="65023" anchor="ctr">
              <a:prstTxWarp prst="textNoShape">
                <a:avLst/>
              </a:prstTxWarp>
            </a:bodyPr>
            <a:lstStyle/>
            <a:p>
              <a:endParaRPr lang="en-US"/>
            </a:p>
          </p:txBody>
        </p:sp>
        <p:sp>
          <p:nvSpPr>
            <p:cNvPr id="26" name="Line 12"/>
            <p:cNvSpPr>
              <a:spLocks noChangeShapeType="1"/>
            </p:cNvSpPr>
            <p:nvPr/>
          </p:nvSpPr>
          <p:spPr bwMode="auto">
            <a:xfrm flipH="1">
              <a:off x="2386961" y="6779064"/>
              <a:ext cx="534489" cy="718286"/>
            </a:xfrm>
            <a:prstGeom prst="line">
              <a:avLst/>
            </a:prstGeom>
            <a:noFill/>
            <a:ln w="15875">
              <a:solidFill>
                <a:srgbClr val="FF0000"/>
              </a:solidFill>
              <a:round/>
              <a:headEnd/>
              <a:tailEnd type="triangle" w="sm" len="med"/>
            </a:ln>
            <a:effectLst/>
          </p:spPr>
          <p:txBody>
            <a:bodyPr wrap="none" lIns="130046" tIns="65023" rIns="130046" bIns="65023" anchor="ctr">
              <a:prstTxWarp prst="textNoShape">
                <a:avLst/>
              </a:prstTxWarp>
            </a:bodyPr>
            <a:lstStyle/>
            <a:p>
              <a:endParaRPr lang="en-US"/>
            </a:p>
          </p:txBody>
        </p:sp>
        <p:sp>
          <p:nvSpPr>
            <p:cNvPr id="27" name="Line 13"/>
            <p:cNvSpPr>
              <a:spLocks noChangeShapeType="1"/>
            </p:cNvSpPr>
            <p:nvPr/>
          </p:nvSpPr>
          <p:spPr bwMode="auto">
            <a:xfrm flipH="1">
              <a:off x="1496147" y="6168838"/>
              <a:ext cx="801733" cy="457669"/>
            </a:xfrm>
            <a:prstGeom prst="line">
              <a:avLst/>
            </a:prstGeom>
            <a:noFill/>
            <a:ln w="15875">
              <a:solidFill>
                <a:srgbClr val="FF0000"/>
              </a:solidFill>
              <a:round/>
              <a:headEnd/>
              <a:tailEnd type="triangle" w="sm" len="med"/>
            </a:ln>
            <a:effectLst/>
          </p:spPr>
          <p:txBody>
            <a:bodyPr wrap="none" lIns="130046" tIns="65023" rIns="130046" bIns="65023" anchor="ctr">
              <a:prstTxWarp prst="textNoShape">
                <a:avLst/>
              </a:prstTxWarp>
            </a:bodyPr>
            <a:lstStyle/>
            <a:p>
              <a:endParaRPr lang="en-US"/>
            </a:p>
          </p:txBody>
        </p:sp>
      </p:grpSp>
      <p:sp>
        <p:nvSpPr>
          <p:cNvPr id="29" name="TextBox 28"/>
          <p:cNvSpPr txBox="1"/>
          <p:nvPr/>
        </p:nvSpPr>
        <p:spPr>
          <a:xfrm>
            <a:off x="4419385" y="2997462"/>
            <a:ext cx="1075671" cy="4001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26788" rtlCol="0" anchor="t">
            <a:spAutoFit/>
          </a:bodyPr>
          <a:lstStyle/>
          <a:p>
            <a:pPr algn="ctr" defTabSz="321457" latinLnBrk="1" hangingPunct="0"/>
            <a:r>
              <a:rPr lang="en-US" sz="2000" b="1" dirty="0">
                <a:solidFill>
                  <a:srgbClr val="000000"/>
                </a:solidFill>
                <a:uFill>
                  <a:solidFill>
                    <a:srgbClr val="000000"/>
                  </a:solidFill>
                </a:uFill>
                <a:latin typeface="Times New Roman"/>
                <a:ea typeface="Calibri"/>
                <a:cs typeface="Times New Roman"/>
                <a:sym typeface="Calibri"/>
              </a:rPr>
              <a:t>Flash 3.0</a:t>
            </a:r>
          </a:p>
        </p:txBody>
      </p:sp>
      <p:sp>
        <p:nvSpPr>
          <p:cNvPr id="30" name="Rectangle 6"/>
          <p:cNvSpPr>
            <a:spLocks noChangeArrowheads="1"/>
          </p:cNvSpPr>
          <p:nvPr/>
        </p:nvSpPr>
        <p:spPr bwMode="auto">
          <a:xfrm>
            <a:off x="5567684" y="3773884"/>
            <a:ext cx="825972" cy="308737"/>
          </a:xfrm>
          <a:prstGeom prst="rect">
            <a:avLst/>
          </a:prstGeom>
          <a:noFill/>
          <a:ln w="9525">
            <a:noFill/>
            <a:miter lim="800000"/>
            <a:headEnd/>
            <a:tailEnd/>
          </a:ln>
          <a:effectLst/>
        </p:spPr>
        <p:txBody>
          <a:bodyPr wrap="none" lIns="91435" tIns="45718" rIns="91435" bIns="45718">
            <a:prstTxWarp prst="textNoShape">
              <a:avLst/>
            </a:prstTxWarp>
            <a:spAutoFit/>
          </a:bodyPr>
          <a:lstStyle/>
          <a:p>
            <a:r>
              <a:rPr lang="en-US" sz="1400" dirty="0">
                <a:latin typeface="Times New Roman"/>
                <a:cs typeface="Times New Roman"/>
              </a:rPr>
              <a:t>INTRFC</a:t>
            </a:r>
          </a:p>
        </p:txBody>
      </p:sp>
      <p:sp>
        <p:nvSpPr>
          <p:cNvPr id="31" name="Line 7"/>
          <p:cNvSpPr>
            <a:spLocks noChangeShapeType="1"/>
          </p:cNvSpPr>
          <p:nvPr/>
        </p:nvSpPr>
        <p:spPr bwMode="auto">
          <a:xfrm flipH="1">
            <a:off x="5804297" y="4082621"/>
            <a:ext cx="106362" cy="525098"/>
          </a:xfrm>
          <a:prstGeom prst="line">
            <a:avLst/>
          </a:prstGeom>
          <a:noFill/>
          <a:ln w="15875">
            <a:solidFill>
              <a:srgbClr val="FF0000"/>
            </a:solidFill>
            <a:round/>
            <a:headEnd/>
            <a:tailEnd type="triangle" w="sm" len="lg"/>
          </a:ln>
          <a:effectLst/>
        </p:spPr>
        <p:txBody>
          <a:bodyPr wrap="none" lIns="91435" tIns="45718" rIns="91435" bIns="45718" anchor="ctr">
            <a:prstTxWarp prst="textNoShape">
              <a:avLst/>
            </a:prstTxWarp>
          </a:bodyPr>
          <a:lstStyle/>
          <a:p>
            <a:endParaRPr lang="en-US"/>
          </a:p>
        </p:txBody>
      </p:sp>
      <p:sp>
        <p:nvSpPr>
          <p:cNvPr id="32" name="Line 8"/>
          <p:cNvSpPr>
            <a:spLocks noChangeShapeType="1"/>
          </p:cNvSpPr>
          <p:nvPr/>
        </p:nvSpPr>
        <p:spPr bwMode="auto">
          <a:xfrm>
            <a:off x="6056312" y="4082621"/>
            <a:ext cx="444500" cy="94488"/>
          </a:xfrm>
          <a:prstGeom prst="line">
            <a:avLst/>
          </a:prstGeom>
          <a:noFill/>
          <a:ln w="15875">
            <a:solidFill>
              <a:srgbClr val="FF0000"/>
            </a:solidFill>
            <a:round/>
            <a:headEnd/>
            <a:tailEnd type="triangle" w="sm" len="lg"/>
          </a:ln>
          <a:effectLst/>
        </p:spPr>
        <p:txBody>
          <a:bodyPr wrap="none" lIns="91435" tIns="45718" rIns="91435" bIns="45718" anchor="ctr">
            <a:prstTxWarp prst="textNoShape">
              <a:avLst/>
            </a:prstTxWarp>
          </a:bodyPr>
          <a:lstStyle/>
          <a:p>
            <a:endParaRPr lang="en-US"/>
          </a:p>
        </p:txBody>
      </p:sp>
      <p:sp>
        <p:nvSpPr>
          <p:cNvPr id="33" name="TextBox 32"/>
          <p:cNvSpPr txBox="1"/>
          <p:nvPr/>
        </p:nvSpPr>
        <p:spPr>
          <a:xfrm>
            <a:off x="9247979" y="2916248"/>
            <a:ext cx="92332" cy="3520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26788" rtlCol="0" anchor="t">
            <a:spAutoFit/>
          </a:bodyPr>
          <a:lstStyle/>
          <a:p>
            <a:pPr defTabSz="321457" latinLnBrk="1" hangingPunct="0"/>
            <a:endParaRPr lang="en-US" sz="1700" dirty="0">
              <a:solidFill>
                <a:srgbClr val="000000"/>
              </a:solidFill>
              <a:uFill>
                <a:solidFill>
                  <a:srgbClr val="000000"/>
                </a:solidFill>
              </a:uFill>
              <a:latin typeface="Calibri"/>
              <a:ea typeface="Calibri"/>
              <a:cs typeface="Calibri"/>
              <a:sym typeface="Calibri"/>
            </a:endParaRPr>
          </a:p>
        </p:txBody>
      </p:sp>
    </p:spTree>
    <p:extLst>
      <p:ext uri="{BB962C8B-B14F-4D97-AF65-F5344CB8AC3E}">
        <p14:creationId xmlns:p14="http://schemas.microsoft.com/office/powerpoint/2010/main" val="19946703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bla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8822" y="2648377"/>
            <a:ext cx="5524378" cy="1839883"/>
          </a:xfrm>
          <a:prstGeom prst="rect">
            <a:avLst/>
          </a:prstGeom>
        </p:spPr>
      </p:pic>
      <p:sp>
        <p:nvSpPr>
          <p:cNvPr id="2" name="Title 1"/>
          <p:cNvSpPr>
            <a:spLocks noGrp="1"/>
          </p:cNvSpPr>
          <p:nvPr>
            <p:ph type="title"/>
          </p:nvPr>
        </p:nvSpPr>
        <p:spPr>
          <a:xfrm>
            <a:off x="457199" y="923811"/>
            <a:ext cx="8442317" cy="571325"/>
          </a:xfrm>
        </p:spPr>
        <p:txBody>
          <a:bodyPr>
            <a:normAutofit fontScale="90000"/>
          </a:bodyPr>
          <a:lstStyle/>
          <a:p>
            <a:r>
              <a:rPr lang="en-US" dirty="0" smtClean="0"/>
              <a:t>Cross-Platform </a:t>
            </a:r>
            <a:r>
              <a:rPr lang="en-US" dirty="0" err="1" smtClean="0"/>
              <a:t>OpenMP</a:t>
            </a:r>
            <a:r>
              <a:rPr lang="en-US" dirty="0" smtClean="0"/>
              <a:t> Performance Analysis</a:t>
            </a:r>
            <a:endParaRPr lang="en-US" dirty="0"/>
          </a:p>
        </p:txBody>
      </p:sp>
      <p:sp>
        <p:nvSpPr>
          <p:cNvPr id="3" name="Content Placeholder 2"/>
          <p:cNvSpPr>
            <a:spLocks noGrp="1"/>
          </p:cNvSpPr>
          <p:nvPr>
            <p:ph sz="quarter" idx="4294967295"/>
          </p:nvPr>
        </p:nvSpPr>
        <p:spPr>
          <a:xfrm>
            <a:off x="215900" y="1663700"/>
            <a:ext cx="8893175" cy="4872038"/>
          </a:xfrm>
          <a:prstGeom prst="rect">
            <a:avLst/>
          </a:prstGeom>
        </p:spPr>
        <p:txBody>
          <a:bodyPr/>
          <a:lstStyle/>
          <a:p>
            <a:r>
              <a:rPr lang="en-US" dirty="0" smtClean="0"/>
              <a:t>How do you support a common performance analysis methodology for </a:t>
            </a:r>
            <a:r>
              <a:rPr lang="en-US" dirty="0" err="1" smtClean="0"/>
              <a:t>OpenMP</a:t>
            </a:r>
            <a:r>
              <a:rPr lang="en-US" dirty="0" smtClean="0"/>
              <a:t> across systems and compilers?</a:t>
            </a:r>
          </a:p>
          <a:p>
            <a:r>
              <a:rPr lang="en-US" dirty="0" smtClean="0"/>
              <a:t>Evaluate </a:t>
            </a:r>
            <a:r>
              <a:rPr lang="en-US" dirty="0"/>
              <a:t>four </a:t>
            </a:r>
            <a:r>
              <a:rPr lang="en-US" dirty="0" smtClean="0"/>
              <a:t>methods </a:t>
            </a:r>
            <a:r>
              <a:rPr lang="en-US" dirty="0"/>
              <a:t>for </a:t>
            </a:r>
            <a:r>
              <a:rPr lang="en-US" dirty="0" err="1"/>
              <a:t>OpenMP</a:t>
            </a:r>
            <a:r>
              <a:rPr lang="en-US" dirty="0"/>
              <a:t> measurement:</a:t>
            </a:r>
          </a:p>
          <a:p>
            <a:pPr lvl="1"/>
            <a:r>
              <a:rPr lang="en-US" dirty="0"/>
              <a:t>POMP</a:t>
            </a:r>
          </a:p>
          <a:p>
            <a:pPr lvl="1"/>
            <a:r>
              <a:rPr lang="en-US" dirty="0"/>
              <a:t>ORA w/</a:t>
            </a:r>
            <a:r>
              <a:rPr lang="en-US" dirty="0" err="1"/>
              <a:t>OpenUH</a:t>
            </a:r>
            <a:endParaRPr lang="en-US" dirty="0"/>
          </a:p>
          <a:p>
            <a:pPr lvl="1"/>
            <a:r>
              <a:rPr lang="en-US" dirty="0"/>
              <a:t>ORA w/GOMP</a:t>
            </a:r>
          </a:p>
          <a:p>
            <a:pPr lvl="1"/>
            <a:r>
              <a:rPr lang="en-US" dirty="0"/>
              <a:t>OMPT w/Intel</a:t>
            </a:r>
          </a:p>
          <a:p>
            <a:pPr marL="321457" lvl="1" indent="0">
              <a:buNone/>
            </a:pPr>
            <a:r>
              <a:rPr lang="en-US" dirty="0" smtClean="0"/>
              <a:t>… all </a:t>
            </a:r>
            <a:r>
              <a:rPr lang="en-US" dirty="0"/>
              <a:t>integrated into </a:t>
            </a:r>
            <a:r>
              <a:rPr lang="en-US" dirty="0" smtClean="0"/>
              <a:t>TAU</a:t>
            </a:r>
            <a:endParaRPr lang="en-US" dirty="0"/>
          </a:p>
          <a:p>
            <a:r>
              <a:rPr lang="en-US" dirty="0"/>
              <a:t>Compare </a:t>
            </a:r>
            <a:r>
              <a:rPr lang="en-US" dirty="0" smtClean="0"/>
              <a:t>performance</a:t>
            </a:r>
            <a:br>
              <a:rPr lang="en-US" dirty="0" smtClean="0"/>
            </a:br>
            <a:r>
              <a:rPr lang="en-US" dirty="0" smtClean="0"/>
              <a:t>visibility, semantic </a:t>
            </a:r>
            <a:r>
              <a:rPr lang="en-US" dirty="0"/>
              <a:t>context</a:t>
            </a:r>
            <a:r>
              <a:rPr lang="en-US" dirty="0" smtClean="0"/>
              <a:t>,</a:t>
            </a:r>
            <a:br>
              <a:rPr lang="en-US" dirty="0" smtClean="0"/>
            </a:br>
            <a:r>
              <a:rPr lang="en-US" dirty="0" smtClean="0"/>
              <a:t>measurement overhead, and integration in analysis</a:t>
            </a:r>
            <a:endParaRPr lang="en-US" dirty="0"/>
          </a:p>
          <a:p>
            <a:endParaRPr lang="en-US" dirty="0"/>
          </a:p>
        </p:txBody>
      </p:sp>
      <p:sp>
        <p:nvSpPr>
          <p:cNvPr id="4" name="TextBox 3"/>
          <p:cNvSpPr txBox="1"/>
          <p:nvPr/>
        </p:nvSpPr>
        <p:spPr>
          <a:xfrm>
            <a:off x="5248672" y="5332016"/>
            <a:ext cx="3650845" cy="89254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26788" rtlCol="0" anchor="t">
            <a:spAutoFit/>
          </a:bodyPr>
          <a:lstStyle/>
          <a:p>
            <a:pPr defTabSz="321457" latinLnBrk="1" hangingPunct="0"/>
            <a:r>
              <a:rPr lang="en-US" sz="1700" dirty="0">
                <a:solidFill>
                  <a:srgbClr val="000000"/>
                </a:solidFill>
                <a:uFill>
                  <a:solidFill>
                    <a:srgbClr val="000000"/>
                  </a:solidFill>
                </a:uFill>
                <a:latin typeface="Calibri"/>
                <a:ea typeface="Calibri"/>
                <a:cs typeface="Calibri"/>
                <a:sym typeface="Calibri"/>
              </a:rPr>
              <a:t>ORA: </a:t>
            </a:r>
            <a:r>
              <a:rPr lang="en-US" sz="1700" dirty="0" err="1">
                <a:solidFill>
                  <a:srgbClr val="000000"/>
                </a:solidFill>
                <a:uFill>
                  <a:solidFill>
                    <a:srgbClr val="000000"/>
                  </a:solidFill>
                </a:uFill>
                <a:latin typeface="Calibri"/>
                <a:ea typeface="Calibri"/>
                <a:cs typeface="Calibri"/>
                <a:sym typeface="Calibri"/>
              </a:rPr>
              <a:t>OpenMP</a:t>
            </a:r>
            <a:r>
              <a:rPr lang="en-US" sz="1700" dirty="0">
                <a:solidFill>
                  <a:srgbClr val="000000"/>
                </a:solidFill>
                <a:uFill>
                  <a:solidFill>
                    <a:srgbClr val="000000"/>
                  </a:solidFill>
                </a:uFill>
                <a:latin typeface="Calibri"/>
                <a:ea typeface="Calibri"/>
                <a:cs typeface="Calibri"/>
                <a:sym typeface="Calibri"/>
              </a:rPr>
              <a:t> Runtime API</a:t>
            </a:r>
          </a:p>
          <a:p>
            <a:pPr defTabSz="321457" latinLnBrk="1" hangingPunct="0"/>
            <a:r>
              <a:rPr lang="en-US" dirty="0" smtClean="0">
                <a:solidFill>
                  <a:srgbClr val="000000"/>
                </a:solidFill>
                <a:uFill>
                  <a:solidFill>
                    <a:srgbClr val="000000"/>
                  </a:solidFill>
                </a:uFill>
              </a:rPr>
              <a:t>GOMP: GCC </a:t>
            </a:r>
            <a:r>
              <a:rPr lang="en-US" dirty="0" err="1" smtClean="0">
                <a:solidFill>
                  <a:srgbClr val="000000"/>
                </a:solidFill>
                <a:uFill>
                  <a:solidFill>
                    <a:srgbClr val="000000"/>
                  </a:solidFill>
                </a:uFill>
              </a:rPr>
              <a:t>OpenMP</a:t>
            </a:r>
            <a:r>
              <a:rPr lang="en-US" dirty="0" smtClean="0">
                <a:solidFill>
                  <a:srgbClr val="000000"/>
                </a:solidFill>
                <a:uFill>
                  <a:solidFill>
                    <a:srgbClr val="000000"/>
                  </a:solidFill>
                </a:uFill>
              </a:rPr>
              <a:t> implementation</a:t>
            </a:r>
            <a:endParaRPr lang="en-US" dirty="0">
              <a:solidFill>
                <a:srgbClr val="000000"/>
              </a:solidFill>
              <a:uFill>
                <a:solidFill>
                  <a:srgbClr val="000000"/>
                </a:solidFill>
              </a:uFill>
            </a:endParaRPr>
          </a:p>
          <a:p>
            <a:pPr defTabSz="321457" latinLnBrk="1" hangingPunct="0"/>
            <a:r>
              <a:rPr lang="en-US" sz="1700" dirty="0">
                <a:solidFill>
                  <a:srgbClr val="000000"/>
                </a:solidFill>
                <a:uFill>
                  <a:solidFill>
                    <a:srgbClr val="000000"/>
                  </a:solidFill>
                </a:uFill>
                <a:latin typeface="Calibri"/>
                <a:ea typeface="Calibri"/>
                <a:cs typeface="Calibri"/>
                <a:sym typeface="Calibri"/>
              </a:rPr>
              <a:t>OMPT: </a:t>
            </a:r>
            <a:r>
              <a:rPr lang="en-US" sz="1700" dirty="0" err="1">
                <a:solidFill>
                  <a:srgbClr val="000000"/>
                </a:solidFill>
                <a:uFill>
                  <a:solidFill>
                    <a:srgbClr val="000000"/>
                  </a:solidFill>
                </a:uFill>
                <a:latin typeface="Calibri"/>
                <a:ea typeface="Calibri"/>
                <a:cs typeface="Calibri"/>
                <a:sym typeface="Calibri"/>
              </a:rPr>
              <a:t>OpenMP</a:t>
            </a:r>
            <a:r>
              <a:rPr lang="en-US" sz="1700" dirty="0">
                <a:solidFill>
                  <a:srgbClr val="000000"/>
                </a:solidFill>
                <a:uFill>
                  <a:solidFill>
                    <a:srgbClr val="000000"/>
                  </a:solidFill>
                </a:uFill>
                <a:latin typeface="Calibri"/>
                <a:ea typeface="Calibri"/>
                <a:cs typeface="Calibri"/>
                <a:sym typeface="Calibri"/>
              </a:rPr>
              <a:t> Tools interface</a:t>
            </a:r>
          </a:p>
        </p:txBody>
      </p:sp>
    </p:spTree>
    <p:extLst>
      <p:ext uri="{BB962C8B-B14F-4D97-AF65-F5344CB8AC3E}">
        <p14:creationId xmlns:p14="http://schemas.microsoft.com/office/powerpoint/2010/main" val="18533149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1529" y="860311"/>
            <a:ext cx="7716982" cy="571325"/>
          </a:xfrm>
        </p:spPr>
        <p:txBody>
          <a:bodyPr/>
          <a:lstStyle/>
          <a:p>
            <a:r>
              <a:rPr lang="en-US" dirty="0" smtClean="0"/>
              <a:t>TAU and </a:t>
            </a:r>
            <a:r>
              <a:rPr lang="en-US" dirty="0" err="1" smtClean="0"/>
              <a:t>Autotuning</a:t>
            </a:r>
            <a:r>
              <a:rPr lang="en-US" dirty="0" smtClean="0"/>
              <a:t> in SUPER</a:t>
            </a:r>
            <a:endParaRPr lang="en-US" dirty="0"/>
          </a:p>
        </p:txBody>
      </p:sp>
      <p:grpSp>
        <p:nvGrpSpPr>
          <p:cNvPr id="127" name="Group 126"/>
          <p:cNvGrpSpPr/>
          <p:nvPr/>
        </p:nvGrpSpPr>
        <p:grpSpPr>
          <a:xfrm>
            <a:off x="32188" y="1497807"/>
            <a:ext cx="9054704" cy="4915694"/>
            <a:chOff x="32188" y="1497806"/>
            <a:chExt cx="9054704" cy="5411391"/>
          </a:xfrm>
        </p:grpSpPr>
        <p:sp>
          <p:nvSpPr>
            <p:cNvPr id="4" name="Rounded Rectangle 3"/>
            <p:cNvSpPr/>
            <p:nvPr/>
          </p:nvSpPr>
          <p:spPr>
            <a:xfrm>
              <a:off x="91117" y="1497806"/>
              <a:ext cx="2514012" cy="3276600"/>
            </a:xfrm>
            <a:prstGeom prst="roundRect">
              <a:avLst/>
            </a:prstGeom>
            <a:gradFill flip="none" rotWithShape="1">
              <a:gsLst>
                <a:gs pos="0">
                  <a:schemeClr val="accent1">
                    <a:tint val="100000"/>
                    <a:shade val="100000"/>
                    <a:satMod val="130000"/>
                    <a:alpha val="26000"/>
                  </a:schemeClr>
                </a:gs>
                <a:gs pos="100000">
                  <a:schemeClr val="accent1">
                    <a:tint val="50000"/>
                    <a:shade val="100000"/>
                    <a:satMod val="350000"/>
                    <a:alpha val="26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5" name="Rounded Rectangle 4"/>
            <p:cNvSpPr/>
            <p:nvPr/>
          </p:nvSpPr>
          <p:spPr>
            <a:xfrm>
              <a:off x="2681329" y="1497807"/>
              <a:ext cx="4419600" cy="2895600"/>
            </a:xfrm>
            <a:prstGeom prst="roundRect">
              <a:avLst/>
            </a:prstGeom>
            <a:gradFill flip="none" rotWithShape="1">
              <a:gsLst>
                <a:gs pos="0">
                  <a:schemeClr val="accent1">
                    <a:tint val="100000"/>
                    <a:shade val="100000"/>
                    <a:satMod val="130000"/>
                    <a:alpha val="61000"/>
                  </a:schemeClr>
                </a:gs>
                <a:gs pos="100000">
                  <a:schemeClr val="accent1">
                    <a:tint val="50000"/>
                    <a:shade val="100000"/>
                    <a:satMod val="350000"/>
                    <a:alpha val="61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6" name="Rounded Rectangle 5"/>
            <p:cNvSpPr/>
            <p:nvPr/>
          </p:nvSpPr>
          <p:spPr>
            <a:xfrm>
              <a:off x="7177130" y="1497806"/>
              <a:ext cx="1905000" cy="3276600"/>
            </a:xfrm>
            <a:prstGeom prst="roundRect">
              <a:avLst/>
            </a:prstGeom>
            <a:gradFill flip="none" rotWithShape="1">
              <a:gsLst>
                <a:gs pos="0">
                  <a:schemeClr val="accent1">
                    <a:tint val="100000"/>
                    <a:shade val="100000"/>
                    <a:satMod val="130000"/>
                    <a:alpha val="43000"/>
                  </a:schemeClr>
                </a:gs>
                <a:gs pos="100000">
                  <a:schemeClr val="accent1">
                    <a:tint val="50000"/>
                    <a:shade val="100000"/>
                    <a:satMod val="350000"/>
                    <a:alpha val="43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pic>
          <p:nvPicPr>
            <p:cNvPr id="7" name="Picture 6" descr="bla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6730" y="4778871"/>
              <a:ext cx="1589023" cy="1062335"/>
            </a:xfrm>
            <a:prstGeom prst="rect">
              <a:avLst/>
            </a:prstGeom>
          </p:spPr>
        </p:pic>
        <p:sp>
          <p:nvSpPr>
            <p:cNvPr id="8" name="TextBox 7"/>
            <p:cNvSpPr txBox="1"/>
            <p:nvPr/>
          </p:nvSpPr>
          <p:spPr>
            <a:xfrm>
              <a:off x="4172295" y="4658915"/>
              <a:ext cx="1206953" cy="460221"/>
            </a:xfrm>
            <a:prstGeom prst="rect">
              <a:avLst/>
            </a:prstGeom>
            <a:noFill/>
          </p:spPr>
          <p:txBody>
            <a:bodyPr wrap="none" lIns="91435" tIns="45718" rIns="91435" bIns="45718" rtlCol="0">
              <a:spAutoFit/>
            </a:bodyPr>
            <a:lstStyle/>
            <a:p>
              <a:pPr algn="ctr"/>
              <a:r>
                <a:rPr lang="en-US" sz="2400" b="1" i="1" dirty="0" err="1">
                  <a:latin typeface="Times New Roman"/>
                  <a:cs typeface="Times New Roman"/>
                </a:rPr>
                <a:t>TAUdb</a:t>
              </a:r>
              <a:endParaRPr lang="en-US" sz="2400" b="1" i="1" dirty="0">
                <a:latin typeface="Times New Roman"/>
                <a:cs typeface="Times New Roman"/>
              </a:endParaRPr>
            </a:p>
          </p:txBody>
        </p:sp>
        <p:pic>
          <p:nvPicPr>
            <p:cNvPr id="1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6729" y="1574007"/>
              <a:ext cx="2234069" cy="3026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stretch>
              <a:fillRect/>
            </a:stretch>
          </p:blipFill>
          <p:spPr>
            <a:xfrm>
              <a:off x="981691" y="1848323"/>
              <a:ext cx="157655" cy="123568"/>
            </a:xfrm>
            <a:prstGeom prst="rect">
              <a:avLst/>
            </a:prstGeom>
            <a:ln>
              <a:solidFill>
                <a:srgbClr val="000000"/>
              </a:solidFill>
            </a:ln>
          </p:spPr>
        </p:pic>
        <p:pic>
          <p:nvPicPr>
            <p:cNvPr id="12" name="Picture 11"/>
            <p:cNvPicPr>
              <a:picLocks noChangeAspect="1"/>
            </p:cNvPicPr>
            <p:nvPr/>
          </p:nvPicPr>
          <p:blipFill>
            <a:blip r:embed="rId5"/>
            <a:stretch>
              <a:fillRect/>
            </a:stretch>
          </p:blipFill>
          <p:spPr>
            <a:xfrm>
              <a:off x="1862916" y="3303953"/>
              <a:ext cx="157655" cy="123568"/>
            </a:xfrm>
            <a:prstGeom prst="rect">
              <a:avLst/>
            </a:prstGeom>
            <a:ln>
              <a:solidFill>
                <a:srgbClr val="000000"/>
              </a:solidFill>
            </a:ln>
          </p:spPr>
        </p:pic>
        <p:pic>
          <p:nvPicPr>
            <p:cNvPr id="13" name="Picture 12"/>
            <p:cNvPicPr>
              <a:picLocks noChangeAspect="1"/>
            </p:cNvPicPr>
            <p:nvPr/>
          </p:nvPicPr>
          <p:blipFill>
            <a:blip r:embed="rId5"/>
            <a:stretch>
              <a:fillRect/>
            </a:stretch>
          </p:blipFill>
          <p:spPr>
            <a:xfrm>
              <a:off x="1369857" y="3839413"/>
              <a:ext cx="157655" cy="123568"/>
            </a:xfrm>
            <a:prstGeom prst="rect">
              <a:avLst/>
            </a:prstGeom>
            <a:ln>
              <a:solidFill>
                <a:srgbClr val="000000"/>
              </a:solidFill>
            </a:ln>
          </p:spPr>
        </p:pic>
        <p:pic>
          <p:nvPicPr>
            <p:cNvPr id="14" name="Picture 13"/>
            <p:cNvPicPr>
              <a:picLocks noChangeAspect="1"/>
            </p:cNvPicPr>
            <p:nvPr/>
          </p:nvPicPr>
          <p:blipFill>
            <a:blip r:embed="rId5"/>
            <a:stretch>
              <a:fillRect/>
            </a:stretch>
          </p:blipFill>
          <p:spPr>
            <a:xfrm>
              <a:off x="1436320" y="4457250"/>
              <a:ext cx="157655" cy="123568"/>
            </a:xfrm>
            <a:prstGeom prst="rect">
              <a:avLst/>
            </a:prstGeom>
            <a:ln>
              <a:solidFill>
                <a:srgbClr val="000000"/>
              </a:solidFill>
            </a:ln>
          </p:spPr>
        </p:pic>
        <p:pic>
          <p:nvPicPr>
            <p:cNvPr id="15" name="Picture 14"/>
            <p:cNvPicPr>
              <a:picLocks noChangeAspect="1"/>
            </p:cNvPicPr>
            <p:nvPr/>
          </p:nvPicPr>
          <p:blipFill>
            <a:blip r:embed="rId5"/>
            <a:stretch>
              <a:fillRect/>
            </a:stretch>
          </p:blipFill>
          <p:spPr>
            <a:xfrm>
              <a:off x="2243144" y="4457250"/>
              <a:ext cx="157655" cy="123568"/>
            </a:xfrm>
            <a:prstGeom prst="rect">
              <a:avLst/>
            </a:prstGeom>
            <a:ln>
              <a:solidFill>
                <a:srgbClr val="000000"/>
              </a:solidFill>
            </a:ln>
          </p:spPr>
        </p:pic>
        <p:sp>
          <p:nvSpPr>
            <p:cNvPr id="16" name="Text Box 11"/>
            <p:cNvSpPr txBox="1">
              <a:spLocks noChangeArrowheads="1"/>
            </p:cNvSpPr>
            <p:nvPr/>
          </p:nvSpPr>
          <p:spPr bwMode="auto">
            <a:xfrm>
              <a:off x="435670" y="3015629"/>
              <a:ext cx="2017059" cy="1606378"/>
            </a:xfrm>
            <a:prstGeom prst="rect">
              <a:avLst/>
            </a:prstGeom>
            <a:solidFill>
              <a:schemeClr val="accent5">
                <a:lumMod val="50000"/>
                <a:alpha val="8000"/>
              </a:schemeClr>
            </a:solidFill>
            <a:ln w="9525">
              <a:solidFill>
                <a:schemeClr val="tx1"/>
              </a:solidFill>
              <a:miter lim="800000"/>
              <a:headEnd/>
              <a:tailEnd/>
            </a:ln>
          </p:spPr>
          <p:txBody>
            <a:bodyPr lIns="89977" tIns="52043" rIns="89977" bIns="44989"/>
            <a:lstStyle>
              <a:lvl1pPr>
                <a:tabLst>
                  <a:tab pos="723900" algn="l"/>
                </a:tabLst>
                <a:defRPr sz="2400" i="1">
                  <a:solidFill>
                    <a:schemeClr val="tx1"/>
                  </a:solidFill>
                  <a:latin typeface="Times New Roman" charset="0"/>
                  <a:ea typeface="ＭＳ Ｐゴシック" charset="0"/>
                  <a:cs typeface="ＭＳ Ｐゴシック" charset="0"/>
                </a:defRPr>
              </a:lvl1pPr>
              <a:lvl2pPr marL="742950" indent="-285750">
                <a:tabLst>
                  <a:tab pos="723900" algn="l"/>
                </a:tabLst>
                <a:defRPr sz="2400" i="1">
                  <a:solidFill>
                    <a:schemeClr val="tx1"/>
                  </a:solidFill>
                  <a:latin typeface="Times New Roman" charset="0"/>
                  <a:ea typeface="ＭＳ Ｐゴシック" charset="0"/>
                </a:defRPr>
              </a:lvl2pPr>
              <a:lvl3pPr marL="1143000" indent="-228600">
                <a:tabLst>
                  <a:tab pos="723900" algn="l"/>
                </a:tabLst>
                <a:defRPr sz="2400" i="1">
                  <a:solidFill>
                    <a:schemeClr val="tx1"/>
                  </a:solidFill>
                  <a:latin typeface="Times New Roman" charset="0"/>
                  <a:ea typeface="ＭＳ Ｐゴシック" charset="0"/>
                </a:defRPr>
              </a:lvl3pPr>
              <a:lvl4pPr marL="1600200" indent="-228600">
                <a:tabLst>
                  <a:tab pos="723900" algn="l"/>
                </a:tabLst>
                <a:defRPr sz="2400" i="1">
                  <a:solidFill>
                    <a:schemeClr val="tx1"/>
                  </a:solidFill>
                  <a:latin typeface="Times New Roman" charset="0"/>
                  <a:ea typeface="ＭＳ Ｐゴシック" charset="0"/>
                </a:defRPr>
              </a:lvl4pPr>
              <a:lvl5pPr marL="2057400" indent="-228600">
                <a:tabLst>
                  <a:tab pos="723900" algn="l"/>
                </a:tabLst>
                <a:defRPr sz="2400" i="1">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Lst>
                <a:defRPr sz="2400" i="1">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Lst>
                <a:defRPr sz="2400" i="1">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Lst>
                <a:defRPr sz="2400" i="1">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Lst>
                <a:defRPr sz="2400" i="1">
                  <a:solidFill>
                    <a:schemeClr val="tx1"/>
                  </a:solidFill>
                  <a:latin typeface="Times New Roman" charset="0"/>
                  <a:ea typeface="ＭＳ Ｐゴシック" charset="0"/>
                </a:defRPr>
              </a:lvl9pPr>
            </a:lstStyle>
            <a:p>
              <a:endParaRPr lang="en-US" sz="1100" dirty="0">
                <a:solidFill>
                  <a:srgbClr val="000000"/>
                </a:solidFill>
                <a:latin typeface="Arial" charset="0"/>
              </a:endParaRPr>
            </a:p>
          </p:txBody>
        </p:sp>
        <p:pic>
          <p:nvPicPr>
            <p:cNvPr id="17"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77130" y="1574007"/>
              <a:ext cx="1905000" cy="3229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descr="blah.png"/>
            <p:cNvPicPr>
              <a:picLocks noChangeAspect="1"/>
            </p:cNvPicPr>
            <p:nvPr/>
          </p:nvPicPr>
          <p:blipFill rotWithShape="1">
            <a:blip r:embed="rId7">
              <a:extLst>
                <a:ext uri="{28A0092B-C50C-407E-A947-70E740481C1C}">
                  <a14:useLocalDpi xmlns:a14="http://schemas.microsoft.com/office/drawing/2010/main" val="0"/>
                </a:ext>
              </a:extLst>
            </a:blip>
            <a:srcRect b="1713"/>
            <a:stretch/>
          </p:blipFill>
          <p:spPr>
            <a:xfrm>
              <a:off x="5074558" y="1689409"/>
              <a:ext cx="988711" cy="659677"/>
            </a:xfrm>
            <a:prstGeom prst="rect">
              <a:avLst/>
            </a:prstGeom>
          </p:spPr>
        </p:pic>
        <p:pic>
          <p:nvPicPr>
            <p:cNvPr id="20" name="Picture 19" descr="blah.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6057" y="1763548"/>
              <a:ext cx="726451" cy="351654"/>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81330" y="1651158"/>
              <a:ext cx="3408223" cy="2742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descr="blah.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75086" y="1574007"/>
              <a:ext cx="773443" cy="761657"/>
            </a:xfrm>
            <a:prstGeom prst="rect">
              <a:avLst/>
            </a:prstGeom>
          </p:spPr>
        </p:pic>
        <p:cxnSp>
          <p:nvCxnSpPr>
            <p:cNvPr id="23" name="Straight Arrow Connector 22"/>
            <p:cNvCxnSpPr/>
            <p:nvPr/>
          </p:nvCxnSpPr>
          <p:spPr>
            <a:xfrm flipV="1">
              <a:off x="5073067" y="1940509"/>
              <a:ext cx="6050" cy="728383"/>
            </a:xfrm>
            <a:prstGeom prst="straightConnector1">
              <a:avLst/>
            </a:prstGeom>
            <a:ln w="1905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5591111" y="2345948"/>
              <a:ext cx="538941" cy="0"/>
            </a:xfrm>
            <a:prstGeom prst="straightConnector1">
              <a:avLst/>
            </a:prstGeom>
            <a:ln w="1905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6121070" y="2348398"/>
              <a:ext cx="4535" cy="737497"/>
            </a:xfrm>
            <a:prstGeom prst="straightConnector1">
              <a:avLst/>
            </a:prstGeom>
            <a:ln w="1905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5618057" y="3082759"/>
              <a:ext cx="503012" cy="0"/>
            </a:xfrm>
            <a:prstGeom prst="straightConnector1">
              <a:avLst/>
            </a:prstGeom>
            <a:ln w="1905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6004299" y="1687522"/>
              <a:ext cx="176653" cy="103467"/>
            </a:xfrm>
            <a:prstGeom prst="straightConnector1">
              <a:avLst/>
            </a:prstGeom>
            <a:ln w="1905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2" idx="1"/>
            </p:cNvCxnSpPr>
            <p:nvPr/>
          </p:nvCxnSpPr>
          <p:spPr>
            <a:xfrm flipH="1" flipV="1">
              <a:off x="6004298" y="1897591"/>
              <a:ext cx="170788" cy="57244"/>
            </a:xfrm>
            <a:prstGeom prst="straightConnector1">
              <a:avLst/>
            </a:prstGeom>
            <a:ln w="1905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flipV="1">
              <a:off x="6007293" y="2054360"/>
              <a:ext cx="170665" cy="134821"/>
            </a:xfrm>
            <a:prstGeom prst="straightConnector1">
              <a:avLst/>
            </a:prstGeom>
            <a:ln w="1905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586330" y="2675164"/>
              <a:ext cx="515989" cy="246221"/>
            </a:xfrm>
            <a:prstGeom prst="rect">
              <a:avLst/>
            </a:prstGeom>
            <a:noFill/>
          </p:spPr>
          <p:txBody>
            <a:bodyPr wrap="square" lIns="91435" tIns="45718" rIns="91435" bIns="45718" rtlCol="0">
              <a:spAutoFit/>
            </a:bodyPr>
            <a:lstStyle/>
            <a:p>
              <a:r>
                <a:rPr lang="en-US" sz="1000" dirty="0"/>
                <a:t>CUDA</a:t>
              </a:r>
            </a:p>
          </p:txBody>
        </p:sp>
        <p:sp>
          <p:nvSpPr>
            <p:cNvPr id="31" name="TextBox 30"/>
            <p:cNvSpPr txBox="1"/>
            <p:nvPr/>
          </p:nvSpPr>
          <p:spPr>
            <a:xfrm>
              <a:off x="4586330" y="1728282"/>
              <a:ext cx="588585" cy="246221"/>
            </a:xfrm>
            <a:prstGeom prst="rect">
              <a:avLst/>
            </a:prstGeom>
            <a:noFill/>
          </p:spPr>
          <p:txBody>
            <a:bodyPr wrap="square" lIns="91435" tIns="45718" rIns="91435" bIns="45718" rtlCol="0">
              <a:spAutoFit/>
            </a:bodyPr>
            <a:lstStyle/>
            <a:p>
              <a:r>
                <a:rPr lang="en-US" sz="1000" dirty="0" err="1"/>
                <a:t>OpenCL</a:t>
              </a:r>
              <a:endParaRPr lang="en-US" sz="1000" dirty="0"/>
            </a:p>
          </p:txBody>
        </p:sp>
        <p:cxnSp>
          <p:nvCxnSpPr>
            <p:cNvPr id="32" name="Straight Arrow Connector 31"/>
            <p:cNvCxnSpPr/>
            <p:nvPr/>
          </p:nvCxnSpPr>
          <p:spPr>
            <a:xfrm flipH="1">
              <a:off x="3108987" y="4098619"/>
              <a:ext cx="2047976" cy="0"/>
            </a:xfrm>
            <a:prstGeom prst="straightConnector1">
              <a:avLst/>
            </a:prstGeom>
            <a:ln w="1905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3111982" y="2894639"/>
              <a:ext cx="6050" cy="1203980"/>
            </a:xfrm>
            <a:prstGeom prst="straightConnector1">
              <a:avLst/>
            </a:prstGeom>
            <a:ln w="1905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5"/>
            <a:stretch>
              <a:fillRect/>
            </a:stretch>
          </p:blipFill>
          <p:spPr>
            <a:xfrm>
              <a:off x="4905458" y="3001303"/>
              <a:ext cx="154455" cy="137956"/>
            </a:xfrm>
            <a:prstGeom prst="rect">
              <a:avLst/>
            </a:prstGeom>
            <a:ln>
              <a:solidFill>
                <a:srgbClr val="000000"/>
              </a:solidFill>
            </a:ln>
          </p:spPr>
        </p:pic>
        <p:pic>
          <p:nvPicPr>
            <p:cNvPr id="35" name="Picture 34"/>
            <p:cNvPicPr>
              <a:picLocks noChangeAspect="1"/>
            </p:cNvPicPr>
            <p:nvPr/>
          </p:nvPicPr>
          <p:blipFill>
            <a:blip r:embed="rId5"/>
            <a:stretch>
              <a:fillRect/>
            </a:stretch>
          </p:blipFill>
          <p:spPr>
            <a:xfrm>
              <a:off x="5121035" y="2060693"/>
              <a:ext cx="154455" cy="137956"/>
            </a:xfrm>
            <a:prstGeom prst="rect">
              <a:avLst/>
            </a:prstGeom>
            <a:ln>
              <a:solidFill>
                <a:srgbClr val="000000"/>
              </a:solidFill>
            </a:ln>
          </p:spPr>
        </p:pic>
        <p:pic>
          <p:nvPicPr>
            <p:cNvPr id="36" name="Picture 35"/>
            <p:cNvPicPr>
              <a:picLocks noChangeAspect="1"/>
            </p:cNvPicPr>
            <p:nvPr/>
          </p:nvPicPr>
          <p:blipFill>
            <a:blip r:embed="rId5"/>
            <a:stretch>
              <a:fillRect/>
            </a:stretch>
          </p:blipFill>
          <p:spPr>
            <a:xfrm>
              <a:off x="5121035" y="2411854"/>
              <a:ext cx="154455" cy="137956"/>
            </a:xfrm>
            <a:prstGeom prst="rect">
              <a:avLst/>
            </a:prstGeom>
            <a:ln>
              <a:solidFill>
                <a:srgbClr val="000000"/>
              </a:solidFill>
            </a:ln>
          </p:spPr>
        </p:pic>
        <p:pic>
          <p:nvPicPr>
            <p:cNvPr id="37" name="Picture 36"/>
            <p:cNvPicPr>
              <a:picLocks noChangeAspect="1"/>
            </p:cNvPicPr>
            <p:nvPr/>
          </p:nvPicPr>
          <p:blipFill>
            <a:blip r:embed="rId5"/>
            <a:stretch>
              <a:fillRect/>
            </a:stretch>
          </p:blipFill>
          <p:spPr>
            <a:xfrm>
              <a:off x="5936674" y="3164343"/>
              <a:ext cx="154455" cy="137956"/>
            </a:xfrm>
            <a:prstGeom prst="rect">
              <a:avLst/>
            </a:prstGeom>
            <a:ln>
              <a:solidFill>
                <a:srgbClr val="000000"/>
              </a:solidFill>
            </a:ln>
          </p:spPr>
        </p:pic>
        <p:pic>
          <p:nvPicPr>
            <p:cNvPr id="38" name="Picture 37"/>
            <p:cNvPicPr>
              <a:picLocks noChangeAspect="1"/>
            </p:cNvPicPr>
            <p:nvPr/>
          </p:nvPicPr>
          <p:blipFill>
            <a:blip r:embed="rId5"/>
            <a:stretch>
              <a:fillRect/>
            </a:stretch>
          </p:blipFill>
          <p:spPr>
            <a:xfrm>
              <a:off x="5936674" y="3916830"/>
              <a:ext cx="154455" cy="137956"/>
            </a:xfrm>
            <a:prstGeom prst="rect">
              <a:avLst/>
            </a:prstGeom>
            <a:ln>
              <a:solidFill>
                <a:srgbClr val="000000"/>
              </a:solidFill>
            </a:ln>
          </p:spPr>
        </p:pic>
        <p:sp>
          <p:nvSpPr>
            <p:cNvPr id="39" name="TextBox 38"/>
            <p:cNvSpPr txBox="1"/>
            <p:nvPr/>
          </p:nvSpPr>
          <p:spPr>
            <a:xfrm>
              <a:off x="1537964" y="1650207"/>
              <a:ext cx="1070255" cy="828110"/>
            </a:xfrm>
            <a:prstGeom prst="rect">
              <a:avLst/>
            </a:prstGeom>
            <a:noFill/>
          </p:spPr>
          <p:txBody>
            <a:bodyPr wrap="none" lIns="91435" tIns="45718" rIns="91435" bIns="45718" rtlCol="0">
              <a:spAutoFit/>
            </a:bodyPr>
            <a:lstStyle/>
            <a:p>
              <a:pPr algn="ctr"/>
              <a:r>
                <a:rPr lang="en-US" sz="2400" dirty="0" err="1">
                  <a:latin typeface="Times New Roman"/>
                  <a:cs typeface="Times New Roman"/>
                </a:rPr>
                <a:t>CHiLL</a:t>
              </a:r>
              <a:r>
                <a:rPr lang="en-US" sz="2400" dirty="0">
                  <a:latin typeface="Times New Roman"/>
                  <a:cs typeface="Times New Roman"/>
                </a:rPr>
                <a:t/>
              </a:r>
              <a:br>
                <a:rPr lang="en-US" sz="2400" dirty="0">
                  <a:latin typeface="Times New Roman"/>
                  <a:cs typeface="Times New Roman"/>
                </a:rPr>
              </a:br>
              <a:r>
                <a:rPr lang="en-US" sz="2400" dirty="0">
                  <a:latin typeface="Times New Roman"/>
                  <a:cs typeface="Times New Roman"/>
                </a:rPr>
                <a:t>+ AH</a:t>
              </a:r>
            </a:p>
          </p:txBody>
        </p:sp>
        <p:sp>
          <p:nvSpPr>
            <p:cNvPr id="40" name="TextBox 39"/>
            <p:cNvSpPr txBox="1"/>
            <p:nvPr/>
          </p:nvSpPr>
          <p:spPr>
            <a:xfrm>
              <a:off x="6262730" y="2869407"/>
              <a:ext cx="748823" cy="461665"/>
            </a:xfrm>
            <a:prstGeom prst="rect">
              <a:avLst/>
            </a:prstGeom>
            <a:noFill/>
          </p:spPr>
          <p:txBody>
            <a:bodyPr wrap="none" lIns="91435" tIns="45718" rIns="91435" bIns="45718" rtlCol="0">
              <a:spAutoFit/>
            </a:bodyPr>
            <a:lstStyle/>
            <a:p>
              <a:pPr algn="ctr"/>
              <a:r>
                <a:rPr lang="en-US" sz="2400" dirty="0" err="1">
                  <a:latin typeface="Times New Roman"/>
                  <a:cs typeface="Times New Roman"/>
                </a:rPr>
                <a:t>Orio</a:t>
              </a:r>
              <a:endParaRPr lang="en-US" sz="2400" dirty="0">
                <a:latin typeface="Times New Roman"/>
                <a:cs typeface="Times New Roman"/>
              </a:endParaRPr>
            </a:p>
          </p:txBody>
        </p:sp>
        <p:sp>
          <p:nvSpPr>
            <p:cNvPr id="41" name="TextBox 40"/>
            <p:cNvSpPr txBox="1"/>
            <p:nvPr/>
          </p:nvSpPr>
          <p:spPr>
            <a:xfrm>
              <a:off x="8034539" y="1569542"/>
              <a:ext cx="971390" cy="461665"/>
            </a:xfrm>
            <a:prstGeom prst="rect">
              <a:avLst/>
            </a:prstGeom>
            <a:noFill/>
          </p:spPr>
          <p:txBody>
            <a:bodyPr wrap="none" lIns="91435" tIns="45718" rIns="91435" bIns="45718" rtlCol="0">
              <a:spAutoFit/>
            </a:bodyPr>
            <a:lstStyle/>
            <a:p>
              <a:pPr algn="ctr"/>
              <a:r>
                <a:rPr lang="en-US" sz="2400" dirty="0">
                  <a:latin typeface="Times New Roman"/>
                  <a:cs typeface="Times New Roman"/>
                </a:rPr>
                <a:t>ROSE</a:t>
              </a:r>
            </a:p>
          </p:txBody>
        </p:sp>
        <p:pic>
          <p:nvPicPr>
            <p:cNvPr id="42" name="Picture 41" descr="article_06c.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1129" y="4926806"/>
              <a:ext cx="1447800" cy="990600"/>
            </a:xfrm>
            <a:prstGeom prst="rect">
              <a:avLst/>
            </a:prstGeom>
          </p:spPr>
        </p:pic>
        <p:sp>
          <p:nvSpPr>
            <p:cNvPr id="43" name="TextBox 42"/>
            <p:cNvSpPr txBox="1"/>
            <p:nvPr/>
          </p:nvSpPr>
          <p:spPr>
            <a:xfrm>
              <a:off x="32188" y="5155407"/>
              <a:ext cx="1100181" cy="461665"/>
            </a:xfrm>
            <a:prstGeom prst="rect">
              <a:avLst/>
            </a:prstGeom>
            <a:noFill/>
          </p:spPr>
          <p:txBody>
            <a:bodyPr wrap="none" lIns="91435" tIns="45718" rIns="91435" bIns="45718" rtlCol="0">
              <a:spAutoFit/>
            </a:bodyPr>
            <a:lstStyle/>
            <a:p>
              <a:pPr algn="ctr"/>
              <a:r>
                <a:rPr lang="en-US" sz="2400" dirty="0">
                  <a:latin typeface="Times New Roman"/>
                  <a:cs typeface="Times New Roman"/>
                </a:rPr>
                <a:t>Geant4</a:t>
              </a:r>
            </a:p>
          </p:txBody>
        </p:sp>
        <p:pic>
          <p:nvPicPr>
            <p:cNvPr id="44" name="Picture 43"/>
            <p:cNvPicPr>
              <a:picLocks noChangeAspect="1"/>
            </p:cNvPicPr>
            <p:nvPr/>
          </p:nvPicPr>
          <p:blipFill>
            <a:blip r:embed="rId12"/>
            <a:stretch>
              <a:fillRect/>
            </a:stretch>
          </p:blipFill>
          <p:spPr>
            <a:xfrm>
              <a:off x="6338929" y="4850607"/>
              <a:ext cx="1676400" cy="1326251"/>
            </a:xfrm>
            <a:prstGeom prst="rect">
              <a:avLst/>
            </a:prstGeom>
          </p:spPr>
        </p:pic>
        <p:sp>
          <p:nvSpPr>
            <p:cNvPr id="45" name="TextBox 44"/>
            <p:cNvSpPr txBox="1"/>
            <p:nvPr/>
          </p:nvSpPr>
          <p:spPr>
            <a:xfrm>
              <a:off x="7743743" y="5536406"/>
              <a:ext cx="1343149" cy="460221"/>
            </a:xfrm>
            <a:prstGeom prst="rect">
              <a:avLst/>
            </a:prstGeom>
            <a:noFill/>
          </p:spPr>
          <p:txBody>
            <a:bodyPr wrap="none" lIns="91435" tIns="45718" rIns="91435" bIns="45718" rtlCol="0">
              <a:spAutoFit/>
            </a:bodyPr>
            <a:lstStyle/>
            <a:p>
              <a:pPr algn="ctr"/>
              <a:r>
                <a:rPr lang="en-US" sz="2400" dirty="0">
                  <a:latin typeface="Times New Roman"/>
                  <a:cs typeface="Times New Roman"/>
                </a:rPr>
                <a:t>MPAS-O</a:t>
              </a:r>
            </a:p>
          </p:txBody>
        </p:sp>
        <p:pic>
          <p:nvPicPr>
            <p:cNvPr id="46" name="Picture 45" descr="blah.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8329" y="5988780"/>
              <a:ext cx="1955800" cy="919226"/>
            </a:xfrm>
            <a:prstGeom prst="rect">
              <a:avLst/>
            </a:prstGeom>
          </p:spPr>
        </p:pic>
        <p:sp>
          <p:nvSpPr>
            <p:cNvPr id="47" name="TextBox 46"/>
            <p:cNvSpPr txBox="1"/>
            <p:nvPr/>
          </p:nvSpPr>
          <p:spPr>
            <a:xfrm>
              <a:off x="470299" y="6176858"/>
              <a:ext cx="1022786" cy="461665"/>
            </a:xfrm>
            <a:prstGeom prst="rect">
              <a:avLst/>
            </a:prstGeom>
            <a:noFill/>
          </p:spPr>
          <p:txBody>
            <a:bodyPr wrap="none" lIns="91435" tIns="45718" rIns="91435" bIns="45718" rtlCol="0">
              <a:spAutoFit/>
            </a:bodyPr>
            <a:lstStyle/>
            <a:p>
              <a:pPr algn="ctr"/>
              <a:r>
                <a:rPr lang="en-US" sz="2400" dirty="0">
                  <a:latin typeface="Times New Roman"/>
                  <a:cs typeface="Times New Roman"/>
                </a:rPr>
                <a:t>CESM</a:t>
              </a:r>
            </a:p>
          </p:txBody>
        </p:sp>
        <p:sp>
          <p:nvSpPr>
            <p:cNvPr id="48" name="Oval 47"/>
            <p:cNvSpPr/>
            <p:nvPr/>
          </p:nvSpPr>
          <p:spPr>
            <a:xfrm>
              <a:off x="3748129" y="6298406"/>
              <a:ext cx="2057400" cy="533400"/>
            </a:xfrm>
            <a:prstGeom prst="ellipse">
              <a:avLst/>
            </a:prstGeom>
          </p:spPr>
          <p:style>
            <a:lnRef idx="1">
              <a:schemeClr val="dk1"/>
            </a:lnRef>
            <a:fillRef idx="2">
              <a:schemeClr val="dk1"/>
            </a:fillRef>
            <a:effectRef idx="1">
              <a:schemeClr val="dk1"/>
            </a:effectRef>
            <a:fontRef idx="minor">
              <a:schemeClr val="dk1"/>
            </a:fontRef>
          </p:style>
          <p:txBody>
            <a:bodyPr lIns="91435" tIns="45718" rIns="91435" bIns="45718" rtlCol="0" anchor="ctr"/>
            <a:lstStyle/>
            <a:p>
              <a:pPr algn="ctr"/>
              <a:endParaRPr lang="en-US"/>
            </a:p>
          </p:txBody>
        </p:sp>
        <p:sp>
          <p:nvSpPr>
            <p:cNvPr id="49" name="TextBox 48"/>
            <p:cNvSpPr txBox="1"/>
            <p:nvPr/>
          </p:nvSpPr>
          <p:spPr>
            <a:xfrm>
              <a:off x="3900530" y="6298407"/>
              <a:ext cx="1774845" cy="461665"/>
            </a:xfrm>
            <a:prstGeom prst="rect">
              <a:avLst/>
            </a:prstGeom>
            <a:noFill/>
          </p:spPr>
          <p:txBody>
            <a:bodyPr wrap="none" lIns="91435" tIns="45718" rIns="91435" bIns="45718" rtlCol="0">
              <a:spAutoFit/>
            </a:bodyPr>
            <a:lstStyle/>
            <a:p>
              <a:r>
                <a:rPr lang="en-US" sz="2400" dirty="0" err="1">
                  <a:latin typeface="Times New Roman"/>
                  <a:cs typeface="Times New Roman"/>
                </a:rPr>
                <a:t>PerfExplorer</a:t>
              </a:r>
              <a:endParaRPr lang="en-US" sz="2400" dirty="0">
                <a:latin typeface="Times New Roman"/>
                <a:cs typeface="Times New Roman"/>
              </a:endParaRPr>
            </a:p>
          </p:txBody>
        </p:sp>
        <p:sp>
          <p:nvSpPr>
            <p:cNvPr id="50" name="Up-Down Arrow 49"/>
            <p:cNvSpPr/>
            <p:nvPr/>
          </p:nvSpPr>
          <p:spPr>
            <a:xfrm>
              <a:off x="4586329" y="5765007"/>
              <a:ext cx="381000" cy="533400"/>
            </a:xfrm>
            <a:prstGeom prst="upDownArrow">
              <a:avLst>
                <a:gd name="adj1" fmla="val 48316"/>
                <a:gd name="adj2" fmla="val 50000"/>
              </a:avLst>
            </a:prstGeom>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cxnSp>
          <p:nvCxnSpPr>
            <p:cNvPr id="51" name="Straight Arrow Connector 50"/>
            <p:cNvCxnSpPr/>
            <p:nvPr/>
          </p:nvCxnSpPr>
          <p:spPr>
            <a:xfrm>
              <a:off x="2605130" y="4545806"/>
              <a:ext cx="14478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4814929" y="4393407"/>
              <a:ext cx="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H="1">
              <a:off x="5500729" y="4622007"/>
              <a:ext cx="16002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endCxn id="7" idx="3"/>
            </p:cNvCxnSpPr>
            <p:nvPr/>
          </p:nvCxnSpPr>
          <p:spPr>
            <a:xfrm flipH="1" flipV="1">
              <a:off x="5565753" y="5310040"/>
              <a:ext cx="620777" cy="2263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endCxn id="7" idx="1"/>
            </p:cNvCxnSpPr>
            <p:nvPr/>
          </p:nvCxnSpPr>
          <p:spPr>
            <a:xfrm flipV="1">
              <a:off x="2681330" y="5310040"/>
              <a:ext cx="1295400" cy="1501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2757529" y="5536406"/>
              <a:ext cx="10668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57" name="Picture 56"/>
            <p:cNvPicPr>
              <a:picLocks noChangeAspect="1"/>
            </p:cNvPicPr>
            <p:nvPr/>
          </p:nvPicPr>
          <p:blipFill>
            <a:blip r:embed="rId14"/>
            <a:stretch>
              <a:fillRect/>
            </a:stretch>
          </p:blipFill>
          <p:spPr>
            <a:xfrm>
              <a:off x="6110330" y="6222206"/>
              <a:ext cx="1142998" cy="685800"/>
            </a:xfrm>
            <a:prstGeom prst="rect">
              <a:avLst/>
            </a:prstGeom>
          </p:spPr>
        </p:pic>
        <p:cxnSp>
          <p:nvCxnSpPr>
            <p:cNvPr id="58" name="Straight Arrow Connector 57"/>
            <p:cNvCxnSpPr/>
            <p:nvPr/>
          </p:nvCxnSpPr>
          <p:spPr>
            <a:xfrm flipH="1" flipV="1">
              <a:off x="5576931" y="5612608"/>
              <a:ext cx="533398" cy="5333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7177129" y="6069807"/>
              <a:ext cx="858679" cy="461665"/>
            </a:xfrm>
            <a:prstGeom prst="rect">
              <a:avLst/>
            </a:prstGeom>
            <a:noFill/>
          </p:spPr>
          <p:txBody>
            <a:bodyPr wrap="none" lIns="91435" tIns="45718" rIns="91435" bIns="45718" rtlCol="0">
              <a:spAutoFit/>
            </a:bodyPr>
            <a:lstStyle/>
            <a:p>
              <a:r>
                <a:rPr lang="en-US" sz="2400" dirty="0"/>
                <a:t>XGC1</a:t>
              </a:r>
            </a:p>
          </p:txBody>
        </p:sp>
        <p:pic>
          <p:nvPicPr>
            <p:cNvPr id="60" name="Picture 59"/>
            <p:cNvPicPr>
              <a:picLocks noChangeAspect="1"/>
            </p:cNvPicPr>
            <p:nvPr/>
          </p:nvPicPr>
          <p:blipFill rotWithShape="1">
            <a:blip r:embed="rId15">
              <a:extLst>
                <a:ext uri="{28A0092B-C50C-407E-A947-70E740481C1C}">
                  <a14:useLocalDpi xmlns:a14="http://schemas.microsoft.com/office/drawing/2010/main" val="0"/>
                </a:ext>
              </a:extLst>
            </a:blip>
            <a:srcRect l="9411" t="7085" r="10392" b="28630"/>
            <a:stretch/>
          </p:blipFill>
          <p:spPr>
            <a:xfrm>
              <a:off x="8289292" y="6207775"/>
              <a:ext cx="797600" cy="701422"/>
            </a:xfrm>
            <a:prstGeom prst="rect">
              <a:avLst/>
            </a:prstGeom>
          </p:spPr>
        </p:pic>
      </p:grpSp>
    </p:spTree>
    <p:extLst>
      <p:ext uri="{BB962C8B-B14F-4D97-AF65-F5344CB8AC3E}">
        <p14:creationId xmlns:p14="http://schemas.microsoft.com/office/powerpoint/2010/main" val="1575967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821751"/>
            <a:ext cx="6528017" cy="571325"/>
          </a:xfrm>
        </p:spPr>
        <p:txBody>
          <a:bodyPr/>
          <a:lstStyle/>
          <a:p>
            <a:r>
              <a:rPr lang="en-US" dirty="0" smtClean="0"/>
              <a:t>Science Engagement Motivation</a:t>
            </a:r>
            <a:br>
              <a:rPr lang="en-US" dirty="0" smtClean="0"/>
            </a:b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5</a:t>
            </a:fld>
            <a:endParaRPr lang="en-US"/>
          </a:p>
        </p:txBody>
      </p:sp>
      <p:sp>
        <p:nvSpPr>
          <p:cNvPr id="61" name="TextBox 60"/>
          <p:cNvSpPr txBox="1"/>
          <p:nvPr/>
        </p:nvSpPr>
        <p:spPr>
          <a:xfrm>
            <a:off x="110293" y="1346318"/>
            <a:ext cx="8779392" cy="2308324"/>
          </a:xfrm>
          <a:prstGeom prst="rect">
            <a:avLst/>
          </a:prstGeom>
          <a:noFill/>
        </p:spPr>
        <p:txBody>
          <a:bodyPr wrap="square" rtlCol="0">
            <a:spAutoFit/>
          </a:bodyPr>
          <a:lstStyle/>
          <a:p>
            <a:pPr marL="457200" indent="-457200">
              <a:buFont typeface="Wingdings" charset="2"/>
              <a:buChar char="v"/>
            </a:pPr>
            <a:r>
              <a:rPr lang="en-US" sz="2400" dirty="0" smtClean="0"/>
              <a:t>GTS and LAMMPS are developed w/file-based workflows control</a:t>
            </a:r>
          </a:p>
          <a:p>
            <a:pPr marL="457200" indent="-457200">
              <a:buFont typeface="Wingdings" charset="2"/>
              <a:buChar char="v"/>
            </a:pPr>
            <a:r>
              <a:rPr lang="en-US" sz="2400" dirty="0" smtClean="0"/>
              <a:t>ADIOS has been used to replace the file I/O with a memory-based workflow management scheme</a:t>
            </a:r>
          </a:p>
          <a:p>
            <a:pPr marL="914400" lvl="1" indent="-457200">
              <a:buFont typeface="Wingdings" charset="2"/>
              <a:buChar char="q"/>
            </a:pPr>
            <a:r>
              <a:rPr lang="en-US" sz="2400" dirty="0" smtClean="0"/>
              <a:t>Manages data movement in memory or between nodes</a:t>
            </a:r>
          </a:p>
          <a:p>
            <a:pPr marL="914400" lvl="1" indent="-457200">
              <a:buFont typeface="Wingdings" charset="2"/>
              <a:buChar char="q"/>
            </a:pPr>
            <a:r>
              <a:rPr lang="en-US" sz="2400" dirty="0" smtClean="0"/>
              <a:t>Supports parallel communication</a:t>
            </a:r>
          </a:p>
          <a:p>
            <a:pPr marL="457200" indent="-457200">
              <a:buFont typeface="Wingdings" charset="2"/>
              <a:buChar char="v"/>
            </a:pPr>
            <a:r>
              <a:rPr lang="en-US" sz="2400" dirty="0" smtClean="0"/>
              <a:t>ADIOS buffers can have parameters set/optimized at run-time</a:t>
            </a:r>
          </a:p>
        </p:txBody>
      </p:sp>
      <p:grpSp>
        <p:nvGrpSpPr>
          <p:cNvPr id="62" name="Group 61"/>
          <p:cNvGrpSpPr>
            <a:grpSpLocks noChangeAspect="1"/>
          </p:cNvGrpSpPr>
          <p:nvPr/>
        </p:nvGrpSpPr>
        <p:grpSpPr>
          <a:xfrm>
            <a:off x="67406" y="3714612"/>
            <a:ext cx="8892477" cy="1414463"/>
            <a:chOff x="482600" y="6934200"/>
            <a:chExt cx="11696700" cy="1860510"/>
          </a:xfrm>
        </p:grpSpPr>
        <p:pic>
          <p:nvPicPr>
            <p:cNvPr id="63" name="Picture 62" descr="bla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6938375"/>
              <a:ext cx="5257800" cy="1824625"/>
            </a:xfrm>
            <a:prstGeom prst="rect">
              <a:avLst/>
            </a:prstGeom>
          </p:spPr>
        </p:pic>
        <p:pic>
          <p:nvPicPr>
            <p:cNvPr id="64" name="Picture 63" descr="bla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5200" y="6934200"/>
              <a:ext cx="6134100" cy="1860510"/>
            </a:xfrm>
            <a:prstGeom prst="rect">
              <a:avLst/>
            </a:prstGeom>
          </p:spPr>
        </p:pic>
      </p:grpSp>
      <p:sp>
        <p:nvSpPr>
          <p:cNvPr id="65" name="TextBox 64"/>
          <p:cNvSpPr txBox="1"/>
          <p:nvPr/>
        </p:nvSpPr>
        <p:spPr>
          <a:xfrm>
            <a:off x="222487" y="5197115"/>
            <a:ext cx="3884185" cy="1261884"/>
          </a:xfrm>
          <a:prstGeom prst="rect">
            <a:avLst/>
          </a:prstGeom>
          <a:noFill/>
        </p:spPr>
        <p:txBody>
          <a:bodyPr wrap="square" rtlCol="0">
            <a:spAutoFit/>
          </a:bodyPr>
          <a:lstStyle/>
          <a:p>
            <a:pPr algn="ctr"/>
            <a:r>
              <a:rPr lang="en-US" sz="2000" b="1" u="sng" dirty="0" smtClean="0">
                <a:latin typeface="CMU Sans Serif Demi Condensed"/>
                <a:cs typeface="CMU Sans Serif Demi Condensed"/>
              </a:rPr>
              <a:t>GTS Workflow</a:t>
            </a:r>
          </a:p>
          <a:p>
            <a:pPr algn="ctr"/>
            <a:r>
              <a:rPr lang="en-US" sz="2000" b="1" dirty="0" err="1" smtClean="0">
                <a:latin typeface="CMU Sans Serif Demi Condensed"/>
                <a:cs typeface="CMU Sans Serif Demi Condensed"/>
              </a:rPr>
              <a:t>Gyrokinetic</a:t>
            </a:r>
            <a:r>
              <a:rPr lang="en-US" sz="2000" b="1" dirty="0" smtClean="0">
                <a:latin typeface="CMU Sans Serif Demi Condensed"/>
                <a:cs typeface="CMU Sans Serif Demi Condensed"/>
              </a:rPr>
              <a:t> </a:t>
            </a:r>
            <a:r>
              <a:rPr lang="en-US" sz="2000" b="1" dirty="0" err="1">
                <a:latin typeface="CMU Sans Serif Demi Condensed"/>
                <a:cs typeface="CMU Sans Serif Demi Condensed"/>
              </a:rPr>
              <a:t>Tokamak</a:t>
            </a:r>
            <a:r>
              <a:rPr lang="en-US" sz="2000" b="1" dirty="0">
                <a:latin typeface="CMU Sans Serif Demi Condensed"/>
                <a:cs typeface="CMU Sans Serif Demi Condensed"/>
              </a:rPr>
              <a:t> Simulation</a:t>
            </a:r>
            <a:r>
              <a:rPr lang="en-US" dirty="0"/>
              <a:t/>
            </a:r>
            <a:br>
              <a:rPr lang="en-US" dirty="0"/>
            </a:br>
            <a:r>
              <a:rPr lang="en-US" sz="1400" dirty="0"/>
              <a:t>http://</a:t>
            </a:r>
            <a:r>
              <a:rPr lang="en-US" sz="1400" dirty="0" err="1"/>
              <a:t>theorycodes.pppl.wikispaces.net</a:t>
            </a:r>
            <a:r>
              <a:rPr lang="en-US" sz="1400" dirty="0"/>
              <a:t>/GTS</a:t>
            </a:r>
            <a:endParaRPr lang="en-US" sz="2000" dirty="0"/>
          </a:p>
        </p:txBody>
      </p:sp>
      <p:sp>
        <p:nvSpPr>
          <p:cNvPr id="66" name="TextBox 65"/>
          <p:cNvSpPr txBox="1"/>
          <p:nvPr/>
        </p:nvSpPr>
        <p:spPr>
          <a:xfrm>
            <a:off x="4338398" y="5173007"/>
            <a:ext cx="4663481" cy="1261884"/>
          </a:xfrm>
          <a:prstGeom prst="rect">
            <a:avLst/>
          </a:prstGeom>
          <a:noFill/>
        </p:spPr>
        <p:txBody>
          <a:bodyPr wrap="square" rtlCol="0">
            <a:spAutoFit/>
          </a:bodyPr>
          <a:lstStyle/>
          <a:p>
            <a:pPr algn="ctr"/>
            <a:r>
              <a:rPr lang="en-US" sz="2000" b="1" u="sng" dirty="0" smtClean="0">
                <a:latin typeface="CMU Sans Serif Demi Condensed"/>
                <a:cs typeface="CMU Sans Serif Demi Condensed"/>
              </a:rPr>
              <a:t>LAMMPS Workflow</a:t>
            </a:r>
            <a:r>
              <a:rPr lang="en-US" sz="2000" b="1" dirty="0" smtClean="0">
                <a:latin typeface="CMU Sans Serif Demi Condensed"/>
                <a:cs typeface="CMU Sans Serif Demi Condensed"/>
              </a:rPr>
              <a:t/>
            </a:r>
            <a:br>
              <a:rPr lang="en-US" sz="2000" b="1" dirty="0" smtClean="0">
                <a:latin typeface="CMU Sans Serif Demi Condensed"/>
                <a:cs typeface="CMU Sans Serif Demi Condensed"/>
              </a:rPr>
            </a:br>
            <a:r>
              <a:rPr lang="en-US" sz="2000" b="1" dirty="0" smtClean="0">
                <a:latin typeface="CMU Sans Serif Demi Condensed"/>
                <a:cs typeface="CMU Sans Serif Demi Condensed"/>
              </a:rPr>
              <a:t>Large-Scale Atomic/Molecular Massively Parallel Simulator</a:t>
            </a:r>
            <a:endParaRPr lang="en-US" sz="2400" b="1" dirty="0" smtClean="0">
              <a:latin typeface="CMU Sans Serif Demi Condensed"/>
              <a:cs typeface="CMU Sans Serif Demi Condensed"/>
            </a:endParaRPr>
          </a:p>
          <a:p>
            <a:pPr algn="ctr"/>
            <a:r>
              <a:rPr lang="en-US" sz="1400" dirty="0"/>
              <a:t>http://</a:t>
            </a:r>
            <a:r>
              <a:rPr lang="en-US" sz="1400" dirty="0" err="1"/>
              <a:t>lammps.sandia.gov</a:t>
            </a:r>
            <a:endParaRPr lang="en-US" sz="1400" dirty="0"/>
          </a:p>
        </p:txBody>
      </p:sp>
    </p:spTree>
    <p:extLst>
      <p:ext uri="{BB962C8B-B14F-4D97-AF65-F5344CB8AC3E}">
        <p14:creationId xmlns:p14="http://schemas.microsoft.com/office/powerpoint/2010/main" val="11113154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TAU Application Highlights –  IRMHD</a:t>
            </a:r>
            <a:endParaRPr lang="en-US" dirty="0"/>
          </a:p>
        </p:txBody>
      </p:sp>
      <p:sp>
        <p:nvSpPr>
          <p:cNvPr id="3" name="Content Placeholder 2"/>
          <p:cNvSpPr>
            <a:spLocks noGrp="1"/>
          </p:cNvSpPr>
          <p:nvPr>
            <p:ph idx="4294967295"/>
          </p:nvPr>
        </p:nvSpPr>
        <p:spPr>
          <a:xfrm>
            <a:off x="469900" y="1495136"/>
            <a:ext cx="8674100" cy="5094577"/>
          </a:xfrm>
        </p:spPr>
        <p:txBody>
          <a:bodyPr>
            <a:normAutofit/>
          </a:bodyPr>
          <a:lstStyle/>
          <a:p>
            <a:r>
              <a:rPr lang="en-US" dirty="0" smtClean="0"/>
              <a:t>INCITE Implicit </a:t>
            </a:r>
            <a:r>
              <a:rPr lang="en-US" dirty="0" err="1" smtClean="0"/>
              <a:t>Radiative</a:t>
            </a:r>
            <a:r>
              <a:rPr lang="en-US" dirty="0" smtClean="0"/>
              <a:t> and Magneto</a:t>
            </a:r>
            <a:br>
              <a:rPr lang="en-US" dirty="0" smtClean="0"/>
            </a:br>
            <a:r>
              <a:rPr lang="en-US" dirty="0" smtClean="0"/>
              <a:t>Hydro Dynamical Solver (IRMD)</a:t>
            </a:r>
          </a:p>
          <a:p>
            <a:pPr lvl="1"/>
            <a:r>
              <a:rPr lang="en-US" dirty="0" smtClean="0"/>
              <a:t>Understand solar winds and coronal heating</a:t>
            </a:r>
          </a:p>
          <a:p>
            <a:pPr lvl="1"/>
            <a:r>
              <a:rPr lang="en-US" dirty="0"/>
              <a:t>Argonne: T. Williams</a:t>
            </a:r>
          </a:p>
          <a:p>
            <a:pPr lvl="1"/>
            <a:r>
              <a:rPr lang="en-US" dirty="0" smtClean="0"/>
              <a:t>University of New Hampshire: J. Perez, B. </a:t>
            </a:r>
            <a:r>
              <a:rPr lang="en-US" dirty="0" err="1" smtClean="0"/>
              <a:t>Chandran</a:t>
            </a:r>
            <a:endParaRPr lang="en-US" dirty="0" smtClean="0"/>
          </a:p>
          <a:p>
            <a:pPr lvl="1"/>
            <a:r>
              <a:rPr lang="en-US" dirty="0" smtClean="0"/>
              <a:t>University of Oregon: S. </a:t>
            </a:r>
            <a:r>
              <a:rPr lang="en-US" dirty="0" err="1" smtClean="0"/>
              <a:t>Shende</a:t>
            </a:r>
            <a:endParaRPr lang="en-US" dirty="0" smtClean="0"/>
          </a:p>
          <a:p>
            <a:r>
              <a:rPr lang="en-US" dirty="0" smtClean="0"/>
              <a:t>TAU performance optimizations</a:t>
            </a:r>
          </a:p>
          <a:p>
            <a:pPr lvl="1"/>
            <a:r>
              <a:rPr lang="en-US" dirty="0" smtClean="0"/>
              <a:t>Eliminated MPI overheads</a:t>
            </a:r>
          </a:p>
          <a:p>
            <a:pPr lvl="1"/>
            <a:r>
              <a:rPr lang="en-US" dirty="0" smtClean="0"/>
              <a:t>Improved communication overlap</a:t>
            </a:r>
          </a:p>
          <a:p>
            <a:pPr lvl="1"/>
            <a:r>
              <a:rPr lang="en-US" dirty="0" smtClean="0"/>
              <a:t>Reduced barriers and load imbalance</a:t>
            </a:r>
          </a:p>
          <a:p>
            <a:pPr lvl="1"/>
            <a:r>
              <a:rPr lang="en-US" dirty="0" smtClean="0"/>
              <a:t>Used more efficient libraries</a:t>
            </a:r>
          </a:p>
          <a:p>
            <a:pPr lvl="1"/>
            <a:r>
              <a:rPr lang="en-US" dirty="0" smtClean="0"/>
              <a:t>Over-subscribed nodes</a:t>
            </a:r>
          </a:p>
          <a:p>
            <a:pPr lvl="1"/>
            <a:r>
              <a:rPr lang="en-US" dirty="0" smtClean="0"/>
              <a:t>528.18 core hours to 70.85 core hours!</a:t>
            </a:r>
          </a:p>
          <a:p>
            <a:r>
              <a:rPr lang="en-US" dirty="0" smtClean="0"/>
              <a:t>“Groundbreaking Astrophysics</a:t>
            </a:r>
            <a:br>
              <a:rPr lang="en-US" dirty="0" smtClean="0"/>
            </a:br>
            <a:r>
              <a:rPr lang="en-US" dirty="0" smtClean="0"/>
              <a:t>Accelerated,” HPC Source, pp. 9-12, February 2013.</a:t>
            </a:r>
          </a:p>
          <a:p>
            <a:pPr lvl="1"/>
            <a:endParaRPr lang="en-US" dirty="0" smtClean="0"/>
          </a:p>
          <a:p>
            <a:endParaRPr lang="en-US" dirty="0"/>
          </a:p>
        </p:txBody>
      </p:sp>
      <p:pic>
        <p:nvPicPr>
          <p:cNvPr id="5" name="Picture 4" descr="blah.png"/>
          <p:cNvPicPr>
            <a:picLocks noChangeAspect="1"/>
          </p:cNvPicPr>
          <p:nvPr/>
        </p:nvPicPr>
        <p:blipFill>
          <a:blip r:embed="rId3"/>
          <a:stretch>
            <a:fillRect/>
          </a:stretch>
        </p:blipFill>
        <p:spPr>
          <a:xfrm>
            <a:off x="6949251" y="1464219"/>
            <a:ext cx="2123312" cy="1194050"/>
          </a:xfrm>
          <a:prstGeom prst="rect">
            <a:avLst/>
          </a:prstGeom>
        </p:spPr>
      </p:pic>
      <p:pic>
        <p:nvPicPr>
          <p:cNvPr id="13" name="Picture 12" descr="bla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0172" y="2828880"/>
            <a:ext cx="1982391" cy="1727064"/>
          </a:xfrm>
          <a:prstGeom prst="rect">
            <a:avLst/>
          </a:prstGeom>
        </p:spPr>
      </p:pic>
      <p:pic>
        <p:nvPicPr>
          <p:cNvPr id="14" name="Picture 13" descr="bla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6896" y="4624785"/>
            <a:ext cx="1967807" cy="1461872"/>
          </a:xfrm>
          <a:prstGeom prst="rect">
            <a:avLst/>
          </a:prstGeom>
        </p:spPr>
      </p:pic>
      <p:sp>
        <p:nvSpPr>
          <p:cNvPr id="15" name="TextBox 14"/>
          <p:cNvSpPr txBox="1"/>
          <p:nvPr/>
        </p:nvSpPr>
        <p:spPr>
          <a:xfrm>
            <a:off x="5355153" y="3191022"/>
            <a:ext cx="1681441" cy="8713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26788" rtlCol="0" anchor="t">
            <a:spAutoFit/>
          </a:bodyPr>
          <a:lstStyle/>
          <a:p>
            <a:pPr algn="ctr" defTabSz="321457" latinLnBrk="1" hangingPunct="0"/>
            <a:r>
              <a:rPr lang="en-US" sz="1700" dirty="0">
                <a:solidFill>
                  <a:srgbClr val="000000"/>
                </a:solidFill>
                <a:uFill>
                  <a:solidFill>
                    <a:srgbClr val="000000"/>
                  </a:solidFill>
                </a:uFill>
                <a:latin typeface="Times New Roman"/>
                <a:ea typeface="Calibri"/>
                <a:cs typeface="Times New Roman"/>
                <a:sym typeface="Calibri"/>
              </a:rPr>
              <a:t>Mira topology</a:t>
            </a:r>
            <a:r>
              <a:rPr lang="en-US" dirty="0">
                <a:solidFill>
                  <a:srgbClr val="000000"/>
                </a:solidFill>
                <a:uFill>
                  <a:solidFill>
                    <a:srgbClr val="000000"/>
                  </a:solidFill>
                </a:uFill>
                <a:latin typeface="Times New Roman"/>
                <a:cs typeface="Times New Roman"/>
              </a:rPr>
              <a:t/>
            </a:r>
            <a:br>
              <a:rPr lang="en-US" dirty="0">
                <a:solidFill>
                  <a:srgbClr val="000000"/>
                </a:solidFill>
                <a:uFill>
                  <a:solidFill>
                    <a:srgbClr val="000000"/>
                  </a:solidFill>
                </a:uFill>
                <a:latin typeface="Times New Roman"/>
                <a:cs typeface="Times New Roman"/>
              </a:rPr>
            </a:br>
            <a:r>
              <a:rPr lang="en-US" sz="1700" dirty="0">
                <a:solidFill>
                  <a:srgbClr val="000000"/>
                </a:solidFill>
                <a:uFill>
                  <a:solidFill>
                    <a:srgbClr val="000000"/>
                  </a:solidFill>
                </a:uFill>
                <a:latin typeface="Times New Roman"/>
                <a:ea typeface="Calibri"/>
                <a:cs typeface="Times New Roman"/>
                <a:sym typeface="Calibri"/>
              </a:rPr>
              <a:t>visualization of</a:t>
            </a:r>
            <a:r>
              <a:rPr lang="en-US" dirty="0">
                <a:solidFill>
                  <a:srgbClr val="000000"/>
                </a:solidFill>
                <a:uFill>
                  <a:solidFill>
                    <a:srgbClr val="000000"/>
                  </a:solidFill>
                </a:uFill>
                <a:latin typeface="Times New Roman"/>
                <a:cs typeface="Times New Roman"/>
              </a:rPr>
              <a:t/>
            </a:r>
            <a:br>
              <a:rPr lang="en-US" dirty="0">
                <a:solidFill>
                  <a:srgbClr val="000000"/>
                </a:solidFill>
                <a:uFill>
                  <a:solidFill>
                    <a:srgbClr val="000000"/>
                  </a:solidFill>
                </a:uFill>
                <a:latin typeface="Times New Roman"/>
                <a:cs typeface="Times New Roman"/>
              </a:rPr>
            </a:br>
            <a:r>
              <a:rPr lang="en-US" sz="1700" dirty="0">
                <a:solidFill>
                  <a:srgbClr val="000000"/>
                </a:solidFill>
                <a:uFill>
                  <a:solidFill>
                    <a:srgbClr val="000000"/>
                  </a:solidFill>
                </a:uFill>
                <a:latin typeface="Times New Roman"/>
                <a:ea typeface="Calibri"/>
                <a:cs typeface="Times New Roman"/>
                <a:sym typeface="Calibri"/>
              </a:rPr>
              <a:t>MPI performance</a:t>
            </a:r>
          </a:p>
        </p:txBody>
      </p:sp>
      <p:sp>
        <p:nvSpPr>
          <p:cNvPr id="16" name="TextBox 15"/>
          <p:cNvSpPr txBox="1"/>
          <p:nvPr/>
        </p:nvSpPr>
        <p:spPr>
          <a:xfrm>
            <a:off x="5437995" y="4636231"/>
            <a:ext cx="1515758" cy="9233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26788" rtlCol="0" anchor="t">
            <a:spAutoFit/>
          </a:bodyPr>
          <a:lstStyle/>
          <a:p>
            <a:pPr algn="ctr" defTabSz="321457" latinLnBrk="1" hangingPunct="0"/>
            <a:r>
              <a:rPr lang="en-US" dirty="0" smtClean="0">
                <a:solidFill>
                  <a:srgbClr val="000000"/>
                </a:solidFill>
                <a:uFill>
                  <a:solidFill>
                    <a:srgbClr val="000000"/>
                  </a:solidFill>
                </a:uFill>
                <a:latin typeface="Times New Roman"/>
                <a:cs typeface="Times New Roman"/>
              </a:rPr>
              <a:t>Mira load</a:t>
            </a:r>
            <a:r>
              <a:rPr lang="en-US" dirty="0">
                <a:solidFill>
                  <a:srgbClr val="000000"/>
                </a:solidFill>
                <a:uFill>
                  <a:solidFill>
                    <a:srgbClr val="000000"/>
                  </a:solidFill>
                </a:uFill>
                <a:latin typeface="Times New Roman"/>
                <a:cs typeface="Times New Roman"/>
              </a:rPr>
              <a:t/>
            </a:r>
            <a:br>
              <a:rPr lang="en-US" dirty="0">
                <a:solidFill>
                  <a:srgbClr val="000000"/>
                </a:solidFill>
                <a:uFill>
                  <a:solidFill>
                    <a:srgbClr val="000000"/>
                  </a:solidFill>
                </a:uFill>
                <a:latin typeface="Times New Roman"/>
                <a:cs typeface="Times New Roman"/>
              </a:rPr>
            </a:br>
            <a:r>
              <a:rPr lang="en-US" dirty="0" smtClean="0">
                <a:solidFill>
                  <a:srgbClr val="000000"/>
                </a:solidFill>
                <a:uFill>
                  <a:solidFill>
                    <a:srgbClr val="000000"/>
                  </a:solidFill>
                </a:uFill>
                <a:latin typeface="Times New Roman"/>
                <a:cs typeface="Times New Roman"/>
              </a:rPr>
              <a:t>imbalance on</a:t>
            </a:r>
            <a:br>
              <a:rPr lang="en-US" dirty="0" smtClean="0">
                <a:solidFill>
                  <a:srgbClr val="000000"/>
                </a:solidFill>
                <a:uFill>
                  <a:solidFill>
                    <a:srgbClr val="000000"/>
                  </a:solidFill>
                </a:uFill>
                <a:latin typeface="Times New Roman"/>
                <a:cs typeface="Times New Roman"/>
              </a:rPr>
            </a:br>
            <a:r>
              <a:rPr lang="en-US" dirty="0" smtClean="0">
                <a:solidFill>
                  <a:srgbClr val="000000"/>
                </a:solidFill>
                <a:uFill>
                  <a:solidFill>
                    <a:srgbClr val="000000"/>
                  </a:solidFill>
                </a:uFill>
                <a:latin typeface="Times New Roman"/>
                <a:cs typeface="Times New Roman"/>
              </a:rPr>
              <a:t>32K MPI ranks</a:t>
            </a:r>
            <a:endParaRPr lang="en-US" sz="1700" dirty="0">
              <a:solidFill>
                <a:srgbClr val="000000"/>
              </a:solidFill>
              <a:uFill>
                <a:solidFill>
                  <a:srgbClr val="000000"/>
                </a:solidFill>
              </a:uFill>
              <a:latin typeface="Times New Roman"/>
              <a:ea typeface="Calibri"/>
              <a:cs typeface="Times New Roman"/>
              <a:sym typeface="Calibri"/>
            </a:endParaRPr>
          </a:p>
        </p:txBody>
      </p:sp>
    </p:spTree>
    <p:extLst>
      <p:ext uri="{BB962C8B-B14F-4D97-AF65-F5344CB8AC3E}">
        <p14:creationId xmlns:p14="http://schemas.microsoft.com/office/powerpoint/2010/main" val="16248819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TAU Application Highlights –  </a:t>
            </a:r>
            <a:r>
              <a:rPr lang="en-US" dirty="0" err="1" smtClean="0"/>
              <a:t>OpenMC</a:t>
            </a:r>
            <a:endParaRPr lang="en-US" dirty="0"/>
          </a:p>
        </p:txBody>
      </p:sp>
      <p:sp>
        <p:nvSpPr>
          <p:cNvPr id="3" name="Content Placeholder 2"/>
          <p:cNvSpPr>
            <a:spLocks noGrp="1"/>
          </p:cNvSpPr>
          <p:nvPr>
            <p:ph idx="4294967295"/>
          </p:nvPr>
        </p:nvSpPr>
        <p:spPr>
          <a:xfrm>
            <a:off x="469900" y="1495136"/>
            <a:ext cx="8674100" cy="5094577"/>
          </a:xfrm>
        </p:spPr>
        <p:txBody>
          <a:bodyPr>
            <a:normAutofit fontScale="70000" lnSpcReduction="20000"/>
          </a:bodyPr>
          <a:lstStyle/>
          <a:p>
            <a:r>
              <a:rPr lang="en-US" dirty="0" err="1" smtClean="0"/>
              <a:t>OpenMP</a:t>
            </a:r>
            <a:r>
              <a:rPr lang="en-US" dirty="0" smtClean="0"/>
              <a:t> Monte Carlo particle transport</a:t>
            </a:r>
          </a:p>
          <a:p>
            <a:pPr lvl="1"/>
            <a:r>
              <a:rPr lang="en-US" dirty="0" smtClean="0"/>
              <a:t>Argonne: Andrew Siegel</a:t>
            </a:r>
          </a:p>
          <a:p>
            <a:pPr lvl="1"/>
            <a:r>
              <a:rPr lang="en-US" dirty="0" smtClean="0"/>
              <a:t>University of Oregon: D. </a:t>
            </a:r>
            <a:r>
              <a:rPr lang="en-US" dirty="0" err="1" smtClean="0"/>
              <a:t>Ozog</a:t>
            </a:r>
            <a:r>
              <a:rPr lang="en-US" dirty="0" smtClean="0"/>
              <a:t>, A. Malony</a:t>
            </a:r>
            <a:endParaRPr lang="en-US" dirty="0"/>
          </a:p>
          <a:p>
            <a:pPr lvl="0"/>
            <a:r>
              <a:rPr lang="en-US" dirty="0">
                <a:solidFill>
                  <a:schemeClr val="tx1"/>
                </a:solidFill>
              </a:rPr>
              <a:t>C</a:t>
            </a:r>
            <a:r>
              <a:rPr lang="en-US" dirty="0" smtClean="0">
                <a:solidFill>
                  <a:schemeClr val="tx1"/>
                </a:solidFill>
              </a:rPr>
              <a:t>ompare </a:t>
            </a:r>
            <a:r>
              <a:rPr lang="en-US" dirty="0">
                <a:solidFill>
                  <a:schemeClr val="tx1"/>
                </a:solidFill>
              </a:rPr>
              <a:t>event-</a:t>
            </a:r>
            <a:r>
              <a:rPr lang="en-US" dirty="0" smtClean="0">
                <a:solidFill>
                  <a:schemeClr val="tx1"/>
                </a:solidFill>
              </a:rPr>
              <a:t>based and </a:t>
            </a:r>
            <a:r>
              <a:rPr lang="en-US" dirty="0">
                <a:solidFill>
                  <a:schemeClr val="tx1"/>
                </a:solidFill>
              </a:rPr>
              <a:t>history-</a:t>
            </a:r>
            <a:r>
              <a:rPr lang="en-US" dirty="0" smtClean="0">
                <a:solidFill>
                  <a:schemeClr val="tx1"/>
                </a:solidFill>
              </a:rPr>
              <a:t>based</a:t>
            </a:r>
            <a:br>
              <a:rPr lang="en-US" dirty="0" smtClean="0">
                <a:solidFill>
                  <a:schemeClr val="tx1"/>
                </a:solidFill>
              </a:rPr>
            </a:br>
            <a:r>
              <a:rPr lang="en-US" dirty="0" smtClean="0">
                <a:solidFill>
                  <a:schemeClr val="tx1"/>
                </a:solidFill>
              </a:rPr>
              <a:t>algorithms for exploiting SIMD simulations</a:t>
            </a:r>
          </a:p>
          <a:p>
            <a:pPr lvl="1"/>
            <a:r>
              <a:rPr lang="en-US" dirty="0" smtClean="0">
                <a:solidFill>
                  <a:schemeClr val="tx1"/>
                </a:solidFill>
              </a:rPr>
              <a:t>Port </a:t>
            </a:r>
            <a:r>
              <a:rPr lang="en-US" dirty="0" err="1" smtClean="0">
                <a:solidFill>
                  <a:schemeClr val="tx1"/>
                </a:solidFill>
              </a:rPr>
              <a:t>OpenMC</a:t>
            </a:r>
            <a:r>
              <a:rPr lang="en-US" dirty="0" smtClean="0">
                <a:solidFill>
                  <a:schemeClr val="tx1"/>
                </a:solidFill>
              </a:rPr>
              <a:t> code to Xeon Phi cluster</a:t>
            </a:r>
          </a:p>
          <a:p>
            <a:r>
              <a:rPr lang="en-US" dirty="0" smtClean="0"/>
              <a:t>TAU performance analysis informed</a:t>
            </a:r>
            <a:br>
              <a:rPr lang="en-US" dirty="0" smtClean="0"/>
            </a:br>
            <a:r>
              <a:rPr lang="en-US" dirty="0" smtClean="0"/>
              <a:t>optimizations to </a:t>
            </a:r>
            <a:r>
              <a:rPr lang="en-US" dirty="0" err="1" smtClean="0"/>
              <a:t>OpenMC</a:t>
            </a:r>
            <a:r>
              <a:rPr lang="en-US" dirty="0" smtClean="0"/>
              <a:t> to achieve the</a:t>
            </a:r>
            <a:br>
              <a:rPr lang="en-US" dirty="0" smtClean="0"/>
            </a:br>
            <a:r>
              <a:rPr lang="en-US" dirty="0" smtClean="0"/>
              <a:t>highest known single-node calculation rate</a:t>
            </a:r>
            <a:br>
              <a:rPr lang="en-US" dirty="0" smtClean="0"/>
            </a:br>
            <a:r>
              <a:rPr lang="en-US" dirty="0" smtClean="0"/>
              <a:t>on a standard benchmark</a:t>
            </a:r>
          </a:p>
          <a:p>
            <a:pPr lvl="1"/>
            <a:r>
              <a:rPr lang="en-US" dirty="0" smtClean="0"/>
              <a:t>17,000 particles/second</a:t>
            </a:r>
          </a:p>
          <a:p>
            <a:pPr lvl="1"/>
            <a:r>
              <a:rPr lang="en-US" dirty="0" smtClean="0"/>
              <a:t>Done by load balancing between</a:t>
            </a:r>
            <a:br>
              <a:rPr lang="en-US" dirty="0" smtClean="0"/>
            </a:br>
            <a:r>
              <a:rPr lang="en-US" dirty="0" smtClean="0"/>
              <a:t>CPU + Xeon Phi processors</a:t>
            </a:r>
          </a:p>
          <a:p>
            <a:r>
              <a:rPr lang="en-US" dirty="0" smtClean="0"/>
              <a:t>Achieved 95% distributed efficiency when</a:t>
            </a:r>
            <a:br>
              <a:rPr lang="en-US" dirty="0" smtClean="0"/>
            </a:br>
            <a:r>
              <a:rPr lang="en-US" dirty="0" smtClean="0"/>
              <a:t>using 512 concurrent Xeon Phi devices</a:t>
            </a:r>
          </a:p>
          <a:p>
            <a:r>
              <a:rPr lang="en-US" i="1" dirty="0" smtClean="0"/>
              <a:t>D. </a:t>
            </a:r>
            <a:r>
              <a:rPr lang="en-US" i="1" dirty="0" err="1" smtClean="0"/>
              <a:t>Ozog</a:t>
            </a:r>
            <a:r>
              <a:rPr lang="en-US" i="1" dirty="0" smtClean="0"/>
              <a:t>, A. Malony, A. Siegel,</a:t>
            </a:r>
            <a:br>
              <a:rPr lang="en-US" i="1" dirty="0" smtClean="0"/>
            </a:br>
            <a:r>
              <a:rPr lang="en-US" i="1" dirty="0" smtClean="0"/>
              <a:t>“</a:t>
            </a:r>
            <a:r>
              <a:rPr lang="en-US" dirty="0" smtClean="0"/>
              <a:t>Full-Core PWR Transport Simulations on Xeon Phi Clusters,” </a:t>
            </a:r>
            <a:r>
              <a:rPr lang="en-US" i="1" dirty="0" smtClean="0"/>
              <a:t>Joint </a:t>
            </a:r>
            <a:r>
              <a:rPr lang="en-US" i="1" dirty="0"/>
              <a:t>International Conference on Mathematics and Computation (M&amp;C), Supercomputing in Nuclear Applications (SNA) and the Monte Carlo (MC) </a:t>
            </a:r>
            <a:r>
              <a:rPr lang="en-US" i="1" dirty="0" smtClean="0"/>
              <a:t>Method (ANS MC 2015), </a:t>
            </a:r>
            <a:r>
              <a:rPr lang="en-US" dirty="0" smtClean="0"/>
              <a:t>April </a:t>
            </a:r>
            <a:r>
              <a:rPr lang="en-US" dirty="0"/>
              <a:t>19–23, </a:t>
            </a:r>
            <a:r>
              <a:rPr lang="en-US" dirty="0" smtClean="0"/>
              <a:t>2015</a:t>
            </a:r>
            <a:r>
              <a:rPr lang="en-US" dirty="0"/>
              <a:t>.</a:t>
            </a:r>
          </a:p>
          <a:p>
            <a:endParaRPr lang="en-US" dirty="0"/>
          </a:p>
          <a:p>
            <a:endParaRPr lang="en-US" dirty="0"/>
          </a:p>
        </p:txBody>
      </p:sp>
      <p:pic>
        <p:nvPicPr>
          <p:cNvPr id="4" name="Picture 3" descr="bla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4371" y="1475889"/>
            <a:ext cx="2873229" cy="1090701"/>
          </a:xfrm>
          <a:prstGeom prst="rect">
            <a:avLst/>
          </a:prstGeom>
        </p:spPr>
      </p:pic>
      <p:pic>
        <p:nvPicPr>
          <p:cNvPr id="10" name="Picture 9" descr="blah.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9011" y="2705060"/>
            <a:ext cx="2758384" cy="1350056"/>
          </a:xfrm>
          <a:prstGeom prst="rect">
            <a:avLst/>
          </a:prstGeom>
        </p:spPr>
      </p:pic>
      <p:pic>
        <p:nvPicPr>
          <p:cNvPr id="11" name="Picture 10" descr="bla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7207" y="4122546"/>
            <a:ext cx="2979056" cy="1489267"/>
          </a:xfrm>
          <a:prstGeom prst="rect">
            <a:avLst/>
          </a:prstGeom>
        </p:spPr>
      </p:pic>
      <p:sp>
        <p:nvSpPr>
          <p:cNvPr id="17" name="TextBox 16"/>
          <p:cNvSpPr txBox="1"/>
          <p:nvPr/>
        </p:nvSpPr>
        <p:spPr>
          <a:xfrm>
            <a:off x="6934082" y="4519116"/>
            <a:ext cx="1712938" cy="61554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26788" rtlCol="0" anchor="t">
            <a:spAutoFit/>
          </a:bodyPr>
          <a:lstStyle/>
          <a:p>
            <a:pPr algn="ctr" defTabSz="321457" latinLnBrk="1" hangingPunct="0"/>
            <a:r>
              <a:rPr lang="en-US" sz="1700" dirty="0">
                <a:solidFill>
                  <a:srgbClr val="000000"/>
                </a:solidFill>
                <a:uFill>
                  <a:solidFill>
                    <a:srgbClr val="000000"/>
                  </a:solidFill>
                </a:uFill>
                <a:latin typeface="Times New Roman"/>
                <a:ea typeface="Calibri"/>
                <a:cs typeface="Times New Roman"/>
                <a:sym typeface="Calibri"/>
              </a:rPr>
              <a:t>Strong scaling</a:t>
            </a:r>
            <a:br>
              <a:rPr lang="en-US" sz="1700" dirty="0">
                <a:solidFill>
                  <a:srgbClr val="000000"/>
                </a:solidFill>
                <a:uFill>
                  <a:solidFill>
                    <a:srgbClr val="000000"/>
                  </a:solidFill>
                </a:uFill>
                <a:latin typeface="Times New Roman"/>
                <a:ea typeface="Calibri"/>
                <a:cs typeface="Times New Roman"/>
                <a:sym typeface="Calibri"/>
              </a:rPr>
            </a:br>
            <a:r>
              <a:rPr lang="en-US" sz="1700" dirty="0">
                <a:solidFill>
                  <a:srgbClr val="000000"/>
                </a:solidFill>
                <a:uFill>
                  <a:solidFill>
                    <a:srgbClr val="000000"/>
                  </a:solidFill>
                </a:uFill>
                <a:latin typeface="Times New Roman"/>
                <a:ea typeface="Calibri"/>
                <a:cs typeface="Times New Roman"/>
                <a:sym typeface="Calibri"/>
              </a:rPr>
              <a:t>for 10M particles</a:t>
            </a:r>
          </a:p>
        </p:txBody>
      </p:sp>
      <p:sp>
        <p:nvSpPr>
          <p:cNvPr id="18" name="TextBox 17"/>
          <p:cNvSpPr txBox="1"/>
          <p:nvPr/>
        </p:nvSpPr>
        <p:spPr>
          <a:xfrm>
            <a:off x="5270501" y="3325497"/>
            <a:ext cx="1712938" cy="646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26788" rtlCol="0" anchor="t">
            <a:spAutoFit/>
          </a:bodyPr>
          <a:lstStyle/>
          <a:p>
            <a:pPr algn="ctr" defTabSz="321457" latinLnBrk="1" hangingPunct="0"/>
            <a:r>
              <a:rPr lang="en-US" dirty="0" smtClean="0">
                <a:solidFill>
                  <a:srgbClr val="000000"/>
                </a:solidFill>
                <a:uFill>
                  <a:solidFill>
                    <a:srgbClr val="000000"/>
                  </a:solidFill>
                </a:uFill>
                <a:latin typeface="Times New Roman"/>
                <a:cs typeface="Times New Roman"/>
              </a:rPr>
              <a:t>CPU vs. Xeon</a:t>
            </a:r>
            <a:br>
              <a:rPr lang="en-US" dirty="0" smtClean="0">
                <a:solidFill>
                  <a:srgbClr val="000000"/>
                </a:solidFill>
                <a:uFill>
                  <a:solidFill>
                    <a:srgbClr val="000000"/>
                  </a:solidFill>
                </a:uFill>
                <a:latin typeface="Times New Roman"/>
                <a:cs typeface="Times New Roman"/>
              </a:rPr>
            </a:br>
            <a:r>
              <a:rPr lang="en-US" dirty="0" smtClean="0">
                <a:solidFill>
                  <a:srgbClr val="000000"/>
                </a:solidFill>
                <a:uFill>
                  <a:solidFill>
                    <a:srgbClr val="000000"/>
                  </a:solidFill>
                </a:uFill>
                <a:latin typeface="Times New Roman"/>
                <a:cs typeface="Times New Roman"/>
              </a:rPr>
              <a:t>Phi performance</a:t>
            </a:r>
            <a:endParaRPr lang="en-US" sz="1700" dirty="0">
              <a:solidFill>
                <a:srgbClr val="000000"/>
              </a:solidFill>
              <a:uFill>
                <a:solidFill>
                  <a:srgbClr val="000000"/>
                </a:solidFill>
              </a:uFill>
              <a:latin typeface="Times New Roman"/>
              <a:ea typeface="Calibri"/>
              <a:cs typeface="Times New Roman"/>
              <a:sym typeface="Calibri"/>
            </a:endParaRPr>
          </a:p>
        </p:txBody>
      </p:sp>
    </p:spTree>
    <p:extLst>
      <p:ext uri="{BB962C8B-B14F-4D97-AF65-F5344CB8AC3E}">
        <p14:creationId xmlns:p14="http://schemas.microsoft.com/office/powerpoint/2010/main" val="3663686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br>
              <a:rPr lang="en-US" dirty="0" smtClean="0"/>
            </a:b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6</a:t>
            </a:fld>
            <a:endParaRPr lang="en-US"/>
          </a:p>
        </p:txBody>
      </p:sp>
      <p:sp>
        <p:nvSpPr>
          <p:cNvPr id="5" name="Content Placeholder 4"/>
          <p:cNvSpPr>
            <a:spLocks noGrp="1"/>
          </p:cNvSpPr>
          <p:nvPr>
            <p:ph idx="1"/>
          </p:nvPr>
        </p:nvSpPr>
        <p:spPr/>
        <p:txBody>
          <a:bodyPr>
            <a:normAutofit/>
          </a:bodyPr>
          <a:lstStyle/>
          <a:p>
            <a:pPr marL="91440" indent="-91440">
              <a:lnSpc>
                <a:spcPct val="80000"/>
              </a:lnSpc>
              <a:spcAft>
                <a:spcPts val="200"/>
              </a:spcAft>
              <a:buFont typeface="Arial" panose="020B0604020202020204" pitchFamily="34" charset="0"/>
              <a:buChar char="•"/>
            </a:pPr>
            <a:r>
              <a:rPr lang="en-US" dirty="0" smtClean="0">
                <a:latin typeface="+mn-lt"/>
              </a:rPr>
              <a:t>Evaluate</a:t>
            </a:r>
            <a:r>
              <a:rPr lang="en-US" dirty="0">
                <a:latin typeface="+mn-lt"/>
              </a:rPr>
              <a:t>, analyze and understand </a:t>
            </a:r>
            <a:r>
              <a:rPr lang="en-US" b="0" dirty="0">
                <a:latin typeface="+mn-lt"/>
              </a:rPr>
              <a:t>performance of online data management workflows</a:t>
            </a:r>
          </a:p>
          <a:p>
            <a:pPr marL="834390" lvl="1" indent="-91440">
              <a:lnSpc>
                <a:spcPct val="80000"/>
              </a:lnSpc>
              <a:spcAft>
                <a:spcPts val="200"/>
              </a:spcAft>
              <a:buFont typeface="Arial" panose="020B0604020202020204" pitchFamily="34" charset="0"/>
              <a:buChar char="•"/>
            </a:pPr>
            <a:r>
              <a:rPr lang="en-US" b="0" dirty="0">
                <a:latin typeface="+mn-lt"/>
              </a:rPr>
              <a:t>Explore metrics, such as energy saved, in online vs. offline data processing to aid understanding of tradeoffs</a:t>
            </a:r>
          </a:p>
          <a:p>
            <a:pPr marL="834390" lvl="1" indent="-91440">
              <a:lnSpc>
                <a:spcPct val="80000"/>
              </a:lnSpc>
              <a:spcAft>
                <a:spcPts val="200"/>
              </a:spcAft>
              <a:buFont typeface="Arial" panose="020B0604020202020204" pitchFamily="34" charset="0"/>
              <a:buChar char="•"/>
            </a:pPr>
            <a:r>
              <a:rPr lang="en-US" b="0" dirty="0">
                <a:latin typeface="+mn-lt"/>
              </a:rPr>
              <a:t>Evaluate and understand co-scheduling of analysis and visualization tasks with simulations to improve utility of online data management </a:t>
            </a:r>
            <a:r>
              <a:rPr lang="en-US" b="0" dirty="0" smtClean="0">
                <a:latin typeface="+mn-lt"/>
              </a:rPr>
              <a:t>workflows</a:t>
            </a:r>
          </a:p>
          <a:p>
            <a:pPr marL="834390" lvl="1" indent="-91440">
              <a:lnSpc>
                <a:spcPct val="80000"/>
              </a:lnSpc>
              <a:spcAft>
                <a:spcPts val="200"/>
              </a:spcAft>
              <a:buFont typeface="Arial" panose="020B0604020202020204" pitchFamily="34" charset="0"/>
              <a:buChar char="•"/>
            </a:pPr>
            <a:endParaRPr lang="en-US" b="0" dirty="0">
              <a:latin typeface="+mn-lt"/>
            </a:endParaRPr>
          </a:p>
          <a:p>
            <a:pPr marL="91440" indent="-91440">
              <a:lnSpc>
                <a:spcPct val="80000"/>
              </a:lnSpc>
              <a:spcAft>
                <a:spcPts val="200"/>
              </a:spcAft>
              <a:buFont typeface="Arial" panose="020B0604020202020204" pitchFamily="34" charset="0"/>
              <a:buChar char="•"/>
            </a:pPr>
            <a:r>
              <a:rPr lang="en-US" b="0" dirty="0">
                <a:latin typeface="+mn-lt"/>
              </a:rPr>
              <a:t>MONA aims to provide </a:t>
            </a:r>
            <a:r>
              <a:rPr lang="en-US" dirty="0">
                <a:latin typeface="+mn-lt"/>
              </a:rPr>
              <a:t>workflow orchestration </a:t>
            </a:r>
            <a:r>
              <a:rPr lang="en-US" b="0" dirty="0">
                <a:latin typeface="+mn-lt"/>
              </a:rPr>
              <a:t>systems with </a:t>
            </a:r>
            <a:r>
              <a:rPr lang="en-US" dirty="0">
                <a:latin typeface="+mn-lt"/>
              </a:rPr>
              <a:t>end to end feedback </a:t>
            </a:r>
            <a:r>
              <a:rPr lang="en-US" b="0" dirty="0">
                <a:latin typeface="+mn-lt"/>
              </a:rPr>
              <a:t>on performance metrics</a:t>
            </a:r>
          </a:p>
          <a:p>
            <a:pPr marL="834390" lvl="1" indent="-91440">
              <a:lnSpc>
                <a:spcPct val="80000"/>
              </a:lnSpc>
              <a:spcAft>
                <a:spcPts val="200"/>
              </a:spcAft>
              <a:buFont typeface="Arial" panose="020B0604020202020204" pitchFamily="34" charset="0"/>
              <a:buChar char="•"/>
            </a:pPr>
            <a:r>
              <a:rPr lang="en-US" b="0" dirty="0">
                <a:latin typeface="+mn-lt"/>
              </a:rPr>
              <a:t>MONA’s models will provide the framework for smarter resource utilization for data management workflows</a:t>
            </a:r>
          </a:p>
          <a:p>
            <a:pPr marL="834390" lvl="1" indent="-91440">
              <a:lnSpc>
                <a:spcPct val="80000"/>
              </a:lnSpc>
              <a:spcAft>
                <a:spcPts val="200"/>
              </a:spcAft>
              <a:buFont typeface="Arial" panose="020B0604020202020204" pitchFamily="34" charset="0"/>
              <a:buChar char="•"/>
            </a:pPr>
            <a:r>
              <a:rPr lang="en-US" b="0" dirty="0">
                <a:latin typeface="+mn-lt"/>
              </a:rPr>
              <a:t>MONA will optimize end to end metrics such as energy consumption and total time to insight for complex </a:t>
            </a:r>
            <a:r>
              <a:rPr lang="en-US" b="0" dirty="0" err="1">
                <a:latin typeface="+mn-lt"/>
              </a:rPr>
              <a:t>exascale</a:t>
            </a:r>
            <a:r>
              <a:rPr lang="en-US" b="0" dirty="0">
                <a:latin typeface="+mn-lt"/>
              </a:rPr>
              <a:t> </a:t>
            </a:r>
            <a:r>
              <a:rPr lang="en-US" b="0" dirty="0" smtClean="0">
                <a:latin typeface="+mn-lt"/>
              </a:rPr>
              <a:t>workflows</a:t>
            </a:r>
          </a:p>
          <a:p>
            <a:pPr marL="834390" lvl="1" indent="-91440">
              <a:lnSpc>
                <a:spcPct val="80000"/>
              </a:lnSpc>
              <a:spcAft>
                <a:spcPts val="200"/>
              </a:spcAft>
              <a:buFont typeface="Arial" panose="020B0604020202020204" pitchFamily="34" charset="0"/>
              <a:buChar char="•"/>
            </a:pPr>
            <a:endParaRPr lang="en-US" b="0" dirty="0">
              <a:latin typeface="+mn-lt"/>
            </a:endParaRPr>
          </a:p>
          <a:p>
            <a:pPr marL="91440" indent="-91440">
              <a:lnSpc>
                <a:spcPct val="80000"/>
              </a:lnSpc>
              <a:spcAft>
                <a:spcPts val="200"/>
              </a:spcAft>
              <a:buFont typeface="Arial" panose="020B0604020202020204" pitchFamily="34" charset="0"/>
              <a:buChar char="•"/>
            </a:pPr>
            <a:r>
              <a:rPr lang="en-US" b="0" dirty="0">
                <a:latin typeface="+mn-lt"/>
              </a:rPr>
              <a:t>MONA will provide a </a:t>
            </a:r>
            <a:r>
              <a:rPr lang="en-US" dirty="0">
                <a:latin typeface="+mn-lt"/>
              </a:rPr>
              <a:t>framework for users </a:t>
            </a:r>
            <a:r>
              <a:rPr lang="en-US" b="0" dirty="0">
                <a:latin typeface="+mn-lt"/>
              </a:rPr>
              <a:t>to easily create proxy workflows that can be used within the co-design pipeline</a:t>
            </a:r>
          </a:p>
          <a:p>
            <a:endParaRPr lang="en-US" b="0" dirty="0">
              <a:latin typeface="+mn-lt"/>
            </a:endParaRPr>
          </a:p>
        </p:txBody>
      </p:sp>
    </p:spTree>
    <p:extLst>
      <p:ext uri="{BB962C8B-B14F-4D97-AF65-F5344CB8AC3E}">
        <p14:creationId xmlns:p14="http://schemas.microsoft.com/office/powerpoint/2010/main" val="1057123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Productivity at a Glance</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7</a:t>
            </a:fld>
            <a:endParaRPr lang="en-US"/>
          </a:p>
        </p:txBody>
      </p:sp>
      <p:pic>
        <p:nvPicPr>
          <p:cNvPr id="8" name="Picture 7" descr="software-productivity.png"/>
          <p:cNvPicPr>
            <a:picLocks noChangeAspect="1"/>
          </p:cNvPicPr>
          <p:nvPr/>
        </p:nvPicPr>
        <p:blipFill>
          <a:blip r:embed="rId3"/>
          <a:stretch>
            <a:fillRect/>
          </a:stretch>
        </p:blipFill>
        <p:spPr>
          <a:xfrm>
            <a:off x="4592179" y="1709842"/>
            <a:ext cx="4538992" cy="3107531"/>
          </a:xfrm>
          <a:prstGeom prst="rect">
            <a:avLst/>
          </a:prstGeom>
        </p:spPr>
      </p:pic>
      <p:sp>
        <p:nvSpPr>
          <p:cNvPr id="9" name="TextBox 8"/>
          <p:cNvSpPr txBox="1"/>
          <p:nvPr/>
        </p:nvSpPr>
        <p:spPr>
          <a:xfrm>
            <a:off x="110293" y="1482398"/>
            <a:ext cx="7446096" cy="4893647"/>
          </a:xfrm>
          <a:prstGeom prst="rect">
            <a:avLst/>
          </a:prstGeom>
          <a:noFill/>
        </p:spPr>
        <p:txBody>
          <a:bodyPr wrap="square" rtlCol="0">
            <a:spAutoFit/>
          </a:bodyPr>
          <a:lstStyle/>
          <a:p>
            <a:pPr marL="457200" indent="-457200">
              <a:buFont typeface="Wingdings" charset="2"/>
              <a:buChar char="v"/>
            </a:pPr>
            <a:r>
              <a:rPr lang="en-US" sz="2400" i="1" dirty="0" smtClean="0"/>
              <a:t>Scientific productivity</a:t>
            </a:r>
            <a:r>
              <a:rPr lang="en-US" sz="2400" dirty="0" smtClean="0"/>
              <a:t> is a quality</a:t>
            </a:r>
            <a:br>
              <a:rPr lang="en-US" sz="2400" dirty="0" smtClean="0"/>
            </a:br>
            <a:r>
              <a:rPr lang="en-US" sz="2400" dirty="0" smtClean="0"/>
              <a:t>measure of the process of</a:t>
            </a:r>
            <a:br>
              <a:rPr lang="en-US" sz="2400" dirty="0" smtClean="0"/>
            </a:br>
            <a:r>
              <a:rPr lang="en-US" sz="2400" dirty="0" smtClean="0"/>
              <a:t>achieving science results,</a:t>
            </a:r>
            <a:br>
              <a:rPr lang="en-US" sz="2400" dirty="0" smtClean="0"/>
            </a:br>
            <a:r>
              <a:rPr lang="en-US" sz="2400" dirty="0" smtClean="0"/>
              <a:t>incorporating:</a:t>
            </a:r>
          </a:p>
          <a:p>
            <a:pPr marL="914400" lvl="1" indent="-457200">
              <a:buFont typeface="Wingdings" charset="2"/>
              <a:buChar char="q"/>
            </a:pPr>
            <a:r>
              <a:rPr lang="en-US" sz="2400" dirty="0" smtClean="0"/>
              <a:t>Software productivity</a:t>
            </a:r>
          </a:p>
          <a:p>
            <a:pPr marL="914400" lvl="1" indent="-457200">
              <a:buFont typeface="Wingdings" charset="2"/>
              <a:buChar char="q"/>
            </a:pPr>
            <a:r>
              <a:rPr lang="en-US" sz="2400" dirty="0" smtClean="0"/>
              <a:t>Execution-time productivity</a:t>
            </a:r>
          </a:p>
          <a:p>
            <a:pPr marL="914400" lvl="1" indent="-457200">
              <a:buFont typeface="Wingdings" charset="2"/>
              <a:buChar char="q"/>
            </a:pPr>
            <a:r>
              <a:rPr lang="en-US" sz="2400" dirty="0" smtClean="0"/>
              <a:t>Workflow &amp; analysis productivity</a:t>
            </a:r>
          </a:p>
          <a:p>
            <a:pPr marL="914400" lvl="1" indent="-457200">
              <a:buFont typeface="Wingdings" charset="2"/>
              <a:buChar char="q"/>
            </a:pPr>
            <a:r>
              <a:rPr lang="en-US" sz="2400" i="1" dirty="0" smtClean="0"/>
              <a:t>End-to-end productivity</a:t>
            </a:r>
          </a:p>
          <a:p>
            <a:pPr marL="457200" indent="-457200">
              <a:buFont typeface="Wingdings" charset="2"/>
              <a:buChar char="v"/>
            </a:pPr>
            <a:r>
              <a:rPr lang="en-US" sz="2400" dirty="0" smtClean="0"/>
              <a:t>Productivity costs</a:t>
            </a:r>
          </a:p>
          <a:p>
            <a:pPr marL="914400" lvl="1" indent="-457200">
              <a:buFont typeface="Wingdings" charset="2"/>
              <a:buChar char="q"/>
            </a:pPr>
            <a:r>
              <a:rPr lang="en-US" sz="2400" dirty="0" smtClean="0"/>
              <a:t>Human resources for development and</a:t>
            </a:r>
            <a:br>
              <a:rPr lang="en-US" sz="2400" dirty="0" smtClean="0"/>
            </a:br>
            <a:r>
              <a:rPr lang="en-US" sz="2400" dirty="0" smtClean="0"/>
              <a:t>re-engineering</a:t>
            </a:r>
          </a:p>
          <a:p>
            <a:pPr marL="914400" lvl="1" indent="-457200">
              <a:buFont typeface="Wingdings" charset="2"/>
              <a:buChar char="q"/>
            </a:pPr>
            <a:r>
              <a:rPr lang="en-US" sz="2400" dirty="0" smtClean="0"/>
              <a:t>Machine and energy resources during runtime</a:t>
            </a:r>
          </a:p>
          <a:p>
            <a:pPr marL="914400" lvl="1" indent="-457200">
              <a:buFont typeface="Wingdings" charset="2"/>
              <a:buChar char="q"/>
            </a:pPr>
            <a:r>
              <a:rPr lang="en-US" sz="2400" dirty="0" smtClean="0"/>
              <a:t>Utility and correctness of computational results</a:t>
            </a:r>
          </a:p>
        </p:txBody>
      </p:sp>
    </p:spTree>
    <p:extLst>
      <p:ext uri="{BB962C8B-B14F-4D97-AF65-F5344CB8AC3E}">
        <p14:creationId xmlns:p14="http://schemas.microsoft.com/office/powerpoint/2010/main" val="3603757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Exascale Computing Productivity</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8</a:t>
            </a:fld>
            <a:endParaRPr lang="en-US"/>
          </a:p>
        </p:txBody>
      </p:sp>
      <p:sp>
        <p:nvSpPr>
          <p:cNvPr id="5" name="Content Placeholder 4"/>
          <p:cNvSpPr>
            <a:spLocks noGrp="1"/>
          </p:cNvSpPr>
          <p:nvPr>
            <p:ph idx="1"/>
          </p:nvPr>
        </p:nvSpPr>
        <p:spPr/>
        <p:txBody>
          <a:bodyPr>
            <a:normAutofit fontScale="92500" lnSpcReduction="10000"/>
          </a:bodyPr>
          <a:lstStyle/>
          <a:p>
            <a:pPr marL="457200" indent="-457200">
              <a:buFont typeface="Wingdings" charset="2"/>
              <a:buChar char="v"/>
            </a:pPr>
            <a:r>
              <a:rPr lang="en-US" sz="2400" i="1" dirty="0"/>
              <a:t>Exascale computing productivity</a:t>
            </a:r>
            <a:r>
              <a:rPr lang="en-US" sz="2400" dirty="0"/>
              <a:t> is the effective, efficient use of all </a:t>
            </a:r>
            <a:r>
              <a:rPr lang="en-US" sz="2400" dirty="0" err="1"/>
              <a:t>exascale</a:t>
            </a:r>
            <a:r>
              <a:rPr lang="en-US" sz="2400" dirty="0"/>
              <a:t> resources (power, hardware, application software, runtime, people) in the production of new scientific insights</a:t>
            </a:r>
          </a:p>
          <a:p>
            <a:pPr marL="457200" indent="-457200">
              <a:buFont typeface="Wingdings" charset="2"/>
              <a:buChar char="v"/>
            </a:pPr>
            <a:r>
              <a:rPr lang="en-US" sz="2400" dirty="0"/>
              <a:t>GOAL:</a:t>
            </a:r>
          </a:p>
          <a:p>
            <a:pPr marL="914400" lvl="1" indent="-457200">
              <a:buFont typeface="Wingdings" charset="2"/>
              <a:buChar char="q"/>
            </a:pPr>
            <a:r>
              <a:rPr lang="en-US" sz="2200" dirty="0"/>
              <a:t>Productivity awareness embedded in all </a:t>
            </a:r>
            <a:r>
              <a:rPr lang="en-US" sz="2200" dirty="0" err="1"/>
              <a:t>exascale</a:t>
            </a:r>
            <a:r>
              <a:rPr lang="en-US" sz="2200" dirty="0"/>
              <a:t> lifecycle activities, from R&amp;D through deployment to operation and production of scientific insights</a:t>
            </a:r>
          </a:p>
          <a:p>
            <a:pPr marL="914400" lvl="1" indent="-457200">
              <a:buFont typeface="Wingdings" charset="2"/>
              <a:buChar char="q"/>
            </a:pPr>
            <a:r>
              <a:rPr lang="en-US" sz="2200" dirty="0"/>
              <a:t>Increase efficiency of overall </a:t>
            </a:r>
            <a:r>
              <a:rPr lang="en-US" sz="2200" dirty="0" err="1"/>
              <a:t>exascale</a:t>
            </a:r>
            <a:r>
              <a:rPr lang="en-US" sz="2200" dirty="0"/>
              <a:t> ecosystem during research and development by identifying, removing, and ameliorating productivity and </a:t>
            </a:r>
            <a:r>
              <a:rPr lang="en-US" sz="2200" i="1" dirty="0"/>
              <a:t>performance </a:t>
            </a:r>
            <a:r>
              <a:rPr lang="en-US" sz="2200" dirty="0"/>
              <a:t>bottlenecks</a:t>
            </a:r>
          </a:p>
          <a:p>
            <a:pPr marL="457200" indent="-457200">
              <a:buFont typeface="Wingdings" charset="2"/>
              <a:buChar char="v"/>
            </a:pPr>
            <a:r>
              <a:rPr lang="en-US" sz="2800" u="sng" dirty="0">
                <a:solidFill>
                  <a:srgbClr val="00254C"/>
                </a:solidFill>
              </a:rPr>
              <a:t>What will be required to meet these goals:</a:t>
            </a:r>
          </a:p>
          <a:p>
            <a:pPr marL="914400" lvl="1" indent="-457200">
              <a:buFont typeface="Wingdings" charset="2"/>
              <a:buChar char="q"/>
            </a:pPr>
            <a:r>
              <a:rPr lang="en-US" sz="2800" b="1" u="sng" dirty="0">
                <a:solidFill>
                  <a:srgbClr val="00254C"/>
                </a:solidFill>
              </a:rPr>
              <a:t>ON-LINE</a:t>
            </a:r>
            <a:r>
              <a:rPr lang="en-US" sz="2800" b="1" dirty="0">
                <a:solidFill>
                  <a:srgbClr val="00254C"/>
                </a:solidFill>
              </a:rPr>
              <a:t> / </a:t>
            </a:r>
            <a:r>
              <a:rPr lang="en-US" sz="2800" b="1" u="sng" dirty="0">
                <a:solidFill>
                  <a:srgbClr val="00254C"/>
                </a:solidFill>
              </a:rPr>
              <a:t>REAL-TIME</a:t>
            </a:r>
            <a:r>
              <a:rPr lang="en-US" sz="2800" b="1" dirty="0">
                <a:solidFill>
                  <a:srgbClr val="00254C"/>
                </a:solidFill>
              </a:rPr>
              <a:t> Operating Model</a:t>
            </a:r>
          </a:p>
          <a:p>
            <a:pPr marL="914400" lvl="1" indent="-457200">
              <a:buFont typeface="Wingdings" charset="2"/>
              <a:buChar char="q"/>
            </a:pPr>
            <a:r>
              <a:rPr lang="en-US" sz="2800" b="1" u="sng" dirty="0" smtClean="0">
                <a:solidFill>
                  <a:srgbClr val="00254C"/>
                </a:solidFill>
              </a:rPr>
              <a:t>IN SITU</a:t>
            </a:r>
            <a:r>
              <a:rPr lang="en-US" sz="2800" b="1" dirty="0" smtClean="0">
                <a:solidFill>
                  <a:srgbClr val="00254C"/>
                </a:solidFill>
              </a:rPr>
              <a:t> </a:t>
            </a:r>
            <a:r>
              <a:rPr lang="en-US" sz="2800" b="1" dirty="0">
                <a:solidFill>
                  <a:srgbClr val="00254C"/>
                </a:solidFill>
              </a:rPr>
              <a:t>Analysis and Responsiveness</a:t>
            </a:r>
          </a:p>
          <a:p>
            <a:endParaRPr lang="en-US" dirty="0">
              <a:solidFill>
                <a:srgbClr val="00254C"/>
              </a:solidFill>
            </a:endParaRPr>
          </a:p>
        </p:txBody>
      </p:sp>
    </p:spTree>
    <p:extLst>
      <p:ext uri="{BB962C8B-B14F-4D97-AF65-F5344CB8AC3E}">
        <p14:creationId xmlns:p14="http://schemas.microsoft.com/office/powerpoint/2010/main" val="4546717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glimpse ahead: MONA </a:t>
            </a:r>
            <a:r>
              <a:rPr lang="en-US" dirty="0"/>
              <a:t>s</a:t>
            </a:r>
            <a:r>
              <a:rPr lang="en-US" dirty="0" smtClean="0"/>
              <a:t>o far</a:t>
            </a:r>
            <a:endParaRPr lang="en-US" dirty="0"/>
          </a:p>
        </p:txBody>
      </p:sp>
      <p:sp>
        <p:nvSpPr>
          <p:cNvPr id="3" name="Footer Placeholder 2"/>
          <p:cNvSpPr>
            <a:spLocks noGrp="1"/>
          </p:cNvSpPr>
          <p:nvPr>
            <p:ph type="ftr" sz="quarter" idx="11"/>
          </p:nvPr>
        </p:nvSpPr>
        <p:spPr/>
        <p:txBody>
          <a:bodyPr/>
          <a:lstStyle/>
          <a:p>
            <a:r>
              <a:rPr lang="en-US" b="1" i="0" smtClean="0"/>
              <a:t>Matthew Wolf    -    MONA     -    http://korvo.gatech.edu/projects/MONA</a:t>
            </a:r>
            <a:endParaRPr lang="en-US" b="1" i="0" dirty="0" smtClean="0"/>
          </a:p>
        </p:txBody>
      </p:sp>
      <p:sp>
        <p:nvSpPr>
          <p:cNvPr id="4" name="Slide Number Placeholder 3"/>
          <p:cNvSpPr>
            <a:spLocks noGrp="1"/>
          </p:cNvSpPr>
          <p:nvPr>
            <p:ph type="sldNum" sz="quarter" idx="12"/>
          </p:nvPr>
        </p:nvSpPr>
        <p:spPr/>
        <p:txBody>
          <a:bodyPr/>
          <a:lstStyle/>
          <a:p>
            <a:fld id="{6B193B1C-4412-6148-AA07-B833C026A0C6}" type="slidenum">
              <a:rPr lang="en-US" smtClean="0"/>
              <a:t>9</a:t>
            </a:fld>
            <a:endParaRPr lang="en-US"/>
          </a:p>
        </p:txBody>
      </p:sp>
      <p:sp>
        <p:nvSpPr>
          <p:cNvPr id="5" name="Content Placeholder 4"/>
          <p:cNvSpPr>
            <a:spLocks noGrp="1"/>
          </p:cNvSpPr>
          <p:nvPr>
            <p:ph idx="1"/>
          </p:nvPr>
        </p:nvSpPr>
        <p:spPr>
          <a:xfrm>
            <a:off x="457200" y="1562872"/>
            <a:ext cx="8229600" cy="4819277"/>
          </a:xfrm>
        </p:spPr>
        <p:txBody>
          <a:bodyPr>
            <a:normAutofit lnSpcReduction="10000"/>
          </a:bodyPr>
          <a:lstStyle/>
          <a:p>
            <a:pPr marL="342900" indent="-342900">
              <a:buFont typeface="Wingdings" charset="2"/>
              <a:buChar char="§"/>
            </a:pPr>
            <a:r>
              <a:rPr lang="en-US" dirty="0" smtClean="0"/>
              <a:t>Created </a:t>
            </a:r>
            <a:r>
              <a:rPr lang="en-US" dirty="0"/>
              <a:t>a </a:t>
            </a:r>
            <a:r>
              <a:rPr lang="en-US" dirty="0" smtClean="0"/>
              <a:t>first prototype workflow </a:t>
            </a:r>
            <a:r>
              <a:rPr lang="en-US" dirty="0"/>
              <a:t>monitoring (</a:t>
            </a:r>
            <a:r>
              <a:rPr lang="en-US" i="1" dirty="0"/>
              <a:t>WOWMON</a:t>
            </a:r>
            <a:r>
              <a:rPr lang="en-US" dirty="0"/>
              <a:t>) infrastructure to capture and analyze information about scientific workflow behavior and performance </a:t>
            </a:r>
          </a:p>
          <a:p>
            <a:pPr marL="285750" indent="-285750">
              <a:buFont typeface="Wingdings" charset="2"/>
              <a:buChar char="§"/>
            </a:pPr>
            <a:r>
              <a:rPr lang="en-US" sz="1400" dirty="0"/>
              <a:t> </a:t>
            </a:r>
            <a:r>
              <a:rPr lang="en-US" dirty="0" smtClean="0"/>
              <a:t>Developed </a:t>
            </a:r>
            <a:r>
              <a:rPr lang="en-US" dirty="0"/>
              <a:t>a simple interface for users to instrument </a:t>
            </a:r>
            <a:r>
              <a:rPr lang="en-US" dirty="0" smtClean="0"/>
              <a:t>codes</a:t>
            </a:r>
          </a:p>
          <a:p>
            <a:pPr marL="1028700" lvl="1">
              <a:buFont typeface="Wingdings" charset="2"/>
              <a:buChar char="§"/>
            </a:pPr>
            <a:r>
              <a:rPr lang="en-US" sz="1600" dirty="0" smtClean="0"/>
              <a:t>Workflow component performance (</a:t>
            </a:r>
            <a:r>
              <a:rPr lang="en-US" sz="1600" dirty="0"/>
              <a:t>TAU) </a:t>
            </a:r>
            <a:endParaRPr lang="en-US" dirty="0" smtClean="0"/>
          </a:p>
          <a:p>
            <a:pPr marL="1028700" lvl="1">
              <a:buFont typeface="Wingdings" charset="2"/>
              <a:buChar char="§"/>
            </a:pPr>
            <a:r>
              <a:rPr lang="en-US" dirty="0" smtClean="0"/>
              <a:t>Workflow </a:t>
            </a:r>
            <a:r>
              <a:rPr lang="en-US" dirty="0"/>
              <a:t>component metrics and events (WOWMON API) </a:t>
            </a:r>
            <a:endParaRPr lang="en-US" dirty="0" smtClean="0"/>
          </a:p>
          <a:p>
            <a:pPr marL="342900" indent="-342900">
              <a:buFont typeface="Wingdings" charset="2"/>
              <a:buChar char="§"/>
            </a:pPr>
            <a:r>
              <a:rPr lang="en-US" dirty="0" smtClean="0"/>
              <a:t>Developed </a:t>
            </a:r>
            <a:r>
              <a:rPr lang="en-US" dirty="0"/>
              <a:t>a workflow manager to aggregate and analyze performance data from workflow </a:t>
            </a:r>
            <a:r>
              <a:rPr lang="en-US" dirty="0" smtClean="0"/>
              <a:t>components</a:t>
            </a:r>
          </a:p>
          <a:p>
            <a:pPr marL="1028700" lvl="1">
              <a:buFont typeface="Wingdings" charset="2"/>
              <a:buChar char="§"/>
            </a:pPr>
            <a:r>
              <a:rPr lang="en-US" dirty="0" smtClean="0"/>
              <a:t>Designed </a:t>
            </a:r>
            <a:r>
              <a:rPr lang="en-US" dirty="0"/>
              <a:t>with runtime workflow control in </a:t>
            </a:r>
            <a:r>
              <a:rPr lang="en-US" dirty="0" smtClean="0"/>
              <a:t>mind</a:t>
            </a:r>
          </a:p>
          <a:p>
            <a:pPr marL="1028700" lvl="1">
              <a:buFont typeface="Wingdings" charset="2"/>
              <a:buChar char="§"/>
            </a:pPr>
            <a:r>
              <a:rPr lang="en-US" dirty="0" smtClean="0"/>
              <a:t>Initial prototype</a:t>
            </a:r>
          </a:p>
          <a:p>
            <a:pPr marL="342900" indent="-342900">
              <a:buFont typeface="Wingdings" charset="2"/>
              <a:buChar char="§"/>
            </a:pPr>
            <a:r>
              <a:rPr lang="en-US" dirty="0" smtClean="0"/>
              <a:t>Developed </a:t>
            </a:r>
            <a:r>
              <a:rPr lang="en-US" dirty="0"/>
              <a:t>a lightweight and flexible networking layer </a:t>
            </a:r>
            <a:r>
              <a:rPr lang="en-US" dirty="0" smtClean="0"/>
              <a:t>(using EVPath</a:t>
            </a:r>
            <a:r>
              <a:rPr lang="en-US" dirty="0"/>
              <a:t>) </a:t>
            </a:r>
            <a:r>
              <a:rPr lang="en-US" dirty="0" smtClean="0"/>
              <a:t>for communication </a:t>
            </a:r>
            <a:r>
              <a:rPr lang="en-US" dirty="0"/>
              <a:t>of performance data with workflow </a:t>
            </a:r>
            <a:r>
              <a:rPr lang="en-US" dirty="0" smtClean="0"/>
              <a:t>manager</a:t>
            </a:r>
          </a:p>
          <a:p>
            <a:pPr marL="342900" indent="-342900">
              <a:buFont typeface="Wingdings" charset="2"/>
              <a:buChar char="§"/>
            </a:pPr>
            <a:r>
              <a:rPr lang="en-US" dirty="0" smtClean="0"/>
              <a:t>Tested </a:t>
            </a:r>
            <a:r>
              <a:rPr lang="en-US" dirty="0"/>
              <a:t>WOWMON on realistic scientific </a:t>
            </a:r>
            <a:r>
              <a:rPr lang="en-US" dirty="0" smtClean="0"/>
              <a:t>workflows</a:t>
            </a:r>
          </a:p>
          <a:p>
            <a:pPr marL="342900" indent="-342900">
              <a:buFont typeface="Wingdings" charset="2"/>
              <a:buChar char="§"/>
            </a:pPr>
            <a:r>
              <a:rPr lang="en-US" dirty="0" smtClean="0"/>
              <a:t>Demonstrated </a:t>
            </a:r>
            <a:r>
              <a:rPr lang="en-US" dirty="0"/>
              <a:t>WOWMON with respect to evaluation of end- to-end latency in scientific workflow </a:t>
            </a:r>
          </a:p>
        </p:txBody>
      </p:sp>
    </p:spTree>
    <p:extLst>
      <p:ext uri="{BB962C8B-B14F-4D97-AF65-F5344CB8AC3E}">
        <p14:creationId xmlns:p14="http://schemas.microsoft.com/office/powerpoint/2010/main" val="8904638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
      <a:dk1>
        <a:srgbClr val="00254C"/>
      </a:dk1>
      <a:lt1>
        <a:sysClr val="window" lastClr="FFFFFF"/>
      </a:lt1>
      <a:dk2>
        <a:srgbClr val="00254C"/>
      </a:dk2>
      <a:lt2>
        <a:srgbClr val="EEECE1"/>
      </a:lt2>
      <a:accent1>
        <a:srgbClr val="C59352"/>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19026</TotalTime>
  <Words>4186</Words>
  <Application>Microsoft Macintosh PowerPoint</Application>
  <PresentationFormat>On-screen Show (4:3)</PresentationFormat>
  <Paragraphs>787</Paragraphs>
  <Slides>51</Slides>
  <Notes>20</Notes>
  <HiddenSlides>11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51</vt:i4>
      </vt:variant>
    </vt:vector>
  </HeadingPairs>
  <TitlesOfParts>
    <vt:vector size="62" baseType="lpstr">
      <vt:lpstr>Arial Narrow</vt:lpstr>
      <vt:lpstr>Arial Narrow Bold</vt:lpstr>
      <vt:lpstr>Calibri</vt:lpstr>
      <vt:lpstr>CMU Sans Serif Demi Condensed</vt:lpstr>
      <vt:lpstr>Georgia</vt:lpstr>
      <vt:lpstr>ＭＳ Ｐゴシック</vt:lpstr>
      <vt:lpstr>Times</vt:lpstr>
      <vt:lpstr>Times New Roman</vt:lpstr>
      <vt:lpstr>Wingdings</vt:lpstr>
      <vt:lpstr>Arial</vt:lpstr>
      <vt:lpstr>Office Theme</vt:lpstr>
      <vt:lpstr>MONA: Performance Understanding and Analysis for Exascale Data Management</vt:lpstr>
      <vt:lpstr>Overview</vt:lpstr>
      <vt:lpstr>Conceptual Model for Exascale Execution</vt:lpstr>
      <vt:lpstr>Science applications are changing</vt:lpstr>
      <vt:lpstr>Science Engagement Motivation </vt:lpstr>
      <vt:lpstr>Goals </vt:lpstr>
      <vt:lpstr>Scientific Productivity at a Glance</vt:lpstr>
      <vt:lpstr>Exascale Computing Productivity</vt:lpstr>
      <vt:lpstr>A glimpse ahead: MONA so far</vt:lpstr>
      <vt:lpstr>MONA: Synthetic Workflow Generation</vt:lpstr>
      <vt:lpstr>Building towards Exascale:        technical components</vt:lpstr>
      <vt:lpstr>TAU Performance System®</vt:lpstr>
      <vt:lpstr>Advances in TAU Technologies</vt:lpstr>
      <vt:lpstr>Integrated Profiling</vt:lpstr>
      <vt:lpstr>Parallel Performance Monitoring</vt:lpstr>
      <vt:lpstr>Integrated Heterogeneous Support in TAU</vt:lpstr>
      <vt:lpstr>TAU Application Highlights –  GTC</vt:lpstr>
      <vt:lpstr>EVPath – Event Transport Middleware</vt:lpstr>
      <vt:lpstr>Success story</vt:lpstr>
      <vt:lpstr>EVPath key components</vt:lpstr>
      <vt:lpstr>EVPath key components</vt:lpstr>
      <vt:lpstr>EVPath key components</vt:lpstr>
      <vt:lpstr>SC2014/15 Demos using EVPath</vt:lpstr>
      <vt:lpstr>ADIOS in MONA</vt:lpstr>
      <vt:lpstr>Instrumenting ADIOS</vt:lpstr>
      <vt:lpstr>Embedding Performance Data</vt:lpstr>
      <vt:lpstr>Enabling Performance Analytics</vt:lpstr>
      <vt:lpstr>Long-term Engagement with Science – Codes/Scientists</vt:lpstr>
      <vt:lpstr>Building on past investments</vt:lpstr>
      <vt:lpstr>TAU History</vt:lpstr>
      <vt:lpstr>Putting it together: SOSflow Prototype 2.0 </vt:lpstr>
      <vt:lpstr>SOSflow – next steps</vt:lpstr>
      <vt:lpstr>Expected Outcomes of MONA</vt:lpstr>
      <vt:lpstr>Beyond MONA:  success at Exascale </vt:lpstr>
      <vt:lpstr>Exascale Research Challenges</vt:lpstr>
      <vt:lpstr>MONA roadmap to Exascale</vt:lpstr>
      <vt:lpstr>(start of 15 slide ECP response) Exascale</vt:lpstr>
      <vt:lpstr>Milestones (3 slides)</vt:lpstr>
      <vt:lpstr>Connections </vt:lpstr>
      <vt:lpstr>Timelines</vt:lpstr>
      <vt:lpstr>Post-MONA Roadmap to Exascale</vt:lpstr>
      <vt:lpstr>PowerPoint Presentation</vt:lpstr>
      <vt:lpstr>TAU software sustainability</vt:lpstr>
      <vt:lpstr>EVPath software sustainability</vt:lpstr>
      <vt:lpstr>ADIOS software sustainability</vt:lpstr>
      <vt:lpstr>Automation and Knowledge Engineering</vt:lpstr>
      <vt:lpstr>Observing Performance Dynamics</vt:lpstr>
      <vt:lpstr>Cross-Platform OpenMP Performance Analysis</vt:lpstr>
      <vt:lpstr>TAU and Autotuning in SUPER</vt:lpstr>
      <vt:lpstr>TAU Application Highlights –  IRMHD</vt:lpstr>
      <vt:lpstr>TAU Application Highlights –  OpenMC</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localadmin</dc:creator>
  <cp:lastModifiedBy>Microsoft Office User</cp:lastModifiedBy>
  <cp:revision>200</cp:revision>
  <dcterms:created xsi:type="dcterms:W3CDTF">2012-08-31T15:19:51Z</dcterms:created>
  <dcterms:modified xsi:type="dcterms:W3CDTF">2016-02-17T19:02:32Z</dcterms:modified>
</cp:coreProperties>
</file>