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57" r:id="rId3"/>
    <p:sldId id="260" r:id="rId4"/>
    <p:sldId id="261" r:id="rId5"/>
    <p:sldId id="258" r:id="rId6"/>
    <p:sldId id="263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huck:data:SUPER:MPAS:edison:no-weigh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Metadata Correlated with Adv Timer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'[no-weights.xlsx]Sheet1'!$G$1</c:f>
              <c:strCache>
                <c:ptCount val="1"/>
                <c:pt idx="0">
                  <c:v>nCellsSolve</c:v>
                </c:pt>
              </c:strCache>
            </c:strRef>
          </c:tx>
          <c:spPr>
            <a:ln w="47625">
              <a:noFill/>
            </a:ln>
          </c:spPr>
          <c:xVal>
            <c:numRef>
              <c:f>'[no-weights.xlsx]Sheet1'!$C$2:$C$121</c:f>
              <c:numCache>
                <c:formatCode>0.00E+00</c:formatCode>
                <c:ptCount val="120"/>
                <c:pt idx="0">
                  <c:v>2.7536534E7</c:v>
                </c:pt>
                <c:pt idx="1">
                  <c:v>3.1347915E7</c:v>
                </c:pt>
                <c:pt idx="2">
                  <c:v>3.1432881E7</c:v>
                </c:pt>
                <c:pt idx="3">
                  <c:v>2.5344983E7</c:v>
                </c:pt>
                <c:pt idx="4">
                  <c:v>2.9225762E7</c:v>
                </c:pt>
                <c:pt idx="5">
                  <c:v>2.4478672E7</c:v>
                </c:pt>
                <c:pt idx="6">
                  <c:v>2.8295346E7</c:v>
                </c:pt>
                <c:pt idx="7">
                  <c:v>3.2298912E7</c:v>
                </c:pt>
                <c:pt idx="8">
                  <c:v>2.1335542E7</c:v>
                </c:pt>
                <c:pt idx="9">
                  <c:v>2.5422053E7</c:v>
                </c:pt>
                <c:pt idx="10">
                  <c:v>3.0961877E7</c:v>
                </c:pt>
                <c:pt idx="11">
                  <c:v>3.2602071E7</c:v>
                </c:pt>
                <c:pt idx="12">
                  <c:v>3.3874231E7</c:v>
                </c:pt>
                <c:pt idx="13">
                  <c:v>3.4249892E7</c:v>
                </c:pt>
                <c:pt idx="14">
                  <c:v>3.4362536E7</c:v>
                </c:pt>
                <c:pt idx="15">
                  <c:v>2.9397142E7</c:v>
                </c:pt>
                <c:pt idx="16">
                  <c:v>3.1474854E7</c:v>
                </c:pt>
                <c:pt idx="17">
                  <c:v>2.9437229E7</c:v>
                </c:pt>
                <c:pt idx="18">
                  <c:v>3.3589116E7</c:v>
                </c:pt>
                <c:pt idx="19">
                  <c:v>2.749235E7</c:v>
                </c:pt>
                <c:pt idx="20">
                  <c:v>3.2743004E7</c:v>
                </c:pt>
                <c:pt idx="21">
                  <c:v>3.4261085E7</c:v>
                </c:pt>
                <c:pt idx="22">
                  <c:v>2.4905045E7</c:v>
                </c:pt>
                <c:pt idx="23">
                  <c:v>3.3358168E7</c:v>
                </c:pt>
                <c:pt idx="24">
                  <c:v>3.1065371E7</c:v>
                </c:pt>
                <c:pt idx="25">
                  <c:v>3.0616075E7</c:v>
                </c:pt>
                <c:pt idx="26">
                  <c:v>2.9106595E7</c:v>
                </c:pt>
                <c:pt idx="27">
                  <c:v>3.1090647E7</c:v>
                </c:pt>
                <c:pt idx="28">
                  <c:v>3.1179457E7</c:v>
                </c:pt>
                <c:pt idx="29">
                  <c:v>3.2126821E7</c:v>
                </c:pt>
                <c:pt idx="30">
                  <c:v>1.6566201E7</c:v>
                </c:pt>
                <c:pt idx="31">
                  <c:v>2.1962331E7</c:v>
                </c:pt>
                <c:pt idx="32">
                  <c:v>2.3208165E7</c:v>
                </c:pt>
                <c:pt idx="33">
                  <c:v>3.1858009E7</c:v>
                </c:pt>
                <c:pt idx="34">
                  <c:v>2.7745616E7</c:v>
                </c:pt>
                <c:pt idx="35">
                  <c:v>2.591885E7</c:v>
                </c:pt>
                <c:pt idx="36">
                  <c:v>3.1149229E7</c:v>
                </c:pt>
                <c:pt idx="37">
                  <c:v>2.2833299E7</c:v>
                </c:pt>
                <c:pt idx="38">
                  <c:v>2.7419239E7</c:v>
                </c:pt>
                <c:pt idx="39">
                  <c:v>3.2905705E7</c:v>
                </c:pt>
                <c:pt idx="40">
                  <c:v>2.586635E7</c:v>
                </c:pt>
                <c:pt idx="41">
                  <c:v>2.9702987E7</c:v>
                </c:pt>
                <c:pt idx="42">
                  <c:v>3.0564739E7</c:v>
                </c:pt>
                <c:pt idx="43">
                  <c:v>3.2039831E7</c:v>
                </c:pt>
                <c:pt idx="44">
                  <c:v>3.1071247E7</c:v>
                </c:pt>
                <c:pt idx="45">
                  <c:v>1.7083868E7</c:v>
                </c:pt>
                <c:pt idx="46">
                  <c:v>2.3173211E7</c:v>
                </c:pt>
                <c:pt idx="47">
                  <c:v>2.2433014E7</c:v>
                </c:pt>
                <c:pt idx="48">
                  <c:v>3.4296998E7</c:v>
                </c:pt>
                <c:pt idx="49">
                  <c:v>3.1237809E7</c:v>
                </c:pt>
                <c:pt idx="50">
                  <c:v>3.0890515E7</c:v>
                </c:pt>
                <c:pt idx="51">
                  <c:v>2.2464861E7</c:v>
                </c:pt>
                <c:pt idx="52">
                  <c:v>3.3610009E7</c:v>
                </c:pt>
                <c:pt idx="53">
                  <c:v>3.2420041E7</c:v>
                </c:pt>
                <c:pt idx="54">
                  <c:v>2.9890409E7</c:v>
                </c:pt>
                <c:pt idx="55">
                  <c:v>3.4558247E7</c:v>
                </c:pt>
                <c:pt idx="56">
                  <c:v>3.352286E7</c:v>
                </c:pt>
                <c:pt idx="57">
                  <c:v>3.4452269E7</c:v>
                </c:pt>
                <c:pt idx="58">
                  <c:v>3.1974387E7</c:v>
                </c:pt>
                <c:pt idx="59">
                  <c:v>3.3538017E7</c:v>
                </c:pt>
                <c:pt idx="60">
                  <c:v>1.7486005E7</c:v>
                </c:pt>
                <c:pt idx="61">
                  <c:v>1.985126E7</c:v>
                </c:pt>
                <c:pt idx="62">
                  <c:v>1.8767164E7</c:v>
                </c:pt>
                <c:pt idx="63">
                  <c:v>3.2115718E7</c:v>
                </c:pt>
                <c:pt idx="64">
                  <c:v>2.8680386E7</c:v>
                </c:pt>
                <c:pt idx="65">
                  <c:v>2.9836155E7</c:v>
                </c:pt>
                <c:pt idx="66">
                  <c:v>2.9119899E7</c:v>
                </c:pt>
                <c:pt idx="67">
                  <c:v>3.0617678E7</c:v>
                </c:pt>
                <c:pt idx="68">
                  <c:v>3.1036018E7</c:v>
                </c:pt>
                <c:pt idx="69">
                  <c:v>2.9332044E7</c:v>
                </c:pt>
                <c:pt idx="70">
                  <c:v>2.4099203E7</c:v>
                </c:pt>
                <c:pt idx="71">
                  <c:v>2.6025694E7</c:v>
                </c:pt>
                <c:pt idx="72">
                  <c:v>2.9267576E7</c:v>
                </c:pt>
                <c:pt idx="73">
                  <c:v>3.0682161E7</c:v>
                </c:pt>
                <c:pt idx="74">
                  <c:v>3.4887705E7</c:v>
                </c:pt>
                <c:pt idx="75">
                  <c:v>3.5584065E7</c:v>
                </c:pt>
                <c:pt idx="76">
                  <c:v>3.5070127E7</c:v>
                </c:pt>
                <c:pt idx="77">
                  <c:v>3.5737134E7</c:v>
                </c:pt>
                <c:pt idx="78">
                  <c:v>3.2167717E7</c:v>
                </c:pt>
                <c:pt idx="79">
                  <c:v>3.5842375E7</c:v>
                </c:pt>
                <c:pt idx="80">
                  <c:v>2.7131788E7</c:v>
                </c:pt>
                <c:pt idx="81">
                  <c:v>3.5420521E7</c:v>
                </c:pt>
                <c:pt idx="82">
                  <c:v>2.6169334E7</c:v>
                </c:pt>
                <c:pt idx="83">
                  <c:v>2.62197E7</c:v>
                </c:pt>
                <c:pt idx="84">
                  <c:v>3.185693E7</c:v>
                </c:pt>
                <c:pt idx="85">
                  <c:v>3.1885413E7</c:v>
                </c:pt>
                <c:pt idx="86">
                  <c:v>3.839092E7</c:v>
                </c:pt>
                <c:pt idx="87">
                  <c:v>3.8285527E7</c:v>
                </c:pt>
                <c:pt idx="88">
                  <c:v>3.8427446E7</c:v>
                </c:pt>
                <c:pt idx="89">
                  <c:v>3.8342932E7</c:v>
                </c:pt>
                <c:pt idx="90">
                  <c:v>3.7942638E7</c:v>
                </c:pt>
                <c:pt idx="91">
                  <c:v>3.8393175E7</c:v>
                </c:pt>
                <c:pt idx="92">
                  <c:v>3.5582831E7</c:v>
                </c:pt>
                <c:pt idx="93">
                  <c:v>3.5154705E7</c:v>
                </c:pt>
                <c:pt idx="94">
                  <c:v>3.8016468E7</c:v>
                </c:pt>
                <c:pt idx="95">
                  <c:v>3.8440305E7</c:v>
                </c:pt>
                <c:pt idx="96">
                  <c:v>3.4739724E7</c:v>
                </c:pt>
                <c:pt idx="97">
                  <c:v>3.4337332E7</c:v>
                </c:pt>
                <c:pt idx="98">
                  <c:v>3.2927234E7</c:v>
                </c:pt>
                <c:pt idx="99">
                  <c:v>3.3264922E7</c:v>
                </c:pt>
                <c:pt idx="100">
                  <c:v>2.7691528E7</c:v>
                </c:pt>
                <c:pt idx="101">
                  <c:v>2.6931338E7</c:v>
                </c:pt>
                <c:pt idx="102">
                  <c:v>3.2501811E7</c:v>
                </c:pt>
                <c:pt idx="103">
                  <c:v>3.2993971E7</c:v>
                </c:pt>
                <c:pt idx="104">
                  <c:v>2.9931462E7</c:v>
                </c:pt>
                <c:pt idx="105">
                  <c:v>3.2978192E7</c:v>
                </c:pt>
                <c:pt idx="106">
                  <c:v>2.8594329E7</c:v>
                </c:pt>
                <c:pt idx="107">
                  <c:v>2.7445957E7</c:v>
                </c:pt>
                <c:pt idx="108">
                  <c:v>3.5176325E7</c:v>
                </c:pt>
                <c:pt idx="109">
                  <c:v>2.7978904E7</c:v>
                </c:pt>
                <c:pt idx="110">
                  <c:v>3.483574E7</c:v>
                </c:pt>
                <c:pt idx="111">
                  <c:v>3.563002E7</c:v>
                </c:pt>
                <c:pt idx="112">
                  <c:v>3.4994102E7</c:v>
                </c:pt>
                <c:pt idx="113">
                  <c:v>3.4739744E7</c:v>
                </c:pt>
                <c:pt idx="114">
                  <c:v>3.4917423E7</c:v>
                </c:pt>
                <c:pt idx="115">
                  <c:v>3.3607109E7</c:v>
                </c:pt>
                <c:pt idx="116">
                  <c:v>2.8393929E7</c:v>
                </c:pt>
                <c:pt idx="117">
                  <c:v>3.3321619E7</c:v>
                </c:pt>
                <c:pt idx="118">
                  <c:v>3.0354757E7</c:v>
                </c:pt>
                <c:pt idx="119">
                  <c:v>3.240902E7</c:v>
                </c:pt>
              </c:numCache>
            </c:numRef>
          </c:xVal>
          <c:yVal>
            <c:numRef>
              <c:f>'[no-weights.xlsx]Sheet1'!$G$2:$G$121</c:f>
              <c:numCache>
                <c:formatCode>General</c:formatCode>
                <c:ptCount val="120"/>
                <c:pt idx="0">
                  <c:v>964.0</c:v>
                </c:pt>
                <c:pt idx="1">
                  <c:v>948.0</c:v>
                </c:pt>
                <c:pt idx="2">
                  <c:v>949.0</c:v>
                </c:pt>
                <c:pt idx="3">
                  <c:v>940.0</c:v>
                </c:pt>
                <c:pt idx="4">
                  <c:v>959.0</c:v>
                </c:pt>
                <c:pt idx="5">
                  <c:v>953.0</c:v>
                </c:pt>
                <c:pt idx="6">
                  <c:v>938.0</c:v>
                </c:pt>
                <c:pt idx="7">
                  <c:v>956.0</c:v>
                </c:pt>
                <c:pt idx="8">
                  <c:v>958.0</c:v>
                </c:pt>
                <c:pt idx="9">
                  <c:v>955.0</c:v>
                </c:pt>
                <c:pt idx="10">
                  <c:v>955.0</c:v>
                </c:pt>
                <c:pt idx="11">
                  <c:v>959.0</c:v>
                </c:pt>
                <c:pt idx="12">
                  <c:v>954.0</c:v>
                </c:pt>
                <c:pt idx="13">
                  <c:v>963.0</c:v>
                </c:pt>
                <c:pt idx="14">
                  <c:v>939.0</c:v>
                </c:pt>
                <c:pt idx="15">
                  <c:v>952.0</c:v>
                </c:pt>
                <c:pt idx="16">
                  <c:v>951.0</c:v>
                </c:pt>
                <c:pt idx="17">
                  <c:v>955.0</c:v>
                </c:pt>
                <c:pt idx="18">
                  <c:v>947.0</c:v>
                </c:pt>
                <c:pt idx="19">
                  <c:v>962.0</c:v>
                </c:pt>
                <c:pt idx="20">
                  <c:v>957.0</c:v>
                </c:pt>
                <c:pt idx="21">
                  <c:v>952.0</c:v>
                </c:pt>
                <c:pt idx="22">
                  <c:v>949.0</c:v>
                </c:pt>
                <c:pt idx="23">
                  <c:v>955.0</c:v>
                </c:pt>
                <c:pt idx="24">
                  <c:v>950.0</c:v>
                </c:pt>
                <c:pt idx="25">
                  <c:v>954.0</c:v>
                </c:pt>
                <c:pt idx="26">
                  <c:v>951.0</c:v>
                </c:pt>
                <c:pt idx="27">
                  <c:v>948.0</c:v>
                </c:pt>
                <c:pt idx="28">
                  <c:v>954.0</c:v>
                </c:pt>
                <c:pt idx="29">
                  <c:v>941.0</c:v>
                </c:pt>
                <c:pt idx="30">
                  <c:v>952.0</c:v>
                </c:pt>
                <c:pt idx="31">
                  <c:v>951.0</c:v>
                </c:pt>
                <c:pt idx="32">
                  <c:v>951.0</c:v>
                </c:pt>
                <c:pt idx="33">
                  <c:v>957.0</c:v>
                </c:pt>
                <c:pt idx="34">
                  <c:v>951.0</c:v>
                </c:pt>
                <c:pt idx="35">
                  <c:v>950.0</c:v>
                </c:pt>
                <c:pt idx="36">
                  <c:v>970.0</c:v>
                </c:pt>
                <c:pt idx="37">
                  <c:v>965.0</c:v>
                </c:pt>
                <c:pt idx="38">
                  <c:v>959.0</c:v>
                </c:pt>
                <c:pt idx="39">
                  <c:v>959.0</c:v>
                </c:pt>
                <c:pt idx="40">
                  <c:v>956.0</c:v>
                </c:pt>
                <c:pt idx="41">
                  <c:v>959.0</c:v>
                </c:pt>
                <c:pt idx="42">
                  <c:v>957.0</c:v>
                </c:pt>
                <c:pt idx="43">
                  <c:v>958.0</c:v>
                </c:pt>
                <c:pt idx="44">
                  <c:v>937.0</c:v>
                </c:pt>
                <c:pt idx="46">
                  <c:v>983.0</c:v>
                </c:pt>
                <c:pt idx="47">
                  <c:v>963.0</c:v>
                </c:pt>
                <c:pt idx="48">
                  <c:v>963.0</c:v>
                </c:pt>
                <c:pt idx="49">
                  <c:v>956.0</c:v>
                </c:pt>
                <c:pt idx="50">
                  <c:v>962.0</c:v>
                </c:pt>
                <c:pt idx="51">
                  <c:v>946.0</c:v>
                </c:pt>
                <c:pt idx="52">
                  <c:v>950.0</c:v>
                </c:pt>
                <c:pt idx="53">
                  <c:v>949.0</c:v>
                </c:pt>
                <c:pt idx="54">
                  <c:v>939.0</c:v>
                </c:pt>
                <c:pt idx="55">
                  <c:v>949.0</c:v>
                </c:pt>
                <c:pt idx="56">
                  <c:v>954.0</c:v>
                </c:pt>
                <c:pt idx="57">
                  <c:v>954.0</c:v>
                </c:pt>
                <c:pt idx="58">
                  <c:v>959.0</c:v>
                </c:pt>
                <c:pt idx="59">
                  <c:v>962.0</c:v>
                </c:pt>
                <c:pt idx="60">
                  <c:v>935.0</c:v>
                </c:pt>
                <c:pt idx="61">
                  <c:v>970.0</c:v>
                </c:pt>
                <c:pt idx="62">
                  <c:v>957.0</c:v>
                </c:pt>
                <c:pt idx="63">
                  <c:v>938.0</c:v>
                </c:pt>
                <c:pt idx="64">
                  <c:v>967.0</c:v>
                </c:pt>
                <c:pt idx="65">
                  <c:v>936.0</c:v>
                </c:pt>
                <c:pt idx="66">
                  <c:v>953.0</c:v>
                </c:pt>
                <c:pt idx="67">
                  <c:v>926.0</c:v>
                </c:pt>
                <c:pt idx="68">
                  <c:v>959.0</c:v>
                </c:pt>
                <c:pt idx="69">
                  <c:v>955.0</c:v>
                </c:pt>
                <c:pt idx="70">
                  <c:v>948.0</c:v>
                </c:pt>
                <c:pt idx="71">
                  <c:v>959.0</c:v>
                </c:pt>
                <c:pt idx="72">
                  <c:v>953.0</c:v>
                </c:pt>
                <c:pt idx="73">
                  <c:v>952.0</c:v>
                </c:pt>
                <c:pt idx="74">
                  <c:v>957.0</c:v>
                </c:pt>
                <c:pt idx="75">
                  <c:v>957.0</c:v>
                </c:pt>
                <c:pt idx="76">
                  <c:v>957.0</c:v>
                </c:pt>
                <c:pt idx="77">
                  <c:v>967.0</c:v>
                </c:pt>
                <c:pt idx="78">
                  <c:v>950.0</c:v>
                </c:pt>
                <c:pt idx="79">
                  <c:v>949.0</c:v>
                </c:pt>
                <c:pt idx="81">
                  <c:v>953.0</c:v>
                </c:pt>
                <c:pt idx="82">
                  <c:v>971.0</c:v>
                </c:pt>
                <c:pt idx="83">
                  <c:v>943.0</c:v>
                </c:pt>
                <c:pt idx="84">
                  <c:v>960.0</c:v>
                </c:pt>
                <c:pt idx="85">
                  <c:v>947.0</c:v>
                </c:pt>
                <c:pt idx="86">
                  <c:v>957.0</c:v>
                </c:pt>
                <c:pt idx="87">
                  <c:v>960.0</c:v>
                </c:pt>
                <c:pt idx="88">
                  <c:v>954.0</c:v>
                </c:pt>
                <c:pt idx="89">
                  <c:v>951.0</c:v>
                </c:pt>
                <c:pt idx="90">
                  <c:v>968.0</c:v>
                </c:pt>
                <c:pt idx="91">
                  <c:v>955.0</c:v>
                </c:pt>
                <c:pt idx="92">
                  <c:v>962.0</c:v>
                </c:pt>
                <c:pt idx="93">
                  <c:v>962.0</c:v>
                </c:pt>
                <c:pt idx="94">
                  <c:v>957.0</c:v>
                </c:pt>
                <c:pt idx="95">
                  <c:v>953.0</c:v>
                </c:pt>
                <c:pt idx="96">
                  <c:v>945.0</c:v>
                </c:pt>
                <c:pt idx="97">
                  <c:v>956.0</c:v>
                </c:pt>
                <c:pt idx="99">
                  <c:v>952.0</c:v>
                </c:pt>
                <c:pt idx="100">
                  <c:v>960.0</c:v>
                </c:pt>
                <c:pt idx="101">
                  <c:v>951.0</c:v>
                </c:pt>
                <c:pt idx="102">
                  <c:v>959.0</c:v>
                </c:pt>
                <c:pt idx="103">
                  <c:v>954.0</c:v>
                </c:pt>
                <c:pt idx="104">
                  <c:v>950.0</c:v>
                </c:pt>
                <c:pt idx="105">
                  <c:v>960.0</c:v>
                </c:pt>
                <c:pt idx="106">
                  <c:v>970.0</c:v>
                </c:pt>
                <c:pt idx="107">
                  <c:v>945.0</c:v>
                </c:pt>
                <c:pt idx="108">
                  <c:v>965.0</c:v>
                </c:pt>
                <c:pt idx="109">
                  <c:v>955.0</c:v>
                </c:pt>
                <c:pt idx="110">
                  <c:v>956.0</c:v>
                </c:pt>
                <c:pt idx="111">
                  <c:v>959.0</c:v>
                </c:pt>
                <c:pt idx="113">
                  <c:v>959.0</c:v>
                </c:pt>
                <c:pt idx="114">
                  <c:v>958.0</c:v>
                </c:pt>
                <c:pt idx="115">
                  <c:v>934.0</c:v>
                </c:pt>
                <c:pt idx="116">
                  <c:v>951.0</c:v>
                </c:pt>
                <c:pt idx="117">
                  <c:v>953.0</c:v>
                </c:pt>
                <c:pt idx="118">
                  <c:v>948.0</c:v>
                </c:pt>
                <c:pt idx="119">
                  <c:v>956.0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'[no-weights.xlsx]Sheet1'!$H$1</c:f>
              <c:strCache>
                <c:ptCount val="1"/>
                <c:pt idx="0">
                  <c:v>nCells</c:v>
                </c:pt>
              </c:strCache>
            </c:strRef>
          </c:tx>
          <c:spPr>
            <a:ln w="47625">
              <a:noFill/>
            </a:ln>
          </c:spPr>
          <c:xVal>
            <c:numRef>
              <c:f>'[no-weights.xlsx]Sheet1'!$C$2:$C$121</c:f>
              <c:numCache>
                <c:formatCode>0.00E+00</c:formatCode>
                <c:ptCount val="120"/>
                <c:pt idx="0">
                  <c:v>2.7536534E7</c:v>
                </c:pt>
                <c:pt idx="1">
                  <c:v>3.1347915E7</c:v>
                </c:pt>
                <c:pt idx="2">
                  <c:v>3.1432881E7</c:v>
                </c:pt>
                <c:pt idx="3">
                  <c:v>2.5344983E7</c:v>
                </c:pt>
                <c:pt idx="4">
                  <c:v>2.9225762E7</c:v>
                </c:pt>
                <c:pt idx="5">
                  <c:v>2.4478672E7</c:v>
                </c:pt>
                <c:pt idx="6">
                  <c:v>2.8295346E7</c:v>
                </c:pt>
                <c:pt idx="7">
                  <c:v>3.2298912E7</c:v>
                </c:pt>
                <c:pt idx="8">
                  <c:v>2.1335542E7</c:v>
                </c:pt>
                <c:pt idx="9">
                  <c:v>2.5422053E7</c:v>
                </c:pt>
                <c:pt idx="10">
                  <c:v>3.0961877E7</c:v>
                </c:pt>
                <c:pt idx="11">
                  <c:v>3.2602071E7</c:v>
                </c:pt>
                <c:pt idx="12">
                  <c:v>3.3874231E7</c:v>
                </c:pt>
                <c:pt idx="13">
                  <c:v>3.4249892E7</c:v>
                </c:pt>
                <c:pt idx="14">
                  <c:v>3.4362536E7</c:v>
                </c:pt>
                <c:pt idx="15">
                  <c:v>2.9397142E7</c:v>
                </c:pt>
                <c:pt idx="16">
                  <c:v>3.1474854E7</c:v>
                </c:pt>
                <c:pt idx="17">
                  <c:v>2.9437229E7</c:v>
                </c:pt>
                <c:pt idx="18">
                  <c:v>3.3589116E7</c:v>
                </c:pt>
                <c:pt idx="19">
                  <c:v>2.749235E7</c:v>
                </c:pt>
                <c:pt idx="20">
                  <c:v>3.2743004E7</c:v>
                </c:pt>
                <c:pt idx="21">
                  <c:v>3.4261085E7</c:v>
                </c:pt>
                <c:pt idx="22">
                  <c:v>2.4905045E7</c:v>
                </c:pt>
                <c:pt idx="23">
                  <c:v>3.3358168E7</c:v>
                </c:pt>
                <c:pt idx="24">
                  <c:v>3.1065371E7</c:v>
                </c:pt>
                <c:pt idx="25">
                  <c:v>3.0616075E7</c:v>
                </c:pt>
                <c:pt idx="26">
                  <c:v>2.9106595E7</c:v>
                </c:pt>
                <c:pt idx="27">
                  <c:v>3.1090647E7</c:v>
                </c:pt>
                <c:pt idx="28">
                  <c:v>3.1179457E7</c:v>
                </c:pt>
                <c:pt idx="29">
                  <c:v>3.2126821E7</c:v>
                </c:pt>
                <c:pt idx="30">
                  <c:v>1.6566201E7</c:v>
                </c:pt>
                <c:pt idx="31">
                  <c:v>2.1962331E7</c:v>
                </c:pt>
                <c:pt idx="32">
                  <c:v>2.3208165E7</c:v>
                </c:pt>
                <c:pt idx="33">
                  <c:v>3.1858009E7</c:v>
                </c:pt>
                <c:pt idx="34">
                  <c:v>2.7745616E7</c:v>
                </c:pt>
                <c:pt idx="35">
                  <c:v>2.591885E7</c:v>
                </c:pt>
                <c:pt idx="36">
                  <c:v>3.1149229E7</c:v>
                </c:pt>
                <c:pt idx="37">
                  <c:v>2.2833299E7</c:v>
                </c:pt>
                <c:pt idx="38">
                  <c:v>2.7419239E7</c:v>
                </c:pt>
                <c:pt idx="39">
                  <c:v>3.2905705E7</c:v>
                </c:pt>
                <c:pt idx="40">
                  <c:v>2.586635E7</c:v>
                </c:pt>
                <c:pt idx="41">
                  <c:v>2.9702987E7</c:v>
                </c:pt>
                <c:pt idx="42">
                  <c:v>3.0564739E7</c:v>
                </c:pt>
                <c:pt idx="43">
                  <c:v>3.2039831E7</c:v>
                </c:pt>
                <c:pt idx="44">
                  <c:v>3.1071247E7</c:v>
                </c:pt>
                <c:pt idx="45">
                  <c:v>1.7083868E7</c:v>
                </c:pt>
                <c:pt idx="46">
                  <c:v>2.3173211E7</c:v>
                </c:pt>
                <c:pt idx="47">
                  <c:v>2.2433014E7</c:v>
                </c:pt>
                <c:pt idx="48">
                  <c:v>3.4296998E7</c:v>
                </c:pt>
                <c:pt idx="49">
                  <c:v>3.1237809E7</c:v>
                </c:pt>
                <c:pt idx="50">
                  <c:v>3.0890515E7</c:v>
                </c:pt>
                <c:pt idx="51">
                  <c:v>2.2464861E7</c:v>
                </c:pt>
                <c:pt idx="52">
                  <c:v>3.3610009E7</c:v>
                </c:pt>
                <c:pt idx="53">
                  <c:v>3.2420041E7</c:v>
                </c:pt>
                <c:pt idx="54">
                  <c:v>2.9890409E7</c:v>
                </c:pt>
                <c:pt idx="55">
                  <c:v>3.4558247E7</c:v>
                </c:pt>
                <c:pt idx="56">
                  <c:v>3.352286E7</c:v>
                </c:pt>
                <c:pt idx="57">
                  <c:v>3.4452269E7</c:v>
                </c:pt>
                <c:pt idx="58">
                  <c:v>3.1974387E7</c:v>
                </c:pt>
                <c:pt idx="59">
                  <c:v>3.3538017E7</c:v>
                </c:pt>
                <c:pt idx="60">
                  <c:v>1.7486005E7</c:v>
                </c:pt>
                <c:pt idx="61">
                  <c:v>1.985126E7</c:v>
                </c:pt>
                <c:pt idx="62">
                  <c:v>1.8767164E7</c:v>
                </c:pt>
                <c:pt idx="63">
                  <c:v>3.2115718E7</c:v>
                </c:pt>
                <c:pt idx="64">
                  <c:v>2.8680386E7</c:v>
                </c:pt>
                <c:pt idx="65">
                  <c:v>2.9836155E7</c:v>
                </c:pt>
                <c:pt idx="66">
                  <c:v>2.9119899E7</c:v>
                </c:pt>
                <c:pt idx="67">
                  <c:v>3.0617678E7</c:v>
                </c:pt>
                <c:pt idx="68">
                  <c:v>3.1036018E7</c:v>
                </c:pt>
                <c:pt idx="69">
                  <c:v>2.9332044E7</c:v>
                </c:pt>
                <c:pt idx="70">
                  <c:v>2.4099203E7</c:v>
                </c:pt>
                <c:pt idx="71">
                  <c:v>2.6025694E7</c:v>
                </c:pt>
                <c:pt idx="72">
                  <c:v>2.9267576E7</c:v>
                </c:pt>
                <c:pt idx="73">
                  <c:v>3.0682161E7</c:v>
                </c:pt>
                <c:pt idx="74">
                  <c:v>3.4887705E7</c:v>
                </c:pt>
                <c:pt idx="75">
                  <c:v>3.5584065E7</c:v>
                </c:pt>
                <c:pt idx="76">
                  <c:v>3.5070127E7</c:v>
                </c:pt>
                <c:pt idx="77">
                  <c:v>3.5737134E7</c:v>
                </c:pt>
                <c:pt idx="78">
                  <c:v>3.2167717E7</c:v>
                </c:pt>
                <c:pt idx="79">
                  <c:v>3.5842375E7</c:v>
                </c:pt>
                <c:pt idx="80">
                  <c:v>2.7131788E7</c:v>
                </c:pt>
                <c:pt idx="81">
                  <c:v>3.5420521E7</c:v>
                </c:pt>
                <c:pt idx="82">
                  <c:v>2.6169334E7</c:v>
                </c:pt>
                <c:pt idx="83">
                  <c:v>2.62197E7</c:v>
                </c:pt>
                <c:pt idx="84">
                  <c:v>3.185693E7</c:v>
                </c:pt>
                <c:pt idx="85">
                  <c:v>3.1885413E7</c:v>
                </c:pt>
                <c:pt idx="86">
                  <c:v>3.839092E7</c:v>
                </c:pt>
                <c:pt idx="87">
                  <c:v>3.8285527E7</c:v>
                </c:pt>
                <c:pt idx="88">
                  <c:v>3.8427446E7</c:v>
                </c:pt>
                <c:pt idx="89">
                  <c:v>3.8342932E7</c:v>
                </c:pt>
                <c:pt idx="90">
                  <c:v>3.7942638E7</c:v>
                </c:pt>
                <c:pt idx="91">
                  <c:v>3.8393175E7</c:v>
                </c:pt>
                <c:pt idx="92">
                  <c:v>3.5582831E7</c:v>
                </c:pt>
                <c:pt idx="93">
                  <c:v>3.5154705E7</c:v>
                </c:pt>
                <c:pt idx="94">
                  <c:v>3.8016468E7</c:v>
                </c:pt>
                <c:pt idx="95">
                  <c:v>3.8440305E7</c:v>
                </c:pt>
                <c:pt idx="96">
                  <c:v>3.4739724E7</c:v>
                </c:pt>
                <c:pt idx="97">
                  <c:v>3.4337332E7</c:v>
                </c:pt>
                <c:pt idx="98">
                  <c:v>3.2927234E7</c:v>
                </c:pt>
                <c:pt idx="99">
                  <c:v>3.3264922E7</c:v>
                </c:pt>
                <c:pt idx="100">
                  <c:v>2.7691528E7</c:v>
                </c:pt>
                <c:pt idx="101">
                  <c:v>2.6931338E7</c:v>
                </c:pt>
                <c:pt idx="102">
                  <c:v>3.2501811E7</c:v>
                </c:pt>
                <c:pt idx="103">
                  <c:v>3.2993971E7</c:v>
                </c:pt>
                <c:pt idx="104">
                  <c:v>2.9931462E7</c:v>
                </c:pt>
                <c:pt idx="105">
                  <c:v>3.2978192E7</c:v>
                </c:pt>
                <c:pt idx="106">
                  <c:v>2.8594329E7</c:v>
                </c:pt>
                <c:pt idx="107">
                  <c:v>2.7445957E7</c:v>
                </c:pt>
                <c:pt idx="108">
                  <c:v>3.5176325E7</c:v>
                </c:pt>
                <c:pt idx="109">
                  <c:v>2.7978904E7</c:v>
                </c:pt>
                <c:pt idx="110">
                  <c:v>3.483574E7</c:v>
                </c:pt>
                <c:pt idx="111">
                  <c:v>3.563002E7</c:v>
                </c:pt>
                <c:pt idx="112">
                  <c:v>3.4994102E7</c:v>
                </c:pt>
                <c:pt idx="113">
                  <c:v>3.4739744E7</c:v>
                </c:pt>
                <c:pt idx="114">
                  <c:v>3.4917423E7</c:v>
                </c:pt>
                <c:pt idx="115">
                  <c:v>3.3607109E7</c:v>
                </c:pt>
                <c:pt idx="116">
                  <c:v>2.8393929E7</c:v>
                </c:pt>
                <c:pt idx="117">
                  <c:v>3.3321619E7</c:v>
                </c:pt>
                <c:pt idx="118">
                  <c:v>3.0354757E7</c:v>
                </c:pt>
                <c:pt idx="119">
                  <c:v>3.240902E7</c:v>
                </c:pt>
              </c:numCache>
            </c:numRef>
          </c:xVal>
          <c:yVal>
            <c:numRef>
              <c:f>'[no-weights.xlsx]Sheet1'!$H$2:$H$121</c:f>
              <c:numCache>
                <c:formatCode>General</c:formatCode>
                <c:ptCount val="120"/>
                <c:pt idx="0">
                  <c:v>1235.0</c:v>
                </c:pt>
                <c:pt idx="1">
                  <c:v>1318.0</c:v>
                </c:pt>
                <c:pt idx="2">
                  <c:v>1339.0</c:v>
                </c:pt>
                <c:pt idx="3">
                  <c:v>1139.0</c:v>
                </c:pt>
                <c:pt idx="4">
                  <c:v>1283.0</c:v>
                </c:pt>
                <c:pt idx="5">
                  <c:v>1141.0</c:v>
                </c:pt>
                <c:pt idx="6">
                  <c:v>1241.0</c:v>
                </c:pt>
                <c:pt idx="7">
                  <c:v>1329.0</c:v>
                </c:pt>
                <c:pt idx="8">
                  <c:v>1054.0</c:v>
                </c:pt>
                <c:pt idx="9">
                  <c:v>1160.0</c:v>
                </c:pt>
                <c:pt idx="10">
                  <c:v>1299.0</c:v>
                </c:pt>
                <c:pt idx="11">
                  <c:v>1373.0</c:v>
                </c:pt>
                <c:pt idx="12">
                  <c:v>1272.0</c:v>
                </c:pt>
                <c:pt idx="13">
                  <c:v>1350.0</c:v>
                </c:pt>
                <c:pt idx="14">
                  <c:v>1317.0</c:v>
                </c:pt>
                <c:pt idx="15">
                  <c:v>1255.0</c:v>
                </c:pt>
                <c:pt idx="16">
                  <c:v>1286.0</c:v>
                </c:pt>
                <c:pt idx="17">
                  <c:v>1223.0</c:v>
                </c:pt>
                <c:pt idx="18">
                  <c:v>1331.0</c:v>
                </c:pt>
                <c:pt idx="19">
                  <c:v>1238.0</c:v>
                </c:pt>
                <c:pt idx="20">
                  <c:v>1332.0</c:v>
                </c:pt>
                <c:pt idx="21">
                  <c:v>1366.0</c:v>
                </c:pt>
                <c:pt idx="22">
                  <c:v>1134.0</c:v>
                </c:pt>
                <c:pt idx="23">
                  <c:v>1364.0</c:v>
                </c:pt>
                <c:pt idx="24">
                  <c:v>1337.0</c:v>
                </c:pt>
                <c:pt idx="25">
                  <c:v>1279.0</c:v>
                </c:pt>
                <c:pt idx="26">
                  <c:v>1265.0</c:v>
                </c:pt>
                <c:pt idx="27">
                  <c:v>1326.0</c:v>
                </c:pt>
                <c:pt idx="28">
                  <c:v>1271.0</c:v>
                </c:pt>
                <c:pt idx="29">
                  <c:v>1346.0</c:v>
                </c:pt>
                <c:pt idx="30">
                  <c:v>1029.0</c:v>
                </c:pt>
                <c:pt idx="31">
                  <c:v>1175.0</c:v>
                </c:pt>
                <c:pt idx="32">
                  <c:v>1212.0</c:v>
                </c:pt>
                <c:pt idx="33">
                  <c:v>1317.0</c:v>
                </c:pt>
                <c:pt idx="34">
                  <c:v>1188.0</c:v>
                </c:pt>
                <c:pt idx="35">
                  <c:v>1225.0</c:v>
                </c:pt>
                <c:pt idx="36">
                  <c:v>1326.0</c:v>
                </c:pt>
                <c:pt idx="37">
                  <c:v>1111.0</c:v>
                </c:pt>
                <c:pt idx="38">
                  <c:v>1239.0</c:v>
                </c:pt>
                <c:pt idx="39">
                  <c:v>1346.0</c:v>
                </c:pt>
                <c:pt idx="40">
                  <c:v>1203.0</c:v>
                </c:pt>
                <c:pt idx="41">
                  <c:v>1242.0</c:v>
                </c:pt>
                <c:pt idx="42">
                  <c:v>1257.0</c:v>
                </c:pt>
                <c:pt idx="43">
                  <c:v>1295.0</c:v>
                </c:pt>
                <c:pt idx="44">
                  <c:v>1299.0</c:v>
                </c:pt>
                <c:pt idx="45">
                  <c:v>1165.0</c:v>
                </c:pt>
                <c:pt idx="46">
                  <c:v>1215.0</c:v>
                </c:pt>
                <c:pt idx="47">
                  <c:v>1139.0</c:v>
                </c:pt>
                <c:pt idx="48">
                  <c:v>1377.0</c:v>
                </c:pt>
                <c:pt idx="49">
                  <c:v>1265.0</c:v>
                </c:pt>
                <c:pt idx="50">
                  <c:v>1281.0</c:v>
                </c:pt>
                <c:pt idx="51">
                  <c:v>1241.0</c:v>
                </c:pt>
                <c:pt idx="52">
                  <c:v>1331.0</c:v>
                </c:pt>
                <c:pt idx="53">
                  <c:v>1251.0</c:v>
                </c:pt>
                <c:pt idx="54">
                  <c:v>1179.0</c:v>
                </c:pt>
                <c:pt idx="55">
                  <c:v>1359.0</c:v>
                </c:pt>
                <c:pt idx="56">
                  <c:v>1257.0</c:v>
                </c:pt>
                <c:pt idx="57">
                  <c:v>1356.0</c:v>
                </c:pt>
                <c:pt idx="58">
                  <c:v>1213.0</c:v>
                </c:pt>
                <c:pt idx="59">
                  <c:v>1258.0</c:v>
                </c:pt>
                <c:pt idx="60">
                  <c:v>1080.0</c:v>
                </c:pt>
                <c:pt idx="61">
                  <c:v>1195.0</c:v>
                </c:pt>
                <c:pt idx="62">
                  <c:v>1135.0</c:v>
                </c:pt>
                <c:pt idx="63">
                  <c:v>1358.0</c:v>
                </c:pt>
                <c:pt idx="64">
                  <c:v>1274.0</c:v>
                </c:pt>
                <c:pt idx="65">
                  <c:v>1287.0</c:v>
                </c:pt>
                <c:pt idx="66">
                  <c:v>1293.0</c:v>
                </c:pt>
                <c:pt idx="67">
                  <c:v>1292.0</c:v>
                </c:pt>
                <c:pt idx="68">
                  <c:v>1331.0</c:v>
                </c:pt>
                <c:pt idx="69">
                  <c:v>1350.0</c:v>
                </c:pt>
                <c:pt idx="70">
                  <c:v>1220.0</c:v>
                </c:pt>
                <c:pt idx="71">
                  <c:v>1280.0</c:v>
                </c:pt>
                <c:pt idx="72">
                  <c:v>1310.0</c:v>
                </c:pt>
                <c:pt idx="73">
                  <c:v>1338.0</c:v>
                </c:pt>
                <c:pt idx="74">
                  <c:v>1355.0</c:v>
                </c:pt>
                <c:pt idx="75">
                  <c:v>1368.0</c:v>
                </c:pt>
                <c:pt idx="76">
                  <c:v>1357.0</c:v>
                </c:pt>
                <c:pt idx="77">
                  <c:v>1377.0</c:v>
                </c:pt>
                <c:pt idx="78">
                  <c:v>1316.0</c:v>
                </c:pt>
                <c:pt idx="79">
                  <c:v>1372.0</c:v>
                </c:pt>
                <c:pt idx="80">
                  <c:v>1181.0</c:v>
                </c:pt>
                <c:pt idx="81">
                  <c:v>1373.0</c:v>
                </c:pt>
                <c:pt idx="82">
                  <c:v>1216.0</c:v>
                </c:pt>
                <c:pt idx="83">
                  <c:v>1217.0</c:v>
                </c:pt>
                <c:pt idx="84">
                  <c:v>1333.0</c:v>
                </c:pt>
                <c:pt idx="85">
                  <c:v>1280.0</c:v>
                </c:pt>
                <c:pt idx="86">
                  <c:v>1356.0</c:v>
                </c:pt>
                <c:pt idx="87">
                  <c:v>1356.0</c:v>
                </c:pt>
                <c:pt idx="88">
                  <c:v>1369.0</c:v>
                </c:pt>
                <c:pt idx="89">
                  <c:v>1349.0</c:v>
                </c:pt>
                <c:pt idx="90">
                  <c:v>1364.0</c:v>
                </c:pt>
                <c:pt idx="91">
                  <c:v>1363.0</c:v>
                </c:pt>
                <c:pt idx="92">
                  <c:v>1349.0</c:v>
                </c:pt>
                <c:pt idx="93">
                  <c:v>1325.0</c:v>
                </c:pt>
                <c:pt idx="94">
                  <c:v>1341.0</c:v>
                </c:pt>
                <c:pt idx="95">
                  <c:v>1349.0</c:v>
                </c:pt>
                <c:pt idx="96">
                  <c:v>1365.0</c:v>
                </c:pt>
                <c:pt idx="97">
                  <c:v>1379.0</c:v>
                </c:pt>
                <c:pt idx="98">
                  <c:v>1357.0</c:v>
                </c:pt>
                <c:pt idx="99">
                  <c:v>1332.0</c:v>
                </c:pt>
                <c:pt idx="100">
                  <c:v>1223.0</c:v>
                </c:pt>
                <c:pt idx="101">
                  <c:v>1231.0</c:v>
                </c:pt>
                <c:pt idx="102">
                  <c:v>1343.0</c:v>
                </c:pt>
                <c:pt idx="103">
                  <c:v>1342.0</c:v>
                </c:pt>
                <c:pt idx="104">
                  <c:v>1307.0</c:v>
                </c:pt>
                <c:pt idx="105">
                  <c:v>1353.0</c:v>
                </c:pt>
                <c:pt idx="106">
                  <c:v>1239.0</c:v>
                </c:pt>
                <c:pt idx="107">
                  <c:v>1189.0</c:v>
                </c:pt>
                <c:pt idx="108">
                  <c:v>1358.0</c:v>
                </c:pt>
                <c:pt idx="109">
                  <c:v>1206.0</c:v>
                </c:pt>
                <c:pt idx="110">
                  <c:v>1331.0</c:v>
                </c:pt>
                <c:pt idx="111">
                  <c:v>1406.0</c:v>
                </c:pt>
                <c:pt idx="112">
                  <c:v>1387.0</c:v>
                </c:pt>
                <c:pt idx="113">
                  <c:v>1364.0</c:v>
                </c:pt>
                <c:pt idx="114">
                  <c:v>1360.0</c:v>
                </c:pt>
                <c:pt idx="115">
                  <c:v>1330.0</c:v>
                </c:pt>
                <c:pt idx="116">
                  <c:v>1159.0</c:v>
                </c:pt>
                <c:pt idx="117">
                  <c:v>1287.0</c:v>
                </c:pt>
                <c:pt idx="118">
                  <c:v>1284.0</c:v>
                </c:pt>
                <c:pt idx="119">
                  <c:v>1293.0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3203000"/>
        <c:axId val="-2143201576"/>
      </c:scatterChart>
      <c:valAx>
        <c:axId val="-2143203000"/>
        <c:scaling>
          <c:orientation val="minMax"/>
          <c:min val="1.5E7"/>
        </c:scaling>
        <c:delete val="0"/>
        <c:axPos val="b"/>
        <c:majorGridlines/>
        <c:numFmt formatCode="0.00E+00" sourceLinked="1"/>
        <c:majorTickMark val="none"/>
        <c:minorTickMark val="none"/>
        <c:tickLblPos val="nextTo"/>
        <c:crossAx val="-2143201576"/>
        <c:crosses val="autoZero"/>
        <c:crossBetween val="midCat"/>
      </c:valAx>
      <c:valAx>
        <c:axId val="-2143201576"/>
        <c:scaling>
          <c:orientation val="minMax"/>
          <c:min val="80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43203000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8F28A2-A389-5942-B035-712C204A5CF0}" type="datetimeFigureOut">
              <a:rPr lang="en-US"/>
              <a:pPr>
                <a:defRPr/>
              </a:pPr>
              <a:t>8/21/14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F47DA1-F4B5-B545-ABAF-77E3EE98F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77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991357-150E-CC41-B090-A99A21B29803}" type="datetimeFigureOut">
              <a:rPr lang="en-US"/>
              <a:pPr>
                <a:defRPr/>
              </a:pPr>
              <a:t>8/21/14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5E8893-4904-034E-BE62-39D280311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5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E0813-EC61-5542-B0F9-7127CFF0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6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E0813-EC61-5542-B0F9-7127CFF0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E0813-EC61-5542-B0F9-7127CFF0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1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E0813-EC61-5542-B0F9-7127CFF0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3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E0813-EC61-5542-B0F9-7127CFF0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E0813-EC61-5542-B0F9-7127CFF0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 2014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E0813-EC61-5542-B0F9-7127CFF0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2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E0813-EC61-5542-B0F9-7127CFF0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E0813-EC61-5542-B0F9-7127CFF0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3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E0813-EC61-5542-B0F9-7127CFF0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1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E0813-EC61-5542-B0F9-7127CFF03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7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6350"/>
            <a:ext cx="8686800" cy="501650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40128"/>
            <a:ext cx="8229600" cy="52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PROPER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9050"/>
            <a:ext cx="21336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1E0813-EC61-5542-B0F9-7127CFF032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UO_Signature_stckd_4c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5" y="6369050"/>
            <a:ext cx="3778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hyperlink" Target="http://mpas-dev.github.io" TargetMode="Externa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VT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27" y="4036935"/>
            <a:ext cx="2304586" cy="2286000"/>
          </a:xfrm>
          <a:prstGeom prst="rect">
            <a:avLst/>
          </a:prstGeom>
        </p:spPr>
      </p:pic>
      <p:pic>
        <p:nvPicPr>
          <p:cNvPr id="12" name="Picture 11" descr="unstructured-mesh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53" y="4001325"/>
            <a:ext cx="2245895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096001" cy="677900"/>
          </a:xfrm>
        </p:spPr>
        <p:txBody>
          <a:bodyPr/>
          <a:lstStyle/>
          <a:p>
            <a:r>
              <a:rPr lang="en-US" dirty="0" smtClean="0"/>
              <a:t>Case Study : MPAS-Ocean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422"/>
            <a:ext cx="4538133" cy="482729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 </a:t>
            </a:r>
            <a:r>
              <a:rPr lang="en-US" dirty="0" err="1"/>
              <a:t>multiscale</a:t>
            </a:r>
            <a:r>
              <a:rPr lang="en-US" dirty="0"/>
              <a:t> methods for accurate, efficient, and scale-aware models of the earth system</a:t>
            </a:r>
          </a:p>
          <a:p>
            <a:r>
              <a:rPr lang="en-US" dirty="0"/>
              <a:t>MPAS-O uses a variable resolution </a:t>
            </a:r>
            <a:r>
              <a:rPr lang="en-US" dirty="0" smtClean="0"/>
              <a:t>unstructured mesh </a:t>
            </a:r>
            <a:r>
              <a:rPr lang="en-US" dirty="0"/>
              <a:t>of </a:t>
            </a:r>
            <a:r>
              <a:rPr lang="en-US" dirty="0" smtClean="0"/>
              <a:t>(mostly) hexagonal </a:t>
            </a:r>
            <a:r>
              <a:rPr lang="en-US" dirty="0"/>
              <a:t>grid cells</a:t>
            </a:r>
          </a:p>
          <a:p>
            <a:r>
              <a:rPr lang="en-US" dirty="0"/>
              <a:t>Cells assigned to MPI processes, grouped as “blocks”</a:t>
            </a:r>
          </a:p>
          <a:p>
            <a:pPr lvl="1"/>
            <a:r>
              <a:rPr lang="en-US" dirty="0"/>
              <a:t>Each cell has 1-40 vertical layers, depending on ocean depth</a:t>
            </a:r>
          </a:p>
          <a:p>
            <a:r>
              <a:rPr lang="en-US" dirty="0" smtClean="0"/>
              <a:t>Our </a:t>
            </a:r>
            <a:r>
              <a:rPr lang="en-US" dirty="0"/>
              <a:t>focus: </a:t>
            </a:r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E0813-EC61-5542-B0F9-7127CFF0325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652" y="310250"/>
            <a:ext cx="2531147" cy="711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42518" y="1036354"/>
            <a:ext cx="2625281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marL="0" lvl="1"/>
            <a:r>
              <a:rPr lang="en-US" dirty="0">
                <a:hlinkClick r:id="rId5"/>
              </a:rPr>
              <a:t>http://mpas-</a:t>
            </a:r>
            <a:r>
              <a:rPr lang="en-US" dirty="0" smtClean="0">
                <a:hlinkClick r:id="rId5"/>
              </a:rPr>
              <a:t>dev.github.io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cloud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18" y="1424422"/>
            <a:ext cx="2540000" cy="2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6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MPAS-Ocean: Load Imbalance</a:t>
            </a:r>
            <a:endParaRPr lang="en-US" dirty="0">
              <a:latin typeface="Calibri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3703497"/>
            <a:ext cx="8229600" cy="26194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alibri" charset="0"/>
              </a:rPr>
              <a:t>Load imbalance across processes</a:t>
            </a:r>
          </a:p>
          <a:p>
            <a:pPr lvl="1"/>
            <a:r>
              <a:rPr lang="en-US" dirty="0" smtClean="0">
                <a:latin typeface="Calibri" charset="0"/>
              </a:rPr>
              <a:t>Unusual stencil </a:t>
            </a:r>
            <a:r>
              <a:rPr lang="en-US" dirty="0" smtClean="0">
                <a:latin typeface="Calibri" charset="0"/>
              </a:rPr>
              <a:t>problem: halo/ghost cells lead to imbalance (3 layers)</a:t>
            </a:r>
          </a:p>
          <a:p>
            <a:r>
              <a:rPr lang="en-US" i="1" dirty="0" smtClean="0">
                <a:latin typeface="Calibri" charset="0"/>
              </a:rPr>
              <a:t>Performance measurement in isolation is not enough</a:t>
            </a:r>
          </a:p>
          <a:p>
            <a:r>
              <a:rPr lang="en-US" dirty="0" smtClean="0">
                <a:latin typeface="Calibri" charset="0"/>
              </a:rPr>
              <a:t>Need to combine:</a:t>
            </a:r>
          </a:p>
          <a:p>
            <a:pPr lvl="1"/>
            <a:r>
              <a:rPr lang="en-US" dirty="0" smtClean="0">
                <a:latin typeface="Calibri" charset="0"/>
              </a:rPr>
              <a:t>Performance measurements</a:t>
            </a:r>
          </a:p>
          <a:p>
            <a:pPr lvl="1"/>
            <a:r>
              <a:rPr lang="en-US" dirty="0" smtClean="0">
                <a:latin typeface="Calibri" charset="0"/>
              </a:rPr>
              <a:t>Application metadata</a:t>
            </a:r>
          </a:p>
          <a:p>
            <a:pPr lvl="1"/>
            <a:r>
              <a:rPr lang="en-US" dirty="0" smtClean="0">
                <a:latin typeface="Calibri" charset="0"/>
              </a:rPr>
              <a:t>Correlations between measurements and metadata</a:t>
            </a:r>
          </a:p>
          <a:p>
            <a:pPr lvl="1"/>
            <a:r>
              <a:rPr lang="en-US" dirty="0" smtClean="0">
                <a:latin typeface="Calibri" charset="0"/>
              </a:rPr>
              <a:t>Visualization of performance data in application domain</a:t>
            </a:r>
          </a:p>
          <a:p>
            <a:pPr lvl="1"/>
            <a:endParaRPr lang="en-US" dirty="0">
              <a:latin typeface="Calibri" charset="0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69050"/>
            <a:ext cx="6019800" cy="48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PROPER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69050"/>
            <a:ext cx="2133600" cy="48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89B4B0-3DE5-E440-AE27-249A41D8A05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mpas-original-correlation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0" y="952538"/>
            <a:ext cx="2743200" cy="2770200"/>
          </a:xfrm>
          <a:prstGeom prst="rect">
            <a:avLst/>
          </a:prstGeom>
        </p:spPr>
      </p:pic>
      <p:pic>
        <p:nvPicPr>
          <p:cNvPr id="12" name="Picture 11" descr="240-origin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5" b="25883"/>
          <a:stretch/>
        </p:blipFill>
        <p:spPr>
          <a:xfrm>
            <a:off x="3002995" y="1130587"/>
            <a:ext cx="6005069" cy="22998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20301612">
            <a:off x="4557044" y="1652601"/>
            <a:ext cx="3418187" cy="77934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172694"/>
              </p:ext>
            </p:extLst>
          </p:nvPr>
        </p:nvGraphicFramePr>
        <p:xfrm>
          <a:off x="4481484" y="891077"/>
          <a:ext cx="4543815" cy="357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677900"/>
          </a:xfrm>
        </p:spPr>
        <p:txBody>
          <a:bodyPr/>
          <a:lstStyle/>
          <a:p>
            <a:r>
              <a:rPr lang="en-US" sz="4000" dirty="0" smtClean="0"/>
              <a:t>Metadata Correlation – Stencil Properties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11" y="1284951"/>
            <a:ext cx="4481484" cy="34037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Added TAU_METADATA calls to capture </a:t>
            </a:r>
            <a:r>
              <a:rPr lang="en-US" dirty="0" smtClean="0"/>
              <a:t>properties for </a:t>
            </a:r>
            <a:r>
              <a:rPr lang="en-US" dirty="0"/>
              <a:t>all </a:t>
            </a:r>
            <a:r>
              <a:rPr lang="en-US" dirty="0" smtClean="0"/>
              <a:t>partitions, including:</a:t>
            </a:r>
            <a:endParaRPr lang="en-US" dirty="0"/>
          </a:p>
          <a:p>
            <a:pPr lvl="1"/>
            <a:r>
              <a:rPr lang="en-US" dirty="0" err="1"/>
              <a:t>nCellSolve</a:t>
            </a:r>
            <a:r>
              <a:rPr lang="en-US" dirty="0"/>
              <a:t>: cells in partition</a:t>
            </a:r>
          </a:p>
          <a:p>
            <a:pPr lvl="1"/>
            <a:r>
              <a:rPr lang="en-US" dirty="0" err="1"/>
              <a:t>nCell</a:t>
            </a:r>
            <a:r>
              <a:rPr lang="en-US" dirty="0"/>
              <a:t>: </a:t>
            </a:r>
            <a:r>
              <a:rPr lang="en-US" dirty="0" err="1"/>
              <a:t>nCellSolve</a:t>
            </a:r>
            <a:r>
              <a:rPr lang="en-US" dirty="0"/>
              <a:t> + </a:t>
            </a:r>
            <a:r>
              <a:rPr lang="en-US" dirty="0" err="1"/>
              <a:t>nCellsHalo</a:t>
            </a:r>
            <a:r>
              <a:rPr lang="en-US" dirty="0"/>
              <a:t> (3 layers)</a:t>
            </a:r>
          </a:p>
          <a:p>
            <a:r>
              <a:rPr lang="en-US" dirty="0" smtClean="0"/>
              <a:t>Correlate </a:t>
            </a:r>
            <a:r>
              <a:rPr lang="en-US" dirty="0"/>
              <a:t>computation </a:t>
            </a:r>
            <a:r>
              <a:rPr lang="en-US" dirty="0" smtClean="0"/>
              <a:t>time with </a:t>
            </a:r>
            <a:r>
              <a:rPr lang="en-US" dirty="0"/>
              <a:t>metadata </a:t>
            </a:r>
            <a:r>
              <a:rPr lang="en-US" dirty="0" smtClean="0"/>
              <a:t>fields</a:t>
            </a:r>
          </a:p>
          <a:p>
            <a:r>
              <a:rPr lang="en-US" dirty="0" smtClean="0"/>
              <a:t>Original partitioning based on </a:t>
            </a:r>
            <a:r>
              <a:rPr lang="en-US" dirty="0" err="1" smtClean="0"/>
              <a:t>nCellsSolve</a:t>
            </a:r>
            <a:r>
              <a:rPr lang="en-US" dirty="0" smtClean="0"/>
              <a:t> only</a:t>
            </a:r>
            <a:endParaRPr lang="en-US" dirty="0"/>
          </a:p>
          <a:p>
            <a:r>
              <a:rPr lang="en-US" dirty="0"/>
              <a:t>Conclusions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E0813-EC61-5542-B0F9-7127CFF032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41066" y="4255543"/>
            <a:ext cx="37941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549400" algn="l"/>
                <a:tab pos="2628900" algn="l"/>
              </a:tabLst>
            </a:pPr>
            <a:r>
              <a:rPr lang="nb-NO" sz="1200" dirty="0" err="1" smtClean="0"/>
              <a:t>nCells</a:t>
            </a:r>
            <a:r>
              <a:rPr lang="nb-NO" sz="1200" dirty="0" smtClean="0"/>
              <a:t>	- </a:t>
            </a:r>
            <a:r>
              <a:rPr lang="nb-NO" sz="1200" dirty="0"/>
              <a:t>Min(51): 893 	Max(111): 1416 	</a:t>
            </a:r>
            <a:r>
              <a:rPr lang="nb-NO" sz="1200" dirty="0" err="1"/>
              <a:t>Avg</a:t>
            </a:r>
            <a:r>
              <a:rPr lang="nb-NO" sz="1200" dirty="0"/>
              <a:t>: </a:t>
            </a:r>
            <a:r>
              <a:rPr lang="nb-NO" sz="1200" dirty="0" smtClean="0"/>
              <a:t>1282.83</a:t>
            </a:r>
            <a:endParaRPr lang="nb-NO" sz="12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48580" y="4580022"/>
            <a:ext cx="8686799" cy="183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Want to balance on </a:t>
            </a:r>
            <a:r>
              <a:rPr lang="en-US" dirty="0" err="1" smtClean="0"/>
              <a:t>nCell</a:t>
            </a:r>
            <a:r>
              <a:rPr lang="en-US" dirty="0" smtClean="0"/>
              <a:t>, but </a:t>
            </a:r>
            <a:r>
              <a:rPr lang="en-US" b="1" dirty="0" smtClean="0"/>
              <a:t>unknown before partitioning</a:t>
            </a:r>
          </a:p>
          <a:p>
            <a:pPr lvl="1"/>
            <a:r>
              <a:rPr lang="en-US" dirty="0" err="1" smtClean="0"/>
              <a:t>nCell</a:t>
            </a:r>
            <a:r>
              <a:rPr lang="en-US" dirty="0" smtClean="0"/>
              <a:t> = </a:t>
            </a:r>
            <a:r>
              <a:rPr lang="en-US" dirty="0" err="1" smtClean="0"/>
              <a:t>nCellSolve</a:t>
            </a:r>
            <a:r>
              <a:rPr lang="en-US" dirty="0" smtClean="0"/>
              <a:t> + </a:t>
            </a:r>
            <a:r>
              <a:rPr lang="en-US" dirty="0" err="1" smtClean="0"/>
              <a:t>nHaloCell</a:t>
            </a:r>
            <a:endParaRPr lang="en-US" dirty="0" smtClean="0"/>
          </a:p>
          <a:p>
            <a:r>
              <a:rPr lang="en-US" b="1" dirty="0" err="1" smtClean="0"/>
              <a:t>nCell</a:t>
            </a:r>
            <a:r>
              <a:rPr lang="en-US" b="1" dirty="0" smtClean="0"/>
              <a:t> </a:t>
            </a:r>
            <a:r>
              <a:rPr lang="en-US" b="1" dirty="0" smtClean="0"/>
              <a:t>imbalance is driving overall performance</a:t>
            </a:r>
          </a:p>
          <a:p>
            <a:r>
              <a:rPr lang="en-US" dirty="0" smtClean="0"/>
              <a:t>Suggestion from Karen Devine (Sandia NL): </a:t>
            </a:r>
            <a:r>
              <a:rPr lang="en-US" b="1" dirty="0" smtClean="0"/>
              <a:t>post-process the partitions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729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Hindsight </a:t>
            </a:r>
            <a:r>
              <a:rPr lang="en-US" dirty="0" err="1" smtClean="0"/>
              <a:t>Partitioner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Optimizing Heuristic:</a:t>
            </a:r>
          </a:p>
          <a:p>
            <a:pPr lvl="1"/>
            <a:r>
              <a:rPr lang="en-US" dirty="0"/>
              <a:t>Partition with Metis</a:t>
            </a:r>
          </a:p>
          <a:p>
            <a:pPr lvl="1"/>
            <a:r>
              <a:rPr lang="en-US" dirty="0"/>
              <a:t>Compute properties of partitions (i.e. #cells in partition + #cells in halo) to use as cell weights</a:t>
            </a:r>
          </a:p>
          <a:p>
            <a:pPr lvl="1"/>
            <a:r>
              <a:rPr lang="en-US" dirty="0"/>
              <a:t>Assign weights to cells and update graph</a:t>
            </a:r>
          </a:p>
          <a:p>
            <a:pPr lvl="1"/>
            <a:r>
              <a:rPr lang="en-US" dirty="0"/>
              <a:t>Iterate until balance can’t be improved</a:t>
            </a:r>
          </a:p>
          <a:p>
            <a:r>
              <a:rPr lang="en-US" dirty="0"/>
              <a:t>Analysis suggests 2-12% reduction in execution time, depending on quality of initial partition (based on size of largest partition)</a:t>
            </a:r>
          </a:p>
          <a:p>
            <a:r>
              <a:rPr lang="en-US" dirty="0"/>
              <a:t>TAU profile measurement shows 12-15% reduction in execution time</a:t>
            </a:r>
          </a:p>
          <a:p>
            <a:pPr lvl="1"/>
            <a:r>
              <a:rPr lang="en-US" dirty="0"/>
              <a:t>~45% reduction in mean </a:t>
            </a:r>
            <a:r>
              <a:rPr lang="en-US" dirty="0" err="1"/>
              <a:t>MPI_Wait</a:t>
            </a:r>
            <a:r>
              <a:rPr lang="en-US" dirty="0"/>
              <a:t>() </a:t>
            </a:r>
            <a:r>
              <a:rPr lang="en-US" dirty="0" smtClean="0"/>
              <a:t>times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E0813-EC61-5542-B0F9-7127CFF032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7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Hindsight Results: 256 processes</a:t>
            </a:r>
            <a:endParaRPr lang="en-US" dirty="0">
              <a:latin typeface="Calibri" charset="0"/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69050"/>
            <a:ext cx="6019800" cy="48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PROPER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69050"/>
            <a:ext cx="2133600" cy="48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245F8F-A446-3A4E-889C-0471E4F299D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visit-2D-original-ncells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4098" b="5215"/>
          <a:stretch/>
        </p:blipFill>
        <p:spPr>
          <a:xfrm>
            <a:off x="2146882" y="1025838"/>
            <a:ext cx="2743200" cy="1325880"/>
          </a:xfrm>
          <a:prstGeom prst="rect">
            <a:avLst/>
          </a:prstGeom>
        </p:spPr>
      </p:pic>
      <p:pic>
        <p:nvPicPr>
          <p:cNvPr id="4" name="Picture 3" descr="visit-2D-refined-ncells-scaled.p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b="11272"/>
          <a:stretch/>
        </p:blipFill>
        <p:spPr>
          <a:xfrm>
            <a:off x="6278107" y="1026543"/>
            <a:ext cx="2743200" cy="1325880"/>
          </a:xfrm>
          <a:prstGeom prst="rect">
            <a:avLst/>
          </a:prstGeom>
        </p:spPr>
      </p:pic>
      <p:pic>
        <p:nvPicPr>
          <p:cNvPr id="5" name="Picture 4" descr="visit-2D-original-neighbors.p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t="4378" b="6894"/>
          <a:stretch/>
        </p:blipFill>
        <p:spPr>
          <a:xfrm>
            <a:off x="2146881" y="4973140"/>
            <a:ext cx="2743200" cy="1325880"/>
          </a:xfrm>
          <a:prstGeom prst="rect">
            <a:avLst/>
          </a:prstGeom>
        </p:spPr>
      </p:pic>
      <p:pic>
        <p:nvPicPr>
          <p:cNvPr id="6" name="Picture 5" descr="visit-2D-original-computation.pn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4885" b="7036"/>
          <a:stretch/>
        </p:blipFill>
        <p:spPr>
          <a:xfrm>
            <a:off x="2146882" y="2351014"/>
            <a:ext cx="2743200" cy="1325880"/>
          </a:xfrm>
          <a:prstGeom prst="rect">
            <a:avLst/>
          </a:prstGeom>
        </p:spPr>
      </p:pic>
      <p:pic>
        <p:nvPicPr>
          <p:cNvPr id="7" name="Picture 6" descr="visit-2D-original-mpiwait.png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4570" b="5734"/>
          <a:stretch/>
        </p:blipFill>
        <p:spPr>
          <a:xfrm>
            <a:off x="2146882" y="3655734"/>
            <a:ext cx="2743200" cy="1325880"/>
          </a:xfrm>
          <a:prstGeom prst="rect">
            <a:avLst/>
          </a:prstGeom>
        </p:spPr>
      </p:pic>
      <p:pic>
        <p:nvPicPr>
          <p:cNvPr id="8" name="Picture 7" descr="visit-2D-refined-computation-scaled.png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b="11857"/>
          <a:stretch/>
        </p:blipFill>
        <p:spPr>
          <a:xfrm>
            <a:off x="6278107" y="2351718"/>
            <a:ext cx="2743200" cy="1325880"/>
          </a:xfrm>
          <a:prstGeom prst="rect">
            <a:avLst/>
          </a:prstGeom>
        </p:spPr>
      </p:pic>
      <p:pic>
        <p:nvPicPr>
          <p:cNvPr id="9" name="Picture 8" descr="visit-2D-refined-mpiwait-scaled.png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b="11379"/>
          <a:stretch/>
        </p:blipFill>
        <p:spPr>
          <a:xfrm>
            <a:off x="6278107" y="3656438"/>
            <a:ext cx="2743200" cy="1325880"/>
          </a:xfrm>
          <a:prstGeom prst="rect">
            <a:avLst/>
          </a:prstGeom>
        </p:spPr>
      </p:pic>
      <p:pic>
        <p:nvPicPr>
          <p:cNvPr id="10" name="Picture 9" descr="visit-2D-refined-neighbors-scaled.png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b="11241"/>
          <a:stretch/>
        </p:blipFill>
        <p:spPr>
          <a:xfrm>
            <a:off x="6278106" y="4981434"/>
            <a:ext cx="2743200" cy="1325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72" y="1324775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cells (explicit +</a:t>
            </a:r>
          </a:p>
          <a:p>
            <a:r>
              <a:rPr lang="en-US" dirty="0"/>
              <a:t>h</a:t>
            </a:r>
            <a:r>
              <a:rPr lang="en-US" dirty="0" smtClean="0"/>
              <a:t>alo) per block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72" y="2655769"/>
            <a:ext cx="1226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spent</a:t>
            </a:r>
          </a:p>
          <a:p>
            <a:r>
              <a:rPr lang="en-US" dirty="0" smtClean="0"/>
              <a:t>computing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72" y="3898698"/>
            <a:ext cx="1453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spent in</a:t>
            </a:r>
          </a:p>
          <a:p>
            <a:r>
              <a:rPr lang="en-US" dirty="0" err="1" smtClean="0"/>
              <a:t>MPI_Wait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072" y="5223093"/>
            <a:ext cx="2185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neighbors</a:t>
            </a:r>
          </a:p>
          <a:p>
            <a:r>
              <a:rPr lang="en-US" dirty="0" smtClean="0"/>
              <a:t>per 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4302" y="1158593"/>
            <a:ext cx="1242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min:</a:t>
            </a:r>
          </a:p>
          <a:p>
            <a:pPr algn="ctr"/>
            <a:r>
              <a:rPr lang="en-US" sz="1600" dirty="0" smtClean="0"/>
              <a:t>473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1600" dirty="0" smtClean="0"/>
              <a:t> 535</a:t>
            </a:r>
          </a:p>
          <a:p>
            <a:pPr algn="ctr"/>
            <a:r>
              <a:rPr lang="en-US" sz="1600" dirty="0" smtClean="0"/>
              <a:t>max:</a:t>
            </a:r>
          </a:p>
          <a:p>
            <a:pPr algn="ctr"/>
            <a:r>
              <a:rPr lang="en-US" sz="1600" dirty="0" smtClean="0"/>
              <a:t>846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smtClean="0"/>
              <a:t>771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4302" y="5107707"/>
            <a:ext cx="1242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min:</a:t>
            </a:r>
          </a:p>
          <a:p>
            <a:pPr algn="ctr"/>
            <a:r>
              <a:rPr lang="en-US" sz="1600" dirty="0" smtClean="0"/>
              <a:t>1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1600" dirty="0" smtClean="0"/>
              <a:t> 2</a:t>
            </a:r>
          </a:p>
          <a:p>
            <a:pPr algn="ctr"/>
            <a:r>
              <a:rPr lang="en-US" sz="1600" dirty="0" smtClean="0"/>
              <a:t>max:</a:t>
            </a:r>
          </a:p>
          <a:p>
            <a:pPr algn="ctr"/>
            <a:r>
              <a:rPr lang="en-US" sz="1600" dirty="0" smtClean="0"/>
              <a:t>7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1600" dirty="0" smtClean="0"/>
              <a:t> 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7165" y="2485898"/>
            <a:ext cx="1470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min:</a:t>
            </a:r>
          </a:p>
          <a:p>
            <a:pPr algn="ctr"/>
            <a:r>
              <a:rPr lang="en-US" sz="1600" dirty="0" smtClean="0"/>
              <a:t>8.3e7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1600" dirty="0" smtClean="0"/>
              <a:t> 9.8e7</a:t>
            </a:r>
          </a:p>
          <a:p>
            <a:pPr algn="ctr"/>
            <a:r>
              <a:rPr lang="en-US" sz="1600" dirty="0" smtClean="0"/>
              <a:t>max:</a:t>
            </a:r>
          </a:p>
          <a:p>
            <a:pPr algn="ctr"/>
            <a:r>
              <a:rPr lang="en-US" sz="1600" dirty="0" smtClean="0"/>
              <a:t>2.5e8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smtClean="0"/>
              <a:t>2.4e8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7165" y="3782084"/>
            <a:ext cx="1470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min:</a:t>
            </a:r>
          </a:p>
          <a:p>
            <a:pPr algn="ctr"/>
            <a:r>
              <a:rPr lang="en-US" sz="1600" dirty="0" smtClean="0"/>
              <a:t>2.7e7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smtClean="0"/>
              <a:t>9.0e6</a:t>
            </a:r>
          </a:p>
          <a:p>
            <a:pPr algn="ctr"/>
            <a:r>
              <a:rPr lang="en-US" sz="1600" dirty="0" smtClean="0"/>
              <a:t>max:</a:t>
            </a:r>
          </a:p>
          <a:p>
            <a:pPr algn="ctr"/>
            <a:r>
              <a:rPr lang="en-US" sz="1600" dirty="0" smtClean="0"/>
              <a:t>1.9e8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smtClean="0"/>
              <a:t>1.5e8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1E0813-EC61-5542-B0F9-7127CFF032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1873"/>
            <a:ext cx="3715167" cy="213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Hindsight Results: 240 processes on NERSC Edison</a:t>
            </a:r>
            <a:endParaRPr lang="en-US" dirty="0"/>
          </a:p>
        </p:txBody>
      </p:sp>
      <p:pic>
        <p:nvPicPr>
          <p:cNvPr id="6" name="Picture 5" descr="240-origina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5" b="25883"/>
          <a:stretch/>
        </p:blipFill>
        <p:spPr>
          <a:xfrm>
            <a:off x="178050" y="2113007"/>
            <a:ext cx="5257800" cy="2013695"/>
          </a:xfrm>
          <a:prstGeom prst="rect">
            <a:avLst/>
          </a:prstGeom>
        </p:spPr>
      </p:pic>
      <p:pic>
        <p:nvPicPr>
          <p:cNvPr id="7" name="Picture 6" descr="240-refin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9" b="18886"/>
          <a:stretch/>
        </p:blipFill>
        <p:spPr>
          <a:xfrm>
            <a:off x="178050" y="4148629"/>
            <a:ext cx="5257800" cy="2190869"/>
          </a:xfrm>
          <a:prstGeom prst="rect">
            <a:avLst/>
          </a:prstGeom>
        </p:spPr>
      </p:pic>
      <p:pic>
        <p:nvPicPr>
          <p:cNvPr id="8" name="Picture 7" descr="240-comparis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86" y="445968"/>
            <a:ext cx="5604314" cy="437546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376901" y="1759870"/>
            <a:ext cx="2646909" cy="4717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H="1">
            <a:off x="4035645" y="2162512"/>
            <a:ext cx="1728887" cy="30648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3"/>
          </p:cNvCxnSpPr>
          <p:nvPr/>
        </p:nvCxnSpPr>
        <p:spPr>
          <a:xfrm flipH="1">
            <a:off x="3905081" y="2162512"/>
            <a:ext cx="1859451" cy="22888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4223" y="2269492"/>
            <a:ext cx="91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Original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277" y="4242079"/>
            <a:ext cx="90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Refined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5435850" y="5035089"/>
            <a:ext cx="3708149" cy="154762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Reduction in communication routines due to better balance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023810" y="4297007"/>
            <a:ext cx="201784" cy="100896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276032" y="4636763"/>
            <a:ext cx="949562" cy="66921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225594" y="2891068"/>
            <a:ext cx="332347" cy="241490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539686" y="1010136"/>
            <a:ext cx="2010020" cy="4717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7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NewTemplate.pot</Template>
  <TotalTime>4504</TotalTime>
  <Words>406</Words>
  <Application>Microsoft Macintosh PowerPoint</Application>
  <PresentationFormat>On-screen Show (4:3)</PresentationFormat>
  <Paragraphs>79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NewTemplate</vt:lpstr>
      <vt:lpstr>Case Study : MPAS-Ocean</vt:lpstr>
      <vt:lpstr>MPAS-Ocean: Load Imbalance</vt:lpstr>
      <vt:lpstr>Metadata Correlation – Stencil Properties</vt:lpstr>
      <vt:lpstr>Approach: Hindsight Partitioner</vt:lpstr>
      <vt:lpstr>Hindsight Results: 256 processes</vt:lpstr>
      <vt:lpstr>PowerPoint Presentation</vt:lpstr>
    </vt:vector>
  </TitlesOfParts>
  <Company>ParaTools,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Huck</dc:creator>
  <cp:lastModifiedBy>Kevin Huck</cp:lastModifiedBy>
  <cp:revision>44</cp:revision>
  <dcterms:created xsi:type="dcterms:W3CDTF">2013-07-03T16:30:33Z</dcterms:created>
  <dcterms:modified xsi:type="dcterms:W3CDTF">2014-08-21T20:25:32Z</dcterms:modified>
</cp:coreProperties>
</file>