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3.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4.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48"/>
  </p:notesMasterIdLst>
  <p:sldIdLst>
    <p:sldId id="256" r:id="rId2"/>
    <p:sldId id="295" r:id="rId3"/>
    <p:sldId id="1022" r:id="rId4"/>
    <p:sldId id="257" r:id="rId5"/>
    <p:sldId id="259" r:id="rId6"/>
    <p:sldId id="297" r:id="rId7"/>
    <p:sldId id="291" r:id="rId8"/>
    <p:sldId id="263" r:id="rId9"/>
    <p:sldId id="264" r:id="rId10"/>
    <p:sldId id="299" r:id="rId11"/>
    <p:sldId id="268" r:id="rId12"/>
    <p:sldId id="265" r:id="rId13"/>
    <p:sldId id="280" r:id="rId14"/>
    <p:sldId id="269" r:id="rId15"/>
    <p:sldId id="270" r:id="rId16"/>
    <p:sldId id="271" r:id="rId17"/>
    <p:sldId id="272" r:id="rId18"/>
    <p:sldId id="273" r:id="rId19"/>
    <p:sldId id="274" r:id="rId20"/>
    <p:sldId id="285" r:id="rId21"/>
    <p:sldId id="275" r:id="rId22"/>
    <p:sldId id="276" r:id="rId23"/>
    <p:sldId id="277" r:id="rId24"/>
    <p:sldId id="298" r:id="rId25"/>
    <p:sldId id="406" r:id="rId26"/>
    <p:sldId id="407" r:id="rId27"/>
    <p:sldId id="408" r:id="rId28"/>
    <p:sldId id="1027" r:id="rId29"/>
    <p:sldId id="1028" r:id="rId30"/>
    <p:sldId id="1029" r:id="rId31"/>
    <p:sldId id="1030" r:id="rId32"/>
    <p:sldId id="301" r:id="rId33"/>
    <p:sldId id="1023" r:id="rId34"/>
    <p:sldId id="1024" r:id="rId35"/>
    <p:sldId id="261" r:id="rId36"/>
    <p:sldId id="1025" r:id="rId37"/>
    <p:sldId id="1026" r:id="rId38"/>
    <p:sldId id="286" r:id="rId39"/>
    <p:sldId id="288" r:id="rId40"/>
    <p:sldId id="289" r:id="rId41"/>
    <p:sldId id="281" r:id="rId42"/>
    <p:sldId id="279" r:id="rId43"/>
    <p:sldId id="282" r:id="rId44"/>
    <p:sldId id="294" r:id="rId45"/>
    <p:sldId id="290" r:id="rId46"/>
    <p:sldId id="296" r:id="rId47"/>
  </p:sldIdLst>
  <p:sldSz cx="9144000" cy="5143500" type="screen16x9"/>
  <p:notesSz cx="7010400" cy="9296400"/>
  <p:embeddedFontLst>
    <p:embeddedFont>
      <p:font typeface="Arial Black" panose="020B0A04020102020204" pitchFamily="34" charset="0"/>
      <p:regular r:id="rId49"/>
      <p:bold r:id="rId50"/>
    </p:embeddedFont>
    <p:embeddedFont>
      <p:font typeface="Arial Narrow" panose="020B060602020203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Vetter" initials="" lastIdx="16" clrIdx="0"/>
  <p:cmAuthor id="1" name="Denny, Joel E." initials="DJE" lastIdx="7" clrIdx="1">
    <p:extLst>
      <p:ext uri="{19B8F6BF-5375-455C-9EA6-DF929625EA0E}">
        <p15:presenceInfo xmlns:p15="http://schemas.microsoft.com/office/powerpoint/2012/main" userId="S-1-5-21-1060284298-842925246-1417001333-1453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33" autoAdjust="0"/>
    <p:restoredTop sz="94660"/>
  </p:normalViewPr>
  <p:slideViewPr>
    <p:cSldViewPr snapToGrid="0">
      <p:cViewPr varScale="1">
        <p:scale>
          <a:sx n="104" d="100"/>
          <a:sy n="104" d="100"/>
        </p:scale>
        <p:origin x="197" y="77"/>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12-06T20:40:34.663" idx="13">
    <p:pos x="6000" y="200"/>
    <p:text>emphasize integration and interoperation : instrumentation support, etc</p:text>
  </p:cm>
  <p:cm authorId="1" dt="2018-09-28T10:59:39.216" idx="4">
    <p:pos x="1614" y="617"/>
    <p:text>"standard-conforming" is another adjective we've been using lately.</p:text>
    <p:extLst>
      <p:ext uri="{C676402C-5697-4E1C-873F-D02D1690AC5C}">
        <p15:threadingInfo xmlns:p15="http://schemas.microsoft.com/office/powerpoint/2012/main" timeZoneBias="240"/>
      </p:ext>
    </p:extLst>
  </p:cm>
  <p:cm authorId="1" dt="2018-09-28T11:01:56.752" idx="5">
    <p:pos x="636" y="460"/>
    <p:text>More goals:
* Contribute mutually beneficial improvements to Clang/LLVM infrastructure upstream
* Contribute improvements to the OpenACC specification</p:text>
    <p:extLst>
      <p:ext uri="{C676402C-5697-4E1C-873F-D02D1690AC5C}">
        <p15:threadingInfo xmlns:p15="http://schemas.microsoft.com/office/powerpoint/2012/main" timeZoneBias="240"/>
      </p:ext>
    </p:extLst>
  </p:cm>
  <p:cm authorId="1" dt="2018-09-28T11:12:47.372" idx="7">
    <p:pos x="2326" y="2425"/>
    <p:text>We circulated the design to the Clang dev list, where the parallel IR LLVM working group might have seen it (Hal saw it), but we did not specifically circulate it with that working group as the design does not yet involve LLVM IR.</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17-12-06T15:38:44.045" idx="10">
    <p:pos x="6000" y="300"/>
    <p:text>i will need some notes on this slide. i know what tapir is but i will need an explanation of the graph and what it shows.</p:text>
  </p:cm>
  <p:cm authorId="0" dt="2017-12-06T20:32:11.928" idx="8">
    <p:pos x="6000" y="100"/>
    <p:text>add example code or changes</p:text>
  </p:cm>
  <p:cm authorId="0" dt="2017-12-06T20:32:31.142" idx="9">
    <p:pos x="6000" y="200"/>
    <p:text>add tapir desc</p:text>
  </p:cm>
  <p:cm authorId="0" dt="2017-12-06T20:33:09.937" idx="7">
    <p:pos x="6000" y="0"/>
    <p:text>add machine specs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7-11-28T19:22:52.783" idx="16">
    <p:pos x="6000" y="0"/>
    <p:text>vetter + org pis</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7-12-06T20:44:13.146" idx="14">
    <p:pos x="6000" y="0"/>
    <p:text>highlight jacob</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8-09-28T10:35:59.037" idx="1">
    <p:pos x="4612" y="1285"/>
    <p:text>Many slides like this one make it clear that we're building on LLVM, but do we clarify that we're not just users (working solely in a fork or a distinct module) and are actually contributing cross-cutting improvements upstream to LLVM?  The clearest way to indicate that we have non-local code contributions might be to put it under COMMUNITY (instead of ST) as "upstream LLVM patches".</p:text>
    <p:extLst mod="1">
      <p:ext uri="{C676402C-5697-4E1C-873F-D02D1690AC5C}">
        <p15:threadingInfo xmlns:p15="http://schemas.microsoft.com/office/powerpoint/2012/main" timeZoneBias="240"/>
      </p:ext>
    </p:extLst>
  </p:cm>
  <p:cm authorId="1" dt="2018-09-28T10:43:34.450" idx="2">
    <p:pos x="4754" y="1397"/>
    <p:text>Can we indicate that we are directly contributing to the OpenACC specification?  "OpenACC Forum" in this slide doesn't seem to capture that effort.  Maybe "OpenACC Spec"?</p:text>
    <p:extLst>
      <p:ext uri="{C676402C-5697-4E1C-873F-D02D1690AC5C}">
        <p15:threadingInfo xmlns:p15="http://schemas.microsoft.com/office/powerpoint/2012/main" timeZoneBias="24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8T05:53:22.86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0,'3937'0,"162"0,-4084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8T05:53:35.840"/>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0,'3598'0,"897"0,-4480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8T05:53:44.982"/>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1,'3494'0,"1038"0,-4512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8T05:53:50.157"/>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8189 0,'-4443'0,"717"0,3706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8T05:53:55.95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1,'7961'0,"-7936"0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8T05:54:12.40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1,'3877'0,"250"0,-4107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701675" y="4416425"/>
            <a:ext cx="5607050" cy="4183063"/>
          </a:xfrm>
          <a:prstGeom prst="rect">
            <a:avLst/>
          </a:prstGeom>
          <a:noFill/>
          <a:ln>
            <a:noFill/>
          </a:ln>
        </p:spPr>
        <p:txBody>
          <a:bodyPr wrap="square" lIns="91302" tIns="91302" rIns="91302" bIns="91302" anchor="ctr" anchorCtr="0">
            <a:noAutofit/>
          </a:bodyPr>
          <a:lstStyle/>
          <a:p>
            <a:pPr>
              <a:buNone/>
            </a:pPr>
            <a:endParaRPr/>
          </a:p>
        </p:txBody>
      </p:sp>
      <p:sp>
        <p:nvSpPr>
          <p:cNvPr id="109" name="Shape 10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4064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701675" y="4416425"/>
            <a:ext cx="5607093" cy="4183075"/>
          </a:xfrm>
          <a:prstGeom prst="rect">
            <a:avLst/>
          </a:prstGeom>
          <a:noFill/>
          <a:ln>
            <a:noFill/>
          </a:ln>
        </p:spPr>
        <p:txBody>
          <a:bodyPr wrap="square" lIns="91302" tIns="45651" rIns="91302" bIns="45651" anchor="t" anchorCtr="0">
            <a:noAutofit/>
          </a:bodyPr>
          <a:lstStyle/>
          <a:p>
            <a:pPr>
              <a:buNone/>
            </a:pPr>
            <a:endParaRPr sz="1200">
              <a:solidFill>
                <a:schemeClr val="dk1"/>
              </a:solidFill>
              <a:latin typeface="Calibri"/>
              <a:ea typeface="Calibri"/>
              <a:cs typeface="Calibri"/>
              <a:sym typeface="Calibri"/>
            </a:endParaRPr>
          </a:p>
        </p:txBody>
      </p:sp>
      <p:sp>
        <p:nvSpPr>
          <p:cNvPr id="289" name="Shape 289"/>
          <p:cNvSpPr txBox="1">
            <a:spLocks noGrp="1"/>
          </p:cNvSpPr>
          <p:nvPr>
            <p:ph type="sldNum" idx="12"/>
          </p:nvPr>
        </p:nvSpPr>
        <p:spPr>
          <a:xfrm>
            <a:off x="3970338" y="8829675"/>
            <a:ext cx="3038453" cy="465125"/>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13</a:t>
            </a:fld>
            <a:endParaRPr lang="en"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a:t>SciDAC</a:t>
            </a:r>
            <a:r>
              <a:rPr lang="en-US" dirty="0"/>
              <a:t>, ECP, ASCR, </a:t>
            </a:r>
            <a:r>
              <a:rPr lang="en-US" dirty="0" err="1"/>
              <a:t>etc</a:t>
            </a:r>
            <a:endParaRPr lang="en-US" dirty="0"/>
          </a:p>
          <a:p>
            <a:pPr marL="228600" indent="-228600">
              <a:buAutoNum type="arabicPeriod"/>
            </a:pPr>
            <a:r>
              <a:rPr lang="en-US" dirty="0"/>
              <a:t>Climate, Materials, Chemistry, HEP</a:t>
            </a:r>
          </a:p>
          <a:p>
            <a:pPr marL="228600" indent="-228600">
              <a:buAutoNum type="arabicPeriod"/>
            </a:pPr>
            <a:r>
              <a:rPr lang="en-US" dirty="0"/>
              <a:t>No easy solutions…</a:t>
            </a:r>
          </a:p>
        </p:txBody>
      </p:sp>
      <p:sp>
        <p:nvSpPr>
          <p:cNvPr id="4" name="Slide Number Placeholder 3"/>
          <p:cNvSpPr>
            <a:spLocks noGrp="1"/>
          </p:cNvSpPr>
          <p:nvPr>
            <p:ph type="sldNum" sz="quarter" idx="10"/>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325947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701675" y="4416425"/>
            <a:ext cx="5607050" cy="4183063"/>
          </a:xfrm>
          <a:prstGeom prst="rect">
            <a:avLst/>
          </a:prstGeom>
          <a:noFill/>
          <a:ln>
            <a:noFill/>
          </a:ln>
        </p:spPr>
        <p:txBody>
          <a:bodyPr wrap="square" lIns="91302" tIns="45651" rIns="91302" bIns="45651" anchor="t" anchorCtr="0">
            <a:noAutofit/>
          </a:bodyPr>
          <a:lstStyle/>
          <a:p>
            <a:pPr marL="452946" lvl="1">
              <a:buNone/>
            </a:pPr>
            <a:r>
              <a:rPr lang="en" sz="1200">
                <a:solidFill>
                  <a:schemeClr val="dk1"/>
                </a:solidFill>
                <a:latin typeface="Calibri"/>
                <a:ea typeface="Calibri"/>
                <a:cs typeface="Calibri"/>
                <a:sym typeface="Calibri"/>
              </a:rPr>
              <a:t>How the project will deliver its capabilities to users.</a:t>
            </a:r>
          </a:p>
          <a:p>
            <a:pPr marL="918832" lvl="2">
              <a:buNone/>
            </a:pPr>
            <a:r>
              <a:rPr lang="en" sz="1200">
                <a:solidFill>
                  <a:schemeClr val="dk1"/>
                </a:solidFill>
                <a:latin typeface="Calibri"/>
                <a:ea typeface="Calibri"/>
                <a:cs typeface="Calibri"/>
                <a:sym typeface="Calibri"/>
              </a:rPr>
              <a:t>Discuss any project history of production software delivery.</a:t>
            </a:r>
          </a:p>
          <a:p>
            <a:pPr marL="918832" lvl="2">
              <a:buNone/>
            </a:pPr>
            <a:r>
              <a:rPr lang="en" sz="1200">
                <a:solidFill>
                  <a:schemeClr val="dk1"/>
                </a:solidFill>
                <a:latin typeface="Calibri"/>
                <a:ea typeface="Calibri"/>
                <a:cs typeface="Calibri"/>
                <a:sym typeface="Calibri"/>
              </a:rPr>
              <a:t>Describe planned delivery paths, in particular: open source repositories with production source installation capabilities, third parties (vendors, OpenHPC), direct to facilities.</a:t>
            </a:r>
          </a:p>
          <a:p>
            <a:pPr marL="918832" lvl="2">
              <a:buNone/>
            </a:pPr>
            <a:r>
              <a:rPr lang="en" sz="1200">
                <a:solidFill>
                  <a:schemeClr val="dk1"/>
                </a:solidFill>
                <a:latin typeface="Calibri"/>
                <a:ea typeface="Calibri"/>
                <a:cs typeface="Calibri"/>
                <a:sym typeface="Calibri"/>
              </a:rPr>
              <a:t>Describe means of documentation, testing, user support, licensing, etc.</a:t>
            </a:r>
          </a:p>
          <a:p>
            <a:pPr>
              <a:buNone/>
            </a:pPr>
            <a:endParaRPr sz="1200">
              <a:solidFill>
                <a:schemeClr val="dk1"/>
              </a:solidFill>
              <a:latin typeface="Calibri"/>
              <a:ea typeface="Calibri"/>
              <a:cs typeface="Calibri"/>
              <a:sym typeface="Calibri"/>
            </a:endParaRPr>
          </a:p>
        </p:txBody>
      </p:sp>
      <p:sp>
        <p:nvSpPr>
          <p:cNvPr id="144" name="Shape 144"/>
          <p:cNvSpPr txBox="1">
            <a:spLocks noGrp="1"/>
          </p:cNvSpPr>
          <p:nvPr>
            <p:ph type="sldNum" idx="12"/>
          </p:nvPr>
        </p:nvSpPr>
        <p:spPr>
          <a:xfrm>
            <a:off x="3970338" y="8829675"/>
            <a:ext cx="3038475" cy="465138"/>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35</a:t>
            </a:fld>
            <a:endParaRPr lang="en" sz="12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9" name="Shape 359"/>
          <p:cNvSpPr txBox="1">
            <a:spLocks noGrp="1"/>
          </p:cNvSpPr>
          <p:nvPr>
            <p:ph type="body" idx="1"/>
          </p:nvPr>
        </p:nvSpPr>
        <p:spPr>
          <a:xfrm>
            <a:off x="701675" y="4416425"/>
            <a:ext cx="5607050" cy="4183063"/>
          </a:xfrm>
          <a:prstGeom prst="rect">
            <a:avLst/>
          </a:prstGeom>
          <a:noFill/>
          <a:ln>
            <a:noFill/>
          </a:ln>
        </p:spPr>
        <p:txBody>
          <a:bodyPr wrap="square" lIns="91302" tIns="45651" rIns="91302" bIns="45651" anchor="t" anchorCtr="0">
            <a:noAutofit/>
          </a:bodyPr>
          <a:lstStyle/>
          <a:p>
            <a:pPr indent="-77648">
              <a:buClr>
                <a:schemeClr val="dk1"/>
              </a:buClr>
              <a:buSzPts val="1200"/>
              <a:buNone/>
            </a:pPr>
            <a:r>
              <a:rPr lang="en" sz="1200">
                <a:solidFill>
                  <a:schemeClr val="dk1"/>
                </a:solidFill>
                <a:latin typeface="Calibri"/>
                <a:ea typeface="Calibri"/>
                <a:cs typeface="Calibri"/>
                <a:sym typeface="Calibri"/>
              </a:rPr>
              <a:t>What are your project costs so far (total and by institution expressed as a percent of an annual allocation)? How do they compare to your spend plan? If different than the plan, why? What is your remaining carryover from FY17 (in $ and as a percentage of FY17 funding)?</a:t>
            </a:r>
          </a:p>
          <a:p>
            <a:pPr>
              <a:buNone/>
            </a:pPr>
            <a:endParaRPr sz="1200">
              <a:solidFill>
                <a:schemeClr val="dk1"/>
              </a:solidFill>
              <a:latin typeface="Calibri"/>
              <a:ea typeface="Calibri"/>
              <a:cs typeface="Calibri"/>
              <a:sym typeface="Calibri"/>
            </a:endParaRPr>
          </a:p>
        </p:txBody>
      </p:sp>
      <p:sp>
        <p:nvSpPr>
          <p:cNvPr id="360" name="Shape 360"/>
          <p:cNvSpPr txBox="1">
            <a:spLocks noGrp="1"/>
          </p:cNvSpPr>
          <p:nvPr>
            <p:ph type="sldNum" idx="12"/>
          </p:nvPr>
        </p:nvSpPr>
        <p:spPr>
          <a:xfrm>
            <a:off x="3970338" y="8829675"/>
            <a:ext cx="3038475" cy="465138"/>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38</a:t>
            </a:fld>
            <a:endParaRPr lang="en" sz="12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3" name="Shape 373"/>
          <p:cNvSpPr txBox="1">
            <a:spLocks noGrp="1"/>
          </p:cNvSpPr>
          <p:nvPr>
            <p:ph type="body" idx="1"/>
          </p:nvPr>
        </p:nvSpPr>
        <p:spPr>
          <a:xfrm>
            <a:off x="701675" y="4416425"/>
            <a:ext cx="5607050" cy="4183063"/>
          </a:xfrm>
          <a:prstGeom prst="rect">
            <a:avLst/>
          </a:prstGeom>
          <a:noFill/>
          <a:ln>
            <a:noFill/>
          </a:ln>
        </p:spPr>
        <p:txBody>
          <a:bodyPr wrap="square" lIns="91302" tIns="45651" rIns="91302" bIns="45651" anchor="t" anchorCtr="0">
            <a:noAutofit/>
          </a:bodyPr>
          <a:lstStyle/>
          <a:p>
            <a:pPr>
              <a:buNone/>
            </a:pPr>
            <a:r>
              <a:rPr lang="en" sz="1200" b="1">
                <a:solidFill>
                  <a:schemeClr val="dk1"/>
                </a:solidFill>
                <a:latin typeface="Calibri"/>
                <a:ea typeface="Calibri"/>
                <a:cs typeface="Calibri"/>
                <a:sym typeface="Calibri"/>
              </a:rPr>
              <a:t>Project risks and issues (1-2)</a:t>
            </a:r>
          </a:p>
          <a:p>
            <a:pPr marL="452946" lvl="1">
              <a:buNone/>
            </a:pPr>
            <a:r>
              <a:rPr lang="en" sz="1200">
                <a:solidFill>
                  <a:schemeClr val="dk1"/>
                </a:solidFill>
                <a:latin typeface="Calibri"/>
                <a:ea typeface="Calibri"/>
                <a:cs typeface="Calibri"/>
                <a:sym typeface="Calibri"/>
              </a:rPr>
              <a:t>Discuss technical, programmatic, or personnel risks and issues and how you plan to address and manage them.</a:t>
            </a:r>
          </a:p>
          <a:p>
            <a:pPr marL="452946" lvl="1">
              <a:buNone/>
            </a:pPr>
            <a:r>
              <a:rPr lang="en" sz="1200">
                <a:solidFill>
                  <a:schemeClr val="dk1"/>
                </a:solidFill>
                <a:latin typeface="Calibri"/>
                <a:ea typeface="Calibri"/>
                <a:cs typeface="Calibri"/>
                <a:sym typeface="Calibri"/>
              </a:rPr>
              <a:t>What can ECP (in particular ST) do better or differently to help you succeed?</a:t>
            </a:r>
          </a:p>
          <a:p>
            <a:pPr>
              <a:buNone/>
            </a:pPr>
            <a:endParaRPr sz="1200">
              <a:solidFill>
                <a:schemeClr val="dk1"/>
              </a:solidFill>
              <a:latin typeface="Calibri"/>
              <a:ea typeface="Calibri"/>
              <a:cs typeface="Calibri"/>
              <a:sym typeface="Calibri"/>
            </a:endParaRPr>
          </a:p>
        </p:txBody>
      </p:sp>
      <p:sp>
        <p:nvSpPr>
          <p:cNvPr id="374" name="Shape 374"/>
          <p:cNvSpPr txBox="1">
            <a:spLocks noGrp="1"/>
          </p:cNvSpPr>
          <p:nvPr>
            <p:ph type="sldNum" idx="12"/>
          </p:nvPr>
        </p:nvSpPr>
        <p:spPr>
          <a:xfrm>
            <a:off x="3970338" y="8829675"/>
            <a:ext cx="3038475" cy="465138"/>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39</a:t>
            </a:fld>
            <a:endParaRPr lang="en" sz="12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txBox="1">
            <a:spLocks noGrp="1"/>
          </p:cNvSpPr>
          <p:nvPr>
            <p:ph type="body" idx="1"/>
          </p:nvPr>
        </p:nvSpPr>
        <p:spPr>
          <a:xfrm>
            <a:off x="701675" y="4416425"/>
            <a:ext cx="5607050" cy="4183063"/>
          </a:xfrm>
          <a:prstGeom prst="rect">
            <a:avLst/>
          </a:prstGeom>
          <a:noFill/>
          <a:ln>
            <a:noFill/>
          </a:ln>
        </p:spPr>
        <p:txBody>
          <a:bodyPr wrap="square" lIns="91302" tIns="91302" rIns="91302" bIns="91302" anchor="ctr" anchorCtr="0">
            <a:noAutofit/>
          </a:bodyPr>
          <a:lstStyle/>
          <a:p>
            <a:pPr>
              <a:buNone/>
            </a:pPr>
            <a:endParaRPr/>
          </a:p>
        </p:txBody>
      </p:sp>
      <p:sp>
        <p:nvSpPr>
          <p:cNvPr id="380" name="Shape 38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4064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7" name="Shape 297"/>
          <p:cNvSpPr txBox="1">
            <a:spLocks noGrp="1"/>
          </p:cNvSpPr>
          <p:nvPr>
            <p:ph type="body" idx="1"/>
          </p:nvPr>
        </p:nvSpPr>
        <p:spPr>
          <a:xfrm>
            <a:off x="701675" y="4416425"/>
            <a:ext cx="5607093" cy="4183075"/>
          </a:xfrm>
          <a:prstGeom prst="rect">
            <a:avLst/>
          </a:prstGeom>
          <a:noFill/>
          <a:ln>
            <a:noFill/>
          </a:ln>
        </p:spPr>
        <p:txBody>
          <a:bodyPr wrap="square" lIns="91302" tIns="45651" rIns="91302" bIns="45651" anchor="t" anchorCtr="0">
            <a:noAutofit/>
          </a:bodyPr>
          <a:lstStyle/>
          <a:p>
            <a:pPr>
              <a:buNone/>
            </a:pPr>
            <a:endParaRPr sz="1200">
              <a:solidFill>
                <a:schemeClr val="dk1"/>
              </a:solidFill>
              <a:latin typeface="Calibri"/>
              <a:ea typeface="Calibri"/>
              <a:cs typeface="Calibri"/>
              <a:sym typeface="Calibri"/>
            </a:endParaRPr>
          </a:p>
        </p:txBody>
      </p:sp>
      <p:sp>
        <p:nvSpPr>
          <p:cNvPr id="298" name="Shape 298"/>
          <p:cNvSpPr txBox="1">
            <a:spLocks noGrp="1"/>
          </p:cNvSpPr>
          <p:nvPr>
            <p:ph type="sldNum" idx="12"/>
          </p:nvPr>
        </p:nvSpPr>
        <p:spPr>
          <a:xfrm>
            <a:off x="3970338" y="8829675"/>
            <a:ext cx="3038453" cy="465125"/>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41</a:t>
            </a:fld>
            <a:endParaRPr lang="en" sz="12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701675" y="4416425"/>
            <a:ext cx="5607050" cy="4183063"/>
          </a:xfrm>
          <a:prstGeom prst="rect">
            <a:avLst/>
          </a:prstGeom>
          <a:noFill/>
          <a:ln>
            <a:noFill/>
          </a:ln>
        </p:spPr>
        <p:txBody>
          <a:bodyPr wrap="square" lIns="91302" tIns="45651" rIns="91302" bIns="45651" anchor="t" anchorCtr="0">
            <a:noAutofit/>
          </a:bodyPr>
          <a:lstStyle/>
          <a:p>
            <a:pPr>
              <a:buNone/>
            </a:pPr>
            <a:endParaRPr sz="1200">
              <a:solidFill>
                <a:schemeClr val="dk1"/>
              </a:solidFill>
              <a:latin typeface="Calibri"/>
              <a:ea typeface="Calibri"/>
              <a:cs typeface="Calibri"/>
              <a:sym typeface="Calibri"/>
            </a:endParaRPr>
          </a:p>
        </p:txBody>
      </p:sp>
      <p:sp>
        <p:nvSpPr>
          <p:cNvPr id="281" name="Shape 281"/>
          <p:cNvSpPr txBox="1">
            <a:spLocks noGrp="1"/>
          </p:cNvSpPr>
          <p:nvPr>
            <p:ph type="sldNum" idx="12"/>
          </p:nvPr>
        </p:nvSpPr>
        <p:spPr>
          <a:xfrm>
            <a:off x="3970338" y="8829675"/>
            <a:ext cx="3038475" cy="465138"/>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42</a:t>
            </a:fld>
            <a:endParaRPr lang="en" sz="12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701675" y="4416425"/>
            <a:ext cx="5607050" cy="4183063"/>
          </a:xfrm>
          <a:prstGeom prst="rect">
            <a:avLst/>
          </a:prstGeom>
          <a:noFill/>
          <a:ln>
            <a:noFill/>
          </a:ln>
        </p:spPr>
        <p:txBody>
          <a:bodyPr wrap="square" lIns="91302" tIns="91302" rIns="91302" bIns="91302" anchor="ctr" anchorCtr="0">
            <a:noAutofit/>
          </a:bodyPr>
          <a:lstStyle/>
          <a:p>
            <a:pPr>
              <a:buNone/>
            </a:pPr>
            <a:endParaRPr/>
          </a:p>
        </p:txBody>
      </p:sp>
      <p:sp>
        <p:nvSpPr>
          <p:cNvPr id="385" name="Shape 38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05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701675" y="4416425"/>
            <a:ext cx="5607050" cy="4183063"/>
          </a:xfrm>
          <a:prstGeom prst="rect">
            <a:avLst/>
          </a:prstGeom>
          <a:noFill/>
          <a:ln>
            <a:noFill/>
          </a:ln>
        </p:spPr>
        <p:txBody>
          <a:bodyPr wrap="square" lIns="91302" tIns="45651" rIns="91302" bIns="45651" anchor="t" anchorCtr="0">
            <a:noAutofit/>
          </a:bodyPr>
          <a:lstStyle/>
          <a:p>
            <a:pPr indent="-77648">
              <a:buClr>
                <a:schemeClr val="dk1"/>
              </a:buClr>
              <a:buSzPts val="1200"/>
              <a:buNone/>
            </a:pPr>
            <a:r>
              <a:rPr lang="en" sz="1200">
                <a:solidFill>
                  <a:schemeClr val="dk1"/>
                </a:solidFill>
                <a:latin typeface="Calibri"/>
                <a:ea typeface="Calibri"/>
                <a:cs typeface="Calibri"/>
                <a:sym typeface="Calibri"/>
              </a:rPr>
              <a:t>Review the goal(s) of the project: team, funding level, impact goals and metrics, etc.</a:t>
            </a:r>
          </a:p>
          <a:p>
            <a:pPr>
              <a:buNone/>
            </a:pPr>
            <a:endParaRPr sz="1200">
              <a:solidFill>
                <a:schemeClr val="dk1"/>
              </a:solidFill>
              <a:latin typeface="Calibri"/>
              <a:ea typeface="Calibri"/>
              <a:cs typeface="Calibri"/>
              <a:sym typeface="Calibri"/>
            </a:endParaRPr>
          </a:p>
        </p:txBody>
      </p:sp>
      <p:sp>
        <p:nvSpPr>
          <p:cNvPr id="116" name="Shape 116"/>
          <p:cNvSpPr txBox="1">
            <a:spLocks noGrp="1"/>
          </p:cNvSpPr>
          <p:nvPr>
            <p:ph type="sldNum" idx="12"/>
          </p:nvPr>
        </p:nvSpPr>
        <p:spPr>
          <a:xfrm>
            <a:off x="3970338" y="8829675"/>
            <a:ext cx="3038475" cy="465138"/>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4</a:t>
            </a:fld>
            <a:endParaRPr lang="en"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701675" y="4416425"/>
            <a:ext cx="5607050" cy="4183063"/>
          </a:xfrm>
          <a:prstGeom prst="rect">
            <a:avLst/>
          </a:prstGeom>
          <a:noFill/>
          <a:ln>
            <a:noFill/>
          </a:ln>
        </p:spPr>
        <p:txBody>
          <a:bodyPr wrap="square" lIns="91302" tIns="45651" rIns="91302" bIns="45651" anchor="t" anchorCtr="0">
            <a:noAutofit/>
          </a:bodyPr>
          <a:lstStyle/>
          <a:p>
            <a:pPr marL="452946" lvl="1">
              <a:buNone/>
            </a:pPr>
            <a:r>
              <a:rPr lang="en" sz="1200">
                <a:solidFill>
                  <a:schemeClr val="dk1"/>
                </a:solidFill>
                <a:latin typeface="Calibri"/>
                <a:ea typeface="Calibri"/>
                <a:cs typeface="Calibri"/>
                <a:sym typeface="Calibri"/>
              </a:rPr>
              <a:t>How the project is important or essential to achieving sustainable, production-level computing capabilities for ECP.  </a:t>
            </a:r>
          </a:p>
          <a:p>
            <a:pPr marL="918832" lvl="2">
              <a:buNone/>
            </a:pPr>
            <a:r>
              <a:rPr lang="en" sz="1200">
                <a:solidFill>
                  <a:schemeClr val="dk1"/>
                </a:solidFill>
                <a:latin typeface="Calibri"/>
                <a:ea typeface="Calibri"/>
                <a:cs typeface="Calibri"/>
                <a:sym typeface="Calibri"/>
              </a:rPr>
              <a:t>Focus on the new capabilities that ECP is funding, not the general capabilities represented your project. </a:t>
            </a:r>
          </a:p>
          <a:p>
            <a:pPr marL="918832" lvl="2">
              <a:buNone/>
            </a:pPr>
            <a:r>
              <a:rPr lang="en" sz="1200">
                <a:solidFill>
                  <a:schemeClr val="dk1"/>
                </a:solidFill>
                <a:latin typeface="Calibri"/>
                <a:ea typeface="Calibri"/>
                <a:cs typeface="Calibri"/>
                <a:sym typeface="Calibri"/>
              </a:rPr>
              <a:t>Address what ECP would lack if your project could not deliver.  </a:t>
            </a:r>
          </a:p>
          <a:p>
            <a:pPr marL="918832" lvl="2">
              <a:buNone/>
            </a:pPr>
            <a:r>
              <a:rPr lang="en" sz="1200">
                <a:solidFill>
                  <a:schemeClr val="dk1"/>
                </a:solidFill>
                <a:latin typeface="Calibri"/>
                <a:ea typeface="Calibri"/>
                <a:cs typeface="Calibri"/>
                <a:sym typeface="Calibri"/>
              </a:rPr>
              <a:t>Discuss the project’s clients and users, and the importance of your efforts to helping them achieve ECP goals.</a:t>
            </a:r>
          </a:p>
          <a:p>
            <a:pPr>
              <a:buNone/>
            </a:pPr>
            <a:endParaRPr sz="120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970338" y="8829675"/>
            <a:ext cx="3038475" cy="465138"/>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5</a:t>
            </a:fld>
            <a:endParaRPr lang="en"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17C2A06D-5293-43AC-BF91-F1AC273D1E2F}" type="slidenum">
              <a:rPr lang="en-US" altLang="en-US"/>
              <a:pPr/>
              <a:t>10</a:t>
            </a:fld>
            <a:endParaRPr lang="en-US" altLang="en-US"/>
          </a:p>
        </p:txBody>
      </p:sp>
      <p:sp>
        <p:nvSpPr>
          <p:cNvPr id="4097" name="Rectangle 1"/>
          <p:cNvSpPr txBox="1">
            <a:spLocks noGrp="1" noRot="1" noChangeAspect="1" noChangeArrowheads="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altLang="en-US" sz="2000" dirty="0">
                <a:latin typeface="Arial" panose="020B0604020202020204" pitchFamily="34" charset="0"/>
                <a:cs typeface="Source Han Sans CN Regular" charset="0"/>
              </a:rPr>
              <a:t>Note to authors: Delete all italicized text before adding your contributions.</a:t>
            </a:r>
          </a:p>
        </p:txBody>
      </p:sp>
      <p:sp>
        <p:nvSpPr>
          <p:cNvPr id="4099" name="Text Box 3"/>
          <p:cNvSpPr txBox="1">
            <a:spLocks noChangeArrowheads="1"/>
          </p:cNvSpPr>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9pPr>
          </a:lstStyle>
          <a:p>
            <a:pPr algn="r">
              <a:lnSpc>
                <a:spcPct val="100000"/>
              </a:lnSpc>
            </a:pPr>
            <a:fld id="{33C35607-2FD4-4CFA-9811-409B20CEDA6F}" type="slidenum">
              <a:rPr lang="en-US" altLang="en-US" sz="1200">
                <a:cs typeface="+mn-ea" charset="0"/>
              </a:rPr>
              <a:pPr algn="r">
                <a:lnSpc>
                  <a:spcPct val="100000"/>
                </a:lnSpc>
              </a:pPr>
              <a:t>10</a:t>
            </a:fld>
            <a:endParaRPr lang="en-US" altLang="en-US" sz="1200">
              <a:cs typeface="+mn-ea" charset="0"/>
            </a:endParaRPr>
          </a:p>
        </p:txBody>
      </p:sp>
    </p:spTree>
    <p:extLst>
      <p:ext uri="{BB962C8B-B14F-4D97-AF65-F5344CB8AC3E}">
        <p14:creationId xmlns:p14="http://schemas.microsoft.com/office/powerpoint/2010/main" val="228618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4064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701675" y="4416425"/>
            <a:ext cx="5607093" cy="4183075"/>
          </a:xfrm>
          <a:prstGeom prst="rect">
            <a:avLst/>
          </a:prstGeom>
          <a:noFill/>
          <a:ln>
            <a:noFill/>
          </a:ln>
        </p:spPr>
        <p:txBody>
          <a:bodyPr wrap="square" lIns="91302" tIns="45651" rIns="91302" bIns="45651" anchor="t" anchorCtr="0">
            <a:noAutofit/>
          </a:bodyPr>
          <a:lstStyle/>
          <a:p>
            <a:pPr marL="0" lvl="1">
              <a:buNone/>
            </a:pPr>
            <a:endParaRPr sz="1200">
              <a:solidFill>
                <a:schemeClr val="dk1"/>
              </a:solidFill>
              <a:latin typeface="Calibri"/>
              <a:ea typeface="Calibri"/>
              <a:cs typeface="Calibri"/>
              <a:sym typeface="Calibri"/>
            </a:endParaRPr>
          </a:p>
        </p:txBody>
      </p:sp>
      <p:sp>
        <p:nvSpPr>
          <p:cNvPr id="189" name="Shape 189"/>
          <p:cNvSpPr txBox="1">
            <a:spLocks noGrp="1"/>
          </p:cNvSpPr>
          <p:nvPr>
            <p:ph type="sldNum" idx="12"/>
          </p:nvPr>
        </p:nvSpPr>
        <p:spPr>
          <a:xfrm>
            <a:off x="3970338" y="8829675"/>
            <a:ext cx="3038453" cy="465125"/>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11</a:t>
            </a:fld>
            <a:endParaRPr lang="en"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4064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7" name="Shape 167"/>
          <p:cNvSpPr txBox="1">
            <a:spLocks noGrp="1"/>
          </p:cNvSpPr>
          <p:nvPr>
            <p:ph type="body" idx="1"/>
          </p:nvPr>
        </p:nvSpPr>
        <p:spPr>
          <a:xfrm>
            <a:off x="701675" y="4416425"/>
            <a:ext cx="5607093" cy="4183075"/>
          </a:xfrm>
          <a:prstGeom prst="rect">
            <a:avLst/>
          </a:prstGeom>
          <a:noFill/>
          <a:ln>
            <a:noFill/>
          </a:ln>
        </p:spPr>
        <p:txBody>
          <a:bodyPr wrap="square" lIns="91302" tIns="45651" rIns="91302" bIns="45651" anchor="t" anchorCtr="0">
            <a:noAutofit/>
          </a:bodyPr>
          <a:lstStyle/>
          <a:p>
            <a:pPr marL="0" lvl="1">
              <a:buNone/>
            </a:pPr>
            <a:r>
              <a:rPr lang="en" sz="1200" dirty="0">
                <a:solidFill>
                  <a:schemeClr val="dk1"/>
                </a:solidFill>
                <a:latin typeface="Calibri"/>
                <a:ea typeface="Calibri"/>
                <a:cs typeface="Calibri"/>
                <a:sym typeface="Calibri"/>
              </a:rPr>
              <a:t>Graph shows performance on Barcelona OpenMP Task Suite’s fast fourier transform (FFT) benchmark. ‘tapir’ is a cilk backend, while ‘tapir-omp’ is an OpenMP backend for Tapir. Shows that tapir enables targeting multiple backends with the same code, while providing better performance than the current state of the art. Experiments on LLVM proj OMP backends. </a:t>
            </a:r>
          </a:p>
        </p:txBody>
      </p:sp>
      <p:sp>
        <p:nvSpPr>
          <p:cNvPr id="168" name="Shape 168"/>
          <p:cNvSpPr txBox="1">
            <a:spLocks noGrp="1"/>
          </p:cNvSpPr>
          <p:nvPr>
            <p:ph type="sldNum" idx="12"/>
          </p:nvPr>
        </p:nvSpPr>
        <p:spPr>
          <a:xfrm>
            <a:off x="3970338" y="8829675"/>
            <a:ext cx="3038453" cy="465125"/>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12</a:t>
            </a:fld>
            <a:endParaRPr lang="en"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Shape 62"/>
        <p:cNvGrpSpPr/>
        <p:nvPr/>
      </p:nvGrpSpPr>
      <p:grpSpPr>
        <a:xfrm>
          <a:off x="0" y="0"/>
          <a:ext cx="0" cy="0"/>
          <a:chOff x="0" y="0"/>
          <a:chExt cx="0" cy="0"/>
        </a:xfrm>
      </p:grpSpPr>
      <p:sp>
        <p:nvSpPr>
          <p:cNvPr id="63" name="Shape 63"/>
          <p:cNvSpPr/>
          <p:nvPr/>
        </p:nvSpPr>
        <p:spPr>
          <a:xfrm>
            <a:off x="6230973" y="4441372"/>
            <a:ext cx="2913000" cy="702000"/>
          </a:xfrm>
          <a:prstGeom prst="rect">
            <a:avLst/>
          </a:prstGeom>
          <a:no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4" name="Shape 64"/>
          <p:cNvSpPr txBox="1">
            <a:spLocks noGrp="1"/>
          </p:cNvSpPr>
          <p:nvPr>
            <p:ph type="ctrTitle"/>
          </p:nvPr>
        </p:nvSpPr>
        <p:spPr>
          <a:xfrm>
            <a:off x="274391" y="308610"/>
            <a:ext cx="5223300" cy="3831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65" name="Shape 65"/>
          <p:cNvSpPr txBox="1">
            <a:spLocks noGrp="1"/>
          </p:cNvSpPr>
          <p:nvPr>
            <p:ph type="subTitle" idx="1"/>
          </p:nvPr>
        </p:nvSpPr>
        <p:spPr>
          <a:xfrm>
            <a:off x="274391" y="1427681"/>
            <a:ext cx="5223300" cy="2083800"/>
          </a:xfrm>
          <a:prstGeom prst="rect">
            <a:avLst/>
          </a:prstGeom>
          <a:noFill/>
          <a:ln>
            <a:noFill/>
          </a:ln>
        </p:spPr>
        <p:txBody>
          <a:bodyPr wrap="square" lIns="68575" tIns="68575" rIns="68575" bIns="68575" anchor="t" anchorCtr="0"/>
          <a:lstStyle>
            <a:lvl1pPr marL="0" marR="0" lvl="0" indent="0" algn="l" rtl="0">
              <a:lnSpc>
                <a:spcPct val="90000"/>
              </a:lnSpc>
              <a:spcBef>
                <a:spcPts val="11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342900" marR="0" lvl="1" indent="0" algn="ctr" rtl="0">
              <a:lnSpc>
                <a:spcPct val="90000"/>
              </a:lnSpc>
              <a:spcBef>
                <a:spcPts val="600"/>
              </a:spcBef>
              <a:spcAft>
                <a:spcPts val="0"/>
              </a:spcAft>
              <a:buClr>
                <a:schemeClr val="dk1"/>
              </a:buClr>
              <a:buSzPts val="1800"/>
              <a:buFont typeface="Arial"/>
              <a:buNone/>
              <a:defRPr sz="1800" b="0" i="0" u="none" strike="noStrike" cap="none">
                <a:solidFill>
                  <a:srgbClr val="888888"/>
                </a:solidFill>
                <a:latin typeface="Arial"/>
                <a:ea typeface="Arial"/>
                <a:cs typeface="Arial"/>
                <a:sym typeface="Arial"/>
              </a:defRPr>
            </a:lvl2pPr>
            <a:lvl3pPr marL="685800" marR="0" lvl="2" indent="0" algn="ctr" rtl="0">
              <a:lnSpc>
                <a:spcPct val="90000"/>
              </a:lnSpc>
              <a:spcBef>
                <a:spcPts val="600"/>
              </a:spcBef>
              <a:spcAft>
                <a:spcPts val="0"/>
              </a:spcAft>
              <a:buClr>
                <a:schemeClr val="dk1"/>
              </a:buClr>
              <a:buSzPts val="1500"/>
              <a:buFont typeface="Arial"/>
              <a:buNone/>
              <a:defRPr sz="1500" b="0" i="0" u="none" strike="noStrike" cap="none">
                <a:solidFill>
                  <a:srgbClr val="888888"/>
                </a:solidFill>
                <a:latin typeface="Arial"/>
                <a:ea typeface="Arial"/>
                <a:cs typeface="Arial"/>
                <a:sym typeface="Arial"/>
              </a:defRPr>
            </a:lvl3pPr>
            <a:lvl4pPr marL="1028700" marR="0" lvl="3" indent="0" algn="ctr" rtl="0">
              <a:lnSpc>
                <a:spcPct val="90000"/>
              </a:lnSpc>
              <a:spcBef>
                <a:spcPts val="600"/>
              </a:spcBef>
              <a:spcAft>
                <a:spcPts val="0"/>
              </a:spcAft>
              <a:buClr>
                <a:schemeClr val="dk1"/>
              </a:buClr>
              <a:buSzPts val="1400"/>
              <a:buFont typeface="Arial"/>
              <a:buNone/>
              <a:defRPr sz="1400" b="0" i="0" u="none" strike="noStrike" cap="none">
                <a:solidFill>
                  <a:srgbClr val="888888"/>
                </a:solidFill>
                <a:latin typeface="Arial"/>
                <a:ea typeface="Arial"/>
                <a:cs typeface="Arial"/>
                <a:sym typeface="Arial"/>
              </a:defRPr>
            </a:lvl4pPr>
            <a:lvl5pPr marL="1371600" marR="0" lvl="4" indent="0" algn="ctr" rtl="0">
              <a:lnSpc>
                <a:spcPct val="90000"/>
              </a:lnSpc>
              <a:spcBef>
                <a:spcPts val="500"/>
              </a:spcBef>
              <a:spcAft>
                <a:spcPts val="0"/>
              </a:spcAft>
              <a:buClr>
                <a:schemeClr val="dk1"/>
              </a:buClr>
              <a:buSzPts val="1400"/>
              <a:buFont typeface="Arial"/>
              <a:buNone/>
              <a:defRPr sz="1400" b="0" i="0" u="none" strike="noStrike" cap="none">
                <a:solidFill>
                  <a:srgbClr val="888888"/>
                </a:solidFill>
                <a:latin typeface="Arial"/>
                <a:ea typeface="Arial"/>
                <a:cs typeface="Arial"/>
                <a:sym typeface="Arial"/>
              </a:defRPr>
            </a:lvl5pPr>
            <a:lvl6pPr marL="1714500" marR="0" lvl="5" indent="0" algn="ctr" rtl="0">
              <a:spcBef>
                <a:spcPts val="300"/>
              </a:spcBef>
              <a:buClr>
                <a:srgbClr val="888888"/>
              </a:buClr>
              <a:buSzPts val="1500"/>
              <a:buFont typeface="Arial"/>
              <a:buNone/>
              <a:defRPr sz="1500" b="0" i="0" u="none" strike="noStrike" cap="none">
                <a:solidFill>
                  <a:srgbClr val="888888"/>
                </a:solidFill>
                <a:latin typeface="Arial"/>
                <a:ea typeface="Arial"/>
                <a:cs typeface="Arial"/>
                <a:sym typeface="Arial"/>
              </a:defRPr>
            </a:lvl6pPr>
            <a:lvl7pPr marL="2057400" marR="0" lvl="6" indent="0" algn="ctr" rtl="0">
              <a:spcBef>
                <a:spcPts val="300"/>
              </a:spcBef>
              <a:buClr>
                <a:srgbClr val="888888"/>
              </a:buClr>
              <a:buSzPts val="1500"/>
              <a:buFont typeface="Arial"/>
              <a:buNone/>
              <a:defRPr sz="1500" b="0" i="0" u="none" strike="noStrike" cap="none">
                <a:solidFill>
                  <a:srgbClr val="888888"/>
                </a:solidFill>
                <a:latin typeface="Arial"/>
                <a:ea typeface="Arial"/>
                <a:cs typeface="Arial"/>
                <a:sym typeface="Arial"/>
              </a:defRPr>
            </a:lvl7pPr>
            <a:lvl8pPr marL="2400300" marR="0" lvl="7" indent="0" algn="ctr" rtl="0">
              <a:spcBef>
                <a:spcPts val="300"/>
              </a:spcBef>
              <a:buClr>
                <a:srgbClr val="888888"/>
              </a:buClr>
              <a:buSzPts val="1500"/>
              <a:buFont typeface="Arial"/>
              <a:buNone/>
              <a:defRPr sz="1500" b="0" i="0" u="none" strike="noStrike" cap="none">
                <a:solidFill>
                  <a:srgbClr val="888888"/>
                </a:solidFill>
                <a:latin typeface="Arial"/>
                <a:ea typeface="Arial"/>
                <a:cs typeface="Arial"/>
                <a:sym typeface="Arial"/>
              </a:defRPr>
            </a:lvl8pPr>
            <a:lvl9pPr marL="2743200" marR="0" lvl="8" indent="0" algn="ctr" rtl="0">
              <a:spcBef>
                <a:spcPts val="300"/>
              </a:spcBef>
              <a:buClr>
                <a:srgbClr val="888888"/>
              </a:buClr>
              <a:buSzPts val="1500"/>
              <a:buFont typeface="Arial"/>
              <a:buNone/>
              <a:defRPr sz="1500" b="0" i="0" u="none" strike="noStrike" cap="none">
                <a:solidFill>
                  <a:srgbClr val="888888"/>
                </a:solidFill>
                <a:latin typeface="Arial"/>
                <a:ea typeface="Arial"/>
                <a:cs typeface="Arial"/>
                <a:sym typeface="Arial"/>
              </a:defRPr>
            </a:lvl9pPr>
          </a:lstStyle>
          <a:p>
            <a:endParaRPr/>
          </a:p>
        </p:txBody>
      </p:sp>
      <p:pic>
        <p:nvPicPr>
          <p:cNvPr id="66" name="Shape 66"/>
          <p:cNvPicPr preferRelativeResize="0"/>
          <p:nvPr/>
        </p:nvPicPr>
        <p:blipFill rotWithShape="1">
          <a:blip r:embed="rId2">
            <a:alphaModFix/>
          </a:blip>
          <a:srcRect/>
          <a:stretch/>
        </p:blipFill>
        <p:spPr>
          <a:xfrm>
            <a:off x="6194214" y="3344205"/>
            <a:ext cx="2285353" cy="1042470"/>
          </a:xfrm>
          <a:prstGeom prst="rect">
            <a:avLst/>
          </a:prstGeom>
          <a:noFill/>
          <a:ln>
            <a:noFill/>
          </a:ln>
        </p:spPr>
      </p:pic>
      <p:grpSp>
        <p:nvGrpSpPr>
          <p:cNvPr id="67" name="Shape 67"/>
          <p:cNvGrpSpPr/>
          <p:nvPr/>
        </p:nvGrpSpPr>
        <p:grpSpPr>
          <a:xfrm>
            <a:off x="-3447" y="4501737"/>
            <a:ext cx="9150707" cy="20475"/>
            <a:chOff x="-9675" y="6830568"/>
            <a:chExt cx="9176401" cy="27300"/>
          </a:xfrm>
        </p:grpSpPr>
        <p:sp>
          <p:nvSpPr>
            <p:cNvPr id="68" name="Shape 68"/>
            <p:cNvSpPr/>
            <p:nvPr/>
          </p:nvSpPr>
          <p:spPr>
            <a:xfrm>
              <a:off x="5529226" y="6830568"/>
              <a:ext cx="3637500" cy="27300"/>
            </a:xfrm>
            <a:prstGeom prst="rect">
              <a:avLst/>
            </a:prstGeom>
            <a:solidFill>
              <a:schemeClr val="accent4"/>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9" name="Shape 69"/>
            <p:cNvSpPr/>
            <p:nvPr/>
          </p:nvSpPr>
          <p:spPr>
            <a:xfrm>
              <a:off x="-9675" y="6830568"/>
              <a:ext cx="5542800" cy="27300"/>
            </a:xfrm>
            <a:prstGeom prst="rect">
              <a:avLst/>
            </a:prstGeom>
            <a:solidFill>
              <a:srgbClr val="1A8DC3"/>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pic>
        <p:nvPicPr>
          <p:cNvPr id="70" name="Shape 70"/>
          <p:cNvPicPr preferRelativeResize="0"/>
          <p:nvPr/>
        </p:nvPicPr>
        <p:blipFill rotWithShape="1">
          <a:blip r:embed="rId3">
            <a:alphaModFix/>
          </a:blip>
          <a:srcRect/>
          <a:stretch/>
        </p:blipFill>
        <p:spPr>
          <a:xfrm>
            <a:off x="1985366" y="4675704"/>
            <a:ext cx="1941523" cy="323127"/>
          </a:xfrm>
          <a:prstGeom prst="rect">
            <a:avLst/>
          </a:prstGeom>
          <a:noFill/>
          <a:ln>
            <a:noFill/>
          </a:ln>
        </p:spPr>
      </p:pic>
      <p:pic>
        <p:nvPicPr>
          <p:cNvPr id="71" name="Shape 71"/>
          <p:cNvPicPr preferRelativeResize="0"/>
          <p:nvPr/>
        </p:nvPicPr>
        <p:blipFill rotWithShape="1">
          <a:blip r:embed="rId4">
            <a:alphaModFix/>
          </a:blip>
          <a:srcRect/>
          <a:stretch/>
        </p:blipFill>
        <p:spPr>
          <a:xfrm>
            <a:off x="251949" y="4664461"/>
            <a:ext cx="1101945" cy="34561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274391" y="308610"/>
            <a:ext cx="8531700" cy="3831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74" name="Shape 74"/>
          <p:cNvSpPr txBox="1">
            <a:spLocks noGrp="1"/>
          </p:cNvSpPr>
          <p:nvPr>
            <p:ph type="body" idx="1"/>
          </p:nvPr>
        </p:nvSpPr>
        <p:spPr>
          <a:xfrm>
            <a:off x="274391" y="1106805"/>
            <a:ext cx="8529600" cy="3035700"/>
          </a:xfrm>
          <a:prstGeom prst="rect">
            <a:avLst/>
          </a:prstGeom>
          <a:noFill/>
          <a:ln>
            <a:noFill/>
          </a:ln>
        </p:spPr>
        <p:txBody>
          <a:bodyPr wrap="square" lIns="68575" tIns="68575" rIns="68575" bIns="68575" anchor="t" anchorCtr="0"/>
          <a:lstStyle>
            <a:lvl1pPr marL="177800" marR="0" lvl="0" indent="-38100" algn="l" rtl="0">
              <a:lnSpc>
                <a:spcPct val="90000"/>
              </a:lnSpc>
              <a:spcBef>
                <a:spcPts val="11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469900" marR="0" lvl="1" indent="-101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685800" marR="0" lvl="2" indent="-762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863600" marR="0" lvl="3" indent="-508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Section break">
    <p:spTree>
      <p:nvGrpSpPr>
        <p:cNvPr id="1" name="Shape 75"/>
        <p:cNvGrpSpPr/>
        <p:nvPr/>
      </p:nvGrpSpPr>
      <p:grpSpPr>
        <a:xfrm>
          <a:off x="0" y="0"/>
          <a:ext cx="0" cy="0"/>
          <a:chOff x="0" y="0"/>
          <a:chExt cx="0" cy="0"/>
        </a:xfrm>
      </p:grpSpPr>
      <p:sp>
        <p:nvSpPr>
          <p:cNvPr id="76" name="Shape 76"/>
          <p:cNvSpPr/>
          <p:nvPr/>
        </p:nvSpPr>
        <p:spPr>
          <a:xfrm>
            <a:off x="6230973" y="4441372"/>
            <a:ext cx="2913000" cy="702000"/>
          </a:xfrm>
          <a:prstGeom prst="rect">
            <a:avLst/>
          </a:prstGeom>
          <a:no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7" name="Shape 77"/>
          <p:cNvSpPr txBox="1">
            <a:spLocks noGrp="1"/>
          </p:cNvSpPr>
          <p:nvPr>
            <p:ph type="ctrTitle"/>
          </p:nvPr>
        </p:nvSpPr>
        <p:spPr>
          <a:xfrm>
            <a:off x="274391" y="308610"/>
            <a:ext cx="5223300" cy="3831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pic>
        <p:nvPicPr>
          <p:cNvPr id="78" name="Shape 78"/>
          <p:cNvPicPr preferRelativeResize="0"/>
          <p:nvPr/>
        </p:nvPicPr>
        <p:blipFill rotWithShape="1">
          <a:blip r:embed="rId2">
            <a:alphaModFix/>
          </a:blip>
          <a:srcRect/>
          <a:stretch/>
        </p:blipFill>
        <p:spPr>
          <a:xfrm>
            <a:off x="6194214" y="3344205"/>
            <a:ext cx="2285353" cy="1042470"/>
          </a:xfrm>
          <a:prstGeom prst="rect">
            <a:avLst/>
          </a:prstGeom>
          <a:noFill/>
          <a:ln>
            <a:noFill/>
          </a:ln>
        </p:spPr>
      </p:pic>
      <p:grpSp>
        <p:nvGrpSpPr>
          <p:cNvPr id="79" name="Shape 79"/>
          <p:cNvGrpSpPr/>
          <p:nvPr/>
        </p:nvGrpSpPr>
        <p:grpSpPr>
          <a:xfrm>
            <a:off x="-3447" y="4501737"/>
            <a:ext cx="9150707" cy="20475"/>
            <a:chOff x="-9675" y="6830568"/>
            <a:chExt cx="9176401" cy="27300"/>
          </a:xfrm>
        </p:grpSpPr>
        <p:sp>
          <p:nvSpPr>
            <p:cNvPr id="80" name="Shape 80"/>
            <p:cNvSpPr/>
            <p:nvPr/>
          </p:nvSpPr>
          <p:spPr>
            <a:xfrm>
              <a:off x="5529226" y="6830568"/>
              <a:ext cx="3637500" cy="27300"/>
            </a:xfrm>
            <a:prstGeom prst="rect">
              <a:avLst/>
            </a:prstGeom>
            <a:solidFill>
              <a:schemeClr val="accent4"/>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1" name="Shape 81"/>
            <p:cNvSpPr/>
            <p:nvPr/>
          </p:nvSpPr>
          <p:spPr>
            <a:xfrm>
              <a:off x="-9675" y="6830568"/>
              <a:ext cx="5542800" cy="27300"/>
            </a:xfrm>
            <a:prstGeom prst="rect">
              <a:avLst/>
            </a:prstGeom>
            <a:solidFill>
              <a:srgbClr val="1A8DC3"/>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82" name="Shape 82"/>
          <p:cNvGrpSpPr/>
          <p:nvPr/>
        </p:nvGrpSpPr>
        <p:grpSpPr>
          <a:xfrm>
            <a:off x="-3447" y="3204432"/>
            <a:ext cx="9150707" cy="20475"/>
            <a:chOff x="-9675" y="6830568"/>
            <a:chExt cx="9176401" cy="27300"/>
          </a:xfrm>
        </p:grpSpPr>
        <p:sp>
          <p:nvSpPr>
            <p:cNvPr id="83" name="Shape 83"/>
            <p:cNvSpPr/>
            <p:nvPr/>
          </p:nvSpPr>
          <p:spPr>
            <a:xfrm>
              <a:off x="5529226" y="6830568"/>
              <a:ext cx="3637500" cy="27300"/>
            </a:xfrm>
            <a:prstGeom prst="rect">
              <a:avLst/>
            </a:prstGeom>
            <a:solidFill>
              <a:schemeClr val="accent4"/>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4" name="Shape 84"/>
            <p:cNvSpPr/>
            <p:nvPr/>
          </p:nvSpPr>
          <p:spPr>
            <a:xfrm>
              <a:off x="-9675" y="6830568"/>
              <a:ext cx="5542800" cy="27300"/>
            </a:xfrm>
            <a:prstGeom prst="rect">
              <a:avLst/>
            </a:prstGeom>
            <a:solidFill>
              <a:srgbClr val="1A8DC3"/>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274391" y="307952"/>
            <a:ext cx="8533500" cy="6585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87" name="Shape 87"/>
          <p:cNvSpPr txBox="1">
            <a:spLocks noGrp="1"/>
          </p:cNvSpPr>
          <p:nvPr>
            <p:ph type="body" idx="1"/>
          </p:nvPr>
        </p:nvSpPr>
        <p:spPr>
          <a:xfrm>
            <a:off x="274391" y="1165209"/>
            <a:ext cx="4192500" cy="615900"/>
          </a:xfrm>
          <a:prstGeom prst="rect">
            <a:avLst/>
          </a:prstGeom>
          <a:noFill/>
          <a:ln>
            <a:noFill/>
          </a:ln>
        </p:spPr>
        <p:txBody>
          <a:bodyPr wrap="square" lIns="68575" tIns="68575" rIns="68575" bIns="68575" anchor="b" anchorCtr="0"/>
          <a:lstStyle>
            <a:lvl1pPr marL="0" marR="0" lvl="0" indent="0" algn="l" rtl="0">
              <a:lnSpc>
                <a:spcPct val="90000"/>
              </a:lnSpc>
              <a:spcBef>
                <a:spcPts val="1100"/>
              </a:spcBef>
              <a:spcAft>
                <a:spcPts val="0"/>
              </a:spcAft>
              <a:buClr>
                <a:schemeClr val="dk1"/>
              </a:buClr>
              <a:buSzPts val="1800"/>
              <a:buFont typeface="Arial"/>
              <a:buNone/>
              <a:defRPr sz="1800" b="1" i="0" u="none" strike="noStrike" cap="none">
                <a:solidFill>
                  <a:schemeClr val="dk2"/>
                </a:solidFill>
                <a:latin typeface="Arial"/>
                <a:ea typeface="Arial"/>
                <a:cs typeface="Arial"/>
                <a:sym typeface="Arial"/>
              </a:defRPr>
            </a:lvl1pPr>
            <a:lvl2pPr marL="342900" marR="0" lvl="1" indent="0" algn="l" rtl="0">
              <a:lnSpc>
                <a:spcPct val="90000"/>
              </a:lnSpc>
              <a:spcBef>
                <a:spcPts val="6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685800" marR="0" lvl="2" indent="0" algn="l" rtl="0">
              <a:lnSpc>
                <a:spcPct val="90000"/>
              </a:lnSpc>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028700" marR="0" lvl="3" indent="0" algn="l" rtl="0">
              <a:lnSpc>
                <a:spcPct val="90000"/>
              </a:lnSpc>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1371600" marR="0" lvl="4" indent="0" algn="l" rtl="0">
              <a:lnSpc>
                <a:spcPct val="90000"/>
              </a:lnSpc>
              <a:spcBef>
                <a:spcPts val="5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1714500" marR="0" lvl="5"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6pPr>
            <a:lvl7pPr marL="2057400" marR="0" lvl="6"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7pPr>
            <a:lvl8pPr marL="2400300" marR="0" lvl="7"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8pPr>
            <a:lvl9pPr marL="2743200" marR="0" lvl="8"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body" idx="2"/>
          </p:nvPr>
        </p:nvSpPr>
        <p:spPr>
          <a:xfrm>
            <a:off x="274391" y="1784395"/>
            <a:ext cx="4192500" cy="2529900"/>
          </a:xfrm>
          <a:prstGeom prst="rect">
            <a:avLst/>
          </a:prstGeom>
          <a:noFill/>
          <a:ln>
            <a:noFill/>
          </a:ln>
        </p:spPr>
        <p:txBody>
          <a:bodyPr wrap="square" lIns="68575" tIns="68575" rIns="68575" bIns="68575" anchor="t" anchorCtr="0"/>
          <a:lstStyle>
            <a:lvl1pPr marL="177800" marR="0" lvl="0" indent="-63500" algn="l" rtl="0">
              <a:lnSpc>
                <a:spcPct val="90000"/>
              </a:lnSpc>
              <a:spcBef>
                <a:spcPts val="11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469900" marR="0" lvl="1" indent="-1143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685800" marR="0" lvl="2" indent="-889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863600" marR="0" lvl="3" indent="-635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2235200" marR="0" lvl="6"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2578100" marR="0" lvl="7"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2921000" marR="0" lvl="8"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body" idx="3"/>
          </p:nvPr>
        </p:nvSpPr>
        <p:spPr>
          <a:xfrm>
            <a:off x="4645026" y="1165209"/>
            <a:ext cx="4149900" cy="615900"/>
          </a:xfrm>
          <a:prstGeom prst="rect">
            <a:avLst/>
          </a:prstGeom>
          <a:noFill/>
          <a:ln>
            <a:noFill/>
          </a:ln>
        </p:spPr>
        <p:txBody>
          <a:bodyPr wrap="square" lIns="68575" tIns="68575" rIns="68575" bIns="68575" anchor="b" anchorCtr="0"/>
          <a:lstStyle>
            <a:lvl1pPr marL="0" marR="0" lvl="0" indent="0" algn="l" rtl="0">
              <a:lnSpc>
                <a:spcPct val="90000"/>
              </a:lnSpc>
              <a:spcBef>
                <a:spcPts val="1100"/>
              </a:spcBef>
              <a:spcAft>
                <a:spcPts val="0"/>
              </a:spcAft>
              <a:buClr>
                <a:schemeClr val="dk1"/>
              </a:buClr>
              <a:buSzPts val="1800"/>
              <a:buFont typeface="Arial"/>
              <a:buNone/>
              <a:defRPr sz="1800" b="1" i="0" u="none" strike="noStrike" cap="none">
                <a:solidFill>
                  <a:schemeClr val="dk2"/>
                </a:solidFill>
                <a:latin typeface="Arial"/>
                <a:ea typeface="Arial"/>
                <a:cs typeface="Arial"/>
                <a:sym typeface="Arial"/>
              </a:defRPr>
            </a:lvl1pPr>
            <a:lvl2pPr marL="342900" marR="0" lvl="1" indent="0" algn="l" rtl="0">
              <a:lnSpc>
                <a:spcPct val="90000"/>
              </a:lnSpc>
              <a:spcBef>
                <a:spcPts val="6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685800" marR="0" lvl="2" indent="0" algn="l" rtl="0">
              <a:lnSpc>
                <a:spcPct val="90000"/>
              </a:lnSpc>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028700" marR="0" lvl="3" indent="0" algn="l" rtl="0">
              <a:lnSpc>
                <a:spcPct val="90000"/>
              </a:lnSpc>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1371600" marR="0" lvl="4" indent="0" algn="l" rtl="0">
              <a:lnSpc>
                <a:spcPct val="90000"/>
              </a:lnSpc>
              <a:spcBef>
                <a:spcPts val="5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1714500" marR="0" lvl="5"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6pPr>
            <a:lvl7pPr marL="2057400" marR="0" lvl="6"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7pPr>
            <a:lvl8pPr marL="2400300" marR="0" lvl="7"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8pPr>
            <a:lvl9pPr marL="2743200" marR="0" lvl="8"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body" idx="4"/>
          </p:nvPr>
        </p:nvSpPr>
        <p:spPr>
          <a:xfrm>
            <a:off x="4645026" y="1784395"/>
            <a:ext cx="4149900" cy="2529900"/>
          </a:xfrm>
          <a:prstGeom prst="rect">
            <a:avLst/>
          </a:prstGeom>
          <a:noFill/>
          <a:ln>
            <a:noFill/>
          </a:ln>
        </p:spPr>
        <p:txBody>
          <a:bodyPr wrap="square" lIns="68575" tIns="68575" rIns="68575" bIns="68575" anchor="t" anchorCtr="0"/>
          <a:lstStyle>
            <a:lvl1pPr marL="177800" marR="0" lvl="0" indent="-63500" algn="l" rtl="0">
              <a:lnSpc>
                <a:spcPct val="90000"/>
              </a:lnSpc>
              <a:spcBef>
                <a:spcPts val="11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469900" marR="0" lvl="1" indent="-1143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685800" marR="0" lvl="2" indent="-889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863600" marR="0" lvl="3" indent="-635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2235200" marR="0" lvl="6"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2578100" marR="0" lvl="7"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2921000" marR="0" lvl="8"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Section divider">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274391" y="308610"/>
            <a:ext cx="8533500" cy="6585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274391" y="308610"/>
            <a:ext cx="8533500" cy="6585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2">
            <a:alphaModFix/>
          </a:blip>
          <a:srcRect l="58694" r="4266"/>
          <a:stretch/>
        </p:blipFill>
        <p:spPr>
          <a:xfrm>
            <a:off x="4531065" y="0"/>
            <a:ext cx="4515815" cy="5143500"/>
          </a:xfrm>
          <a:prstGeom prst="rect">
            <a:avLst/>
          </a:prstGeom>
          <a:noFill/>
          <a:ln>
            <a:noFill/>
          </a:ln>
        </p:spPr>
      </p:pic>
      <p:pic>
        <p:nvPicPr>
          <p:cNvPr id="97" name="Shape 97"/>
          <p:cNvPicPr preferRelativeResize="0"/>
          <p:nvPr/>
        </p:nvPicPr>
        <p:blipFill rotWithShape="1">
          <a:blip r:embed="rId3">
            <a:alphaModFix/>
          </a:blip>
          <a:srcRect r="56502"/>
          <a:stretch/>
        </p:blipFill>
        <p:spPr>
          <a:xfrm>
            <a:off x="-1" y="0"/>
            <a:ext cx="5303244" cy="5143500"/>
          </a:xfrm>
          <a:prstGeom prst="rect">
            <a:avLst/>
          </a:prstGeom>
          <a:noFill/>
          <a:ln>
            <a:noFill/>
          </a:ln>
        </p:spPr>
      </p:pic>
      <p:sp>
        <p:nvSpPr>
          <p:cNvPr id="98" name="Shape 98"/>
          <p:cNvSpPr txBox="1">
            <a:spLocks noGrp="1"/>
          </p:cNvSpPr>
          <p:nvPr>
            <p:ph type="ctrTitle"/>
          </p:nvPr>
        </p:nvSpPr>
        <p:spPr>
          <a:xfrm>
            <a:off x="2934599" y="1580675"/>
            <a:ext cx="4941600" cy="373500"/>
          </a:xfrm>
          <a:prstGeom prst="rect">
            <a:avLst/>
          </a:prstGeom>
          <a:noFill/>
          <a:ln>
            <a:noFill/>
          </a:ln>
        </p:spPr>
        <p:txBody>
          <a:bodyPr wrap="square" lIns="68575" tIns="68575" rIns="68575" bIns="68575" anchor="b" anchorCtr="0"/>
          <a:lstStyle>
            <a:lvl1pPr marL="0" marR="0" lvl="0" indent="0" algn="r" rtl="0">
              <a:lnSpc>
                <a:spcPct val="85000"/>
              </a:lnSpc>
              <a:spcBef>
                <a:spcPts val="0"/>
              </a:spcBef>
              <a:spcAft>
                <a:spcPts val="0"/>
              </a:spcAft>
              <a:buSzPts val="1100"/>
              <a:buNone/>
              <a:defRPr sz="2300" b="1" i="0" u="none" strike="noStrike" cap="none">
                <a:solidFill>
                  <a:schemeClr val="dk2"/>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99" name="Shape 99"/>
          <p:cNvSpPr txBox="1">
            <a:spLocks noGrp="1"/>
          </p:cNvSpPr>
          <p:nvPr>
            <p:ph type="subTitle" idx="1"/>
          </p:nvPr>
        </p:nvSpPr>
        <p:spPr>
          <a:xfrm>
            <a:off x="4043656" y="2348405"/>
            <a:ext cx="3832500" cy="885900"/>
          </a:xfrm>
          <a:prstGeom prst="rect">
            <a:avLst/>
          </a:prstGeom>
          <a:noFill/>
          <a:ln>
            <a:noFill/>
          </a:ln>
        </p:spPr>
        <p:txBody>
          <a:bodyPr wrap="square" lIns="68575" tIns="68575" rIns="68575" bIns="68575" anchor="t" anchorCtr="0"/>
          <a:lstStyle>
            <a:lvl1pPr marL="0" marR="0" lvl="0" indent="0" algn="r" rtl="0">
              <a:lnSpc>
                <a:spcPct val="90000"/>
              </a:lnSpc>
              <a:spcBef>
                <a:spcPts val="1100"/>
              </a:spcBef>
              <a:spcAft>
                <a:spcPts val="0"/>
              </a:spcAft>
              <a:buClr>
                <a:schemeClr val="dk1"/>
              </a:buClr>
              <a:buSzPts val="1700"/>
              <a:buFont typeface="Noto Sans Symbols"/>
              <a:buNone/>
              <a:defRPr sz="1700" b="0" i="0" u="none" strike="noStrike" cap="none">
                <a:solidFill>
                  <a:srgbClr val="262626"/>
                </a:solidFill>
                <a:latin typeface="Arial"/>
                <a:ea typeface="Arial"/>
                <a:cs typeface="Arial"/>
                <a:sym typeface="Arial"/>
              </a:defRPr>
            </a:lvl1pPr>
            <a:lvl2pPr marL="469900" marR="0" lvl="1" indent="-101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685800" marR="0" lvl="2" indent="-762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863600" marR="0" lvl="3" indent="-508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00" name="Shape 100"/>
          <p:cNvPicPr preferRelativeResize="0"/>
          <p:nvPr/>
        </p:nvPicPr>
        <p:blipFill rotWithShape="1">
          <a:blip r:embed="rId4">
            <a:alphaModFix/>
          </a:blip>
          <a:srcRect l="72126" r="3482"/>
          <a:stretch/>
        </p:blipFill>
        <p:spPr>
          <a:xfrm>
            <a:off x="6168796" y="0"/>
            <a:ext cx="2973615" cy="5143500"/>
          </a:xfrm>
          <a:prstGeom prst="rect">
            <a:avLst/>
          </a:prstGeom>
          <a:noFill/>
          <a:ln>
            <a:noFill/>
          </a:ln>
        </p:spPr>
      </p:pic>
      <p:pic>
        <p:nvPicPr>
          <p:cNvPr id="101" name="Shape 101"/>
          <p:cNvPicPr preferRelativeResize="0"/>
          <p:nvPr/>
        </p:nvPicPr>
        <p:blipFill rotWithShape="1">
          <a:blip r:embed="rId5">
            <a:alphaModFix/>
          </a:blip>
          <a:srcRect/>
          <a:stretch/>
        </p:blipFill>
        <p:spPr>
          <a:xfrm>
            <a:off x="7642747" y="210829"/>
            <a:ext cx="1409034" cy="304883"/>
          </a:xfrm>
          <a:prstGeom prst="rect">
            <a:avLst/>
          </a:prstGeom>
          <a:noFill/>
          <a:ln>
            <a:noFill/>
          </a:ln>
          <a:effectLst>
            <a:outerShdw blurRad="63500" sx="102000" sy="102000" algn="ctr" rotWithShape="0">
              <a:srgbClr val="000000">
                <a:alpha val="40000"/>
              </a:srgbClr>
            </a:outerShdw>
          </a:effectLst>
        </p:spPr>
      </p:pic>
      <p:pic>
        <p:nvPicPr>
          <p:cNvPr id="102" name="Shape 102"/>
          <p:cNvPicPr preferRelativeResize="0"/>
          <p:nvPr/>
        </p:nvPicPr>
        <p:blipFill rotWithShape="1">
          <a:blip r:embed="rId6">
            <a:alphaModFix/>
          </a:blip>
          <a:srcRect/>
          <a:stretch/>
        </p:blipFill>
        <p:spPr>
          <a:xfrm>
            <a:off x="7655602" y="4581153"/>
            <a:ext cx="1341586" cy="379625"/>
          </a:xfrm>
          <a:prstGeom prst="rect">
            <a:avLst/>
          </a:prstGeom>
          <a:noFill/>
          <a:ln>
            <a:noFill/>
          </a:ln>
          <a:effectLst>
            <a:outerShdw blurRad="63500" sx="102000" sy="102000" algn="ctr" rotWithShape="0">
              <a:srgbClr val="000000">
                <a:alpha val="40000"/>
              </a:srgb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with take-away">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274391" y="308610"/>
            <a:ext cx="8534700" cy="3831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2"/>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105" name="Shape 105"/>
          <p:cNvSpPr txBox="1">
            <a:spLocks noGrp="1"/>
          </p:cNvSpPr>
          <p:nvPr>
            <p:ph type="body" idx="1"/>
          </p:nvPr>
        </p:nvSpPr>
        <p:spPr>
          <a:xfrm>
            <a:off x="169919" y="1035844"/>
            <a:ext cx="7230000" cy="3057600"/>
          </a:xfrm>
          <a:prstGeom prst="rect">
            <a:avLst/>
          </a:prstGeom>
          <a:noFill/>
          <a:ln>
            <a:noFill/>
          </a:ln>
        </p:spPr>
        <p:txBody>
          <a:bodyPr wrap="square" lIns="68575" tIns="68575" rIns="68575" bIns="68575" anchor="t" anchorCtr="0"/>
          <a:lstStyle>
            <a:lvl1pPr marL="177800" marR="0" lvl="0" indent="-63500" algn="l" rtl="0">
              <a:lnSpc>
                <a:spcPct val="90000"/>
              </a:lnSpc>
              <a:spcBef>
                <a:spcPts val="1100"/>
              </a:spcBef>
              <a:spcAft>
                <a:spcPts val="0"/>
              </a:spcAft>
              <a:buClr>
                <a:schemeClr val="dk2"/>
              </a:buClr>
              <a:buSzPts val="1900"/>
              <a:buFont typeface="Arial"/>
              <a:buChar char="•"/>
              <a:defRPr sz="1900" b="0" i="0" u="none" strike="noStrike" cap="none">
                <a:solidFill>
                  <a:schemeClr val="dk1"/>
                </a:solidFill>
                <a:latin typeface="Arial Narrow"/>
                <a:ea typeface="Arial Narrow"/>
                <a:cs typeface="Arial Narrow"/>
                <a:sym typeface="Arial Narrow"/>
              </a:defRPr>
            </a:lvl1pPr>
            <a:lvl2pPr marL="469900" marR="0" lvl="1" indent="-114300" algn="l" rtl="0">
              <a:lnSpc>
                <a:spcPct val="90000"/>
              </a:lnSpc>
              <a:spcBef>
                <a:spcPts val="600"/>
              </a:spcBef>
              <a:spcAft>
                <a:spcPts val="0"/>
              </a:spcAft>
              <a:buClr>
                <a:schemeClr val="dk2"/>
              </a:buClr>
              <a:buSzPts val="1500"/>
              <a:buFont typeface="Arial Narrow"/>
              <a:buChar char="–"/>
              <a:defRPr sz="1500" b="0" i="0" u="none" strike="noStrike" cap="none">
                <a:solidFill>
                  <a:schemeClr val="dk1"/>
                </a:solidFill>
                <a:latin typeface="Arial"/>
                <a:ea typeface="Arial"/>
                <a:cs typeface="Arial"/>
                <a:sym typeface="Arial"/>
              </a:defRPr>
            </a:lvl2pPr>
            <a:lvl3pPr marL="571500" marR="0" lvl="2" indent="-101600" algn="l" rtl="0">
              <a:lnSpc>
                <a:spcPct val="90000"/>
              </a:lnSpc>
              <a:spcBef>
                <a:spcPts val="600"/>
              </a:spcBef>
              <a:spcAft>
                <a:spcPts val="0"/>
              </a:spcAft>
              <a:buClr>
                <a:schemeClr val="dk2"/>
              </a:buClr>
              <a:buSzPts val="1300"/>
              <a:buFont typeface="Arial"/>
              <a:buChar char="•"/>
              <a:defRPr sz="1300" b="0" i="0" u="none" strike="noStrike" cap="none">
                <a:solidFill>
                  <a:schemeClr val="dk1"/>
                </a:solidFill>
                <a:latin typeface="Arial"/>
                <a:ea typeface="Arial"/>
                <a:cs typeface="Arial"/>
                <a:sym typeface="Arial"/>
              </a:defRPr>
            </a:lvl3pPr>
            <a:lvl4pPr marL="863600" marR="0" lvl="3" indent="-63500" algn="l" rtl="0">
              <a:lnSpc>
                <a:spcPct val="90000"/>
              </a:lnSpc>
              <a:spcBef>
                <a:spcPts val="600"/>
              </a:spcBef>
              <a:spcAft>
                <a:spcPts val="0"/>
              </a:spcAft>
              <a:buClr>
                <a:schemeClr val="dk2"/>
              </a:buClr>
              <a:buSzPts val="1100"/>
              <a:buFont typeface="Arial Narrow"/>
              <a:buChar char="–"/>
              <a:defRPr sz="1100" b="0" i="0" u="none" strike="noStrike" cap="none">
                <a:solidFill>
                  <a:schemeClr val="dk1"/>
                </a:solidFill>
                <a:latin typeface="Arial"/>
                <a:ea typeface="Arial"/>
                <a:cs typeface="Arial"/>
                <a:sym typeface="Arial"/>
              </a:defRPr>
            </a:lvl4pPr>
            <a:lvl5pPr marL="965200" marR="0" lvl="4" indent="-127000" algn="l" rtl="0">
              <a:lnSpc>
                <a:spcPct val="90000"/>
              </a:lnSpc>
              <a:spcBef>
                <a:spcPts val="500"/>
              </a:spcBef>
              <a:spcAft>
                <a:spcPts val="0"/>
              </a:spcAft>
              <a:buClr>
                <a:schemeClr val="dk2"/>
              </a:buClr>
              <a:buSzPts val="1100"/>
              <a:buFont typeface="Arial"/>
              <a:buChar char="•"/>
              <a:defRPr sz="1100" b="0" i="0" u="none" strike="noStrike" cap="none">
                <a:solidFill>
                  <a:schemeClr val="dk1"/>
                </a:solidFill>
                <a:latin typeface="Arial"/>
                <a:ea typeface="Arial"/>
                <a:cs typeface="Arial"/>
                <a:sym typeface="Arial"/>
              </a:defRPr>
            </a:lvl5pPr>
            <a:lvl6pPr marL="1892300" marR="0" lvl="5"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6" name="Shape 106"/>
          <p:cNvSpPr txBox="1">
            <a:spLocks noGrp="1"/>
          </p:cNvSpPr>
          <p:nvPr>
            <p:ph type="body" idx="2"/>
          </p:nvPr>
        </p:nvSpPr>
        <p:spPr>
          <a:xfrm>
            <a:off x="1304925" y="4208929"/>
            <a:ext cx="5391300" cy="357900"/>
          </a:xfrm>
          <a:prstGeom prst="rect">
            <a:avLst/>
          </a:prstGeom>
          <a:gradFill>
            <a:gsLst>
              <a:gs pos="0">
                <a:srgbClr val="0F4677"/>
              </a:gs>
              <a:gs pos="80000">
                <a:srgbClr val="145D9C"/>
              </a:gs>
              <a:gs pos="100000">
                <a:srgbClr val="115E9F"/>
              </a:gs>
            </a:gsLst>
            <a:lin ang="16200038" scaled="0"/>
          </a:gradFill>
          <a:ln>
            <a:noFill/>
          </a:ln>
          <a:effectLst>
            <a:outerShdw blurRad="40000" dist="23000" dir="5400000" rotWithShape="0">
              <a:srgbClr val="000000">
                <a:alpha val="34900"/>
              </a:srgbClr>
            </a:outerShdw>
          </a:effectLst>
        </p:spPr>
        <p:txBody>
          <a:bodyPr wrap="square" lIns="68575" tIns="68575" rIns="68575" bIns="68575" anchor="ctr" anchorCtr="0"/>
          <a:lstStyle>
            <a:lvl1pPr marL="0" marR="0" lvl="0" indent="0" algn="ctr" rtl="0">
              <a:lnSpc>
                <a:spcPct val="90000"/>
              </a:lnSpc>
              <a:spcBef>
                <a:spcPts val="1100"/>
              </a:spcBef>
              <a:spcAft>
                <a:spcPts val="0"/>
              </a:spcAft>
              <a:buClr>
                <a:schemeClr val="dk1"/>
              </a:buClr>
              <a:buSzPts val="2000"/>
              <a:buFont typeface="Arial"/>
              <a:buNone/>
              <a:defRPr sz="2000" b="0" i="0" u="none" strike="noStrike" cap="none">
                <a:solidFill>
                  <a:schemeClr val="lt1"/>
                </a:solidFill>
                <a:latin typeface="Arial"/>
                <a:ea typeface="Arial"/>
                <a:cs typeface="Arial"/>
                <a:sym typeface="Arial"/>
              </a:defRPr>
            </a:lvl1pPr>
            <a:lvl2pPr marL="469900" marR="0" lvl="1" indent="-101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685800" marR="0" lvl="2" indent="-762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863600" marR="0" lvl="3" indent="-508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1575"/>
            </a:lvl1pPr>
            <a:lvl2pPr>
              <a:defRPr sz="1349"/>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1575"/>
            </a:lvl1pPr>
            <a:lvl2pPr>
              <a:defRPr sz="1349"/>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0" y="4869660"/>
            <a:ext cx="2133600" cy="273844"/>
          </a:xfrm>
          <a:prstGeom prst="rect">
            <a:avLst/>
          </a:prstGeom>
        </p:spPr>
        <p:txBody>
          <a:bodyPr/>
          <a:lstStyle/>
          <a:p>
            <a:pPr defTabSz="685595">
              <a:defRPr/>
            </a:pPr>
            <a:endParaRPr lang="en-US" sz="1349">
              <a:solidFill>
                <a:sysClr val="windowText" lastClr="000000"/>
              </a:solidFill>
            </a:endParaRPr>
          </a:p>
        </p:txBody>
      </p:sp>
      <p:sp>
        <p:nvSpPr>
          <p:cNvPr id="6" name="Footer Placeholder 5"/>
          <p:cNvSpPr>
            <a:spLocks noGrp="1"/>
          </p:cNvSpPr>
          <p:nvPr>
            <p:ph type="ftr" sz="quarter" idx="11"/>
          </p:nvPr>
        </p:nvSpPr>
        <p:spPr>
          <a:xfrm>
            <a:off x="3124200" y="4869785"/>
            <a:ext cx="2895600" cy="273844"/>
          </a:xfrm>
          <a:prstGeom prst="rect">
            <a:avLst/>
          </a:prstGeom>
        </p:spPr>
        <p:txBody>
          <a:bodyPr/>
          <a:lstStyle/>
          <a:p>
            <a:pPr defTabSz="685595">
              <a:defRPr/>
            </a:pPr>
            <a:r>
              <a:rPr lang="en-US" sz="1349">
                <a:solidFill>
                  <a:sysClr val="windowText" lastClr="000000"/>
                </a:solidFill>
              </a:rPr>
              <a:t>http://ft.ornl.gov/research/openarc</a:t>
            </a:r>
          </a:p>
        </p:txBody>
      </p:sp>
      <p:sp>
        <p:nvSpPr>
          <p:cNvPr id="7" name="Slide Number Placeholder 6"/>
          <p:cNvSpPr>
            <a:spLocks noGrp="1"/>
          </p:cNvSpPr>
          <p:nvPr>
            <p:ph type="sldNum" sz="quarter" idx="12"/>
          </p:nvPr>
        </p:nvSpPr>
        <p:spPr>
          <a:xfrm>
            <a:off x="6990348" y="4869660"/>
            <a:ext cx="2133600" cy="273844"/>
          </a:xfrm>
          <a:prstGeom prst="rect">
            <a:avLst/>
          </a:prstGeom>
        </p:spPr>
        <p:txBody>
          <a:bodyPr/>
          <a:lstStyle/>
          <a:p>
            <a:pPr defTabSz="685595">
              <a:defRPr/>
            </a:pPr>
            <a:fld id="{805B518B-609D-476E-BD26-323690F44A20}" type="slidenum">
              <a:rPr lang="en-US" sz="1349" smtClean="0">
                <a:solidFill>
                  <a:sysClr val="windowText" lastClr="000000"/>
                </a:solidFill>
              </a:rPr>
              <a:pPr defTabSz="685595">
                <a:defRPr/>
              </a:pPr>
              <a:t>‹#›</a:t>
            </a:fld>
            <a:endParaRPr lang="en-US" sz="1349">
              <a:solidFill>
                <a:sysClr val="windowText" lastClr="000000"/>
              </a:solidFill>
            </a:endParaRPr>
          </a:p>
        </p:txBody>
      </p:sp>
    </p:spTree>
    <p:extLst>
      <p:ext uri="{BB962C8B-B14F-4D97-AF65-F5344CB8AC3E}">
        <p14:creationId xmlns:p14="http://schemas.microsoft.com/office/powerpoint/2010/main" val="313299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274391" y="308610"/>
            <a:ext cx="8534700" cy="3831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55" name="Shape 55"/>
          <p:cNvSpPr txBox="1">
            <a:spLocks noGrp="1"/>
          </p:cNvSpPr>
          <p:nvPr>
            <p:ph type="body" idx="1"/>
          </p:nvPr>
        </p:nvSpPr>
        <p:spPr>
          <a:xfrm>
            <a:off x="274391" y="1122050"/>
            <a:ext cx="8534700" cy="3030600"/>
          </a:xfrm>
          <a:prstGeom prst="rect">
            <a:avLst/>
          </a:prstGeom>
          <a:noFill/>
          <a:ln>
            <a:noFill/>
          </a:ln>
        </p:spPr>
        <p:txBody>
          <a:bodyPr wrap="square" lIns="68575" tIns="68575" rIns="68575" bIns="68575" anchor="t" anchorCtr="0"/>
          <a:lstStyle>
            <a:lvl1pPr marL="177800" marR="0" lvl="0" indent="-38100" algn="l" rtl="0">
              <a:lnSpc>
                <a:spcPct val="90000"/>
              </a:lnSpc>
              <a:spcBef>
                <a:spcPts val="11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469900" marR="0" lvl="1" indent="-101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685800" marR="0" lvl="2" indent="-762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863600" marR="0" lvl="3" indent="-508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56" name="Shape 56"/>
          <p:cNvPicPr preferRelativeResize="0"/>
          <p:nvPr/>
        </p:nvPicPr>
        <p:blipFill rotWithShape="1">
          <a:blip r:embed="rId11">
            <a:alphaModFix/>
          </a:blip>
          <a:srcRect/>
          <a:stretch/>
        </p:blipFill>
        <p:spPr>
          <a:xfrm>
            <a:off x="6929384" y="4557373"/>
            <a:ext cx="1775222" cy="480060"/>
          </a:xfrm>
          <a:prstGeom prst="rect">
            <a:avLst/>
          </a:prstGeom>
          <a:noFill/>
          <a:ln>
            <a:noFill/>
          </a:ln>
        </p:spPr>
      </p:pic>
      <p:grpSp>
        <p:nvGrpSpPr>
          <p:cNvPr id="57" name="Shape 57"/>
          <p:cNvGrpSpPr/>
          <p:nvPr/>
        </p:nvGrpSpPr>
        <p:grpSpPr>
          <a:xfrm>
            <a:off x="-3447" y="5122926"/>
            <a:ext cx="9150707" cy="20475"/>
            <a:chOff x="-9675" y="6830568"/>
            <a:chExt cx="9176401" cy="27300"/>
          </a:xfrm>
        </p:grpSpPr>
        <p:sp>
          <p:nvSpPr>
            <p:cNvPr id="58" name="Shape 58"/>
            <p:cNvSpPr/>
            <p:nvPr/>
          </p:nvSpPr>
          <p:spPr>
            <a:xfrm>
              <a:off x="5529226" y="6830568"/>
              <a:ext cx="3637500" cy="27300"/>
            </a:xfrm>
            <a:prstGeom prst="rect">
              <a:avLst/>
            </a:prstGeom>
            <a:solidFill>
              <a:schemeClr val="accent4"/>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9" name="Shape 59"/>
            <p:cNvSpPr/>
            <p:nvPr/>
          </p:nvSpPr>
          <p:spPr>
            <a:xfrm>
              <a:off x="-9675" y="6830568"/>
              <a:ext cx="5542800" cy="27300"/>
            </a:xfrm>
            <a:prstGeom prst="rect">
              <a:avLst/>
            </a:prstGeom>
            <a:solidFill>
              <a:srgbClr val="1A8DC3"/>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60" name="Shape 60"/>
          <p:cNvSpPr/>
          <p:nvPr/>
        </p:nvSpPr>
        <p:spPr>
          <a:xfrm flipH="1">
            <a:off x="122530" y="4884788"/>
            <a:ext cx="157800" cy="114300"/>
          </a:xfrm>
          <a:prstGeom prst="rect">
            <a:avLst/>
          </a:prstGeom>
          <a:noFill/>
          <a:ln>
            <a:noFill/>
          </a:ln>
        </p:spPr>
        <p:txBody>
          <a:bodyPr wrap="square" lIns="0" tIns="0" rIns="0" bIns="0" anchor="t" anchorCtr="0">
            <a:noAutofit/>
          </a:bodyPr>
          <a:lstStyle/>
          <a:p>
            <a:pPr marL="0" marR="0" lvl="0" indent="0" algn="r" rtl="0">
              <a:lnSpc>
                <a:spcPct val="90000"/>
              </a:lnSpc>
              <a:spcBef>
                <a:spcPts val="0"/>
              </a:spcBef>
              <a:spcAft>
                <a:spcPts val="0"/>
              </a:spcAft>
              <a:buNone/>
            </a:pPr>
            <a:fld id="{00000000-1234-1234-1234-123412341234}" type="slidenum">
              <a:rPr lang="en" sz="800" b="0" i="0" u="none" strike="noStrike" cap="none">
                <a:solidFill>
                  <a:schemeClr val="dk1"/>
                </a:solidFill>
                <a:latin typeface="Arial"/>
                <a:ea typeface="Arial"/>
                <a:cs typeface="Arial"/>
                <a:sym typeface="Arial"/>
              </a:rPr>
              <a:t>‹#›</a:t>
            </a:fld>
            <a:endParaRPr lang="en" sz="800" b="0" i="0" u="none" strike="noStrike" cap="none">
              <a:solidFill>
                <a:schemeClr val="dk1"/>
              </a:solidFill>
              <a:latin typeface="Arial"/>
              <a:ea typeface="Arial"/>
              <a:cs typeface="Arial"/>
              <a:sym typeface="Arial"/>
            </a:endParaRPr>
          </a:p>
        </p:txBody>
      </p:sp>
      <p:sp>
        <p:nvSpPr>
          <p:cNvPr id="61" name="Shape 61"/>
          <p:cNvSpPr txBox="1"/>
          <p:nvPr/>
        </p:nvSpPr>
        <p:spPr>
          <a:xfrm>
            <a:off x="272943" y="4857750"/>
            <a:ext cx="2172300" cy="136800"/>
          </a:xfrm>
          <a:prstGeom prst="rect">
            <a:avLst/>
          </a:prstGeom>
          <a:noFill/>
          <a:ln>
            <a:noFill/>
          </a:ln>
        </p:spPr>
        <p:txBody>
          <a:bodyPr wrap="square" lIns="68575" tIns="34275" rIns="68575" bIns="34275" anchor="ctr" anchorCtr="0">
            <a:noAutofit/>
          </a:bodyPr>
          <a:lstStyle/>
          <a:p>
            <a:pPr marL="0" marR="0" lvl="0" indent="0" algn="l" rtl="0">
              <a:spcBef>
                <a:spcPts val="0"/>
              </a:spcBef>
              <a:spcAft>
                <a:spcPts val="0"/>
              </a:spcAft>
              <a:buNone/>
            </a:pPr>
            <a:r>
              <a:rPr lang="en" sz="800" b="0" i="0" u="none" strike="noStrike" cap="none">
                <a:solidFill>
                  <a:schemeClr val="dk1"/>
                </a:solidFill>
                <a:latin typeface="Arial"/>
                <a:ea typeface="Arial"/>
                <a:cs typeface="Arial"/>
                <a:sym typeface="Arial"/>
              </a:rPr>
              <a:t>Exascale Computing Project</a:t>
            </a: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nfluence.exascaleproject.org/display/STTO12/2.3.2.09+STTO12-PROTEAS:+Programming+Toolchain+for+Emerging+Architectures+and+Systems" TargetMode="External"/><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confluence.exascaleproject.org/display/~khuck@cs.uoregon.edu" TargetMode="External"/><Relationship Id="rId13" Type="http://schemas.openxmlformats.org/officeDocument/2006/relationships/image" Target="../media/image11.png"/><Relationship Id="rId3" Type="http://schemas.openxmlformats.org/officeDocument/2006/relationships/hyperlink" Target="https://confluence.exascaleproject.org/display/~dennyje@ornl.gov" TargetMode="External"/><Relationship Id="rId7" Type="http://schemas.openxmlformats.org/officeDocument/2006/relationships/hyperlink" Target="https://confluence.exascaleproject.org/display/~sameer@cs.uoregon.edu" TargetMode="External"/><Relationship Id="rId12" Type="http://schemas.openxmlformats.org/officeDocument/2006/relationships/image" Target="../media/image10.png"/><Relationship Id="rId2" Type="http://schemas.openxmlformats.org/officeDocument/2006/relationships/hyperlink" Target="https://confluence.exascaleproject.org/display/~vetter@ornl.gov" TargetMode="External"/><Relationship Id="rId1" Type="http://schemas.openxmlformats.org/officeDocument/2006/relationships/slideLayout" Target="../slideLayouts/slideLayout4.xml"/><Relationship Id="rId6" Type="http://schemas.openxmlformats.org/officeDocument/2006/relationships/hyperlink" Target="https://confluence.exascaleproject.org/display/~malony@cs.uoregon.edu" TargetMode="External"/><Relationship Id="rId11" Type="http://schemas.openxmlformats.org/officeDocument/2006/relationships/hyperlink" Target="https://confluence.exascaleproject.org/display/~hfinkel@anl.gov" TargetMode="External"/><Relationship Id="rId5" Type="http://schemas.openxmlformats.org/officeDocument/2006/relationships/hyperlink" Target="https://confluence.exascaleproject.org/display/~lees2@ornl.gov" TargetMode="External"/><Relationship Id="rId15" Type="http://schemas.openxmlformats.org/officeDocument/2006/relationships/image" Target="../media/image13.jpg"/><Relationship Id="rId10" Type="http://schemas.openxmlformats.org/officeDocument/2006/relationships/hyperlink" Target="https://confluence.exascaleproject.org/display/STTO12/PROTEAS+Team+Roster" TargetMode="External"/><Relationship Id="rId4" Type="http://schemas.openxmlformats.org/officeDocument/2006/relationships/hyperlink" Target="https://confluence.exascaleproject.org/display/~kimj@ornl.gov" TargetMode="External"/><Relationship Id="rId9" Type="http://schemas.openxmlformats.org/officeDocument/2006/relationships/hyperlink" Target="https://confluence.exascaleproject.org/display/~kei@lanl.gov" TargetMode="External"/><Relationship Id="rId1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code.ornl.gov/eck/papyru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hyperlink" Target="http://supertech.csail.mit.edu/papers/SchardlMoLe17.pdf" TargetMode="Externa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hyperlink" Target="https://dl.acm.org/citation.cfm?id=3148186"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Mantevo/miniFE" TargetMode="External"/><Relationship Id="rId2" Type="http://schemas.openxmlformats.org/officeDocument/2006/relationships/hyperlink" Target="https://llvm.org/Users.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customXml" Target="../ink/ink4.xml"/><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ft.ornl.gov/research/openarc" TargetMode="External"/><Relationship Id="rId7" Type="http://schemas.openxmlformats.org/officeDocument/2006/relationships/hyperlink" Target="http://llvm.org/" TargetMode="External"/><Relationship Id="rId2" Type="http://schemas.openxmlformats.org/officeDocument/2006/relationships/hyperlink" Target="http://tau.uoregon.edu/downloads.php" TargetMode="External"/><Relationship Id="rId1" Type="http://schemas.openxmlformats.org/officeDocument/2006/relationships/slideLayout" Target="../slideLayouts/slideLayout2.xml"/><Relationship Id="rId6" Type="http://schemas.openxmlformats.org/officeDocument/2006/relationships/hyperlink" Target="https://ft.ornl.gov/research/clacc" TargetMode="External"/><Relationship Id="rId5" Type="http://schemas.openxmlformats.org/officeDocument/2006/relationships/hyperlink" Target="https://github.com/lanl/kitsune" TargetMode="External"/><Relationship Id="rId4" Type="http://schemas.openxmlformats.org/officeDocument/2006/relationships/hyperlink" Target="http://ft.ornl.gov/research/papyru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016/j.parco.2018.07.003" TargetMode="External"/><Relationship Id="rId2" Type="http://schemas.openxmlformats.org/officeDocument/2006/relationships/hyperlink" Target="https://doi.org/10.1007/978-3-319-98521-3_8"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ft.ornl.gov/research/openarc"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ft.ornl.gov/research/openarc"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274391" y="308610"/>
            <a:ext cx="8652015" cy="579389"/>
          </a:xfrm>
          <a:prstGeom prst="rect">
            <a:avLst/>
          </a:prstGeom>
          <a:noFill/>
          <a:ln>
            <a:noFill/>
          </a:ln>
        </p:spPr>
        <p:txBody>
          <a:bodyPr wrap="square" lIns="68575" tIns="34275" rIns="68575" bIns="34275" anchor="t" anchorCtr="0">
            <a:noAutofit/>
          </a:bodyPr>
          <a:lstStyle/>
          <a:p>
            <a:pPr marL="0" lvl="0" indent="0" rtl="0">
              <a:spcBef>
                <a:spcPts val="0"/>
              </a:spcBef>
              <a:buNone/>
            </a:pPr>
            <a:r>
              <a:rPr lang="en-US" dirty="0"/>
              <a:t>Oct 2018 </a:t>
            </a:r>
            <a:r>
              <a:rPr lang="en" dirty="0"/>
              <a:t>ECP ST Project Review</a:t>
            </a:r>
          </a:p>
          <a:p>
            <a:pPr marL="0" lvl="0" indent="0" rtl="0">
              <a:spcBef>
                <a:spcPts val="0"/>
              </a:spcBef>
              <a:buNone/>
            </a:pPr>
            <a:r>
              <a:rPr lang="en" u="sng" dirty="0">
                <a:solidFill>
                  <a:schemeClr val="hlink"/>
                </a:solidFill>
                <a:hlinkClick r:id="rId3"/>
              </a:rPr>
              <a:t>2.3.2.09 STTO12-PROTEAS: Programming Toolchain for Emerging Architectures and Systems</a:t>
            </a:r>
          </a:p>
          <a:p>
            <a:pPr marL="0" lvl="0" indent="0" rtl="0">
              <a:spcBef>
                <a:spcPts val="0"/>
              </a:spcBef>
              <a:buNone/>
            </a:pPr>
            <a:endParaRPr lang="en" dirty="0"/>
          </a:p>
        </p:txBody>
      </p:sp>
      <p:sp>
        <p:nvSpPr>
          <p:cNvPr id="112" name="Shape 112"/>
          <p:cNvSpPr txBox="1">
            <a:spLocks noGrp="1"/>
          </p:cNvSpPr>
          <p:nvPr>
            <p:ph type="subTitle" idx="1"/>
          </p:nvPr>
        </p:nvSpPr>
        <p:spPr>
          <a:xfrm>
            <a:off x="274400" y="2113475"/>
            <a:ext cx="6472200" cy="2083800"/>
          </a:xfrm>
          <a:prstGeom prst="rect">
            <a:avLst/>
          </a:prstGeom>
          <a:noFill/>
          <a:ln>
            <a:noFill/>
          </a:ln>
        </p:spPr>
        <p:txBody>
          <a:bodyPr wrap="square" lIns="68575" tIns="34275" rIns="68575" bIns="34275" anchor="t" anchorCtr="0">
            <a:noAutofit/>
          </a:bodyPr>
          <a:lstStyle/>
          <a:p>
            <a:pPr marL="0" marR="0" lvl="0" indent="-114300" algn="l" rtl="0">
              <a:lnSpc>
                <a:spcPct val="90000"/>
              </a:lnSpc>
              <a:spcBef>
                <a:spcPts val="0"/>
              </a:spcBef>
              <a:spcAft>
                <a:spcPts val="0"/>
              </a:spcAft>
              <a:buClr>
                <a:schemeClr val="dk1"/>
              </a:buClr>
              <a:buSzPts val="1800"/>
              <a:buFont typeface="Arial"/>
              <a:buNone/>
            </a:pPr>
            <a:r>
              <a:rPr lang="en" sz="1800" b="0" i="0" u="none" strike="noStrike" cap="none" dirty="0">
                <a:solidFill>
                  <a:schemeClr val="dk1"/>
                </a:solidFill>
                <a:latin typeface="Arial"/>
                <a:ea typeface="Arial"/>
                <a:cs typeface="Arial"/>
                <a:sym typeface="Arial"/>
              </a:rPr>
              <a:t>PI: Jeffrey S. Vetter (ORNL)</a:t>
            </a:r>
          </a:p>
          <a:p>
            <a:pPr marL="0" marR="0" lvl="0" indent="-114300" algn="l" rtl="0">
              <a:lnSpc>
                <a:spcPct val="90000"/>
              </a:lnSpc>
              <a:spcBef>
                <a:spcPts val="1100"/>
              </a:spcBef>
              <a:spcAft>
                <a:spcPts val="0"/>
              </a:spcAft>
              <a:buClr>
                <a:schemeClr val="dk1"/>
              </a:buClr>
              <a:buSzPts val="1800"/>
              <a:buFont typeface="Arial"/>
              <a:buNone/>
            </a:pPr>
            <a:r>
              <a:rPr lang="en" sz="1800" b="0" i="0" u="none" strike="noStrike" cap="none" dirty="0">
                <a:solidFill>
                  <a:schemeClr val="dk1"/>
                </a:solidFill>
                <a:latin typeface="Arial"/>
                <a:ea typeface="Arial"/>
                <a:cs typeface="Arial"/>
                <a:sym typeface="Arial"/>
              </a:rPr>
              <a:t>Co-P</a:t>
            </a:r>
            <a:r>
              <a:rPr lang="en-US" sz="1800" b="0" i="0" u="none" strike="noStrike" cap="none" dirty="0">
                <a:solidFill>
                  <a:schemeClr val="dk1"/>
                </a:solidFill>
                <a:latin typeface="Arial"/>
                <a:ea typeface="Arial"/>
                <a:cs typeface="Arial"/>
                <a:sym typeface="Arial"/>
              </a:rPr>
              <a:t>I</a:t>
            </a:r>
            <a:r>
              <a:rPr lang="en" sz="1800" b="0" i="0" u="none" strike="noStrike" cap="none" dirty="0">
                <a:solidFill>
                  <a:schemeClr val="dk1"/>
                </a:solidFill>
                <a:latin typeface="Arial"/>
                <a:ea typeface="Arial"/>
                <a:cs typeface="Arial"/>
                <a:sym typeface="Arial"/>
              </a:rPr>
              <a:t>s:</a:t>
            </a:r>
          </a:p>
          <a:p>
            <a:pPr marL="0" marR="0" lvl="0" indent="-114300" algn="l" rtl="0">
              <a:lnSpc>
                <a:spcPct val="90000"/>
              </a:lnSpc>
              <a:spcBef>
                <a:spcPts val="1100"/>
              </a:spcBef>
              <a:spcAft>
                <a:spcPts val="0"/>
              </a:spcAft>
              <a:buClr>
                <a:schemeClr val="dk1"/>
              </a:buClr>
              <a:buSzPts val="1800"/>
              <a:buFont typeface="Arial"/>
              <a:buNone/>
            </a:pPr>
            <a:r>
              <a:rPr lang="en" dirty="0"/>
              <a:t>Allen D. Malony and Sameer Shende, U. Oregon</a:t>
            </a:r>
            <a:br>
              <a:rPr lang="en" dirty="0"/>
            </a:br>
            <a:r>
              <a:rPr lang="en" dirty="0"/>
              <a:t>Kei Davis, Los Alamos National Laboratory</a:t>
            </a:r>
            <a:br>
              <a:rPr lang="en" dirty="0"/>
            </a:br>
            <a:r>
              <a:rPr lang="en" dirty="0"/>
              <a:t>Hal Finkel, Argonne National Laboratory</a:t>
            </a:r>
          </a:p>
          <a:p>
            <a:pPr marL="0" marR="0" lvl="0" indent="-114300" algn="l" rtl="0">
              <a:lnSpc>
                <a:spcPct val="90000"/>
              </a:lnSpc>
              <a:spcBef>
                <a:spcPts val="1100"/>
              </a:spcBef>
              <a:spcAft>
                <a:spcPts val="0"/>
              </a:spcAft>
              <a:buClr>
                <a:schemeClr val="dk1"/>
              </a:buClr>
              <a:buSzPts val="1800"/>
              <a:buFont typeface="Arial"/>
              <a:buNone/>
            </a:pPr>
            <a:r>
              <a:rPr lang="en-US" sz="1400" dirty="0"/>
              <a:t>3 Oct 2018  </a:t>
            </a:r>
            <a:endParaRPr lang="en" sz="1400" b="0" i="0" u="none" strike="noStrike" cap="none" dirty="0">
              <a:solidFill>
                <a:schemeClr val="dk1"/>
              </a:solidFill>
              <a:latin typeface="Arial"/>
              <a:ea typeface="Arial"/>
              <a:cs typeface="Arial"/>
              <a:sym typeface="Arial"/>
            </a:endParaRPr>
          </a:p>
          <a:p>
            <a:pPr marL="0" marR="0" lvl="0" indent="-114300" algn="l" rtl="0">
              <a:lnSpc>
                <a:spcPct val="90000"/>
              </a:lnSpc>
              <a:spcBef>
                <a:spcPts val="110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114300" algn="l" rtl="0">
              <a:lnSpc>
                <a:spcPct val="90000"/>
              </a:lnSpc>
              <a:spcBef>
                <a:spcPts val="110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BAD75A52-5B99-40EE-A6E2-2CBC7B4906D9}"/>
              </a:ext>
            </a:extLst>
          </p:cNvPr>
          <p:cNvPicPr>
            <a:picLocks noChangeAspect="1"/>
          </p:cNvPicPr>
          <p:nvPr/>
        </p:nvPicPr>
        <p:blipFill>
          <a:blip r:embed="rId4"/>
          <a:stretch>
            <a:fillRect/>
          </a:stretch>
        </p:blipFill>
        <p:spPr>
          <a:xfrm>
            <a:off x="4572000" y="4611657"/>
            <a:ext cx="1224763" cy="457200"/>
          </a:xfrm>
          <a:prstGeom prst="rect">
            <a:avLst/>
          </a:prstGeom>
        </p:spPr>
      </p:pic>
      <p:pic>
        <p:nvPicPr>
          <p:cNvPr id="5" name="Picture 4">
            <a:extLst>
              <a:ext uri="{FF2B5EF4-FFF2-40B4-BE49-F238E27FC236}">
                <a16:creationId xmlns:a16="http://schemas.microsoft.com/office/drawing/2014/main" id="{064D117B-FB6D-45D9-A584-C972313D8F58}"/>
              </a:ext>
            </a:extLst>
          </p:cNvPr>
          <p:cNvPicPr>
            <a:picLocks noChangeAspect="1"/>
          </p:cNvPicPr>
          <p:nvPr/>
        </p:nvPicPr>
        <p:blipFill>
          <a:blip r:embed="rId5"/>
          <a:stretch>
            <a:fillRect/>
          </a:stretch>
        </p:blipFill>
        <p:spPr>
          <a:xfrm>
            <a:off x="5900168" y="4611657"/>
            <a:ext cx="998622" cy="457200"/>
          </a:xfrm>
          <a:prstGeom prst="rect">
            <a:avLst/>
          </a:prstGeom>
        </p:spPr>
      </p:pic>
      <p:pic>
        <p:nvPicPr>
          <p:cNvPr id="7" name="Picture 6">
            <a:extLst>
              <a:ext uri="{FF2B5EF4-FFF2-40B4-BE49-F238E27FC236}">
                <a16:creationId xmlns:a16="http://schemas.microsoft.com/office/drawing/2014/main" id="{E9DDA85C-66C9-408B-8B6A-D93A8FB15A25}"/>
              </a:ext>
            </a:extLst>
          </p:cNvPr>
          <p:cNvPicPr>
            <a:picLocks noChangeAspect="1"/>
          </p:cNvPicPr>
          <p:nvPr/>
        </p:nvPicPr>
        <p:blipFill>
          <a:blip r:embed="rId6"/>
          <a:stretch>
            <a:fillRect/>
          </a:stretch>
        </p:blipFill>
        <p:spPr>
          <a:xfrm>
            <a:off x="7002195" y="4606290"/>
            <a:ext cx="979714" cy="457200"/>
          </a:xfrm>
          <a:prstGeom prst="rect">
            <a:avLst/>
          </a:prstGeom>
        </p:spPr>
      </p:pic>
      <p:pic>
        <p:nvPicPr>
          <p:cNvPr id="9" name="Picture 8">
            <a:extLst>
              <a:ext uri="{FF2B5EF4-FFF2-40B4-BE49-F238E27FC236}">
                <a16:creationId xmlns:a16="http://schemas.microsoft.com/office/drawing/2014/main" id="{4608E12F-1EED-4E99-B7DC-48C284B01F80}"/>
              </a:ext>
            </a:extLst>
          </p:cNvPr>
          <p:cNvPicPr>
            <a:picLocks noChangeAspect="1"/>
          </p:cNvPicPr>
          <p:nvPr/>
        </p:nvPicPr>
        <p:blipFill>
          <a:blip r:embed="rId7"/>
          <a:stretch>
            <a:fillRect/>
          </a:stretch>
        </p:blipFill>
        <p:spPr>
          <a:xfrm>
            <a:off x="8085314" y="4606290"/>
            <a:ext cx="457200" cy="457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2000251" y="4762"/>
            <a:ext cx="6023372" cy="461963"/>
          </a:xfrm>
          <a:ln/>
          <a:extLst>
            <a:ext uri="{91240B29-F687-4F45-9708-019B960494DF}">
              <a14:hiddenLine xmlns:a14="http://schemas.microsoft.com/office/drawing/2010/main" w="9360" cap="flat">
                <a:solidFill>
                  <a:srgbClr val="3465A4"/>
                </a:solidFill>
                <a:round/>
                <a:headEnd/>
                <a:tailEnd/>
              </a14:hiddenLine>
            </a:ext>
          </a:extLst>
        </p:spPr>
        <p:txBody>
          <a:bodyPr/>
          <a:lstStyle/>
          <a:p>
            <a:pP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Lst>
            </a:pPr>
            <a:r>
              <a:rPr lang="en-US" altLang="en-US" sz="1500">
                <a:solidFill>
                  <a:srgbClr val="18783D"/>
                </a:solidFill>
                <a:latin typeface="Arial Black" panose="020B0A04020102020204" pitchFamily="34" charset="0"/>
              </a:rPr>
              <a:t>ECP ST Projects Developing LLVM-Based Technology</a:t>
            </a:r>
          </a:p>
        </p:txBody>
      </p:sp>
      <p:sp>
        <p:nvSpPr>
          <p:cNvPr id="3074" name="Line 2"/>
          <p:cNvSpPr>
            <a:spLocks noChangeShapeType="1"/>
          </p:cNvSpPr>
          <p:nvPr/>
        </p:nvSpPr>
        <p:spPr bwMode="auto">
          <a:xfrm flipV="1">
            <a:off x="342900" y="2786065"/>
            <a:ext cx="4051697" cy="17858"/>
          </a:xfrm>
          <a:prstGeom prst="line">
            <a:avLst/>
          </a:prstGeom>
          <a:noFill/>
          <a:ln w="38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75" name="Line 3"/>
          <p:cNvSpPr>
            <a:spLocks noChangeShapeType="1"/>
          </p:cNvSpPr>
          <p:nvPr/>
        </p:nvSpPr>
        <p:spPr bwMode="auto">
          <a:xfrm>
            <a:off x="4399360" y="2743200"/>
            <a:ext cx="1190" cy="2171700"/>
          </a:xfrm>
          <a:prstGeom prst="line">
            <a:avLst/>
          </a:prstGeom>
          <a:noFill/>
          <a:ln w="38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76" name="Line 4"/>
          <p:cNvSpPr>
            <a:spLocks noChangeShapeType="1"/>
          </p:cNvSpPr>
          <p:nvPr/>
        </p:nvSpPr>
        <p:spPr bwMode="auto">
          <a:xfrm flipH="1">
            <a:off x="4394598" y="466726"/>
            <a:ext cx="5953" cy="2346722"/>
          </a:xfrm>
          <a:prstGeom prst="line">
            <a:avLst/>
          </a:prstGeom>
          <a:noFill/>
          <a:ln w="38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77" name="Rectangle 5"/>
          <p:cNvSpPr>
            <a:spLocks noChangeArrowheads="1"/>
          </p:cNvSpPr>
          <p:nvPr/>
        </p:nvSpPr>
        <p:spPr bwMode="auto">
          <a:xfrm>
            <a:off x="328613" y="342900"/>
            <a:ext cx="3802856" cy="229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9pPr>
          </a:lstStyle>
          <a:p>
            <a:pPr algn="ctr">
              <a:lnSpc>
                <a:spcPct val="100000"/>
              </a:lnSpc>
            </a:pPr>
            <a:r>
              <a:rPr lang="en-US" altLang="en-US" sz="1050" b="1">
                <a:solidFill>
                  <a:srgbClr val="008000"/>
                </a:solidFill>
                <a:cs typeface="Arial" panose="020B0604020202020204" pitchFamily="34" charset="0"/>
              </a:rPr>
              <a:t>SOLLVE: OpenMP (WBS 2.3.1.13) </a:t>
            </a:r>
          </a:p>
        </p:txBody>
      </p:sp>
      <p:sp>
        <p:nvSpPr>
          <p:cNvPr id="3079" name="Rectangle 7"/>
          <p:cNvSpPr>
            <a:spLocks noChangeArrowheads="1"/>
          </p:cNvSpPr>
          <p:nvPr/>
        </p:nvSpPr>
        <p:spPr bwMode="auto">
          <a:xfrm>
            <a:off x="4541044" y="3200400"/>
            <a:ext cx="4317206" cy="229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9pPr>
          </a:lstStyle>
          <a:p>
            <a:pPr algn="ctr">
              <a:lnSpc>
                <a:spcPct val="100000"/>
              </a:lnSpc>
            </a:pPr>
            <a:r>
              <a:rPr lang="en-US" altLang="en-US" sz="1050" b="1" dirty="0" err="1">
                <a:solidFill>
                  <a:srgbClr val="008000"/>
                </a:solidFill>
              </a:rPr>
              <a:t>Flang</a:t>
            </a:r>
            <a:r>
              <a:rPr lang="en-US" altLang="en-US" sz="1050" b="1" dirty="0">
                <a:solidFill>
                  <a:srgbClr val="008000"/>
                </a:solidFill>
              </a:rPr>
              <a:t>: LLVM Fortran Frontend (WBS 2.3.5.06)</a:t>
            </a:r>
          </a:p>
        </p:txBody>
      </p:sp>
      <p:sp>
        <p:nvSpPr>
          <p:cNvPr id="3080" name="Rectangle 8"/>
          <p:cNvSpPr>
            <a:spLocks noChangeArrowheads="1"/>
          </p:cNvSpPr>
          <p:nvPr/>
        </p:nvSpPr>
        <p:spPr bwMode="auto">
          <a:xfrm>
            <a:off x="4803151" y="354805"/>
            <a:ext cx="3423047" cy="229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spAutoFit/>
          </a:bodyP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9pPr>
          </a:lstStyle>
          <a:p>
            <a:pPr algn="ctr">
              <a:lnSpc>
                <a:spcPct val="100000"/>
              </a:lnSpc>
            </a:pPr>
            <a:r>
              <a:rPr lang="en-US" altLang="en-US" sz="1050" b="1" dirty="0">
                <a:solidFill>
                  <a:srgbClr val="008000"/>
                </a:solidFill>
              </a:rPr>
              <a:t>Y-Tune: </a:t>
            </a:r>
            <a:r>
              <a:rPr lang="en-US" altLang="en-US" sz="1050" b="1" dirty="0" err="1">
                <a:solidFill>
                  <a:srgbClr val="008000"/>
                </a:solidFill>
              </a:rPr>
              <a:t>Autotuning</a:t>
            </a:r>
            <a:r>
              <a:rPr lang="en-US" altLang="en-US" sz="1050" b="1" dirty="0">
                <a:solidFill>
                  <a:srgbClr val="008000"/>
                </a:solidFill>
              </a:rPr>
              <a:t> (WBS 2.3.2.07)</a:t>
            </a:r>
          </a:p>
        </p:txBody>
      </p:sp>
      <p:sp>
        <p:nvSpPr>
          <p:cNvPr id="3081" name="Rectangle 9"/>
          <p:cNvSpPr>
            <a:spLocks noChangeArrowheads="1"/>
          </p:cNvSpPr>
          <p:nvPr/>
        </p:nvSpPr>
        <p:spPr bwMode="auto">
          <a:xfrm>
            <a:off x="342900" y="628650"/>
            <a:ext cx="3733800" cy="2101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normAutofit fontScale="92500" lnSpcReduction="10000"/>
          </a:bodyPr>
          <a:lstStyle>
            <a:lvl1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1pPr>
            <a:lvl2pPr marL="169863" indent="-169863">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2pPr>
            <a:lvl3pPr marL="647700" indent="-21590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3pPr>
            <a:lvl4pPr marL="863600" indent="-21590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9pPr>
          </a:lstStyle>
          <a:p>
            <a:pPr lvl="1">
              <a:spcBef>
                <a:spcPts val="450"/>
              </a:spcBef>
              <a:buFont typeface="Courier New" panose="02070309020205020404" pitchFamily="49" charset="0"/>
              <a:buChar char="o"/>
            </a:pPr>
            <a:r>
              <a:rPr lang="en-US" altLang="en-US" sz="1050" dirty="0">
                <a:latin typeface="Arial Narrow" panose="020B0606020202030204" pitchFamily="34" charset="0"/>
              </a:rPr>
              <a:t>Enhancing the implementation of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in LLVM:</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Developing support for unified memory (e.g., from NVIDIA), kernel decomposition and pipelining, automated use of local memory, and other enhancements for accelerators.</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Developing optimizations of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constructs to reduce overheads (e.g., from thread startup and barriers).</a:t>
            </a:r>
          </a:p>
          <a:p>
            <a:pPr lvl="3">
              <a:spcBef>
                <a:spcPts val="450"/>
              </a:spcBef>
              <a:buSzPct val="45000"/>
              <a:buFont typeface="Wingdings" panose="05000000000000000000" pitchFamily="2" charset="2"/>
              <a:buChar char=""/>
            </a:pPr>
            <a:r>
              <a:rPr lang="en-US" altLang="en-US" sz="1050" dirty="0">
                <a:latin typeface="Arial Narrow" panose="020B0606020202030204" pitchFamily="34" charset="0"/>
              </a:rPr>
              <a:t>Building on LLVM parallel-IR work in collaboration with Intel.</a:t>
            </a:r>
          </a:p>
          <a:p>
            <a:pPr lvl="1">
              <a:spcBef>
                <a:spcPts val="450"/>
              </a:spcBef>
              <a:buFont typeface="Courier New" panose="02070309020205020404" pitchFamily="49" charset="0"/>
              <a:buChar char="o"/>
            </a:pPr>
            <a:r>
              <a:rPr lang="en-US" altLang="en-US" sz="1050" dirty="0">
                <a:latin typeface="Arial Narrow" panose="020B0606020202030204" pitchFamily="34" charset="0"/>
              </a:rPr>
              <a:t>Using LLVM, Clang, and </a:t>
            </a:r>
            <a:r>
              <a:rPr lang="en-US" altLang="en-US" sz="1050" dirty="0" err="1">
                <a:latin typeface="Arial Narrow" panose="020B0606020202030204" pitchFamily="34" charset="0"/>
              </a:rPr>
              <a:t>Flang</a:t>
            </a:r>
            <a:r>
              <a:rPr lang="en-US" altLang="en-US" sz="1050" dirty="0">
                <a:latin typeface="Arial Narrow" panose="020B0606020202030204" pitchFamily="34" charset="0"/>
              </a:rPr>
              <a:t> to prototype new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features for standardization.</a:t>
            </a:r>
          </a:p>
          <a:p>
            <a:pPr lvl="1">
              <a:spcBef>
                <a:spcPts val="450"/>
              </a:spcBef>
              <a:buFont typeface="Courier New" panose="02070309020205020404" pitchFamily="49" charset="0"/>
              <a:buChar char="o"/>
            </a:pPr>
            <a:r>
              <a:rPr lang="en-US" altLang="en-US" sz="1050" dirty="0">
                <a:latin typeface="Arial Narrow" panose="020B0606020202030204" pitchFamily="34" charset="0"/>
              </a:rPr>
              <a:t>Developing an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test suite, and as a result, testing and improving the quality of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in LLVM, Clang, and </a:t>
            </a:r>
            <a:r>
              <a:rPr lang="en-US" altLang="en-US" sz="1050" dirty="0" err="1">
                <a:latin typeface="Arial Narrow" panose="020B0606020202030204" pitchFamily="34" charset="0"/>
              </a:rPr>
              <a:t>Flang</a:t>
            </a:r>
            <a:r>
              <a:rPr lang="en-US" altLang="en-US" sz="1050" dirty="0">
                <a:latin typeface="Arial Narrow" panose="020B0606020202030204" pitchFamily="34" charset="0"/>
              </a:rPr>
              <a:t>.</a:t>
            </a:r>
          </a:p>
        </p:txBody>
      </p:sp>
      <p:sp>
        <p:nvSpPr>
          <p:cNvPr id="3082" name="Line 10"/>
          <p:cNvSpPr>
            <a:spLocks noChangeShapeType="1"/>
          </p:cNvSpPr>
          <p:nvPr/>
        </p:nvSpPr>
        <p:spPr bwMode="auto">
          <a:xfrm>
            <a:off x="4394597" y="1485901"/>
            <a:ext cx="4425553" cy="1190"/>
          </a:xfrm>
          <a:prstGeom prst="line">
            <a:avLst/>
          </a:prstGeom>
          <a:noFill/>
          <a:ln w="38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83" name="Rectangle 11"/>
          <p:cNvSpPr>
            <a:spLocks noChangeArrowheads="1"/>
          </p:cNvSpPr>
          <p:nvPr/>
        </p:nvSpPr>
        <p:spPr bwMode="auto">
          <a:xfrm>
            <a:off x="4516041" y="4379119"/>
            <a:ext cx="4742260" cy="195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9pPr>
          </a:lstStyle>
          <a:p>
            <a:pPr algn="ctr">
              <a:lnSpc>
                <a:spcPct val="100000"/>
              </a:lnSpc>
            </a:pPr>
            <a:r>
              <a:rPr lang="en-US" altLang="en-US" sz="825" b="1"/>
              <a:t>Note: The proxy-apps project (WBS 2.2.6.01) is also enhancing LLVM's test suite.</a:t>
            </a:r>
          </a:p>
        </p:txBody>
      </p:sp>
      <p:sp>
        <p:nvSpPr>
          <p:cNvPr id="3084" name="Rectangle 12"/>
          <p:cNvSpPr>
            <a:spLocks noChangeArrowheads="1"/>
          </p:cNvSpPr>
          <p:nvPr/>
        </p:nvSpPr>
        <p:spPr bwMode="auto">
          <a:xfrm>
            <a:off x="381000" y="3132535"/>
            <a:ext cx="3733800" cy="1812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normAutofit fontScale="92500" lnSpcReduction="10000"/>
          </a:bodyPr>
          <a:lstStyle>
            <a:lvl1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1pPr>
            <a:lvl2pPr marL="169863" indent="-169863">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2pPr>
            <a:lvl3pPr marL="647700" indent="-21590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9pPr>
          </a:lstStyle>
          <a:p>
            <a:pPr lvl="1">
              <a:spcBef>
                <a:spcPts val="450"/>
              </a:spcBef>
              <a:buFont typeface="Courier New" panose="02070309020205020404" pitchFamily="49" charset="0"/>
              <a:buChar char="o"/>
            </a:pPr>
            <a:r>
              <a:rPr lang="en-US" altLang="en-US" sz="1050" dirty="0">
                <a:latin typeface="Arial Narrow" panose="020B0606020202030204" pitchFamily="34" charset="0"/>
              </a:rPr>
              <a:t>Developing extensions to LLVM's intermediate representation (IR) to represent parallelism.</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Strong collaboration with Intel and several academic groups.</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Parallel IR can target </a:t>
            </a:r>
            <a:r>
              <a:rPr lang="en-US" altLang="en-US" sz="1050" dirty="0" err="1">
                <a:latin typeface="Arial Narrow" panose="020B0606020202030204" pitchFamily="34" charset="0"/>
              </a:rPr>
              <a:t>OpenMP's</a:t>
            </a:r>
            <a:r>
              <a:rPr lang="en-US" altLang="en-US" sz="1050" dirty="0">
                <a:latin typeface="Arial Narrow" panose="020B0606020202030204" pitchFamily="34" charset="0"/>
              </a:rPr>
              <a:t> runtime library among others.</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Parallel IR can be targeted by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a:t>
            </a:r>
            <a:r>
              <a:rPr lang="en-US" altLang="en-US" sz="1050" dirty="0" err="1">
                <a:latin typeface="Arial Narrow" panose="020B0606020202030204" pitchFamily="34" charset="0"/>
              </a:rPr>
              <a:t>OpenACC</a:t>
            </a:r>
            <a:r>
              <a:rPr lang="en-US" altLang="en-US" sz="1050" dirty="0">
                <a:latin typeface="Arial Narrow" panose="020B0606020202030204" pitchFamily="34" charset="0"/>
              </a:rPr>
              <a:t>, and other programming models in Clang, </a:t>
            </a:r>
            <a:r>
              <a:rPr lang="en-US" altLang="en-US" sz="1050" dirty="0" err="1">
                <a:latin typeface="Arial Narrow" panose="020B0606020202030204" pitchFamily="34" charset="0"/>
              </a:rPr>
              <a:t>Flang</a:t>
            </a:r>
            <a:r>
              <a:rPr lang="en-US" altLang="en-US" sz="1050" dirty="0">
                <a:latin typeface="Arial Narrow" panose="020B0606020202030204" pitchFamily="34" charset="0"/>
              </a:rPr>
              <a:t>, and other frontends.</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Building optimizations on parallel IR to reduce overheads (e.g., merging parallel regions and removing redundant barriers).</a:t>
            </a:r>
          </a:p>
          <a:p>
            <a:pPr lvl="1">
              <a:spcBef>
                <a:spcPts val="450"/>
              </a:spcBef>
              <a:buFont typeface="Courier New" panose="02070309020205020404" pitchFamily="49" charset="0"/>
              <a:buChar char="o"/>
            </a:pPr>
            <a:r>
              <a:rPr lang="en-US" altLang="en-US" sz="1050" dirty="0">
                <a:latin typeface="Arial Narrow" panose="020B0606020202030204" pitchFamily="34" charset="0"/>
              </a:rPr>
              <a:t>Developing support for </a:t>
            </a:r>
            <a:r>
              <a:rPr lang="en-US" altLang="en-US" sz="1050" dirty="0" err="1">
                <a:latin typeface="Arial Narrow" panose="020B0606020202030204" pitchFamily="34" charset="0"/>
              </a:rPr>
              <a:t>OpenACC</a:t>
            </a:r>
            <a:r>
              <a:rPr lang="en-US" altLang="en-US" sz="1050" dirty="0">
                <a:latin typeface="Arial Narrow" panose="020B0606020202030204" pitchFamily="34" charset="0"/>
              </a:rPr>
              <a:t> in Clang, prototyping non-volatile memory features, and integration with Tau performance tools.</a:t>
            </a:r>
          </a:p>
        </p:txBody>
      </p:sp>
      <p:sp>
        <p:nvSpPr>
          <p:cNvPr id="3085" name="Rectangle 13"/>
          <p:cNvSpPr>
            <a:spLocks noChangeArrowheads="1"/>
          </p:cNvSpPr>
          <p:nvPr/>
        </p:nvSpPr>
        <p:spPr bwMode="auto">
          <a:xfrm>
            <a:off x="4895850" y="3543300"/>
            <a:ext cx="3733800" cy="77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1pPr>
            <a:lvl2pPr marL="169863" indent="-169863">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2pPr>
            <a:lvl3pPr marL="647700" indent="-21590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9pPr>
          </a:lstStyle>
          <a:p>
            <a:pPr lvl="1">
              <a:spcBef>
                <a:spcPts val="450"/>
              </a:spcBef>
              <a:buFont typeface="Courier New" panose="02070309020205020404" pitchFamily="49" charset="0"/>
              <a:buChar char="o"/>
            </a:pPr>
            <a:r>
              <a:rPr lang="en-US" altLang="en-US" sz="1050" dirty="0">
                <a:latin typeface="Arial Narrow" panose="020B0606020202030204" pitchFamily="34" charset="0"/>
              </a:rPr>
              <a:t>Working with NVIDIA (PGI), ARM, and others to develop an open-source, production-quality LLVM Fortran frontend.</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Can target parallel IR to support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(including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offloading) and </a:t>
            </a:r>
            <a:r>
              <a:rPr lang="en-US" altLang="en-US" sz="1050" dirty="0" err="1">
                <a:latin typeface="Arial Narrow" panose="020B0606020202030204" pitchFamily="34" charset="0"/>
              </a:rPr>
              <a:t>OpenACC</a:t>
            </a:r>
            <a:r>
              <a:rPr lang="en-US" altLang="en-US" sz="1050" dirty="0">
                <a:latin typeface="Arial Narrow" panose="020B0606020202030204" pitchFamily="34" charset="0"/>
              </a:rPr>
              <a:t>.</a:t>
            </a:r>
          </a:p>
        </p:txBody>
      </p:sp>
      <p:sp>
        <p:nvSpPr>
          <p:cNvPr id="3086" name="Rectangle 14"/>
          <p:cNvSpPr>
            <a:spLocks noChangeArrowheads="1"/>
          </p:cNvSpPr>
          <p:nvPr/>
        </p:nvSpPr>
        <p:spPr bwMode="auto">
          <a:xfrm>
            <a:off x="4883603" y="628650"/>
            <a:ext cx="3733800" cy="844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1pPr>
            <a:lvl2pPr marL="169863" indent="-169863">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9pPr>
          </a:lstStyle>
          <a:p>
            <a:pPr lvl="1">
              <a:spcBef>
                <a:spcPts val="450"/>
              </a:spcBef>
              <a:buFont typeface="Courier New" panose="02070309020205020404" pitchFamily="49" charset="0"/>
              <a:buChar char="o"/>
            </a:pPr>
            <a:r>
              <a:rPr lang="en-US" altLang="en-US" sz="1050" dirty="0">
                <a:latin typeface="Arial Narrow" panose="020B0606020202030204" pitchFamily="34" charset="0"/>
              </a:rPr>
              <a:t>Enhancing LLVM to better interface with </a:t>
            </a:r>
            <a:r>
              <a:rPr lang="en-US" altLang="en-US" sz="1050" dirty="0" err="1">
                <a:latin typeface="Arial Narrow" panose="020B0606020202030204" pitchFamily="34" charset="0"/>
              </a:rPr>
              <a:t>autotuning</a:t>
            </a:r>
            <a:r>
              <a:rPr lang="en-US" altLang="en-US" sz="1050" dirty="0">
                <a:latin typeface="Arial Narrow" panose="020B0606020202030204" pitchFamily="34" charset="0"/>
              </a:rPr>
              <a:t> tools.</a:t>
            </a:r>
          </a:p>
          <a:p>
            <a:pPr lvl="1">
              <a:spcBef>
                <a:spcPts val="450"/>
              </a:spcBef>
              <a:buFont typeface="Courier New" panose="02070309020205020404" pitchFamily="49" charset="0"/>
              <a:buChar char="o"/>
            </a:pPr>
            <a:r>
              <a:rPr lang="en-US" altLang="en-US" sz="1050" dirty="0">
                <a:latin typeface="Arial Narrow" panose="020B0606020202030204" pitchFamily="34" charset="0"/>
              </a:rPr>
              <a:t>Enhancing LLVM's polyhedral loop optimizations and the ability to drive them using </a:t>
            </a:r>
            <a:r>
              <a:rPr lang="en-US" altLang="en-US" sz="1050" dirty="0" err="1">
                <a:latin typeface="Arial Narrow" panose="020B0606020202030204" pitchFamily="34" charset="0"/>
              </a:rPr>
              <a:t>autotuning</a:t>
            </a:r>
            <a:r>
              <a:rPr lang="en-US" altLang="en-US" sz="1050" dirty="0">
                <a:latin typeface="Arial Narrow" panose="020B0606020202030204" pitchFamily="34" charset="0"/>
              </a:rPr>
              <a:t>.</a:t>
            </a:r>
          </a:p>
          <a:p>
            <a:pPr lvl="1">
              <a:spcBef>
                <a:spcPts val="450"/>
              </a:spcBef>
              <a:buFont typeface="Courier New" panose="02070309020205020404" pitchFamily="49" charset="0"/>
              <a:buChar char="o"/>
            </a:pPr>
            <a:r>
              <a:rPr lang="en-US" altLang="en-US" sz="1050" dirty="0">
                <a:latin typeface="Arial Narrow" panose="020B0606020202030204" pitchFamily="34" charset="0"/>
              </a:rPr>
              <a:t>Using Clang, and potentially </a:t>
            </a:r>
            <a:r>
              <a:rPr lang="en-US" altLang="en-US" sz="1050" dirty="0" err="1">
                <a:latin typeface="Arial Narrow" panose="020B0606020202030204" pitchFamily="34" charset="0"/>
              </a:rPr>
              <a:t>Flang</a:t>
            </a:r>
            <a:r>
              <a:rPr lang="en-US" altLang="en-US" sz="1050" dirty="0">
                <a:latin typeface="Arial Narrow" panose="020B0606020202030204" pitchFamily="34" charset="0"/>
              </a:rPr>
              <a:t>, for parsing and semantic analysis.</a:t>
            </a:r>
          </a:p>
        </p:txBody>
      </p:sp>
      <p:sp>
        <p:nvSpPr>
          <p:cNvPr id="3087" name="Line 15"/>
          <p:cNvSpPr>
            <a:spLocks noChangeShapeType="1"/>
          </p:cNvSpPr>
          <p:nvPr/>
        </p:nvSpPr>
        <p:spPr bwMode="auto">
          <a:xfrm>
            <a:off x="4057651" y="4111547"/>
            <a:ext cx="1200149" cy="5006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88" name="Line 16"/>
          <p:cNvSpPr>
            <a:spLocks noChangeShapeType="1"/>
          </p:cNvSpPr>
          <p:nvPr/>
        </p:nvSpPr>
        <p:spPr bwMode="auto">
          <a:xfrm flipH="1" flipV="1">
            <a:off x="3714750" y="2284811"/>
            <a:ext cx="1012541" cy="107751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89" name="Line 17"/>
          <p:cNvSpPr>
            <a:spLocks noChangeShapeType="1"/>
          </p:cNvSpPr>
          <p:nvPr/>
        </p:nvSpPr>
        <p:spPr bwMode="auto">
          <a:xfrm>
            <a:off x="3666868" y="2514600"/>
            <a:ext cx="1248032" cy="117715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90" name="Freeform 18"/>
          <p:cNvSpPr>
            <a:spLocks/>
          </p:cNvSpPr>
          <p:nvPr/>
        </p:nvSpPr>
        <p:spPr bwMode="auto">
          <a:xfrm>
            <a:off x="0" y="1543051"/>
            <a:ext cx="558402" cy="2587823"/>
          </a:xfrm>
          <a:custGeom>
            <a:avLst/>
            <a:gdLst>
              <a:gd name="T0" fmla="*/ 1095 w 2620"/>
              <a:gd name="T1" fmla="*/ 9652 h 9653"/>
              <a:gd name="T2" fmla="*/ 333 w 2620"/>
              <a:gd name="T3" fmla="*/ 7874 h 9653"/>
              <a:gd name="T4" fmla="*/ 587 w 2620"/>
              <a:gd name="T5" fmla="*/ 2286 h 9653"/>
              <a:gd name="T6" fmla="*/ 2619 w 2620"/>
              <a:gd name="T7" fmla="*/ 0 h 9653"/>
            </a:gdLst>
            <a:ahLst/>
            <a:cxnLst>
              <a:cxn ang="0">
                <a:pos x="T0" y="T1"/>
              </a:cxn>
              <a:cxn ang="0">
                <a:pos x="T2" y="T3"/>
              </a:cxn>
              <a:cxn ang="0">
                <a:pos x="T4" y="T5"/>
              </a:cxn>
              <a:cxn ang="0">
                <a:pos x="T6" y="T7"/>
              </a:cxn>
            </a:cxnLst>
            <a:rect l="0" t="0" r="r" b="b"/>
            <a:pathLst>
              <a:path w="2620" h="9653">
                <a:moveTo>
                  <a:pt x="1095" y="9652"/>
                </a:moveTo>
                <a:cubicBezTo>
                  <a:pt x="1095" y="9652"/>
                  <a:pt x="448" y="8508"/>
                  <a:pt x="333" y="7874"/>
                </a:cubicBezTo>
                <a:cubicBezTo>
                  <a:pt x="0" y="6039"/>
                  <a:pt x="587" y="2286"/>
                  <a:pt x="587" y="2286"/>
                </a:cubicBezTo>
                <a:cubicBezTo>
                  <a:pt x="587" y="2286"/>
                  <a:pt x="841" y="0"/>
                  <a:pt x="2619" y="0"/>
                </a:cubicBez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91" name="Freeform 19"/>
          <p:cNvSpPr>
            <a:spLocks/>
          </p:cNvSpPr>
          <p:nvPr/>
        </p:nvSpPr>
        <p:spPr bwMode="auto">
          <a:xfrm flipV="1">
            <a:off x="8515350" y="1304426"/>
            <a:ext cx="483394" cy="2489406"/>
          </a:xfrm>
          <a:custGeom>
            <a:avLst/>
            <a:gdLst>
              <a:gd name="T0" fmla="*/ 521 w 2287"/>
              <a:gd name="T1" fmla="*/ 0 h 8637"/>
              <a:gd name="T2" fmla="*/ 2286 w 2287"/>
              <a:gd name="T3" fmla="*/ 2794 h 8637"/>
              <a:gd name="T4" fmla="*/ 0 w 2287"/>
              <a:gd name="T5" fmla="*/ 8636 h 8637"/>
            </a:gdLst>
            <a:ahLst/>
            <a:cxnLst>
              <a:cxn ang="0">
                <a:pos x="T0" y="T1"/>
              </a:cxn>
              <a:cxn ang="0">
                <a:pos x="T2" y="T3"/>
              </a:cxn>
              <a:cxn ang="0">
                <a:pos x="T4" y="T5"/>
              </a:cxn>
            </a:cxnLst>
            <a:rect l="0" t="0" r="r" b="b"/>
            <a:pathLst>
              <a:path w="2287" h="8637">
                <a:moveTo>
                  <a:pt x="521" y="0"/>
                </a:moveTo>
                <a:cubicBezTo>
                  <a:pt x="521" y="0"/>
                  <a:pt x="2286" y="1778"/>
                  <a:pt x="2286" y="2794"/>
                </a:cubicBezTo>
                <a:cubicBezTo>
                  <a:pt x="2286" y="4403"/>
                  <a:pt x="0" y="8636"/>
                  <a:pt x="0" y="8636"/>
                </a:cubicBez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92" name="Line 20"/>
          <p:cNvSpPr>
            <a:spLocks noChangeShapeType="1"/>
          </p:cNvSpPr>
          <p:nvPr/>
        </p:nvSpPr>
        <p:spPr bwMode="auto">
          <a:xfrm flipH="1">
            <a:off x="3749193" y="1004887"/>
            <a:ext cx="1099289" cy="299540"/>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dirty="0"/>
          </a:p>
        </p:txBody>
      </p:sp>
      <p:sp>
        <p:nvSpPr>
          <p:cNvPr id="22" name="Line 10"/>
          <p:cNvSpPr>
            <a:spLocks noChangeShapeType="1"/>
          </p:cNvSpPr>
          <p:nvPr/>
        </p:nvSpPr>
        <p:spPr bwMode="auto">
          <a:xfrm>
            <a:off x="4394596" y="3143251"/>
            <a:ext cx="4406504" cy="1190"/>
          </a:xfrm>
          <a:prstGeom prst="line">
            <a:avLst/>
          </a:prstGeom>
          <a:noFill/>
          <a:ln w="38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23" name="Rectangle 7"/>
          <p:cNvSpPr>
            <a:spLocks noChangeArrowheads="1"/>
          </p:cNvSpPr>
          <p:nvPr/>
        </p:nvSpPr>
        <p:spPr bwMode="auto">
          <a:xfrm>
            <a:off x="4541044" y="1543050"/>
            <a:ext cx="4317206" cy="229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9pPr>
          </a:lstStyle>
          <a:p>
            <a:pPr algn="ctr">
              <a:lnSpc>
                <a:spcPct val="100000"/>
              </a:lnSpc>
            </a:pPr>
            <a:r>
              <a:rPr lang="en-US" altLang="en-US" sz="1050" b="1" dirty="0">
                <a:solidFill>
                  <a:srgbClr val="008000"/>
                </a:solidFill>
              </a:rPr>
              <a:t>LANL ATDM Development Tools (WBS 2.3.2.02)</a:t>
            </a:r>
          </a:p>
        </p:txBody>
      </p:sp>
      <p:sp>
        <p:nvSpPr>
          <p:cNvPr id="25" name="Rectangle 14"/>
          <p:cNvSpPr>
            <a:spLocks noChangeArrowheads="1"/>
          </p:cNvSpPr>
          <p:nvPr/>
        </p:nvSpPr>
        <p:spPr bwMode="auto">
          <a:xfrm>
            <a:off x="4610100" y="1885950"/>
            <a:ext cx="4191000" cy="1188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1pPr>
            <a:lvl2pPr marL="169863" indent="-169863">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9pPr>
          </a:lstStyle>
          <a:p>
            <a:pPr lvl="1">
              <a:spcBef>
                <a:spcPts val="450"/>
              </a:spcBef>
              <a:buFont typeface="Courier New" panose="02070309020205020404" pitchFamily="49" charset="0"/>
              <a:buChar char="o"/>
            </a:pPr>
            <a:r>
              <a:rPr lang="en-US" altLang="en-US" sz="1050" dirty="0">
                <a:latin typeface="Arial Narrow" panose="020B0606020202030204" pitchFamily="34" charset="0"/>
              </a:rPr>
              <a:t>Using parallel IR to replace template expansion in </a:t>
            </a:r>
            <a:r>
              <a:rPr lang="en-US" altLang="en-US" sz="1050" dirty="0" err="1">
                <a:latin typeface="Arial Narrow" panose="020B0606020202030204" pitchFamily="34" charset="0"/>
              </a:rPr>
              <a:t>FleCSI</a:t>
            </a:r>
            <a:r>
              <a:rPr lang="en-US" altLang="en-US" sz="1050" dirty="0">
                <a:latin typeface="Arial Narrow" panose="020B0606020202030204" pitchFamily="34" charset="0"/>
              </a:rPr>
              <a:t>, </a:t>
            </a:r>
            <a:r>
              <a:rPr lang="en-US" altLang="en-US" sz="1050" dirty="0" err="1">
                <a:latin typeface="Arial Narrow" panose="020B0606020202030204" pitchFamily="34" charset="0"/>
              </a:rPr>
              <a:t>Kokkos</a:t>
            </a:r>
            <a:r>
              <a:rPr lang="en-US" altLang="en-US" sz="1050" dirty="0">
                <a:latin typeface="Arial Narrow" panose="020B0606020202030204" pitchFamily="34" charset="0"/>
              </a:rPr>
              <a:t>, RAJA, etc.</a:t>
            </a:r>
          </a:p>
          <a:p>
            <a:pPr lvl="1">
              <a:spcBef>
                <a:spcPts val="450"/>
              </a:spcBef>
              <a:buFont typeface="Courier New" panose="02070309020205020404" pitchFamily="49" charset="0"/>
              <a:buChar char="o"/>
            </a:pPr>
            <a:r>
              <a:rPr lang="en-US" altLang="en-US" sz="1050" dirty="0">
                <a:latin typeface="Arial Narrow" panose="020B0606020202030204" pitchFamily="34" charset="0"/>
              </a:rPr>
              <a:t>Enhanced parallel-IR optimizations and targeting of various runtimes/architectures.</a:t>
            </a:r>
          </a:p>
          <a:p>
            <a:pPr lvl="1">
              <a:spcBef>
                <a:spcPts val="450"/>
              </a:spcBef>
              <a:buFont typeface="Courier New" panose="02070309020205020404" pitchFamily="49" charset="0"/>
              <a:buChar char="o"/>
            </a:pPr>
            <a:r>
              <a:rPr lang="en-US" altLang="en-US" sz="1050" dirty="0" err="1">
                <a:latin typeface="Arial Narrow" panose="020B0606020202030204" pitchFamily="34" charset="0"/>
              </a:rPr>
              <a:t>Flang</a:t>
            </a:r>
            <a:r>
              <a:rPr lang="en-US" altLang="en-US" sz="1050" dirty="0">
                <a:latin typeface="Arial Narrow" panose="020B0606020202030204" pitchFamily="34" charset="0"/>
              </a:rPr>
              <a:t> evaluation, testing, and Legion integration, plus other programming-model enhancements.</a:t>
            </a:r>
          </a:p>
          <a:p>
            <a:pPr lvl="1">
              <a:spcBef>
                <a:spcPts val="450"/>
              </a:spcBef>
              <a:buFont typeface="Courier New" panose="02070309020205020404" pitchFamily="49" charset="0"/>
              <a:buChar char="o"/>
            </a:pPr>
            <a:r>
              <a:rPr lang="en-US" altLang="en-US" sz="1050" dirty="0" err="1">
                <a:latin typeface="Arial Narrow" panose="020B0606020202030204" pitchFamily="34" charset="0"/>
              </a:rPr>
              <a:t>ByFl</a:t>
            </a:r>
            <a:r>
              <a:rPr lang="en-US" altLang="en-US" sz="1050" dirty="0">
                <a:latin typeface="Arial Narrow" panose="020B0606020202030204" pitchFamily="34" charset="0"/>
              </a:rPr>
              <a:t>: Instrumentation-based performance counters using LLVM.</a:t>
            </a:r>
          </a:p>
          <a:p>
            <a:pPr lvl="1">
              <a:spcBef>
                <a:spcPts val="450"/>
              </a:spcBef>
              <a:buFont typeface="Courier New" panose="02070309020205020404" pitchFamily="49" charset="0"/>
              <a:buChar char="o"/>
            </a:pPr>
            <a:endParaRPr lang="en-US" altLang="en-US" sz="1050" dirty="0">
              <a:latin typeface="Arial Narrow" panose="020B0606020202030204" pitchFamily="34" charset="0"/>
            </a:endParaRPr>
          </a:p>
        </p:txBody>
      </p:sp>
      <p:sp>
        <p:nvSpPr>
          <p:cNvPr id="3078" name="Rectangle 6"/>
          <p:cNvSpPr>
            <a:spLocks noChangeArrowheads="1"/>
          </p:cNvSpPr>
          <p:nvPr/>
        </p:nvSpPr>
        <p:spPr bwMode="auto">
          <a:xfrm>
            <a:off x="-136413" y="2857500"/>
            <a:ext cx="4776788" cy="229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9pPr>
          </a:lstStyle>
          <a:p>
            <a:pPr algn="ctr">
              <a:lnSpc>
                <a:spcPct val="100000"/>
              </a:lnSpc>
            </a:pPr>
            <a:r>
              <a:rPr lang="en-US" altLang="en-US" sz="1050" b="1" dirty="0">
                <a:solidFill>
                  <a:srgbClr val="008000"/>
                </a:solidFill>
              </a:rPr>
              <a:t>PROTEAS: Parallel IR &amp; More (WBS 2.3.2.09)</a:t>
            </a:r>
          </a:p>
        </p:txBody>
      </p:sp>
      <p:sp>
        <p:nvSpPr>
          <p:cNvPr id="26" name="Line 20"/>
          <p:cNvSpPr>
            <a:spLocks noChangeShapeType="1"/>
          </p:cNvSpPr>
          <p:nvPr/>
        </p:nvSpPr>
        <p:spPr bwMode="auto">
          <a:xfrm flipH="1">
            <a:off x="4076700" y="2343150"/>
            <a:ext cx="552450" cy="1976438"/>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dirty="0"/>
          </a:p>
        </p:txBody>
      </p:sp>
      <p:sp>
        <p:nvSpPr>
          <p:cNvPr id="27" name="Line 20"/>
          <p:cNvSpPr>
            <a:spLocks noChangeShapeType="1"/>
          </p:cNvSpPr>
          <p:nvPr/>
        </p:nvSpPr>
        <p:spPr bwMode="auto">
          <a:xfrm flipV="1">
            <a:off x="4057650" y="2072377"/>
            <a:ext cx="596504" cy="187097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dirty="0"/>
          </a:p>
        </p:txBody>
      </p:sp>
      <p:sp>
        <p:nvSpPr>
          <p:cNvPr id="28" name="Freeform 19"/>
          <p:cNvSpPr>
            <a:spLocks/>
          </p:cNvSpPr>
          <p:nvPr/>
        </p:nvSpPr>
        <p:spPr bwMode="auto">
          <a:xfrm flipV="1">
            <a:off x="8349854" y="2743199"/>
            <a:ext cx="648891" cy="948553"/>
          </a:xfrm>
          <a:custGeom>
            <a:avLst/>
            <a:gdLst>
              <a:gd name="T0" fmla="*/ 521 w 2287"/>
              <a:gd name="T1" fmla="*/ 0 h 8637"/>
              <a:gd name="T2" fmla="*/ 2286 w 2287"/>
              <a:gd name="T3" fmla="*/ 2794 h 8637"/>
              <a:gd name="T4" fmla="*/ 0 w 2287"/>
              <a:gd name="T5" fmla="*/ 8636 h 8637"/>
            </a:gdLst>
            <a:ahLst/>
            <a:cxnLst>
              <a:cxn ang="0">
                <a:pos x="T0" y="T1"/>
              </a:cxn>
              <a:cxn ang="0">
                <a:pos x="T2" y="T3"/>
              </a:cxn>
              <a:cxn ang="0">
                <a:pos x="T4" y="T5"/>
              </a:cxn>
            </a:cxnLst>
            <a:rect l="0" t="0" r="r" b="b"/>
            <a:pathLst>
              <a:path w="2287" h="8637">
                <a:moveTo>
                  <a:pt x="521" y="0"/>
                </a:moveTo>
                <a:cubicBezTo>
                  <a:pt x="521" y="0"/>
                  <a:pt x="2286" y="1778"/>
                  <a:pt x="2286" y="2794"/>
                </a:cubicBezTo>
                <a:cubicBezTo>
                  <a:pt x="2286" y="4403"/>
                  <a:pt x="0" y="8636"/>
                  <a:pt x="0" y="8636"/>
                </a:cubicBez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29" name="Freeform 19"/>
          <p:cNvSpPr>
            <a:spLocks/>
          </p:cNvSpPr>
          <p:nvPr/>
        </p:nvSpPr>
        <p:spPr bwMode="auto">
          <a:xfrm>
            <a:off x="8089106" y="2786066"/>
            <a:ext cx="612491" cy="1123195"/>
          </a:xfrm>
          <a:custGeom>
            <a:avLst/>
            <a:gdLst>
              <a:gd name="T0" fmla="*/ 521 w 2287"/>
              <a:gd name="T1" fmla="*/ 0 h 8637"/>
              <a:gd name="T2" fmla="*/ 2286 w 2287"/>
              <a:gd name="T3" fmla="*/ 2794 h 8637"/>
              <a:gd name="T4" fmla="*/ 0 w 2287"/>
              <a:gd name="T5" fmla="*/ 8636 h 8637"/>
            </a:gdLst>
            <a:ahLst/>
            <a:cxnLst>
              <a:cxn ang="0">
                <a:pos x="T0" y="T1"/>
              </a:cxn>
              <a:cxn ang="0">
                <a:pos x="T2" y="T3"/>
              </a:cxn>
              <a:cxn ang="0">
                <a:pos x="T4" y="T5"/>
              </a:cxn>
            </a:cxnLst>
            <a:rect l="0" t="0" r="r" b="b"/>
            <a:pathLst>
              <a:path w="2287" h="8637">
                <a:moveTo>
                  <a:pt x="521" y="0"/>
                </a:moveTo>
                <a:cubicBezTo>
                  <a:pt x="521" y="0"/>
                  <a:pt x="2286" y="1778"/>
                  <a:pt x="2286" y="2794"/>
                </a:cubicBezTo>
                <a:cubicBezTo>
                  <a:pt x="2286" y="4403"/>
                  <a:pt x="0" y="8636"/>
                  <a:pt x="0" y="8636"/>
                </a:cubicBez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Tree>
    <p:extLst>
      <p:ext uri="{BB962C8B-B14F-4D97-AF65-F5344CB8AC3E}">
        <p14:creationId xmlns:p14="http://schemas.microsoft.com/office/powerpoint/2010/main" val="2017945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p:txBody>
          <a:bodyPr/>
          <a:lstStyle/>
          <a:p>
            <a:pPr lvl="0"/>
            <a:r>
              <a:rPr lang="en" dirty="0"/>
              <a:t>Clacc: OpenACC Support for Clang/LLVM</a:t>
            </a:r>
          </a:p>
        </p:txBody>
      </p:sp>
      <p:sp>
        <p:nvSpPr>
          <p:cNvPr id="192" name="Shape 192"/>
          <p:cNvSpPr txBox="1">
            <a:spLocks noGrp="1"/>
          </p:cNvSpPr>
          <p:nvPr>
            <p:ph sz="half" idx="1"/>
          </p:nvPr>
        </p:nvSpPr>
        <p:spPr>
          <a:xfrm>
            <a:off x="457200" y="803621"/>
            <a:ext cx="3519650" cy="3968676"/>
          </a:xfrm>
        </p:spPr>
        <p:txBody>
          <a:bodyPr>
            <a:normAutofit fontScale="70000" lnSpcReduction="20000"/>
          </a:bodyPr>
          <a:lstStyle/>
          <a:p>
            <a:pPr lvl="0">
              <a:lnSpc>
                <a:spcPct val="120000"/>
              </a:lnSpc>
            </a:pPr>
            <a:r>
              <a:rPr lang="en" dirty="0"/>
              <a:t>Goals</a:t>
            </a:r>
          </a:p>
          <a:p>
            <a:pPr lvl="1">
              <a:lnSpc>
                <a:spcPct val="120000"/>
              </a:lnSpc>
            </a:pPr>
            <a:r>
              <a:rPr lang="en" dirty="0"/>
              <a:t>Contribute production-quality OpenACC support to </a:t>
            </a:r>
            <a:r>
              <a:rPr lang="en-US" dirty="0"/>
              <a:t>C</a:t>
            </a:r>
            <a:r>
              <a:rPr lang="en" dirty="0"/>
              <a:t>lang/LLVM</a:t>
            </a:r>
          </a:p>
          <a:p>
            <a:pPr lvl="1">
              <a:lnSpc>
                <a:spcPct val="120000"/>
              </a:lnSpc>
            </a:pPr>
            <a:r>
              <a:rPr lang="en" dirty="0"/>
              <a:t>Enable OpenACC tool R&amp;D in the </a:t>
            </a:r>
            <a:r>
              <a:rPr lang="en-US" dirty="0"/>
              <a:t>C</a:t>
            </a:r>
            <a:r>
              <a:rPr lang="en" dirty="0"/>
              <a:t>lang/LLVM ecosystem</a:t>
            </a:r>
          </a:p>
          <a:p>
            <a:pPr lvl="0">
              <a:lnSpc>
                <a:spcPct val="120000"/>
              </a:lnSpc>
            </a:pPr>
            <a:r>
              <a:rPr lang="en" dirty="0"/>
              <a:t>Design</a:t>
            </a:r>
          </a:p>
          <a:p>
            <a:pPr lvl="1">
              <a:lnSpc>
                <a:spcPct val="120000"/>
              </a:lnSpc>
            </a:pPr>
            <a:r>
              <a:rPr lang="en" dirty="0"/>
              <a:t>Extend </a:t>
            </a:r>
            <a:r>
              <a:rPr lang="en-US" dirty="0"/>
              <a:t>C</a:t>
            </a:r>
            <a:r>
              <a:rPr lang="en" dirty="0"/>
              <a:t>lang to translate OpenACC to OpenMP</a:t>
            </a:r>
          </a:p>
          <a:p>
            <a:pPr lvl="1">
              <a:lnSpc>
                <a:spcPct val="120000"/>
              </a:lnSpc>
            </a:pPr>
            <a:r>
              <a:rPr lang="en" dirty="0"/>
              <a:t>Build on </a:t>
            </a:r>
            <a:r>
              <a:rPr lang="en-US" dirty="0"/>
              <a:t>C</a:t>
            </a:r>
            <a:r>
              <a:rPr lang="en" dirty="0"/>
              <a:t>lang’s existing OpenMP compiler/runtime support</a:t>
            </a:r>
          </a:p>
          <a:p>
            <a:pPr lvl="0">
              <a:lnSpc>
                <a:spcPct val="120000"/>
              </a:lnSpc>
            </a:pPr>
            <a:r>
              <a:rPr lang="en" dirty="0"/>
              <a:t>Benefits</a:t>
            </a:r>
          </a:p>
          <a:p>
            <a:pPr lvl="1">
              <a:lnSpc>
                <a:spcPct val="120000"/>
              </a:lnSpc>
            </a:pPr>
            <a:r>
              <a:rPr lang="en" dirty="0"/>
              <a:t>OpenACC support in a popular open-source compiler infrastructure</a:t>
            </a:r>
          </a:p>
          <a:p>
            <a:pPr lvl="1">
              <a:lnSpc>
                <a:spcPct val="120000"/>
              </a:lnSpc>
            </a:pPr>
            <a:r>
              <a:rPr lang="en" dirty="0"/>
              <a:t>Ability to construct new source-level OpenACC tools using </a:t>
            </a:r>
            <a:r>
              <a:rPr lang="en-US" dirty="0"/>
              <a:t>C</a:t>
            </a:r>
            <a:r>
              <a:rPr lang="en" dirty="0"/>
              <a:t>lang’s extensible ecosystem: pretty printers, analyzers, lint-like tools, debugger extensions, editor extensions, etc.</a:t>
            </a:r>
          </a:p>
          <a:p>
            <a:pPr lvl="1">
              <a:lnSpc>
                <a:spcPct val="120000"/>
              </a:lnSpc>
            </a:pPr>
            <a:r>
              <a:rPr lang="en" dirty="0"/>
              <a:t>Automated translation from OpenACC source to OpenMP source</a:t>
            </a:r>
          </a:p>
          <a:p>
            <a:pPr lvl="1">
              <a:lnSpc>
                <a:spcPct val="120000"/>
              </a:lnSpc>
            </a:pPr>
            <a:r>
              <a:rPr lang="en" dirty="0"/>
              <a:t>Ability to build optimizations on future LLVM IR parallel extensions</a:t>
            </a:r>
          </a:p>
        </p:txBody>
      </p:sp>
      <p:sp>
        <p:nvSpPr>
          <p:cNvPr id="3" name="Content Placeholder 2">
            <a:extLst>
              <a:ext uri="{FF2B5EF4-FFF2-40B4-BE49-F238E27FC236}">
                <a16:creationId xmlns:a16="http://schemas.microsoft.com/office/drawing/2014/main" id="{F35FFBB9-FFD0-4E01-B5E0-0A8EE7E85A1C}"/>
              </a:ext>
            </a:extLst>
          </p:cNvPr>
          <p:cNvSpPr>
            <a:spLocks noGrp="1"/>
          </p:cNvSpPr>
          <p:nvPr>
            <p:ph sz="half" idx="2"/>
          </p:nvPr>
        </p:nvSpPr>
        <p:spPr>
          <a:xfrm>
            <a:off x="4084320" y="1200154"/>
            <a:ext cx="2791128" cy="3394472"/>
          </a:xfrm>
        </p:spPr>
        <p:txBody>
          <a:bodyPr/>
          <a:lstStyle/>
          <a:p>
            <a:r>
              <a:rPr lang="en-US" dirty="0"/>
              <a:t>Upstreaming contributions to LLVM/Clang now</a:t>
            </a:r>
          </a:p>
          <a:p>
            <a:r>
              <a:rPr lang="en-US" dirty="0"/>
              <a:t>Contributing to OpenACC spec.</a:t>
            </a:r>
          </a:p>
          <a:p>
            <a:r>
              <a:rPr lang="en-US" dirty="0"/>
              <a:t>Hosted OpenACC Forum this summer</a:t>
            </a:r>
          </a:p>
          <a:p>
            <a:endParaRPr lang="en-US" dirty="0"/>
          </a:p>
        </p:txBody>
      </p:sp>
      <p:sp>
        <p:nvSpPr>
          <p:cNvPr id="193" name="Shape 193"/>
          <p:cNvSpPr txBox="1"/>
          <p:nvPr/>
        </p:nvSpPr>
        <p:spPr>
          <a:xfrm>
            <a:off x="7318999" y="196700"/>
            <a:ext cx="1392900" cy="339600"/>
          </a:xfrm>
          <a:prstGeom prst="rect">
            <a:avLst/>
          </a:prstGeom>
          <a:noFill/>
          <a:ln w="9525" cap="flat" cmpd="sng">
            <a:solidFill>
              <a:srgbClr val="4A86E8"/>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OpenACC source</a:t>
            </a:r>
          </a:p>
        </p:txBody>
      </p:sp>
      <p:sp>
        <p:nvSpPr>
          <p:cNvPr id="194" name="Shape 194"/>
          <p:cNvSpPr txBox="1"/>
          <p:nvPr/>
        </p:nvSpPr>
        <p:spPr>
          <a:xfrm>
            <a:off x="7405999" y="1047206"/>
            <a:ext cx="1218900" cy="339600"/>
          </a:xfrm>
          <a:prstGeom prst="rect">
            <a:avLst/>
          </a:prstGeom>
          <a:noFill/>
          <a:ln w="9525" cap="flat" cmpd="sng">
            <a:solidFill>
              <a:srgbClr val="4A86E8"/>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OpenACC AST</a:t>
            </a:r>
          </a:p>
        </p:txBody>
      </p:sp>
      <p:sp>
        <p:nvSpPr>
          <p:cNvPr id="195" name="Shape 195"/>
          <p:cNvSpPr txBox="1"/>
          <p:nvPr/>
        </p:nvSpPr>
        <p:spPr>
          <a:xfrm>
            <a:off x="6983500" y="1897725"/>
            <a:ext cx="1140000" cy="330600"/>
          </a:xfrm>
          <a:prstGeom prst="rect">
            <a:avLst/>
          </a:prstGeom>
          <a:noFill/>
          <a:ln w="9525" cap="flat" cmpd="sng">
            <a:solidFill>
              <a:srgbClr val="4A86E8"/>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OpenMP AST</a:t>
            </a:r>
          </a:p>
        </p:txBody>
      </p:sp>
      <p:sp>
        <p:nvSpPr>
          <p:cNvPr id="196" name="Shape 196"/>
          <p:cNvSpPr txBox="1"/>
          <p:nvPr/>
        </p:nvSpPr>
        <p:spPr>
          <a:xfrm>
            <a:off x="7615099" y="2739219"/>
            <a:ext cx="800700" cy="330600"/>
          </a:xfrm>
          <a:prstGeom prst="rect">
            <a:avLst/>
          </a:prstGeom>
          <a:noFill/>
          <a:ln w="9525" cap="flat" cmpd="sng">
            <a:solidFill>
              <a:srgbClr val="4A86E8"/>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LLVM IR</a:t>
            </a:r>
          </a:p>
        </p:txBody>
      </p:sp>
      <p:cxnSp>
        <p:nvCxnSpPr>
          <p:cNvPr id="197" name="Shape 197"/>
          <p:cNvCxnSpPr>
            <a:stCxn id="193" idx="2"/>
            <a:endCxn id="194" idx="0"/>
          </p:cNvCxnSpPr>
          <p:nvPr/>
        </p:nvCxnSpPr>
        <p:spPr>
          <a:xfrm>
            <a:off x="8015449" y="536300"/>
            <a:ext cx="0" cy="510900"/>
          </a:xfrm>
          <a:prstGeom prst="straightConnector1">
            <a:avLst/>
          </a:prstGeom>
          <a:noFill/>
          <a:ln w="9525" cap="flat" cmpd="sng">
            <a:solidFill>
              <a:schemeClr val="dk2"/>
            </a:solidFill>
            <a:prstDash val="solid"/>
            <a:round/>
            <a:headEnd type="none" w="lg" len="lg"/>
            <a:tailEnd type="triangle" w="lg" len="lg"/>
          </a:ln>
        </p:spPr>
      </p:cxnSp>
      <p:cxnSp>
        <p:nvCxnSpPr>
          <p:cNvPr id="198" name="Shape 198"/>
          <p:cNvCxnSpPr>
            <a:stCxn id="194" idx="2"/>
            <a:endCxn id="195" idx="0"/>
          </p:cNvCxnSpPr>
          <p:nvPr/>
        </p:nvCxnSpPr>
        <p:spPr>
          <a:xfrm flipH="1">
            <a:off x="7553449" y="1386806"/>
            <a:ext cx="462000" cy="510900"/>
          </a:xfrm>
          <a:prstGeom prst="straightConnector1">
            <a:avLst/>
          </a:prstGeom>
          <a:noFill/>
          <a:ln w="9525" cap="flat" cmpd="sng">
            <a:solidFill>
              <a:schemeClr val="dk2"/>
            </a:solidFill>
            <a:prstDash val="solid"/>
            <a:round/>
            <a:headEnd type="none" w="lg" len="lg"/>
            <a:tailEnd type="triangle" w="lg" len="lg"/>
          </a:ln>
        </p:spPr>
      </p:cxnSp>
      <p:cxnSp>
        <p:nvCxnSpPr>
          <p:cNvPr id="199" name="Shape 199"/>
          <p:cNvCxnSpPr>
            <a:stCxn id="195" idx="2"/>
            <a:endCxn id="196" idx="0"/>
          </p:cNvCxnSpPr>
          <p:nvPr/>
        </p:nvCxnSpPr>
        <p:spPr>
          <a:xfrm>
            <a:off x="7553500" y="2228325"/>
            <a:ext cx="462000" cy="510900"/>
          </a:xfrm>
          <a:prstGeom prst="straightConnector1">
            <a:avLst/>
          </a:prstGeom>
          <a:noFill/>
          <a:ln w="9525" cap="flat" cmpd="sng">
            <a:solidFill>
              <a:schemeClr val="dk2"/>
            </a:solidFill>
            <a:prstDash val="solid"/>
            <a:round/>
            <a:headEnd type="none" w="lg" len="lg"/>
            <a:tailEnd type="triangle" w="lg" len="lg"/>
          </a:ln>
        </p:spPr>
      </p:cxnSp>
      <p:cxnSp>
        <p:nvCxnSpPr>
          <p:cNvPr id="200" name="Shape 200"/>
          <p:cNvCxnSpPr>
            <a:stCxn id="194" idx="2"/>
            <a:endCxn id="201" idx="1"/>
          </p:cNvCxnSpPr>
          <p:nvPr/>
        </p:nvCxnSpPr>
        <p:spPr>
          <a:xfrm>
            <a:off x="8015449" y="1386806"/>
            <a:ext cx="557400" cy="676200"/>
          </a:xfrm>
          <a:prstGeom prst="straightConnector1">
            <a:avLst/>
          </a:prstGeom>
          <a:noFill/>
          <a:ln w="9525" cap="flat" cmpd="sng">
            <a:solidFill>
              <a:schemeClr val="dk2"/>
            </a:solidFill>
            <a:prstDash val="dash"/>
            <a:round/>
            <a:headEnd type="none" w="lg" len="lg"/>
            <a:tailEnd type="none" w="lg" len="lg"/>
          </a:ln>
        </p:spPr>
      </p:cxnSp>
      <p:sp>
        <p:nvSpPr>
          <p:cNvPr id="202" name="Shape 202"/>
          <p:cNvSpPr txBox="1"/>
          <p:nvPr/>
        </p:nvSpPr>
        <p:spPr>
          <a:xfrm>
            <a:off x="6859239" y="1450722"/>
            <a:ext cx="12189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000"/>
              <a:t>AST transformer</a:t>
            </a:r>
          </a:p>
        </p:txBody>
      </p:sp>
      <p:cxnSp>
        <p:nvCxnSpPr>
          <p:cNvPr id="203" name="Shape 203"/>
          <p:cNvCxnSpPr>
            <a:stCxn id="196" idx="2"/>
            <a:endCxn id="204" idx="0"/>
          </p:cNvCxnSpPr>
          <p:nvPr/>
        </p:nvCxnSpPr>
        <p:spPr>
          <a:xfrm>
            <a:off x="8015449" y="3069819"/>
            <a:ext cx="0" cy="510900"/>
          </a:xfrm>
          <a:prstGeom prst="straightConnector1">
            <a:avLst/>
          </a:prstGeom>
          <a:noFill/>
          <a:ln w="9525" cap="flat" cmpd="sng">
            <a:solidFill>
              <a:schemeClr val="dk2"/>
            </a:solidFill>
            <a:prstDash val="solid"/>
            <a:round/>
            <a:headEnd type="none" w="lg" len="lg"/>
            <a:tailEnd type="triangle" w="lg" len="lg"/>
          </a:ln>
        </p:spPr>
      </p:cxnSp>
      <p:sp>
        <p:nvSpPr>
          <p:cNvPr id="205" name="Shape 205"/>
          <p:cNvSpPr txBox="1"/>
          <p:nvPr/>
        </p:nvSpPr>
        <p:spPr>
          <a:xfrm>
            <a:off x="7714850" y="3133722"/>
            <a:ext cx="6012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000"/>
              <a:t>LLVM</a:t>
            </a:r>
          </a:p>
        </p:txBody>
      </p:sp>
      <p:sp>
        <p:nvSpPr>
          <p:cNvPr id="206" name="Shape 206"/>
          <p:cNvSpPr txBox="1"/>
          <p:nvPr/>
        </p:nvSpPr>
        <p:spPr>
          <a:xfrm>
            <a:off x="7346150" y="3911325"/>
            <a:ext cx="1338600" cy="330600"/>
          </a:xfrm>
          <a:prstGeom prst="rect">
            <a:avLst/>
          </a:prstGeom>
          <a:noFill/>
          <a:ln w="9525" cap="flat" cmpd="sng">
            <a:solidFill>
              <a:srgbClr val="4A86E8"/>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OpenMP runtime</a:t>
            </a:r>
          </a:p>
        </p:txBody>
      </p:sp>
      <p:sp>
        <p:nvSpPr>
          <p:cNvPr id="204" name="Shape 204"/>
          <p:cNvSpPr txBox="1"/>
          <p:nvPr/>
        </p:nvSpPr>
        <p:spPr>
          <a:xfrm>
            <a:off x="7532000" y="3580725"/>
            <a:ext cx="966900" cy="330600"/>
          </a:xfrm>
          <a:prstGeom prst="rect">
            <a:avLst/>
          </a:prstGeom>
          <a:noFill/>
          <a:ln w="9525" cap="flat" cmpd="sng">
            <a:solidFill>
              <a:srgbClr val="4A86E8"/>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executable</a:t>
            </a:r>
          </a:p>
        </p:txBody>
      </p:sp>
      <p:cxnSp>
        <p:nvCxnSpPr>
          <p:cNvPr id="207" name="Shape 207"/>
          <p:cNvCxnSpPr>
            <a:stCxn id="201" idx="1"/>
            <a:endCxn id="196" idx="0"/>
          </p:cNvCxnSpPr>
          <p:nvPr/>
        </p:nvCxnSpPr>
        <p:spPr>
          <a:xfrm flipH="1">
            <a:off x="8015300" y="2062988"/>
            <a:ext cx="557400" cy="676200"/>
          </a:xfrm>
          <a:prstGeom prst="straightConnector1">
            <a:avLst/>
          </a:prstGeom>
          <a:noFill/>
          <a:ln w="9525" cap="flat" cmpd="sng">
            <a:solidFill>
              <a:schemeClr val="dk2"/>
            </a:solidFill>
            <a:prstDash val="dash"/>
            <a:round/>
            <a:headEnd type="none" w="lg" len="lg"/>
            <a:tailEnd type="triangle" w="lg" len="lg"/>
          </a:ln>
        </p:spPr>
      </p:cxnSp>
      <p:sp>
        <p:nvSpPr>
          <p:cNvPr id="201" name="Shape 201"/>
          <p:cNvSpPr txBox="1"/>
          <p:nvPr/>
        </p:nvSpPr>
        <p:spPr>
          <a:xfrm>
            <a:off x="8572700" y="1897688"/>
            <a:ext cx="233400" cy="330600"/>
          </a:xfrm>
          <a:prstGeom prst="rect">
            <a:avLst/>
          </a:prstGeom>
          <a:noFill/>
          <a:ln>
            <a:noFill/>
          </a:ln>
        </p:spPr>
        <p:txBody>
          <a:bodyPr wrap="square" lIns="91425" tIns="91425" rIns="91425" bIns="91425" anchor="t" anchorCtr="0">
            <a:noAutofit/>
          </a:bodyPr>
          <a:lstStyle/>
          <a:p>
            <a:pPr marL="0" lvl="0" indent="0" algn="ctr" rtl="0">
              <a:spcBef>
                <a:spcPts val="0"/>
              </a:spcBef>
              <a:buNone/>
            </a:pPr>
            <a:endParaRPr sz="1200"/>
          </a:p>
        </p:txBody>
      </p:sp>
      <p:sp>
        <p:nvSpPr>
          <p:cNvPr id="208" name="Shape 208"/>
          <p:cNvSpPr txBox="1"/>
          <p:nvPr/>
        </p:nvSpPr>
        <p:spPr>
          <a:xfrm>
            <a:off x="7653500" y="2344599"/>
            <a:ext cx="7239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000"/>
              <a:t>codegen</a:t>
            </a:r>
          </a:p>
        </p:txBody>
      </p:sp>
      <p:sp>
        <p:nvSpPr>
          <p:cNvPr id="209" name="Shape 209"/>
          <p:cNvSpPr txBox="1"/>
          <p:nvPr/>
        </p:nvSpPr>
        <p:spPr>
          <a:xfrm>
            <a:off x="7583677" y="600200"/>
            <a:ext cx="9192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US" sz="1000" dirty="0"/>
              <a:t>C</a:t>
            </a:r>
            <a:r>
              <a:rPr lang="en" sz="1000" dirty="0"/>
              <a:t>lang parser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p:txBody>
          <a:bodyPr/>
          <a:lstStyle/>
          <a:p>
            <a:pPr lvl="0"/>
            <a:r>
              <a:rPr lang="en-US"/>
              <a:t>OpenMP Tapir Front-end</a:t>
            </a:r>
          </a:p>
          <a:p>
            <a:pPr lvl="0"/>
            <a:endParaRPr lang="en-US"/>
          </a:p>
        </p:txBody>
      </p:sp>
      <p:sp>
        <p:nvSpPr>
          <p:cNvPr id="171" name="Shape 171"/>
          <p:cNvSpPr txBox="1">
            <a:spLocks noGrp="1"/>
          </p:cNvSpPr>
          <p:nvPr>
            <p:ph type="body" idx="1"/>
          </p:nvPr>
        </p:nvSpPr>
        <p:spPr>
          <a:xfrm>
            <a:off x="274391" y="1106805"/>
            <a:ext cx="4297609" cy="3035700"/>
          </a:xfrm>
        </p:spPr>
        <p:txBody>
          <a:bodyPr>
            <a:normAutofit fontScale="92500" lnSpcReduction="10000"/>
          </a:bodyPr>
          <a:lstStyle/>
          <a:p>
            <a:pPr lvl="0"/>
            <a:r>
              <a:rPr lang="en" dirty="0"/>
              <a:t>Parallel optimizations of OpenMP using LLVM + Tapir (a parallel IR extension from MIT)</a:t>
            </a:r>
          </a:p>
          <a:p>
            <a:pPr lvl="0"/>
            <a:r>
              <a:rPr lang="en" dirty="0"/>
              <a:t>Outperforms state of the art</a:t>
            </a:r>
          </a:p>
          <a:p>
            <a:pPr lvl="0"/>
            <a:r>
              <a:rPr lang="en" dirty="0"/>
              <a:t>Path towards full optimizing OpenMP compiler</a:t>
            </a:r>
          </a:p>
          <a:p>
            <a:pPr lvl="0"/>
            <a:r>
              <a:rPr lang="en" dirty="0"/>
              <a:t>Collaborating with Intel, MIT, UIUC, and others on further LLVM extensions for parallel-programming models</a:t>
            </a:r>
          </a:p>
        </p:txBody>
      </p:sp>
      <p:pic>
        <p:nvPicPr>
          <p:cNvPr id="172" name="Shape 172"/>
          <p:cNvPicPr preferRelativeResize="0"/>
          <p:nvPr/>
        </p:nvPicPr>
        <p:blipFill>
          <a:blip r:embed="rId3">
            <a:alphaModFix/>
          </a:blip>
          <a:stretch>
            <a:fillRect/>
          </a:stretch>
        </p:blipFill>
        <p:spPr>
          <a:xfrm>
            <a:off x="4371795" y="844110"/>
            <a:ext cx="4619805" cy="3464854"/>
          </a:xfrm>
          <a:prstGeom prst="rect">
            <a:avLst/>
          </a:prstGeom>
          <a:noFill/>
          <a:ln>
            <a:noFill/>
          </a:ln>
        </p:spPr>
      </p:pic>
      <p:sp>
        <p:nvSpPr>
          <p:cNvPr id="4" name="TextBox 3">
            <a:extLst>
              <a:ext uri="{FF2B5EF4-FFF2-40B4-BE49-F238E27FC236}">
                <a16:creationId xmlns:a16="http://schemas.microsoft.com/office/drawing/2014/main" id="{E97F723A-B501-4C20-9190-C645F7CDC594}"/>
              </a:ext>
            </a:extLst>
          </p:cNvPr>
          <p:cNvSpPr txBox="1"/>
          <p:nvPr/>
        </p:nvSpPr>
        <p:spPr>
          <a:xfrm>
            <a:off x="1751961" y="4525896"/>
            <a:ext cx="5086830" cy="584775"/>
          </a:xfrm>
          <a:prstGeom prst="rect">
            <a:avLst/>
          </a:prstGeom>
          <a:noFill/>
        </p:spPr>
        <p:txBody>
          <a:bodyPr wrap="square" rtlCol="0">
            <a:spAutoFit/>
          </a:bodyPr>
          <a:lstStyle/>
          <a:p>
            <a:r>
              <a:rPr lang="en" sz="800" dirty="0">
                <a:solidFill>
                  <a:schemeClr val="dk1"/>
                </a:solidFill>
                <a:latin typeface="Calibri"/>
                <a:ea typeface="Calibri"/>
                <a:cs typeface="Calibri"/>
                <a:sym typeface="Calibri"/>
              </a:rPr>
              <a:t>Graph shows performance </a:t>
            </a:r>
            <a:r>
              <a:rPr lang="en-US" sz="800" dirty="0">
                <a:solidFill>
                  <a:schemeClr val="dk1"/>
                </a:solidFill>
                <a:latin typeface="Calibri"/>
                <a:ea typeface="Calibri"/>
                <a:cs typeface="Calibri"/>
                <a:sym typeface="Calibri"/>
              </a:rPr>
              <a:t>on dual socket </a:t>
            </a:r>
            <a:r>
              <a:rPr lang="en-US" sz="800" dirty="0" err="1">
                <a:solidFill>
                  <a:schemeClr val="dk1"/>
                </a:solidFill>
                <a:latin typeface="Calibri"/>
                <a:ea typeface="Calibri"/>
                <a:cs typeface="Calibri"/>
                <a:sym typeface="Calibri"/>
              </a:rPr>
              <a:t>haswell</a:t>
            </a:r>
            <a:r>
              <a:rPr lang="en-US" sz="800" dirty="0">
                <a:solidFill>
                  <a:schemeClr val="dk1"/>
                </a:solidFill>
                <a:latin typeface="Calibri"/>
                <a:ea typeface="Calibri"/>
                <a:cs typeface="Calibri"/>
                <a:sym typeface="Calibri"/>
              </a:rPr>
              <a:t> of</a:t>
            </a:r>
            <a:r>
              <a:rPr lang="en" sz="800" dirty="0">
                <a:solidFill>
                  <a:schemeClr val="dk1"/>
                </a:solidFill>
                <a:latin typeface="Calibri"/>
                <a:ea typeface="Calibri"/>
                <a:cs typeface="Calibri"/>
                <a:sym typeface="Calibri"/>
              </a:rPr>
              <a:t> Barcelona OpenMP Task Suite’s fast fourier transform (FFT) benchmark. ‘tapir’ is a cilk backend, while ‘tapir-omp’ is an OpenMP backend for Tapir. Shows that tapir enables targeting multiple backends with the same code, while providing better performance than the current state of the art. Experiments on LLVM proj OMP backends.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274391" y="308610"/>
            <a:ext cx="6252533" cy="383100"/>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dirty="0"/>
              <a:t>Juggler: A Dependency-Aware Task-Based Execution Framework for GPUs</a:t>
            </a:r>
          </a:p>
        </p:txBody>
      </p:sp>
      <p:sp>
        <p:nvSpPr>
          <p:cNvPr id="292" name="Shape 292"/>
          <p:cNvSpPr txBox="1">
            <a:spLocks noGrp="1"/>
          </p:cNvSpPr>
          <p:nvPr>
            <p:ph type="body" idx="1"/>
          </p:nvPr>
        </p:nvSpPr>
        <p:spPr>
          <a:xfrm>
            <a:off x="270375" y="2616976"/>
            <a:ext cx="8529600" cy="22086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None/>
            </a:pPr>
            <a:endParaRPr sz="1400"/>
          </a:p>
          <a:p>
            <a:pPr marL="457200" marR="0" lvl="0" indent="-342900" algn="l" rtl="0">
              <a:lnSpc>
                <a:spcPct val="90000"/>
              </a:lnSpc>
              <a:spcBef>
                <a:spcPts val="0"/>
              </a:spcBef>
              <a:spcAft>
                <a:spcPts val="0"/>
              </a:spcAft>
              <a:buSzPts val="1800"/>
              <a:buChar char="•"/>
            </a:pPr>
            <a:r>
              <a:rPr lang="en" sz="1800"/>
              <a:t>Activities</a:t>
            </a:r>
          </a:p>
          <a:p>
            <a:pPr marL="914400" marR="0" lvl="1" indent="-317500" algn="l" rtl="0">
              <a:lnSpc>
                <a:spcPct val="90000"/>
              </a:lnSpc>
              <a:spcBef>
                <a:spcPts val="0"/>
              </a:spcBef>
              <a:spcAft>
                <a:spcPts val="0"/>
              </a:spcAft>
              <a:buSzPts val="1400"/>
              <a:buChar char="–"/>
            </a:pPr>
            <a:r>
              <a:rPr lang="en" sz="1400"/>
              <a:t>Partially implemented the compiler that inserts code to generate task graph with dependencies at runtime.</a:t>
            </a:r>
          </a:p>
          <a:p>
            <a:pPr marL="914400" marR="0" lvl="1" indent="-317500" algn="l" rtl="0">
              <a:lnSpc>
                <a:spcPct val="90000"/>
              </a:lnSpc>
              <a:spcBef>
                <a:spcPts val="0"/>
              </a:spcBef>
              <a:spcAft>
                <a:spcPts val="0"/>
              </a:spcAft>
              <a:buSzPts val="1400"/>
              <a:buChar char="–"/>
            </a:pPr>
            <a:r>
              <a:rPr lang="en" sz="1400"/>
              <a:t>Implemented the in-device runtime that assigns these tasks to workers (i.e., SMs) and ensures that dependencies are satisfied.</a:t>
            </a:r>
          </a:p>
          <a:p>
            <a:pPr marL="457200" marR="0" lvl="0" indent="-342900" algn="l" rtl="0">
              <a:lnSpc>
                <a:spcPct val="90000"/>
              </a:lnSpc>
              <a:spcBef>
                <a:spcPts val="0"/>
              </a:spcBef>
              <a:spcAft>
                <a:spcPts val="0"/>
              </a:spcAft>
              <a:buSzPts val="1800"/>
              <a:buChar char="•"/>
            </a:pPr>
            <a:r>
              <a:rPr lang="en" sz="1800"/>
              <a:t>Next Steps</a:t>
            </a:r>
          </a:p>
          <a:p>
            <a:pPr marL="914400" marR="0" lvl="1" indent="-317500" algn="l" rtl="0">
              <a:lnSpc>
                <a:spcPct val="90000"/>
              </a:lnSpc>
              <a:spcBef>
                <a:spcPts val="0"/>
              </a:spcBef>
              <a:spcAft>
                <a:spcPts val="0"/>
              </a:spcAft>
              <a:buSzPts val="1400"/>
              <a:buChar char="–"/>
            </a:pPr>
            <a:r>
              <a:rPr lang="en" sz="1400"/>
              <a:t>Continue to develop the compiler and runtime passes to support fine-grained task parallelism in an OpenMP target region.</a:t>
            </a:r>
          </a:p>
          <a:p>
            <a:pPr marL="177800" marR="0" lvl="0" indent="-171450" algn="l" rtl="0">
              <a:lnSpc>
                <a:spcPct val="90000"/>
              </a:lnSpc>
              <a:spcBef>
                <a:spcPts val="0"/>
              </a:spcBef>
              <a:spcAft>
                <a:spcPts val="0"/>
              </a:spcAft>
              <a:buClr>
                <a:schemeClr val="dk1"/>
              </a:buClr>
              <a:buSzPts val="2100"/>
              <a:buFont typeface="Arial"/>
              <a:buNone/>
            </a:pPr>
            <a:r>
              <a:rPr lang="en"/>
              <a:t> </a:t>
            </a:r>
          </a:p>
        </p:txBody>
      </p:sp>
      <p:pic>
        <p:nvPicPr>
          <p:cNvPr id="293" name="Shape 293"/>
          <p:cNvPicPr preferRelativeResize="0"/>
          <p:nvPr/>
        </p:nvPicPr>
        <p:blipFill>
          <a:blip r:embed="rId3">
            <a:alphaModFix/>
          </a:blip>
          <a:stretch>
            <a:fillRect/>
          </a:stretch>
        </p:blipFill>
        <p:spPr>
          <a:xfrm>
            <a:off x="3200400" y="1301310"/>
            <a:ext cx="5296222" cy="1696666"/>
          </a:xfrm>
          <a:prstGeom prst="rect">
            <a:avLst/>
          </a:prstGeom>
          <a:noFill/>
          <a:ln>
            <a:noFill/>
          </a:ln>
        </p:spPr>
      </p:pic>
      <p:sp>
        <p:nvSpPr>
          <p:cNvPr id="294" name="Shape 294"/>
          <p:cNvSpPr txBox="1"/>
          <p:nvPr/>
        </p:nvSpPr>
        <p:spPr>
          <a:xfrm>
            <a:off x="266475" y="1185325"/>
            <a:ext cx="2691600" cy="1782600"/>
          </a:xfrm>
          <a:prstGeom prst="rect">
            <a:avLst/>
          </a:prstGeom>
          <a:noFill/>
          <a:ln>
            <a:noFill/>
          </a:ln>
        </p:spPr>
        <p:txBody>
          <a:bodyPr wrap="square" lIns="91425" tIns="91425" rIns="91425" bIns="91425" anchor="t" anchorCtr="0">
            <a:noAutofit/>
          </a:bodyPr>
          <a:lstStyle/>
          <a:p>
            <a:pPr marL="457200" lvl="0" indent="-342900" rtl="0">
              <a:lnSpc>
                <a:spcPct val="90000"/>
              </a:lnSpc>
              <a:spcBef>
                <a:spcPts val="0"/>
              </a:spcBef>
              <a:buClr>
                <a:schemeClr val="dk1"/>
              </a:buClr>
              <a:buSzPts val="1800"/>
              <a:buChar char="•"/>
            </a:pPr>
            <a:r>
              <a:rPr lang="en" sz="1800">
                <a:solidFill>
                  <a:schemeClr val="dk1"/>
                </a:solidFill>
              </a:rPr>
              <a:t>Overview</a:t>
            </a:r>
          </a:p>
          <a:p>
            <a:pPr marL="914400" lvl="1" indent="-317500" rtl="0">
              <a:lnSpc>
                <a:spcPct val="90000"/>
              </a:lnSpc>
              <a:spcBef>
                <a:spcPts val="0"/>
              </a:spcBef>
              <a:buClr>
                <a:schemeClr val="dk1"/>
              </a:buClr>
              <a:buSzPts val="1400"/>
              <a:buChar char="–"/>
            </a:pPr>
            <a:r>
              <a:rPr lang="en">
                <a:solidFill>
                  <a:schemeClr val="dk1"/>
                </a:solidFill>
              </a:rPr>
              <a:t>Develop Juggler, a task-based execution framework for GPU workloads with data dependencies.</a:t>
            </a:r>
          </a:p>
          <a:p>
            <a:pPr marL="0" lvl="0" indent="0">
              <a:spcBef>
                <a:spcPts val="0"/>
              </a:spcBef>
              <a:buNone/>
            </a:pPr>
            <a:r>
              <a:rPr lang="en"/>
              <a:t>	</a:t>
            </a:r>
          </a:p>
        </p:txBody>
      </p:sp>
      <p:pic>
        <p:nvPicPr>
          <p:cNvPr id="1026" name="Picture 2" descr="Image result for juggler">
            <a:extLst>
              <a:ext uri="{FF2B5EF4-FFF2-40B4-BE49-F238E27FC236}">
                <a16:creationId xmlns:a16="http://schemas.microsoft.com/office/drawing/2014/main" id="{81EC1CE5-1B6E-4361-8BE8-725ACBB48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353" y="134722"/>
            <a:ext cx="833141" cy="983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ctrTitle"/>
          </p:nvPr>
        </p:nvSpPr>
        <p:spPr>
          <a:xfrm>
            <a:off x="274391" y="308610"/>
            <a:ext cx="5223300" cy="383100"/>
          </a:xfrm>
          <a:prstGeom prst="rect">
            <a:avLst/>
          </a:prstGeom>
        </p:spPr>
        <p:txBody>
          <a:bodyPr wrap="square" lIns="68575" tIns="68575" rIns="68575" bIns="68575" anchor="t" anchorCtr="0">
            <a:noAutofit/>
          </a:bodyPr>
          <a:lstStyle/>
          <a:p>
            <a:pPr marL="0" lvl="0" indent="0">
              <a:spcBef>
                <a:spcPts val="0"/>
              </a:spcBef>
              <a:buNone/>
            </a:pPr>
            <a:r>
              <a:rPr lang="en-US" dirty="0"/>
              <a:t>Performance Analysis </a:t>
            </a:r>
            <a:endParaRPr lang="en"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prstGeom prst="rect">
            <a:avLst/>
          </a:prstGeom>
        </p:spPr>
        <p:txBody>
          <a:bodyPr wrap="square" lIns="68575" tIns="68575" rIns="68575" bIns="68575" anchor="t" anchorCtr="0">
            <a:noAutofit/>
          </a:bodyPr>
          <a:lstStyle/>
          <a:p>
            <a:pPr marL="0" lvl="0" indent="0">
              <a:spcBef>
                <a:spcPts val="0"/>
              </a:spcBef>
              <a:buNone/>
            </a:pPr>
            <a:r>
              <a:rPr lang="en"/>
              <a:t>TAU: Tuning and Analysis Utilities </a:t>
            </a:r>
          </a:p>
        </p:txBody>
      </p:sp>
      <p:sp>
        <p:nvSpPr>
          <p:cNvPr id="220" name="Shape 220"/>
          <p:cNvSpPr txBox="1">
            <a:spLocks noGrp="1"/>
          </p:cNvSpPr>
          <p:nvPr>
            <p:ph type="body" idx="1"/>
          </p:nvPr>
        </p:nvSpPr>
        <p:spPr>
          <a:prstGeom prst="rect">
            <a:avLst/>
          </a:prstGeom>
        </p:spPr>
        <p:txBody>
          <a:bodyPr wrap="square" lIns="68575" tIns="68575" rIns="68575" bIns="68575" anchor="t" anchorCtr="0">
            <a:noAutofit/>
          </a:bodyPr>
          <a:lstStyle/>
          <a:p>
            <a:pPr marL="457200" lvl="0" indent="-361950">
              <a:spcBef>
                <a:spcPts val="0"/>
              </a:spcBef>
              <a:spcAft>
                <a:spcPts val="0"/>
              </a:spcAft>
              <a:buSzPts val="2100"/>
              <a:buChar char="●"/>
            </a:pPr>
            <a:endParaRPr lang="en" dirty="0"/>
          </a:p>
        </p:txBody>
      </p:sp>
      <p:sp>
        <p:nvSpPr>
          <p:cNvPr id="2" name="Text Placeholder 1">
            <a:extLst>
              <a:ext uri="{FF2B5EF4-FFF2-40B4-BE49-F238E27FC236}">
                <a16:creationId xmlns:a16="http://schemas.microsoft.com/office/drawing/2014/main" id="{42BB5288-EC11-4B72-B226-8CF448D737E7}"/>
              </a:ext>
            </a:extLst>
          </p:cNvPr>
          <p:cNvSpPr>
            <a:spLocks noGrp="1"/>
          </p:cNvSpPr>
          <p:nvPr>
            <p:ph type="body" idx="2"/>
          </p:nvPr>
        </p:nvSpPr>
        <p:spPr>
          <a:xfrm>
            <a:off x="274391" y="1072125"/>
            <a:ext cx="4192500" cy="2585475"/>
          </a:xfrm>
        </p:spPr>
        <p:txBody>
          <a:bodyPr/>
          <a:lstStyle/>
          <a:p>
            <a:pPr marL="0" lvl="1" indent="0">
              <a:buClrTx/>
              <a:buSzPct val="100000"/>
              <a:buNone/>
            </a:pPr>
            <a:r>
              <a:rPr lang="en-US" sz="1400" dirty="0">
                <a:latin typeface="Arial Narrow"/>
                <a:cs typeface="Arial Narrow"/>
              </a:rPr>
              <a:t>Application measurement system for a broad array of parallel programming models, languages, and platforms. Source and binary instrumentation automation, library wrapper support, and sampling. Visual and automated analysis tools, with file conversion support to other profile and trace visualization and analysis tools.</a:t>
            </a:r>
          </a:p>
          <a:p>
            <a:pPr marL="0" lvl="1" indent="0">
              <a:buClrTx/>
              <a:buSzPct val="100000"/>
              <a:buNone/>
            </a:pPr>
            <a:r>
              <a:rPr lang="en-US" sz="1400" dirty="0">
                <a:latin typeface="Arial Narrow"/>
                <a:cs typeface="Arial Narrow"/>
              </a:rPr>
              <a:t>Measurement and analysis support for numerous models, platforms and languages such as MPI, OpenMP, SHMEM, </a:t>
            </a:r>
            <a:r>
              <a:rPr lang="en-US" sz="1400" dirty="0" err="1">
                <a:latin typeface="Arial Narrow"/>
                <a:cs typeface="Arial Narrow"/>
              </a:rPr>
              <a:t>Posix</a:t>
            </a:r>
            <a:r>
              <a:rPr lang="en-US" sz="1400" dirty="0">
                <a:latin typeface="Arial Narrow"/>
                <a:cs typeface="Arial Narrow"/>
              </a:rPr>
              <a:t> Threads, CUDA,         C/C++, Fortran, Python, Spark, Java, UPC, Cray, IBM BG/*</a:t>
            </a:r>
          </a:p>
        </p:txBody>
      </p:sp>
      <p:sp>
        <p:nvSpPr>
          <p:cNvPr id="4" name="Text Placeholder 3">
            <a:extLst>
              <a:ext uri="{FF2B5EF4-FFF2-40B4-BE49-F238E27FC236}">
                <a16:creationId xmlns:a16="http://schemas.microsoft.com/office/drawing/2014/main" id="{495F6ACC-2946-4032-802A-BCEB5EA414AD}"/>
              </a:ext>
            </a:extLst>
          </p:cNvPr>
          <p:cNvSpPr>
            <a:spLocks noGrp="1"/>
          </p:cNvSpPr>
          <p:nvPr>
            <p:ph type="body" idx="4"/>
          </p:nvPr>
        </p:nvSpPr>
        <p:spPr>
          <a:xfrm>
            <a:off x="4645026" y="1165209"/>
            <a:ext cx="4149900" cy="3149086"/>
          </a:xfrm>
        </p:spPr>
        <p:txBody>
          <a:bodyPr>
            <a:normAutofit fontScale="92500" lnSpcReduction="20000"/>
          </a:bodyPr>
          <a:lstStyle/>
          <a:p>
            <a:pPr marL="457200" lvl="0" indent="-361950">
              <a:spcBef>
                <a:spcPts val="0"/>
              </a:spcBef>
              <a:buSzPts val="2100"/>
              <a:buChar char="●"/>
            </a:pPr>
            <a:r>
              <a:rPr lang="en" dirty="0"/>
              <a:t>Released TAU v2.26.2 and v2.27, PDT v3.25, updated HPCLinux (hpclinux.org)</a:t>
            </a:r>
          </a:p>
          <a:p>
            <a:pPr marL="914400" lvl="0" indent="-361950">
              <a:spcBef>
                <a:spcPts val="0"/>
              </a:spcBef>
              <a:buSzPts val="2100"/>
              <a:buChar char="●"/>
            </a:pPr>
            <a:r>
              <a:rPr lang="en" dirty="0"/>
              <a:t>Added compiler-based instrumentation for Clang C/C++ compilers on Cray XC and IBM Power Linux</a:t>
            </a:r>
          </a:p>
          <a:p>
            <a:pPr marL="914400" lvl="0" indent="-361950">
              <a:spcBef>
                <a:spcPts val="0"/>
              </a:spcBef>
              <a:buSzPts val="2100"/>
              <a:buChar char="●"/>
            </a:pPr>
            <a:r>
              <a:rPr lang="en" dirty="0"/>
              <a:t>Added, improved Kokkos integrated profiling interface</a:t>
            </a:r>
          </a:p>
          <a:p>
            <a:pPr marL="914400" lvl="0" indent="-361950">
              <a:spcBef>
                <a:spcPts val="0"/>
              </a:spcBef>
              <a:buSzPts val="2100"/>
              <a:buChar char="●"/>
            </a:pPr>
            <a:r>
              <a:rPr lang="en" dirty="0"/>
              <a:t>Updates for CUPTI/CUDA 9.0 and OpenACC</a:t>
            </a:r>
          </a:p>
          <a:p>
            <a:pPr marL="457200" lvl="0" indent="-361950">
              <a:spcBef>
                <a:spcPts val="0"/>
              </a:spcBef>
              <a:buSzPts val="2100"/>
              <a:buChar char="●"/>
            </a:pPr>
            <a:r>
              <a:rPr lang="en" dirty="0"/>
              <a:t>Presented ECP webinar, ALCF developer webinar, SC17 tutorial</a:t>
            </a:r>
          </a:p>
          <a:p>
            <a:pPr marL="457200" lvl="0" indent="-361950">
              <a:spcBef>
                <a:spcPts val="0"/>
              </a:spcBef>
              <a:buSzPts val="2100"/>
              <a:buChar char="●"/>
            </a:pPr>
            <a:r>
              <a:rPr lang="en" dirty="0"/>
              <a:t>Python + CUDA support updated to support CANDLE project</a:t>
            </a:r>
          </a:p>
          <a:p>
            <a:endParaRPr lang="en-US" dirty="0"/>
          </a:p>
        </p:txBody>
      </p:sp>
      <p:pic>
        <p:nvPicPr>
          <p:cNvPr id="8" name="Picture 3">
            <a:extLst>
              <a:ext uri="{FF2B5EF4-FFF2-40B4-BE49-F238E27FC236}">
                <a16:creationId xmlns:a16="http://schemas.microsoft.com/office/drawing/2014/main" id="{7B5F0166-F41A-426E-897E-DE8A50830A33}"/>
              </a:ext>
            </a:extLst>
          </p:cNvPr>
          <p:cNvPicPr>
            <a:picLocks noChangeAspect="1" noChangeArrowheads="1"/>
          </p:cNvPicPr>
          <p:nvPr/>
        </p:nvPicPr>
        <p:blipFill>
          <a:blip r:embed="rId3"/>
          <a:srcRect/>
          <a:stretch>
            <a:fillRect/>
          </a:stretch>
        </p:blipFill>
        <p:spPr bwMode="auto">
          <a:xfrm>
            <a:off x="161024" y="3436680"/>
            <a:ext cx="2350505" cy="1519421"/>
          </a:xfrm>
          <a:prstGeom prst="rect">
            <a:avLst/>
          </a:prstGeom>
          <a:noFill/>
          <a:ln w="9525">
            <a:noFill/>
            <a:miter lim="800000"/>
            <a:headEnd/>
            <a:tailEnd/>
          </a:ln>
          <a:effectLst/>
        </p:spPr>
      </p:pic>
      <p:pic>
        <p:nvPicPr>
          <p:cNvPr id="9" name="Content Placeholder 4" descr="aorsa_3dwindow.tiff">
            <a:extLst>
              <a:ext uri="{FF2B5EF4-FFF2-40B4-BE49-F238E27FC236}">
                <a16:creationId xmlns:a16="http://schemas.microsoft.com/office/drawing/2014/main" id="{FD62CC65-1B47-4618-A389-8CD8B770F9E2}"/>
              </a:ext>
            </a:extLst>
          </p:cNvPr>
          <p:cNvPicPr>
            <a:picLocks noChangeAspect="1"/>
          </p:cNvPicPr>
          <p:nvPr/>
        </p:nvPicPr>
        <p:blipFill rotWithShape="1">
          <a:blip r:embed="rId4">
            <a:extLst>
              <a:ext uri="{28A0092B-C50C-407E-A947-70E740481C1C}">
                <a14:useLocalDpi xmlns:a14="http://schemas.microsoft.com/office/drawing/2010/main" val="0"/>
              </a:ext>
            </a:extLst>
          </a:blip>
          <a:srcRect l="-219" t="12986" r="20149" b="8019"/>
          <a:stretch/>
        </p:blipFill>
        <p:spPr bwMode="auto">
          <a:xfrm>
            <a:off x="2600597" y="3783415"/>
            <a:ext cx="2350505" cy="1172686"/>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274391" y="308610"/>
            <a:ext cx="8531700" cy="383100"/>
          </a:xfrm>
          <a:prstGeom prst="rect">
            <a:avLst/>
          </a:prstGeom>
        </p:spPr>
        <p:txBody>
          <a:bodyPr wrap="square" lIns="68575" tIns="68575" rIns="68575" bIns="68575" anchor="t" anchorCtr="0">
            <a:noAutofit/>
          </a:bodyPr>
          <a:lstStyle/>
          <a:p>
            <a:pPr marL="0" lvl="0" indent="0" rtl="0">
              <a:spcBef>
                <a:spcPts val="0"/>
              </a:spcBef>
              <a:buNone/>
            </a:pPr>
            <a:r>
              <a:rPr lang="en-US" dirty="0"/>
              <a:t>Engagement: </a:t>
            </a:r>
            <a:r>
              <a:rPr lang="en" dirty="0"/>
              <a:t>TAU’s support for Kokkos Profiling Interface</a:t>
            </a:r>
          </a:p>
        </p:txBody>
      </p:sp>
      <p:sp>
        <p:nvSpPr>
          <p:cNvPr id="226" name="Shape 226"/>
          <p:cNvSpPr txBox="1">
            <a:spLocks noGrp="1"/>
          </p:cNvSpPr>
          <p:nvPr>
            <p:ph type="body" idx="1"/>
          </p:nvPr>
        </p:nvSpPr>
        <p:spPr>
          <a:xfrm>
            <a:off x="274391" y="1106805"/>
            <a:ext cx="8529600" cy="3035700"/>
          </a:xfrm>
          <a:prstGeom prst="rect">
            <a:avLst/>
          </a:prstGeom>
        </p:spPr>
        <p:txBody>
          <a:bodyPr wrap="square" lIns="68575" tIns="68575" rIns="68575" bIns="68575" anchor="t" anchorCtr="0">
            <a:noAutofit/>
          </a:bodyPr>
          <a:lstStyle/>
          <a:p>
            <a:pPr marL="457200" lvl="0" indent="-361950" rtl="0">
              <a:spcBef>
                <a:spcPts val="0"/>
              </a:spcBef>
              <a:spcAft>
                <a:spcPts val="0"/>
              </a:spcAft>
              <a:buSzPts val="2100"/>
              <a:buChar char="•"/>
            </a:pPr>
            <a:r>
              <a:rPr lang="en"/>
              <a:t>TAU defines Kokkos profiling API routines.</a:t>
            </a:r>
          </a:p>
          <a:p>
            <a:pPr marL="457200" lvl="0" indent="-361950" rtl="0">
              <a:spcBef>
                <a:spcPts val="0"/>
              </a:spcBef>
              <a:spcAft>
                <a:spcPts val="0"/>
              </a:spcAft>
              <a:buSzPts val="2100"/>
              <a:buChar char="•"/>
            </a:pPr>
            <a:r>
              <a:rPr lang="en"/>
              <a:t>TAU preloads a DSO and registers callback routines.</a:t>
            </a:r>
          </a:p>
          <a:p>
            <a:pPr marL="457200" lvl="0" indent="-361950" rtl="0">
              <a:spcBef>
                <a:spcPts val="0"/>
              </a:spcBef>
              <a:spcAft>
                <a:spcPts val="0"/>
              </a:spcAft>
              <a:buSzPts val="2100"/>
              <a:buChar char="•"/>
            </a:pPr>
            <a:r>
              <a:rPr lang="en"/>
              <a:t>Generates profiles and/or OTF2 native traces for Vampir.</a:t>
            </a:r>
          </a:p>
          <a:p>
            <a:pPr marL="457200" lvl="0" indent="-361950" rtl="0">
              <a:spcBef>
                <a:spcPts val="0"/>
              </a:spcBef>
              <a:spcAft>
                <a:spcPts val="0"/>
              </a:spcAft>
              <a:buSzPts val="2100"/>
              <a:buChar char="•"/>
            </a:pPr>
            <a:r>
              <a:rPr lang="en"/>
              <a:t>No need to modify the application!  It works with Trilinos/Kokkos. </a:t>
            </a:r>
          </a:p>
          <a:p>
            <a:pPr marL="457200" lvl="0" indent="-361950" rtl="0">
              <a:spcBef>
                <a:spcPts val="0"/>
              </a:spcBef>
              <a:spcAft>
                <a:spcPts val="0"/>
              </a:spcAft>
              <a:buSzPts val="2100"/>
              <a:buChar char="•"/>
            </a:pPr>
            <a:r>
              <a:rPr lang="en"/>
              <a:t>High level kernel names visible in profiles and traces.</a:t>
            </a:r>
          </a:p>
          <a:p>
            <a:pPr marL="457200" lvl="0" indent="-361950" rtl="0">
              <a:spcBef>
                <a:spcPts val="0"/>
              </a:spcBef>
              <a:spcAft>
                <a:spcPts val="0"/>
              </a:spcAft>
              <a:buSzPts val="2100"/>
              <a:buChar char="•"/>
            </a:pPr>
            <a:r>
              <a:rPr lang="en"/>
              <a:t>Supports all of TAU’s measurements - callsite profiling, traces, etc.</a:t>
            </a:r>
          </a:p>
          <a:p>
            <a:pPr marL="457200" lvl="0" indent="-361950" rtl="0">
              <a:spcBef>
                <a:spcPts val="0"/>
              </a:spcBef>
              <a:buSzPts val="2100"/>
              <a:buChar char="•"/>
            </a:pPr>
            <a:r>
              <a:rPr lang="en"/>
              <a:t>Updated API now available in TAU v2.27 (November 2017).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274391" y="308610"/>
            <a:ext cx="8531700" cy="383100"/>
          </a:xfrm>
          <a:prstGeom prst="rect">
            <a:avLst/>
          </a:prstGeom>
        </p:spPr>
        <p:txBody>
          <a:bodyPr wrap="square" lIns="68575" tIns="68575" rIns="68575" bIns="68575" anchor="t" anchorCtr="0">
            <a:noAutofit/>
          </a:bodyPr>
          <a:lstStyle/>
          <a:p>
            <a:pPr marL="0" lvl="0" indent="0" rtl="0">
              <a:spcBef>
                <a:spcPts val="0"/>
              </a:spcBef>
              <a:buNone/>
            </a:pPr>
            <a:r>
              <a:rPr lang="en"/>
              <a:t>TAU’s support for Kokkos in ParaProf and Vampir [TUD] </a:t>
            </a:r>
          </a:p>
        </p:txBody>
      </p:sp>
      <p:sp>
        <p:nvSpPr>
          <p:cNvPr id="232" name="Shape 232"/>
          <p:cNvSpPr txBox="1">
            <a:spLocks noGrp="1"/>
          </p:cNvSpPr>
          <p:nvPr>
            <p:ph type="body" idx="1"/>
          </p:nvPr>
        </p:nvSpPr>
        <p:spPr>
          <a:xfrm>
            <a:off x="274391" y="1106805"/>
            <a:ext cx="8529600" cy="3035700"/>
          </a:xfrm>
          <a:prstGeom prst="rect">
            <a:avLst/>
          </a:prstGeom>
        </p:spPr>
        <p:txBody>
          <a:bodyPr wrap="square" lIns="68575" tIns="68575" rIns="68575" bIns="68575" anchor="t" anchorCtr="0">
            <a:noAutofit/>
          </a:bodyPr>
          <a:lstStyle/>
          <a:p>
            <a:pPr marL="177800" lvl="0" indent="-38100" rtl="0">
              <a:spcBef>
                <a:spcPts val="0"/>
              </a:spcBef>
              <a:buNone/>
            </a:pPr>
            <a:endParaRPr/>
          </a:p>
        </p:txBody>
      </p:sp>
      <p:pic>
        <p:nvPicPr>
          <p:cNvPr id="233" name="Shape 233"/>
          <p:cNvPicPr preferRelativeResize="0"/>
          <p:nvPr/>
        </p:nvPicPr>
        <p:blipFill>
          <a:blip r:embed="rId3">
            <a:alphaModFix/>
          </a:blip>
          <a:stretch>
            <a:fillRect/>
          </a:stretch>
        </p:blipFill>
        <p:spPr>
          <a:xfrm>
            <a:off x="274400" y="1106800"/>
            <a:ext cx="5622500" cy="2832149"/>
          </a:xfrm>
          <a:prstGeom prst="rect">
            <a:avLst/>
          </a:prstGeom>
          <a:noFill/>
          <a:ln>
            <a:noFill/>
          </a:ln>
        </p:spPr>
      </p:pic>
      <p:pic>
        <p:nvPicPr>
          <p:cNvPr id="234" name="Shape 234"/>
          <p:cNvPicPr preferRelativeResize="0"/>
          <p:nvPr/>
        </p:nvPicPr>
        <p:blipFill>
          <a:blip r:embed="rId4">
            <a:alphaModFix/>
          </a:blip>
          <a:stretch>
            <a:fillRect/>
          </a:stretch>
        </p:blipFill>
        <p:spPr>
          <a:xfrm>
            <a:off x="5896900" y="1106800"/>
            <a:ext cx="2637777" cy="1396574"/>
          </a:xfrm>
          <a:prstGeom prst="rect">
            <a:avLst/>
          </a:prstGeom>
          <a:noFill/>
          <a:ln>
            <a:noFill/>
          </a:ln>
        </p:spPr>
      </p:pic>
      <p:pic>
        <p:nvPicPr>
          <p:cNvPr id="235" name="Shape 235"/>
          <p:cNvPicPr preferRelativeResize="0"/>
          <p:nvPr/>
        </p:nvPicPr>
        <p:blipFill>
          <a:blip r:embed="rId5">
            <a:alphaModFix/>
          </a:blip>
          <a:stretch>
            <a:fillRect/>
          </a:stretch>
        </p:blipFill>
        <p:spPr>
          <a:xfrm>
            <a:off x="5896900" y="2402900"/>
            <a:ext cx="3142445" cy="15360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274391" y="308610"/>
            <a:ext cx="8531700" cy="383100"/>
          </a:xfrm>
          <a:prstGeom prst="rect">
            <a:avLst/>
          </a:prstGeom>
        </p:spPr>
        <p:txBody>
          <a:bodyPr wrap="square" lIns="68575" tIns="68575" rIns="68575" bIns="68575" anchor="t" anchorCtr="0">
            <a:noAutofit/>
          </a:bodyPr>
          <a:lstStyle/>
          <a:p>
            <a:pPr lvl="0"/>
            <a:r>
              <a:rPr lang="en-US" dirty="0"/>
              <a:t>Engagement: </a:t>
            </a:r>
            <a:r>
              <a:rPr lang="en" dirty="0"/>
              <a:t>TAU’s support for CANDLE ECP Application</a:t>
            </a:r>
          </a:p>
        </p:txBody>
      </p:sp>
      <p:sp>
        <p:nvSpPr>
          <p:cNvPr id="241" name="Shape 241"/>
          <p:cNvSpPr txBox="1">
            <a:spLocks noGrp="1"/>
          </p:cNvSpPr>
          <p:nvPr>
            <p:ph type="body" idx="1"/>
          </p:nvPr>
        </p:nvSpPr>
        <p:spPr>
          <a:xfrm>
            <a:off x="274391" y="1106805"/>
            <a:ext cx="8529600" cy="3035700"/>
          </a:xfrm>
          <a:prstGeom prst="rect">
            <a:avLst/>
          </a:prstGeom>
        </p:spPr>
        <p:txBody>
          <a:bodyPr wrap="square" lIns="68575" tIns="68575" rIns="68575" bIns="68575" anchor="t" anchorCtr="0">
            <a:noAutofit/>
          </a:bodyPr>
          <a:lstStyle/>
          <a:p>
            <a:pPr marL="457200" lvl="0" indent="-361950" rtl="0">
              <a:spcBef>
                <a:spcPts val="0"/>
              </a:spcBef>
              <a:spcAft>
                <a:spcPts val="0"/>
              </a:spcAft>
              <a:buSzPts val="2100"/>
              <a:buChar char="•"/>
            </a:pPr>
            <a:r>
              <a:rPr lang="en"/>
              <a:t>TAU extended to support Python with CUDA (for Titan) and Python with OpenMP replacement library for OMPT (for Theta).</a:t>
            </a:r>
          </a:p>
          <a:p>
            <a:pPr marL="457200" lvl="0" indent="-361950" rtl="0">
              <a:spcBef>
                <a:spcPts val="0"/>
              </a:spcBef>
              <a:spcAft>
                <a:spcPts val="0"/>
              </a:spcAft>
              <a:buSzPts val="2100"/>
              <a:buChar char="•"/>
            </a:pPr>
            <a:r>
              <a:rPr lang="en"/>
              <a:t>TAU instruments CANDLE P3B1 benchmark on Titan and Theta.</a:t>
            </a:r>
          </a:p>
          <a:p>
            <a:pPr marL="457200" lvl="0" indent="-361950" rtl="0">
              <a:spcBef>
                <a:spcPts val="0"/>
              </a:spcBef>
              <a:spcAft>
                <a:spcPts val="0"/>
              </a:spcAft>
              <a:buSzPts val="2100"/>
              <a:buChar char="•"/>
            </a:pPr>
            <a:r>
              <a:rPr lang="en"/>
              <a:t>No modifications are needed to CANDLE.</a:t>
            </a:r>
          </a:p>
          <a:p>
            <a:pPr marL="457200" lvl="0" indent="-361950" rtl="0">
              <a:spcBef>
                <a:spcPts val="0"/>
              </a:spcBef>
              <a:spcAft>
                <a:spcPts val="0"/>
              </a:spcAft>
              <a:buSzPts val="2100"/>
              <a:buChar char="•"/>
            </a:pPr>
            <a:r>
              <a:rPr lang="en"/>
              <a:t>Tau_python script launches CANDLE.</a:t>
            </a:r>
          </a:p>
          <a:p>
            <a:pPr marL="457200" lvl="0" indent="-361950" rtl="0">
              <a:spcBef>
                <a:spcPts val="0"/>
              </a:spcBef>
              <a:spcAft>
                <a:spcPts val="0"/>
              </a:spcAft>
              <a:buSzPts val="2100"/>
              <a:buChar char="•"/>
            </a:pPr>
            <a:r>
              <a:rPr lang="en"/>
              <a:t>TAU preloads Python instrumentation library and OMPT/CUDA.</a:t>
            </a:r>
          </a:p>
          <a:p>
            <a:pPr marL="457200" lvl="0" indent="-361950" rtl="0">
              <a:spcBef>
                <a:spcPts val="0"/>
              </a:spcBef>
              <a:buSzPts val="2100"/>
              <a:buChar char="•"/>
            </a:pPr>
            <a:r>
              <a:rPr lang="en"/>
              <a:t>Compare performance of CANDLE code with different Python packages.  </a:t>
            </a:r>
          </a:p>
          <a:p>
            <a:pPr marL="0" lvl="0" indent="0" rtl="0">
              <a:spcBef>
                <a:spcPts val="0"/>
              </a:spcBef>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274391" y="308610"/>
            <a:ext cx="8531700" cy="383100"/>
          </a:xfrm>
          <a:prstGeom prst="rect">
            <a:avLst/>
          </a:prstGeom>
        </p:spPr>
        <p:txBody>
          <a:bodyPr wrap="square" lIns="68575" tIns="68575" rIns="68575" bIns="68575" anchor="t" anchorCtr="0">
            <a:noAutofit/>
          </a:bodyPr>
          <a:lstStyle/>
          <a:p>
            <a:pPr marL="0" lvl="0" indent="0" rtl="0">
              <a:spcBef>
                <a:spcPts val="0"/>
              </a:spcBef>
              <a:buNone/>
            </a:pPr>
            <a:r>
              <a:rPr lang="en"/>
              <a:t>TAU with CANDLE</a:t>
            </a:r>
          </a:p>
        </p:txBody>
      </p:sp>
      <p:sp>
        <p:nvSpPr>
          <p:cNvPr id="247" name="Shape 247"/>
          <p:cNvSpPr txBox="1">
            <a:spLocks noGrp="1"/>
          </p:cNvSpPr>
          <p:nvPr>
            <p:ph type="body" idx="1"/>
          </p:nvPr>
        </p:nvSpPr>
        <p:spPr>
          <a:xfrm>
            <a:off x="274391" y="1106805"/>
            <a:ext cx="8529600" cy="3035700"/>
          </a:xfrm>
          <a:prstGeom prst="rect">
            <a:avLst/>
          </a:prstGeom>
        </p:spPr>
        <p:txBody>
          <a:bodyPr wrap="square" lIns="68575" tIns="68575" rIns="68575" bIns="68575" anchor="t" anchorCtr="0">
            <a:noAutofit/>
          </a:bodyPr>
          <a:lstStyle/>
          <a:p>
            <a:pPr marL="177800" lvl="0" indent="-38100" rtl="0">
              <a:spcBef>
                <a:spcPts val="0"/>
              </a:spcBef>
              <a:buNone/>
            </a:pPr>
            <a:r>
              <a:rPr lang="en"/>
              <a:t>Pilot 3 </a:t>
            </a:r>
          </a:p>
          <a:p>
            <a:pPr marL="177800" lvl="0" indent="-38100" rtl="0">
              <a:spcBef>
                <a:spcPts val="0"/>
              </a:spcBef>
              <a:buNone/>
            </a:pPr>
            <a:r>
              <a:rPr lang="en"/>
              <a:t>Benchmark 1</a:t>
            </a:r>
          </a:p>
        </p:txBody>
      </p:sp>
      <p:pic>
        <p:nvPicPr>
          <p:cNvPr id="248" name="Shape 248"/>
          <p:cNvPicPr preferRelativeResize="0"/>
          <p:nvPr/>
        </p:nvPicPr>
        <p:blipFill>
          <a:blip r:embed="rId3">
            <a:alphaModFix/>
          </a:blip>
          <a:stretch>
            <a:fillRect/>
          </a:stretch>
        </p:blipFill>
        <p:spPr>
          <a:xfrm>
            <a:off x="2366913" y="1072225"/>
            <a:ext cx="5422426" cy="31048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936628-E13C-4EA4-B66C-BAEBD20EB197}"/>
              </a:ext>
            </a:extLst>
          </p:cNvPr>
          <p:cNvSpPr>
            <a:spLocks noGrp="1"/>
          </p:cNvSpPr>
          <p:nvPr>
            <p:ph type="title"/>
          </p:nvPr>
        </p:nvSpPr>
        <p:spPr/>
        <p:txBody>
          <a:bodyPr/>
          <a:lstStyle/>
          <a:p>
            <a:r>
              <a:rPr lang="en-US" dirty="0"/>
              <a:t>Project Overview</a:t>
            </a:r>
          </a:p>
        </p:txBody>
      </p:sp>
      <p:sp>
        <p:nvSpPr>
          <p:cNvPr id="11" name="Text Placeholder 10">
            <a:extLst>
              <a:ext uri="{FF2B5EF4-FFF2-40B4-BE49-F238E27FC236}">
                <a16:creationId xmlns:a16="http://schemas.microsoft.com/office/drawing/2014/main" id="{C7BCDEDD-CE36-4CB4-B130-F2054431100A}"/>
              </a:ext>
            </a:extLst>
          </p:cNvPr>
          <p:cNvSpPr>
            <a:spLocks noGrp="1"/>
          </p:cNvSpPr>
          <p:nvPr>
            <p:ph type="body" idx="1"/>
          </p:nvPr>
        </p:nvSpPr>
        <p:spPr/>
        <p:txBody>
          <a:bodyPr/>
          <a:lstStyle/>
          <a:p>
            <a:r>
              <a:rPr lang="en-US" dirty="0"/>
              <a:t>Team Members and Affiliations</a:t>
            </a:r>
          </a:p>
        </p:txBody>
      </p:sp>
      <p:sp>
        <p:nvSpPr>
          <p:cNvPr id="12" name="Text Placeholder 11">
            <a:extLst>
              <a:ext uri="{FF2B5EF4-FFF2-40B4-BE49-F238E27FC236}">
                <a16:creationId xmlns:a16="http://schemas.microsoft.com/office/drawing/2014/main" id="{C9FED07E-36DF-438F-B193-60FE518844BA}"/>
              </a:ext>
            </a:extLst>
          </p:cNvPr>
          <p:cNvSpPr>
            <a:spLocks noGrp="1"/>
          </p:cNvSpPr>
          <p:nvPr>
            <p:ph type="body" idx="2"/>
          </p:nvPr>
        </p:nvSpPr>
        <p:spPr>
          <a:xfrm>
            <a:off x="274391" y="1784394"/>
            <a:ext cx="4192500" cy="2847895"/>
          </a:xfrm>
        </p:spPr>
        <p:txBody>
          <a:bodyPr>
            <a:normAutofit fontScale="77500" lnSpcReduction="20000"/>
          </a:bodyPr>
          <a:lstStyle/>
          <a:p>
            <a:pPr>
              <a:lnSpc>
                <a:spcPct val="120000"/>
              </a:lnSpc>
            </a:pPr>
            <a:r>
              <a:rPr lang="en-US" dirty="0"/>
              <a:t>Oak Ridge National Laboratory</a:t>
            </a:r>
          </a:p>
          <a:p>
            <a:pPr lvl="1">
              <a:lnSpc>
                <a:spcPct val="120000"/>
              </a:lnSpc>
            </a:pPr>
            <a:r>
              <a:rPr lang="en-US" dirty="0">
                <a:hlinkClick r:id="rId2"/>
              </a:rPr>
              <a:t>Jeffrey S Vetter</a:t>
            </a:r>
            <a:r>
              <a:rPr lang="en-US" dirty="0"/>
              <a:t> (PI), </a:t>
            </a:r>
            <a:r>
              <a:rPr lang="en-US" dirty="0">
                <a:hlinkClick r:id="rId3"/>
              </a:rPr>
              <a:t>Joel Denny</a:t>
            </a:r>
            <a:r>
              <a:rPr lang="en-US" dirty="0"/>
              <a:t>, </a:t>
            </a:r>
            <a:r>
              <a:rPr lang="en-US" dirty="0">
                <a:hlinkClick r:id="rId4"/>
              </a:rPr>
              <a:t>Jungwon Kim</a:t>
            </a:r>
            <a:r>
              <a:rPr lang="en-US" dirty="0"/>
              <a:t>, and </a:t>
            </a:r>
            <a:r>
              <a:rPr lang="en-US" dirty="0">
                <a:hlinkClick r:id="rId5"/>
              </a:rPr>
              <a:t>Seyong Lee</a:t>
            </a:r>
            <a:endParaRPr lang="en-US" dirty="0"/>
          </a:p>
          <a:p>
            <a:pPr>
              <a:lnSpc>
                <a:spcPct val="120000"/>
              </a:lnSpc>
            </a:pPr>
            <a:r>
              <a:rPr lang="en-US" dirty="0"/>
              <a:t>University of Oregon</a:t>
            </a:r>
          </a:p>
          <a:p>
            <a:pPr lvl="1">
              <a:lnSpc>
                <a:spcPct val="120000"/>
              </a:lnSpc>
            </a:pPr>
            <a:r>
              <a:rPr lang="en-US" dirty="0">
                <a:hlinkClick r:id="rId6"/>
              </a:rPr>
              <a:t>Allen Malony</a:t>
            </a:r>
            <a:r>
              <a:rPr lang="en-US" dirty="0"/>
              <a:t> (Co-PI), </a:t>
            </a:r>
            <a:r>
              <a:rPr lang="en-US" dirty="0">
                <a:hlinkClick r:id="rId7"/>
              </a:rPr>
              <a:t>Sameer Shende</a:t>
            </a:r>
            <a:r>
              <a:rPr lang="en-US" dirty="0"/>
              <a:t>, and </a:t>
            </a:r>
            <a:r>
              <a:rPr lang="en-US" dirty="0">
                <a:hlinkClick r:id="rId8"/>
              </a:rPr>
              <a:t>Kevin Huck</a:t>
            </a:r>
            <a:endParaRPr lang="en-US" dirty="0"/>
          </a:p>
          <a:p>
            <a:pPr>
              <a:lnSpc>
                <a:spcPct val="120000"/>
              </a:lnSpc>
            </a:pPr>
            <a:r>
              <a:rPr lang="en-US" dirty="0"/>
              <a:t>Los Alamos National Laboratory</a:t>
            </a:r>
          </a:p>
          <a:p>
            <a:pPr lvl="1">
              <a:lnSpc>
                <a:spcPct val="120000"/>
              </a:lnSpc>
            </a:pPr>
            <a:r>
              <a:rPr lang="en-US" dirty="0">
                <a:hlinkClick r:id="rId9"/>
              </a:rPr>
              <a:t>Kei Davis</a:t>
            </a:r>
            <a:r>
              <a:rPr lang="en-US" dirty="0"/>
              <a:t> (Co-PI), </a:t>
            </a:r>
            <a:r>
              <a:rPr lang="en-US" dirty="0">
                <a:hlinkClick r:id="rId10"/>
              </a:rPr>
              <a:t>George Stelle</a:t>
            </a:r>
            <a:endParaRPr lang="en-US" dirty="0"/>
          </a:p>
          <a:p>
            <a:pPr>
              <a:lnSpc>
                <a:spcPct val="120000"/>
              </a:lnSpc>
            </a:pPr>
            <a:r>
              <a:rPr lang="en-US" dirty="0"/>
              <a:t>Argonne National Laboratory</a:t>
            </a:r>
          </a:p>
          <a:p>
            <a:pPr lvl="1">
              <a:lnSpc>
                <a:spcPct val="120000"/>
              </a:lnSpc>
            </a:pPr>
            <a:r>
              <a:rPr lang="en-US" dirty="0">
                <a:hlinkClick r:id="rId11"/>
              </a:rPr>
              <a:t>Hal Finkel</a:t>
            </a:r>
            <a:r>
              <a:rPr lang="en-US" dirty="0"/>
              <a:t> (Co-PI)</a:t>
            </a:r>
          </a:p>
          <a:p>
            <a:pPr>
              <a:lnSpc>
                <a:spcPct val="120000"/>
              </a:lnSpc>
            </a:pPr>
            <a:endParaRPr lang="en-US" dirty="0"/>
          </a:p>
        </p:txBody>
      </p:sp>
      <p:sp>
        <p:nvSpPr>
          <p:cNvPr id="13" name="Text Placeholder 12">
            <a:extLst>
              <a:ext uri="{FF2B5EF4-FFF2-40B4-BE49-F238E27FC236}">
                <a16:creationId xmlns:a16="http://schemas.microsoft.com/office/drawing/2014/main" id="{604DD2C2-DD41-482F-BA79-6F094939102C}"/>
              </a:ext>
            </a:extLst>
          </p:cNvPr>
          <p:cNvSpPr>
            <a:spLocks noGrp="1"/>
          </p:cNvSpPr>
          <p:nvPr>
            <p:ph type="body" idx="3"/>
          </p:nvPr>
        </p:nvSpPr>
        <p:spPr/>
        <p:txBody>
          <a:bodyPr/>
          <a:lstStyle/>
          <a:p>
            <a:r>
              <a:rPr lang="en-US" dirty="0"/>
              <a:t>Administrative</a:t>
            </a:r>
          </a:p>
        </p:txBody>
      </p:sp>
      <p:sp>
        <p:nvSpPr>
          <p:cNvPr id="14" name="Text Placeholder 13">
            <a:extLst>
              <a:ext uri="{FF2B5EF4-FFF2-40B4-BE49-F238E27FC236}">
                <a16:creationId xmlns:a16="http://schemas.microsoft.com/office/drawing/2014/main" id="{788531E7-C81A-45AB-987B-AAC453FD6CB8}"/>
              </a:ext>
            </a:extLst>
          </p:cNvPr>
          <p:cNvSpPr>
            <a:spLocks noGrp="1"/>
          </p:cNvSpPr>
          <p:nvPr>
            <p:ph type="body" idx="4"/>
          </p:nvPr>
        </p:nvSpPr>
        <p:spPr/>
        <p:txBody>
          <a:bodyPr/>
          <a:lstStyle/>
          <a:p>
            <a:r>
              <a:rPr lang="en-US" dirty="0"/>
              <a:t>Multi-dimensional project</a:t>
            </a:r>
          </a:p>
          <a:p>
            <a:r>
              <a:rPr lang="en-US" dirty="0"/>
              <a:t>Projects nearly fully staffed</a:t>
            </a:r>
          </a:p>
          <a:p>
            <a:r>
              <a:rPr lang="en-US" dirty="0"/>
              <a:t>Three years at ~$1.2M/</a:t>
            </a:r>
            <a:r>
              <a:rPr lang="en-US" dirty="0" err="1"/>
              <a:t>yr</a:t>
            </a:r>
            <a:endParaRPr lang="en-US" dirty="0"/>
          </a:p>
          <a:p>
            <a:r>
              <a:rPr lang="en-US" dirty="0"/>
              <a:t>Directed to ‘own’ OpenACC programming model for ECP</a:t>
            </a:r>
          </a:p>
          <a:p>
            <a:pPr lvl="1"/>
            <a:r>
              <a:rPr lang="en-US" dirty="0"/>
              <a:t>PCR increment to enable this work</a:t>
            </a:r>
          </a:p>
          <a:p>
            <a:endParaRPr lang="en-US" dirty="0"/>
          </a:p>
        </p:txBody>
      </p:sp>
      <p:pic>
        <p:nvPicPr>
          <p:cNvPr id="15" name="Picture 14">
            <a:extLst>
              <a:ext uri="{FF2B5EF4-FFF2-40B4-BE49-F238E27FC236}">
                <a16:creationId xmlns:a16="http://schemas.microsoft.com/office/drawing/2014/main" id="{8B05557F-2C69-4470-BFB6-B333144DE534}"/>
              </a:ext>
            </a:extLst>
          </p:cNvPr>
          <p:cNvPicPr>
            <a:picLocks noChangeAspect="1"/>
          </p:cNvPicPr>
          <p:nvPr/>
        </p:nvPicPr>
        <p:blipFill>
          <a:blip r:embed="rId12"/>
          <a:stretch>
            <a:fillRect/>
          </a:stretch>
        </p:blipFill>
        <p:spPr>
          <a:xfrm>
            <a:off x="4991590" y="208990"/>
            <a:ext cx="1224763" cy="457200"/>
          </a:xfrm>
          <a:prstGeom prst="rect">
            <a:avLst/>
          </a:prstGeom>
        </p:spPr>
      </p:pic>
      <p:pic>
        <p:nvPicPr>
          <p:cNvPr id="16" name="Picture 15">
            <a:extLst>
              <a:ext uri="{FF2B5EF4-FFF2-40B4-BE49-F238E27FC236}">
                <a16:creationId xmlns:a16="http://schemas.microsoft.com/office/drawing/2014/main" id="{3FE6E96C-D606-468D-BE98-CD471C957CCE}"/>
              </a:ext>
            </a:extLst>
          </p:cNvPr>
          <p:cNvPicPr>
            <a:picLocks noChangeAspect="1"/>
          </p:cNvPicPr>
          <p:nvPr/>
        </p:nvPicPr>
        <p:blipFill>
          <a:blip r:embed="rId13"/>
          <a:stretch>
            <a:fillRect/>
          </a:stretch>
        </p:blipFill>
        <p:spPr>
          <a:xfrm>
            <a:off x="6319758" y="208990"/>
            <a:ext cx="998622" cy="457200"/>
          </a:xfrm>
          <a:prstGeom prst="rect">
            <a:avLst/>
          </a:prstGeom>
        </p:spPr>
      </p:pic>
      <p:pic>
        <p:nvPicPr>
          <p:cNvPr id="17" name="Picture 16">
            <a:extLst>
              <a:ext uri="{FF2B5EF4-FFF2-40B4-BE49-F238E27FC236}">
                <a16:creationId xmlns:a16="http://schemas.microsoft.com/office/drawing/2014/main" id="{01C5B24E-032F-46D4-A07D-1D5FDAB86485}"/>
              </a:ext>
            </a:extLst>
          </p:cNvPr>
          <p:cNvPicPr>
            <a:picLocks noChangeAspect="1"/>
          </p:cNvPicPr>
          <p:nvPr/>
        </p:nvPicPr>
        <p:blipFill>
          <a:blip r:embed="rId14"/>
          <a:stretch>
            <a:fillRect/>
          </a:stretch>
        </p:blipFill>
        <p:spPr>
          <a:xfrm>
            <a:off x="7421785" y="203623"/>
            <a:ext cx="979714" cy="457200"/>
          </a:xfrm>
          <a:prstGeom prst="rect">
            <a:avLst/>
          </a:prstGeom>
        </p:spPr>
      </p:pic>
      <p:pic>
        <p:nvPicPr>
          <p:cNvPr id="18" name="Picture 17">
            <a:extLst>
              <a:ext uri="{FF2B5EF4-FFF2-40B4-BE49-F238E27FC236}">
                <a16:creationId xmlns:a16="http://schemas.microsoft.com/office/drawing/2014/main" id="{E6616E92-4296-43C4-B4F0-7D558FBBEB27}"/>
              </a:ext>
            </a:extLst>
          </p:cNvPr>
          <p:cNvPicPr>
            <a:picLocks noChangeAspect="1"/>
          </p:cNvPicPr>
          <p:nvPr/>
        </p:nvPicPr>
        <p:blipFill>
          <a:blip r:embed="rId15"/>
          <a:stretch>
            <a:fillRect/>
          </a:stretch>
        </p:blipFill>
        <p:spPr>
          <a:xfrm>
            <a:off x="8504904" y="203623"/>
            <a:ext cx="457200" cy="457200"/>
          </a:xfrm>
          <a:prstGeom prst="rect">
            <a:avLst/>
          </a:prstGeom>
        </p:spPr>
      </p:pic>
    </p:spTree>
    <p:extLst>
      <p:ext uri="{BB962C8B-B14F-4D97-AF65-F5344CB8AC3E}">
        <p14:creationId xmlns:p14="http://schemas.microsoft.com/office/powerpoint/2010/main" val="2628816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p:txBody>
          <a:bodyPr/>
          <a:lstStyle/>
          <a:p>
            <a:pPr lvl="0"/>
            <a:r>
              <a:rPr lang="en-US"/>
              <a:t>Engagement: </a:t>
            </a:r>
            <a:r>
              <a:rPr lang="en"/>
              <a:t>CODAR, ADIOS Interaction</a:t>
            </a:r>
            <a:endParaRPr lang="en" dirty="0"/>
          </a:p>
        </p:txBody>
      </p:sp>
      <p:sp>
        <p:nvSpPr>
          <p:cNvPr id="355" name="Shape 355"/>
          <p:cNvSpPr txBox="1">
            <a:spLocks noGrp="1"/>
          </p:cNvSpPr>
          <p:nvPr>
            <p:ph type="body" idx="1"/>
          </p:nvPr>
        </p:nvSpPr>
        <p:spPr>
          <a:xfrm>
            <a:off x="274391" y="1106805"/>
            <a:ext cx="5058005" cy="3035700"/>
          </a:xfrm>
        </p:spPr>
        <p:txBody>
          <a:bodyPr/>
          <a:lstStyle/>
          <a:p>
            <a:pPr lvl="1"/>
            <a:r>
              <a:rPr lang="en" dirty="0"/>
              <a:t>Workflow performance data aggregation utilities for CODAR</a:t>
            </a:r>
          </a:p>
          <a:p>
            <a:pPr lvl="2"/>
            <a:r>
              <a:rPr lang="en" dirty="0"/>
              <a:t>Combine performance profiles/traces from multiple parallel applications into one data source for analysis</a:t>
            </a:r>
          </a:p>
          <a:p>
            <a:pPr lvl="1"/>
            <a:r>
              <a:rPr lang="en" dirty="0"/>
              <a:t>Callback API added to ADIOS 1.12, updated in 1.13 for generic tool integration, TAU support added in v2.27 release</a:t>
            </a:r>
          </a:p>
          <a:p>
            <a:pPr lvl="1"/>
            <a:r>
              <a:rPr lang="en" dirty="0"/>
              <a:t>TAU, SOS (Scalable Observation System) used in CODAR XGC code-coupling integration demo at SC17 for runtime performance visualization</a:t>
            </a:r>
          </a:p>
        </p:txBody>
      </p:sp>
      <p:pic>
        <p:nvPicPr>
          <p:cNvPr id="356" name="Shape 356"/>
          <p:cNvPicPr preferRelativeResize="0"/>
          <p:nvPr/>
        </p:nvPicPr>
        <p:blipFill>
          <a:blip r:embed="rId3">
            <a:alphaModFix/>
          </a:blip>
          <a:stretch>
            <a:fillRect/>
          </a:stretch>
        </p:blipFill>
        <p:spPr>
          <a:xfrm>
            <a:off x="5445850" y="844098"/>
            <a:ext cx="3545750" cy="3242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ctrTitle"/>
          </p:nvPr>
        </p:nvSpPr>
        <p:spPr>
          <a:xfrm>
            <a:off x="274391" y="308610"/>
            <a:ext cx="5223300" cy="383100"/>
          </a:xfrm>
          <a:prstGeom prst="rect">
            <a:avLst/>
          </a:prstGeom>
        </p:spPr>
        <p:txBody>
          <a:bodyPr wrap="square" lIns="68575" tIns="68575" rIns="68575" bIns="68575" anchor="t" anchorCtr="0">
            <a:noAutofit/>
          </a:bodyPr>
          <a:lstStyle/>
          <a:p>
            <a:pPr marL="0" lvl="0" indent="0" rtl="0">
              <a:spcBef>
                <a:spcPts val="0"/>
              </a:spcBef>
              <a:buNone/>
            </a:pPr>
            <a:r>
              <a:rPr lang="en-US" dirty="0"/>
              <a:t>Deep Memory Hierarchies</a:t>
            </a:r>
            <a:br>
              <a:rPr lang="en-US" dirty="0"/>
            </a:br>
            <a:r>
              <a:rPr lang="en-US" dirty="0"/>
              <a:t>Nonvolatile Memory</a:t>
            </a:r>
            <a:endParaRPr lang="e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274391" y="308610"/>
            <a:ext cx="8531700" cy="383100"/>
          </a:xfrm>
          <a:prstGeom prst="rect">
            <a:avLst/>
          </a:prstGeom>
        </p:spPr>
        <p:txBody>
          <a:bodyPr wrap="square" lIns="68575" tIns="68575" rIns="68575" bIns="68575" anchor="t" anchorCtr="0">
            <a:noAutofit/>
          </a:bodyPr>
          <a:lstStyle/>
          <a:p>
            <a:pPr marL="0" lvl="0" indent="0" rtl="0">
              <a:spcBef>
                <a:spcPts val="0"/>
              </a:spcBef>
              <a:buNone/>
            </a:pPr>
            <a:r>
              <a:rPr lang="en"/>
              <a:t>Papyrus: Parallel Aggregate Persistent Storage</a:t>
            </a:r>
          </a:p>
        </p:txBody>
      </p:sp>
      <p:sp>
        <p:nvSpPr>
          <p:cNvPr id="259" name="Shape 259"/>
          <p:cNvSpPr txBox="1">
            <a:spLocks noGrp="1"/>
          </p:cNvSpPr>
          <p:nvPr>
            <p:ph type="body" idx="1"/>
          </p:nvPr>
        </p:nvSpPr>
        <p:spPr>
          <a:xfrm>
            <a:off x="4335800" y="846475"/>
            <a:ext cx="4470300" cy="3597600"/>
          </a:xfrm>
          <a:prstGeom prst="rect">
            <a:avLst/>
          </a:prstGeom>
        </p:spPr>
        <p:txBody>
          <a:bodyPr wrap="square" lIns="68575" tIns="68575" rIns="68575" bIns="68575" anchor="t" anchorCtr="0">
            <a:noAutofit/>
          </a:bodyPr>
          <a:lstStyle/>
          <a:p>
            <a:pPr marL="457200" lvl="0" indent="-336550" rtl="0">
              <a:spcBef>
                <a:spcPts val="0"/>
              </a:spcBef>
              <a:spcAft>
                <a:spcPts val="0"/>
              </a:spcAft>
              <a:buSzPts val="1700"/>
              <a:buChar char="•"/>
            </a:pPr>
            <a:r>
              <a:rPr lang="en" sz="1700"/>
              <a:t>Overview</a:t>
            </a:r>
          </a:p>
          <a:p>
            <a:pPr marL="914400" lvl="1" indent="-317500" rtl="0">
              <a:spcBef>
                <a:spcPts val="0"/>
              </a:spcBef>
              <a:spcAft>
                <a:spcPts val="0"/>
              </a:spcAft>
              <a:buSzPts val="1400"/>
              <a:buChar char="–"/>
            </a:pPr>
            <a:r>
              <a:rPr lang="en" sz="1400"/>
              <a:t>A performance-portable programming system for aggregating distributed NVM in the next-generation DOE systems</a:t>
            </a:r>
          </a:p>
          <a:p>
            <a:pPr marL="457200" marR="0" lvl="0" indent="-336550" algn="l" rtl="0">
              <a:lnSpc>
                <a:spcPct val="90000"/>
              </a:lnSpc>
              <a:spcBef>
                <a:spcPts val="0"/>
              </a:spcBef>
              <a:spcAft>
                <a:spcPts val="0"/>
              </a:spcAft>
              <a:buClr>
                <a:schemeClr val="dk1"/>
              </a:buClr>
              <a:buSzPts val="1700"/>
              <a:buFont typeface="Arial"/>
              <a:buChar char="•"/>
            </a:pPr>
            <a:r>
              <a:rPr lang="en" sz="1700"/>
              <a:t>Activities</a:t>
            </a:r>
          </a:p>
          <a:p>
            <a:pPr marL="914400" marR="0" lvl="1" indent="-317500" algn="l" rtl="0">
              <a:lnSpc>
                <a:spcPct val="90000"/>
              </a:lnSpc>
              <a:spcBef>
                <a:spcPts val="0"/>
              </a:spcBef>
              <a:spcAft>
                <a:spcPts val="0"/>
              </a:spcAft>
              <a:buSzPts val="1400"/>
              <a:buChar char="–"/>
            </a:pPr>
            <a:r>
              <a:rPr lang="en" sz="1400"/>
              <a:t>Designed and implemented the virtual file system, C++ template containers, and key-value store</a:t>
            </a:r>
          </a:p>
          <a:p>
            <a:pPr marL="914400" marR="0" lvl="1" indent="-317500" algn="l" rtl="0">
              <a:lnSpc>
                <a:spcPct val="90000"/>
              </a:lnSpc>
              <a:spcBef>
                <a:spcPts val="0"/>
              </a:spcBef>
              <a:spcAft>
                <a:spcPts val="0"/>
              </a:spcAft>
              <a:buSzPts val="1400"/>
              <a:buChar char="–"/>
            </a:pPr>
            <a:r>
              <a:rPr lang="en" sz="1400"/>
              <a:t>Published technical papers in IPDPS’17 and SC’17</a:t>
            </a:r>
          </a:p>
          <a:p>
            <a:pPr marL="914400" marR="0" lvl="1" indent="-323850" algn="l" rtl="0">
              <a:lnSpc>
                <a:spcPct val="90000"/>
              </a:lnSpc>
              <a:spcBef>
                <a:spcPts val="0"/>
              </a:spcBef>
              <a:spcAft>
                <a:spcPts val="0"/>
              </a:spcAft>
              <a:buSzPts val="1500"/>
              <a:buChar char="–"/>
            </a:pPr>
            <a:r>
              <a:rPr lang="en" sz="1400"/>
              <a:t>Released the source code as open source software</a:t>
            </a:r>
            <a:r>
              <a:rPr lang="en" sz="1300"/>
              <a:t> (</a:t>
            </a:r>
            <a:r>
              <a:rPr lang="en" sz="1300" u="sng">
                <a:solidFill>
                  <a:schemeClr val="hlink"/>
                </a:solidFill>
                <a:hlinkClick r:id="rId3"/>
              </a:rPr>
              <a:t>https://code.ornl.gov/eck/papyrus</a:t>
            </a:r>
            <a:r>
              <a:rPr lang="en" sz="1300"/>
              <a:t>)</a:t>
            </a:r>
          </a:p>
          <a:p>
            <a:pPr marL="457200" marR="0" lvl="0" indent="-336550" algn="l" rtl="0">
              <a:lnSpc>
                <a:spcPct val="90000"/>
              </a:lnSpc>
              <a:spcBef>
                <a:spcPts val="0"/>
              </a:spcBef>
              <a:spcAft>
                <a:spcPts val="0"/>
              </a:spcAft>
              <a:buSzPts val="1700"/>
              <a:buChar char="•"/>
            </a:pPr>
            <a:r>
              <a:rPr lang="en" sz="1700"/>
              <a:t> Next Steps</a:t>
            </a:r>
          </a:p>
          <a:p>
            <a:pPr marL="914400" marR="0" lvl="1" indent="-317500" algn="l" rtl="0">
              <a:lnSpc>
                <a:spcPct val="90000"/>
              </a:lnSpc>
              <a:spcBef>
                <a:spcPts val="0"/>
              </a:spcBef>
              <a:spcAft>
                <a:spcPts val="0"/>
              </a:spcAft>
              <a:buSzPts val="1400"/>
              <a:buChar char="–"/>
            </a:pPr>
            <a:r>
              <a:rPr lang="en" sz="1400"/>
              <a:t>Port ECP applications using Papyrus and evaluate the performance on the DOE systems</a:t>
            </a:r>
          </a:p>
        </p:txBody>
      </p:sp>
      <p:pic>
        <p:nvPicPr>
          <p:cNvPr id="260" name="Shape 260"/>
          <p:cNvPicPr preferRelativeResize="0"/>
          <p:nvPr/>
        </p:nvPicPr>
        <p:blipFill>
          <a:blip r:embed="rId4">
            <a:alphaModFix/>
          </a:blip>
          <a:stretch>
            <a:fillRect/>
          </a:stretch>
        </p:blipFill>
        <p:spPr>
          <a:xfrm>
            <a:off x="274400" y="1094925"/>
            <a:ext cx="4169350" cy="3349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p:txBody>
          <a:bodyPr/>
          <a:lstStyle/>
          <a:p>
            <a:pPr lvl="0"/>
            <a:r>
              <a:rPr lang="en"/>
              <a:t>PapyrusKV: A High-Performance Parallel Key-Value Store for Distributed NVM Architectures</a:t>
            </a:r>
          </a:p>
        </p:txBody>
      </p:sp>
      <p:sp>
        <p:nvSpPr>
          <p:cNvPr id="266" name="Shape 266"/>
          <p:cNvSpPr txBox="1">
            <a:spLocks noGrp="1"/>
          </p:cNvSpPr>
          <p:nvPr>
            <p:ph type="body" idx="1"/>
          </p:nvPr>
        </p:nvSpPr>
        <p:spPr>
          <a:xfrm>
            <a:off x="274391" y="1106806"/>
            <a:ext cx="8529600" cy="1559056"/>
          </a:xfrm>
        </p:spPr>
        <p:txBody>
          <a:bodyPr>
            <a:normAutofit fontScale="77500" lnSpcReduction="20000"/>
          </a:bodyPr>
          <a:lstStyle/>
          <a:p>
            <a:pPr lvl="0"/>
            <a:r>
              <a:rPr lang="en" dirty="0"/>
              <a:t>Embedded distributed key-value store</a:t>
            </a:r>
          </a:p>
          <a:p>
            <a:pPr lvl="0"/>
            <a:r>
              <a:rPr lang="en" dirty="0"/>
              <a:t>Advanced features for HPC</a:t>
            </a:r>
          </a:p>
          <a:p>
            <a:pPr lvl="1"/>
            <a:r>
              <a:rPr lang="en" dirty="0"/>
              <a:t>Dynamic consistency configuration (sequential and relaxed), data protection attributes, zero-copy workflow, asynchronous checkpoint/restart</a:t>
            </a:r>
          </a:p>
          <a:p>
            <a:pPr lvl="0"/>
            <a:r>
              <a:rPr lang="en" dirty="0"/>
              <a:t>Meraculous</a:t>
            </a:r>
          </a:p>
          <a:p>
            <a:pPr lvl="1"/>
            <a:r>
              <a:rPr lang="en" dirty="0"/>
              <a:t>ExaBiome: Exascale Solutions for Microbiome Analysis</a:t>
            </a:r>
          </a:p>
        </p:txBody>
      </p:sp>
      <p:pic>
        <p:nvPicPr>
          <p:cNvPr id="267" name="Shape 267"/>
          <p:cNvPicPr preferRelativeResize="0"/>
          <p:nvPr/>
        </p:nvPicPr>
        <p:blipFill>
          <a:blip r:embed="rId3">
            <a:alphaModFix/>
          </a:blip>
          <a:stretch>
            <a:fillRect/>
          </a:stretch>
        </p:blipFill>
        <p:spPr>
          <a:xfrm>
            <a:off x="820050" y="2870100"/>
            <a:ext cx="2077300" cy="1631450"/>
          </a:xfrm>
          <a:prstGeom prst="rect">
            <a:avLst/>
          </a:prstGeom>
          <a:noFill/>
          <a:ln>
            <a:noFill/>
          </a:ln>
        </p:spPr>
      </p:pic>
      <p:sp>
        <p:nvSpPr>
          <p:cNvPr id="268" name="Shape 268"/>
          <p:cNvSpPr txBox="1"/>
          <p:nvPr/>
        </p:nvSpPr>
        <p:spPr>
          <a:xfrm>
            <a:off x="653301" y="4501550"/>
            <a:ext cx="2410800" cy="321900"/>
          </a:xfrm>
          <a:prstGeom prst="rect">
            <a:avLst/>
          </a:prstGeom>
          <a:noFill/>
          <a:ln>
            <a:noFill/>
          </a:ln>
        </p:spPr>
        <p:txBody>
          <a:bodyPr wrap="square" lIns="91425" tIns="91425" rIns="91425" bIns="91425" anchor="t" anchorCtr="0">
            <a:noAutofit/>
          </a:bodyPr>
          <a:lstStyle/>
          <a:p>
            <a:pPr marL="0" lvl="0" indent="0" algn="ctr" rtl="0">
              <a:lnSpc>
                <a:spcPct val="90000"/>
              </a:lnSpc>
              <a:spcBef>
                <a:spcPts val="0"/>
              </a:spcBef>
              <a:buNone/>
            </a:pPr>
            <a:r>
              <a:rPr lang="en" sz="800" i="1">
                <a:solidFill>
                  <a:schemeClr val="dk1"/>
                </a:solidFill>
              </a:rPr>
              <a:t>*Graphic from ExaBiome: Exascale Solutions to Microbiome Analysis (LBNL, LANL, JGI), 2017</a:t>
            </a:r>
          </a:p>
        </p:txBody>
      </p:sp>
      <p:pic>
        <p:nvPicPr>
          <p:cNvPr id="269" name="Shape 269"/>
          <p:cNvPicPr preferRelativeResize="0"/>
          <p:nvPr/>
        </p:nvPicPr>
        <p:blipFill>
          <a:blip r:embed="rId4">
            <a:alphaModFix/>
          </a:blip>
          <a:stretch>
            <a:fillRect/>
          </a:stretch>
        </p:blipFill>
        <p:spPr>
          <a:xfrm>
            <a:off x="2993450" y="2987761"/>
            <a:ext cx="2523025" cy="1230549"/>
          </a:xfrm>
          <a:prstGeom prst="rect">
            <a:avLst/>
          </a:prstGeom>
          <a:noFill/>
          <a:ln>
            <a:noFill/>
          </a:ln>
        </p:spPr>
      </p:pic>
      <p:pic>
        <p:nvPicPr>
          <p:cNvPr id="270" name="Shape 270"/>
          <p:cNvPicPr preferRelativeResize="0"/>
          <p:nvPr/>
        </p:nvPicPr>
        <p:blipFill>
          <a:blip r:embed="rId5">
            <a:alphaModFix/>
          </a:blip>
          <a:stretch>
            <a:fillRect/>
          </a:stretch>
        </p:blipFill>
        <p:spPr>
          <a:xfrm>
            <a:off x="3253200" y="4319700"/>
            <a:ext cx="1806660" cy="685600"/>
          </a:xfrm>
          <a:prstGeom prst="rect">
            <a:avLst/>
          </a:prstGeom>
          <a:noFill/>
          <a:ln>
            <a:noFill/>
          </a:ln>
        </p:spPr>
      </p:pic>
      <p:pic>
        <p:nvPicPr>
          <p:cNvPr id="271" name="Shape 271"/>
          <p:cNvPicPr preferRelativeResize="0"/>
          <p:nvPr/>
        </p:nvPicPr>
        <p:blipFill>
          <a:blip r:embed="rId6">
            <a:alphaModFix/>
          </a:blip>
          <a:stretch>
            <a:fillRect/>
          </a:stretch>
        </p:blipFill>
        <p:spPr>
          <a:xfrm>
            <a:off x="5688775" y="3104100"/>
            <a:ext cx="3088973" cy="997825"/>
          </a:xfrm>
          <a:prstGeom prst="rect">
            <a:avLst/>
          </a:prstGeom>
          <a:noFill/>
          <a:ln>
            <a:noFill/>
          </a:ln>
        </p:spPr>
      </p:pic>
      <p:sp>
        <p:nvSpPr>
          <p:cNvPr id="272" name="Shape 272"/>
          <p:cNvSpPr txBox="1"/>
          <p:nvPr/>
        </p:nvSpPr>
        <p:spPr>
          <a:xfrm>
            <a:off x="6707363" y="4101925"/>
            <a:ext cx="1356600" cy="321900"/>
          </a:xfrm>
          <a:prstGeom prst="rect">
            <a:avLst/>
          </a:prstGeom>
          <a:noFill/>
          <a:ln>
            <a:noFill/>
          </a:ln>
        </p:spPr>
        <p:txBody>
          <a:bodyPr wrap="square" lIns="91425" tIns="91425" rIns="91425" bIns="91425" anchor="t" anchorCtr="0">
            <a:noAutofit/>
          </a:bodyPr>
          <a:lstStyle/>
          <a:p>
            <a:pPr marL="0" lvl="0" indent="0" algn="ctr" rtl="0">
              <a:lnSpc>
                <a:spcPct val="90000"/>
              </a:lnSpc>
              <a:spcBef>
                <a:spcPts val="0"/>
              </a:spcBef>
              <a:buNone/>
            </a:pPr>
            <a:r>
              <a:rPr lang="en" sz="800" i="1">
                <a:solidFill>
                  <a:schemeClr val="dk1"/>
                </a:solidFill>
              </a:rPr>
              <a:t>on NERSC’s Cori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243735-23EE-4647-B009-DA988DD7DBDC}"/>
              </a:ext>
            </a:extLst>
          </p:cNvPr>
          <p:cNvSpPr>
            <a:spLocks noGrp="1"/>
          </p:cNvSpPr>
          <p:nvPr>
            <p:ph type="ctrTitle"/>
          </p:nvPr>
        </p:nvSpPr>
        <p:spPr/>
        <p:txBody>
          <a:bodyPr/>
          <a:lstStyle/>
          <a:p>
            <a:r>
              <a:rPr lang="en-US" dirty="0"/>
              <a:t>LLVM</a:t>
            </a:r>
            <a:br>
              <a:rPr lang="en-US" dirty="0"/>
            </a:br>
            <a:endParaRPr lang="en-US" dirty="0"/>
          </a:p>
        </p:txBody>
      </p:sp>
    </p:spTree>
    <p:extLst>
      <p:ext uri="{BB962C8B-B14F-4D97-AF65-F5344CB8AC3E}">
        <p14:creationId xmlns:p14="http://schemas.microsoft.com/office/powerpoint/2010/main" val="3523103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0EC3-402A-4247-9188-DAF0CC940DF7}"/>
              </a:ext>
            </a:extLst>
          </p:cNvPr>
          <p:cNvSpPr>
            <a:spLocks noGrp="1"/>
          </p:cNvSpPr>
          <p:nvPr>
            <p:ph type="title"/>
          </p:nvPr>
        </p:nvSpPr>
        <p:spPr/>
        <p:txBody>
          <a:bodyPr/>
          <a:lstStyle/>
          <a:p>
            <a:r>
              <a:rPr lang="en-US" dirty="0"/>
              <a:t>Tapir for Parallelism at the IR level</a:t>
            </a:r>
          </a:p>
        </p:txBody>
      </p:sp>
      <p:sp>
        <p:nvSpPr>
          <p:cNvPr id="3" name="Content Placeholder 2">
            <a:extLst>
              <a:ext uri="{FF2B5EF4-FFF2-40B4-BE49-F238E27FC236}">
                <a16:creationId xmlns:a16="http://schemas.microsoft.com/office/drawing/2014/main" id="{EA831D28-2DD0-DD41-ACDD-035E0F4E25BB}"/>
              </a:ext>
            </a:extLst>
          </p:cNvPr>
          <p:cNvSpPr>
            <a:spLocks noGrp="1"/>
          </p:cNvSpPr>
          <p:nvPr>
            <p:ph idx="1"/>
          </p:nvPr>
        </p:nvSpPr>
        <p:spPr>
          <a:xfrm>
            <a:off x="275513" y="1106805"/>
            <a:ext cx="4214121" cy="3623094"/>
          </a:xfrm>
        </p:spPr>
        <p:txBody>
          <a:bodyPr/>
          <a:lstStyle/>
          <a:p>
            <a:pPr lvl="0"/>
            <a:r>
              <a:rPr lang="en" sz="1800" dirty="0"/>
              <a:t>Tapir (LLVM IR extension from at MIT) is the basis of the Proteas High Level IR for </a:t>
            </a:r>
            <a:r>
              <a:rPr lang="en" sz="1800" dirty="0" err="1"/>
              <a:t>Exascale</a:t>
            </a:r>
            <a:r>
              <a:rPr lang="en" sz="1800" dirty="0"/>
              <a:t> (PHIRE)</a:t>
            </a:r>
          </a:p>
          <a:p>
            <a:pPr lvl="0"/>
            <a:r>
              <a:rPr lang="en" sz="1800" dirty="0"/>
              <a:t>Permits otherwise absent optimization of </a:t>
            </a:r>
            <a:r>
              <a:rPr lang="en" sz="1800" dirty="0" err="1"/>
              <a:t>paral</a:t>
            </a:r>
            <a:r>
              <a:rPr lang="en-US" sz="1800" dirty="0"/>
              <a:t>le</a:t>
            </a:r>
            <a:r>
              <a:rPr lang="en" sz="1800" dirty="0"/>
              <a:t>l source constructs</a:t>
            </a:r>
          </a:p>
          <a:p>
            <a:pPr lvl="0"/>
            <a:r>
              <a:rPr lang="en" sz="1800" dirty="0"/>
              <a:t>Collaboration with Intel, MIT, UIUC</a:t>
            </a:r>
          </a:p>
          <a:p>
            <a:r>
              <a:rPr lang="en" sz="1800" dirty="0"/>
              <a:t>Shared codebase with ECP Kitsune project</a:t>
            </a:r>
          </a:p>
          <a:p>
            <a:r>
              <a:rPr lang="en" sz="1800" dirty="0"/>
              <a:t>Currently</a:t>
            </a:r>
          </a:p>
          <a:p>
            <a:pPr lvl="1"/>
            <a:r>
              <a:rPr lang="en-US" sz="1500" dirty="0"/>
              <a:t>F</a:t>
            </a:r>
            <a:r>
              <a:rPr lang="en" sz="1500" dirty="0" err="1"/>
              <a:t>ixing</a:t>
            </a:r>
            <a:r>
              <a:rPr lang="en" sz="1500" dirty="0"/>
              <a:t> Clang OpenMP tests broken by Tapir</a:t>
            </a:r>
          </a:p>
          <a:p>
            <a:pPr lvl="1"/>
            <a:r>
              <a:rPr lang="en" sz="1500" dirty="0"/>
              <a:t>Extending support to OpenMP clauses</a:t>
            </a:r>
            <a:endParaRPr lang="en-US" sz="1500" dirty="0"/>
          </a:p>
        </p:txBody>
      </p:sp>
      <p:pic>
        <p:nvPicPr>
          <p:cNvPr id="5" name="Graphic 4">
            <a:extLst>
              <a:ext uri="{FF2B5EF4-FFF2-40B4-BE49-F238E27FC236}">
                <a16:creationId xmlns:a16="http://schemas.microsoft.com/office/drawing/2014/main" id="{12582A4A-D75F-8340-9068-23F43057C6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0189" y="1385740"/>
            <a:ext cx="4441754" cy="2817584"/>
          </a:xfrm>
          <a:prstGeom prst="rect">
            <a:avLst/>
          </a:prstGeom>
        </p:spPr>
      </p:pic>
    </p:spTree>
    <p:extLst>
      <p:ext uri="{BB962C8B-B14F-4D97-AF65-F5344CB8AC3E}">
        <p14:creationId xmlns:p14="http://schemas.microsoft.com/office/powerpoint/2010/main" val="1712398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E07F-19BD-CA42-895B-C311523A59CA}"/>
              </a:ext>
            </a:extLst>
          </p:cNvPr>
          <p:cNvSpPr>
            <a:spLocks noGrp="1"/>
          </p:cNvSpPr>
          <p:nvPr>
            <p:ph type="title"/>
          </p:nvPr>
        </p:nvSpPr>
        <p:spPr/>
        <p:txBody>
          <a:bodyPr/>
          <a:lstStyle/>
          <a:p>
            <a:r>
              <a:rPr lang="en-US" dirty="0"/>
              <a:t>PHIRE Performance</a:t>
            </a:r>
          </a:p>
        </p:txBody>
      </p:sp>
      <p:sp>
        <p:nvSpPr>
          <p:cNvPr id="10" name="Content Placeholder 9">
            <a:extLst>
              <a:ext uri="{FF2B5EF4-FFF2-40B4-BE49-F238E27FC236}">
                <a16:creationId xmlns:a16="http://schemas.microsoft.com/office/drawing/2014/main" id="{EDFCF824-5DE3-DD44-8FF5-AB90238A05FE}"/>
              </a:ext>
            </a:extLst>
          </p:cNvPr>
          <p:cNvSpPr>
            <a:spLocks noGrp="1"/>
          </p:cNvSpPr>
          <p:nvPr>
            <p:ph idx="1"/>
          </p:nvPr>
        </p:nvSpPr>
        <p:spPr>
          <a:xfrm>
            <a:off x="488346" y="854757"/>
            <a:ext cx="3674942" cy="993162"/>
          </a:xfrm>
        </p:spPr>
        <p:txBody>
          <a:bodyPr/>
          <a:lstStyle/>
          <a:p>
            <a:pPr>
              <a:buFont typeface="Arial" panose="020B0604020202020204" pitchFamily="34" charset="0"/>
              <a:buChar char="•"/>
            </a:pPr>
            <a:r>
              <a:rPr lang="en-US" dirty="0"/>
              <a:t>Tapir brings demonstrated improvement over opaque runtime calls</a:t>
            </a:r>
          </a:p>
        </p:txBody>
      </p:sp>
      <p:pic>
        <p:nvPicPr>
          <p:cNvPr id="11" name="Graphic 10">
            <a:extLst>
              <a:ext uri="{FF2B5EF4-FFF2-40B4-BE49-F238E27FC236}">
                <a16:creationId xmlns:a16="http://schemas.microsoft.com/office/drawing/2014/main" id="{CD1B7CA7-745A-E142-A287-5890371ABC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01673" y="2768923"/>
            <a:ext cx="4086843" cy="1528124"/>
          </a:xfrm>
          <a:prstGeom prst="rect">
            <a:avLst/>
          </a:prstGeom>
          <a:effectLst>
            <a:outerShdw blurRad="63500" sx="102000" sy="102000" algn="ctr" rotWithShape="0">
              <a:prstClr val="black">
                <a:alpha val="40000"/>
              </a:prstClr>
            </a:outerShdw>
            <a:softEdge rad="0"/>
          </a:effectLst>
        </p:spPr>
      </p:pic>
      <p:sp>
        <p:nvSpPr>
          <p:cNvPr id="16" name="Rectangle 15">
            <a:extLst>
              <a:ext uri="{FF2B5EF4-FFF2-40B4-BE49-F238E27FC236}">
                <a16:creationId xmlns:a16="http://schemas.microsoft.com/office/drawing/2014/main" id="{17EE5B66-DD40-A140-BF8B-521206A9D602}"/>
              </a:ext>
            </a:extLst>
          </p:cNvPr>
          <p:cNvSpPr/>
          <p:nvPr/>
        </p:nvSpPr>
        <p:spPr>
          <a:xfrm>
            <a:off x="668072" y="3743049"/>
            <a:ext cx="3495215" cy="819840"/>
          </a:xfrm>
          <a:prstGeom prst="rect">
            <a:avLst/>
          </a:prstGeom>
        </p:spPr>
        <p:txBody>
          <a:bodyPr wrap="square">
            <a:spAutoFit/>
          </a:bodyPr>
          <a:lstStyle/>
          <a:p>
            <a:r>
              <a:rPr lang="en-US" sz="788" b="1" dirty="0">
                <a:hlinkClick r:id="rId4"/>
              </a:rPr>
              <a:t>OpenMPIR: Implementing OpenMP Tasks with Tapir</a:t>
            </a:r>
            <a:br>
              <a:rPr lang="en-US" sz="788" dirty="0"/>
            </a:br>
            <a:r>
              <a:rPr lang="en-US" sz="788" dirty="0"/>
              <a:t>by George Stelle, William S. Moses, Stephen L. Olivier, Patrick McCormick, </a:t>
            </a:r>
            <a:br>
              <a:rPr lang="en-US" sz="788" dirty="0"/>
            </a:br>
            <a:r>
              <a:rPr lang="en-US" sz="788" dirty="0"/>
              <a:t>LLVM-HPC'17 Proceedings of the Fourth Workshop on the LLVM Compiler Infrastructure in HPC</a:t>
            </a:r>
            <a:r>
              <a:rPr lang="en-US" sz="788" i="1" dirty="0"/>
              <a:t>, </a:t>
            </a:r>
            <a:r>
              <a:rPr lang="en-US" sz="788" dirty="0"/>
              <a:t>Denver, CO, USA — November 12 - 17, 2017, </a:t>
            </a:r>
          </a:p>
        </p:txBody>
      </p:sp>
      <p:pic>
        <p:nvPicPr>
          <p:cNvPr id="17" name="Graphic 16">
            <a:extLst>
              <a:ext uri="{FF2B5EF4-FFF2-40B4-BE49-F238E27FC236}">
                <a16:creationId xmlns:a16="http://schemas.microsoft.com/office/drawing/2014/main" id="{DE8F81A0-7137-4545-A2E7-59A2D08EE3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01673" y="854757"/>
            <a:ext cx="4086843" cy="1585413"/>
          </a:xfrm>
          <a:prstGeom prst="rect">
            <a:avLst/>
          </a:prstGeom>
          <a:effectLst>
            <a:outerShdw blurRad="63500" sx="102000" sy="102000" algn="ctr" rotWithShape="0">
              <a:prstClr val="black">
                <a:alpha val="40000"/>
              </a:prstClr>
            </a:outerShdw>
          </a:effectLst>
        </p:spPr>
      </p:pic>
      <p:sp>
        <p:nvSpPr>
          <p:cNvPr id="19" name="Content Placeholder 9">
            <a:extLst>
              <a:ext uri="{FF2B5EF4-FFF2-40B4-BE49-F238E27FC236}">
                <a16:creationId xmlns:a16="http://schemas.microsoft.com/office/drawing/2014/main" id="{B33DFFD7-283A-4A4B-A1AC-D24666B15EBF}"/>
              </a:ext>
            </a:extLst>
          </p:cNvPr>
          <p:cNvSpPr txBox="1">
            <a:spLocks/>
          </p:cNvSpPr>
          <p:nvPr/>
        </p:nvSpPr>
        <p:spPr bwMode="auto">
          <a:xfrm>
            <a:off x="488345" y="2655362"/>
            <a:ext cx="3674942" cy="993162"/>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1"/>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1"/>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1"/>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2100" dirty="0"/>
              <a:t>New contributions enable gains in established parallel benchmarks</a:t>
            </a:r>
          </a:p>
        </p:txBody>
      </p:sp>
      <p:sp>
        <p:nvSpPr>
          <p:cNvPr id="20" name="Rectangle 19">
            <a:extLst>
              <a:ext uri="{FF2B5EF4-FFF2-40B4-BE49-F238E27FC236}">
                <a16:creationId xmlns:a16="http://schemas.microsoft.com/office/drawing/2014/main" id="{6CF2C3F5-C3EB-0241-98C7-1F7BC617B27B}"/>
              </a:ext>
            </a:extLst>
          </p:cNvPr>
          <p:cNvSpPr/>
          <p:nvPr/>
        </p:nvSpPr>
        <p:spPr>
          <a:xfrm>
            <a:off x="651695" y="1832566"/>
            <a:ext cx="3527969" cy="698589"/>
          </a:xfrm>
          <a:prstGeom prst="rect">
            <a:avLst/>
          </a:prstGeom>
        </p:spPr>
        <p:txBody>
          <a:bodyPr wrap="square">
            <a:spAutoFit/>
          </a:bodyPr>
          <a:lstStyle/>
          <a:p>
            <a:r>
              <a:rPr lang="en-US" sz="788" b="1" dirty="0">
                <a:hlinkClick r:id="rId7"/>
              </a:rPr>
              <a:t>Tapir: Embedding Fork-Join Parallelism into LLVM's Intermediate Representation</a:t>
            </a:r>
            <a:br>
              <a:rPr lang="en-US" sz="788" dirty="0"/>
            </a:br>
            <a:r>
              <a:rPr lang="en-US" sz="788" dirty="0"/>
              <a:t>by Tao B. </a:t>
            </a:r>
            <a:r>
              <a:rPr lang="en-US" sz="788" dirty="0" err="1"/>
              <a:t>Schardl</a:t>
            </a:r>
            <a:r>
              <a:rPr lang="en-US" sz="788" dirty="0"/>
              <a:t>, William S. Moses, and Charles E. </a:t>
            </a:r>
            <a:r>
              <a:rPr lang="en-US" sz="788" dirty="0" err="1"/>
              <a:t>Leiserson</a:t>
            </a:r>
            <a:br>
              <a:rPr lang="en-US" sz="788" dirty="0"/>
            </a:br>
            <a:r>
              <a:rPr lang="en-US" sz="788" i="1" dirty="0"/>
              <a:t>Symposium on Principles and Practice of Parallel Programming,</a:t>
            </a:r>
            <a:br>
              <a:rPr lang="en-US" sz="788" dirty="0"/>
            </a:br>
            <a:r>
              <a:rPr lang="en-US" sz="788" dirty="0"/>
              <a:t>Pages: 249–265, February, 2017</a:t>
            </a:r>
          </a:p>
        </p:txBody>
      </p:sp>
    </p:spTree>
    <p:extLst>
      <p:ext uri="{BB962C8B-B14F-4D97-AF65-F5344CB8AC3E}">
        <p14:creationId xmlns:p14="http://schemas.microsoft.com/office/powerpoint/2010/main" val="1477708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5C58-147E-7B41-9C5F-AA185E4B7FBD}"/>
              </a:ext>
            </a:extLst>
          </p:cNvPr>
          <p:cNvSpPr>
            <a:spLocks noGrp="1"/>
          </p:cNvSpPr>
          <p:nvPr>
            <p:ph type="title"/>
          </p:nvPr>
        </p:nvSpPr>
        <p:spPr/>
        <p:txBody>
          <a:bodyPr/>
          <a:lstStyle/>
          <a:p>
            <a:r>
              <a:rPr lang="en-US" dirty="0"/>
              <a:t>TAU Instrumentation via LLVM Plugin</a:t>
            </a:r>
          </a:p>
        </p:txBody>
      </p:sp>
      <p:sp>
        <p:nvSpPr>
          <p:cNvPr id="3" name="Content Placeholder 2">
            <a:extLst>
              <a:ext uri="{FF2B5EF4-FFF2-40B4-BE49-F238E27FC236}">
                <a16:creationId xmlns:a16="http://schemas.microsoft.com/office/drawing/2014/main" id="{A2AAE820-6AFD-1241-AD70-FC116535E3CA}"/>
              </a:ext>
            </a:extLst>
          </p:cNvPr>
          <p:cNvSpPr>
            <a:spLocks noGrp="1"/>
          </p:cNvSpPr>
          <p:nvPr>
            <p:ph idx="1"/>
          </p:nvPr>
        </p:nvSpPr>
        <p:spPr>
          <a:xfrm>
            <a:off x="275511" y="1106805"/>
            <a:ext cx="8527357" cy="3189773"/>
          </a:xfrm>
        </p:spPr>
        <p:txBody>
          <a:bodyPr/>
          <a:lstStyle/>
          <a:p>
            <a:r>
              <a:rPr lang="en-US" dirty="0"/>
              <a:t>LLVM architecture permits dynamically loaded plugins to analyze and transform IR</a:t>
            </a:r>
          </a:p>
          <a:p>
            <a:r>
              <a:rPr lang="en-US" dirty="0"/>
              <a:t>Collaboration with UO</a:t>
            </a:r>
          </a:p>
          <a:p>
            <a:r>
              <a:rPr lang="en-US" dirty="0"/>
              <a:t>This enables compiler-level instrumentation with TAU for any language with an LLVM backend</a:t>
            </a:r>
            <a:r>
              <a:rPr lang="en-US" baseline="30000" dirty="0"/>
              <a:t>1</a:t>
            </a:r>
            <a:endParaRPr lang="en-US" dirty="0"/>
          </a:p>
          <a:p>
            <a:r>
              <a:rPr lang="en-US" dirty="0"/>
              <a:t>Prototype plugin instruments C/C++ functions by name</a:t>
            </a:r>
          </a:p>
          <a:p>
            <a:pPr lvl="1"/>
            <a:r>
              <a:rPr lang="en-US" dirty="0"/>
              <a:t>Works with </a:t>
            </a:r>
            <a:r>
              <a:rPr lang="en-US" dirty="0" err="1"/>
              <a:t>LLVM+Tapir</a:t>
            </a:r>
            <a:r>
              <a:rPr lang="en-US" dirty="0"/>
              <a:t> and vanilla LLVM</a:t>
            </a:r>
          </a:p>
          <a:p>
            <a:pPr lvl="1"/>
            <a:r>
              <a:rPr lang="en-US" dirty="0"/>
              <a:t>Tested on </a:t>
            </a:r>
            <a:r>
              <a:rPr lang="en-US" dirty="0" err="1"/>
              <a:t>Kokkos</a:t>
            </a:r>
            <a:r>
              <a:rPr lang="en-US" dirty="0"/>
              <a:t> MiniFE</a:t>
            </a:r>
            <a:r>
              <a:rPr lang="en-US" baseline="30000" dirty="0"/>
              <a:t>2</a:t>
            </a:r>
            <a:r>
              <a:rPr lang="en-US" dirty="0"/>
              <a:t> proxy application</a:t>
            </a:r>
          </a:p>
          <a:p>
            <a:pPr lvl="1"/>
            <a:r>
              <a:rPr lang="en-US" dirty="0"/>
              <a:t>Can (FY19?) be extended to recognize PHIRE constructs</a:t>
            </a:r>
          </a:p>
        </p:txBody>
      </p:sp>
      <p:grpSp>
        <p:nvGrpSpPr>
          <p:cNvPr id="6" name="Group 5">
            <a:extLst>
              <a:ext uri="{FF2B5EF4-FFF2-40B4-BE49-F238E27FC236}">
                <a16:creationId xmlns:a16="http://schemas.microsoft.com/office/drawing/2014/main" id="{10AA9177-75B8-7345-BB1E-935BF0E2ADCF}"/>
              </a:ext>
            </a:extLst>
          </p:cNvPr>
          <p:cNvGrpSpPr/>
          <p:nvPr/>
        </p:nvGrpSpPr>
        <p:grpSpPr>
          <a:xfrm>
            <a:off x="2801163" y="4364103"/>
            <a:ext cx="2481770" cy="530915"/>
            <a:chOff x="1438311" y="5763157"/>
            <a:chExt cx="3309026" cy="707887"/>
          </a:xfrm>
        </p:grpSpPr>
        <p:sp>
          <p:nvSpPr>
            <p:cNvPr id="5" name="Rectangle 4">
              <a:extLst>
                <a:ext uri="{FF2B5EF4-FFF2-40B4-BE49-F238E27FC236}">
                  <a16:creationId xmlns:a16="http://schemas.microsoft.com/office/drawing/2014/main" id="{03597A64-C37A-1C4B-86DF-4059D6E542AB}"/>
                </a:ext>
              </a:extLst>
            </p:cNvPr>
            <p:cNvSpPr/>
            <p:nvPr/>
          </p:nvSpPr>
          <p:spPr>
            <a:xfrm>
              <a:off x="1438311" y="5763157"/>
              <a:ext cx="2618665" cy="338555"/>
            </a:xfrm>
            <a:prstGeom prst="rect">
              <a:avLst/>
            </a:prstGeom>
          </p:spPr>
          <p:txBody>
            <a:bodyPr wrap="none">
              <a:spAutoFit/>
            </a:bodyPr>
            <a:lstStyle/>
            <a:p>
              <a:r>
                <a:rPr lang="en-US" sz="1050" dirty="0"/>
                <a:t>[1]: </a:t>
              </a:r>
              <a:r>
                <a:rPr lang="en-US" sz="1050" dirty="0">
                  <a:hlinkClick r:id="rId2"/>
                </a:rPr>
                <a:t>https://llvm.org/Users.html</a:t>
              </a:r>
              <a:endParaRPr lang="en-US" sz="1050" dirty="0"/>
            </a:p>
          </p:txBody>
        </p:sp>
        <p:sp>
          <p:nvSpPr>
            <p:cNvPr id="4" name="Rectangle 3">
              <a:extLst>
                <a:ext uri="{FF2B5EF4-FFF2-40B4-BE49-F238E27FC236}">
                  <a16:creationId xmlns:a16="http://schemas.microsoft.com/office/drawing/2014/main" id="{1217C384-2AE0-CB46-99E4-16B76EAB1F37}"/>
                </a:ext>
              </a:extLst>
            </p:cNvPr>
            <p:cNvSpPr/>
            <p:nvPr/>
          </p:nvSpPr>
          <p:spPr>
            <a:xfrm>
              <a:off x="1438311" y="6132489"/>
              <a:ext cx="3309026" cy="338555"/>
            </a:xfrm>
            <a:prstGeom prst="rect">
              <a:avLst/>
            </a:prstGeom>
          </p:spPr>
          <p:txBody>
            <a:bodyPr wrap="none">
              <a:spAutoFit/>
            </a:bodyPr>
            <a:lstStyle/>
            <a:p>
              <a:r>
                <a:rPr lang="en-US" sz="1050" dirty="0"/>
                <a:t>[2]: </a:t>
              </a:r>
              <a:r>
                <a:rPr lang="en-US" sz="1050" dirty="0">
                  <a:hlinkClick r:id="rId3"/>
                </a:rPr>
                <a:t>https://github.com/Mantevo/miniFE</a:t>
              </a:r>
              <a:endParaRPr lang="en-US" sz="1050" dirty="0"/>
            </a:p>
          </p:txBody>
        </p:sp>
      </p:grpSp>
    </p:spTree>
    <p:extLst>
      <p:ext uri="{BB962C8B-B14F-4D97-AF65-F5344CB8AC3E}">
        <p14:creationId xmlns:p14="http://schemas.microsoft.com/office/powerpoint/2010/main" val="1071478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6699FC-060F-436F-ACA7-90A946D946CE}"/>
              </a:ext>
            </a:extLst>
          </p:cNvPr>
          <p:cNvSpPr>
            <a:spLocks noGrp="1"/>
          </p:cNvSpPr>
          <p:nvPr>
            <p:ph type="ctrTitle"/>
          </p:nvPr>
        </p:nvSpPr>
        <p:spPr/>
        <p:txBody>
          <a:bodyPr/>
          <a:lstStyle/>
          <a:p>
            <a:r>
              <a:rPr lang="en-US" dirty="0"/>
              <a:t>Application Engagement: </a:t>
            </a:r>
            <a:r>
              <a:rPr lang="en-US" dirty="0" err="1"/>
              <a:t>AMRex</a:t>
            </a:r>
            <a:endParaRPr lang="en-US" dirty="0"/>
          </a:p>
        </p:txBody>
      </p:sp>
    </p:spTree>
    <p:extLst>
      <p:ext uri="{BB962C8B-B14F-4D97-AF65-F5344CB8AC3E}">
        <p14:creationId xmlns:p14="http://schemas.microsoft.com/office/powerpoint/2010/main" val="4011713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E1219-71FD-4DF9-A158-E4387A912258}"/>
              </a:ext>
            </a:extLst>
          </p:cNvPr>
          <p:cNvSpPr>
            <a:spLocks noGrp="1"/>
          </p:cNvSpPr>
          <p:nvPr>
            <p:ph type="title"/>
          </p:nvPr>
        </p:nvSpPr>
        <p:spPr/>
        <p:txBody>
          <a:bodyPr/>
          <a:lstStyle/>
          <a:p>
            <a:r>
              <a:rPr lang="en-US" dirty="0" err="1"/>
              <a:t>AMRex</a:t>
            </a:r>
            <a:r>
              <a:rPr lang="en-US" dirty="0"/>
              <a:t>: codesign center for block structured AMR</a:t>
            </a:r>
          </a:p>
        </p:txBody>
      </p:sp>
      <p:sp>
        <p:nvSpPr>
          <p:cNvPr id="10" name="Content Placeholder 9">
            <a:extLst>
              <a:ext uri="{FF2B5EF4-FFF2-40B4-BE49-F238E27FC236}">
                <a16:creationId xmlns:a16="http://schemas.microsoft.com/office/drawing/2014/main" id="{7A764FAC-ECC4-4FDD-8592-8273C95A2B6F}"/>
              </a:ext>
            </a:extLst>
          </p:cNvPr>
          <p:cNvSpPr>
            <a:spLocks noGrp="1"/>
          </p:cNvSpPr>
          <p:nvPr>
            <p:ph sz="half" idx="1"/>
          </p:nvPr>
        </p:nvSpPr>
        <p:spPr>
          <a:xfrm>
            <a:off x="274391" y="1200154"/>
            <a:ext cx="3175477" cy="3394472"/>
          </a:xfrm>
        </p:spPr>
        <p:txBody>
          <a:bodyPr/>
          <a:lstStyle/>
          <a:p>
            <a:r>
              <a:rPr lang="en-US" dirty="0"/>
              <a:t>Currently used by five ECP applications teams</a:t>
            </a:r>
          </a:p>
          <a:p>
            <a:r>
              <a:rPr lang="en-US" dirty="0"/>
              <a:t>Goal: move to heterogeneous architectures using a portable programming model</a:t>
            </a:r>
          </a:p>
          <a:p>
            <a:r>
              <a:rPr lang="en-US" dirty="0"/>
              <a:t>PROTEAS</a:t>
            </a:r>
          </a:p>
          <a:p>
            <a:pPr lvl="1"/>
            <a:r>
              <a:rPr lang="en-US" dirty="0"/>
              <a:t>Initial triage of </a:t>
            </a:r>
            <a:r>
              <a:rPr lang="en-US" dirty="0" err="1"/>
              <a:t>AMRex</a:t>
            </a:r>
            <a:endParaRPr lang="en-US" dirty="0"/>
          </a:p>
          <a:p>
            <a:pPr lvl="1"/>
            <a:r>
              <a:rPr lang="en-US" dirty="0"/>
              <a:t>Analysis of initial GPU kernels</a:t>
            </a:r>
          </a:p>
          <a:p>
            <a:pPr lvl="1"/>
            <a:r>
              <a:rPr lang="en-US" dirty="0"/>
              <a:t>Developed initial recommendations</a:t>
            </a:r>
          </a:p>
          <a:p>
            <a:pPr lvl="1"/>
            <a:r>
              <a:rPr lang="en-US" dirty="0"/>
              <a:t>Testing recommendations now</a:t>
            </a:r>
          </a:p>
          <a:p>
            <a:pPr lvl="1"/>
            <a:r>
              <a:rPr lang="en-US" dirty="0"/>
              <a:t>Work-in-progress</a:t>
            </a:r>
          </a:p>
        </p:txBody>
      </p:sp>
      <p:sp>
        <p:nvSpPr>
          <p:cNvPr id="11" name="Content Placeholder 10">
            <a:extLst>
              <a:ext uri="{FF2B5EF4-FFF2-40B4-BE49-F238E27FC236}">
                <a16:creationId xmlns:a16="http://schemas.microsoft.com/office/drawing/2014/main" id="{D2DB789B-F3FC-4A96-817A-266FCDA749E4}"/>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18F1F624-B80B-4BA4-873F-DB83429FBFC8}"/>
              </a:ext>
            </a:extLst>
          </p:cNvPr>
          <p:cNvPicPr>
            <a:picLocks noChangeAspect="1"/>
          </p:cNvPicPr>
          <p:nvPr/>
        </p:nvPicPr>
        <p:blipFill>
          <a:blip r:embed="rId2"/>
          <a:stretch>
            <a:fillRect/>
          </a:stretch>
        </p:blipFill>
        <p:spPr>
          <a:xfrm>
            <a:off x="3449868" y="826137"/>
            <a:ext cx="5540116" cy="4142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8004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5527" y="104596"/>
            <a:ext cx="8529131" cy="650563"/>
          </a:xfrm>
        </p:spPr>
        <p:txBody>
          <a:bodyPr/>
          <a:lstStyle/>
          <a:p>
            <a:r>
              <a:rPr lang="en-US" sz="2099" dirty="0"/>
              <a:t>Architectural specialization and integration will create very complex, heterogeneous systems</a:t>
            </a:r>
          </a:p>
        </p:txBody>
      </p:sp>
      <p:sp>
        <p:nvSpPr>
          <p:cNvPr id="10" name="Content Placeholder 9"/>
          <p:cNvSpPr>
            <a:spLocks noGrp="1"/>
          </p:cNvSpPr>
          <p:nvPr>
            <p:ph sz="half" idx="1"/>
          </p:nvPr>
        </p:nvSpPr>
        <p:spPr>
          <a:xfrm>
            <a:off x="243270" y="858143"/>
            <a:ext cx="3614908" cy="3392705"/>
          </a:xfrm>
        </p:spPr>
        <p:txBody>
          <a:bodyPr>
            <a:normAutofit/>
          </a:bodyPr>
          <a:lstStyle/>
          <a:p>
            <a:r>
              <a:rPr lang="en-US" dirty="0"/>
              <a:t>Architectural specialization and integration will create very complex platforms</a:t>
            </a:r>
          </a:p>
          <a:p>
            <a:pPr lvl="1"/>
            <a:r>
              <a:rPr lang="en-US" dirty="0"/>
              <a:t>Heterogeneous computing</a:t>
            </a:r>
          </a:p>
          <a:p>
            <a:pPr lvl="1"/>
            <a:r>
              <a:rPr lang="en-US" dirty="0"/>
              <a:t>Deep memory hierarchies </a:t>
            </a:r>
            <a:r>
              <a:rPr lang="en-US" dirty="0" err="1"/>
              <a:t>incl</a:t>
            </a:r>
            <a:r>
              <a:rPr lang="en-US" dirty="0"/>
              <a:t> NVM</a:t>
            </a:r>
          </a:p>
          <a:p>
            <a:pPr lvl="1"/>
            <a:r>
              <a:rPr lang="en-US" dirty="0"/>
              <a:t>Plateauing I/O forces app redesign</a:t>
            </a:r>
          </a:p>
          <a:p>
            <a:r>
              <a:rPr lang="en-US" dirty="0"/>
              <a:t>Implications</a:t>
            </a:r>
          </a:p>
          <a:p>
            <a:pPr lvl="1"/>
            <a:r>
              <a:rPr lang="en-US" dirty="0"/>
              <a:t>DOE and companies will need to understand design tradeoffs</a:t>
            </a:r>
          </a:p>
          <a:p>
            <a:pPr lvl="1"/>
            <a:r>
              <a:rPr lang="en-US" dirty="0"/>
              <a:t>Programming systems will need to be portable</a:t>
            </a:r>
          </a:p>
          <a:p>
            <a:pPr lvl="1"/>
            <a:r>
              <a:rPr lang="en-US" dirty="0"/>
              <a:t>Performance portability will be a stretch goal</a:t>
            </a:r>
          </a:p>
        </p:txBody>
      </p:sp>
      <p:sp>
        <p:nvSpPr>
          <p:cNvPr id="11" name="Content Placeholder 10"/>
          <p:cNvSpPr>
            <a:spLocks noGrp="1"/>
          </p:cNvSpPr>
          <p:nvPr>
            <p:ph sz="half" idx="2"/>
          </p:nvPr>
        </p:nvSpPr>
        <p:spPr/>
        <p:txBody>
          <a:bodyPr>
            <a:normAutofit/>
          </a:bodyPr>
          <a:lstStyle/>
          <a:p>
            <a:endParaRPr lang="en-US"/>
          </a:p>
        </p:txBody>
      </p:sp>
      <p:graphicFrame>
        <p:nvGraphicFramePr>
          <p:cNvPr id="3" name="Content Placeholder 5"/>
          <p:cNvGraphicFramePr>
            <a:graphicFrameLocks/>
          </p:cNvGraphicFramePr>
          <p:nvPr>
            <p:extLst/>
          </p:nvPr>
        </p:nvGraphicFramePr>
        <p:xfrm>
          <a:off x="3658078" y="686783"/>
          <a:ext cx="5255860" cy="4004907"/>
        </p:xfrm>
        <a:graphic>
          <a:graphicData uri="http://schemas.openxmlformats.org/drawingml/2006/table">
            <a:tbl>
              <a:tblPr firstRow="1" bandRow="1">
                <a:tableStyleId>{5C22544A-7EE6-4342-B048-85BDC9FD1C3A}</a:tableStyleId>
              </a:tblPr>
              <a:tblGrid>
                <a:gridCol w="894614">
                  <a:extLst>
                    <a:ext uri="{9D8B030D-6E8A-4147-A177-3AD203B41FA5}">
                      <a16:colId xmlns:a16="http://schemas.microsoft.com/office/drawing/2014/main" val="20000"/>
                    </a:ext>
                  </a:extLst>
                </a:gridCol>
                <a:gridCol w="447307">
                  <a:extLst>
                    <a:ext uri="{9D8B030D-6E8A-4147-A177-3AD203B41FA5}">
                      <a16:colId xmlns:a16="http://schemas.microsoft.com/office/drawing/2014/main" val="20001"/>
                    </a:ext>
                  </a:extLst>
                </a:gridCol>
                <a:gridCol w="410033">
                  <a:extLst>
                    <a:ext uri="{9D8B030D-6E8A-4147-A177-3AD203B41FA5}">
                      <a16:colId xmlns:a16="http://schemas.microsoft.com/office/drawing/2014/main" val="20002"/>
                    </a:ext>
                  </a:extLst>
                </a:gridCol>
                <a:gridCol w="484583">
                  <a:extLst>
                    <a:ext uri="{9D8B030D-6E8A-4147-A177-3AD203B41FA5}">
                      <a16:colId xmlns:a16="http://schemas.microsoft.com/office/drawing/2014/main" val="20003"/>
                    </a:ext>
                  </a:extLst>
                </a:gridCol>
                <a:gridCol w="773229">
                  <a:extLst>
                    <a:ext uri="{9D8B030D-6E8A-4147-A177-3AD203B41FA5}">
                      <a16:colId xmlns:a16="http://schemas.microsoft.com/office/drawing/2014/main" val="20004"/>
                    </a:ext>
                  </a:extLst>
                </a:gridCol>
                <a:gridCol w="673829">
                  <a:extLst>
                    <a:ext uri="{9D8B030D-6E8A-4147-A177-3AD203B41FA5}">
                      <a16:colId xmlns:a16="http://schemas.microsoft.com/office/drawing/2014/main" val="20005"/>
                    </a:ext>
                  </a:extLst>
                </a:gridCol>
                <a:gridCol w="763672">
                  <a:extLst>
                    <a:ext uri="{9D8B030D-6E8A-4147-A177-3AD203B41FA5}">
                      <a16:colId xmlns:a16="http://schemas.microsoft.com/office/drawing/2014/main" val="20006"/>
                    </a:ext>
                  </a:extLst>
                </a:gridCol>
                <a:gridCol w="808593">
                  <a:extLst>
                    <a:ext uri="{9D8B030D-6E8A-4147-A177-3AD203B41FA5}">
                      <a16:colId xmlns:a16="http://schemas.microsoft.com/office/drawing/2014/main" val="20007"/>
                    </a:ext>
                  </a:extLst>
                </a:gridCol>
              </a:tblGrid>
              <a:tr h="257162">
                <a:tc>
                  <a:txBody>
                    <a:bodyPr/>
                    <a:lstStyle/>
                    <a:p>
                      <a:pPr algn="ctr"/>
                      <a:r>
                        <a:rPr lang="en-US" sz="700" i="0" dirty="0"/>
                        <a:t>System attributes</a:t>
                      </a:r>
                    </a:p>
                  </a:txBody>
                  <a:tcPr marL="68544" marR="68544" marT="25711" marB="25711" anchor="ctr"/>
                </a:tc>
                <a:tc>
                  <a:txBody>
                    <a:bodyPr/>
                    <a:lstStyle/>
                    <a:p>
                      <a:pPr algn="ctr"/>
                      <a:r>
                        <a:rPr lang="en-US" sz="700" i="0"/>
                        <a:t>NERSC</a:t>
                      </a:r>
                      <a:r>
                        <a:rPr lang="en-US" sz="700" i="0" baseline="0"/>
                        <a:t>  Now</a:t>
                      </a:r>
                      <a:endParaRPr lang="en-US" sz="700" i="0"/>
                    </a:p>
                  </a:txBody>
                  <a:tcPr marL="68544" marR="68544" marT="25711" marB="25711" anchor="ctr"/>
                </a:tc>
                <a:tc>
                  <a:txBody>
                    <a:bodyPr/>
                    <a:lstStyle/>
                    <a:p>
                      <a:pPr algn="ctr"/>
                      <a:r>
                        <a:rPr lang="en-US" sz="700" i="0"/>
                        <a:t>OLCF</a:t>
                      </a:r>
                      <a:r>
                        <a:rPr lang="en-US" sz="700" i="0" baseline="0"/>
                        <a:t> Now</a:t>
                      </a:r>
                      <a:endParaRPr lang="en-US" sz="700" i="0"/>
                    </a:p>
                  </a:txBody>
                  <a:tcPr marL="68544" marR="68544" marT="25711" marB="25711" anchor="ctr"/>
                </a:tc>
                <a:tc>
                  <a:txBody>
                    <a:bodyPr/>
                    <a:lstStyle/>
                    <a:p>
                      <a:pPr algn="ctr"/>
                      <a:r>
                        <a:rPr lang="en-US" sz="700" i="0"/>
                        <a:t>ALCF </a:t>
                      </a:r>
                    </a:p>
                    <a:p>
                      <a:pPr algn="ctr"/>
                      <a:r>
                        <a:rPr lang="en-US" sz="700" i="0"/>
                        <a:t>Now</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algn="ctr"/>
                      <a:r>
                        <a:rPr lang="en-US" sz="700" i="0"/>
                        <a:t>NERSC</a:t>
                      </a:r>
                      <a:r>
                        <a:rPr lang="en-US" sz="700" i="0" baseline="0"/>
                        <a:t> Upgrade</a:t>
                      </a:r>
                      <a:endParaRPr lang="en-US" sz="700" i="0"/>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algn="ctr"/>
                      <a:r>
                        <a:rPr lang="en-US" sz="700" i="0"/>
                        <a:t>OLCF</a:t>
                      </a:r>
                      <a:r>
                        <a:rPr lang="en-US" sz="700" i="0" baseline="0"/>
                        <a:t> Upgrade</a:t>
                      </a:r>
                      <a:endParaRPr lang="en-US" sz="700" i="0"/>
                    </a:p>
                  </a:txBody>
                  <a:tcPr marL="68544" marR="68544" marT="25711" marB="25711" anchor="ctr"/>
                </a:tc>
                <a:tc gridSpan="2">
                  <a:txBody>
                    <a:bodyPr/>
                    <a:lstStyle/>
                    <a:p>
                      <a:pPr algn="ctr"/>
                      <a:r>
                        <a:rPr lang="en-US" sz="700" i="0"/>
                        <a:t>ALCF</a:t>
                      </a:r>
                      <a:r>
                        <a:rPr lang="en-US" sz="700" i="0" baseline="0"/>
                        <a:t> Upgrades</a:t>
                      </a:r>
                      <a:endParaRPr lang="en-US" sz="700" i="0"/>
                    </a:p>
                  </a:txBody>
                  <a:tcPr marL="68544" marR="68544" marT="25711" marB="25711" anchor="ctr">
                    <a:lnR w="12700" cap="flat" cmpd="sng" algn="ctr">
                      <a:solidFill>
                        <a:schemeClr val="tx1"/>
                      </a:solidFill>
                      <a:prstDash val="solid"/>
                      <a:round/>
                      <a:headEnd type="none" w="med" len="med"/>
                      <a:tailEnd type="none" w="med" len="med"/>
                    </a:lnR>
                  </a:tcPr>
                </a:tc>
                <a:tc hMerge="1">
                  <a:txBody>
                    <a:bodyPr/>
                    <a:lstStyle/>
                    <a:p>
                      <a:pPr algn="ctr"/>
                      <a:endParaRPr lang="en-US" sz="1200" i="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257162">
                <a:tc>
                  <a:txBody>
                    <a:bodyPr/>
                    <a:lstStyle/>
                    <a:p>
                      <a:pPr algn="l"/>
                      <a:r>
                        <a:rPr lang="en-US" sz="700" b="0" i="0">
                          <a:latin typeface="+mn-lt"/>
                          <a:cs typeface="Arial" panose="020B0604020202020204" pitchFamily="34" charset="0"/>
                        </a:rPr>
                        <a:t>Planned Installation</a:t>
                      </a:r>
                    </a:p>
                  </a:txBody>
                  <a:tcPr marL="68544" marR="68544" marT="25711" marB="25711" anchor="ctr"/>
                </a:tc>
                <a:tc>
                  <a:txBody>
                    <a:bodyPr/>
                    <a:lstStyle/>
                    <a:p>
                      <a:pPr algn="ctr"/>
                      <a:r>
                        <a:rPr lang="en-US" sz="700" b="1" i="0">
                          <a:latin typeface="+mn-lt"/>
                          <a:cs typeface="Arial" panose="020B0604020202020204" pitchFamily="34" charset="0"/>
                        </a:rPr>
                        <a:t>Edison</a:t>
                      </a:r>
                    </a:p>
                  </a:txBody>
                  <a:tcPr marL="68544" marR="68544" marT="25711" marB="25711" anchor="ctr"/>
                </a:tc>
                <a:tc>
                  <a:txBody>
                    <a:bodyPr/>
                    <a:lstStyle/>
                    <a:p>
                      <a:pPr algn="ctr"/>
                      <a:r>
                        <a:rPr lang="en-US" sz="700" b="1" i="0">
                          <a:latin typeface="+mn-lt"/>
                          <a:cs typeface="Arial" panose="020B0604020202020204" pitchFamily="34" charset="0"/>
                        </a:rPr>
                        <a:t>TITAN</a:t>
                      </a:r>
                    </a:p>
                  </a:txBody>
                  <a:tcPr marL="68544" marR="68544" marT="25711" marB="25711" anchor="ctr"/>
                </a:tc>
                <a:tc>
                  <a:txBody>
                    <a:bodyPr/>
                    <a:lstStyle/>
                    <a:p>
                      <a:pPr algn="ctr"/>
                      <a:r>
                        <a:rPr lang="en-US" sz="700" b="1" i="0">
                          <a:latin typeface="+mn-lt"/>
                          <a:cs typeface="Arial" panose="020B0604020202020204" pitchFamily="34" charset="0"/>
                        </a:rPr>
                        <a:t>MIRA</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i="0">
                          <a:latin typeface="+mn-lt"/>
                          <a:cs typeface="Arial" panose="020B0604020202020204" pitchFamily="34" charset="0"/>
                        </a:rPr>
                        <a:t>Cori</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1" i="0">
                          <a:latin typeface="+mn-lt"/>
                          <a:cs typeface="Arial" panose="020B0604020202020204" pitchFamily="34" charset="0"/>
                        </a:rPr>
                        <a:t>2016</a:t>
                      </a: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algn="ctr"/>
                      <a:r>
                        <a:rPr lang="en-US" sz="700" b="1" i="0">
                          <a:latin typeface="+mn-lt"/>
                          <a:cs typeface="Arial" panose="020B0604020202020204" pitchFamily="34" charset="0"/>
                        </a:rPr>
                        <a:t>Summit</a:t>
                      </a:r>
                    </a:p>
                    <a:p>
                      <a:pPr algn="ctr"/>
                      <a:r>
                        <a:rPr lang="en-US" sz="700" b="1" i="0">
                          <a:latin typeface="+mn-lt"/>
                          <a:cs typeface="Arial" panose="020B0604020202020204" pitchFamily="34" charset="0"/>
                        </a:rPr>
                        <a:t>2017-2018</a:t>
                      </a:r>
                    </a:p>
                  </a:txBody>
                  <a:tcPr marL="68544" marR="68544" marT="25711" marB="25711" anchor="ctr"/>
                </a:tc>
                <a:tc>
                  <a:txBody>
                    <a:bodyPr/>
                    <a:lstStyle/>
                    <a:p>
                      <a:pPr algn="ctr"/>
                      <a:r>
                        <a:rPr lang="en-US" sz="700" b="1" i="0">
                          <a:latin typeface="+mn-lt"/>
                          <a:cs typeface="Arial" panose="020B0604020202020204" pitchFamily="34" charset="0"/>
                        </a:rPr>
                        <a:t>Theta</a:t>
                      </a:r>
                    </a:p>
                    <a:p>
                      <a:pPr algn="ctr"/>
                      <a:r>
                        <a:rPr lang="en-US" sz="700" b="1" i="0">
                          <a:latin typeface="+mn-lt"/>
                          <a:cs typeface="Arial" panose="020B0604020202020204" pitchFamily="34" charset="0"/>
                        </a:rPr>
                        <a:t>2016</a:t>
                      </a:r>
                    </a:p>
                  </a:txBody>
                  <a:tcPr marL="68544" marR="68544" marT="25711" marB="25711" anchor="ctr"/>
                </a:tc>
                <a:tc>
                  <a:txBody>
                    <a:bodyPr/>
                    <a:lstStyle/>
                    <a:p>
                      <a:pPr algn="ctr"/>
                      <a:r>
                        <a:rPr lang="en-US" sz="700" b="1" i="0">
                          <a:latin typeface="+mn-lt"/>
                          <a:cs typeface="Arial" panose="020B0604020202020204" pitchFamily="34" charset="0"/>
                        </a:rPr>
                        <a:t>Aurora</a:t>
                      </a:r>
                    </a:p>
                    <a:p>
                      <a:pPr algn="ctr"/>
                      <a:r>
                        <a:rPr lang="en-US" sz="700" b="1" i="0">
                          <a:latin typeface="+mn-lt"/>
                          <a:cs typeface="Arial" panose="020B0604020202020204" pitchFamily="34" charset="0"/>
                        </a:rPr>
                        <a:t>2018-2019</a:t>
                      </a: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96573">
                <a:tc>
                  <a:txBody>
                    <a:bodyPr/>
                    <a:lstStyle/>
                    <a:p>
                      <a:pPr algn="l"/>
                      <a:r>
                        <a:rPr lang="en-US" sz="700" i="0" dirty="0">
                          <a:latin typeface="+mn-lt"/>
                          <a:cs typeface="Arial" panose="020B0604020202020204" pitchFamily="34" charset="0"/>
                        </a:rPr>
                        <a:t>System</a:t>
                      </a:r>
                      <a:r>
                        <a:rPr lang="en-US" sz="700" i="0" baseline="0" dirty="0">
                          <a:latin typeface="+mn-lt"/>
                          <a:cs typeface="Arial" panose="020B0604020202020204" pitchFamily="34" charset="0"/>
                        </a:rPr>
                        <a:t> peak (PF)</a:t>
                      </a:r>
                      <a:endParaRPr lang="en-US" sz="700" b="1" i="0" dirty="0">
                        <a:latin typeface="+mn-lt"/>
                        <a:cs typeface="Arial" panose="020B0604020202020204" pitchFamily="34" charset="0"/>
                      </a:endParaRPr>
                    </a:p>
                  </a:txBody>
                  <a:tcPr marL="68544" marR="68544" marT="25711" marB="25711" anchor="ctr"/>
                </a:tc>
                <a:tc>
                  <a:txBody>
                    <a:bodyPr/>
                    <a:lstStyle/>
                    <a:p>
                      <a:pPr algn="ctr"/>
                      <a:r>
                        <a:rPr lang="en-US" sz="700" b="0" i="0">
                          <a:solidFill>
                            <a:schemeClr val="tx1"/>
                          </a:solidFill>
                          <a:latin typeface="+mn-lt"/>
                          <a:ea typeface="Arial" charset="0"/>
                          <a:cs typeface="Arial" charset="0"/>
                        </a:rPr>
                        <a:t>2.6</a:t>
                      </a:r>
                    </a:p>
                  </a:txBody>
                  <a:tcPr marL="68544" marR="68544" marT="25711" marB="25711" anchor="ctr"/>
                </a:tc>
                <a:tc>
                  <a:txBody>
                    <a:bodyPr/>
                    <a:lstStyle/>
                    <a:p>
                      <a:pPr algn="ctr"/>
                      <a:r>
                        <a:rPr lang="en-US" sz="700" b="0" i="0">
                          <a:latin typeface="+mn-lt"/>
                          <a:ea typeface="Arial" charset="0"/>
                          <a:cs typeface="Arial" charset="0"/>
                        </a:rPr>
                        <a:t>27 </a:t>
                      </a:r>
                    </a:p>
                  </a:txBody>
                  <a:tcPr marL="68544" marR="68544" marT="25711" marB="25711" anchor="ctr"/>
                </a:tc>
                <a:tc>
                  <a:txBody>
                    <a:bodyPr/>
                    <a:lstStyle/>
                    <a:p>
                      <a:pPr algn="ctr"/>
                      <a:r>
                        <a:rPr lang="en-US" sz="700" b="0" i="0">
                          <a:latin typeface="+mn-lt"/>
                          <a:ea typeface="Arial" charset="0"/>
                          <a:cs typeface="Arial" charset="0"/>
                        </a:rPr>
                        <a:t>10</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algn="ctr"/>
                      <a:r>
                        <a:rPr lang="en-US" sz="700" b="0" i="0" baseline="0">
                          <a:solidFill>
                            <a:schemeClr val="tx1"/>
                          </a:solidFill>
                          <a:latin typeface="+mn-lt"/>
                          <a:ea typeface="Arial" charset="0"/>
                          <a:cs typeface="Arial" charset="0"/>
                        </a:rPr>
                        <a:t>&gt; 30</a:t>
                      </a:r>
                      <a:endParaRPr lang="en-US" sz="700" b="0" i="0">
                        <a:solidFill>
                          <a:schemeClr val="tx1"/>
                        </a:solidFill>
                        <a:latin typeface="+mn-lt"/>
                        <a:ea typeface="Arial" charset="0"/>
                        <a:cs typeface="Arial" charset="0"/>
                      </a:endParaRP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algn="ctr"/>
                      <a:r>
                        <a:rPr lang="en-US" sz="700" i="0" baseline="0">
                          <a:latin typeface="+mn-lt"/>
                          <a:ea typeface="Arial" charset="0"/>
                          <a:cs typeface="Arial" charset="0"/>
                        </a:rPr>
                        <a:t>150 </a:t>
                      </a:r>
                      <a:endParaRPr lang="en-US" sz="700" b="1" i="0">
                        <a:latin typeface="+mn-lt"/>
                        <a:ea typeface="Arial" charset="0"/>
                        <a:cs typeface="Arial" charset="0"/>
                      </a:endParaRPr>
                    </a:p>
                  </a:txBody>
                  <a:tcPr marL="68544" marR="68544" marT="25711" marB="25711" anchor="ctr"/>
                </a:tc>
                <a:tc>
                  <a:txBody>
                    <a:bodyPr/>
                    <a:lstStyle/>
                    <a:p>
                      <a:pPr algn="ctr"/>
                      <a:r>
                        <a:rPr lang="en-US" sz="700" b="0" i="0">
                          <a:latin typeface="+mn-lt"/>
                          <a:ea typeface="Arial" charset="0"/>
                          <a:cs typeface="Arial" charset="0"/>
                        </a:rPr>
                        <a:t>&gt;8.5</a:t>
                      </a:r>
                    </a:p>
                  </a:txBody>
                  <a:tcPr marL="68544" marR="68544" marT="25711" marB="25711" anchor="ctr"/>
                </a:tc>
                <a:tc>
                  <a:txBody>
                    <a:bodyPr/>
                    <a:lstStyle/>
                    <a:p>
                      <a:pPr algn="ctr"/>
                      <a:r>
                        <a:rPr lang="en-US" sz="700" i="0" baseline="0">
                          <a:latin typeface="+mn-lt"/>
                          <a:ea typeface="Arial" charset="0"/>
                          <a:cs typeface="Arial" charset="0"/>
                        </a:rPr>
                        <a:t>180 </a:t>
                      </a:r>
                      <a:endParaRPr lang="en-US" sz="700" b="1" i="0">
                        <a:latin typeface="+mn-lt"/>
                        <a:ea typeface="Arial" charset="0"/>
                        <a:cs typeface="Arial" charset="0"/>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32118">
                <a:tc>
                  <a:txBody>
                    <a:bodyPr/>
                    <a:lstStyle/>
                    <a:p>
                      <a:pPr algn="l"/>
                      <a:r>
                        <a:rPr lang="en-US" sz="700" i="0">
                          <a:latin typeface="+mn-lt"/>
                          <a:cs typeface="Arial" panose="020B0604020202020204" pitchFamily="34" charset="0"/>
                        </a:rPr>
                        <a:t>Peak Power (MW)</a:t>
                      </a:r>
                      <a:endParaRPr lang="en-US" sz="700" b="1" i="0">
                        <a:latin typeface="+mn-lt"/>
                        <a:cs typeface="Arial" panose="020B0604020202020204" pitchFamily="34" charset="0"/>
                      </a:endParaRPr>
                    </a:p>
                  </a:txBody>
                  <a:tcPr marL="68544" marR="68544" marT="25711" marB="25711" anchor="ctr"/>
                </a:tc>
                <a:tc>
                  <a:txBody>
                    <a:bodyPr/>
                    <a:lstStyle/>
                    <a:p>
                      <a:pPr algn="ctr"/>
                      <a:r>
                        <a:rPr lang="en-US" sz="700" b="0" i="0" baseline="0">
                          <a:solidFill>
                            <a:schemeClr val="tx1"/>
                          </a:solidFill>
                          <a:latin typeface="+mn-lt"/>
                          <a:ea typeface="Arial" charset="0"/>
                          <a:cs typeface="Arial" charset="0"/>
                        </a:rPr>
                        <a:t>2</a:t>
                      </a:r>
                    </a:p>
                  </a:txBody>
                  <a:tcPr marL="68544" marR="68544" marT="25711" marB="25711" anchor="ctr"/>
                </a:tc>
                <a:tc>
                  <a:txBody>
                    <a:bodyPr/>
                    <a:lstStyle/>
                    <a:p>
                      <a:pPr algn="ctr"/>
                      <a:r>
                        <a:rPr lang="en-US" sz="700" b="0" i="0" baseline="0">
                          <a:latin typeface="+mn-lt"/>
                          <a:ea typeface="Arial" charset="0"/>
                          <a:cs typeface="Arial" charset="0"/>
                        </a:rPr>
                        <a:t>9</a:t>
                      </a:r>
                    </a:p>
                  </a:txBody>
                  <a:tcPr marL="68544" marR="68544" marT="25711" marB="25711" anchor="ctr"/>
                </a:tc>
                <a:tc>
                  <a:txBody>
                    <a:bodyPr/>
                    <a:lstStyle/>
                    <a:p>
                      <a:pPr algn="ctr"/>
                      <a:r>
                        <a:rPr lang="en-US" sz="700" b="0" i="0">
                          <a:latin typeface="+mn-lt"/>
                          <a:ea typeface="Arial" charset="0"/>
                          <a:cs typeface="Arial" charset="0"/>
                        </a:rPr>
                        <a:t>4.8</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a:latin typeface="+mn-lt"/>
                          <a:ea typeface="Arial" charset="0"/>
                          <a:cs typeface="Arial" charset="0"/>
                        </a:rPr>
                        <a:t>&lt; 3.7 </a:t>
                      </a: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algn="ctr"/>
                      <a:r>
                        <a:rPr lang="en-US" sz="700" i="0" baseline="0">
                          <a:latin typeface="+mn-lt"/>
                          <a:ea typeface="Arial" charset="0"/>
                          <a:cs typeface="Arial" charset="0"/>
                        </a:rPr>
                        <a:t>10 </a:t>
                      </a:r>
                      <a:r>
                        <a:rPr lang="en-US" sz="700" i="0">
                          <a:latin typeface="+mn-lt"/>
                          <a:ea typeface="Arial" charset="0"/>
                          <a:cs typeface="Arial" charset="0"/>
                        </a:rPr>
                        <a:t> </a:t>
                      </a:r>
                      <a:endParaRPr lang="en-US" sz="700" b="0" i="0">
                        <a:latin typeface="+mn-lt"/>
                        <a:ea typeface="Arial" charset="0"/>
                        <a:cs typeface="Arial" charset="0"/>
                      </a:endParaRPr>
                    </a:p>
                  </a:txBody>
                  <a:tcPr marL="68544" marR="68544" marT="25711" marB="25711" anchor="ctr"/>
                </a:tc>
                <a:tc>
                  <a:txBody>
                    <a:bodyPr/>
                    <a:lstStyle/>
                    <a:p>
                      <a:pPr algn="ctr"/>
                      <a:r>
                        <a:rPr lang="en-US" sz="700" b="0" i="0">
                          <a:latin typeface="+mn-lt"/>
                          <a:ea typeface="Arial" charset="0"/>
                          <a:cs typeface="Arial" charset="0"/>
                        </a:rPr>
                        <a:t>1.7</a:t>
                      </a:r>
                    </a:p>
                  </a:txBody>
                  <a:tcPr marL="68544" marR="68544" marT="25711" marB="25711" anchor="ctr"/>
                </a:tc>
                <a:tc>
                  <a:txBody>
                    <a:bodyPr/>
                    <a:lstStyle/>
                    <a:p>
                      <a:pPr algn="ctr"/>
                      <a:r>
                        <a:rPr lang="en-US" sz="700" i="0" baseline="0">
                          <a:latin typeface="+mn-lt"/>
                          <a:ea typeface="Arial" charset="0"/>
                          <a:cs typeface="Arial" charset="0"/>
                        </a:rPr>
                        <a:t>13</a:t>
                      </a:r>
                      <a:endParaRPr lang="en-US" sz="700" b="0" i="0">
                        <a:latin typeface="+mn-lt"/>
                        <a:ea typeface="Arial" charset="0"/>
                        <a:cs typeface="Arial" charset="0"/>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771324">
                <a:tc>
                  <a:txBody>
                    <a:bodyPr/>
                    <a:lstStyle/>
                    <a:p>
                      <a:pPr algn="l"/>
                      <a:r>
                        <a:rPr lang="en-US" sz="700" b="0" i="0" kern="1200">
                          <a:solidFill>
                            <a:schemeClr val="dk1"/>
                          </a:solidFill>
                          <a:latin typeface="+mn-lt"/>
                          <a:ea typeface="Arial" charset="0"/>
                          <a:cs typeface="Arial" charset="0"/>
                        </a:rPr>
                        <a:t>Total</a:t>
                      </a:r>
                      <a:r>
                        <a:rPr lang="en-US" sz="700" b="0" i="0">
                          <a:latin typeface="+mn-lt"/>
                          <a:ea typeface="Arial" charset="0"/>
                          <a:cs typeface="Arial" charset="0"/>
                        </a:rPr>
                        <a:t> system </a:t>
                      </a:r>
                      <a:r>
                        <a:rPr lang="en-US" sz="700" b="0" i="0" kern="1200">
                          <a:solidFill>
                            <a:schemeClr val="dk1"/>
                          </a:solidFill>
                          <a:latin typeface="+mn-lt"/>
                          <a:ea typeface="Arial" charset="0"/>
                          <a:cs typeface="Arial" charset="0"/>
                        </a:rPr>
                        <a:t>memory</a:t>
                      </a:r>
                    </a:p>
                  </a:txBody>
                  <a:tcPr marL="68544" marR="68544" marT="25711" marB="25711" anchor="ctr"/>
                </a:tc>
                <a:tc>
                  <a:txBody>
                    <a:bodyPr/>
                    <a:lstStyle/>
                    <a:p>
                      <a:pPr algn="ctr"/>
                      <a:r>
                        <a:rPr lang="en-US" sz="700" b="0" i="0" kern="1200" dirty="0">
                          <a:solidFill>
                            <a:schemeClr val="dk1"/>
                          </a:solidFill>
                          <a:latin typeface="+mn-lt"/>
                          <a:ea typeface="Arial" charset="0"/>
                          <a:cs typeface="Arial" charset="0"/>
                        </a:rPr>
                        <a:t>357 TB</a:t>
                      </a:r>
                      <a:endParaRPr lang="en-US" sz="700" b="0" i="0" dirty="0">
                        <a:latin typeface="+mn-lt"/>
                        <a:ea typeface="Arial" charset="0"/>
                        <a:cs typeface="Arial" charset="0"/>
                      </a:endParaRPr>
                    </a:p>
                  </a:txBody>
                  <a:tcPr marL="68544" marR="68544" marT="25711" marB="25711" anchor="ctr"/>
                </a:tc>
                <a:tc>
                  <a:txBody>
                    <a:bodyPr/>
                    <a:lstStyle/>
                    <a:p>
                      <a:pPr algn="ctr"/>
                      <a:r>
                        <a:rPr lang="en-US" sz="700" b="0" i="0">
                          <a:solidFill>
                            <a:schemeClr val="tx1"/>
                          </a:solidFill>
                          <a:latin typeface="+mn-lt"/>
                          <a:ea typeface="Arial" charset="0"/>
                          <a:cs typeface="Arial" charset="0"/>
                        </a:rPr>
                        <a:t>710TB</a:t>
                      </a:r>
                    </a:p>
                  </a:txBody>
                  <a:tcPr marL="68544" marR="68544" marT="25711" marB="25711" anchor="ctr"/>
                </a:tc>
                <a:tc>
                  <a:txBody>
                    <a:bodyPr/>
                    <a:lstStyle/>
                    <a:p>
                      <a:pPr algn="ctr"/>
                      <a:r>
                        <a:rPr lang="en-US" sz="700" b="0" i="0">
                          <a:solidFill>
                            <a:schemeClr val="tx1"/>
                          </a:solidFill>
                          <a:latin typeface="+mn-lt"/>
                          <a:ea typeface="Arial" charset="0"/>
                          <a:cs typeface="Arial" charset="0"/>
                        </a:rPr>
                        <a:t>768TB</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solidFill>
                            <a:schemeClr val="tx1"/>
                          </a:solidFill>
                          <a:latin typeface="+mn-lt"/>
                          <a:ea typeface="Arial" charset="0"/>
                          <a:cs typeface="Arial" charset="0"/>
                        </a:rPr>
                        <a:t>~1 PB DDR4 +</a:t>
                      </a:r>
                      <a:r>
                        <a:rPr lang="en-US" sz="700" b="0" i="0" baseline="0">
                          <a:solidFill>
                            <a:schemeClr val="tx1"/>
                          </a:solidFill>
                          <a:latin typeface="+mn-lt"/>
                          <a:ea typeface="Arial" charset="0"/>
                          <a:cs typeface="Arial" charset="0"/>
                        </a:rPr>
                        <a:t> High Bandwidth Memory (HBM)+1.5PB persistent memory </a:t>
                      </a:r>
                      <a:endParaRPr lang="en-US" sz="700" b="0" i="0">
                        <a:solidFill>
                          <a:schemeClr val="tx1"/>
                        </a:solidFill>
                        <a:latin typeface="+mn-lt"/>
                        <a:ea typeface="Arial" charset="0"/>
                        <a:cs typeface="Arial" charset="0"/>
                      </a:endParaRP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dirty="0">
                          <a:latin typeface="+mn-lt"/>
                          <a:ea typeface="Arial" charset="0"/>
                          <a:cs typeface="Arial" charset="0"/>
                        </a:rPr>
                        <a:t>&gt; 1.74</a:t>
                      </a:r>
                      <a:r>
                        <a:rPr lang="en-US" sz="700" b="0" i="0" baseline="0" dirty="0">
                          <a:latin typeface="+mn-lt"/>
                          <a:ea typeface="Arial" charset="0"/>
                          <a:cs typeface="Arial" charset="0"/>
                        </a:rPr>
                        <a:t> PB DDR4 + HBM + </a:t>
                      </a:r>
                      <a:r>
                        <a:rPr lang="en-US" sz="700" b="0" i="0" strike="sngStrike" baseline="0" dirty="0">
                          <a:latin typeface="+mn-lt"/>
                          <a:ea typeface="Arial" charset="0"/>
                          <a:cs typeface="Arial" charset="0"/>
                        </a:rPr>
                        <a:t>2.8</a:t>
                      </a:r>
                      <a:r>
                        <a:rPr lang="en-US" sz="700" b="0" i="0" baseline="0" dirty="0">
                          <a:latin typeface="+mn-lt"/>
                          <a:ea typeface="Arial" charset="0"/>
                          <a:cs typeface="Arial" charset="0"/>
                        </a:rPr>
                        <a:t> </a:t>
                      </a:r>
                      <a:r>
                        <a:rPr lang="en-US" sz="700" b="0" i="0" strike="sngStrike" baseline="0" dirty="0">
                          <a:latin typeface="+mn-lt"/>
                          <a:ea typeface="Arial" charset="0"/>
                          <a:cs typeface="Arial" charset="0"/>
                        </a:rPr>
                        <a:t>3.7</a:t>
                      </a:r>
                      <a:r>
                        <a:rPr lang="en-US" sz="700" b="0" i="0" baseline="0" dirty="0">
                          <a:latin typeface="+mn-lt"/>
                          <a:ea typeface="Arial" charset="0"/>
                          <a:cs typeface="Arial" charset="0"/>
                        </a:rPr>
                        <a:t> ~7 PB persistent memory</a:t>
                      </a:r>
                      <a:endParaRPr lang="en-US" sz="700" b="0" i="0" dirty="0">
                        <a:latin typeface="+mn-lt"/>
                        <a:ea typeface="Arial" charset="0"/>
                        <a:cs typeface="Arial" charset="0"/>
                      </a:endParaRP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&gt;480 TB DDR4 + High Bandwidth Memory (HBM)</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&gt; 7</a:t>
                      </a:r>
                      <a:r>
                        <a:rPr lang="en-US" sz="700" b="0" i="0" baseline="0">
                          <a:latin typeface="+mn-lt"/>
                          <a:ea typeface="Arial" charset="0"/>
                          <a:cs typeface="Arial" charset="0"/>
                        </a:rPr>
                        <a:t> PB </a:t>
                      </a:r>
                      <a:r>
                        <a:rPr lang="en-US" sz="700" baseline="0">
                          <a:solidFill>
                            <a:schemeClr val="tx1"/>
                          </a:solidFill>
                          <a:latin typeface="+mn-lt"/>
                        </a:rPr>
                        <a:t>High Bandwidth On-Package Memory Local Memory and Persistent Memory</a:t>
                      </a:r>
                      <a:endParaRPr lang="en-US" sz="700" b="0" i="0">
                        <a:latin typeface="+mn-lt"/>
                        <a:ea typeface="Arial" charset="0"/>
                        <a:cs typeface="Arial" charset="0"/>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57162">
                <a:tc>
                  <a:txBody>
                    <a:bodyPr/>
                    <a:lstStyle/>
                    <a:p>
                      <a:pPr algn="l"/>
                      <a:r>
                        <a:rPr lang="en-US" sz="700" i="0">
                          <a:latin typeface="+mn-lt"/>
                          <a:cs typeface="Arial" panose="020B0604020202020204" pitchFamily="34" charset="0"/>
                        </a:rPr>
                        <a:t>Node performance (TF)</a:t>
                      </a:r>
                      <a:endParaRPr lang="en-US" sz="700" b="1" i="0">
                        <a:latin typeface="+mn-lt"/>
                        <a:cs typeface="Arial" panose="020B0604020202020204" pitchFamily="34" charset="0"/>
                      </a:endParaRPr>
                    </a:p>
                  </a:txBody>
                  <a:tcPr marL="68544" marR="68544" marT="25711" marB="25711" anchor="ctr"/>
                </a:tc>
                <a:tc>
                  <a:txBody>
                    <a:bodyPr/>
                    <a:lstStyle/>
                    <a:p>
                      <a:pPr algn="ctr"/>
                      <a:r>
                        <a:rPr lang="en-US" sz="700" i="0">
                          <a:latin typeface="+mn-lt"/>
                          <a:ea typeface="Arial" charset="0"/>
                          <a:cs typeface="Arial" charset="0"/>
                        </a:rPr>
                        <a:t>0.460 </a:t>
                      </a:r>
                      <a:endParaRPr lang="en-US" sz="700" b="1" i="0">
                        <a:latin typeface="+mn-lt"/>
                        <a:ea typeface="Arial" charset="0"/>
                        <a:cs typeface="Arial" charset="0"/>
                      </a:endParaRPr>
                    </a:p>
                  </a:txBody>
                  <a:tcPr marL="68544" marR="68544" marT="25711" marB="25711" anchor="ctr"/>
                </a:tc>
                <a:tc>
                  <a:txBody>
                    <a:bodyPr/>
                    <a:lstStyle/>
                    <a:p>
                      <a:pPr algn="ctr"/>
                      <a:r>
                        <a:rPr lang="en-US" sz="700" i="0">
                          <a:latin typeface="+mn-lt"/>
                          <a:ea typeface="Arial" charset="0"/>
                          <a:cs typeface="Arial" charset="0"/>
                        </a:rPr>
                        <a:t>1.452 </a:t>
                      </a:r>
                      <a:r>
                        <a:rPr lang="en-US" sz="700" i="0" baseline="0">
                          <a:latin typeface="+mn-lt"/>
                          <a:ea typeface="Arial" charset="0"/>
                          <a:cs typeface="Arial" charset="0"/>
                        </a:rPr>
                        <a:t> </a:t>
                      </a:r>
                      <a:endParaRPr lang="en-US" sz="700" b="1" i="0">
                        <a:latin typeface="+mn-lt"/>
                        <a:ea typeface="Arial" charset="0"/>
                        <a:cs typeface="Arial" charset="0"/>
                      </a:endParaRPr>
                    </a:p>
                  </a:txBody>
                  <a:tcPr marL="68544" marR="68544" marT="25711" marB="25711" anchor="ctr"/>
                </a:tc>
                <a:tc>
                  <a:txBody>
                    <a:bodyPr/>
                    <a:lstStyle/>
                    <a:p>
                      <a:pPr algn="ctr"/>
                      <a:r>
                        <a:rPr lang="en-US" sz="700" b="0" i="0">
                          <a:latin typeface="+mn-lt"/>
                          <a:ea typeface="Arial" charset="0"/>
                          <a:cs typeface="Arial" charset="0"/>
                        </a:rPr>
                        <a:t>0.204</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algn="ctr"/>
                      <a:r>
                        <a:rPr lang="en-US" sz="700" i="0" baseline="0">
                          <a:latin typeface="+mn-lt"/>
                          <a:ea typeface="Arial" charset="0"/>
                          <a:cs typeface="Arial" charset="0"/>
                        </a:rPr>
                        <a:t> &gt; 3</a:t>
                      </a:r>
                      <a:endParaRPr lang="en-US" sz="700" b="1" i="0">
                        <a:latin typeface="+mn-lt"/>
                        <a:ea typeface="Arial" charset="0"/>
                        <a:cs typeface="Arial" charset="0"/>
                      </a:endParaRP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algn="ctr"/>
                      <a:r>
                        <a:rPr lang="en-US" sz="700" i="0" baseline="0">
                          <a:latin typeface="+mn-lt"/>
                          <a:ea typeface="Arial" charset="0"/>
                          <a:cs typeface="Arial" charset="0"/>
                        </a:rPr>
                        <a:t>&gt; 40</a:t>
                      </a:r>
                      <a:endParaRPr lang="en-US" sz="700" b="1" i="0">
                        <a:latin typeface="+mn-lt"/>
                        <a:ea typeface="Arial" charset="0"/>
                        <a:cs typeface="Arial" charset="0"/>
                      </a:endParaRPr>
                    </a:p>
                  </a:txBody>
                  <a:tcPr marL="68544" marR="68544" marT="25711" marB="25711" anchor="ctr"/>
                </a:tc>
                <a:tc>
                  <a:txBody>
                    <a:bodyPr/>
                    <a:lstStyle/>
                    <a:p>
                      <a:pPr algn="ctr"/>
                      <a:r>
                        <a:rPr lang="en-US" sz="700" b="0" i="0">
                          <a:latin typeface="+mn-lt"/>
                          <a:ea typeface="Arial" charset="0"/>
                          <a:cs typeface="Arial" charset="0"/>
                        </a:rPr>
                        <a:t>&gt; 3</a:t>
                      </a:r>
                    </a:p>
                  </a:txBody>
                  <a:tcPr marL="68544" marR="68544" marT="25711" marB="25711" anchor="ctr"/>
                </a:tc>
                <a:tc>
                  <a:txBody>
                    <a:bodyPr/>
                    <a:lstStyle/>
                    <a:p>
                      <a:pPr algn="ctr"/>
                      <a:r>
                        <a:rPr lang="en-US" sz="700" i="0" baseline="0">
                          <a:latin typeface="+mn-lt"/>
                          <a:ea typeface="Arial" charset="0"/>
                          <a:cs typeface="Arial" charset="0"/>
                        </a:rPr>
                        <a:t>&gt; 17 times Mira</a:t>
                      </a:r>
                      <a:endParaRPr lang="en-US" sz="700" b="1" i="0">
                        <a:latin typeface="+mn-lt"/>
                        <a:ea typeface="Arial" charset="0"/>
                        <a:cs typeface="Arial" charset="0"/>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668642">
                <a:tc>
                  <a:txBody>
                    <a:bodyPr/>
                    <a:lstStyle/>
                    <a:p>
                      <a:pPr algn="l"/>
                      <a:r>
                        <a:rPr lang="en-US" sz="700" i="0">
                          <a:latin typeface="+mn-lt"/>
                          <a:cs typeface="Arial" panose="020B0604020202020204" pitchFamily="34" charset="0"/>
                        </a:rPr>
                        <a:t>Node processors</a:t>
                      </a:r>
                    </a:p>
                  </a:txBody>
                  <a:tcPr marL="68544" marR="68544" marT="25711" marB="25711" anchor="ctr"/>
                </a:tc>
                <a:tc>
                  <a:txBody>
                    <a:bodyPr/>
                    <a:lstStyle/>
                    <a:p>
                      <a:pPr algn="ctr"/>
                      <a:r>
                        <a:rPr lang="en-US" sz="700" i="0" baseline="0">
                          <a:latin typeface="+mn-lt"/>
                          <a:ea typeface="Arial" charset="0"/>
                          <a:cs typeface="Arial" charset="0"/>
                        </a:rPr>
                        <a:t>Intel Ivy Bridge </a:t>
                      </a:r>
                      <a:endParaRPr lang="en-US" sz="700" i="0">
                        <a:latin typeface="+mn-lt"/>
                        <a:ea typeface="Arial" charset="0"/>
                        <a:cs typeface="Arial" charset="0"/>
                      </a:endParaRPr>
                    </a:p>
                  </a:txBody>
                  <a:tcPr marL="68544" marR="68544" marT="25711" marB="25711" anchor="ctr"/>
                </a:tc>
                <a:tc>
                  <a:txBody>
                    <a:bodyPr/>
                    <a:lstStyle/>
                    <a:p>
                      <a:pPr algn="ctr"/>
                      <a:r>
                        <a:rPr lang="en-US" sz="700" i="0" dirty="0">
                          <a:latin typeface="+mn-lt"/>
                          <a:ea typeface="Arial" charset="0"/>
                          <a:cs typeface="Arial" charset="0"/>
                        </a:rPr>
                        <a:t>AMD Opteron</a:t>
                      </a:r>
                      <a:r>
                        <a:rPr lang="en-US" sz="700" i="0" baseline="0" dirty="0">
                          <a:latin typeface="+mn-lt"/>
                          <a:ea typeface="Arial" charset="0"/>
                          <a:cs typeface="Arial" charset="0"/>
                        </a:rPr>
                        <a:t>   </a:t>
                      </a:r>
                      <a:endParaRPr lang="en-US" sz="700" i="0" dirty="0">
                        <a:latin typeface="+mn-lt"/>
                        <a:ea typeface="Arial" charset="0"/>
                        <a:cs typeface="Arial" charset="0"/>
                      </a:endParaRPr>
                    </a:p>
                    <a:p>
                      <a:pPr algn="ctr"/>
                      <a:r>
                        <a:rPr lang="en-US" sz="700" i="0" dirty="0" err="1">
                          <a:latin typeface="+mn-lt"/>
                          <a:ea typeface="Arial" charset="0"/>
                          <a:cs typeface="Arial" charset="0"/>
                        </a:rPr>
                        <a:t>Nvidia</a:t>
                      </a:r>
                      <a:r>
                        <a:rPr lang="en-US" sz="700" i="0" dirty="0">
                          <a:latin typeface="+mn-lt"/>
                          <a:ea typeface="Arial" charset="0"/>
                          <a:cs typeface="Arial" charset="0"/>
                        </a:rPr>
                        <a:t> Kepler  </a:t>
                      </a:r>
                    </a:p>
                  </a:txBody>
                  <a:tcPr marL="68544" marR="68544" marT="25711" marB="25711" anchor="ctr"/>
                </a:tc>
                <a:tc>
                  <a:txBody>
                    <a:bodyPr/>
                    <a:lstStyle/>
                    <a:p>
                      <a:pPr algn="ctr"/>
                      <a:r>
                        <a:rPr lang="en-US" sz="700" i="0">
                          <a:latin typeface="+mn-lt"/>
                          <a:ea typeface="Arial" charset="0"/>
                          <a:cs typeface="Arial" charset="0"/>
                        </a:rPr>
                        <a:t>64-bit PowerPC A2</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algn="ctr"/>
                      <a:r>
                        <a:rPr lang="en-US" sz="700" i="0">
                          <a:latin typeface="+mn-lt"/>
                          <a:ea typeface="Arial" charset="0"/>
                          <a:cs typeface="Arial" charset="0"/>
                        </a:rPr>
                        <a:t>Intel</a:t>
                      </a:r>
                      <a:r>
                        <a:rPr lang="en-US" sz="700" i="0" baseline="0">
                          <a:latin typeface="+mn-lt"/>
                          <a:ea typeface="Arial" charset="0"/>
                          <a:cs typeface="Arial" charset="0"/>
                        </a:rPr>
                        <a:t> Knights Landing  many core CPUs </a:t>
                      </a:r>
                    </a:p>
                    <a:p>
                      <a:pPr algn="ctr"/>
                      <a:r>
                        <a:rPr lang="en-US" sz="700" i="0" baseline="0">
                          <a:latin typeface="+mn-lt"/>
                          <a:ea typeface="Arial" charset="0"/>
                          <a:cs typeface="Arial" charset="0"/>
                        </a:rPr>
                        <a:t>Intel </a:t>
                      </a:r>
                      <a:r>
                        <a:rPr lang="en-US" sz="700" i="0" baseline="0" err="1">
                          <a:latin typeface="+mn-lt"/>
                          <a:ea typeface="Arial" charset="0"/>
                          <a:cs typeface="Arial" charset="0"/>
                        </a:rPr>
                        <a:t>Haswell</a:t>
                      </a:r>
                      <a:r>
                        <a:rPr lang="en-US" sz="700" i="0" baseline="0">
                          <a:latin typeface="+mn-lt"/>
                          <a:ea typeface="Arial" charset="0"/>
                          <a:cs typeface="Arial" charset="0"/>
                        </a:rPr>
                        <a:t> CPU in data partition</a:t>
                      </a:r>
                      <a:endParaRPr lang="en-US" sz="700" i="0">
                        <a:latin typeface="+mn-lt"/>
                        <a:ea typeface="Arial" charset="0"/>
                        <a:cs typeface="Arial" charset="0"/>
                      </a:endParaRP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marL="0" indent="0" algn="ctr">
                        <a:buFont typeface="Wingdings" pitchFamily="2" charset="2"/>
                        <a:buNone/>
                      </a:pPr>
                      <a:r>
                        <a:rPr lang="en-US" sz="700" i="0">
                          <a:solidFill>
                            <a:schemeClr val="tx1"/>
                          </a:solidFill>
                          <a:latin typeface="+mn-lt"/>
                          <a:ea typeface="Arial" charset="0"/>
                          <a:cs typeface="Arial" charset="0"/>
                        </a:rPr>
                        <a:t>Multiple</a:t>
                      </a:r>
                      <a:r>
                        <a:rPr lang="en-US" sz="700" i="0">
                          <a:latin typeface="+mn-lt"/>
                          <a:ea typeface="Arial" charset="0"/>
                          <a:cs typeface="Arial" charset="0"/>
                        </a:rPr>
                        <a:t> IBM Power9 CPUs </a:t>
                      </a:r>
                      <a:r>
                        <a:rPr lang="en-US" sz="700" i="0">
                          <a:solidFill>
                            <a:schemeClr val="tx1"/>
                          </a:solidFill>
                          <a:latin typeface="+mn-lt"/>
                          <a:ea typeface="Arial" charset="0"/>
                          <a:cs typeface="Arial" charset="0"/>
                        </a:rPr>
                        <a:t>&amp;</a:t>
                      </a:r>
                    </a:p>
                    <a:p>
                      <a:pPr marL="0" indent="0" algn="ctr">
                        <a:buFont typeface="Wingdings" pitchFamily="2" charset="2"/>
                        <a:buNone/>
                      </a:pPr>
                      <a:r>
                        <a:rPr lang="en-US" sz="700" i="0">
                          <a:latin typeface="+mn-lt"/>
                          <a:ea typeface="Arial" charset="0"/>
                          <a:cs typeface="Arial" charset="0"/>
                        </a:rPr>
                        <a:t>multiple </a:t>
                      </a:r>
                      <a:r>
                        <a:rPr lang="en-US" sz="700" i="0" err="1">
                          <a:latin typeface="+mn-lt"/>
                          <a:ea typeface="Arial" charset="0"/>
                          <a:cs typeface="Arial" charset="0"/>
                        </a:rPr>
                        <a:t>Nvidia</a:t>
                      </a:r>
                      <a:r>
                        <a:rPr lang="en-US" sz="700" i="0" baseline="0">
                          <a:latin typeface="+mn-lt"/>
                          <a:ea typeface="Arial" charset="0"/>
                          <a:cs typeface="Arial" charset="0"/>
                        </a:rPr>
                        <a:t> Voltas GPUS</a:t>
                      </a:r>
                      <a:r>
                        <a:rPr lang="en-US" sz="700" i="0">
                          <a:latin typeface="+mn-lt"/>
                          <a:ea typeface="Arial" charset="0"/>
                          <a:cs typeface="Arial" charset="0"/>
                        </a:rPr>
                        <a:t> </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700">
                          <a:solidFill>
                            <a:schemeClr val="tx1"/>
                          </a:solidFill>
                          <a:latin typeface="+mn-lt"/>
                        </a:rPr>
                        <a:t>Intel</a:t>
                      </a:r>
                      <a:r>
                        <a:rPr lang="en-US" sz="700" baseline="0">
                          <a:solidFill>
                            <a:schemeClr val="tx1"/>
                          </a:solidFill>
                          <a:latin typeface="+mn-lt"/>
                        </a:rPr>
                        <a:t> Knights Landing Xeon Phi many core CPUs</a:t>
                      </a:r>
                      <a:endParaRPr lang="en-US" sz="700">
                        <a:solidFill>
                          <a:schemeClr val="tx1"/>
                        </a:solidFill>
                        <a:latin typeface="+mn-lt"/>
                      </a:endParaRPr>
                    </a:p>
                    <a:p>
                      <a:pPr marL="0" indent="0" algn="ctr">
                        <a:buFont typeface="Wingdings" pitchFamily="2" charset="2"/>
                        <a:buNone/>
                      </a:pPr>
                      <a:endParaRPr lang="en-US" sz="700" i="0">
                        <a:latin typeface="+mn-lt"/>
                        <a:ea typeface="Arial" charset="0"/>
                        <a:cs typeface="Arial" charset="0"/>
                      </a:endParaRP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700">
                          <a:solidFill>
                            <a:schemeClr val="tx1"/>
                          </a:solidFill>
                          <a:latin typeface="+mn-lt"/>
                        </a:rPr>
                        <a:t>Knights</a:t>
                      </a:r>
                      <a:r>
                        <a:rPr lang="en-US" sz="700" baseline="0">
                          <a:solidFill>
                            <a:schemeClr val="tx1"/>
                          </a:solidFill>
                          <a:latin typeface="+mn-lt"/>
                        </a:rPr>
                        <a:t> Hill </a:t>
                      </a:r>
                      <a:r>
                        <a:rPr lang="en-US" sz="700">
                          <a:solidFill>
                            <a:schemeClr val="tx1"/>
                          </a:solidFill>
                          <a:latin typeface="+mn-lt"/>
                        </a:rPr>
                        <a:t>Xeon</a:t>
                      </a:r>
                      <a:r>
                        <a:rPr lang="en-US" sz="700" baseline="0">
                          <a:solidFill>
                            <a:schemeClr val="tx1"/>
                          </a:solidFill>
                          <a:latin typeface="+mn-lt"/>
                        </a:rPr>
                        <a:t> Phi many core CPUs  </a:t>
                      </a:r>
                      <a:endParaRPr lang="en-US" sz="700">
                        <a:solidFill>
                          <a:schemeClr val="tx1"/>
                        </a:solidFill>
                        <a:latin typeface="+mn-lt"/>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60032">
                <a:tc>
                  <a:txBody>
                    <a:bodyPr/>
                    <a:lstStyle/>
                    <a:p>
                      <a:pPr algn="l"/>
                      <a:r>
                        <a:rPr lang="en-US" sz="700" i="0">
                          <a:latin typeface="+mn-lt"/>
                          <a:cs typeface="Arial" panose="020B0604020202020204" pitchFamily="34" charset="0"/>
                        </a:rPr>
                        <a:t>System size (nodes)</a:t>
                      </a:r>
                    </a:p>
                  </a:txBody>
                  <a:tcPr marL="68544" marR="68544" marT="25711" marB="25711" anchor="ctr"/>
                </a:tc>
                <a:tc>
                  <a:txBody>
                    <a:bodyPr/>
                    <a:lstStyle/>
                    <a:p>
                      <a:pPr algn="ctr"/>
                      <a:r>
                        <a:rPr lang="en-US" sz="700" i="0" baseline="0">
                          <a:solidFill>
                            <a:schemeClr val="tx1"/>
                          </a:solidFill>
                          <a:latin typeface="+mn-lt"/>
                          <a:ea typeface="Arial" charset="0"/>
                          <a:cs typeface="Arial" charset="0"/>
                        </a:rPr>
                        <a:t>5,600</a:t>
                      </a:r>
                      <a:r>
                        <a:rPr lang="en-US" sz="700" i="0" baseline="0">
                          <a:latin typeface="+mn-lt"/>
                          <a:ea typeface="Arial" charset="0"/>
                          <a:cs typeface="Arial" charset="0"/>
                        </a:rPr>
                        <a:t> nodes</a:t>
                      </a:r>
                      <a:endParaRPr lang="en-US" sz="700" i="0">
                        <a:latin typeface="+mn-lt"/>
                        <a:ea typeface="Arial" charset="0"/>
                        <a:cs typeface="Arial" charset="0"/>
                      </a:endParaRPr>
                    </a:p>
                  </a:txBody>
                  <a:tcPr marL="68544" marR="68544" marT="25711" marB="25711" anchor="ctr"/>
                </a:tc>
                <a:tc>
                  <a:txBody>
                    <a:bodyPr/>
                    <a:lstStyle/>
                    <a:p>
                      <a:pPr algn="ctr"/>
                      <a:r>
                        <a:rPr lang="en-US" sz="700" i="0">
                          <a:solidFill>
                            <a:schemeClr val="tx1"/>
                          </a:solidFill>
                          <a:latin typeface="+mn-lt"/>
                          <a:ea typeface="Arial" charset="0"/>
                          <a:cs typeface="Arial" charset="0"/>
                        </a:rPr>
                        <a:t>18,688</a:t>
                      </a:r>
                      <a:r>
                        <a:rPr lang="en-US" sz="700" i="0" baseline="0">
                          <a:latin typeface="+mn-lt"/>
                          <a:ea typeface="Arial" charset="0"/>
                          <a:cs typeface="Arial" charset="0"/>
                        </a:rPr>
                        <a:t> nodes</a:t>
                      </a:r>
                      <a:endParaRPr lang="en-US" sz="700" i="0">
                        <a:latin typeface="+mn-lt"/>
                        <a:ea typeface="Arial" charset="0"/>
                        <a:cs typeface="Arial" charset="0"/>
                      </a:endParaRPr>
                    </a:p>
                  </a:txBody>
                  <a:tcPr marL="68544" marR="68544" marT="25711" marB="25711" anchor="ctr"/>
                </a:tc>
                <a:tc>
                  <a:txBody>
                    <a:bodyPr/>
                    <a:lstStyle/>
                    <a:p>
                      <a:pPr algn="ctr"/>
                      <a:r>
                        <a:rPr lang="en-US" sz="700" i="0">
                          <a:latin typeface="+mn-lt"/>
                          <a:ea typeface="Arial" charset="0"/>
                          <a:cs typeface="Arial" charset="0"/>
                        </a:rPr>
                        <a:t>49,152</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i="0">
                          <a:latin typeface="+mn-lt"/>
                          <a:ea typeface="Arial" charset="0"/>
                          <a:cs typeface="Arial" charset="0"/>
                        </a:rPr>
                        <a:t>9,300 </a:t>
                      </a:r>
                      <a:r>
                        <a:rPr lang="en-US" sz="700" i="0" baseline="0">
                          <a:latin typeface="+mn-lt"/>
                          <a:ea typeface="Arial" charset="0"/>
                          <a:cs typeface="Arial" charset="0"/>
                        </a:rPr>
                        <a:t>nodes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i="0" baseline="0">
                          <a:latin typeface="+mn-lt"/>
                          <a:ea typeface="Arial" charset="0"/>
                          <a:cs typeface="Arial" charset="0"/>
                        </a:rPr>
                        <a:t>1,900 nodes in data partition</a:t>
                      </a:r>
                      <a:endParaRPr lang="en-US" sz="700" i="0">
                        <a:latin typeface="+mn-lt"/>
                        <a:ea typeface="Arial" charset="0"/>
                        <a:cs typeface="Arial" charset="0"/>
                      </a:endParaRP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i="0">
                          <a:solidFill>
                            <a:schemeClr val="tx1"/>
                          </a:solidFill>
                          <a:latin typeface="+mn-lt"/>
                          <a:ea typeface="Arial" charset="0"/>
                          <a:cs typeface="Arial" charset="0"/>
                        </a:rPr>
                        <a:t>~3,500</a:t>
                      </a:r>
                      <a:r>
                        <a:rPr lang="en-US" sz="700" i="0" baseline="0">
                          <a:solidFill>
                            <a:schemeClr val="tx1"/>
                          </a:solidFill>
                          <a:latin typeface="+mn-lt"/>
                          <a:ea typeface="Arial" charset="0"/>
                          <a:cs typeface="Arial" charset="0"/>
                        </a:rPr>
                        <a:t> </a:t>
                      </a:r>
                      <a:r>
                        <a:rPr lang="en-US" sz="700" i="0" baseline="0">
                          <a:latin typeface="+mn-lt"/>
                          <a:ea typeface="Arial" charset="0"/>
                          <a:cs typeface="Arial" charset="0"/>
                        </a:rPr>
                        <a:t>nodes</a:t>
                      </a:r>
                      <a:endParaRPr lang="en-US" sz="700" i="0">
                        <a:latin typeface="+mn-lt"/>
                        <a:ea typeface="Arial" charset="0"/>
                        <a:cs typeface="Arial" charset="0"/>
                      </a:endParaRP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i="0">
                          <a:latin typeface="+mn-lt"/>
                          <a:ea typeface="Arial" charset="0"/>
                          <a:cs typeface="Arial" charset="0"/>
                        </a:rPr>
                        <a:t>&gt;2,500 nodes</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i="0">
                          <a:solidFill>
                            <a:schemeClr val="tx1"/>
                          </a:solidFill>
                          <a:latin typeface="+mn-lt"/>
                          <a:ea typeface="Arial" charset="0"/>
                          <a:cs typeface="Arial" charset="0"/>
                        </a:rPr>
                        <a:t>&gt;50,000</a:t>
                      </a:r>
                      <a:r>
                        <a:rPr lang="en-US" sz="700" i="0" baseline="0">
                          <a:solidFill>
                            <a:schemeClr val="tx1"/>
                          </a:solidFill>
                          <a:latin typeface="+mn-lt"/>
                          <a:ea typeface="Arial" charset="0"/>
                          <a:cs typeface="Arial" charset="0"/>
                        </a:rPr>
                        <a:t> </a:t>
                      </a:r>
                      <a:r>
                        <a:rPr lang="en-US" sz="700" i="0" baseline="0">
                          <a:latin typeface="+mn-lt"/>
                          <a:ea typeface="Arial" charset="0"/>
                          <a:cs typeface="Arial" charset="0"/>
                        </a:rPr>
                        <a:t>nodes</a:t>
                      </a:r>
                      <a:endParaRPr lang="en-US" sz="700" i="0">
                        <a:latin typeface="+mn-lt"/>
                        <a:ea typeface="Arial" charset="0"/>
                        <a:cs typeface="Arial" charset="0"/>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60032">
                <a:tc>
                  <a:txBody>
                    <a:bodyPr/>
                    <a:lstStyle/>
                    <a:p>
                      <a:pPr algn="l"/>
                      <a:r>
                        <a:rPr lang="en-US" sz="700" i="0" baseline="0">
                          <a:latin typeface="+mn-lt"/>
                          <a:cs typeface="Arial" panose="020B0604020202020204" pitchFamily="34" charset="0"/>
                        </a:rPr>
                        <a:t>System Interconnect </a:t>
                      </a:r>
                      <a:endParaRPr lang="en-US" sz="700" i="0">
                        <a:latin typeface="+mn-lt"/>
                        <a:cs typeface="Arial" panose="020B0604020202020204" pitchFamily="34" charset="0"/>
                      </a:endParaRPr>
                    </a:p>
                  </a:txBody>
                  <a:tcPr marL="68544" marR="68544" marT="25711" marB="25711" anchor="ctr"/>
                </a:tc>
                <a:tc>
                  <a:txBody>
                    <a:bodyPr/>
                    <a:lstStyle/>
                    <a:p>
                      <a:pPr algn="ctr"/>
                      <a:r>
                        <a:rPr lang="en-US" sz="700" i="0">
                          <a:latin typeface="+mn-lt"/>
                          <a:ea typeface="Arial" charset="0"/>
                          <a:cs typeface="Arial" charset="0"/>
                        </a:rPr>
                        <a:t>Aries</a:t>
                      </a:r>
                    </a:p>
                  </a:txBody>
                  <a:tcPr marL="68544" marR="68544" marT="25711" marB="25711" anchor="ctr"/>
                </a:tc>
                <a:tc>
                  <a:txBody>
                    <a:bodyPr/>
                    <a:lstStyle/>
                    <a:p>
                      <a:pPr algn="ctr"/>
                      <a:r>
                        <a:rPr lang="en-US" sz="700" i="0">
                          <a:latin typeface="+mn-lt"/>
                          <a:ea typeface="Arial" charset="0"/>
                          <a:cs typeface="Arial" charset="0"/>
                        </a:rPr>
                        <a:t>Gemini</a:t>
                      </a:r>
                    </a:p>
                  </a:txBody>
                  <a:tcPr marL="68544" marR="68544" marT="25711" marB="25711" anchor="ctr"/>
                </a:tc>
                <a:tc>
                  <a:txBody>
                    <a:bodyPr/>
                    <a:lstStyle/>
                    <a:p>
                      <a:pPr algn="ctr"/>
                      <a:r>
                        <a:rPr lang="en-US" sz="700" i="0">
                          <a:latin typeface="+mn-lt"/>
                          <a:ea typeface="Arial" charset="0"/>
                          <a:cs typeface="Arial" charset="0"/>
                        </a:rPr>
                        <a:t>5D Torus</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algn="ctr"/>
                      <a:r>
                        <a:rPr lang="en-US" sz="700" i="0">
                          <a:latin typeface="+mn-lt"/>
                          <a:ea typeface="Arial" charset="0"/>
                          <a:cs typeface="Arial" charset="0"/>
                        </a:rPr>
                        <a:t>Aries</a:t>
                      </a: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i="0">
                          <a:latin typeface="+mn-lt"/>
                          <a:ea typeface="Arial" charset="0"/>
                          <a:cs typeface="Arial" charset="0"/>
                        </a:rPr>
                        <a:t>Dual Rail </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i="0">
                          <a:latin typeface="+mn-lt"/>
                          <a:ea typeface="Arial" charset="0"/>
                          <a:cs typeface="Arial" charset="0"/>
                        </a:rPr>
                        <a:t>EDR-IB</a:t>
                      </a:r>
                      <a:r>
                        <a:rPr lang="en-US" sz="700" i="0" baseline="0">
                          <a:latin typeface="+mn-lt"/>
                          <a:ea typeface="Arial" charset="0"/>
                          <a:cs typeface="Arial" charset="0"/>
                        </a:rPr>
                        <a:t>  </a:t>
                      </a:r>
                      <a:endParaRPr lang="en-US" sz="700" i="0">
                        <a:latin typeface="+mn-lt"/>
                        <a:ea typeface="Arial" charset="0"/>
                        <a:cs typeface="Arial" charset="0"/>
                      </a:endParaRP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i="0">
                          <a:latin typeface="+mn-lt"/>
                          <a:ea typeface="Arial" charset="0"/>
                          <a:cs typeface="Arial" charset="0"/>
                        </a:rPr>
                        <a:t>Aries</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a:solidFill>
                            <a:schemeClr val="tx1"/>
                          </a:solidFill>
                          <a:latin typeface="+mn-lt"/>
                        </a:rPr>
                        <a:t>2</a:t>
                      </a:r>
                      <a:r>
                        <a:rPr lang="en-US" sz="700" baseline="30000">
                          <a:solidFill>
                            <a:schemeClr val="tx1"/>
                          </a:solidFill>
                          <a:latin typeface="+mn-lt"/>
                        </a:rPr>
                        <a:t>nd</a:t>
                      </a:r>
                      <a:r>
                        <a:rPr lang="en-US" sz="700" baseline="0">
                          <a:solidFill>
                            <a:schemeClr val="tx1"/>
                          </a:solidFill>
                          <a:latin typeface="+mn-lt"/>
                        </a:rPr>
                        <a:t> Generation Intel Omni-Path Architecture</a:t>
                      </a:r>
                      <a:endParaRPr lang="en-US" sz="700" i="0">
                        <a:latin typeface="+mn-lt"/>
                        <a:ea typeface="Arial" charset="0"/>
                        <a:cs typeface="Arial" charset="0"/>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462902">
                <a:tc>
                  <a:txBody>
                    <a:bodyPr/>
                    <a:lstStyle/>
                    <a:p>
                      <a:pPr algn="l"/>
                      <a:r>
                        <a:rPr lang="en-US" sz="700" i="0">
                          <a:latin typeface="+mn-lt"/>
                          <a:cs typeface="Arial" panose="020B0604020202020204" pitchFamily="34" charset="0"/>
                        </a:rPr>
                        <a:t>File System</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solidFill>
                            <a:schemeClr val="tx1"/>
                          </a:solidFill>
                          <a:latin typeface="+mn-lt"/>
                          <a:ea typeface="Arial" charset="0"/>
                          <a:cs typeface="Arial" charset="0"/>
                        </a:rPr>
                        <a:t>7.6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168 GB/s,</a:t>
                      </a:r>
                      <a:r>
                        <a:rPr lang="en-US" sz="700" b="0" i="0" baseline="0">
                          <a:latin typeface="+mn-lt"/>
                          <a:ea typeface="Arial" charset="0"/>
                          <a:cs typeface="Arial" charset="0"/>
                        </a:rPr>
                        <a:t> </a:t>
                      </a:r>
                      <a:r>
                        <a:rPr lang="en-US" sz="700" b="0" i="0" baseline="0" err="1">
                          <a:latin typeface="+mn-lt"/>
                          <a:ea typeface="Arial" charset="0"/>
                          <a:cs typeface="Arial" charset="0"/>
                        </a:rPr>
                        <a:t>Lustre</a:t>
                      </a:r>
                      <a:r>
                        <a:rPr lang="en-US" sz="700" b="0" i="0" baseline="40000">
                          <a:latin typeface="+mn-lt"/>
                          <a:ea typeface="Arial" charset="0"/>
                          <a:cs typeface="Arial" charset="0"/>
                        </a:rPr>
                        <a:t>®</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32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1 TB/s,</a:t>
                      </a:r>
                      <a:r>
                        <a:rPr lang="en-US" sz="700" b="0" i="0" baseline="0">
                          <a:latin typeface="+mn-lt"/>
                          <a:ea typeface="Arial" charset="0"/>
                          <a:cs typeface="Arial" charset="0"/>
                        </a:rPr>
                        <a:t> </a:t>
                      </a:r>
                      <a:r>
                        <a:rPr lang="en-US" sz="700" b="0" i="0" baseline="0" err="1">
                          <a:latin typeface="+mn-lt"/>
                          <a:ea typeface="Arial" charset="0"/>
                          <a:cs typeface="Arial" charset="0"/>
                        </a:rPr>
                        <a:t>Lustre</a:t>
                      </a:r>
                      <a:r>
                        <a:rPr lang="en-US" sz="700" b="0" i="0" baseline="40000">
                          <a:latin typeface="+mn-lt"/>
                          <a:ea typeface="Arial" charset="0"/>
                          <a:cs typeface="Arial" charset="0"/>
                        </a:rPr>
                        <a:t>®</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a:latin typeface="+mn-lt"/>
                          <a:ea typeface="Arial" charset="0"/>
                          <a:cs typeface="Arial" charset="0"/>
                        </a:rPr>
                        <a:t>26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a:latin typeface="+mn-lt"/>
                          <a:ea typeface="Arial" charset="0"/>
                          <a:cs typeface="Arial" charset="0"/>
                        </a:rPr>
                        <a:t>300 GB/s GPFS™</a:t>
                      </a:r>
                      <a:endParaRPr lang="en-US" sz="700" b="0" i="0">
                        <a:latin typeface="+mn-lt"/>
                        <a:ea typeface="Arial" charset="0"/>
                        <a:cs typeface="Arial" charset="0"/>
                      </a:endParaRP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28 PB</a:t>
                      </a:r>
                      <a:endParaRPr lang="en-US" sz="700" b="0" i="0">
                        <a:solidFill>
                          <a:schemeClr val="tx1"/>
                        </a:solidFill>
                        <a:latin typeface="+mn-lt"/>
                        <a:ea typeface="Arial" charset="0"/>
                        <a:cs typeface="Arial"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solidFill>
                            <a:schemeClr val="tx1"/>
                          </a:solidFill>
                          <a:latin typeface="+mn-lt"/>
                          <a:ea typeface="Arial" charset="0"/>
                          <a:cs typeface="Arial" charset="0"/>
                        </a:rPr>
                        <a:t>744 GB/s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err="1">
                          <a:latin typeface="+mn-lt"/>
                          <a:ea typeface="Arial" charset="0"/>
                          <a:cs typeface="Arial" charset="0"/>
                        </a:rPr>
                        <a:t>Lustre</a:t>
                      </a:r>
                      <a:r>
                        <a:rPr lang="en-US" sz="700" b="0" i="0" baseline="40000">
                          <a:latin typeface="+mn-lt"/>
                          <a:ea typeface="Arial" charset="0"/>
                          <a:cs typeface="Arial" charset="0"/>
                        </a:rPr>
                        <a:t>®</a:t>
                      </a: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120</a:t>
                      </a:r>
                      <a:r>
                        <a:rPr lang="en-US" sz="700" b="0" i="0" baseline="0">
                          <a:latin typeface="+mn-lt"/>
                          <a:ea typeface="Arial" charset="0"/>
                          <a:cs typeface="Arial" charset="0"/>
                        </a:rPr>
                        <a:t>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a:latin typeface="+mn-lt"/>
                          <a:ea typeface="Arial" charset="0"/>
                          <a:cs typeface="Arial" charset="0"/>
                        </a:rPr>
                        <a:t>1 TB/s</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a:latin typeface="+mn-lt"/>
                          <a:ea typeface="Arial" charset="0"/>
                          <a:cs typeface="Arial" charset="0"/>
                        </a:rPr>
                        <a:t>GPFS™</a:t>
                      </a:r>
                      <a:endParaRPr lang="en-US" sz="700" b="0" i="0">
                        <a:latin typeface="+mn-lt"/>
                        <a:ea typeface="Arial" charset="0"/>
                        <a:cs typeface="Arial" charset="0"/>
                      </a:endParaRP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a:latin typeface="+mn-lt"/>
                          <a:ea typeface="Arial" charset="0"/>
                          <a:cs typeface="Arial" charset="0"/>
                        </a:rPr>
                        <a:t>10PB, 210 GB/s Lustre initial</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dirty="0">
                          <a:latin typeface="+mn-lt"/>
                          <a:ea typeface="Arial" charset="0"/>
                          <a:cs typeface="Arial" charset="0"/>
                        </a:rPr>
                        <a:t>150</a:t>
                      </a:r>
                      <a:r>
                        <a:rPr lang="en-US" sz="700" b="0" i="0" baseline="0" dirty="0">
                          <a:latin typeface="+mn-lt"/>
                          <a:ea typeface="Arial" charset="0"/>
                          <a:cs typeface="Arial" charset="0"/>
                        </a:rPr>
                        <a:t>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dirty="0">
                          <a:latin typeface="+mn-lt"/>
                          <a:ea typeface="Arial" charset="0"/>
                          <a:cs typeface="Arial" charset="0"/>
                        </a:rPr>
                        <a:t>1 TB/s</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dirty="0" err="1">
                          <a:latin typeface="+mn-lt"/>
                          <a:ea typeface="Arial" charset="0"/>
                          <a:cs typeface="Arial" charset="0"/>
                        </a:rPr>
                        <a:t>Lustre</a:t>
                      </a:r>
                      <a:r>
                        <a:rPr lang="en-US" sz="700" b="0" i="0" baseline="40000" dirty="0">
                          <a:latin typeface="+mn-lt"/>
                          <a:ea typeface="Arial" charset="0"/>
                          <a:cs typeface="Arial" charset="0"/>
                        </a:rPr>
                        <a:t>®</a:t>
                      </a: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bl>
          </a:graphicData>
        </a:graphic>
      </p:graphicFrame>
      <p:sp>
        <p:nvSpPr>
          <p:cNvPr id="4" name="Right Arrow 5"/>
          <p:cNvSpPr/>
          <p:nvPr/>
        </p:nvSpPr>
        <p:spPr>
          <a:xfrm>
            <a:off x="4830439" y="4768267"/>
            <a:ext cx="1942088" cy="264879"/>
          </a:xfrm>
          <a:prstGeom prst="rightArrow">
            <a:avLst/>
          </a:prstGeom>
          <a:solidFill>
            <a:srgbClr val="FFFF00"/>
          </a:solid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34272" tIns="34272" rIns="34272" bIns="34272" numCol="1" spcCol="0" rtlCol="0" fromWordArt="0" anchor="ctr" anchorCtr="0" forceAA="0" compatLnSpc="1">
            <a:prstTxWarp prst="textNoShape">
              <a:avLst/>
            </a:prstTxWarp>
            <a:noAutofit/>
          </a:bodyPr>
          <a:lstStyle/>
          <a:p>
            <a:pPr algn="ctr">
              <a:lnSpc>
                <a:spcPct val="90000"/>
              </a:lnSpc>
            </a:pPr>
            <a:r>
              <a:rPr lang="en-US" sz="900" dirty="0">
                <a:solidFill>
                  <a:schemeClr val="tx1"/>
                </a:solidFill>
              </a:rPr>
              <a:t>Complexity </a:t>
            </a:r>
            <a:r>
              <a:rPr lang="el-GR" sz="900" dirty="0">
                <a:solidFill>
                  <a:schemeClr val="tx1"/>
                </a:solidFill>
              </a:rPr>
              <a:t>α</a:t>
            </a:r>
            <a:r>
              <a:rPr lang="en-US" sz="900" dirty="0">
                <a:solidFill>
                  <a:schemeClr val="tx1"/>
                </a:solidFill>
              </a:rPr>
              <a:t> T</a:t>
            </a:r>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3CE858E8-EB01-4FCD-BECF-2FF06E55A9BB}"/>
                  </a:ext>
                </a:extLst>
              </p14:cNvPr>
              <p14:cNvContentPartPr/>
              <p14:nvPr/>
            </p14:nvContentPartPr>
            <p14:xfrm>
              <a:off x="5958379" y="2184945"/>
              <a:ext cx="2897966" cy="270"/>
            </p14:xfrm>
          </p:contentPart>
        </mc:Choice>
        <mc:Fallback>
          <p:pic>
            <p:nvPicPr>
              <p:cNvPr id="8" name="Ink 7">
                <a:extLst>
                  <a:ext uri="{FF2B5EF4-FFF2-40B4-BE49-F238E27FC236}">
                    <a16:creationId xmlns:a16="http://schemas.microsoft.com/office/drawing/2014/main" id="{3CE858E8-EB01-4FCD-BECF-2FF06E55A9BB}"/>
                  </a:ext>
                </a:extLst>
              </p:cNvPr>
              <p:cNvPicPr/>
              <p:nvPr/>
            </p:nvPicPr>
            <p:blipFill>
              <a:blip r:embed="rId4"/>
              <a:stretch>
                <a:fillRect/>
              </a:stretch>
            </p:blipFill>
            <p:spPr>
              <a:xfrm>
                <a:off x="5904393" y="2103945"/>
                <a:ext cx="3005578"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2" name="Ink 11">
                <a:extLst>
                  <a:ext uri="{FF2B5EF4-FFF2-40B4-BE49-F238E27FC236}">
                    <a16:creationId xmlns:a16="http://schemas.microsoft.com/office/drawing/2014/main" id="{91E33B5F-E186-4E77-A3CF-578886DF7797}"/>
                  </a:ext>
                </a:extLst>
              </p14:cNvPr>
              <p14:cNvContentPartPr/>
              <p14:nvPr/>
            </p14:nvContentPartPr>
            <p14:xfrm>
              <a:off x="5949742" y="2022177"/>
              <a:ext cx="2918480" cy="270"/>
            </p14:xfrm>
          </p:contentPart>
        </mc:Choice>
        <mc:Fallback>
          <p:pic>
            <p:nvPicPr>
              <p:cNvPr id="12" name="Ink 11">
                <a:extLst>
                  <a:ext uri="{FF2B5EF4-FFF2-40B4-BE49-F238E27FC236}">
                    <a16:creationId xmlns:a16="http://schemas.microsoft.com/office/drawing/2014/main" id="{91E33B5F-E186-4E77-A3CF-578886DF7797}"/>
                  </a:ext>
                </a:extLst>
              </p:cNvPr>
              <p:cNvPicPr/>
              <p:nvPr/>
            </p:nvPicPr>
            <p:blipFill>
              <a:blip r:embed="rId6"/>
              <a:stretch>
                <a:fillRect/>
              </a:stretch>
            </p:blipFill>
            <p:spPr>
              <a:xfrm>
                <a:off x="5895756" y="1941177"/>
                <a:ext cx="3026092"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3" name="Ink 12">
                <a:extLst>
                  <a:ext uri="{FF2B5EF4-FFF2-40B4-BE49-F238E27FC236}">
                    <a16:creationId xmlns:a16="http://schemas.microsoft.com/office/drawing/2014/main" id="{B150F325-2DB0-4A3D-9C55-D3ECB8FFC083}"/>
                  </a:ext>
                </a:extLst>
              </p14:cNvPr>
              <p14:cNvContentPartPr/>
              <p14:nvPr/>
            </p14:nvContentPartPr>
            <p14:xfrm>
              <a:off x="5966748" y="3101896"/>
              <a:ext cx="2896346" cy="270"/>
            </p14:xfrm>
          </p:contentPart>
        </mc:Choice>
        <mc:Fallback>
          <p:pic>
            <p:nvPicPr>
              <p:cNvPr id="13" name="Ink 12">
                <a:extLst>
                  <a:ext uri="{FF2B5EF4-FFF2-40B4-BE49-F238E27FC236}">
                    <a16:creationId xmlns:a16="http://schemas.microsoft.com/office/drawing/2014/main" id="{B150F325-2DB0-4A3D-9C55-D3ECB8FFC083}"/>
                  </a:ext>
                </a:extLst>
              </p:cNvPr>
              <p:cNvPicPr/>
              <p:nvPr/>
            </p:nvPicPr>
            <p:blipFill>
              <a:blip r:embed="rId8"/>
              <a:stretch>
                <a:fillRect/>
              </a:stretch>
            </p:blipFill>
            <p:spPr>
              <a:xfrm>
                <a:off x="5912759" y="3020896"/>
                <a:ext cx="3003965"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4" name="Ink 13">
                <a:extLst>
                  <a:ext uri="{FF2B5EF4-FFF2-40B4-BE49-F238E27FC236}">
                    <a16:creationId xmlns:a16="http://schemas.microsoft.com/office/drawing/2014/main" id="{1F8AFD8B-FC5D-4569-8C95-B094FAB29339}"/>
                  </a:ext>
                </a:extLst>
              </p14:cNvPr>
              <p14:cNvContentPartPr/>
              <p14:nvPr/>
            </p14:nvContentPartPr>
            <p14:xfrm>
              <a:off x="5933816" y="2947766"/>
              <a:ext cx="2947362" cy="270"/>
            </p14:xfrm>
          </p:contentPart>
        </mc:Choice>
        <mc:Fallback>
          <p:pic>
            <p:nvPicPr>
              <p:cNvPr id="14" name="Ink 13">
                <a:extLst>
                  <a:ext uri="{FF2B5EF4-FFF2-40B4-BE49-F238E27FC236}">
                    <a16:creationId xmlns:a16="http://schemas.microsoft.com/office/drawing/2014/main" id="{1F8AFD8B-FC5D-4569-8C95-B094FAB29339}"/>
                  </a:ext>
                </a:extLst>
              </p:cNvPr>
              <p:cNvPicPr/>
              <p:nvPr/>
            </p:nvPicPr>
            <p:blipFill>
              <a:blip r:embed="rId10"/>
              <a:stretch>
                <a:fillRect/>
              </a:stretch>
            </p:blipFill>
            <p:spPr>
              <a:xfrm>
                <a:off x="5879835" y="2866766"/>
                <a:ext cx="3054964"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Ink 14">
                <a:extLst>
                  <a:ext uri="{FF2B5EF4-FFF2-40B4-BE49-F238E27FC236}">
                    <a16:creationId xmlns:a16="http://schemas.microsoft.com/office/drawing/2014/main" id="{9FCBB494-673F-44FF-A7F0-FE64C2B03286}"/>
                  </a:ext>
                </a:extLst>
              </p14:cNvPr>
              <p14:cNvContentPartPr/>
              <p14:nvPr/>
            </p14:nvContentPartPr>
            <p14:xfrm>
              <a:off x="5975655" y="4438858"/>
              <a:ext cx="2874482" cy="270"/>
            </p14:xfrm>
          </p:contentPart>
        </mc:Choice>
        <mc:Fallback>
          <p:pic>
            <p:nvPicPr>
              <p:cNvPr id="15" name="Ink 14">
                <a:extLst>
                  <a:ext uri="{FF2B5EF4-FFF2-40B4-BE49-F238E27FC236}">
                    <a16:creationId xmlns:a16="http://schemas.microsoft.com/office/drawing/2014/main" id="{9FCBB494-673F-44FF-A7F0-FE64C2B03286}"/>
                  </a:ext>
                </a:extLst>
              </p:cNvPr>
              <p:cNvPicPr/>
              <p:nvPr/>
            </p:nvPicPr>
            <p:blipFill>
              <a:blip r:embed="rId12"/>
              <a:stretch>
                <a:fillRect/>
              </a:stretch>
            </p:blipFill>
            <p:spPr>
              <a:xfrm>
                <a:off x="5921671" y="4357858"/>
                <a:ext cx="2982091"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 name="Ink 15">
                <a:extLst>
                  <a:ext uri="{FF2B5EF4-FFF2-40B4-BE49-F238E27FC236}">
                    <a16:creationId xmlns:a16="http://schemas.microsoft.com/office/drawing/2014/main" id="{061CF52B-2D00-4DED-B5C9-974AAA5EC80C}"/>
                  </a:ext>
                </a:extLst>
              </p14:cNvPr>
              <p14:cNvContentPartPr/>
              <p14:nvPr/>
            </p14:nvContentPartPr>
            <p14:xfrm>
              <a:off x="5958380" y="4310102"/>
              <a:ext cx="2887978" cy="270"/>
            </p14:xfrm>
          </p:contentPart>
        </mc:Choice>
        <mc:Fallback>
          <p:pic>
            <p:nvPicPr>
              <p:cNvPr id="16" name="Ink 15">
                <a:extLst>
                  <a:ext uri="{FF2B5EF4-FFF2-40B4-BE49-F238E27FC236}">
                    <a16:creationId xmlns:a16="http://schemas.microsoft.com/office/drawing/2014/main" id="{061CF52B-2D00-4DED-B5C9-974AAA5EC80C}"/>
                  </a:ext>
                </a:extLst>
              </p:cNvPr>
              <p:cNvPicPr/>
              <p:nvPr/>
            </p:nvPicPr>
            <p:blipFill>
              <a:blip r:embed="rId14"/>
              <a:stretch>
                <a:fillRect/>
              </a:stretch>
            </p:blipFill>
            <p:spPr>
              <a:xfrm>
                <a:off x="5904399" y="4229102"/>
                <a:ext cx="2995580" cy="162000"/>
              </a:xfrm>
              <a:prstGeom prst="rect">
                <a:avLst/>
              </a:prstGeom>
            </p:spPr>
          </p:pic>
        </mc:Fallback>
      </mc:AlternateContent>
      <p:sp>
        <p:nvSpPr>
          <p:cNvPr id="2" name="TextBox 1">
            <a:extLst>
              <a:ext uri="{FF2B5EF4-FFF2-40B4-BE49-F238E27FC236}">
                <a16:creationId xmlns:a16="http://schemas.microsoft.com/office/drawing/2014/main" id="{A2F0D410-5AA4-4757-AB5C-4C7E850BD7FB}"/>
              </a:ext>
            </a:extLst>
          </p:cNvPr>
          <p:cNvSpPr txBox="1"/>
          <p:nvPr/>
        </p:nvSpPr>
        <p:spPr>
          <a:xfrm>
            <a:off x="5903702" y="518242"/>
            <a:ext cx="3147015" cy="216982"/>
          </a:xfrm>
          <a:prstGeom prst="rect">
            <a:avLst/>
          </a:prstGeom>
          <a:noFill/>
        </p:spPr>
        <p:txBody>
          <a:bodyPr wrap="none" rtlCol="0">
            <a:spAutoFit/>
          </a:bodyPr>
          <a:lstStyle/>
          <a:p>
            <a:pPr algn="l">
              <a:lnSpc>
                <a:spcPct val="90000"/>
              </a:lnSpc>
            </a:pPr>
            <a:r>
              <a:rPr lang="en-US" sz="900" dirty="0">
                <a:latin typeface="+mn-lt"/>
              </a:rPr>
              <a:t>Not to mention Frontier, Crossroads, El Capitan, NERSC9</a:t>
            </a:r>
          </a:p>
        </p:txBody>
      </p:sp>
    </p:spTree>
    <p:extLst>
      <p:ext uri="{BB962C8B-B14F-4D97-AF65-F5344CB8AC3E}">
        <p14:creationId xmlns:p14="http://schemas.microsoft.com/office/powerpoint/2010/main" val="487051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40BFA9-2F0B-4ED6-8A9E-28E3EEC884B9}"/>
              </a:ext>
            </a:extLst>
          </p:cNvPr>
          <p:cNvSpPr>
            <a:spLocks noGrp="1"/>
          </p:cNvSpPr>
          <p:nvPr>
            <p:ph type="title"/>
          </p:nvPr>
        </p:nvSpPr>
        <p:spPr/>
        <p:txBody>
          <a:bodyPr/>
          <a:lstStyle/>
          <a:p>
            <a:r>
              <a:rPr lang="en-US" dirty="0" err="1"/>
              <a:t>AMRex</a:t>
            </a:r>
            <a:r>
              <a:rPr lang="en-US" dirty="0"/>
              <a:t> performance analysis with Tau</a:t>
            </a:r>
          </a:p>
        </p:txBody>
      </p:sp>
      <p:sp>
        <p:nvSpPr>
          <p:cNvPr id="9" name="Content Placeholder 8">
            <a:extLst>
              <a:ext uri="{FF2B5EF4-FFF2-40B4-BE49-F238E27FC236}">
                <a16:creationId xmlns:a16="http://schemas.microsoft.com/office/drawing/2014/main" id="{DDA8E09B-E105-40C2-A5DD-FAEB3F3944B4}"/>
              </a:ext>
            </a:extLst>
          </p:cNvPr>
          <p:cNvSpPr>
            <a:spLocks noGrp="1"/>
          </p:cNvSpPr>
          <p:nvPr>
            <p:ph sz="half" idx="1"/>
          </p:nvPr>
        </p:nvSpPr>
        <p:spPr/>
        <p:txBody>
          <a:bodyPr/>
          <a:lstStyle/>
          <a:p>
            <a:r>
              <a:rPr lang="en-US" dirty="0"/>
              <a:t>TAU shows application performance data using event-based sampling as well as CUDA, MPI, </a:t>
            </a:r>
            <a:r>
              <a:rPr lang="en-US" dirty="0" err="1"/>
              <a:t>pthread</a:t>
            </a:r>
            <a:r>
              <a:rPr lang="en-US" dirty="0"/>
              <a:t>, and OpenACC execution times on Summit-dev</a:t>
            </a:r>
          </a:p>
          <a:p>
            <a:r>
              <a:rPr lang="en-US" dirty="0"/>
              <a:t>This is a profile from rank 0 thread 0.</a:t>
            </a:r>
          </a:p>
          <a:p>
            <a:endParaRPr lang="en-US" dirty="0"/>
          </a:p>
        </p:txBody>
      </p:sp>
      <p:pic>
        <p:nvPicPr>
          <p:cNvPr id="10" name="Content Placeholder 5" descr="A screenshot of a cell phone&#10;&#10;Description generated with high confidence">
            <a:extLst>
              <a:ext uri="{FF2B5EF4-FFF2-40B4-BE49-F238E27FC236}">
                <a16:creationId xmlns:a16="http://schemas.microsoft.com/office/drawing/2014/main" id="{31053C06-8046-4CBB-B392-966BD31BB36E}"/>
              </a:ext>
            </a:extLst>
          </p:cNvPr>
          <p:cNvPicPr>
            <a:picLocks noGrp="1" noChangeAspect="1"/>
          </p:cNvPicPr>
          <p:nvPr>
            <p:ph sz="half" idx="2"/>
          </p:nvPr>
        </p:nvPicPr>
        <p:blipFill>
          <a:blip r:embed="rId2"/>
          <a:stretch>
            <a:fillRect/>
          </a:stretch>
        </p:blipFill>
        <p:spPr>
          <a:xfrm>
            <a:off x="4766880" y="1200150"/>
            <a:ext cx="3801239" cy="3394075"/>
          </a:xfrm>
        </p:spPr>
      </p:pic>
    </p:spTree>
    <p:extLst>
      <p:ext uri="{BB962C8B-B14F-4D97-AF65-F5344CB8AC3E}">
        <p14:creationId xmlns:p14="http://schemas.microsoft.com/office/powerpoint/2010/main" val="4229116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3FA6-FF99-443E-8311-20F6DB8F5C53}"/>
              </a:ext>
            </a:extLst>
          </p:cNvPr>
          <p:cNvSpPr>
            <a:spLocks noGrp="1"/>
          </p:cNvSpPr>
          <p:nvPr>
            <p:ph type="title"/>
          </p:nvPr>
        </p:nvSpPr>
        <p:spPr/>
        <p:txBody>
          <a:bodyPr/>
          <a:lstStyle/>
          <a:p>
            <a:r>
              <a:rPr lang="en-US" dirty="0" err="1"/>
              <a:t>AMRex</a:t>
            </a:r>
            <a:r>
              <a:rPr lang="en-US" dirty="0"/>
              <a:t>: action plan</a:t>
            </a:r>
          </a:p>
        </p:txBody>
      </p:sp>
      <p:sp>
        <p:nvSpPr>
          <p:cNvPr id="3" name="Content Placeholder 2">
            <a:extLst>
              <a:ext uri="{FF2B5EF4-FFF2-40B4-BE49-F238E27FC236}">
                <a16:creationId xmlns:a16="http://schemas.microsoft.com/office/drawing/2014/main" id="{1F3A3C81-8D17-433C-A5D7-16F8446F88E5}"/>
              </a:ext>
            </a:extLst>
          </p:cNvPr>
          <p:cNvSpPr>
            <a:spLocks noGrp="1"/>
          </p:cNvSpPr>
          <p:nvPr>
            <p:ph sz="half" idx="1"/>
          </p:nvPr>
        </p:nvSpPr>
        <p:spPr/>
        <p:txBody>
          <a:bodyPr/>
          <a:lstStyle/>
          <a:p>
            <a:r>
              <a:rPr lang="en-US" dirty="0"/>
              <a:t>1) Manually optimize memory transfers between the host and the device by using OpenACC data constructs instead of using CUDA Unified Memory.</a:t>
            </a:r>
          </a:p>
          <a:p>
            <a:r>
              <a:rPr lang="en-US" dirty="0"/>
              <a:t>2) Minimize memory transfers between the host and the device by porting the whole compute regions; the current implementation executes some data manipulation functions on the host, but we can port those functions to the device and update the host at the end of the main compute regions.</a:t>
            </a:r>
            <a:br>
              <a:rPr lang="en-US" dirty="0"/>
            </a:br>
            <a:endParaRPr lang="en-US" dirty="0"/>
          </a:p>
        </p:txBody>
      </p:sp>
      <p:sp>
        <p:nvSpPr>
          <p:cNvPr id="4" name="Content Placeholder 3">
            <a:extLst>
              <a:ext uri="{FF2B5EF4-FFF2-40B4-BE49-F238E27FC236}">
                <a16:creationId xmlns:a16="http://schemas.microsoft.com/office/drawing/2014/main" id="{292218E2-13EB-4E1B-9AA4-C7CA0ACEC281}"/>
              </a:ext>
            </a:extLst>
          </p:cNvPr>
          <p:cNvSpPr>
            <a:spLocks noGrp="1"/>
          </p:cNvSpPr>
          <p:nvPr>
            <p:ph sz="half" idx="2"/>
          </p:nvPr>
        </p:nvSpPr>
        <p:spPr/>
        <p:txBody>
          <a:bodyPr/>
          <a:lstStyle/>
          <a:p>
            <a:r>
              <a:rPr lang="en-US" dirty="0"/>
              <a:t>3) Update atomic update overheads either 1) by changing them to array reduction patterns (array reduction is experimentally supported by OpenARC, but array reduction support will be included in the next OpenACC standard release.) or 2) by  changing iteration-to-thread mapping to avoid memory conflicts across different thread blocks when mapped to GPUs.</a:t>
            </a:r>
          </a:p>
          <a:p>
            <a:r>
              <a:rPr lang="en-US" dirty="0"/>
              <a:t>4) For nested parallel loops, we can apply OpenACC tiling directives to better exploit device local memory.</a:t>
            </a:r>
          </a:p>
        </p:txBody>
      </p:sp>
    </p:spTree>
    <p:extLst>
      <p:ext uri="{BB962C8B-B14F-4D97-AF65-F5344CB8AC3E}">
        <p14:creationId xmlns:p14="http://schemas.microsoft.com/office/powerpoint/2010/main" val="1404261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243735-23EE-4647-B009-DA988DD7DBDC}"/>
              </a:ext>
            </a:extLst>
          </p:cNvPr>
          <p:cNvSpPr>
            <a:spLocks noGrp="1"/>
          </p:cNvSpPr>
          <p:nvPr>
            <p:ph type="ctrTitle"/>
          </p:nvPr>
        </p:nvSpPr>
        <p:spPr/>
        <p:txBody>
          <a:bodyPr/>
          <a:lstStyle/>
          <a:p>
            <a:r>
              <a:rPr lang="en-US" dirty="0"/>
              <a:t>Assessment</a:t>
            </a:r>
          </a:p>
        </p:txBody>
      </p:sp>
    </p:spTree>
    <p:extLst>
      <p:ext uri="{BB962C8B-B14F-4D97-AF65-F5344CB8AC3E}">
        <p14:creationId xmlns:p14="http://schemas.microsoft.com/office/powerpoint/2010/main" val="1099884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EDD4-1DF6-46C9-9C47-8935CF16EBB1}"/>
              </a:ext>
            </a:extLst>
          </p:cNvPr>
          <p:cNvSpPr>
            <a:spLocks noGrp="1"/>
          </p:cNvSpPr>
          <p:nvPr>
            <p:ph type="title"/>
          </p:nvPr>
        </p:nvSpPr>
        <p:spPr/>
        <p:txBody>
          <a:bodyPr/>
          <a:lstStyle/>
          <a:p>
            <a:r>
              <a:rPr lang="en-US" dirty="0"/>
              <a:t>Milestones</a:t>
            </a:r>
          </a:p>
        </p:txBody>
      </p:sp>
      <p:sp>
        <p:nvSpPr>
          <p:cNvPr id="3" name="Text Placeholder 2">
            <a:extLst>
              <a:ext uri="{FF2B5EF4-FFF2-40B4-BE49-F238E27FC236}">
                <a16:creationId xmlns:a16="http://schemas.microsoft.com/office/drawing/2014/main" id="{4999C4D7-8E4A-41C3-9590-9E0DC49F79AC}"/>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CE4D1DC-3E25-4CE8-ACC4-06433AAD0B97}"/>
              </a:ext>
            </a:extLst>
          </p:cNvPr>
          <p:cNvPicPr>
            <a:picLocks noChangeAspect="1"/>
          </p:cNvPicPr>
          <p:nvPr/>
        </p:nvPicPr>
        <p:blipFill>
          <a:blip r:embed="rId2"/>
          <a:stretch>
            <a:fillRect/>
          </a:stretch>
        </p:blipFill>
        <p:spPr>
          <a:xfrm>
            <a:off x="0" y="20757"/>
            <a:ext cx="9144000" cy="5101985"/>
          </a:xfrm>
          <a:prstGeom prst="rect">
            <a:avLst/>
          </a:prstGeom>
        </p:spPr>
      </p:pic>
    </p:spTree>
    <p:extLst>
      <p:ext uri="{BB962C8B-B14F-4D97-AF65-F5344CB8AC3E}">
        <p14:creationId xmlns:p14="http://schemas.microsoft.com/office/powerpoint/2010/main" val="3183285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DB91-1DFC-40F3-AB2E-CCA28FD6605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9D060DC-C48D-426C-B76E-CB9F900E2F2F}"/>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9592CF78-FBB7-4811-8DE5-F066B165A20A}"/>
              </a:ext>
            </a:extLst>
          </p:cNvPr>
          <p:cNvPicPr>
            <a:picLocks noChangeAspect="1"/>
          </p:cNvPicPr>
          <p:nvPr/>
        </p:nvPicPr>
        <p:blipFill>
          <a:blip r:embed="rId2"/>
          <a:stretch>
            <a:fillRect/>
          </a:stretch>
        </p:blipFill>
        <p:spPr>
          <a:xfrm>
            <a:off x="418127" y="0"/>
            <a:ext cx="8307745" cy="5143500"/>
          </a:xfrm>
          <a:prstGeom prst="rect">
            <a:avLst/>
          </a:prstGeom>
        </p:spPr>
      </p:pic>
    </p:spTree>
    <p:extLst>
      <p:ext uri="{BB962C8B-B14F-4D97-AF65-F5344CB8AC3E}">
        <p14:creationId xmlns:p14="http://schemas.microsoft.com/office/powerpoint/2010/main" val="1475917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sz="2400" b="1" i="0" u="none" strike="noStrike" cap="none" dirty="0">
                <a:solidFill>
                  <a:schemeClr val="dk1"/>
                </a:solidFill>
                <a:latin typeface="Arial"/>
                <a:ea typeface="Arial"/>
                <a:cs typeface="Arial"/>
                <a:sym typeface="Arial"/>
              </a:rPr>
              <a:t>Delivering capabilities to stakeholders</a:t>
            </a:r>
          </a:p>
        </p:txBody>
      </p:sp>
      <p:sp>
        <p:nvSpPr>
          <p:cNvPr id="147" name="Shape 147"/>
          <p:cNvSpPr txBox="1">
            <a:spLocks noGrp="1"/>
          </p:cNvSpPr>
          <p:nvPr>
            <p:ph type="body" idx="1"/>
          </p:nvPr>
        </p:nvSpPr>
        <p:spPr>
          <a:prstGeom prst="rect">
            <a:avLst/>
          </a:prstGeom>
          <a:noFill/>
          <a:ln>
            <a:noFill/>
          </a:ln>
        </p:spPr>
        <p:txBody>
          <a:bodyPr wrap="square" lIns="68575" tIns="34275" rIns="68575" bIns="34275" anchor="t" anchorCtr="0">
            <a:normAutofit/>
          </a:bodyPr>
          <a:lstStyle/>
          <a:p>
            <a:pPr marL="457200" marR="0" lvl="0" indent="-361950" algn="l" rtl="0">
              <a:lnSpc>
                <a:spcPct val="100000"/>
              </a:lnSpc>
              <a:spcBef>
                <a:spcPts val="0"/>
              </a:spcBef>
              <a:spcAft>
                <a:spcPts val="0"/>
              </a:spcAft>
              <a:buClr>
                <a:schemeClr val="dk1"/>
              </a:buClr>
              <a:buSzPts val="2100"/>
              <a:buFont typeface="Arial"/>
              <a:buChar char="•"/>
            </a:pPr>
            <a:endParaRPr lang="en" sz="1800" dirty="0">
              <a:solidFill>
                <a:srgbClr val="333333"/>
              </a:solidFill>
              <a:highlight>
                <a:srgbClr val="FFFFFF"/>
              </a:highlight>
            </a:endParaRPr>
          </a:p>
        </p:txBody>
      </p:sp>
      <p:sp>
        <p:nvSpPr>
          <p:cNvPr id="2" name="Text Placeholder 1">
            <a:extLst>
              <a:ext uri="{FF2B5EF4-FFF2-40B4-BE49-F238E27FC236}">
                <a16:creationId xmlns:a16="http://schemas.microsoft.com/office/drawing/2014/main" id="{13C02D26-872A-4B2F-BD81-FC6E61BF0788}"/>
              </a:ext>
            </a:extLst>
          </p:cNvPr>
          <p:cNvSpPr>
            <a:spLocks noGrp="1"/>
          </p:cNvSpPr>
          <p:nvPr>
            <p:ph type="body" idx="2"/>
          </p:nvPr>
        </p:nvSpPr>
        <p:spPr>
          <a:xfrm>
            <a:off x="274391" y="966452"/>
            <a:ext cx="4192500" cy="3671921"/>
          </a:xfrm>
        </p:spPr>
        <p:txBody>
          <a:bodyPr>
            <a:normAutofit/>
          </a:bodyPr>
          <a:lstStyle/>
          <a:p>
            <a:pPr marL="457200" lvl="0" indent="-361950">
              <a:lnSpc>
                <a:spcPct val="100000"/>
              </a:lnSpc>
              <a:spcBef>
                <a:spcPts val="0"/>
              </a:spcBef>
              <a:buSzPts val="2100"/>
            </a:pPr>
            <a:r>
              <a:rPr lang="en-US" dirty="0"/>
              <a:t>History of open-source software delivery</a:t>
            </a:r>
          </a:p>
          <a:p>
            <a:pPr marL="749300" lvl="1" indent="-361950">
              <a:lnSpc>
                <a:spcPct val="100000"/>
              </a:lnSpc>
              <a:spcBef>
                <a:spcPts val="0"/>
              </a:spcBef>
              <a:buSzPts val="2100"/>
              <a:buFont typeface="Arial"/>
              <a:buChar char="•"/>
            </a:pPr>
            <a:r>
              <a:rPr lang="en-US" dirty="0"/>
              <a:t>LLVM</a:t>
            </a:r>
            <a:endParaRPr lang="en" dirty="0"/>
          </a:p>
          <a:p>
            <a:pPr marL="749300" lvl="1" indent="-361950">
              <a:lnSpc>
                <a:spcPct val="100000"/>
              </a:lnSpc>
              <a:spcBef>
                <a:spcPts val="0"/>
              </a:spcBef>
              <a:buSzPts val="2100"/>
              <a:buFont typeface="Arial"/>
              <a:buChar char="•"/>
            </a:pPr>
            <a:r>
              <a:rPr lang="en-US" dirty="0"/>
              <a:t>TAU</a:t>
            </a:r>
          </a:p>
          <a:p>
            <a:pPr marL="749300" lvl="1" indent="-361950">
              <a:lnSpc>
                <a:spcPct val="100000"/>
              </a:lnSpc>
              <a:spcBef>
                <a:spcPts val="0"/>
              </a:spcBef>
              <a:buSzPts val="2100"/>
              <a:buFont typeface="Arial"/>
              <a:buChar char="•"/>
            </a:pPr>
            <a:r>
              <a:rPr lang="en-US" dirty="0"/>
              <a:t>Recent efforts: </a:t>
            </a:r>
            <a:r>
              <a:rPr lang="en-US" dirty="0" err="1"/>
              <a:t>OpenACC</a:t>
            </a:r>
            <a:r>
              <a:rPr lang="en-US" dirty="0"/>
              <a:t> on LLVM, Papyrus (released just last month)</a:t>
            </a:r>
          </a:p>
          <a:p>
            <a:pPr marL="749300" lvl="1" indent="-361950">
              <a:lnSpc>
                <a:spcPct val="100000"/>
              </a:lnSpc>
              <a:spcBef>
                <a:spcPts val="0"/>
              </a:spcBef>
              <a:buSzPts val="2100"/>
              <a:buFont typeface="Arial"/>
              <a:buChar char="•"/>
            </a:pPr>
            <a:r>
              <a:rPr lang="en-US" dirty="0"/>
              <a:t>Some tools already available in </a:t>
            </a:r>
            <a:r>
              <a:rPr lang="en-US" dirty="0" err="1"/>
              <a:t>OpenHPC</a:t>
            </a:r>
            <a:r>
              <a:rPr lang="en-US" dirty="0"/>
              <a:t> (e.g., TAU, </a:t>
            </a:r>
            <a:r>
              <a:rPr lang="en-US" dirty="0" err="1"/>
              <a:t>mpiP</a:t>
            </a:r>
            <a:r>
              <a:rPr lang="en-US" dirty="0"/>
              <a:t>)</a:t>
            </a:r>
          </a:p>
          <a:p>
            <a:pPr marL="457200" indent="-361950">
              <a:lnSpc>
                <a:spcPct val="100000"/>
              </a:lnSpc>
              <a:spcBef>
                <a:spcPts val="0"/>
              </a:spcBef>
            </a:pPr>
            <a:r>
              <a:rPr lang="en-US" dirty="0"/>
              <a:t>Sustainability</a:t>
            </a:r>
          </a:p>
          <a:p>
            <a:pPr marL="749300" lvl="1" indent="-361950">
              <a:lnSpc>
                <a:spcPct val="100000"/>
              </a:lnSpc>
              <a:spcBef>
                <a:spcPts val="0"/>
              </a:spcBef>
            </a:pPr>
            <a:r>
              <a:rPr lang="en-US" dirty="0"/>
              <a:t>Open source software</a:t>
            </a:r>
          </a:p>
          <a:p>
            <a:pPr marL="749300" lvl="1" indent="-361950">
              <a:lnSpc>
                <a:spcPct val="100000"/>
              </a:lnSpc>
              <a:spcBef>
                <a:spcPts val="0"/>
              </a:spcBef>
            </a:pPr>
            <a:r>
              <a:rPr lang="en-US" dirty="0"/>
              <a:t>Impact on standards, industry software, and de facto APIs</a:t>
            </a:r>
          </a:p>
          <a:p>
            <a:pPr marL="749300" lvl="1" indent="-361950">
              <a:lnSpc>
                <a:spcPct val="100000"/>
              </a:lnSpc>
              <a:spcBef>
                <a:spcPts val="0"/>
              </a:spcBef>
            </a:pPr>
            <a:r>
              <a:rPr lang="en-US" dirty="0"/>
              <a:t>Deployment strategies already in place for several packages</a:t>
            </a:r>
          </a:p>
          <a:p>
            <a:pPr marL="457200" lvl="0" indent="-361950">
              <a:lnSpc>
                <a:spcPct val="100000"/>
              </a:lnSpc>
              <a:spcBef>
                <a:spcPts val="0"/>
              </a:spcBef>
              <a:buSzPts val="2100"/>
            </a:pPr>
            <a:endParaRPr lang="en" dirty="0">
              <a:solidFill>
                <a:srgbClr val="333333"/>
              </a:solidFill>
            </a:endParaRPr>
          </a:p>
          <a:p>
            <a:endParaRPr lang="en-US" dirty="0"/>
          </a:p>
        </p:txBody>
      </p:sp>
      <p:sp>
        <p:nvSpPr>
          <p:cNvPr id="3" name="Text Placeholder 2">
            <a:extLst>
              <a:ext uri="{FF2B5EF4-FFF2-40B4-BE49-F238E27FC236}">
                <a16:creationId xmlns:a16="http://schemas.microsoft.com/office/drawing/2014/main" id="{8C745C61-B538-485D-BE66-3694A1C3E3F2}"/>
              </a:ext>
            </a:extLst>
          </p:cNvPr>
          <p:cNvSpPr>
            <a:spLocks noGrp="1"/>
          </p:cNvSpPr>
          <p:nvPr>
            <p:ph type="body" idx="3"/>
          </p:nvPr>
        </p:nvSpPr>
        <p:spPr/>
        <p:txBody>
          <a:bodyPr/>
          <a:lstStyle/>
          <a:p>
            <a:endParaRPr lang="en-US"/>
          </a:p>
        </p:txBody>
      </p:sp>
      <p:sp>
        <p:nvSpPr>
          <p:cNvPr id="4" name="Text Placeholder 3">
            <a:extLst>
              <a:ext uri="{FF2B5EF4-FFF2-40B4-BE49-F238E27FC236}">
                <a16:creationId xmlns:a16="http://schemas.microsoft.com/office/drawing/2014/main" id="{4F5DBF74-D7C2-40D8-AB30-3F175976EB24}"/>
              </a:ext>
            </a:extLst>
          </p:cNvPr>
          <p:cNvSpPr>
            <a:spLocks noGrp="1"/>
          </p:cNvSpPr>
          <p:nvPr>
            <p:ph type="body" idx="4"/>
          </p:nvPr>
        </p:nvSpPr>
        <p:spPr>
          <a:xfrm>
            <a:off x="4645026" y="856648"/>
            <a:ext cx="4149900" cy="3792354"/>
          </a:xfrm>
        </p:spPr>
        <p:txBody>
          <a:bodyPr>
            <a:normAutofit fontScale="92500" lnSpcReduction="20000"/>
          </a:bodyPr>
          <a:lstStyle/>
          <a:p>
            <a:pPr marL="457200" lvl="0" indent="-361950">
              <a:lnSpc>
                <a:spcPct val="100000"/>
              </a:lnSpc>
              <a:spcBef>
                <a:spcPts val="0"/>
              </a:spcBef>
              <a:buSzPts val="2100"/>
            </a:pPr>
            <a:r>
              <a:rPr lang="en-US" dirty="0"/>
              <a:t>Engagements and deployment</a:t>
            </a:r>
          </a:p>
          <a:p>
            <a:pPr marL="749300" lvl="1" indent="-361950">
              <a:lnSpc>
                <a:spcPct val="100000"/>
              </a:lnSpc>
              <a:spcBef>
                <a:spcPts val="0"/>
              </a:spcBef>
            </a:pPr>
            <a:r>
              <a:rPr lang="en-US" dirty="0"/>
              <a:t>Demonstrate and deploy support for the performance instrumentation of the CANDLE framework using TAU</a:t>
            </a:r>
          </a:p>
          <a:p>
            <a:pPr marL="749300" lvl="1" indent="-361950">
              <a:lnSpc>
                <a:spcPct val="100000"/>
              </a:lnSpc>
              <a:spcBef>
                <a:spcPts val="0"/>
              </a:spcBef>
            </a:pPr>
            <a:r>
              <a:rPr lang="en-US" dirty="0"/>
              <a:t>Demonstrate and deploy open-source </a:t>
            </a:r>
            <a:r>
              <a:rPr lang="en-US" dirty="0" err="1"/>
              <a:t>OpenACC</a:t>
            </a:r>
            <a:r>
              <a:rPr lang="en-US" dirty="0"/>
              <a:t> option on LLVM</a:t>
            </a:r>
          </a:p>
          <a:p>
            <a:pPr marL="749300" lvl="1" indent="-361950">
              <a:lnSpc>
                <a:spcPct val="100000"/>
              </a:lnSpc>
              <a:spcBef>
                <a:spcPts val="0"/>
              </a:spcBef>
            </a:pPr>
            <a:r>
              <a:rPr lang="en-US" dirty="0"/>
              <a:t>Demonstrate support for </a:t>
            </a:r>
            <a:r>
              <a:rPr lang="en-US" dirty="0" err="1"/>
              <a:t>Kokkos</a:t>
            </a:r>
            <a:r>
              <a:rPr lang="en-US" dirty="0"/>
              <a:t> using TAU to access high-level kernel information</a:t>
            </a:r>
          </a:p>
          <a:p>
            <a:pPr marL="749300" lvl="1" indent="-361950">
              <a:lnSpc>
                <a:spcPct val="100000"/>
              </a:lnSpc>
              <a:spcBef>
                <a:spcPts val="0"/>
              </a:spcBef>
            </a:pPr>
            <a:r>
              <a:rPr lang="en-US" dirty="0"/>
              <a:t>Demonstrate enhanced performance portability through the OpenMP4 and </a:t>
            </a:r>
            <a:r>
              <a:rPr lang="en-US" dirty="0" err="1"/>
              <a:t>OpenACC</a:t>
            </a:r>
            <a:r>
              <a:rPr lang="en-US" dirty="0"/>
              <a:t> interoperable framework and the integrated, hybrid </a:t>
            </a:r>
            <a:r>
              <a:rPr lang="en-US" dirty="0" err="1"/>
              <a:t>MPI+OpenMP</a:t>
            </a:r>
            <a:r>
              <a:rPr lang="en-US" dirty="0"/>
              <a:t>/</a:t>
            </a:r>
            <a:r>
              <a:rPr lang="en-US" dirty="0" err="1"/>
              <a:t>OpenACC</a:t>
            </a:r>
            <a:r>
              <a:rPr lang="en-US" dirty="0"/>
              <a:t> programming system.</a:t>
            </a:r>
          </a:p>
          <a:p>
            <a:pPr marL="749300" lvl="1" indent="-361950">
              <a:lnSpc>
                <a:spcPct val="100000"/>
              </a:lnSpc>
              <a:spcBef>
                <a:spcPts val="0"/>
              </a:spcBef>
            </a:pPr>
            <a:r>
              <a:rPr lang="en-US" dirty="0"/>
              <a:t>Deploy distributed NVM programming system (papyrus) for upcoming architectures</a:t>
            </a:r>
          </a:p>
          <a:p>
            <a:pPr marL="749300" lvl="1" indent="-361950">
              <a:lnSpc>
                <a:spcPct val="100000"/>
              </a:lnSpc>
              <a:spcBef>
                <a:spcPts val="0"/>
              </a:spcBef>
            </a:pPr>
            <a:r>
              <a:rPr lang="en-US" dirty="0"/>
              <a:t>Demonstrate compiler/runtime techniques to better exploit complex memory hierarchies.</a:t>
            </a:r>
          </a:p>
          <a:p>
            <a:pPr marL="749300" lvl="1" indent="-361950">
              <a:lnSpc>
                <a:spcPct val="100000"/>
              </a:lnSpc>
              <a:spcBef>
                <a:spcPts val="0"/>
              </a:spcBef>
            </a:pPr>
            <a:endParaRPr lang="en-US" dirty="0">
              <a:solidFill>
                <a:srgbClr val="333333"/>
              </a:solidFill>
            </a:endParaRP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089EFA-85EA-4F1C-A8C8-D9A846C403A9}"/>
              </a:ext>
            </a:extLst>
          </p:cNvPr>
          <p:cNvSpPr>
            <a:spLocks noGrp="1"/>
          </p:cNvSpPr>
          <p:nvPr>
            <p:ph type="title"/>
          </p:nvPr>
        </p:nvSpPr>
        <p:spPr/>
        <p:txBody>
          <a:bodyPr/>
          <a:lstStyle/>
          <a:p>
            <a:r>
              <a:rPr lang="en-US" dirty="0"/>
              <a:t>Software</a:t>
            </a:r>
          </a:p>
        </p:txBody>
      </p:sp>
      <p:sp>
        <p:nvSpPr>
          <p:cNvPr id="8" name="Content Placeholder 7">
            <a:extLst>
              <a:ext uri="{FF2B5EF4-FFF2-40B4-BE49-F238E27FC236}">
                <a16:creationId xmlns:a16="http://schemas.microsoft.com/office/drawing/2014/main" id="{C77BFE03-0EF4-45C5-9DD7-11D523426CC3}"/>
              </a:ext>
            </a:extLst>
          </p:cNvPr>
          <p:cNvSpPr>
            <a:spLocks noGrp="1"/>
          </p:cNvSpPr>
          <p:nvPr>
            <p:ph type="body" idx="1"/>
          </p:nvPr>
        </p:nvSpPr>
        <p:spPr/>
        <p:txBody>
          <a:bodyPr/>
          <a:lstStyle/>
          <a:p>
            <a:r>
              <a:rPr lang="en-US" dirty="0"/>
              <a:t>TAU Performance System v2.27.2.p1, </a:t>
            </a:r>
            <a:r>
              <a:rPr lang="en-US" dirty="0">
                <a:hlinkClick r:id="rId2"/>
              </a:rPr>
              <a:t>http://tau.uoregon.edu/downloads.php</a:t>
            </a:r>
            <a:endParaRPr lang="en-US" dirty="0"/>
          </a:p>
          <a:p>
            <a:r>
              <a:rPr lang="en-US" dirty="0"/>
              <a:t>OpenARC: Open Accelerator Research Compiler, </a:t>
            </a:r>
            <a:r>
              <a:rPr lang="en-US" dirty="0">
                <a:hlinkClick r:id="rId3"/>
              </a:rPr>
              <a:t>http://ft.ornl.gov/research/openarc</a:t>
            </a:r>
            <a:endParaRPr lang="en-US" dirty="0"/>
          </a:p>
          <a:p>
            <a:r>
              <a:rPr lang="en-US" dirty="0"/>
              <a:t>Papyrus: Parallel Aggregate Persistent Storage, </a:t>
            </a:r>
            <a:r>
              <a:rPr lang="en-US" dirty="0">
                <a:hlinkClick r:id="rId4"/>
              </a:rPr>
              <a:t>http://ft.ornl.gov/research/papyrus</a:t>
            </a:r>
            <a:endParaRPr lang="en-US" dirty="0"/>
          </a:p>
          <a:p>
            <a:r>
              <a:rPr lang="en-US" dirty="0"/>
              <a:t>Kitsune - LLVM + Tapir </a:t>
            </a:r>
            <a:r>
              <a:rPr lang="en-US" dirty="0">
                <a:hlinkClick r:id="rId5"/>
              </a:rPr>
              <a:t>https://github.com/lanl/kitsune</a:t>
            </a:r>
            <a:endParaRPr lang="en-US" dirty="0"/>
          </a:p>
          <a:p>
            <a:r>
              <a:rPr lang="en-US" dirty="0" err="1"/>
              <a:t>Clacc</a:t>
            </a:r>
            <a:r>
              <a:rPr lang="en-US" dirty="0"/>
              <a:t>: OpenACC Support for Clang and LLVM, </a:t>
            </a:r>
            <a:r>
              <a:rPr lang="en-US" dirty="0">
                <a:hlinkClick r:id="rId6"/>
              </a:rPr>
              <a:t>https://ft.ornl.gov/research/clacc</a:t>
            </a:r>
            <a:endParaRPr lang="en-US" dirty="0"/>
          </a:p>
          <a:p>
            <a:r>
              <a:rPr lang="en-US" dirty="0"/>
              <a:t>LLVM: </a:t>
            </a:r>
            <a:r>
              <a:rPr lang="en-US" dirty="0">
                <a:hlinkClick r:id="rId7"/>
              </a:rPr>
              <a:t>http://llvm.org/</a:t>
            </a:r>
            <a:r>
              <a:rPr lang="en-US" dirty="0"/>
              <a:t> </a:t>
            </a:r>
          </a:p>
        </p:txBody>
      </p:sp>
    </p:spTree>
    <p:extLst>
      <p:ext uri="{BB962C8B-B14F-4D97-AF65-F5344CB8AC3E}">
        <p14:creationId xmlns:p14="http://schemas.microsoft.com/office/powerpoint/2010/main" val="3136382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FDB9B-2B4F-4FFE-9C64-3CA1FEA9A412}"/>
              </a:ext>
            </a:extLst>
          </p:cNvPr>
          <p:cNvSpPr>
            <a:spLocks noGrp="1"/>
          </p:cNvSpPr>
          <p:nvPr>
            <p:ph type="title"/>
          </p:nvPr>
        </p:nvSpPr>
        <p:spPr/>
        <p:txBody>
          <a:bodyPr/>
          <a:lstStyle/>
          <a:p>
            <a:r>
              <a:rPr lang="en-US" dirty="0"/>
              <a:t>Recent Publications</a:t>
            </a:r>
          </a:p>
        </p:txBody>
      </p:sp>
      <p:sp>
        <p:nvSpPr>
          <p:cNvPr id="4" name="Content Placeholder 3">
            <a:extLst>
              <a:ext uri="{FF2B5EF4-FFF2-40B4-BE49-F238E27FC236}">
                <a16:creationId xmlns:a16="http://schemas.microsoft.com/office/drawing/2014/main" id="{C8AD7556-A06C-4250-90ED-D745BDD2074E}"/>
              </a:ext>
            </a:extLst>
          </p:cNvPr>
          <p:cNvSpPr>
            <a:spLocks noGrp="1"/>
          </p:cNvSpPr>
          <p:nvPr>
            <p:ph type="body" idx="1"/>
          </p:nvPr>
        </p:nvSpPr>
        <p:spPr>
          <a:xfrm>
            <a:off x="274391" y="1106804"/>
            <a:ext cx="8529600" cy="3728085"/>
          </a:xfrm>
        </p:spPr>
        <p:txBody>
          <a:bodyPr>
            <a:normAutofit fontScale="47500" lnSpcReduction="20000"/>
          </a:bodyPr>
          <a:lstStyle/>
          <a:p>
            <a:r>
              <a:rPr lang="en-US" dirty="0"/>
              <a:t>Joel E. Denny, Seyong Lee, and Jeffrey S. Vetter.  "</a:t>
            </a:r>
            <a:r>
              <a:rPr lang="en-US" dirty="0" err="1"/>
              <a:t>Clacc</a:t>
            </a:r>
            <a:r>
              <a:rPr lang="en-US" dirty="0"/>
              <a:t>: Translating OpenACC to OpenMP in Clang."  In </a:t>
            </a:r>
            <a:r>
              <a:rPr lang="en-US" i="1" dirty="0"/>
              <a:t>LLVM-HPC2018: The Fifth Workshop on the LLVM Compiler Infrastructure in HPC</a:t>
            </a:r>
            <a:r>
              <a:rPr lang="en-US" dirty="0"/>
              <a:t>, November 2018.</a:t>
            </a:r>
          </a:p>
          <a:p>
            <a:r>
              <a:rPr lang="en-US" dirty="0"/>
              <a:t>Doerfert, Johannes, and Hal Finkel. "Compiler Optimizations for OpenMP." In </a:t>
            </a:r>
            <a:r>
              <a:rPr lang="en-US" i="1" dirty="0"/>
              <a:t>International Workshop on OpenMP (IWOMP'18)</a:t>
            </a:r>
            <a:r>
              <a:rPr lang="en-US" dirty="0"/>
              <a:t>, pp. 113-127. Springer, 2018. </a:t>
            </a:r>
            <a:r>
              <a:rPr lang="en-US" dirty="0">
                <a:hlinkClick r:id="rId2"/>
              </a:rPr>
              <a:t>https://doi.org/10.1007/978-3-319-98521-3_8</a:t>
            </a:r>
            <a:br>
              <a:rPr lang="en-US" dirty="0"/>
            </a:br>
            <a:br>
              <a:rPr lang="en-US" dirty="0"/>
            </a:br>
            <a:r>
              <a:rPr lang="en-US" dirty="0"/>
              <a:t>Doerfert, Johannes, and Hal Finkel. "Compiler Optimizations for Parallel Programs." In  </a:t>
            </a:r>
            <a:r>
              <a:rPr lang="en-US" i="1" dirty="0"/>
              <a:t>International Workshop on Languages and Compilers for Parallel Computing (LCPC'18),</a:t>
            </a:r>
            <a:r>
              <a:rPr lang="en-US" dirty="0"/>
              <a:t> Springer, 2018. To be published.</a:t>
            </a:r>
          </a:p>
          <a:p>
            <a:r>
              <a:rPr lang="en-US" dirty="0"/>
              <a:t>B. Nguyen, H. Tan, K. Davis and X. Zhang, "Persistent Octrees for Parallel Mesh Refinement Through Non-Volatile Byte-Addressable Memory," in IEEE Transactions on Parallel &amp; Distributed Systems.</a:t>
            </a:r>
            <a:br>
              <a:rPr lang="en-US" dirty="0"/>
            </a:br>
            <a:r>
              <a:rPr lang="en-US" dirty="0"/>
              <a:t>doi:10.1109/TPDS.2018.2867867</a:t>
            </a:r>
          </a:p>
          <a:p>
            <a:r>
              <a:rPr lang="en-US" dirty="0"/>
              <a:t>Michael Wolfe, Seyong Lee, Jungwon Kim, </a:t>
            </a:r>
            <a:r>
              <a:rPr lang="en-US" dirty="0" err="1"/>
              <a:t>Xiaonan</a:t>
            </a:r>
            <a:r>
              <a:rPr lang="en-US" dirty="0"/>
              <a:t> Tian, </a:t>
            </a:r>
            <a:r>
              <a:rPr lang="en-US" dirty="0" err="1"/>
              <a:t>Rengan</a:t>
            </a:r>
            <a:r>
              <a:rPr lang="en-US" dirty="0"/>
              <a:t> Xu, Barbara Chapman, Sunita Chandrasekaran, "The OpenACC data model: Preliminary study on its major challenges and implementations", Parallel Computing: systems &amp; applications Volume 78, Pages 15-27, October 2018</a:t>
            </a:r>
            <a:br>
              <a:rPr lang="en-US" dirty="0"/>
            </a:br>
            <a:r>
              <a:rPr lang="en-US" dirty="0">
                <a:hlinkClick r:id="rId3"/>
              </a:rPr>
              <a:t>https://doi.org/10.1016/j.parco.2018.07.003</a:t>
            </a:r>
            <a:endParaRPr lang="en-US" dirty="0"/>
          </a:p>
          <a:p>
            <a:r>
              <a:rPr lang="en-US" dirty="0"/>
              <a:t>Jungwon Kim, and Jeffrey S. Vetter. "Implementing Efficient Data Compression and Encryption in a Persistent Key-Value Store for HPC". In Proceedings of the International Conference for High Performance Computing, Networking, Storage and Analysis, Dallas, Texas, USA, November 2018.</a:t>
            </a:r>
          </a:p>
          <a:p>
            <a:r>
              <a:rPr lang="en-US" dirty="0"/>
              <a:t>Samuel K. Gutierrez, Kei Davis, Dorian Arnold, Randal S. Baker, Robert W. Robey, Patrick McCormick, Daniel Holladay, Jon A. Dahl, Joe </a:t>
            </a:r>
            <a:r>
              <a:rPr lang="en-US" dirty="0" err="1"/>
              <a:t>Zerr</a:t>
            </a:r>
            <a:r>
              <a:rPr lang="en-US" dirty="0"/>
              <a:t>, Florian </a:t>
            </a:r>
            <a:r>
              <a:rPr lang="en-US" dirty="0" err="1"/>
              <a:t>Weik</a:t>
            </a:r>
            <a:r>
              <a:rPr lang="en-US" dirty="0"/>
              <a:t>, Christoph </a:t>
            </a:r>
            <a:r>
              <a:rPr lang="en-US" dirty="0" err="1"/>
              <a:t>Junghans</a:t>
            </a:r>
            <a:r>
              <a:rPr lang="en-US" dirty="0"/>
              <a:t>. Accommodating Thread-Level Heterogeneity in Coupled Parallel Applications. In Proceedings of the IEEE International Parallel and Distributed Processing Symposium, 2017.   DOI: 10.1109/IPDPS.2017.13</a:t>
            </a:r>
          </a:p>
          <a:p>
            <a:r>
              <a:rPr lang="en-US" dirty="0"/>
              <a:t>Sam Gutierrez, Dorian Arnold, Kei Davis, Patrick McCormick. On the Memory Attribution Problem: A Solution and Case Study Using MPI. In Proceedings of the Workshop on Exascale MPI, Supercomputing,  2017.</a:t>
            </a:r>
          </a:p>
          <a:p>
            <a:r>
              <a:rPr lang="en-US" dirty="0"/>
              <a:t>Mehmet E. Belviranli, Seyong Lee, Jeffrey S. Vetter, and Laxmi N. </a:t>
            </a:r>
            <a:r>
              <a:rPr lang="en-US" dirty="0" err="1"/>
              <a:t>Bhuyan</a:t>
            </a:r>
            <a:r>
              <a:rPr lang="en-US" dirty="0"/>
              <a:t>. Juggler: A Dependency-Aware Task Based Execution Framework for GPUs, Proceedings of ACM SIGPLAN Symposium on Principles and Practice of Parallel Programming (</a:t>
            </a:r>
            <a:r>
              <a:rPr lang="en-US" dirty="0" err="1"/>
              <a:t>PPoPP</a:t>
            </a:r>
            <a:r>
              <a:rPr lang="en-US" dirty="0"/>
              <a:t>), </a:t>
            </a:r>
            <a:r>
              <a:rPr lang="en-US" dirty="0" err="1"/>
              <a:t>Vösendorf</a:t>
            </a:r>
            <a:r>
              <a:rPr lang="en-US" dirty="0"/>
              <a:t>/Wien, Austria, 2018.</a:t>
            </a:r>
          </a:p>
        </p:txBody>
      </p:sp>
    </p:spTree>
    <p:extLst>
      <p:ext uri="{BB962C8B-B14F-4D97-AF65-F5344CB8AC3E}">
        <p14:creationId xmlns:p14="http://schemas.microsoft.com/office/powerpoint/2010/main" val="2794863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274391" y="308610"/>
            <a:ext cx="8531577" cy="383182"/>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sz="2400" b="1" i="0" u="none" strike="noStrike" cap="none" dirty="0">
                <a:solidFill>
                  <a:schemeClr val="dk1"/>
                </a:solidFill>
                <a:latin typeface="Arial"/>
                <a:ea typeface="Arial"/>
                <a:cs typeface="Arial"/>
                <a:sym typeface="Arial"/>
              </a:rPr>
              <a:t>Project Costs </a:t>
            </a:r>
            <a:r>
              <a:rPr lang="en-US" sz="2400" b="1" i="0" u="none" strike="noStrike" cap="none" dirty="0">
                <a:solidFill>
                  <a:schemeClr val="dk1"/>
                </a:solidFill>
                <a:latin typeface="Arial"/>
                <a:ea typeface="Arial"/>
                <a:cs typeface="Arial"/>
                <a:sym typeface="Arial"/>
              </a:rPr>
              <a:t>from ECP Oct Report for FY17</a:t>
            </a:r>
            <a:endParaRPr lang="en" sz="2400" b="1" i="0" u="none" strike="noStrike" cap="none" dirty="0">
              <a:solidFill>
                <a:schemeClr val="dk1"/>
              </a:solidFill>
              <a:latin typeface="Arial"/>
              <a:ea typeface="Arial"/>
              <a:cs typeface="Arial"/>
              <a:sym typeface="Arial"/>
            </a:endParaRPr>
          </a:p>
        </p:txBody>
      </p:sp>
      <p:sp>
        <p:nvSpPr>
          <p:cNvPr id="363" name="Shape 363"/>
          <p:cNvSpPr txBox="1">
            <a:spLocks noGrp="1"/>
          </p:cNvSpPr>
          <p:nvPr>
            <p:ph type="body" idx="1"/>
          </p:nvPr>
        </p:nvSpPr>
        <p:spPr>
          <a:xfrm>
            <a:off x="274391" y="1106805"/>
            <a:ext cx="8529578" cy="3035834"/>
          </a:xfrm>
          <a:prstGeom prst="rect">
            <a:avLst/>
          </a:prstGeom>
          <a:noFill/>
          <a:ln>
            <a:noFill/>
          </a:ln>
        </p:spPr>
        <p:txBody>
          <a:bodyPr wrap="square" lIns="68575" tIns="34275" rIns="68575" bIns="34275" anchor="t" anchorCtr="0">
            <a:noAutofit/>
          </a:bodyPr>
          <a:lstStyle/>
          <a:p>
            <a:pPr marL="457200" marR="0" lvl="0" indent="-361950" algn="l" rtl="0">
              <a:lnSpc>
                <a:spcPct val="90000"/>
              </a:lnSpc>
              <a:spcBef>
                <a:spcPts val="0"/>
              </a:spcBef>
              <a:spcAft>
                <a:spcPts val="0"/>
              </a:spcAft>
              <a:buClr>
                <a:schemeClr val="dk1"/>
              </a:buClr>
              <a:buSzPts val="2100"/>
              <a:buFont typeface="Arial"/>
              <a:buChar char="•"/>
            </a:pPr>
            <a:r>
              <a:rPr lang="en-US" dirty="0"/>
              <a:t>ORNL	78.1%</a:t>
            </a:r>
            <a:endParaRPr lang="en" dirty="0"/>
          </a:p>
          <a:p>
            <a:pPr marL="457200" marR="0" lvl="0" indent="-361950" algn="l" rtl="0">
              <a:lnSpc>
                <a:spcPct val="90000"/>
              </a:lnSpc>
              <a:spcBef>
                <a:spcPts val="0"/>
              </a:spcBef>
              <a:spcAft>
                <a:spcPts val="0"/>
              </a:spcAft>
              <a:buClr>
                <a:schemeClr val="dk1"/>
              </a:buClr>
              <a:buSzPts val="2100"/>
              <a:buFont typeface="Arial"/>
              <a:buChar char="•"/>
            </a:pPr>
            <a:r>
              <a:rPr lang="en" dirty="0"/>
              <a:t>UO		95%</a:t>
            </a:r>
          </a:p>
          <a:p>
            <a:pPr marL="457200" marR="0" lvl="0" indent="-361950" algn="l" rtl="0">
              <a:lnSpc>
                <a:spcPct val="90000"/>
              </a:lnSpc>
              <a:spcBef>
                <a:spcPts val="0"/>
              </a:spcBef>
              <a:spcAft>
                <a:spcPts val="0"/>
              </a:spcAft>
              <a:buClr>
                <a:schemeClr val="dk1"/>
              </a:buClr>
              <a:buSzPts val="2100"/>
              <a:buFont typeface="Arial"/>
              <a:buChar char="•"/>
            </a:pPr>
            <a:r>
              <a:rPr lang="en" dirty="0"/>
              <a:t>ANL	17.8%</a:t>
            </a:r>
          </a:p>
          <a:p>
            <a:pPr marL="457200" indent="-361950">
              <a:spcBef>
                <a:spcPts val="0"/>
              </a:spcBef>
            </a:pPr>
            <a:r>
              <a:rPr lang="en" dirty="0"/>
              <a:t>LANL	40.4%</a:t>
            </a:r>
          </a:p>
          <a:p>
            <a:pPr marL="457200" marR="0" lvl="0" indent="-361950" algn="l" rtl="0">
              <a:lnSpc>
                <a:spcPct val="90000"/>
              </a:lnSpc>
              <a:spcBef>
                <a:spcPts val="0"/>
              </a:spcBef>
              <a:spcAft>
                <a:spcPts val="0"/>
              </a:spcAft>
              <a:buClr>
                <a:schemeClr val="dk1"/>
              </a:buClr>
              <a:buSzPts val="2100"/>
              <a:buFont typeface="Arial"/>
              <a:buChar char="•"/>
            </a:pPr>
            <a:endParaRPr lang="en" dirty="0"/>
          </a:p>
          <a:p>
            <a:pPr marL="457200" marR="0" lvl="0" indent="-361950" algn="l" rtl="0">
              <a:lnSpc>
                <a:spcPct val="90000"/>
              </a:lnSpc>
              <a:spcBef>
                <a:spcPts val="0"/>
              </a:spcBef>
              <a:spcAft>
                <a:spcPts val="0"/>
              </a:spcAft>
              <a:buClr>
                <a:schemeClr val="dk1"/>
              </a:buClr>
              <a:buSzPts val="2100"/>
              <a:buFont typeface="Arial"/>
              <a:buChar char="•"/>
            </a:pPr>
            <a:r>
              <a:rPr lang="en-US" dirty="0"/>
              <a:t>ECP delay in getting funding to </a:t>
            </a:r>
            <a:r>
              <a:rPr lang="en" dirty="0"/>
              <a:t>UO had a </a:t>
            </a:r>
            <a:r>
              <a:rPr lang="en-US" dirty="0"/>
              <a:t>delay but was able to accelerate work.</a:t>
            </a:r>
          </a:p>
          <a:p>
            <a:pPr marL="457200" marR="0" lvl="0" indent="-361950" algn="l" rtl="0">
              <a:lnSpc>
                <a:spcPct val="90000"/>
              </a:lnSpc>
              <a:spcBef>
                <a:spcPts val="0"/>
              </a:spcBef>
              <a:spcAft>
                <a:spcPts val="0"/>
              </a:spcAft>
              <a:buClr>
                <a:schemeClr val="dk1"/>
              </a:buClr>
              <a:buSzPts val="2100"/>
              <a:buFont typeface="Arial"/>
              <a:buChar char="•"/>
            </a:pPr>
            <a:r>
              <a:rPr lang="en-US" dirty="0"/>
              <a:t>ANL</a:t>
            </a:r>
          </a:p>
          <a:p>
            <a:pPr marL="749300" lvl="1" indent="-361950">
              <a:spcBef>
                <a:spcPts val="0"/>
              </a:spcBef>
              <a:buSzPts val="2100"/>
              <a:buFont typeface="Arial"/>
              <a:buChar char="•"/>
            </a:pPr>
            <a:r>
              <a:rPr lang="en-US" dirty="0"/>
              <a:t>Difficulty hiring; new postdoc started in Feb</a:t>
            </a:r>
          </a:p>
          <a:p>
            <a:pPr marL="457200" indent="-361950">
              <a:spcBef>
                <a:spcPts val="0"/>
              </a:spcBef>
            </a:pPr>
            <a:r>
              <a:rPr lang="en-US" dirty="0"/>
              <a:t>LANL</a:t>
            </a:r>
          </a:p>
          <a:p>
            <a:pPr marL="749300" lvl="1" indent="-361950">
              <a:spcBef>
                <a:spcPts val="0"/>
              </a:spcBef>
            </a:pPr>
            <a:r>
              <a:rPr lang="en-US" dirty="0"/>
              <a:t>Staffing change in personnel; now fully staffed.</a:t>
            </a:r>
          </a:p>
          <a:p>
            <a:pPr marL="749300" lvl="1" indent="-361950">
              <a:spcBef>
                <a:spcPts val="0"/>
              </a:spcBef>
            </a:pPr>
            <a:endParaRPr lang="en-US" dirty="0"/>
          </a:p>
          <a:p>
            <a:pPr marL="457200" marR="0" lvl="0" indent="-361950" algn="l" rtl="0">
              <a:lnSpc>
                <a:spcPct val="90000"/>
              </a:lnSpc>
              <a:spcBef>
                <a:spcPts val="0"/>
              </a:spcBef>
              <a:spcAft>
                <a:spcPts val="0"/>
              </a:spcAft>
              <a:buClr>
                <a:schemeClr val="dk1"/>
              </a:buClr>
              <a:buSzPts val="2100"/>
              <a:buFont typeface="Arial"/>
              <a:buChar char="•"/>
            </a:pPr>
            <a:endParaRPr lang="en"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274391" y="308610"/>
            <a:ext cx="8531577" cy="697114"/>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sz="2400" b="1" i="0" u="none" strike="noStrike" cap="none" dirty="0">
                <a:solidFill>
                  <a:schemeClr val="dk1"/>
                </a:solidFill>
                <a:latin typeface="Arial"/>
                <a:ea typeface="Arial"/>
                <a:cs typeface="Arial"/>
                <a:sym typeface="Arial"/>
              </a:rPr>
              <a:t>Project risks and issues</a:t>
            </a:r>
            <a:br>
              <a:rPr lang="en" sz="2400" b="1" i="0" u="none" strike="noStrike" cap="none" dirty="0">
                <a:solidFill>
                  <a:schemeClr val="dk1"/>
                </a:solidFill>
                <a:latin typeface="Arial"/>
                <a:ea typeface="Arial"/>
                <a:cs typeface="Arial"/>
                <a:sym typeface="Arial"/>
              </a:rPr>
            </a:br>
            <a:endParaRPr lang="en" sz="2400" b="1" i="0" u="none" strike="noStrike" cap="none" dirty="0">
              <a:solidFill>
                <a:schemeClr val="dk1"/>
              </a:solidFill>
              <a:latin typeface="Arial"/>
              <a:ea typeface="Arial"/>
              <a:cs typeface="Arial"/>
              <a:sym typeface="Arial"/>
            </a:endParaRPr>
          </a:p>
        </p:txBody>
      </p:sp>
      <p:sp>
        <p:nvSpPr>
          <p:cNvPr id="377" name="Shape 377"/>
          <p:cNvSpPr txBox="1">
            <a:spLocks noGrp="1"/>
          </p:cNvSpPr>
          <p:nvPr>
            <p:ph type="body" idx="1"/>
          </p:nvPr>
        </p:nvSpPr>
        <p:spPr>
          <a:xfrm>
            <a:off x="274391" y="1106805"/>
            <a:ext cx="8529578" cy="3035834"/>
          </a:xfrm>
          <a:prstGeom prst="rect">
            <a:avLst/>
          </a:prstGeom>
          <a:noFill/>
          <a:ln>
            <a:noFill/>
          </a:ln>
        </p:spPr>
        <p:txBody>
          <a:bodyPr wrap="square" lIns="68575" tIns="34275" rIns="68575" bIns="34275" anchor="t" anchorCtr="0">
            <a:noAutofit/>
          </a:bodyPr>
          <a:lstStyle/>
          <a:p>
            <a:pPr marL="342900" indent="-342900">
              <a:lnSpc>
                <a:spcPct val="100000"/>
              </a:lnSpc>
              <a:spcBef>
                <a:spcPts val="0"/>
              </a:spcBef>
            </a:pPr>
            <a:r>
              <a:rPr lang="en-US" dirty="0"/>
              <a:t>Unknown ECP architectures (critical at this software level)</a:t>
            </a:r>
          </a:p>
          <a:p>
            <a:pPr marL="635000" lvl="1" indent="-342900">
              <a:lnSpc>
                <a:spcPct val="100000"/>
              </a:lnSpc>
              <a:spcBef>
                <a:spcPts val="0"/>
              </a:spcBef>
            </a:pPr>
            <a:r>
              <a:rPr lang="en" dirty="0"/>
              <a:t>Access to information </a:t>
            </a:r>
            <a:r>
              <a:rPr lang="en-US" dirty="0"/>
              <a:t>and testbed</a:t>
            </a:r>
          </a:p>
          <a:p>
            <a:pPr marL="635000" lvl="1" indent="-342900">
              <a:lnSpc>
                <a:spcPct val="100000"/>
              </a:lnSpc>
              <a:spcBef>
                <a:spcPts val="0"/>
              </a:spcBef>
            </a:pPr>
            <a:r>
              <a:rPr lang="en" dirty="0"/>
              <a:t>Software integration and testing </a:t>
            </a:r>
            <a:r>
              <a:rPr lang="en-US" dirty="0"/>
              <a:t>environment</a:t>
            </a:r>
          </a:p>
          <a:p>
            <a:pPr marL="635000" lvl="1" indent="-342900">
              <a:lnSpc>
                <a:spcPct val="100000"/>
              </a:lnSpc>
              <a:spcBef>
                <a:spcPts val="0"/>
              </a:spcBef>
            </a:pPr>
            <a:r>
              <a:rPr lang="en-US" dirty="0"/>
              <a:t>Architecture silos</a:t>
            </a:r>
          </a:p>
          <a:p>
            <a:pPr marL="850900" lvl="2" indent="-342900">
              <a:lnSpc>
                <a:spcPct val="100000"/>
              </a:lnSpc>
              <a:spcBef>
                <a:spcPts val="0"/>
              </a:spcBef>
            </a:pPr>
            <a:r>
              <a:rPr lang="en" dirty="0"/>
              <a:t>LLVM extensions for selective instrumentation appearing in Intel compilers</a:t>
            </a:r>
          </a:p>
          <a:p>
            <a:pPr marL="342900" indent="-342900">
              <a:lnSpc>
                <a:spcPct val="100000"/>
              </a:lnSpc>
              <a:spcBef>
                <a:spcPts val="0"/>
              </a:spcBef>
            </a:pPr>
            <a:r>
              <a:rPr lang="en" dirty="0"/>
              <a:t>Application adoptio</a:t>
            </a:r>
            <a:r>
              <a:rPr lang="en-US" dirty="0"/>
              <a:t>n</a:t>
            </a:r>
          </a:p>
          <a:p>
            <a:pPr marL="635000" lvl="1" indent="-342900">
              <a:lnSpc>
                <a:spcPct val="100000"/>
              </a:lnSpc>
              <a:spcBef>
                <a:spcPts val="0"/>
              </a:spcBef>
            </a:pPr>
            <a:r>
              <a:rPr lang="en" dirty="0"/>
              <a:t>Experiences from GPUs and Manycore</a:t>
            </a:r>
          </a:p>
          <a:p>
            <a:pPr marL="635000" lvl="1" indent="-342900">
              <a:lnSpc>
                <a:spcPct val="100000"/>
              </a:lnSpc>
              <a:spcBef>
                <a:spcPts val="0"/>
              </a:spcBef>
            </a:pPr>
            <a:r>
              <a:rPr lang="en" dirty="0"/>
              <a:t>Not enough support for deployment and training</a:t>
            </a:r>
          </a:p>
          <a:p>
            <a:pPr marL="349250" indent="-342900">
              <a:lnSpc>
                <a:spcPct val="100000"/>
              </a:lnSpc>
              <a:spcBef>
                <a:spcPts val="0"/>
              </a:spcBef>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p:txBody>
          <a:bodyPr/>
          <a:lstStyle/>
          <a:p>
            <a:pPr lvl="0"/>
            <a:r>
              <a:rPr lang="en" dirty="0">
                <a:sym typeface="Arial"/>
              </a:rPr>
              <a:t>Project Overview</a:t>
            </a:r>
            <a:br>
              <a:rPr lang="en" dirty="0">
                <a:sym typeface="Arial"/>
              </a:rPr>
            </a:br>
            <a:endParaRPr lang="en" dirty="0">
              <a:sym typeface="Arial"/>
            </a:endParaRPr>
          </a:p>
        </p:txBody>
      </p:sp>
      <p:sp>
        <p:nvSpPr>
          <p:cNvPr id="24" name="Text Placeholder 23">
            <a:extLst>
              <a:ext uri="{FF2B5EF4-FFF2-40B4-BE49-F238E27FC236}">
                <a16:creationId xmlns:a16="http://schemas.microsoft.com/office/drawing/2014/main" id="{50104C53-BE5B-4015-BDED-10C43812FC6C}"/>
              </a:ext>
            </a:extLst>
          </p:cNvPr>
          <p:cNvSpPr>
            <a:spLocks noGrp="1"/>
          </p:cNvSpPr>
          <p:nvPr>
            <p:ph type="body" idx="2"/>
          </p:nvPr>
        </p:nvSpPr>
        <p:spPr>
          <a:xfrm>
            <a:off x="274390" y="741404"/>
            <a:ext cx="5102915" cy="4318276"/>
          </a:xfrm>
        </p:spPr>
        <p:txBody>
          <a:bodyPr>
            <a:normAutofit fontScale="70000" lnSpcReduction="20000"/>
          </a:bodyPr>
          <a:lstStyle/>
          <a:p>
            <a:pPr>
              <a:lnSpc>
                <a:spcPct val="120000"/>
              </a:lnSpc>
            </a:pPr>
            <a:r>
              <a:rPr lang="en-US" dirty="0"/>
              <a:t>Programming solutions for emerging architectures</a:t>
            </a:r>
            <a:endParaRPr lang="en" dirty="0"/>
          </a:p>
          <a:p>
            <a:pPr lvl="1">
              <a:lnSpc>
                <a:spcPct val="120000"/>
              </a:lnSpc>
            </a:pPr>
            <a:r>
              <a:rPr lang="en" dirty="0"/>
              <a:t>Heterogeneous and manycore processors, </a:t>
            </a:r>
          </a:p>
          <a:p>
            <a:pPr lvl="1">
              <a:lnSpc>
                <a:spcPct val="120000"/>
              </a:lnSpc>
            </a:pPr>
            <a:r>
              <a:rPr lang="en-US" dirty="0"/>
              <a:t>D</a:t>
            </a:r>
            <a:r>
              <a:rPr lang="en" dirty="0"/>
              <a:t>eep memory hierarchies </a:t>
            </a:r>
            <a:r>
              <a:rPr lang="en-US" dirty="0" err="1"/>
              <a:t>incl</a:t>
            </a:r>
            <a:r>
              <a:rPr lang="en" dirty="0"/>
              <a:t> nonvolatile memory systems (NVM);</a:t>
            </a:r>
          </a:p>
          <a:p>
            <a:pPr lvl="1">
              <a:lnSpc>
                <a:spcPct val="120000"/>
              </a:lnSpc>
            </a:pPr>
            <a:r>
              <a:rPr lang="en-US" dirty="0"/>
              <a:t>Focusing primarily on </a:t>
            </a:r>
            <a:r>
              <a:rPr lang="en" dirty="0"/>
              <a:t>directive-based </a:t>
            </a:r>
            <a:r>
              <a:rPr lang="en-US" dirty="0"/>
              <a:t>solutions</a:t>
            </a:r>
            <a:endParaRPr lang="en" dirty="0"/>
          </a:p>
          <a:p>
            <a:pPr>
              <a:lnSpc>
                <a:spcPct val="120000"/>
              </a:lnSpc>
            </a:pPr>
            <a:r>
              <a:rPr lang="en-US" dirty="0"/>
              <a:t>Integrated toolchain </a:t>
            </a:r>
            <a:r>
              <a:rPr lang="en" dirty="0"/>
              <a:t>that is powerful enough to prototype </a:t>
            </a:r>
            <a:r>
              <a:rPr lang="en-US" dirty="0"/>
              <a:t>solutions for emerging architectures</a:t>
            </a:r>
            <a:endParaRPr lang="en" dirty="0"/>
          </a:p>
          <a:p>
            <a:pPr>
              <a:lnSpc>
                <a:spcPct val="120000"/>
              </a:lnSpc>
            </a:pPr>
            <a:r>
              <a:rPr lang="en-US" dirty="0"/>
              <a:t>I</a:t>
            </a:r>
            <a:r>
              <a:rPr lang="en" dirty="0"/>
              <a:t>ntegrated performance assessment solutions for these programming systems that will enable </a:t>
            </a:r>
          </a:p>
          <a:p>
            <a:pPr lvl="1">
              <a:lnSpc>
                <a:spcPct val="120000"/>
              </a:lnSpc>
            </a:pPr>
            <a:r>
              <a:rPr lang="en" dirty="0"/>
              <a:t>automatic performance analysis </a:t>
            </a:r>
          </a:p>
          <a:p>
            <a:pPr lvl="1">
              <a:lnSpc>
                <a:spcPct val="120000"/>
              </a:lnSpc>
            </a:pPr>
            <a:r>
              <a:rPr lang="en" dirty="0"/>
              <a:t>performance-driven optimization;</a:t>
            </a:r>
          </a:p>
          <a:p>
            <a:pPr>
              <a:lnSpc>
                <a:spcPct val="120000"/>
              </a:lnSpc>
            </a:pPr>
            <a:r>
              <a:rPr lang="en-US" dirty="0"/>
              <a:t>Engage </a:t>
            </a:r>
            <a:r>
              <a:rPr lang="en" dirty="0"/>
              <a:t>with ECP applications </a:t>
            </a:r>
            <a:r>
              <a:rPr lang="en-US" dirty="0"/>
              <a:t>and software </a:t>
            </a:r>
            <a:r>
              <a:rPr lang="en" dirty="0"/>
              <a:t>teams </a:t>
            </a:r>
          </a:p>
          <a:p>
            <a:pPr lvl="1">
              <a:lnSpc>
                <a:spcPct val="120000"/>
              </a:lnSpc>
            </a:pPr>
            <a:r>
              <a:rPr lang="en" dirty="0"/>
              <a:t>provide feedback, </a:t>
            </a:r>
          </a:p>
          <a:p>
            <a:pPr lvl="1">
              <a:lnSpc>
                <a:spcPct val="120000"/>
              </a:lnSpc>
            </a:pPr>
            <a:r>
              <a:rPr lang="en" dirty="0"/>
              <a:t>promote application readiness </a:t>
            </a:r>
            <a:r>
              <a:rPr lang="en-US" dirty="0"/>
              <a:t>with expertise</a:t>
            </a:r>
            <a:r>
              <a:rPr lang="en" dirty="0"/>
              <a:t>, and </a:t>
            </a:r>
          </a:p>
          <a:p>
            <a:pPr lvl="1">
              <a:lnSpc>
                <a:spcPct val="120000"/>
              </a:lnSpc>
            </a:pPr>
            <a:r>
              <a:rPr lang="en" dirty="0"/>
              <a:t>facilitate use of prototype</a:t>
            </a:r>
            <a:r>
              <a:rPr lang="en-US" dirty="0"/>
              <a:t>s</a:t>
            </a:r>
            <a:r>
              <a:rPr lang="en" dirty="0"/>
              <a:t> and </a:t>
            </a:r>
            <a:r>
              <a:rPr lang="en-US" dirty="0"/>
              <a:t>deployment to</a:t>
            </a:r>
            <a:r>
              <a:rPr lang="en" dirty="0"/>
              <a:t> production machines</a:t>
            </a:r>
          </a:p>
          <a:p>
            <a:pPr>
              <a:lnSpc>
                <a:spcPct val="120000"/>
              </a:lnSpc>
            </a:pPr>
            <a:r>
              <a:rPr lang="en" dirty="0"/>
              <a:t>Champion our successful solutions in ECP, community standards, and open-source software stacks</a:t>
            </a:r>
            <a:endParaRPr lang="en-US" dirty="0"/>
          </a:p>
          <a:p>
            <a:pPr>
              <a:lnSpc>
                <a:spcPct val="120000"/>
              </a:lnSpc>
            </a:pPr>
            <a:endParaRPr lang="en-US" dirty="0"/>
          </a:p>
        </p:txBody>
      </p:sp>
      <p:sp>
        <p:nvSpPr>
          <p:cNvPr id="26" name="Text Placeholder 25">
            <a:extLst>
              <a:ext uri="{FF2B5EF4-FFF2-40B4-BE49-F238E27FC236}">
                <a16:creationId xmlns:a16="http://schemas.microsoft.com/office/drawing/2014/main" id="{A7DEA9D1-CD70-4EDD-8F90-39FADCE7555D}"/>
              </a:ext>
            </a:extLst>
          </p:cNvPr>
          <p:cNvSpPr>
            <a:spLocks noGrp="1"/>
          </p:cNvSpPr>
          <p:nvPr>
            <p:ph type="body" idx="4"/>
          </p:nvPr>
        </p:nvSpPr>
        <p:spPr>
          <a:xfrm>
            <a:off x="5377306" y="3368436"/>
            <a:ext cx="3417620" cy="1277705"/>
          </a:xfrm>
        </p:spPr>
        <p:txBody>
          <a:bodyPr>
            <a:normAutofit/>
          </a:bodyPr>
          <a:lstStyle/>
          <a:p>
            <a:endParaRPr lang="en-US" dirty="0"/>
          </a:p>
        </p:txBody>
      </p:sp>
      <p:pic>
        <p:nvPicPr>
          <p:cNvPr id="14" name="Picture 13">
            <a:extLst>
              <a:ext uri="{FF2B5EF4-FFF2-40B4-BE49-F238E27FC236}">
                <a16:creationId xmlns:a16="http://schemas.microsoft.com/office/drawing/2014/main" id="{DC659DD7-6A99-42E9-9AAF-EFC8FC7E4DF1}"/>
              </a:ext>
            </a:extLst>
          </p:cNvPr>
          <p:cNvPicPr>
            <a:picLocks noChangeAspect="1"/>
          </p:cNvPicPr>
          <p:nvPr/>
        </p:nvPicPr>
        <p:blipFill>
          <a:blip r:embed="rId3"/>
          <a:stretch>
            <a:fillRect/>
          </a:stretch>
        </p:blipFill>
        <p:spPr>
          <a:xfrm>
            <a:off x="5160799" y="870251"/>
            <a:ext cx="3884632" cy="324043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ctrTitle"/>
          </p:nvPr>
        </p:nvSpPr>
        <p:spPr>
          <a:xfrm>
            <a:off x="274391" y="308610"/>
            <a:ext cx="5223202" cy="383182"/>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sz="2400" b="1" i="0" u="none" strike="noStrike" cap="none" dirty="0">
                <a:solidFill>
                  <a:schemeClr val="dk1"/>
                </a:solidFill>
                <a:latin typeface="Arial"/>
                <a:ea typeface="Arial"/>
                <a:cs typeface="Arial"/>
                <a:sym typeface="Arial"/>
              </a:rPr>
              <a:t>Bonus </a:t>
            </a:r>
            <a:r>
              <a:rPr lang="en-US" sz="2400" b="1" i="0" u="none" strike="noStrike" cap="none" dirty="0">
                <a:solidFill>
                  <a:schemeClr val="dk1"/>
                </a:solidFill>
                <a:latin typeface="Arial"/>
                <a:ea typeface="Arial"/>
                <a:cs typeface="Arial"/>
                <a:sym typeface="Arial"/>
              </a:rPr>
              <a:t>M</a:t>
            </a:r>
            <a:r>
              <a:rPr lang="en" sz="2400" b="1" i="0" u="none" strike="noStrike" cap="none" dirty="0">
                <a:solidFill>
                  <a:schemeClr val="dk1"/>
                </a:solidFill>
                <a:latin typeface="Arial"/>
                <a:ea typeface="Arial"/>
                <a:cs typeface="Arial"/>
                <a:sym typeface="Arial"/>
              </a:rPr>
              <a:t>aterial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274391" y="308610"/>
            <a:ext cx="8531700" cy="383100"/>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a:t>Directive-Based, Interactive Debugging and Optimization</a:t>
            </a:r>
          </a:p>
        </p:txBody>
      </p:sp>
      <p:sp>
        <p:nvSpPr>
          <p:cNvPr id="301" name="Shape 301"/>
          <p:cNvSpPr txBox="1">
            <a:spLocks noGrp="1"/>
          </p:cNvSpPr>
          <p:nvPr>
            <p:ph type="body" idx="1"/>
          </p:nvPr>
        </p:nvSpPr>
        <p:spPr>
          <a:xfrm>
            <a:off x="274400" y="1106800"/>
            <a:ext cx="4221300" cy="1816500"/>
          </a:xfrm>
          <a:prstGeom prst="rect">
            <a:avLst/>
          </a:prstGeom>
          <a:noFill/>
          <a:ln>
            <a:noFill/>
          </a:ln>
        </p:spPr>
        <p:txBody>
          <a:bodyPr wrap="square" lIns="68575" tIns="34275" rIns="68575" bIns="34275" anchor="t" anchorCtr="0">
            <a:noAutofit/>
          </a:bodyPr>
          <a:lstStyle/>
          <a:p>
            <a:pPr marL="457200" marR="0" lvl="0" indent="-342900" algn="l" rtl="0">
              <a:lnSpc>
                <a:spcPct val="90000"/>
              </a:lnSpc>
              <a:spcBef>
                <a:spcPts val="0"/>
              </a:spcBef>
              <a:spcAft>
                <a:spcPts val="0"/>
              </a:spcAft>
              <a:buSzPts val="1800"/>
              <a:buChar char="•"/>
            </a:pPr>
            <a:r>
              <a:rPr lang="en" sz="1800"/>
              <a:t>Overview</a:t>
            </a:r>
          </a:p>
          <a:p>
            <a:pPr marL="914400" marR="0" lvl="1" indent="-317500" algn="l" rtl="0">
              <a:lnSpc>
                <a:spcPct val="90000"/>
              </a:lnSpc>
              <a:spcBef>
                <a:spcPts val="0"/>
              </a:spcBef>
              <a:spcAft>
                <a:spcPts val="0"/>
              </a:spcAft>
              <a:buSzPts val="1400"/>
              <a:buChar char="–"/>
            </a:pPr>
            <a:r>
              <a:rPr lang="en" sz="1400"/>
              <a:t>Enhance and deploy a directive-based, interactive program debugging and optimization system, which enables intuitive and synergistic integration among users, compilers, and runtimes for productive and efficient accelerator computing.</a:t>
            </a:r>
          </a:p>
          <a:p>
            <a:pPr marL="0" marR="0" lvl="0" indent="0" algn="l" rtl="0">
              <a:lnSpc>
                <a:spcPct val="90000"/>
              </a:lnSpc>
              <a:spcBef>
                <a:spcPts val="0"/>
              </a:spcBef>
              <a:spcAft>
                <a:spcPts val="0"/>
              </a:spcAft>
              <a:buNone/>
            </a:pPr>
            <a:endParaRPr sz="1400"/>
          </a:p>
          <a:p>
            <a:pPr marL="177800" marR="0" lvl="0" indent="-171450" algn="l" rtl="0">
              <a:lnSpc>
                <a:spcPct val="90000"/>
              </a:lnSpc>
              <a:spcBef>
                <a:spcPts val="0"/>
              </a:spcBef>
              <a:spcAft>
                <a:spcPts val="0"/>
              </a:spcAft>
              <a:buClr>
                <a:schemeClr val="dk1"/>
              </a:buClr>
              <a:buSzPts val="2100"/>
              <a:buFont typeface="Arial"/>
              <a:buNone/>
            </a:pPr>
            <a:r>
              <a:rPr lang="en"/>
              <a:t> </a:t>
            </a:r>
          </a:p>
        </p:txBody>
      </p:sp>
      <p:pic>
        <p:nvPicPr>
          <p:cNvPr id="302" name="Shape 302"/>
          <p:cNvPicPr preferRelativeResize="0"/>
          <p:nvPr/>
        </p:nvPicPr>
        <p:blipFill>
          <a:blip r:embed="rId3">
            <a:alphaModFix/>
          </a:blip>
          <a:stretch>
            <a:fillRect/>
          </a:stretch>
        </p:blipFill>
        <p:spPr>
          <a:xfrm>
            <a:off x="4572000" y="1377510"/>
            <a:ext cx="3978019" cy="1696666"/>
          </a:xfrm>
          <a:prstGeom prst="rect">
            <a:avLst/>
          </a:prstGeom>
          <a:noFill/>
          <a:ln>
            <a:noFill/>
          </a:ln>
        </p:spPr>
      </p:pic>
      <p:sp>
        <p:nvSpPr>
          <p:cNvPr id="303" name="Shape 303"/>
          <p:cNvSpPr txBox="1"/>
          <p:nvPr/>
        </p:nvSpPr>
        <p:spPr>
          <a:xfrm>
            <a:off x="294100" y="2859950"/>
            <a:ext cx="8179800" cy="1696800"/>
          </a:xfrm>
          <a:prstGeom prst="rect">
            <a:avLst/>
          </a:prstGeom>
          <a:noFill/>
          <a:ln>
            <a:noFill/>
          </a:ln>
        </p:spPr>
        <p:txBody>
          <a:bodyPr wrap="square" lIns="91425" tIns="91425" rIns="91425" bIns="91425" anchor="t" anchorCtr="0">
            <a:noAutofit/>
          </a:bodyPr>
          <a:lstStyle/>
          <a:p>
            <a:pPr marL="457200" lvl="0" indent="-342900" rtl="0">
              <a:lnSpc>
                <a:spcPct val="90000"/>
              </a:lnSpc>
              <a:spcBef>
                <a:spcPts val="0"/>
              </a:spcBef>
              <a:buClr>
                <a:schemeClr val="dk1"/>
              </a:buClr>
              <a:buSzPts val="1800"/>
              <a:buChar char="•"/>
            </a:pPr>
            <a:r>
              <a:rPr lang="en" sz="1800">
                <a:solidFill>
                  <a:schemeClr val="dk1"/>
                </a:solidFill>
              </a:rPr>
              <a:t>Activities</a:t>
            </a:r>
          </a:p>
          <a:p>
            <a:pPr marL="914400" lvl="1" indent="-317500" rtl="0">
              <a:lnSpc>
                <a:spcPct val="90000"/>
              </a:lnSpc>
              <a:spcBef>
                <a:spcPts val="0"/>
              </a:spcBef>
              <a:buClr>
                <a:schemeClr val="dk1"/>
              </a:buClr>
              <a:buSzPts val="1400"/>
              <a:buChar char="–"/>
            </a:pPr>
            <a:r>
              <a:rPr lang="en">
                <a:solidFill>
                  <a:schemeClr val="dk1"/>
                </a:solidFill>
              </a:rPr>
              <a:t>Debugged and optimized the base framework.</a:t>
            </a:r>
          </a:p>
          <a:p>
            <a:pPr marL="914400" lvl="1" indent="-317500" rtl="0">
              <a:lnSpc>
                <a:spcPct val="90000"/>
              </a:lnSpc>
              <a:spcBef>
                <a:spcPts val="0"/>
              </a:spcBef>
              <a:buClr>
                <a:schemeClr val="dk1"/>
              </a:buClr>
              <a:buSzPts val="1400"/>
              <a:buChar char="–"/>
            </a:pPr>
            <a:r>
              <a:rPr lang="en">
                <a:solidFill>
                  <a:schemeClr val="dk1"/>
                </a:solidFill>
              </a:rPr>
              <a:t>Released the initial version as a part of the OpenARC repository (</a:t>
            </a:r>
            <a:r>
              <a:rPr lang="en" u="sng">
                <a:solidFill>
                  <a:schemeClr val="hlink"/>
                </a:solidFill>
                <a:hlinkClick r:id="rId4"/>
              </a:rPr>
              <a:t>http://ft.ornl.gov/research/openarc</a:t>
            </a:r>
            <a:r>
              <a:rPr lang="en">
                <a:solidFill>
                  <a:schemeClr val="dk1"/>
                </a:solidFill>
              </a:rPr>
              <a:t>). </a:t>
            </a:r>
          </a:p>
          <a:p>
            <a:pPr marL="457200" lvl="0" indent="-342900" rtl="0">
              <a:lnSpc>
                <a:spcPct val="90000"/>
              </a:lnSpc>
              <a:spcBef>
                <a:spcPts val="0"/>
              </a:spcBef>
              <a:buClr>
                <a:schemeClr val="dk1"/>
              </a:buClr>
              <a:buSzPts val="1800"/>
              <a:buChar char="•"/>
            </a:pPr>
            <a:r>
              <a:rPr lang="en" sz="1800">
                <a:solidFill>
                  <a:schemeClr val="dk1"/>
                </a:solidFill>
              </a:rPr>
              <a:t>Next Steps</a:t>
            </a:r>
          </a:p>
          <a:p>
            <a:pPr marL="914400" lvl="1" indent="-317500" rtl="0">
              <a:lnSpc>
                <a:spcPct val="90000"/>
              </a:lnSpc>
              <a:spcBef>
                <a:spcPts val="0"/>
              </a:spcBef>
              <a:buClr>
                <a:schemeClr val="dk1"/>
              </a:buClr>
              <a:buSzPts val="1400"/>
              <a:buChar char="–"/>
            </a:pPr>
            <a:r>
              <a:rPr lang="en">
                <a:solidFill>
                  <a:schemeClr val="dk1"/>
                </a:solidFill>
              </a:rPr>
              <a:t>Apply the framework to debug and optimize ECP applications while porting to OpenACC.</a:t>
            </a:r>
          </a:p>
          <a:p>
            <a:pPr marL="0" lvl="0" indent="0">
              <a:spcBef>
                <a:spcPts val="0"/>
              </a:spcBef>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274391" y="308610"/>
            <a:ext cx="8531577" cy="383182"/>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a:t>IMPACC: A Framework for Adaptive Integration of MPI and OpenACC</a:t>
            </a:r>
          </a:p>
        </p:txBody>
      </p:sp>
      <p:sp>
        <p:nvSpPr>
          <p:cNvPr id="284" name="Shape 284"/>
          <p:cNvSpPr txBox="1">
            <a:spLocks noGrp="1"/>
          </p:cNvSpPr>
          <p:nvPr>
            <p:ph type="body" idx="1"/>
          </p:nvPr>
        </p:nvSpPr>
        <p:spPr>
          <a:xfrm>
            <a:off x="270375" y="2693176"/>
            <a:ext cx="8529600" cy="2208600"/>
          </a:xfrm>
          <a:prstGeom prst="rect">
            <a:avLst/>
          </a:prstGeom>
          <a:noFill/>
          <a:ln>
            <a:noFill/>
          </a:ln>
        </p:spPr>
        <p:txBody>
          <a:bodyPr wrap="square" lIns="68575" tIns="34275" rIns="68575" bIns="34275" anchor="t" anchorCtr="0">
            <a:noAutofit/>
          </a:bodyPr>
          <a:lstStyle/>
          <a:p>
            <a:pPr marL="457200" marR="0" lvl="0" indent="-342900" algn="l" rtl="0">
              <a:lnSpc>
                <a:spcPct val="90000"/>
              </a:lnSpc>
              <a:spcBef>
                <a:spcPts val="0"/>
              </a:spcBef>
              <a:spcAft>
                <a:spcPts val="0"/>
              </a:spcAft>
              <a:buSzPts val="1800"/>
              <a:buChar char="•"/>
            </a:pPr>
            <a:r>
              <a:rPr lang="en" sz="1800"/>
              <a:t>Overview</a:t>
            </a:r>
          </a:p>
          <a:p>
            <a:pPr marL="914400" marR="0" lvl="1" indent="-317500" algn="l" rtl="0">
              <a:lnSpc>
                <a:spcPct val="90000"/>
              </a:lnSpc>
              <a:spcBef>
                <a:spcPts val="0"/>
              </a:spcBef>
              <a:spcAft>
                <a:spcPts val="0"/>
              </a:spcAft>
              <a:buSzPts val="1400"/>
              <a:buChar char="–"/>
            </a:pPr>
            <a:r>
              <a:rPr lang="en" sz="1400"/>
              <a:t>Enhance and deploy IMPACC, a framework that tightly integrates both MPI and OpenACC programming models to reduce redundant data movement and excessive synchronization.</a:t>
            </a:r>
          </a:p>
          <a:p>
            <a:pPr marL="457200" marR="0" lvl="0" indent="-342900" algn="l" rtl="0">
              <a:lnSpc>
                <a:spcPct val="90000"/>
              </a:lnSpc>
              <a:spcBef>
                <a:spcPts val="0"/>
              </a:spcBef>
              <a:spcAft>
                <a:spcPts val="0"/>
              </a:spcAft>
              <a:buSzPts val="1800"/>
              <a:buChar char="•"/>
            </a:pPr>
            <a:r>
              <a:rPr lang="en" sz="1800"/>
              <a:t>Activities</a:t>
            </a:r>
          </a:p>
          <a:p>
            <a:pPr marL="914400" marR="0" lvl="1" indent="-317500" algn="l" rtl="0">
              <a:lnSpc>
                <a:spcPct val="90000"/>
              </a:lnSpc>
              <a:spcBef>
                <a:spcPts val="0"/>
              </a:spcBef>
              <a:spcAft>
                <a:spcPts val="0"/>
              </a:spcAft>
              <a:buSzPts val="1400"/>
              <a:buChar char="–"/>
            </a:pPr>
            <a:r>
              <a:rPr lang="en" sz="1400"/>
              <a:t>Debugged and optimized the base framework.</a:t>
            </a:r>
          </a:p>
          <a:p>
            <a:pPr marL="914400" marR="0" lvl="1" indent="-317500" algn="l" rtl="0">
              <a:lnSpc>
                <a:spcPct val="90000"/>
              </a:lnSpc>
              <a:spcBef>
                <a:spcPts val="0"/>
              </a:spcBef>
              <a:spcAft>
                <a:spcPts val="0"/>
              </a:spcAft>
              <a:buSzPts val="1400"/>
              <a:buChar char="–"/>
            </a:pPr>
            <a:r>
              <a:rPr lang="en" sz="1400"/>
              <a:t>Released the initial version as a part of the OpenARC repository (</a:t>
            </a:r>
            <a:r>
              <a:rPr lang="en" sz="1400" u="sng">
                <a:solidFill>
                  <a:schemeClr val="hlink"/>
                </a:solidFill>
                <a:hlinkClick r:id="rId3"/>
              </a:rPr>
              <a:t>http://ft.ornl.gov/research/openarc</a:t>
            </a:r>
            <a:r>
              <a:rPr lang="en" sz="1400"/>
              <a:t>).</a:t>
            </a:r>
          </a:p>
          <a:p>
            <a:pPr marL="457200" marR="0" lvl="0" indent="-342900" algn="l" rtl="0">
              <a:lnSpc>
                <a:spcPct val="90000"/>
              </a:lnSpc>
              <a:spcBef>
                <a:spcPts val="0"/>
              </a:spcBef>
              <a:spcAft>
                <a:spcPts val="0"/>
              </a:spcAft>
              <a:buSzPts val="1800"/>
              <a:buChar char="•"/>
            </a:pPr>
            <a:r>
              <a:rPr lang="en" sz="1800"/>
              <a:t>Next Steps</a:t>
            </a:r>
          </a:p>
          <a:p>
            <a:pPr marL="914400" marR="0" lvl="1" indent="-317500" algn="l" rtl="0">
              <a:lnSpc>
                <a:spcPct val="90000"/>
              </a:lnSpc>
              <a:spcBef>
                <a:spcPts val="0"/>
              </a:spcBef>
              <a:spcAft>
                <a:spcPts val="0"/>
              </a:spcAft>
              <a:buSzPts val="1400"/>
              <a:buChar char="–"/>
            </a:pPr>
            <a:r>
              <a:rPr lang="en" sz="1400"/>
              <a:t>Port ECP applications using IMPACC and evaluate the performance.</a:t>
            </a:r>
          </a:p>
          <a:p>
            <a:pPr marL="177800" marR="0" lvl="0" indent="-171450" algn="l" rtl="0">
              <a:lnSpc>
                <a:spcPct val="90000"/>
              </a:lnSpc>
              <a:spcBef>
                <a:spcPts val="0"/>
              </a:spcBef>
              <a:spcAft>
                <a:spcPts val="0"/>
              </a:spcAft>
              <a:buClr>
                <a:schemeClr val="dk1"/>
              </a:buClr>
              <a:buSzPts val="2100"/>
              <a:buFont typeface="Arial"/>
              <a:buNone/>
            </a:pPr>
            <a:r>
              <a:rPr lang="en"/>
              <a:t> </a:t>
            </a:r>
          </a:p>
        </p:txBody>
      </p:sp>
      <p:pic>
        <p:nvPicPr>
          <p:cNvPr id="285" name="Shape 285"/>
          <p:cNvPicPr preferRelativeResize="0"/>
          <p:nvPr/>
        </p:nvPicPr>
        <p:blipFill>
          <a:blip r:embed="rId4">
            <a:alphaModFix/>
          </a:blip>
          <a:stretch>
            <a:fillRect/>
          </a:stretch>
        </p:blipFill>
        <p:spPr>
          <a:xfrm>
            <a:off x="1219200" y="1072792"/>
            <a:ext cx="6632105" cy="169658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274391" y="308610"/>
            <a:ext cx="8531700" cy="383100"/>
          </a:xfrm>
          <a:prstGeom prst="rect">
            <a:avLst/>
          </a:prstGeom>
        </p:spPr>
        <p:txBody>
          <a:bodyPr wrap="square" lIns="68575" tIns="68575" rIns="68575" bIns="68575" anchor="t" anchorCtr="0">
            <a:noAutofit/>
          </a:bodyPr>
          <a:lstStyle/>
          <a:p>
            <a:pPr marL="0" lvl="0" indent="0">
              <a:spcBef>
                <a:spcPts val="0"/>
              </a:spcBef>
              <a:buNone/>
            </a:pPr>
            <a:r>
              <a:rPr lang="en"/>
              <a:t>Porting a Transport Algorithm in the Shift MC Solver to Heterogeneous Architectures using OpenACC</a:t>
            </a:r>
          </a:p>
        </p:txBody>
      </p:sp>
      <p:sp>
        <p:nvSpPr>
          <p:cNvPr id="309" name="Shape 309"/>
          <p:cNvSpPr txBox="1">
            <a:spLocks noGrp="1"/>
          </p:cNvSpPr>
          <p:nvPr>
            <p:ph type="body" idx="1"/>
          </p:nvPr>
        </p:nvSpPr>
        <p:spPr>
          <a:xfrm>
            <a:off x="274400" y="1106799"/>
            <a:ext cx="8529600" cy="3741600"/>
          </a:xfrm>
          <a:prstGeom prst="rect">
            <a:avLst/>
          </a:prstGeom>
        </p:spPr>
        <p:txBody>
          <a:bodyPr wrap="square" lIns="68575" tIns="68575" rIns="68575" bIns="68575" anchor="t" anchorCtr="0">
            <a:noAutofit/>
          </a:bodyPr>
          <a:lstStyle/>
          <a:p>
            <a:pPr marL="457200" lvl="0" indent="-342900" rtl="0">
              <a:spcBef>
                <a:spcPts val="0"/>
              </a:spcBef>
              <a:spcAft>
                <a:spcPts val="0"/>
              </a:spcAft>
              <a:buSzPts val="1800"/>
              <a:buChar char="•"/>
            </a:pPr>
            <a:r>
              <a:rPr lang="en" sz="1800"/>
              <a:t>Overview</a:t>
            </a:r>
          </a:p>
          <a:p>
            <a:pPr marL="914400" lvl="1" indent="-317500" rtl="0">
              <a:spcBef>
                <a:spcPts val="0"/>
              </a:spcBef>
              <a:spcAft>
                <a:spcPts val="0"/>
              </a:spcAft>
              <a:buSzPts val="1400"/>
              <a:buChar char="–"/>
            </a:pPr>
            <a:r>
              <a:rPr lang="en" sz="1400"/>
              <a:t>Develop an OpenACC version of an MC transport algorithm in the Shift MC Solver, which is portable across diverse heterogeneous architectures, such as NVIDIA/AMD GPUs, Intel Xeon Phis, Altera FPGAs, etc.</a:t>
            </a:r>
          </a:p>
          <a:p>
            <a:pPr marL="1371600" lvl="2" indent="-317500" rtl="0">
              <a:spcBef>
                <a:spcPts val="0"/>
              </a:spcBef>
              <a:spcAft>
                <a:spcPts val="0"/>
              </a:spcAft>
              <a:buSzPts val="1400"/>
              <a:buChar char="•"/>
            </a:pPr>
            <a:r>
              <a:rPr lang="en" sz="1400"/>
              <a:t>Use the existing CUDA version of Profugus, a min-app of the Shift MC Solver, as a base version.</a:t>
            </a:r>
          </a:p>
          <a:p>
            <a:pPr marL="1371600" lvl="2" indent="-317500" rtl="0">
              <a:spcBef>
                <a:spcPts val="0"/>
              </a:spcBef>
              <a:spcAft>
                <a:spcPts val="0"/>
              </a:spcAft>
              <a:buSzPts val="1400"/>
              <a:buChar char="•"/>
            </a:pPr>
            <a:r>
              <a:rPr lang="en" sz="1400"/>
              <a:t>Use directive extensions and interactive debugging/optimization tools of OpenARC from ECP-PROTEAS for efficient porting.</a:t>
            </a:r>
          </a:p>
          <a:p>
            <a:pPr marL="457200" lvl="0" indent="-361950" rtl="0">
              <a:spcBef>
                <a:spcPts val="0"/>
              </a:spcBef>
              <a:spcAft>
                <a:spcPts val="0"/>
              </a:spcAft>
              <a:buSzPts val="2100"/>
              <a:buChar char="•"/>
            </a:pPr>
            <a:r>
              <a:rPr lang="en"/>
              <a:t>Activities</a:t>
            </a:r>
          </a:p>
          <a:p>
            <a:pPr marL="914400" lvl="1" indent="-317500" rtl="0">
              <a:spcBef>
                <a:spcPts val="0"/>
              </a:spcBef>
              <a:spcAft>
                <a:spcPts val="0"/>
              </a:spcAft>
              <a:buSzPts val="1400"/>
              <a:buChar char="–"/>
            </a:pPr>
            <a:r>
              <a:rPr lang="en" sz="1400"/>
              <a:t>Partially ported the CUDA codes into the OpenACC version.</a:t>
            </a:r>
          </a:p>
          <a:p>
            <a:pPr marL="457200" lvl="0" indent="-342900" rtl="0">
              <a:spcBef>
                <a:spcPts val="0"/>
              </a:spcBef>
              <a:spcAft>
                <a:spcPts val="0"/>
              </a:spcAft>
              <a:buSzPts val="1800"/>
              <a:buChar char="•"/>
            </a:pPr>
            <a:r>
              <a:rPr lang="en" sz="1800"/>
              <a:t>Next Steps</a:t>
            </a:r>
          </a:p>
          <a:p>
            <a:pPr marL="914400" lvl="1" indent="-317500" rtl="0">
              <a:spcBef>
                <a:spcPts val="0"/>
              </a:spcBef>
              <a:spcAft>
                <a:spcPts val="0"/>
              </a:spcAft>
              <a:buSzPts val="1400"/>
              <a:buChar char="–"/>
            </a:pPr>
            <a:r>
              <a:rPr lang="en" sz="1400"/>
              <a:t>Continue to port the CUDA version into a standard OpenACC version.</a:t>
            </a:r>
          </a:p>
          <a:p>
            <a:pPr marL="914400" lvl="1" indent="-317500" rtl="0">
              <a:spcBef>
                <a:spcPts val="0"/>
              </a:spcBef>
              <a:spcAft>
                <a:spcPts val="0"/>
              </a:spcAft>
              <a:buSzPts val="1400"/>
              <a:buChar char="–"/>
            </a:pPr>
            <a:r>
              <a:rPr lang="en" sz="1400"/>
              <a:t>Enhance the OpenACC version using extended OpenACC features (OpenACC-e) to minimize the performance gap between the high-level OpenACC and the low-level CUDA.</a:t>
            </a:r>
          </a:p>
          <a:p>
            <a:pPr marL="914400" lvl="1" indent="-317500" rtl="0">
              <a:spcBef>
                <a:spcPts val="0"/>
              </a:spcBef>
              <a:buSzPts val="1400"/>
              <a:buChar char="–"/>
            </a:pPr>
            <a:r>
              <a:rPr lang="en" sz="1400"/>
              <a:t>Evaluate the performance portability of the OpenACC version on heterogeneous architectures (e.g., NVIDIA/AMD GPUs to Intel Xeon Phi and FPGAs).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511" y="308610"/>
            <a:ext cx="8529355" cy="697114"/>
          </a:xfrm>
        </p:spPr>
        <p:txBody>
          <a:bodyPr/>
          <a:lstStyle/>
          <a:p>
            <a:r>
              <a:rPr lang="en-US" dirty="0"/>
              <a:t>Parallelizing </a:t>
            </a:r>
            <a:r>
              <a:rPr lang="en-US" dirty="0" err="1"/>
              <a:t>Wavefront</a:t>
            </a:r>
            <a:r>
              <a:rPr lang="en-US" dirty="0"/>
              <a:t> Loops on Modern Vector Hardware</a:t>
            </a:r>
          </a:p>
        </p:txBody>
      </p:sp>
      <p:sp>
        <p:nvSpPr>
          <p:cNvPr id="3" name="Content Placeholder 2"/>
          <p:cNvSpPr>
            <a:spLocks noGrp="1"/>
          </p:cNvSpPr>
          <p:nvPr>
            <p:ph idx="1"/>
          </p:nvPr>
        </p:nvSpPr>
        <p:spPr>
          <a:xfrm>
            <a:off x="275512" y="1075038"/>
            <a:ext cx="6044837" cy="3587629"/>
          </a:xfrm>
        </p:spPr>
        <p:txBody>
          <a:bodyPr/>
          <a:lstStyle/>
          <a:p>
            <a:r>
              <a:rPr lang="en-US" sz="1800" dirty="0"/>
              <a:t>Overview</a:t>
            </a:r>
          </a:p>
          <a:p>
            <a:pPr lvl="1"/>
            <a:r>
              <a:rPr lang="en-US" sz="1200" dirty="0"/>
              <a:t>Many DOE (or related) applications based on PDE solvers have </a:t>
            </a:r>
            <a:r>
              <a:rPr lang="en-US" sz="1200" dirty="0" err="1"/>
              <a:t>wavefront</a:t>
            </a:r>
            <a:r>
              <a:rPr lang="en-US" sz="1200" dirty="0"/>
              <a:t> loops (loops with loop-carried dependencies).</a:t>
            </a:r>
          </a:p>
          <a:p>
            <a:pPr lvl="1"/>
            <a:r>
              <a:rPr lang="en-US" sz="1200" dirty="0"/>
              <a:t>We propose new hybrid and general methods to efficiently parallelize the </a:t>
            </a:r>
            <a:r>
              <a:rPr lang="en-US" sz="1200" dirty="0" err="1"/>
              <a:t>wavefront</a:t>
            </a:r>
            <a:r>
              <a:rPr lang="en-US" sz="1200" dirty="0"/>
              <a:t> loops on different heterogeneous architectures.</a:t>
            </a:r>
          </a:p>
          <a:p>
            <a:r>
              <a:rPr lang="en-US" sz="1800" dirty="0"/>
              <a:t>Activities</a:t>
            </a:r>
          </a:p>
          <a:p>
            <a:pPr lvl="1"/>
            <a:r>
              <a:rPr lang="en-US" sz="1200" dirty="0"/>
              <a:t>Developed a highly efficient, compensation-based parallelization technique (scan method) for </a:t>
            </a:r>
            <a:r>
              <a:rPr lang="en-US" sz="1200" dirty="0" err="1"/>
              <a:t>wavefront</a:t>
            </a:r>
            <a:r>
              <a:rPr lang="en-US" sz="1200" dirty="0"/>
              <a:t> loops on GPUs, which performs better than the existing state-of-the-art hyper-diagonal method under certain circumstances.</a:t>
            </a:r>
          </a:p>
          <a:p>
            <a:pPr lvl="1"/>
            <a:r>
              <a:rPr lang="en-US" sz="1200" dirty="0"/>
              <a:t>Preliminary results will be published in the upcoming IPDPS18 conference (32</a:t>
            </a:r>
            <a:r>
              <a:rPr lang="en-US" sz="1200" baseline="30000" dirty="0"/>
              <a:t>nd</a:t>
            </a:r>
            <a:r>
              <a:rPr lang="en-US" sz="1200" dirty="0"/>
              <a:t> IEEE International Parallel and Distributed Processing Symposium).</a:t>
            </a:r>
          </a:p>
          <a:p>
            <a:r>
              <a:rPr lang="en-US" sz="1800" dirty="0"/>
              <a:t>Next Steps</a:t>
            </a:r>
          </a:p>
          <a:p>
            <a:pPr lvl="1"/>
            <a:r>
              <a:rPr lang="en-US" sz="1200" dirty="0"/>
              <a:t>Develop a compiler framework that applies loop transformation techniques to automatically transform the </a:t>
            </a:r>
            <a:r>
              <a:rPr lang="en-US" sz="1200" dirty="0" err="1"/>
              <a:t>wavefront</a:t>
            </a:r>
            <a:r>
              <a:rPr lang="en-US" sz="1200" dirty="0"/>
              <a:t> loops for better utilization of different vector architectures in different accelerators.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463" y="1316319"/>
            <a:ext cx="1920117" cy="1204388"/>
          </a:xfrm>
          <a:prstGeom prst="rect">
            <a:avLst/>
          </a:prstGeom>
        </p:spPr>
      </p:pic>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230" y="2802780"/>
            <a:ext cx="1324028" cy="1632172"/>
          </a:xfrm>
          <a:prstGeom prst="rect">
            <a:avLst/>
          </a:prstGeom>
        </p:spPr>
      </p:pic>
      <p:sp>
        <p:nvSpPr>
          <p:cNvPr id="62" name="TextBox 61"/>
          <p:cNvSpPr txBox="1"/>
          <p:nvPr/>
        </p:nvSpPr>
        <p:spPr>
          <a:xfrm>
            <a:off x="6320348" y="849084"/>
            <a:ext cx="2484518" cy="383182"/>
          </a:xfrm>
          <a:prstGeom prst="rect">
            <a:avLst/>
          </a:prstGeom>
          <a:noFill/>
        </p:spPr>
        <p:txBody>
          <a:bodyPr wrap="square" rtlCol="0">
            <a:spAutoFit/>
          </a:bodyPr>
          <a:lstStyle/>
          <a:p>
            <a:pPr algn="ctr">
              <a:lnSpc>
                <a:spcPct val="90000"/>
              </a:lnSpc>
            </a:pPr>
            <a:r>
              <a:rPr lang="en-US" sz="1050" dirty="0"/>
              <a:t>Hybrid method to parallelize </a:t>
            </a:r>
            <a:r>
              <a:rPr lang="en-US" sz="1050" dirty="0" err="1"/>
              <a:t>wavefront</a:t>
            </a:r>
            <a:r>
              <a:rPr lang="en-US" sz="1050" dirty="0"/>
              <a:t> loops</a:t>
            </a:r>
          </a:p>
        </p:txBody>
      </p:sp>
      <p:sp>
        <p:nvSpPr>
          <p:cNvPr id="63" name="TextBox 62"/>
          <p:cNvSpPr txBox="1"/>
          <p:nvPr/>
        </p:nvSpPr>
        <p:spPr>
          <a:xfrm>
            <a:off x="6174262" y="2562606"/>
            <a:ext cx="2484518" cy="237757"/>
          </a:xfrm>
          <a:prstGeom prst="rect">
            <a:avLst/>
          </a:prstGeom>
          <a:noFill/>
        </p:spPr>
        <p:txBody>
          <a:bodyPr wrap="square" rtlCol="0">
            <a:spAutoFit/>
          </a:bodyPr>
          <a:lstStyle/>
          <a:p>
            <a:pPr algn="ctr">
              <a:lnSpc>
                <a:spcPct val="90000"/>
              </a:lnSpc>
            </a:pPr>
            <a:r>
              <a:rPr lang="en-US" sz="1050" dirty="0"/>
              <a:t>(a) Hyper-diagonal method</a:t>
            </a:r>
          </a:p>
        </p:txBody>
      </p:sp>
      <p:sp>
        <p:nvSpPr>
          <p:cNvPr id="64" name="TextBox 63"/>
          <p:cNvSpPr txBox="1"/>
          <p:nvPr/>
        </p:nvSpPr>
        <p:spPr>
          <a:xfrm>
            <a:off x="6124108" y="4347595"/>
            <a:ext cx="2484518" cy="237757"/>
          </a:xfrm>
          <a:prstGeom prst="rect">
            <a:avLst/>
          </a:prstGeom>
          <a:noFill/>
        </p:spPr>
        <p:txBody>
          <a:bodyPr wrap="square" rtlCol="0">
            <a:spAutoFit/>
          </a:bodyPr>
          <a:lstStyle/>
          <a:p>
            <a:pPr algn="ctr">
              <a:lnSpc>
                <a:spcPct val="90000"/>
              </a:lnSpc>
            </a:pPr>
            <a:r>
              <a:rPr lang="en-US" sz="1050" dirty="0"/>
              <a:t>(b) Scan method</a:t>
            </a:r>
          </a:p>
        </p:txBody>
      </p:sp>
    </p:spTree>
    <p:extLst>
      <p:ext uri="{BB962C8B-B14F-4D97-AF65-F5344CB8AC3E}">
        <p14:creationId xmlns:p14="http://schemas.microsoft.com/office/powerpoint/2010/main" val="197678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272393" y="104724"/>
            <a:ext cx="8531577" cy="363561"/>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sz="1400" b="1" i="0" u="none" strike="noStrike" cap="none">
                <a:solidFill>
                  <a:schemeClr val="dk1"/>
                </a:solidFill>
                <a:latin typeface="Arial"/>
                <a:ea typeface="Arial"/>
                <a:cs typeface="Arial"/>
                <a:sym typeface="Arial"/>
              </a:rPr>
              <a:t>Guidance: 30 minute presentation + 10 min questions</a:t>
            </a:r>
            <a:br>
              <a:rPr lang="en" sz="1400" b="1" i="0" u="none" strike="noStrike" cap="none">
                <a:solidFill>
                  <a:schemeClr val="dk1"/>
                </a:solidFill>
                <a:latin typeface="Arial"/>
                <a:ea typeface="Arial"/>
                <a:cs typeface="Arial"/>
                <a:sym typeface="Arial"/>
              </a:rPr>
            </a:br>
            <a:r>
              <a:rPr lang="en" sz="900" b="0" i="0" u="none" strike="noStrike" cap="none">
                <a:solidFill>
                  <a:schemeClr val="dk1"/>
                </a:solidFill>
                <a:latin typeface="Arial"/>
                <a:ea typeface="Arial"/>
                <a:cs typeface="Arial"/>
                <a:sym typeface="Arial"/>
              </a:rPr>
              <a:t>Topics to cover (with suggested slide count)</a:t>
            </a:r>
          </a:p>
        </p:txBody>
      </p:sp>
      <p:sp>
        <p:nvSpPr>
          <p:cNvPr id="388" name="Shape 388"/>
          <p:cNvSpPr txBox="1">
            <a:spLocks noGrp="1"/>
          </p:cNvSpPr>
          <p:nvPr>
            <p:ph type="body" idx="1"/>
          </p:nvPr>
        </p:nvSpPr>
        <p:spPr>
          <a:xfrm>
            <a:off x="274391" y="468286"/>
            <a:ext cx="8529578" cy="3674354"/>
          </a:xfrm>
          <a:prstGeom prst="rect">
            <a:avLst/>
          </a:prstGeom>
          <a:noFill/>
          <a:ln>
            <a:noFill/>
          </a:ln>
        </p:spPr>
        <p:txBody>
          <a:bodyPr wrap="square" lIns="68575" tIns="34275" rIns="68575" bIns="34275" anchor="t" anchorCtr="0">
            <a:noAutofit/>
          </a:bodyPr>
          <a:lstStyle/>
          <a:p>
            <a:pPr marL="177800" marR="0" lvl="0" indent="-177800" algn="l" rtl="0">
              <a:lnSpc>
                <a:spcPct val="90000"/>
              </a:lnSpc>
              <a:spcBef>
                <a:spcPts val="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Project Overview (1-2)</a:t>
            </a:r>
          </a:p>
          <a:p>
            <a:pPr marL="469900" marR="0" lvl="1" indent="-215900" algn="l" rtl="0">
              <a:lnSpc>
                <a:spcPct val="90000"/>
              </a:lnSpc>
              <a:spcBef>
                <a:spcPts val="200"/>
              </a:spcBef>
              <a:spcAft>
                <a:spcPts val="0"/>
              </a:spcAft>
              <a:buClr>
                <a:schemeClr val="dk1"/>
              </a:buClr>
              <a:buSzPts val="800"/>
              <a:buFont typeface="Arial"/>
              <a:buChar char="–"/>
            </a:pPr>
            <a:r>
              <a:rPr lang="en" sz="800" b="0" i="0" u="none" strike="noStrike" cap="none" dirty="0">
                <a:solidFill>
                  <a:schemeClr val="dk1"/>
                </a:solidFill>
                <a:latin typeface="Arial"/>
                <a:ea typeface="Arial"/>
                <a:cs typeface="Arial"/>
                <a:sym typeface="Arial"/>
              </a:rPr>
              <a:t>Review the goal(s) of the project: team, funding level, impact goals and metrics, etc.</a:t>
            </a:r>
          </a:p>
          <a:p>
            <a:pPr marL="177800" marR="0" lvl="0" indent="-177800" algn="l" rtl="0">
              <a:lnSpc>
                <a:spcPct val="90000"/>
              </a:lnSpc>
              <a:spcBef>
                <a:spcPts val="130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Project Plan (1-2)</a:t>
            </a:r>
          </a:p>
          <a:p>
            <a:pPr marL="469900" marR="0" lvl="1" indent="-215900" algn="l" rtl="0">
              <a:lnSpc>
                <a:spcPct val="90000"/>
              </a:lnSpc>
              <a:spcBef>
                <a:spcPts val="200"/>
              </a:spcBef>
              <a:spcAft>
                <a:spcPts val="0"/>
              </a:spcAft>
              <a:buClr>
                <a:schemeClr val="dk1"/>
              </a:buClr>
              <a:buSzPts val="800"/>
              <a:buFont typeface="Arial"/>
              <a:buChar char="–"/>
            </a:pPr>
            <a:r>
              <a:rPr lang="en" sz="800" b="0" i="0" u="none" strike="noStrike" cap="none" dirty="0">
                <a:solidFill>
                  <a:schemeClr val="dk1"/>
                </a:solidFill>
                <a:latin typeface="Arial"/>
                <a:ea typeface="Arial"/>
                <a:cs typeface="Arial"/>
                <a:sym typeface="Arial"/>
              </a:rPr>
              <a:t>Describe your plan and roadmap: Focus on FY18 but also provide some details on FY19.</a:t>
            </a:r>
          </a:p>
          <a:p>
            <a:pPr marL="177800" marR="0" lvl="0" indent="-177800" algn="l" rtl="0">
              <a:lnSpc>
                <a:spcPct val="90000"/>
              </a:lnSpc>
              <a:spcBef>
                <a:spcPts val="130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Self-assess your project in 5 categories (&lt;15) Describe:</a:t>
            </a:r>
          </a:p>
          <a:p>
            <a:pPr marL="469900" marR="0" lvl="1" indent="-209550" algn="l" rtl="0">
              <a:lnSpc>
                <a:spcPct val="100000"/>
              </a:lnSpc>
              <a:spcBef>
                <a:spcPts val="0"/>
              </a:spcBef>
              <a:spcAft>
                <a:spcPts val="0"/>
              </a:spcAft>
              <a:buClr>
                <a:schemeClr val="dk1"/>
              </a:buClr>
              <a:buSzPts val="700"/>
              <a:buFont typeface="Arial"/>
              <a:buAutoNum type="arabicPeriod"/>
            </a:pPr>
            <a:r>
              <a:rPr lang="en" sz="700" b="0" i="0" u="none" strike="noStrike" cap="none" dirty="0">
                <a:solidFill>
                  <a:schemeClr val="dk1"/>
                </a:solidFill>
                <a:latin typeface="Arial"/>
                <a:ea typeface="Arial"/>
                <a:cs typeface="Arial"/>
                <a:sym typeface="Arial"/>
              </a:rPr>
              <a:t>How the project is important or essential to achieving sustainable, production-level computing capabilities for ECP.  </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Focus on the new capabilities that ECP is funding, not the general capabilities represented your project. </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Address what ECP would lack if your project could not deliver.  </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Discuss the project’s clients and users, and the importance of your efforts to helping them achieve ECP goals.</a:t>
            </a:r>
          </a:p>
          <a:p>
            <a:pPr marL="469900" marR="0" lvl="1" indent="-209550" algn="l" rtl="0">
              <a:lnSpc>
                <a:spcPct val="100000"/>
              </a:lnSpc>
              <a:spcBef>
                <a:spcPts val="0"/>
              </a:spcBef>
              <a:spcAft>
                <a:spcPts val="0"/>
              </a:spcAft>
              <a:buClr>
                <a:schemeClr val="dk1"/>
              </a:buClr>
              <a:buSzPts val="700"/>
              <a:buFont typeface="Arial"/>
              <a:buAutoNum type="arabicPeriod"/>
            </a:pPr>
            <a:r>
              <a:rPr lang="en" sz="700" b="0" i="0" u="none" strike="noStrike" cap="none" dirty="0">
                <a:solidFill>
                  <a:schemeClr val="dk1"/>
                </a:solidFill>
                <a:latin typeface="Arial"/>
                <a:ea typeface="Arial"/>
                <a:cs typeface="Arial"/>
                <a:sym typeface="Arial"/>
              </a:rPr>
              <a:t>Project deliverables for 2019 and (assuming continuous funding) deliverables in the ECP timeframe (2021 - 2023).</a:t>
            </a:r>
          </a:p>
          <a:p>
            <a:pPr marL="431800" marR="0" lvl="1" indent="-171450" algn="l" rtl="0">
              <a:lnSpc>
                <a:spcPct val="100000"/>
              </a:lnSpc>
              <a:spcBef>
                <a:spcPts val="0"/>
              </a:spcBef>
              <a:spcAft>
                <a:spcPts val="0"/>
              </a:spcAft>
              <a:buClr>
                <a:schemeClr val="dk1"/>
              </a:buClr>
              <a:buSzPts val="700"/>
              <a:buFont typeface="Arial"/>
              <a:buAutoNum type="arabicPeriod"/>
            </a:pPr>
            <a:r>
              <a:rPr lang="en" sz="700" b="0" i="0" u="none" strike="noStrike" cap="none" dirty="0">
                <a:solidFill>
                  <a:schemeClr val="dk1"/>
                </a:solidFill>
                <a:latin typeface="Arial"/>
                <a:ea typeface="Arial"/>
                <a:cs typeface="Arial"/>
                <a:sym typeface="Arial"/>
              </a:rPr>
              <a:t>How the project will deliver its capabilities to users.</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Discuss any project history of production software delivery.</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Describe planned delivery paths, in particular: open source repositories with production source installation capabilities, third parties (vendors, OpenHPC), direct to facilities.</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Describe means of documentation, testing, user support, licensing, etc.</a:t>
            </a:r>
          </a:p>
          <a:p>
            <a:pPr marL="469900" marR="0" lvl="1" indent="-209550" algn="l" rtl="0">
              <a:lnSpc>
                <a:spcPct val="100000"/>
              </a:lnSpc>
              <a:spcBef>
                <a:spcPts val="0"/>
              </a:spcBef>
              <a:spcAft>
                <a:spcPts val="0"/>
              </a:spcAft>
              <a:buClr>
                <a:schemeClr val="dk1"/>
              </a:buClr>
              <a:buSzPts val="700"/>
              <a:buFont typeface="Arial"/>
              <a:buAutoNum type="arabicPeriod"/>
            </a:pPr>
            <a:r>
              <a:rPr lang="en" sz="700" b="0" i="0" u="none" strike="noStrike" cap="none" dirty="0">
                <a:solidFill>
                  <a:schemeClr val="dk1"/>
                </a:solidFill>
                <a:latin typeface="Arial"/>
                <a:ea typeface="Arial"/>
                <a:cs typeface="Arial"/>
                <a:sym typeface="Arial"/>
              </a:rPr>
              <a:t>Progress toward the project's milestones.</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List project impact goals and impact metrics.</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Review and highlight completed milestones.</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Discuss progress toward integration with applications, other ST projects, vendors, and facilities and platform readiness.</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Discuss progress on software performance, scalability, and portability.</a:t>
            </a:r>
          </a:p>
          <a:p>
            <a:pPr marL="520700" marR="0" lvl="1" indent="-260350" algn="l" rtl="0">
              <a:lnSpc>
                <a:spcPct val="100000"/>
              </a:lnSpc>
              <a:spcBef>
                <a:spcPts val="0"/>
              </a:spcBef>
              <a:spcAft>
                <a:spcPts val="0"/>
              </a:spcAft>
              <a:buClr>
                <a:schemeClr val="dk1"/>
              </a:buClr>
              <a:buSzPts val="700"/>
              <a:buFont typeface="Arial"/>
              <a:buAutoNum type="arabicPeriod"/>
            </a:pPr>
            <a:r>
              <a:rPr lang="en" sz="700" b="0" i="0" u="none" strike="noStrike" cap="none" dirty="0">
                <a:solidFill>
                  <a:schemeClr val="dk1"/>
                </a:solidFill>
                <a:latin typeface="Arial"/>
                <a:ea typeface="Arial"/>
                <a:cs typeface="Arial"/>
                <a:sym typeface="Arial"/>
              </a:rPr>
              <a:t>Relationships with other software (from any source) and other ECP efforts.</a:t>
            </a:r>
          </a:p>
          <a:p>
            <a:pPr marL="685800" marR="0" lvl="2" indent="-2095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List project dependencies (you depend on others and others depend on you) that are not ECP apps.</a:t>
            </a:r>
          </a:p>
          <a:p>
            <a:pPr marL="685800" marR="0" lvl="2" indent="-2095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Discuss projects with similar capabilities, and distinguishing features you want to highlight.</a:t>
            </a:r>
          </a:p>
          <a:p>
            <a:pPr marL="685800" marR="0" lvl="2" indent="-2095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Discuss collaborating projects and any relationships with ECP HI (co-design, PathForward, DSE) efforts.</a:t>
            </a:r>
          </a:p>
          <a:p>
            <a:pPr marL="177800" marR="0" lvl="0" indent="-177800" algn="l" rtl="0">
              <a:lnSpc>
                <a:spcPct val="90000"/>
              </a:lnSpc>
              <a:spcBef>
                <a:spcPts val="110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Project costs (1)</a:t>
            </a:r>
          </a:p>
          <a:p>
            <a:pPr marL="469900" marR="0" lvl="1" indent="-215900" algn="l" rtl="0">
              <a:lnSpc>
                <a:spcPct val="90000"/>
              </a:lnSpc>
              <a:spcBef>
                <a:spcPts val="200"/>
              </a:spcBef>
              <a:spcAft>
                <a:spcPts val="0"/>
              </a:spcAft>
              <a:buClr>
                <a:schemeClr val="dk1"/>
              </a:buClr>
              <a:buSzPts val="800"/>
              <a:buFont typeface="Arial"/>
              <a:buChar char="–"/>
            </a:pPr>
            <a:r>
              <a:rPr lang="en" sz="800" b="0" i="0" u="none" strike="noStrike" cap="none" dirty="0">
                <a:solidFill>
                  <a:schemeClr val="dk1"/>
                </a:solidFill>
                <a:latin typeface="Arial"/>
                <a:ea typeface="Arial"/>
                <a:cs typeface="Arial"/>
                <a:sym typeface="Arial"/>
              </a:rPr>
              <a:t>What are your project costs so far (total and by institution expressed as a percent of an annual allocation)? How do they compare to your spend plan? If different than the plan, why? What is your remaining carryover from FY17 (in $ and as a percentage of FY17 funding)?</a:t>
            </a:r>
          </a:p>
          <a:p>
            <a:pPr marL="177800" marR="0" lvl="0" indent="-177800" algn="l" rtl="0">
              <a:lnSpc>
                <a:spcPct val="90000"/>
              </a:lnSpc>
              <a:spcBef>
                <a:spcPts val="130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Next steps: focus on FY18 plans and milestones (1-2)</a:t>
            </a:r>
          </a:p>
          <a:p>
            <a:pPr marL="177800" marR="0" lvl="0" indent="-177800" algn="l" rtl="0">
              <a:lnSpc>
                <a:spcPct val="90000"/>
              </a:lnSpc>
              <a:spcBef>
                <a:spcPts val="110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Project risks and issues (1-2)</a:t>
            </a:r>
          </a:p>
          <a:p>
            <a:pPr marL="469900" marR="0" lvl="1" indent="-215900" algn="l" rtl="0">
              <a:lnSpc>
                <a:spcPct val="90000"/>
              </a:lnSpc>
              <a:spcBef>
                <a:spcPts val="200"/>
              </a:spcBef>
              <a:spcAft>
                <a:spcPts val="0"/>
              </a:spcAft>
              <a:buClr>
                <a:schemeClr val="dk1"/>
              </a:buClr>
              <a:buSzPts val="800"/>
              <a:buFont typeface="Arial"/>
              <a:buChar char="–"/>
            </a:pPr>
            <a:r>
              <a:rPr lang="en" sz="800" b="0" i="0" u="none" strike="noStrike" cap="none" dirty="0">
                <a:solidFill>
                  <a:schemeClr val="dk1"/>
                </a:solidFill>
                <a:latin typeface="Arial"/>
                <a:ea typeface="Arial"/>
                <a:cs typeface="Arial"/>
                <a:sym typeface="Arial"/>
              </a:rPr>
              <a:t>Discuss technical, programmatic, or personnel risks and issues and how you plan to address and manage them.</a:t>
            </a:r>
          </a:p>
          <a:p>
            <a:pPr marL="469900" marR="0" lvl="1" indent="-215900" algn="l" rtl="0">
              <a:lnSpc>
                <a:spcPct val="90000"/>
              </a:lnSpc>
              <a:spcBef>
                <a:spcPts val="500"/>
              </a:spcBef>
              <a:spcAft>
                <a:spcPts val="0"/>
              </a:spcAft>
              <a:buClr>
                <a:schemeClr val="dk1"/>
              </a:buClr>
              <a:buSzPts val="800"/>
              <a:buFont typeface="Arial"/>
              <a:buChar char="–"/>
            </a:pPr>
            <a:r>
              <a:rPr lang="en" sz="800" b="0" i="0" u="none" strike="noStrike" cap="none" dirty="0">
                <a:solidFill>
                  <a:schemeClr val="dk1"/>
                </a:solidFill>
                <a:latin typeface="Arial"/>
                <a:ea typeface="Arial"/>
                <a:cs typeface="Arial"/>
                <a:sym typeface="Arial"/>
              </a:rPr>
              <a:t>What can ECP (in particular ST) do better or differently to help you succeed?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5B737-99BC-4D9D-9C7C-7BBFBC18BE9C}"/>
              </a:ext>
            </a:extLst>
          </p:cNvPr>
          <p:cNvSpPr>
            <a:spLocks noGrp="1"/>
          </p:cNvSpPr>
          <p:nvPr>
            <p:ph type="title"/>
          </p:nvPr>
        </p:nvSpPr>
        <p:spPr/>
        <p:txBody>
          <a:bodyPr/>
          <a:lstStyle/>
          <a:p>
            <a:r>
              <a:rPr lang="en-US" dirty="0"/>
              <a:t>Relationships: Clients and Users</a:t>
            </a:r>
          </a:p>
        </p:txBody>
      </p:sp>
      <p:sp>
        <p:nvSpPr>
          <p:cNvPr id="3" name="Text Placeholder 2">
            <a:extLst>
              <a:ext uri="{FF2B5EF4-FFF2-40B4-BE49-F238E27FC236}">
                <a16:creationId xmlns:a16="http://schemas.microsoft.com/office/drawing/2014/main" id="{BCD9402E-7609-401F-9A49-5DE4F0524D46}"/>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6B807FC8-B193-4AC2-A2B7-59D43B5B9420}"/>
              </a:ext>
            </a:extLst>
          </p:cNvPr>
          <p:cNvPicPr>
            <a:picLocks noChangeAspect="1"/>
          </p:cNvPicPr>
          <p:nvPr/>
        </p:nvPicPr>
        <p:blipFill>
          <a:blip r:embed="rId3"/>
          <a:stretch>
            <a:fillRect/>
          </a:stretch>
        </p:blipFill>
        <p:spPr>
          <a:xfrm>
            <a:off x="195924" y="0"/>
            <a:ext cx="8752151" cy="5143500"/>
          </a:xfrm>
          <a:prstGeom prst="rect">
            <a:avLst/>
          </a:prstGeom>
        </p:spPr>
      </p:pic>
    </p:spTree>
    <p:extLst>
      <p:ext uri="{BB962C8B-B14F-4D97-AF65-F5344CB8AC3E}">
        <p14:creationId xmlns:p14="http://schemas.microsoft.com/office/powerpoint/2010/main" val="563391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p:txBody>
          <a:bodyPr/>
          <a:lstStyle/>
          <a:p>
            <a:pPr lvl="0"/>
            <a:r>
              <a:rPr lang="en">
                <a:sym typeface="Arial"/>
              </a:rPr>
              <a:t>Capabilities for ECP</a:t>
            </a:r>
          </a:p>
        </p:txBody>
      </p:sp>
      <p:sp>
        <p:nvSpPr>
          <p:cNvPr id="133" name="Shape 133"/>
          <p:cNvSpPr txBox="1">
            <a:spLocks noGrp="1"/>
          </p:cNvSpPr>
          <p:nvPr>
            <p:ph type="body" idx="1"/>
          </p:nvPr>
        </p:nvSpPr>
        <p:spPr>
          <a:xfrm>
            <a:off x="274391" y="691710"/>
            <a:ext cx="5506207" cy="3975706"/>
          </a:xfrm>
        </p:spPr>
        <p:txBody>
          <a:bodyPr>
            <a:normAutofit fontScale="85000" lnSpcReduction="20000"/>
          </a:bodyPr>
          <a:lstStyle/>
          <a:p>
            <a:r>
              <a:rPr lang="en-US" dirty="0"/>
              <a:t>Expertise and software systems for heterogeneous computing (GPUs, FPGAs, Manycore) and deep memory hierarchies including nonvolatile memory</a:t>
            </a:r>
          </a:p>
          <a:p>
            <a:pPr lvl="1"/>
            <a:r>
              <a:rPr lang="en-US" dirty="0"/>
              <a:t>OpenACC, CUDA, OpenCL, OpenMP</a:t>
            </a:r>
          </a:p>
          <a:p>
            <a:pPr lvl="1"/>
            <a:r>
              <a:rPr lang="en-US" dirty="0"/>
              <a:t>Optimization techniques and algorithms</a:t>
            </a:r>
          </a:p>
          <a:p>
            <a:pPr lvl="1"/>
            <a:r>
              <a:rPr lang="en-US" dirty="0"/>
              <a:t>Approaches to using NVM, such as embedded KV stores (papyrus)</a:t>
            </a:r>
          </a:p>
          <a:p>
            <a:r>
              <a:rPr lang="en-US" dirty="0"/>
              <a:t>LLVM</a:t>
            </a:r>
          </a:p>
          <a:p>
            <a:pPr lvl="1"/>
            <a:r>
              <a:rPr lang="en-US" dirty="0"/>
              <a:t>OpenACC support, parallel IR, etc.</a:t>
            </a:r>
          </a:p>
          <a:p>
            <a:r>
              <a:rPr lang="en-US" dirty="0"/>
              <a:t>Portable, scalable performance analysis with TAU</a:t>
            </a:r>
          </a:p>
          <a:p>
            <a:r>
              <a:rPr lang="en-US" dirty="0"/>
              <a:t>Integration and interoperability across programming models</a:t>
            </a:r>
          </a:p>
          <a:p>
            <a:pPr lvl="1"/>
            <a:r>
              <a:rPr lang="en-US" dirty="0"/>
              <a:t>OpenACC and OpenMP, MPI and OpenACC</a:t>
            </a:r>
          </a:p>
          <a:p>
            <a:r>
              <a:rPr lang="en-US" dirty="0"/>
              <a:t>Performance portability metrics, tools, and strategies</a:t>
            </a:r>
          </a:p>
        </p:txBody>
      </p:sp>
      <p:sp>
        <p:nvSpPr>
          <p:cNvPr id="2" name="TextBox 1">
            <a:extLst>
              <a:ext uri="{FF2B5EF4-FFF2-40B4-BE49-F238E27FC236}">
                <a16:creationId xmlns:a16="http://schemas.microsoft.com/office/drawing/2014/main" id="{CB0E136C-1228-4FCC-AFAD-E206B153E823}"/>
              </a:ext>
            </a:extLst>
          </p:cNvPr>
          <p:cNvSpPr txBox="1"/>
          <p:nvPr/>
        </p:nvSpPr>
        <p:spPr>
          <a:xfrm>
            <a:off x="5948413" y="2571750"/>
            <a:ext cx="3063772"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i="1" dirty="0"/>
              <a:t>Not surprisingly, ECP applications would lose options and time in these topics if PROTEAS could not deliver: LLVM enhancements, </a:t>
            </a:r>
            <a:r>
              <a:rPr lang="en-US" i="1" dirty="0" err="1"/>
              <a:t>OpenACC</a:t>
            </a:r>
            <a:r>
              <a:rPr lang="en-US" i="1" dirty="0"/>
              <a:t>, NVM software, scalable performance analysis, etc.</a:t>
            </a:r>
          </a:p>
        </p:txBody>
      </p:sp>
      <p:sp>
        <p:nvSpPr>
          <p:cNvPr id="3" name="Rectangle 2">
            <a:extLst>
              <a:ext uri="{FF2B5EF4-FFF2-40B4-BE49-F238E27FC236}">
                <a16:creationId xmlns:a16="http://schemas.microsoft.com/office/drawing/2014/main" id="{E6A00570-5C18-4BE1-9552-E1C6D67301FC}"/>
              </a:ext>
            </a:extLst>
          </p:cNvPr>
          <p:cNvSpPr/>
          <p:nvPr/>
        </p:nvSpPr>
        <p:spPr>
          <a:xfrm>
            <a:off x="5948413" y="1384198"/>
            <a:ext cx="2671010" cy="8679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nSpc>
                <a:spcPct val="120000"/>
              </a:lnSpc>
            </a:pPr>
            <a:r>
              <a:rPr lang="en-US" dirty="0"/>
              <a:t>PROTEAS is not a monolithic project; it has multiple technical thrusts.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DEE7-50D5-4844-8BDD-A76FFE7C4A7E}"/>
              </a:ext>
            </a:extLst>
          </p:cNvPr>
          <p:cNvSpPr>
            <a:spLocks noGrp="1"/>
          </p:cNvSpPr>
          <p:nvPr>
            <p:ph type="title"/>
          </p:nvPr>
        </p:nvSpPr>
        <p:spPr/>
        <p:txBody>
          <a:bodyPr/>
          <a:lstStyle/>
          <a:p>
            <a:r>
              <a:rPr lang="en-US" dirty="0"/>
              <a:t>Project Impact Goals and Metrics</a:t>
            </a:r>
          </a:p>
        </p:txBody>
      </p:sp>
      <p:sp>
        <p:nvSpPr>
          <p:cNvPr id="7" name="Text Placeholder 6">
            <a:extLst>
              <a:ext uri="{FF2B5EF4-FFF2-40B4-BE49-F238E27FC236}">
                <a16:creationId xmlns:a16="http://schemas.microsoft.com/office/drawing/2014/main" id="{DAD6316C-AA4F-47FA-9968-2FC8984E02B8}"/>
              </a:ext>
            </a:extLst>
          </p:cNvPr>
          <p:cNvSpPr>
            <a:spLocks noGrp="1"/>
          </p:cNvSpPr>
          <p:nvPr>
            <p:ph type="body" idx="1"/>
          </p:nvPr>
        </p:nvSpPr>
        <p:spPr/>
        <p:txBody>
          <a:bodyPr/>
          <a:lstStyle/>
          <a:p>
            <a:endParaRPr lang="en-US" dirty="0"/>
          </a:p>
        </p:txBody>
      </p:sp>
      <p:graphicFrame>
        <p:nvGraphicFramePr>
          <p:cNvPr id="8" name="Table 7">
            <a:extLst>
              <a:ext uri="{FF2B5EF4-FFF2-40B4-BE49-F238E27FC236}">
                <a16:creationId xmlns:a16="http://schemas.microsoft.com/office/drawing/2014/main" id="{3A5E8ACD-E2B7-43DF-AA4F-4E0E0524672F}"/>
              </a:ext>
            </a:extLst>
          </p:cNvPr>
          <p:cNvGraphicFramePr>
            <a:graphicFrameLocks noGrp="1"/>
          </p:cNvGraphicFramePr>
          <p:nvPr>
            <p:extLst>
              <p:ext uri="{D42A27DB-BD31-4B8C-83A1-F6EECF244321}">
                <p14:modId xmlns:p14="http://schemas.microsoft.com/office/powerpoint/2010/main" val="1664453688"/>
              </p:ext>
            </p:extLst>
          </p:nvPr>
        </p:nvGraphicFramePr>
        <p:xfrm>
          <a:off x="274391" y="1408553"/>
          <a:ext cx="8529600" cy="2352040"/>
        </p:xfrm>
        <a:graphic>
          <a:graphicData uri="http://schemas.openxmlformats.org/drawingml/2006/table">
            <a:tbl>
              <a:tblPr firstRow="1" bandRow="1">
                <a:tableStyleId>{5C22544A-7EE6-4342-B048-85BDC9FD1C3A}</a:tableStyleId>
              </a:tblPr>
              <a:tblGrid>
                <a:gridCol w="4264800">
                  <a:extLst>
                    <a:ext uri="{9D8B030D-6E8A-4147-A177-3AD203B41FA5}">
                      <a16:colId xmlns:a16="http://schemas.microsoft.com/office/drawing/2014/main" val="4102060047"/>
                    </a:ext>
                  </a:extLst>
                </a:gridCol>
                <a:gridCol w="4264800">
                  <a:extLst>
                    <a:ext uri="{9D8B030D-6E8A-4147-A177-3AD203B41FA5}">
                      <a16:colId xmlns:a16="http://schemas.microsoft.com/office/drawing/2014/main" val="883168187"/>
                    </a:ext>
                  </a:extLst>
                </a:gridCol>
              </a:tblGrid>
              <a:tr h="370840">
                <a:tc>
                  <a:txBody>
                    <a:bodyPr/>
                    <a:lstStyle/>
                    <a:p>
                      <a:r>
                        <a:rPr lang="en-US" dirty="0"/>
                        <a:t>Goal</a:t>
                      </a:r>
                    </a:p>
                  </a:txBody>
                  <a:tcPr/>
                </a:tc>
                <a:tc>
                  <a:txBody>
                    <a:bodyPr/>
                    <a:lstStyle/>
                    <a:p>
                      <a:r>
                        <a:rPr lang="en-US" dirty="0"/>
                        <a:t>Metrics</a:t>
                      </a:r>
                    </a:p>
                  </a:txBody>
                  <a:tcPr/>
                </a:tc>
                <a:extLst>
                  <a:ext uri="{0D108BD9-81ED-4DB2-BD59-A6C34878D82A}">
                    <a16:rowId xmlns:a16="http://schemas.microsoft.com/office/drawing/2014/main" val="2588577677"/>
                  </a:ext>
                </a:extLst>
              </a:tr>
              <a:tr h="370840">
                <a:tc>
                  <a:txBody>
                    <a:bodyPr/>
                    <a:lstStyle/>
                    <a:p>
                      <a:r>
                        <a:rPr lang="en-US" dirty="0"/>
                        <a:t>Use in ECP applications and other ST areas</a:t>
                      </a:r>
                    </a:p>
                  </a:txBody>
                  <a:tcPr/>
                </a:tc>
                <a:tc>
                  <a:txBody>
                    <a:bodyPr/>
                    <a:lstStyle/>
                    <a:p>
                      <a:r>
                        <a:rPr lang="en-US" dirty="0"/>
                        <a:t>Direct: software used?</a:t>
                      </a:r>
                    </a:p>
                    <a:p>
                      <a:r>
                        <a:rPr lang="en-US" dirty="0"/>
                        <a:t>Indirect: Influence on algorithms and other software stacks?</a:t>
                      </a:r>
                    </a:p>
                  </a:txBody>
                  <a:tcPr/>
                </a:tc>
                <a:extLst>
                  <a:ext uri="{0D108BD9-81ED-4DB2-BD59-A6C34878D82A}">
                    <a16:rowId xmlns:a16="http://schemas.microsoft.com/office/drawing/2014/main" val="694063392"/>
                  </a:ext>
                </a:extLst>
              </a:tr>
              <a:tr h="370840">
                <a:tc>
                  <a:txBody>
                    <a:bodyPr/>
                    <a:lstStyle/>
                    <a:p>
                      <a:r>
                        <a:rPr lang="en-US" dirty="0"/>
                        <a:t>Support for (potential) ECP architectures</a:t>
                      </a:r>
                    </a:p>
                  </a:txBody>
                  <a:tcPr/>
                </a:tc>
                <a:tc>
                  <a:txBody>
                    <a:bodyPr/>
                    <a:lstStyle/>
                    <a:p>
                      <a:r>
                        <a:rPr lang="en-US" dirty="0"/>
                        <a:t>Direct: architectures supported?</a:t>
                      </a:r>
                    </a:p>
                    <a:p>
                      <a:r>
                        <a:rPr lang="en-US" dirty="0"/>
                        <a:t>Indirect: influence standards or other software?</a:t>
                      </a:r>
                    </a:p>
                  </a:txBody>
                  <a:tcPr/>
                </a:tc>
                <a:extLst>
                  <a:ext uri="{0D108BD9-81ED-4DB2-BD59-A6C34878D82A}">
                    <a16:rowId xmlns:a16="http://schemas.microsoft.com/office/drawing/2014/main" val="4282659920"/>
                  </a:ext>
                </a:extLst>
              </a:tr>
              <a:tr h="370840">
                <a:tc>
                  <a:txBody>
                    <a:bodyPr/>
                    <a:lstStyle/>
                    <a:p>
                      <a:r>
                        <a:rPr lang="en-US" dirty="0"/>
                        <a:t>Wide range of applicability (outside of ECP) for sustainability, training, </a:t>
                      </a:r>
                      <a:r>
                        <a:rPr lang="en-US" dirty="0" err="1"/>
                        <a:t>etc</a:t>
                      </a:r>
                      <a:endParaRPr lang="en-US" dirty="0"/>
                    </a:p>
                  </a:txBody>
                  <a:tcPr/>
                </a:tc>
                <a:tc>
                  <a:txBody>
                    <a:bodyPr/>
                    <a:lstStyle/>
                    <a:p>
                      <a:r>
                        <a:rPr lang="en-US" dirty="0"/>
                        <a:t>Direct: software used outside ECP?</a:t>
                      </a:r>
                    </a:p>
                    <a:p>
                      <a:r>
                        <a:rPr lang="en-US" dirty="0"/>
                        <a:t>Indirect: Influence on standards and other software?</a:t>
                      </a:r>
                    </a:p>
                  </a:txBody>
                  <a:tcPr/>
                </a:tc>
                <a:extLst>
                  <a:ext uri="{0D108BD9-81ED-4DB2-BD59-A6C34878D82A}">
                    <a16:rowId xmlns:a16="http://schemas.microsoft.com/office/drawing/2014/main" val="3523669662"/>
                  </a:ext>
                </a:extLst>
              </a:tr>
            </a:tbl>
          </a:graphicData>
        </a:graphic>
      </p:graphicFrame>
      <p:sp>
        <p:nvSpPr>
          <p:cNvPr id="9" name="TextBox 8">
            <a:extLst>
              <a:ext uri="{FF2B5EF4-FFF2-40B4-BE49-F238E27FC236}">
                <a16:creationId xmlns:a16="http://schemas.microsoft.com/office/drawing/2014/main" id="{7E39FBEC-24D7-4742-B970-A3FDD98977E7}"/>
              </a:ext>
            </a:extLst>
          </p:cNvPr>
          <p:cNvSpPr txBox="1"/>
          <p:nvPr/>
        </p:nvSpPr>
        <p:spPr>
          <a:xfrm>
            <a:off x="2031809" y="4308584"/>
            <a:ext cx="5014763" cy="738664"/>
          </a:xfrm>
          <a:prstGeom prst="rect">
            <a:avLst/>
          </a:prstGeom>
          <a:noFill/>
        </p:spPr>
        <p:txBody>
          <a:bodyPr wrap="square" rtlCol="0">
            <a:spAutoFit/>
          </a:bodyPr>
          <a:lstStyle/>
          <a:p>
            <a:pPr marL="285750" indent="-285750">
              <a:buFont typeface="Arial" panose="020B0604020202020204" pitchFamily="34" charset="0"/>
              <a:buChar char="•"/>
            </a:pPr>
            <a:r>
              <a:rPr lang="en-US" i="1" dirty="0"/>
              <a:t>Indirect metrics can be devilish to measure. </a:t>
            </a:r>
          </a:p>
          <a:p>
            <a:pPr marL="285750" indent="-285750">
              <a:buFont typeface="Arial" panose="020B0604020202020204" pitchFamily="34" charset="0"/>
              <a:buChar char="•"/>
            </a:pPr>
            <a:r>
              <a:rPr lang="en-US" i="1" dirty="0"/>
              <a:t>Some tools like performance tools do not ship with the application but can have great impact.</a:t>
            </a:r>
          </a:p>
        </p:txBody>
      </p:sp>
    </p:spTree>
    <p:extLst>
      <p:ext uri="{BB962C8B-B14F-4D97-AF65-F5344CB8AC3E}">
        <p14:creationId xmlns:p14="http://schemas.microsoft.com/office/powerpoint/2010/main" val="2244299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D9402E-7609-401F-9A49-5DE4F0524D46}"/>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39B5C80B-718E-4F92-B981-2CF2E57ABC1B}"/>
              </a:ext>
            </a:extLst>
          </p:cNvPr>
          <p:cNvPicPr>
            <a:picLocks noChangeAspect="1"/>
          </p:cNvPicPr>
          <p:nvPr/>
        </p:nvPicPr>
        <p:blipFill>
          <a:blip r:embed="rId2"/>
          <a:stretch>
            <a:fillRect/>
          </a:stretch>
        </p:blipFill>
        <p:spPr>
          <a:xfrm>
            <a:off x="888702" y="0"/>
            <a:ext cx="7366596" cy="5143500"/>
          </a:xfrm>
          <a:prstGeom prst="rect">
            <a:avLst/>
          </a:prstGeom>
        </p:spPr>
      </p:pic>
      <p:sp>
        <p:nvSpPr>
          <p:cNvPr id="2" name="Title 1">
            <a:extLst>
              <a:ext uri="{FF2B5EF4-FFF2-40B4-BE49-F238E27FC236}">
                <a16:creationId xmlns:a16="http://schemas.microsoft.com/office/drawing/2014/main" id="{C115B737-99BC-4D9D-9C7C-7BBFBC18BE9C}"/>
              </a:ext>
            </a:extLst>
          </p:cNvPr>
          <p:cNvSpPr>
            <a:spLocks noGrp="1"/>
          </p:cNvSpPr>
          <p:nvPr>
            <p:ph type="title"/>
          </p:nvPr>
        </p:nvSpPr>
        <p:spPr/>
        <p:txBody>
          <a:bodyPr/>
          <a:lstStyle/>
          <a:p>
            <a:r>
              <a:rPr lang="en-US" dirty="0"/>
              <a:t>Relationships</a:t>
            </a:r>
          </a:p>
        </p:txBody>
      </p:sp>
    </p:spTree>
    <p:extLst>
      <p:ext uri="{BB962C8B-B14F-4D97-AF65-F5344CB8AC3E}">
        <p14:creationId xmlns:p14="http://schemas.microsoft.com/office/powerpoint/2010/main" val="2975781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ctrTitle"/>
          </p:nvPr>
        </p:nvSpPr>
        <p:spPr>
          <a:xfrm>
            <a:off x="274391" y="308610"/>
            <a:ext cx="5223300" cy="383100"/>
          </a:xfrm>
          <a:prstGeom prst="rect">
            <a:avLst/>
          </a:prstGeom>
        </p:spPr>
        <p:txBody>
          <a:bodyPr wrap="square" lIns="68575" tIns="68575" rIns="68575" bIns="68575" anchor="t" anchorCtr="0">
            <a:noAutofit/>
          </a:bodyPr>
          <a:lstStyle/>
          <a:p>
            <a:pPr marL="0" lvl="0" indent="0">
              <a:spcBef>
                <a:spcPts val="0"/>
              </a:spcBef>
              <a:buNone/>
            </a:pPr>
            <a:r>
              <a:rPr lang="en-US" dirty="0"/>
              <a:t>Thrusts</a:t>
            </a:r>
            <a:endParaRPr lang="en"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ctrTitle"/>
          </p:nvPr>
        </p:nvSpPr>
        <p:spPr>
          <a:xfrm>
            <a:off x="274391" y="308610"/>
            <a:ext cx="5223300" cy="383100"/>
          </a:xfrm>
          <a:prstGeom prst="rect">
            <a:avLst/>
          </a:prstGeom>
        </p:spPr>
        <p:txBody>
          <a:bodyPr wrap="square" lIns="68575" tIns="68575" rIns="68575" bIns="68575" anchor="t" anchorCtr="0">
            <a:noAutofit/>
          </a:bodyPr>
          <a:lstStyle/>
          <a:p>
            <a:pPr marL="0" lvl="0" indent="0">
              <a:spcBef>
                <a:spcPts val="0"/>
              </a:spcBef>
              <a:buNone/>
            </a:pPr>
            <a:r>
              <a:rPr lang="en-US" dirty="0"/>
              <a:t>Programming Support for Heterogeneous and </a:t>
            </a:r>
            <a:r>
              <a:rPr lang="en-US" dirty="0" err="1"/>
              <a:t>ManyCore</a:t>
            </a:r>
            <a:r>
              <a:rPr lang="en-US" dirty="0"/>
              <a:t> Architectures</a:t>
            </a:r>
            <a:endParaRPr lang="en" dirty="0"/>
          </a:p>
        </p:txBody>
      </p:sp>
    </p:spTree>
  </p:cSld>
  <p:clrMapOvr>
    <a:masterClrMapping/>
  </p:clrMapOvr>
</p:sld>
</file>

<file path=ppt/theme/theme1.xml><?xml version="1.0" encoding="utf-8"?>
<a:theme xmlns:a="http://schemas.openxmlformats.org/drawingml/2006/main" name="Presentations (Wide Screen)">
  <a:themeElements>
    <a:clrScheme name="ECP color palette">
      <a:dk1>
        <a:srgbClr val="000000"/>
      </a:dk1>
      <a:lt1>
        <a:srgbClr val="FFFFFF"/>
      </a:lt1>
      <a:dk2>
        <a:srgbClr val="266092"/>
      </a:dk2>
      <a:lt2>
        <a:srgbClr val="FFFFFF"/>
      </a:lt2>
      <a:accent1>
        <a:srgbClr val="266092"/>
      </a:accent1>
      <a:accent2>
        <a:srgbClr val="84B641"/>
      </a:accent2>
      <a:accent3>
        <a:srgbClr val="43B1E5"/>
      </a:accent3>
      <a:accent4>
        <a:srgbClr val="DA1F28"/>
      </a:accent4>
      <a:accent5>
        <a:srgbClr val="CC9900"/>
      </a:accent5>
      <a:accent6>
        <a:srgbClr val="0070B9"/>
      </a:accent6>
      <a:hlink>
        <a:srgbClr val="A03123"/>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TotalTime>
  <Words>3683</Words>
  <Application>Microsoft Office PowerPoint</Application>
  <PresentationFormat>On-screen Show (16:9)</PresentationFormat>
  <Paragraphs>499</Paragraphs>
  <Slides>46</Slides>
  <Notes>29</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Source Han Sans CN Regular</vt:lpstr>
      <vt:lpstr>Arial</vt:lpstr>
      <vt:lpstr>Courier New</vt:lpstr>
      <vt:lpstr>Arial Narrow</vt:lpstr>
      <vt:lpstr>Wingdings</vt:lpstr>
      <vt:lpstr>Arial Black</vt:lpstr>
      <vt:lpstr>Noto Sans Symbols</vt:lpstr>
      <vt:lpstr>Calibri</vt:lpstr>
      <vt:lpstr>Presentations (Wide Screen)</vt:lpstr>
      <vt:lpstr>Oct 2018 ECP ST Project Review 2.3.2.09 STTO12-PROTEAS: Programming Toolchain for Emerging Architectures and Systems </vt:lpstr>
      <vt:lpstr>Project Overview</vt:lpstr>
      <vt:lpstr>Architectural specialization and integration will create very complex, heterogeneous systems</vt:lpstr>
      <vt:lpstr>Project Overview </vt:lpstr>
      <vt:lpstr>Capabilities for ECP</vt:lpstr>
      <vt:lpstr>Project Impact Goals and Metrics</vt:lpstr>
      <vt:lpstr>Relationships</vt:lpstr>
      <vt:lpstr>Thrusts</vt:lpstr>
      <vt:lpstr>Programming Support for Heterogeneous and ManyCore Architectures</vt:lpstr>
      <vt:lpstr>ECP ST Projects Developing LLVM-Based Technology</vt:lpstr>
      <vt:lpstr>Clacc: OpenACC Support for Clang/LLVM</vt:lpstr>
      <vt:lpstr>OpenMP Tapir Front-end </vt:lpstr>
      <vt:lpstr>Juggler: A Dependency-Aware Task-Based Execution Framework for GPUs</vt:lpstr>
      <vt:lpstr>Performance Analysis </vt:lpstr>
      <vt:lpstr>TAU: Tuning and Analysis Utilities </vt:lpstr>
      <vt:lpstr>Engagement: TAU’s support for Kokkos Profiling Interface</vt:lpstr>
      <vt:lpstr>TAU’s support for Kokkos in ParaProf and Vampir [TUD] </vt:lpstr>
      <vt:lpstr>Engagement: TAU’s support for CANDLE ECP Application</vt:lpstr>
      <vt:lpstr>TAU with CANDLE</vt:lpstr>
      <vt:lpstr>Engagement: CODAR, ADIOS Interaction</vt:lpstr>
      <vt:lpstr>Deep Memory Hierarchies Nonvolatile Memory</vt:lpstr>
      <vt:lpstr>Papyrus: Parallel Aggregate Persistent Storage</vt:lpstr>
      <vt:lpstr>PapyrusKV: A High-Performance Parallel Key-Value Store for Distributed NVM Architectures</vt:lpstr>
      <vt:lpstr>LLVM </vt:lpstr>
      <vt:lpstr>Tapir for Parallelism at the IR level</vt:lpstr>
      <vt:lpstr>PHIRE Performance</vt:lpstr>
      <vt:lpstr>TAU Instrumentation via LLVM Plugin</vt:lpstr>
      <vt:lpstr>Application Engagement: AMRex</vt:lpstr>
      <vt:lpstr>AMRex: codesign center for block structured AMR</vt:lpstr>
      <vt:lpstr>AMRex performance analysis with Tau</vt:lpstr>
      <vt:lpstr>AMRex: action plan</vt:lpstr>
      <vt:lpstr>Assessment</vt:lpstr>
      <vt:lpstr>Milestones</vt:lpstr>
      <vt:lpstr>PowerPoint Presentation</vt:lpstr>
      <vt:lpstr>Delivering capabilities to stakeholders</vt:lpstr>
      <vt:lpstr>Software</vt:lpstr>
      <vt:lpstr>Recent Publications</vt:lpstr>
      <vt:lpstr>Project Costs from ECP Oct Report for FY17</vt:lpstr>
      <vt:lpstr>Project risks and issues </vt:lpstr>
      <vt:lpstr>Bonus Material</vt:lpstr>
      <vt:lpstr>Directive-Based, Interactive Debugging and Optimization</vt:lpstr>
      <vt:lpstr>IMPACC: A Framework for Adaptive Integration of MPI and OpenACC</vt:lpstr>
      <vt:lpstr>Porting a Transport Algorithm in the Shift MC Solver to Heterogeneous Architectures using OpenACC</vt:lpstr>
      <vt:lpstr>Parallelizing Wavefront Loops on Modern Vector Hardware</vt:lpstr>
      <vt:lpstr>Guidance: 30 minute presentation + 10 min questions Topics to cover (with suggested slide count)</vt:lpstr>
      <vt:lpstr>Relationships: Clients and Users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December 2017 ECP ST Project Review 2.3.2.09 STTO12-PROTEAS: Programming Toolchain for Emerging Architectures and Systems  ECP Project WBS 2.3.2.09</dc:title>
  <cp:lastModifiedBy>Vetter, Jeffrey S.</cp:lastModifiedBy>
  <cp:revision>114</cp:revision>
  <cp:lastPrinted>2017-12-11T13:16:42Z</cp:lastPrinted>
  <dcterms:modified xsi:type="dcterms:W3CDTF">2018-10-02T20:03:18Z</dcterms:modified>
</cp:coreProperties>
</file>