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5" r:id="rId4"/>
  </p:sldMasterIdLst>
  <p:notesMasterIdLst>
    <p:notesMasterId r:id="rId6"/>
  </p:notesMasterIdLst>
  <p:handoutMasterIdLst>
    <p:handoutMasterId r:id="rId7"/>
  </p:handoutMasterIdLst>
  <p:sldIdLst>
    <p:sldId id="308" r:id="rId5"/>
  </p:sldIdLst>
  <p:sldSz cx="12188825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88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9C2F"/>
    <a:srgbClr val="C59C27"/>
    <a:srgbClr val="D13940"/>
    <a:srgbClr val="EF9A1A"/>
    <a:srgbClr val="907262"/>
    <a:srgbClr val="B3CD1F"/>
    <a:srgbClr val="43B1E5"/>
    <a:srgbClr val="00B8BB"/>
    <a:srgbClr val="426FB6"/>
    <a:srgbClr val="13A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31" autoAdjust="0"/>
    <p:restoredTop sz="96327" autoAdjust="0"/>
  </p:normalViewPr>
  <p:slideViewPr>
    <p:cSldViewPr snapToGrid="0" showGuides="1">
      <p:cViewPr varScale="1">
        <p:scale>
          <a:sx n="123" d="100"/>
          <a:sy n="123" d="100"/>
        </p:scale>
        <p:origin x="1320" y="192"/>
      </p:cViewPr>
      <p:guideLst>
        <p:guide orient="horz" pos="888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5" d="100"/>
          <a:sy n="55" d="100"/>
        </p:scale>
        <p:origin x="-1472" y="-6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42F42-2CE9-4E35-95C1-410DC08A50B1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2E89A-4FDF-4617-8DDF-BE2769EE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6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82904-F315-4730-8D91-37D99E141A6F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672D7-8E2D-4611-973D-F4591A707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5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2400" y="4187190"/>
            <a:ext cx="6728460" cy="5010150"/>
          </a:xfrm>
        </p:spPr>
        <p:txBody>
          <a:bodyPr>
            <a:noAutofit/>
          </a:bodyPr>
          <a:lstStyle/>
          <a:p>
            <a:endParaRPr lang="en-US" sz="105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2F0457-BD03-454F-BB23-DB96F1121AE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2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2177C6-060C-4445-8C10-ADA6D3CE5F74}"/>
              </a:ext>
            </a:extLst>
          </p:cNvPr>
          <p:cNvSpPr/>
          <p:nvPr userDrawn="1"/>
        </p:nvSpPr>
        <p:spPr>
          <a:xfrm>
            <a:off x="0" y="6186396"/>
            <a:ext cx="12188825" cy="6716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864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1600" dirty="0">
                <a:ln>
                  <a:noFill/>
                </a:ln>
                <a:solidFill>
                  <a:schemeClr val="bg1"/>
                </a:solidFill>
              </a:rPr>
              <a:t>exascaleproject.org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8305800" y="5921829"/>
            <a:ext cx="3883025" cy="9361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3177633" y="503144"/>
            <a:ext cx="8292316" cy="1030930"/>
          </a:xfrm>
        </p:spPr>
        <p:txBody>
          <a:bodyPr anchor="b"/>
          <a:lstStyle>
            <a:lvl1pPr algn="l">
              <a:defRPr sz="32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3177632" y="2085962"/>
            <a:ext cx="8292317" cy="2855300"/>
          </a:xfrm>
        </p:spPr>
        <p:txBody>
          <a:bodyPr lIns="109728"/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40" y="483164"/>
            <a:ext cx="2050840" cy="93549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921" y="6322747"/>
            <a:ext cx="2409477" cy="4010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693"/>
          <a:stretch/>
        </p:blipFill>
        <p:spPr>
          <a:xfrm>
            <a:off x="10204521" y="6307740"/>
            <a:ext cx="1367541" cy="4289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B516F4-C09A-4E83-A0F1-168C638F25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32" b="1495"/>
          <a:stretch/>
        </p:blipFill>
        <p:spPr>
          <a:xfrm rot="10800000">
            <a:off x="-1" y="1572767"/>
            <a:ext cx="2852965" cy="407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2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11372473" cy="91440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5760" y="1737360"/>
            <a:ext cx="11369809" cy="404777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482725" indent="-222250"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level0.4	</a:t>
            </a:r>
          </a:p>
        </p:txBody>
      </p:sp>
    </p:spTree>
    <p:extLst>
      <p:ext uri="{BB962C8B-B14F-4D97-AF65-F5344CB8AC3E}">
        <p14:creationId xmlns:p14="http://schemas.microsoft.com/office/powerpoint/2010/main" val="120922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11375136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37360"/>
            <a:ext cx="5588582" cy="82119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58550"/>
            <a:ext cx="5588582" cy="3373229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a:ln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1482725" indent="-2222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8914" y="1737360"/>
            <a:ext cx="5531934" cy="82119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8914" y="2558550"/>
            <a:ext cx="5531934" cy="3373229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a:ln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1482725" indent="-222250"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6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7465488" cy="810738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8056" y="1316736"/>
            <a:ext cx="5605272" cy="347472"/>
          </a:xfrm>
          <a:solidFill>
            <a:schemeClr val="accent3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056" y="1655064"/>
            <a:ext cx="5605272" cy="1316736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 marL="1482725" indent="-222250"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53912" y="1316736"/>
            <a:ext cx="5605272" cy="347472"/>
          </a:xfrm>
          <a:solidFill>
            <a:schemeClr val="accent3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53912" y="1655064"/>
            <a:ext cx="5605272" cy="1316736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 marL="1482725" indent="-222250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AC1494F-06BF-478E-BCF5-6FCC755EF9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7675" y="3438144"/>
            <a:ext cx="5605463" cy="338138"/>
          </a:xfrm>
          <a:solidFill>
            <a:schemeClr val="accent3"/>
          </a:solidFill>
          <a:ln w="190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 b="0" smtClean="0">
                <a:solidFill>
                  <a:schemeClr val="bg1"/>
                </a:solidFill>
              </a:defRPr>
            </a:lvl1pPr>
            <a:lvl2pPr>
              <a:defRPr lang="en-US" b="1" smtClean="0">
                <a:solidFill>
                  <a:schemeClr val="bg1"/>
                </a:solidFill>
              </a:defRPr>
            </a:lvl2pPr>
            <a:lvl3pPr>
              <a:defRPr lang="en-US" b="1" smtClean="0">
                <a:solidFill>
                  <a:schemeClr val="bg1"/>
                </a:solidFill>
              </a:defRPr>
            </a:lvl3pPr>
            <a:lvl4pPr>
              <a:defRPr lang="en-US" b="1" smtClean="0">
                <a:solidFill>
                  <a:schemeClr val="bg1"/>
                </a:solidFill>
              </a:defRPr>
            </a:lvl4pPr>
            <a:lvl5pPr>
              <a:defRPr lang="en-US" b="1">
                <a:solidFill>
                  <a:schemeClr val="bg1"/>
                </a:solidFill>
              </a:defRPr>
            </a:lvl5pPr>
          </a:lstStyle>
          <a:p>
            <a:pPr marL="230188" lvl="0" indent="-230188"/>
            <a:r>
              <a:rPr lang="en-US" dirty="0"/>
              <a:t>Click to 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E13F5F8-5DA4-4A7D-94FF-19BFEBF090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53150" y="3438144"/>
            <a:ext cx="5605463" cy="338138"/>
          </a:xfrm>
          <a:solidFill>
            <a:schemeClr val="accent3"/>
          </a:solidFill>
          <a:ln w="190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 b="0" smtClean="0">
                <a:solidFill>
                  <a:schemeClr val="bg1"/>
                </a:solidFill>
              </a:defRPr>
            </a:lvl1pPr>
            <a:lvl2pPr>
              <a:defRPr lang="en-US" b="1" smtClean="0">
                <a:solidFill>
                  <a:schemeClr val="bg1"/>
                </a:solidFill>
              </a:defRPr>
            </a:lvl2pPr>
            <a:lvl3pPr>
              <a:defRPr lang="en-US" b="1" smtClean="0">
                <a:solidFill>
                  <a:schemeClr val="bg1"/>
                </a:solidFill>
              </a:defRPr>
            </a:lvl3pPr>
            <a:lvl4pPr>
              <a:defRPr lang="en-US" b="1" smtClean="0">
                <a:solidFill>
                  <a:schemeClr val="bg1"/>
                </a:solidFill>
              </a:defRPr>
            </a:lvl4pPr>
            <a:lvl5pPr>
              <a:defRPr lang="en-US" b="1">
                <a:solidFill>
                  <a:schemeClr val="bg1"/>
                </a:solidFill>
              </a:defRPr>
            </a:lvl5pPr>
          </a:lstStyle>
          <a:p>
            <a:pPr marL="230188" lvl="0" indent="-230188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1508C29-BEAF-4D1B-85C7-62D86B9A99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47675" y="3776472"/>
            <a:ext cx="5605463" cy="1316736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en-US" sz="1800" smtClean="0"/>
            </a:lvl1pPr>
            <a:lvl2pPr>
              <a:defRPr lang="en-US" sz="1600" smtClean="0"/>
            </a:lvl2pPr>
            <a:lvl3pPr>
              <a:defRPr lang="en-US" sz="1400" smtClean="0"/>
            </a:lvl3pPr>
            <a:lvl4pPr>
              <a:defRPr lang="en-US" sz="1200" smtClean="0"/>
            </a:lvl4pPr>
            <a:lvl5pPr>
              <a:defRPr lang="en-US"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42C277-CD07-4855-BE2B-F5804018EC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53150" y="3776472"/>
            <a:ext cx="5605463" cy="1316736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en-US" sz="1800" smtClean="0"/>
            </a:lvl1pPr>
            <a:lvl2pPr>
              <a:defRPr lang="en-US" sz="1600" smtClean="0"/>
            </a:lvl2pPr>
            <a:lvl3pPr>
              <a:defRPr lang="en-US" sz="1400" smtClean="0"/>
            </a:lvl3pPr>
            <a:lvl4pPr>
              <a:defRPr lang="en-US" sz="1200" smtClean="0"/>
            </a:lvl4pPr>
            <a:lvl5pPr>
              <a:defRPr lang="en-US"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7546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11375136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0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11375136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86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D1C1369-A08C-454A-B0B5-0955BB31B1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32" b="1495"/>
          <a:stretch/>
        </p:blipFill>
        <p:spPr>
          <a:xfrm>
            <a:off x="9335860" y="0"/>
            <a:ext cx="2852965" cy="407829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65760" y="411480"/>
            <a:ext cx="11376442" cy="84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5760" y="1737360"/>
            <a:ext cx="11376442" cy="404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160" y="6183517"/>
            <a:ext cx="1971212" cy="533060"/>
          </a:xfrm>
          <a:prstGeom prst="rect">
            <a:avLst/>
          </a:prstGeom>
        </p:spPr>
      </p:pic>
      <p:sp>
        <p:nvSpPr>
          <p:cNvPr id="8" name="Rectangle 256"/>
          <p:cNvSpPr txBox="1">
            <a:spLocks noChangeArrowheads="1"/>
          </p:cNvSpPr>
          <p:nvPr userDrawn="1"/>
        </p:nvSpPr>
        <p:spPr>
          <a:xfrm>
            <a:off x="363828" y="6477000"/>
            <a:ext cx="3315547" cy="182562"/>
          </a:xfrm>
          <a:prstGeom prst="rect">
            <a:avLst/>
          </a:prstGeom>
          <a:ln/>
        </p:spPr>
        <p:txBody>
          <a:bodyPr anchor="ctr"/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 flipH="1">
            <a:off x="163374" y="6513051"/>
            <a:ext cx="515635" cy="14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l" defTabSz="173038">
              <a:lnSpc>
                <a:spcPct val="90000"/>
              </a:lnSpc>
              <a:tabLst>
                <a:tab pos="230188" algn="l"/>
              </a:tabLst>
              <a:defRPr/>
            </a:pPr>
            <a:fld id="{040BB257-551A-4736-B50F-DCF1BA034C06}" type="slidenum">
              <a:rPr lang="en-US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l" defTabSz="173038">
                <a:lnSpc>
                  <a:spcPct val="90000"/>
                </a:lnSpc>
                <a:tabLst>
                  <a:tab pos="230188" algn="l"/>
                </a:tabLst>
                <a:defRPr/>
              </a:pPr>
              <a:t>‹#›</a:t>
            </a:fld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84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37" r:id="rId2"/>
    <p:sldLayoutId id="2147483939" r:id="rId3"/>
    <p:sldLayoutId id="2147483950" r:id="rId4"/>
    <p:sldLayoutId id="2147483940" r:id="rId5"/>
    <p:sldLayoutId id="2147483941" r:id="rId6"/>
  </p:sldLayoutIdLst>
  <p:hf hdr="0" ftr="0" dt="0"/>
  <p:txStyles>
    <p:titleStyle>
      <a:lvl1pPr marL="0" indent="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 kern="1200" baseline="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9pPr>
    </p:titleStyle>
    <p:bodyStyle>
      <a:lvl1pPr marL="230188" indent="-230188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buClr>
          <a:schemeClr val="tx1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7940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tx1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3018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tx1"/>
        </a:buClr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44588" indent="-1730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tx1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82725" indent="-22225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tx1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ithub.com/UO-OACISS/tau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33298" y="2740849"/>
            <a:ext cx="5703740" cy="2541419"/>
          </a:xfrm>
          <a:prstGeom prst="rect">
            <a:avLst/>
          </a:prstGeom>
          <a:scene3d>
            <a:camera prst="orthographicFront"/>
            <a:lightRig rig="twoPt" dir="t"/>
          </a:scene3d>
          <a:sp3d prstMaterial="flat">
            <a:bevelT w="165100" prst="coolSlant"/>
            <a:bevelB w="165100" prst="coolSlant"/>
          </a:sp3d>
        </p:spPr>
      </p:pic>
      <p:sp>
        <p:nvSpPr>
          <p:cNvPr id="14" name="Freeform 13"/>
          <p:cNvSpPr/>
          <p:nvPr/>
        </p:nvSpPr>
        <p:spPr>
          <a:xfrm>
            <a:off x="450670" y="1313950"/>
            <a:ext cx="5604858" cy="344061"/>
          </a:xfrm>
          <a:custGeom>
            <a:avLst/>
            <a:gdLst>
              <a:gd name="connsiteX0" fmla="*/ 0 w 2525530"/>
              <a:gd name="connsiteY0" fmla="*/ 0 h 1010212"/>
              <a:gd name="connsiteX1" fmla="*/ 2525530 w 2525530"/>
              <a:gd name="connsiteY1" fmla="*/ 0 h 1010212"/>
              <a:gd name="connsiteX2" fmla="*/ 2525530 w 2525530"/>
              <a:gd name="connsiteY2" fmla="*/ 1010212 h 1010212"/>
              <a:gd name="connsiteX3" fmla="*/ 0 w 2525530"/>
              <a:gd name="connsiteY3" fmla="*/ 1010212 h 1010212"/>
              <a:gd name="connsiteX4" fmla="*/ 0 w 2525530"/>
              <a:gd name="connsiteY4" fmla="*/ 0 h 1010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1010212">
                <a:moveTo>
                  <a:pt x="0" y="0"/>
                </a:moveTo>
                <a:lnTo>
                  <a:pt x="2525530" y="0"/>
                </a:lnTo>
                <a:lnTo>
                  <a:pt x="2525530" y="1010212"/>
                </a:lnTo>
                <a:lnTo>
                  <a:pt x="0" y="10102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accent3"/>
            </a:solidFill>
          </a:ln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bg1"/>
                </a:solidFill>
              </a:rPr>
              <a:t>Scope and objectives</a:t>
            </a:r>
          </a:p>
        </p:txBody>
      </p:sp>
      <p:sp>
        <p:nvSpPr>
          <p:cNvPr id="15" name="Freeform 14"/>
          <p:cNvSpPr/>
          <p:nvPr/>
        </p:nvSpPr>
        <p:spPr>
          <a:xfrm>
            <a:off x="450670" y="1658010"/>
            <a:ext cx="5604858" cy="2119323"/>
          </a:xfrm>
          <a:custGeom>
            <a:avLst/>
            <a:gdLst>
              <a:gd name="connsiteX0" fmla="*/ 0 w 2525530"/>
              <a:gd name="connsiteY0" fmla="*/ 0 h 3033224"/>
              <a:gd name="connsiteX1" fmla="*/ 2525530 w 2525530"/>
              <a:gd name="connsiteY1" fmla="*/ 0 h 3033224"/>
              <a:gd name="connsiteX2" fmla="*/ 2525530 w 2525530"/>
              <a:gd name="connsiteY2" fmla="*/ 3033224 h 3033224"/>
              <a:gd name="connsiteX3" fmla="*/ 0 w 2525530"/>
              <a:gd name="connsiteY3" fmla="*/ 3033224 h 3033224"/>
              <a:gd name="connsiteX4" fmla="*/ 0 w 2525530"/>
              <a:gd name="connsiteY4" fmla="*/ 0 h 303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3033224">
                <a:moveTo>
                  <a:pt x="0" y="0"/>
                </a:moveTo>
                <a:lnTo>
                  <a:pt x="2525530" y="0"/>
                </a:lnTo>
                <a:lnTo>
                  <a:pt x="2525530" y="3033224"/>
                </a:lnTo>
                <a:lnTo>
                  <a:pt x="0" y="3033224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012" tIns="96012" rIns="128016" bIns="144018" numCol="1" spcCol="1270" anchor="t" anchorCtr="0">
            <a:noAutofit/>
          </a:bodyPr>
          <a:lstStyle/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dirty="0" err="1">
                <a:cs typeface="Arial Narrow"/>
              </a:rPr>
              <a:t>Clacc</a:t>
            </a:r>
            <a:r>
              <a:rPr lang="en-US" sz="1600" dirty="0">
                <a:cs typeface="Arial Narrow"/>
              </a:rPr>
              <a:t> </a:t>
            </a:r>
            <a:r>
              <a:rPr lang="en-US" sz="1600" dirty="0" err="1">
                <a:cs typeface="Arial Narrow"/>
              </a:rPr>
              <a:t>OpenACC</a:t>
            </a:r>
            <a:r>
              <a:rPr lang="en-US" sz="1600" dirty="0">
                <a:cs typeface="Arial Narrow"/>
              </a:rPr>
              <a:t> implementation uses the LLVM </a:t>
            </a:r>
            <a:r>
              <a:rPr lang="en-US" sz="1600" kern="1200" dirty="0">
                <a:cs typeface="Arial Narrow"/>
              </a:rPr>
              <a:t>OpenMP runtime, but did not provide the </a:t>
            </a:r>
            <a:r>
              <a:rPr lang="en-US" sz="1600" kern="1200" dirty="0" err="1">
                <a:cs typeface="Arial Narrow"/>
              </a:rPr>
              <a:t>OpenACC</a:t>
            </a:r>
            <a:r>
              <a:rPr lang="en-US" sz="1600" kern="1200" dirty="0">
                <a:cs typeface="Arial Narrow"/>
              </a:rPr>
              <a:t> profiling callbacks.</a:t>
            </a:r>
          </a:p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dirty="0" err="1">
                <a:cs typeface="Arial Narrow"/>
              </a:rPr>
              <a:t>Clacc</a:t>
            </a:r>
            <a:r>
              <a:rPr lang="en-US" sz="1600" dirty="0">
                <a:cs typeface="Arial Narrow"/>
              </a:rPr>
              <a:t> implementation was updated to provide an OpenMP OMPT event handler to provide corresponding </a:t>
            </a:r>
            <a:r>
              <a:rPr lang="en-US" sz="1600" dirty="0" err="1">
                <a:cs typeface="Arial Narrow"/>
              </a:rPr>
              <a:t>OpenACC</a:t>
            </a:r>
            <a:r>
              <a:rPr lang="en-US" sz="1600" dirty="0">
                <a:cs typeface="Arial Narrow"/>
              </a:rPr>
              <a:t> profiling event support</a:t>
            </a:r>
            <a:endParaRPr lang="en-US" sz="1600" kern="1200" dirty="0"/>
          </a:p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kern="1200" dirty="0">
                <a:cs typeface="Arial Narrow"/>
              </a:rPr>
              <a:t>TAU </a:t>
            </a:r>
            <a:r>
              <a:rPr lang="en-US" sz="1600" dirty="0" err="1">
                <a:cs typeface="Arial Narrow"/>
              </a:rPr>
              <a:t>OpenACC</a:t>
            </a:r>
            <a:r>
              <a:rPr lang="en-US" sz="1600" dirty="0">
                <a:cs typeface="Arial Narrow"/>
              </a:rPr>
              <a:t> support was updated to work with the provided profiling event interface</a:t>
            </a:r>
            <a:endParaRPr lang="en-US" sz="1600" kern="1200" dirty="0">
              <a:cs typeface="Arial Narrow"/>
            </a:endParaRPr>
          </a:p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dirty="0">
                <a:cs typeface="Arial Narrow"/>
              </a:rPr>
              <a:t>Tested with </a:t>
            </a:r>
            <a:r>
              <a:rPr lang="en-US" sz="1600" dirty="0" err="1">
                <a:cs typeface="Arial Narrow"/>
              </a:rPr>
              <a:t>OpenACC</a:t>
            </a:r>
            <a:r>
              <a:rPr lang="en-US" sz="1600" dirty="0">
                <a:cs typeface="Arial Narrow"/>
              </a:rPr>
              <a:t> benchmarks and current </a:t>
            </a:r>
            <a:r>
              <a:rPr lang="en-US" sz="1600" dirty="0" err="1">
                <a:cs typeface="Arial Narrow"/>
              </a:rPr>
              <a:t>Clacc</a:t>
            </a:r>
            <a:endParaRPr lang="en-US" sz="1600" dirty="0">
              <a:cs typeface="Arial Narrow"/>
            </a:endParaRPr>
          </a:p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kern="1200" dirty="0">
                <a:cs typeface="Arial Narrow"/>
              </a:rPr>
              <a:t>Available in next TAU release</a:t>
            </a:r>
          </a:p>
        </p:txBody>
      </p:sp>
      <p:sp>
        <p:nvSpPr>
          <p:cNvPr id="20" name="Freeform 19"/>
          <p:cNvSpPr/>
          <p:nvPr/>
        </p:nvSpPr>
        <p:spPr>
          <a:xfrm>
            <a:off x="450670" y="4418652"/>
            <a:ext cx="5604858" cy="344061"/>
          </a:xfrm>
          <a:custGeom>
            <a:avLst/>
            <a:gdLst>
              <a:gd name="connsiteX0" fmla="*/ 0 w 2525530"/>
              <a:gd name="connsiteY0" fmla="*/ 0 h 1010212"/>
              <a:gd name="connsiteX1" fmla="*/ 2525530 w 2525530"/>
              <a:gd name="connsiteY1" fmla="*/ 0 h 1010212"/>
              <a:gd name="connsiteX2" fmla="*/ 2525530 w 2525530"/>
              <a:gd name="connsiteY2" fmla="*/ 1010212 h 1010212"/>
              <a:gd name="connsiteX3" fmla="*/ 0 w 2525530"/>
              <a:gd name="connsiteY3" fmla="*/ 1010212 h 1010212"/>
              <a:gd name="connsiteX4" fmla="*/ 0 w 2525530"/>
              <a:gd name="connsiteY4" fmla="*/ 0 h 1010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1010212">
                <a:moveTo>
                  <a:pt x="0" y="0"/>
                </a:moveTo>
                <a:lnTo>
                  <a:pt x="2525530" y="0"/>
                </a:lnTo>
                <a:lnTo>
                  <a:pt x="2525530" y="1010212"/>
                </a:lnTo>
                <a:lnTo>
                  <a:pt x="0" y="10102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accent3"/>
            </a:solidFill>
          </a:ln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bg1"/>
                </a:solidFill>
              </a:rPr>
              <a:t>Impact</a:t>
            </a:r>
          </a:p>
        </p:txBody>
      </p:sp>
      <p:sp>
        <p:nvSpPr>
          <p:cNvPr id="22" name="Freeform 21"/>
          <p:cNvSpPr/>
          <p:nvPr/>
        </p:nvSpPr>
        <p:spPr>
          <a:xfrm>
            <a:off x="450670" y="4763829"/>
            <a:ext cx="5604858" cy="641136"/>
          </a:xfrm>
          <a:custGeom>
            <a:avLst/>
            <a:gdLst>
              <a:gd name="connsiteX0" fmla="*/ 0 w 2525530"/>
              <a:gd name="connsiteY0" fmla="*/ 0 h 3033224"/>
              <a:gd name="connsiteX1" fmla="*/ 2525530 w 2525530"/>
              <a:gd name="connsiteY1" fmla="*/ 0 h 3033224"/>
              <a:gd name="connsiteX2" fmla="*/ 2525530 w 2525530"/>
              <a:gd name="connsiteY2" fmla="*/ 3033224 h 3033224"/>
              <a:gd name="connsiteX3" fmla="*/ 0 w 2525530"/>
              <a:gd name="connsiteY3" fmla="*/ 3033224 h 3033224"/>
              <a:gd name="connsiteX4" fmla="*/ 0 w 2525530"/>
              <a:gd name="connsiteY4" fmla="*/ 0 h 303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3033224">
                <a:moveTo>
                  <a:pt x="0" y="0"/>
                </a:moveTo>
                <a:lnTo>
                  <a:pt x="2525530" y="0"/>
                </a:lnTo>
                <a:lnTo>
                  <a:pt x="2525530" y="3033224"/>
                </a:lnTo>
                <a:lnTo>
                  <a:pt x="0" y="3033224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012" tIns="96012" rIns="128016" bIns="144018" numCol="1" spcCol="1270" anchor="t" anchorCtr="0">
            <a:noAutofit/>
          </a:bodyPr>
          <a:lstStyle/>
          <a:p>
            <a:pPr marL="171450" lvl="1" indent="-171450" algn="l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kern="1200" dirty="0"/>
              <a:t>Enables measurement of internal </a:t>
            </a:r>
            <a:r>
              <a:rPr lang="en-US" sz="1600" dirty="0" err="1"/>
              <a:t>OpenACC</a:t>
            </a:r>
            <a:r>
              <a:rPr lang="en-US" sz="1600" kern="1200" dirty="0"/>
              <a:t> behavior without instrumentation</a:t>
            </a:r>
          </a:p>
          <a:p>
            <a:pPr marL="0" lvl="1" algn="l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1600" kern="1200" dirty="0"/>
          </a:p>
        </p:txBody>
      </p:sp>
      <p:sp>
        <p:nvSpPr>
          <p:cNvPr id="24" name="Freeform 23"/>
          <p:cNvSpPr/>
          <p:nvPr/>
        </p:nvSpPr>
        <p:spPr>
          <a:xfrm>
            <a:off x="6156929" y="1313950"/>
            <a:ext cx="5604858" cy="344061"/>
          </a:xfrm>
          <a:custGeom>
            <a:avLst/>
            <a:gdLst>
              <a:gd name="connsiteX0" fmla="*/ 0 w 2525530"/>
              <a:gd name="connsiteY0" fmla="*/ 0 h 1010212"/>
              <a:gd name="connsiteX1" fmla="*/ 2525530 w 2525530"/>
              <a:gd name="connsiteY1" fmla="*/ 0 h 1010212"/>
              <a:gd name="connsiteX2" fmla="*/ 2525530 w 2525530"/>
              <a:gd name="connsiteY2" fmla="*/ 1010212 h 1010212"/>
              <a:gd name="connsiteX3" fmla="*/ 0 w 2525530"/>
              <a:gd name="connsiteY3" fmla="*/ 1010212 h 1010212"/>
              <a:gd name="connsiteX4" fmla="*/ 0 w 2525530"/>
              <a:gd name="connsiteY4" fmla="*/ 0 h 1010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1010212">
                <a:moveTo>
                  <a:pt x="0" y="0"/>
                </a:moveTo>
                <a:lnTo>
                  <a:pt x="2525530" y="0"/>
                </a:lnTo>
                <a:lnTo>
                  <a:pt x="2525530" y="1010212"/>
                </a:lnTo>
                <a:lnTo>
                  <a:pt x="0" y="10102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accent3"/>
            </a:solidFill>
          </a:ln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bg1"/>
                </a:solidFill>
              </a:rPr>
              <a:t>Support in TAU for </a:t>
            </a:r>
            <a:r>
              <a:rPr lang="en-US" sz="1800" kern="1200" dirty="0" err="1">
                <a:solidFill>
                  <a:schemeClr val="bg1"/>
                </a:solidFill>
              </a:rPr>
              <a:t>OpenACC</a:t>
            </a:r>
            <a:r>
              <a:rPr lang="en-US" sz="1800" kern="1200" dirty="0">
                <a:solidFill>
                  <a:schemeClr val="bg1"/>
                </a:solidFill>
              </a:rPr>
              <a:t> measurement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56929" y="1658010"/>
            <a:ext cx="5604857" cy="1024896"/>
          </a:xfrm>
          <a:prstGeom prst="rect">
            <a:avLst/>
          </a:prstGeo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 tIns="91440" rIns="9144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TAU was used to collect profiles and traces of </a:t>
            </a:r>
            <a:r>
              <a:rPr lang="en-US" sz="1600" dirty="0" err="1"/>
              <a:t>OpenACC</a:t>
            </a:r>
            <a:r>
              <a:rPr lang="en-US" sz="1600" dirty="0"/>
              <a:t> benchmarks (303.stencil shown), observing </a:t>
            </a:r>
            <a:r>
              <a:rPr lang="en-US" sz="1600" dirty="0" err="1"/>
              <a:t>OpenACC</a:t>
            </a:r>
            <a:r>
              <a:rPr lang="en-US" sz="1600" dirty="0"/>
              <a:t> regions and device offload events </a:t>
            </a:r>
            <a:r>
              <a:rPr lang="en-US" sz="1600" i="1" dirty="0"/>
              <a:t>without</a:t>
            </a:r>
            <a:r>
              <a:rPr lang="en-US" sz="1600" dirty="0"/>
              <a:t> application instrumentation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B43D7F-934F-4A53-9676-EBE5F6900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231112"/>
            <a:ext cx="8285871" cy="1094768"/>
          </a:xfrm>
        </p:spPr>
        <p:txBody>
          <a:bodyPr/>
          <a:lstStyle/>
          <a:p>
            <a:r>
              <a:rPr lang="en-US" dirty="0"/>
              <a:t>PROTEAS-TUNE Milestone STDT10-23:</a:t>
            </a:r>
            <a:br>
              <a:rPr lang="en-US" dirty="0"/>
            </a:br>
            <a:r>
              <a:rPr lang="en-US" dirty="0"/>
              <a:t>TAU support for </a:t>
            </a:r>
            <a:r>
              <a:rPr lang="en-US" dirty="0" err="1"/>
              <a:t>Clacc</a:t>
            </a:r>
            <a:r>
              <a:rPr lang="en-US" dirty="0"/>
              <a:t> </a:t>
            </a:r>
            <a:r>
              <a:rPr lang="en-US" dirty="0" err="1"/>
              <a:t>OpenACC</a:t>
            </a:r>
            <a:r>
              <a:rPr lang="en-US" dirty="0"/>
              <a:t> runtime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4F8D9C-836C-4998-B8E5-E5571346C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527277"/>
              </p:ext>
            </p:extLst>
          </p:nvPr>
        </p:nvGraphicFramePr>
        <p:xfrm>
          <a:off x="8534400" y="259212"/>
          <a:ext cx="3227386" cy="932688"/>
        </p:xfrm>
        <a:graphic>
          <a:graphicData uri="http://schemas.openxmlformats.org/drawingml/2006/table">
            <a:tbl>
              <a:tblPr firstCol="1">
                <a:tableStyleId>{C083E6E3-FA7D-4D7B-A595-EF9225AFEA82}</a:tableStyleId>
              </a:tblPr>
              <a:tblGrid>
                <a:gridCol w="944344">
                  <a:extLst>
                    <a:ext uri="{9D8B030D-6E8A-4147-A177-3AD203B41FA5}">
                      <a16:colId xmlns:a16="http://schemas.microsoft.com/office/drawing/2014/main" val="1775875604"/>
                    </a:ext>
                  </a:extLst>
                </a:gridCol>
                <a:gridCol w="2283042">
                  <a:extLst>
                    <a:ext uri="{9D8B030D-6E8A-4147-A177-3AD203B41FA5}">
                      <a16:colId xmlns:a16="http://schemas.microsoft.com/office/drawing/2014/main" val="2143701189"/>
                    </a:ext>
                  </a:extLst>
                </a:gridCol>
              </a:tblGrid>
              <a:tr h="216035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200" dirty="0"/>
                        <a:t>ECP WBS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200" dirty="0"/>
                        <a:t>PROTEAS-TUNE STDT10-23.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2944925"/>
                  </a:ext>
                </a:extLst>
              </a:tr>
              <a:tr h="216035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200" dirty="0"/>
                        <a:t>PI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200" dirty="0"/>
                        <a:t>Jeffrey Vetter, ORNL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4864879"/>
                  </a:ext>
                </a:extLst>
              </a:tr>
              <a:tr h="216035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200" dirty="0"/>
                        <a:t>Members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200" dirty="0"/>
                        <a:t>U. Oregon, ANL, LANL, LBL, ORNL, U. Utah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538914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9115019-D627-4F73-9873-43A8DB62B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31718"/>
              </p:ext>
            </p:extLst>
          </p:nvPr>
        </p:nvGraphicFramePr>
        <p:xfrm>
          <a:off x="450670" y="5492994"/>
          <a:ext cx="11311116" cy="475488"/>
        </p:xfrm>
        <a:graphic>
          <a:graphicData uri="http://schemas.openxmlformats.org/drawingml/2006/table">
            <a:tbl>
              <a:tblPr firstCol="1">
                <a:tableStyleId>{C083E6E3-FA7D-4D7B-A595-EF9225AFEA82}</a:tableStyleId>
              </a:tblPr>
              <a:tblGrid>
                <a:gridCol w="1266467">
                  <a:extLst>
                    <a:ext uri="{9D8B030D-6E8A-4147-A177-3AD203B41FA5}">
                      <a16:colId xmlns:a16="http://schemas.microsoft.com/office/drawing/2014/main" val="1775875604"/>
                    </a:ext>
                  </a:extLst>
                </a:gridCol>
                <a:gridCol w="10044649">
                  <a:extLst>
                    <a:ext uri="{9D8B030D-6E8A-4147-A177-3AD203B41FA5}">
                      <a16:colId xmlns:a16="http://schemas.microsoft.com/office/drawing/2014/main" val="2143701189"/>
                    </a:ext>
                  </a:extLst>
                </a:gridCol>
              </a:tblGrid>
              <a:tr h="216035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400" dirty="0"/>
                        <a:t>Deliverables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400" dirty="0"/>
                        <a:t>See milestone report for STDT 10-23. Updated support in the most recent TAU master branch available at </a:t>
                      </a:r>
                      <a:r>
                        <a:rPr lang="en-US" sz="1400" dirty="0">
                          <a:hlinkClick r:id="rId4"/>
                        </a:rPr>
                        <a:t>http://github.com/UO-OACISS/tau2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944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80257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s (Wide Screen)">
  <a:themeElements>
    <a:clrScheme name="ECP 171103 final">
      <a:dk1>
        <a:sysClr val="windowText" lastClr="000000"/>
      </a:dk1>
      <a:lt1>
        <a:sysClr val="window" lastClr="FFFFFF"/>
      </a:lt1>
      <a:dk2>
        <a:srgbClr val="266093"/>
      </a:dk2>
      <a:lt2>
        <a:srgbClr val="FFFFFF"/>
      </a:lt2>
      <a:accent1>
        <a:srgbClr val="2A75BB"/>
      </a:accent1>
      <a:accent2>
        <a:srgbClr val="84B641"/>
      </a:accent2>
      <a:accent3>
        <a:srgbClr val="43B1E5"/>
      </a:accent3>
      <a:accent4>
        <a:srgbClr val="D13940"/>
      </a:accent4>
      <a:accent5>
        <a:srgbClr val="C39C2F"/>
      </a:accent5>
      <a:accent6>
        <a:srgbClr val="7F7F7F"/>
      </a:accent6>
      <a:hlink>
        <a:srgbClr val="A03123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a:spPr>
      <a:bodyPr rot="0" spcFirstLastPara="0" vertOverflow="overflow" horzOverflow="overflow" vert="horz" wrap="square" lIns="121851" tIns="60925" rIns="121851" bIns="60925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sz="2000" dirty="0">
            <a:solidFill>
              <a:schemeClr val="bg1"/>
            </a:solidFill>
          </a:defRPr>
        </a:defPPr>
      </a:lstStyle>
    </a:spDef>
    <a:txDef>
      <a:spPr>
        <a:noFill/>
      </a:spPr>
      <a:bodyPr wrap="square" lIns="118872" tIns="91440" rIns="118872" bIns="91440" rtlCol="0" anchor="ctr" anchorCtr="0">
        <a:spAutoFit/>
      </a:bodyPr>
      <a:lstStyle>
        <a:defPPr algn="l">
          <a:lnSpc>
            <a:spcPct val="90000"/>
          </a:lnSpc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CP_Milestone Report Template-v1.0_20171106" id="{DE0D50E6-FDF9-4BD6-9CF0-0026F53C4317}" vid="{60E96384-6C5B-42A0-8ADA-A35A3605A3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5464437F680748A68B85EB6594EA7D" ma:contentTypeVersion="0" ma:contentTypeDescription="Create a new document." ma:contentTypeScope="" ma:versionID="fe3f4dd58d5914c51cfc6deaa8ad845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DB7DEB-074E-4EE8-9B6E-FD27732310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50EC660-24D0-43A0-AE5E-E274115E726B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9E20559-B232-4371-8690-E3D8007EDB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Presentations (Wide Screen)</Template>
  <TotalTime>188</TotalTime>
  <Words>172</Words>
  <Application>Microsoft Macintosh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Presentations (Wide Screen)</vt:lpstr>
      <vt:lpstr>PROTEAS-TUNE Milestone STDT10-23: TAU support for Clacc OpenACC runtime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Title Here (Take Away Message)</dc:title>
  <dc:creator>Draeger, Erik W.</dc:creator>
  <cp:lastModifiedBy>Kevin Huck</cp:lastModifiedBy>
  <cp:revision>13</cp:revision>
  <cp:lastPrinted>2017-11-02T18:35:01Z</cp:lastPrinted>
  <dcterms:created xsi:type="dcterms:W3CDTF">2018-01-31T17:21:31Z</dcterms:created>
  <dcterms:modified xsi:type="dcterms:W3CDTF">2020-09-28T20:38:13Z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0x010100565464437F680748A68B85EB6594EA7D</vt:lpwstr>
  </property>
</Properties>
</file>