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6"/>
  </p:notesMasterIdLst>
  <p:handoutMasterIdLst>
    <p:handoutMasterId r:id="rId7"/>
  </p:handoutMasterIdLst>
  <p:sldIdLst>
    <p:sldId id="308" r:id="rId5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C2F"/>
    <a:srgbClr val="C59C27"/>
    <a:srgbClr val="D13940"/>
    <a:srgbClr val="EF9A1A"/>
    <a:srgbClr val="907262"/>
    <a:srgbClr val="B3CD1F"/>
    <a:srgbClr val="43B1E5"/>
    <a:srgbClr val="00B8BB"/>
    <a:srgbClr val="426FB6"/>
    <a:srgbClr val="13A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6571" autoAdjust="0"/>
  </p:normalViewPr>
  <p:slideViewPr>
    <p:cSldViewPr snapToGrid="0" showGuides="1">
      <p:cViewPr varScale="1">
        <p:scale>
          <a:sx n="127" d="100"/>
          <a:sy n="127" d="100"/>
        </p:scale>
        <p:origin x="552" y="184"/>
      </p:cViewPr>
      <p:guideLst>
        <p:guide orient="horz" pos="88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187190"/>
            <a:ext cx="6728460" cy="5010150"/>
          </a:xfrm>
        </p:spPr>
        <p:txBody>
          <a:bodyPr>
            <a:noAutofit/>
          </a:bodyPr>
          <a:lstStyle/>
          <a:p>
            <a:endParaRPr lang="en-US" sz="105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2F0457-BD03-454F-BB23-DB96F1121A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2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n>
                  <a:noFill/>
                </a:ln>
                <a:solidFill>
                  <a:schemeClr val="bg1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0" y="483164"/>
            <a:ext cx="2050840" cy="935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9144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46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7" r:id="rId2"/>
    <p:sldLayoutId id="2147483939" r:id="rId3"/>
    <p:sldLayoutId id="2147483950" r:id="rId4"/>
    <p:sldLayoutId id="2147483940" r:id="rId5"/>
    <p:sldLayoutId id="2147483941" r:id="rId6"/>
  </p:sldLayoutIdLs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u.uoregon.edu/tau2.tg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50670" y="1313950"/>
            <a:ext cx="5604858" cy="344061"/>
          </a:xfrm>
          <a:custGeom>
            <a:avLst/>
            <a:gdLst>
              <a:gd name="connsiteX0" fmla="*/ 0 w 2525530"/>
              <a:gd name="connsiteY0" fmla="*/ 0 h 1010212"/>
              <a:gd name="connsiteX1" fmla="*/ 2525530 w 2525530"/>
              <a:gd name="connsiteY1" fmla="*/ 0 h 1010212"/>
              <a:gd name="connsiteX2" fmla="*/ 2525530 w 2525530"/>
              <a:gd name="connsiteY2" fmla="*/ 1010212 h 1010212"/>
              <a:gd name="connsiteX3" fmla="*/ 0 w 2525530"/>
              <a:gd name="connsiteY3" fmla="*/ 1010212 h 1010212"/>
              <a:gd name="connsiteX4" fmla="*/ 0 w 2525530"/>
              <a:gd name="connsiteY4" fmla="*/ 0 h 101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530" h="1010212">
                <a:moveTo>
                  <a:pt x="0" y="0"/>
                </a:moveTo>
                <a:lnTo>
                  <a:pt x="2525530" y="0"/>
                </a:lnTo>
                <a:lnTo>
                  <a:pt x="2525530" y="1010212"/>
                </a:lnTo>
                <a:lnTo>
                  <a:pt x="0" y="10102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bg1"/>
                </a:solidFill>
              </a:rPr>
              <a:t>Scope and objectives</a:t>
            </a:r>
          </a:p>
        </p:txBody>
      </p:sp>
      <p:sp>
        <p:nvSpPr>
          <p:cNvPr id="15" name="Freeform 14"/>
          <p:cNvSpPr/>
          <p:nvPr/>
        </p:nvSpPr>
        <p:spPr>
          <a:xfrm>
            <a:off x="450670" y="1658010"/>
            <a:ext cx="5604858" cy="2351281"/>
          </a:xfrm>
          <a:custGeom>
            <a:avLst/>
            <a:gdLst>
              <a:gd name="connsiteX0" fmla="*/ 0 w 2525530"/>
              <a:gd name="connsiteY0" fmla="*/ 0 h 3033224"/>
              <a:gd name="connsiteX1" fmla="*/ 2525530 w 2525530"/>
              <a:gd name="connsiteY1" fmla="*/ 0 h 3033224"/>
              <a:gd name="connsiteX2" fmla="*/ 2525530 w 2525530"/>
              <a:gd name="connsiteY2" fmla="*/ 3033224 h 3033224"/>
              <a:gd name="connsiteX3" fmla="*/ 0 w 2525530"/>
              <a:gd name="connsiteY3" fmla="*/ 3033224 h 3033224"/>
              <a:gd name="connsiteX4" fmla="*/ 0 w 2525530"/>
              <a:gd name="connsiteY4" fmla="*/ 0 h 303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530" h="3033224">
                <a:moveTo>
                  <a:pt x="0" y="0"/>
                </a:moveTo>
                <a:lnTo>
                  <a:pt x="2525530" y="0"/>
                </a:lnTo>
                <a:lnTo>
                  <a:pt x="2525530" y="3033224"/>
                </a:lnTo>
                <a:lnTo>
                  <a:pt x="0" y="303322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1" kern="1200" dirty="0">
                <a:cs typeface="Arial Narrow"/>
              </a:rPr>
              <a:t>Objectives:</a:t>
            </a:r>
            <a:r>
              <a:rPr lang="en-US" sz="1600" kern="1200" dirty="0">
                <a:cs typeface="Arial Narrow"/>
              </a:rPr>
              <a:t> </a:t>
            </a:r>
          </a:p>
          <a:p>
            <a:pPr marL="171450" lvl="1" indent="-171450" defTabSz="8001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"/>
            </a:pPr>
            <a:r>
              <a:rPr lang="en-US" sz="1600" dirty="0">
                <a:cs typeface="Arial Narrow"/>
              </a:rPr>
              <a:t>Add support for LLVM FLANG, C and C++ compilers</a:t>
            </a:r>
            <a:endParaRPr lang="en-US" sz="1600" kern="1200" dirty="0">
              <a:cs typeface="Arial Narrow"/>
            </a:endParaRPr>
          </a:p>
          <a:p>
            <a:pPr marL="171450" lvl="1" indent="-171450" defTabSz="8001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"/>
            </a:pPr>
            <a:r>
              <a:rPr lang="en-US" sz="1600" kern="1200" dirty="0">
                <a:cs typeface="Arial Narrow"/>
              </a:rPr>
              <a:t>Add support for NVM measurement with TAU</a:t>
            </a:r>
            <a:endParaRPr lang="en-US" sz="1600" kern="1200" dirty="0"/>
          </a:p>
          <a:p>
            <a:pPr marL="0" lvl="1" defTabSz="8001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1" kern="1200" dirty="0">
                <a:cs typeface="Arial Narrow"/>
              </a:rPr>
              <a:t>Scope:</a:t>
            </a:r>
            <a:r>
              <a:rPr lang="en-US" sz="1600" kern="1200" dirty="0">
                <a:cs typeface="Arial Narrow"/>
              </a:rPr>
              <a:t> Demonstrate TAU profiling with new support</a:t>
            </a:r>
          </a:p>
          <a:p>
            <a:pPr marL="0" lvl="1" defTabSz="8001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1" kern="1200" dirty="0">
                <a:cs typeface="Arial Narrow"/>
              </a:rPr>
              <a:t>Motivation: </a:t>
            </a:r>
            <a:r>
              <a:rPr lang="en-US" sz="1600" dirty="0">
                <a:cs typeface="Arial Narrow"/>
              </a:rPr>
              <a:t>TAU previously lacked support for </a:t>
            </a:r>
            <a:r>
              <a:rPr lang="en-US" sz="1600" dirty="0" err="1">
                <a:cs typeface="Arial Narrow"/>
              </a:rPr>
              <a:t>Flang</a:t>
            </a:r>
            <a:r>
              <a:rPr lang="en-US" sz="1600" dirty="0">
                <a:cs typeface="Arial Narrow"/>
              </a:rPr>
              <a:t> compiler-based instrumentation or PDT-based instrumentation. Improve our ability to measure I/O performance for all filesystems, including NVM. </a:t>
            </a:r>
            <a:endParaRPr lang="en-US" sz="16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447138" y="4039726"/>
            <a:ext cx="5604858" cy="344061"/>
          </a:xfrm>
          <a:custGeom>
            <a:avLst/>
            <a:gdLst>
              <a:gd name="connsiteX0" fmla="*/ 0 w 2525530"/>
              <a:gd name="connsiteY0" fmla="*/ 0 h 1010212"/>
              <a:gd name="connsiteX1" fmla="*/ 2525530 w 2525530"/>
              <a:gd name="connsiteY1" fmla="*/ 0 h 1010212"/>
              <a:gd name="connsiteX2" fmla="*/ 2525530 w 2525530"/>
              <a:gd name="connsiteY2" fmla="*/ 1010212 h 1010212"/>
              <a:gd name="connsiteX3" fmla="*/ 0 w 2525530"/>
              <a:gd name="connsiteY3" fmla="*/ 1010212 h 1010212"/>
              <a:gd name="connsiteX4" fmla="*/ 0 w 2525530"/>
              <a:gd name="connsiteY4" fmla="*/ 0 h 101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530" h="1010212">
                <a:moveTo>
                  <a:pt x="0" y="0"/>
                </a:moveTo>
                <a:lnTo>
                  <a:pt x="2525530" y="0"/>
                </a:lnTo>
                <a:lnTo>
                  <a:pt x="2525530" y="1010212"/>
                </a:lnTo>
                <a:lnTo>
                  <a:pt x="0" y="10102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bg1"/>
                </a:solidFill>
              </a:rPr>
              <a:t>Impact and accomplishments</a:t>
            </a:r>
          </a:p>
        </p:txBody>
      </p:sp>
      <p:sp>
        <p:nvSpPr>
          <p:cNvPr id="22" name="Freeform 21"/>
          <p:cNvSpPr/>
          <p:nvPr/>
        </p:nvSpPr>
        <p:spPr>
          <a:xfrm>
            <a:off x="450670" y="4388825"/>
            <a:ext cx="5604858" cy="1627632"/>
          </a:xfrm>
          <a:custGeom>
            <a:avLst/>
            <a:gdLst>
              <a:gd name="connsiteX0" fmla="*/ 0 w 2525530"/>
              <a:gd name="connsiteY0" fmla="*/ 0 h 3033224"/>
              <a:gd name="connsiteX1" fmla="*/ 2525530 w 2525530"/>
              <a:gd name="connsiteY1" fmla="*/ 0 h 3033224"/>
              <a:gd name="connsiteX2" fmla="*/ 2525530 w 2525530"/>
              <a:gd name="connsiteY2" fmla="*/ 3033224 h 3033224"/>
              <a:gd name="connsiteX3" fmla="*/ 0 w 2525530"/>
              <a:gd name="connsiteY3" fmla="*/ 3033224 h 3033224"/>
              <a:gd name="connsiteX4" fmla="*/ 0 w 2525530"/>
              <a:gd name="connsiteY4" fmla="*/ 0 h 303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530" h="3033224">
                <a:moveTo>
                  <a:pt x="0" y="0"/>
                </a:moveTo>
                <a:lnTo>
                  <a:pt x="2525530" y="0"/>
                </a:lnTo>
                <a:lnTo>
                  <a:pt x="2525530" y="3033224"/>
                </a:lnTo>
                <a:lnTo>
                  <a:pt x="0" y="303322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sz="1600" dirty="0">
                <a:cs typeface="Arial Narrow"/>
              </a:rPr>
              <a:t>Release provides LLVM </a:t>
            </a:r>
            <a:r>
              <a:rPr lang="en-US" sz="1600" dirty="0" err="1">
                <a:cs typeface="Arial Narrow"/>
              </a:rPr>
              <a:t>Flang</a:t>
            </a:r>
            <a:r>
              <a:rPr lang="en-US" sz="1600" dirty="0">
                <a:cs typeface="Arial Narrow"/>
              </a:rPr>
              <a:t> support in TAU.</a:t>
            </a:r>
          </a:p>
          <a:p>
            <a:pPr marL="171450" lvl="1" indent="-171450" defTabSz="8001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sz="1600" dirty="0">
                <a:cs typeface="Arial Narrow"/>
              </a:rPr>
              <a:t>Instrumentation of </a:t>
            </a:r>
            <a:r>
              <a:rPr lang="en-US" sz="1600" dirty="0" err="1">
                <a:cs typeface="Arial Narrow"/>
              </a:rPr>
              <a:t>PapyrusKV</a:t>
            </a:r>
            <a:r>
              <a:rPr lang="en-US" sz="1600" dirty="0">
                <a:cs typeface="Arial Narrow"/>
              </a:rPr>
              <a:t> library and measurement of filesystem I/O performance helps understand NVM latency times and bandwidth rates.</a:t>
            </a:r>
          </a:p>
        </p:txBody>
      </p:sp>
      <p:sp>
        <p:nvSpPr>
          <p:cNvPr id="24" name="Freeform 23"/>
          <p:cNvSpPr/>
          <p:nvPr/>
        </p:nvSpPr>
        <p:spPr>
          <a:xfrm>
            <a:off x="6156929" y="1326725"/>
            <a:ext cx="5975138" cy="331286"/>
          </a:xfrm>
          <a:custGeom>
            <a:avLst/>
            <a:gdLst>
              <a:gd name="connsiteX0" fmla="*/ 0 w 2525530"/>
              <a:gd name="connsiteY0" fmla="*/ 0 h 1010212"/>
              <a:gd name="connsiteX1" fmla="*/ 2525530 w 2525530"/>
              <a:gd name="connsiteY1" fmla="*/ 0 h 1010212"/>
              <a:gd name="connsiteX2" fmla="*/ 2525530 w 2525530"/>
              <a:gd name="connsiteY2" fmla="*/ 1010212 h 1010212"/>
              <a:gd name="connsiteX3" fmla="*/ 0 w 2525530"/>
              <a:gd name="connsiteY3" fmla="*/ 1010212 h 1010212"/>
              <a:gd name="connsiteX4" fmla="*/ 0 w 2525530"/>
              <a:gd name="connsiteY4" fmla="*/ 0 h 101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530" h="1010212">
                <a:moveTo>
                  <a:pt x="0" y="0"/>
                </a:moveTo>
                <a:lnTo>
                  <a:pt x="2525530" y="0"/>
                </a:lnTo>
                <a:lnTo>
                  <a:pt x="2525530" y="1010212"/>
                </a:lnTo>
                <a:lnTo>
                  <a:pt x="0" y="10102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</a:rPr>
              <a:t>Support in TAU for </a:t>
            </a:r>
            <a:r>
              <a:rPr lang="en-US" dirty="0" err="1">
                <a:solidFill>
                  <a:schemeClr val="bg1"/>
                </a:solidFill>
              </a:rPr>
              <a:t>Flang</a:t>
            </a:r>
            <a:r>
              <a:rPr lang="en-US" dirty="0">
                <a:solidFill>
                  <a:schemeClr val="bg1"/>
                </a:solidFill>
              </a:rPr>
              <a:t> profiling and I/O measurement</a:t>
            </a:r>
            <a:endParaRPr lang="en-US" sz="1800" kern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6927" y="1657545"/>
            <a:ext cx="5960949" cy="1648626"/>
          </a:xfrm>
          <a:prstGeom prst="rect">
            <a:avLst/>
          </a:prstGeo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91440" rIns="2834640"/>
          <a:lstStyle/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B43D7F-934F-4A53-9676-EBE5F690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914400"/>
          </a:xfrm>
        </p:spPr>
        <p:txBody>
          <a:bodyPr/>
          <a:lstStyle/>
          <a:p>
            <a:r>
              <a:rPr lang="en-US" dirty="0"/>
              <a:t>PROTEAS Milestone STTO12-32: Comprehensive TAU</a:t>
            </a:r>
            <a:br>
              <a:rPr lang="en-US" dirty="0"/>
            </a:br>
            <a:r>
              <a:rPr lang="en-US" dirty="0"/>
              <a:t>support for LLVM and NVM programming systems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4F8D9C-836C-4998-B8E5-E5571346C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31735"/>
              </p:ext>
            </p:extLst>
          </p:nvPr>
        </p:nvGraphicFramePr>
        <p:xfrm>
          <a:off x="9105371" y="170479"/>
          <a:ext cx="3083454" cy="932688"/>
        </p:xfrm>
        <a:graphic>
          <a:graphicData uri="http://schemas.openxmlformats.org/drawingml/2006/table">
            <a:tbl>
              <a:tblPr firstCol="1">
                <a:tableStyleId>{C083E6E3-FA7D-4D7B-A595-EF9225AFEA82}</a:tableStyleId>
              </a:tblPr>
              <a:tblGrid>
                <a:gridCol w="902229">
                  <a:extLst>
                    <a:ext uri="{9D8B030D-6E8A-4147-A177-3AD203B41FA5}">
                      <a16:colId xmlns:a16="http://schemas.microsoft.com/office/drawing/2014/main" val="1775875604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143701189"/>
                    </a:ext>
                  </a:extLst>
                </a:gridCol>
              </a:tblGrid>
              <a:tr h="216035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200" dirty="0"/>
                        <a:t>ECP WBS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PROTEAS STTO12-32.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944925"/>
                  </a:ext>
                </a:extLst>
              </a:tr>
              <a:tr h="216035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200" dirty="0"/>
                        <a:t>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Jeffrey</a:t>
                      </a:r>
                      <a:r>
                        <a:rPr lang="en-US" sz="1200" baseline="0" dirty="0"/>
                        <a:t> Vetter, ORNL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864879"/>
                  </a:ext>
                </a:extLst>
              </a:tr>
              <a:tr h="216035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200" dirty="0"/>
                        <a:t>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dirty="0"/>
                        <a:t>U.</a:t>
                      </a:r>
                      <a:r>
                        <a:rPr lang="en-US" sz="1200" baseline="0" dirty="0"/>
                        <a:t> Oregon, LANL, ANL, ORNL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38914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9115019-D627-4F73-9873-43A8DB62B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02944"/>
              </p:ext>
            </p:extLst>
          </p:nvPr>
        </p:nvGraphicFramePr>
        <p:xfrm>
          <a:off x="450670" y="5492994"/>
          <a:ext cx="11311116" cy="283464"/>
        </p:xfrm>
        <a:graphic>
          <a:graphicData uri="http://schemas.openxmlformats.org/drawingml/2006/table">
            <a:tbl>
              <a:tblPr firstCol="1">
                <a:tableStyleId>{C083E6E3-FA7D-4D7B-A595-EF9225AFEA82}</a:tableStyleId>
              </a:tblPr>
              <a:tblGrid>
                <a:gridCol w="1266467">
                  <a:extLst>
                    <a:ext uri="{9D8B030D-6E8A-4147-A177-3AD203B41FA5}">
                      <a16:colId xmlns:a16="http://schemas.microsoft.com/office/drawing/2014/main" val="1775875604"/>
                    </a:ext>
                  </a:extLst>
                </a:gridCol>
                <a:gridCol w="10044649">
                  <a:extLst>
                    <a:ext uri="{9D8B030D-6E8A-4147-A177-3AD203B41FA5}">
                      <a16:colId xmlns:a16="http://schemas.microsoft.com/office/drawing/2014/main" val="2143701189"/>
                    </a:ext>
                  </a:extLst>
                </a:gridCol>
              </a:tblGrid>
              <a:tr h="216035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/>
                        <a:t>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 with support for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Flang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operating system I/O measurement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http://tau.uoregon.edu/tau2.tgz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4925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5868"/>
          <a:stretch/>
        </p:blipFill>
        <p:spPr>
          <a:xfrm>
            <a:off x="6202907" y="1762116"/>
            <a:ext cx="5914969" cy="74938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0"/>
          <a:stretch/>
        </p:blipFill>
        <p:spPr>
          <a:xfrm>
            <a:off x="6158528" y="3509576"/>
            <a:ext cx="5893685" cy="14689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5D6764-B214-BC40-9FD7-8830A65ECE25}"/>
              </a:ext>
            </a:extLst>
          </p:cNvPr>
          <p:cNvSpPr txBox="1"/>
          <p:nvPr/>
        </p:nvSpPr>
        <p:spPr>
          <a:xfrm>
            <a:off x="6202906" y="4875699"/>
            <a:ext cx="5683315" cy="683264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+mn-lt"/>
              </a:rPr>
              <a:t>Instrumentation of </a:t>
            </a:r>
            <a:r>
              <a:rPr lang="en-US" sz="1200" dirty="0" err="1">
                <a:latin typeface="+mn-lt"/>
              </a:rPr>
              <a:t>PapyrusKV</a:t>
            </a:r>
            <a:r>
              <a:rPr lang="en-US" sz="1200" dirty="0">
                <a:latin typeface="+mn-lt"/>
              </a:rPr>
              <a:t> library provides insight into asynchronous threaded library details when benchmarking 16 MPI ranks, 10k iterations with 16B keys, 1MB values on Summit using local NVM burst buffers.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065457-42FB-A94D-BC59-CFBF88F986E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83"/>
          <a:stretch/>
        </p:blipFill>
        <p:spPr>
          <a:xfrm>
            <a:off x="6202906" y="2567803"/>
            <a:ext cx="5930428" cy="641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5D6764-B214-BC40-9FD7-8830A65ECE25}"/>
              </a:ext>
            </a:extLst>
          </p:cNvPr>
          <p:cNvSpPr txBox="1"/>
          <p:nvPr/>
        </p:nvSpPr>
        <p:spPr>
          <a:xfrm>
            <a:off x="6202906" y="3131647"/>
            <a:ext cx="568331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+mn-lt"/>
              </a:rPr>
              <a:t>Tracking bytes written to Summit burst buffers and computing bandwidth rates on a per-file basis.</a:t>
            </a:r>
          </a:p>
        </p:txBody>
      </p:sp>
    </p:spTree>
    <p:extLst>
      <p:ext uri="{BB962C8B-B14F-4D97-AF65-F5344CB8AC3E}">
        <p14:creationId xmlns:p14="http://schemas.microsoft.com/office/powerpoint/2010/main" val="18428025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Milestone Report Template-v1.0_20171106" id="{DE0D50E6-FDF9-4BD6-9CF0-0026F53C4317}" vid="{60E96384-6C5B-42A0-8ADA-A35A3605A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464437F680748A68B85EB6594EA7D" ma:contentTypeVersion="0" ma:contentTypeDescription="Create a new document." ma:contentTypeScope="" ma:versionID="fe3f4dd58d5914c51cfc6deaa8ad845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B7DEB-074E-4EE8-9B6E-FD2773231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0EC660-24D0-43A0-AE5E-E274115E726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5725</TotalTime>
  <Words>205</Words>
  <Application>Microsoft Macintosh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Arial Narrow</vt:lpstr>
      <vt:lpstr>Calibri</vt:lpstr>
      <vt:lpstr>Presentations (Wide Screen)</vt:lpstr>
      <vt:lpstr>PROTEAS Milestone STTO12-32: Comprehensive TAU support for LLVM and NVM programming systems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Title Here (Take Away Message)</dc:title>
  <dc:creator>Draeger, Erik W.</dc:creator>
  <cp:lastModifiedBy>Kevin Huck</cp:lastModifiedBy>
  <cp:revision>21</cp:revision>
  <cp:lastPrinted>2017-11-02T18:35:01Z</cp:lastPrinted>
  <dcterms:created xsi:type="dcterms:W3CDTF">2018-01-31T17:21:31Z</dcterms:created>
  <dcterms:modified xsi:type="dcterms:W3CDTF">2019-09-13T21:20:34Z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0x010100565464437F680748A68B85EB6594EA7D</vt:lpwstr>
  </property>
</Properties>
</file>