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004000" cy="41148000"/>
  <p:notesSz cx="6858000" cy="9144000"/>
  <p:defaultTextStyle>
    <a:defPPr>
      <a:defRPr lang="en-US"/>
    </a:defPPr>
    <a:lvl1pPr marL="0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1pPr>
    <a:lvl2pPr marL="1755648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2pPr>
    <a:lvl3pPr marL="3511296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3pPr>
    <a:lvl4pPr marL="5266944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4pPr>
    <a:lvl5pPr marL="7022592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5pPr>
    <a:lvl6pPr marL="8778240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6pPr>
    <a:lvl7pPr marL="10533888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7pPr>
    <a:lvl8pPr marL="12289536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8pPr>
    <a:lvl9pPr marL="14045184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0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10"/>
    <p:restoredTop sz="94643"/>
  </p:normalViewPr>
  <p:slideViewPr>
    <p:cSldViewPr snapToGrid="0" snapToObjects="1">
      <p:cViewPr>
        <p:scale>
          <a:sx n="60" d="100"/>
          <a:sy n="60" d="100"/>
        </p:scale>
        <p:origin x="1192" y="240"/>
      </p:cViewPr>
      <p:guideLst>
        <p:guide orient="horz" pos="12960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6734178"/>
            <a:ext cx="27203400" cy="14325600"/>
          </a:xfrm>
        </p:spPr>
        <p:txBody>
          <a:bodyPr anchor="b"/>
          <a:lstStyle>
            <a:lvl1pPr algn="ctr"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0" y="21612228"/>
            <a:ext cx="24003000" cy="9934572"/>
          </a:xfrm>
        </p:spPr>
        <p:txBody>
          <a:bodyPr/>
          <a:lstStyle>
            <a:lvl1pPr marL="0" indent="0" algn="ctr">
              <a:buNone/>
              <a:defRPr sz="8400"/>
            </a:lvl1pPr>
            <a:lvl2pPr marL="1600200" indent="0" algn="ctr">
              <a:buNone/>
              <a:defRPr sz="7000"/>
            </a:lvl2pPr>
            <a:lvl3pPr marL="3200400" indent="0" algn="ctr">
              <a:buNone/>
              <a:defRPr sz="6300"/>
            </a:lvl3pPr>
            <a:lvl4pPr marL="4800600" indent="0" algn="ctr">
              <a:buNone/>
              <a:defRPr sz="5600"/>
            </a:lvl4pPr>
            <a:lvl5pPr marL="6400800" indent="0" algn="ctr">
              <a:buNone/>
              <a:defRPr sz="5600"/>
            </a:lvl5pPr>
            <a:lvl6pPr marL="8001000" indent="0" algn="ctr">
              <a:buNone/>
              <a:defRPr sz="5600"/>
            </a:lvl6pPr>
            <a:lvl7pPr marL="9601200" indent="0" algn="ctr">
              <a:buNone/>
              <a:defRPr sz="5600"/>
            </a:lvl7pPr>
            <a:lvl8pPr marL="11201400" indent="0" algn="ctr">
              <a:buNone/>
              <a:defRPr sz="5600"/>
            </a:lvl8pPr>
            <a:lvl9pPr marL="12801600" indent="0" algn="ctr">
              <a:buNone/>
              <a:defRPr sz="5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4" y="2190750"/>
            <a:ext cx="6900863" cy="348710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2190750"/>
            <a:ext cx="20302538" cy="3487102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8" y="10258437"/>
            <a:ext cx="27603450" cy="17116422"/>
          </a:xfrm>
        </p:spPr>
        <p:txBody>
          <a:bodyPr anchor="b"/>
          <a:lstStyle>
            <a:lvl1pPr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08" y="27536787"/>
            <a:ext cx="27603450" cy="9001122"/>
          </a:xfrm>
        </p:spPr>
        <p:txBody>
          <a:bodyPr/>
          <a:lstStyle>
            <a:lvl1pPr marL="0" indent="0">
              <a:buNone/>
              <a:defRPr sz="8400">
                <a:solidFill>
                  <a:schemeClr val="tx1"/>
                </a:solidFill>
              </a:defRPr>
            </a:lvl1pPr>
            <a:lvl2pPr marL="16002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200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4800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6400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8001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9601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4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5" y="10953750"/>
            <a:ext cx="13601700" cy="261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25" y="10953750"/>
            <a:ext cx="13601700" cy="261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3" y="2190759"/>
            <a:ext cx="27603450" cy="79533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47" y="10086978"/>
            <a:ext cx="13539190" cy="494347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47" y="15030450"/>
            <a:ext cx="13539190" cy="22107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7" y="10086978"/>
            <a:ext cx="13605869" cy="494347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7" y="15030450"/>
            <a:ext cx="13605869" cy="22107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743200"/>
            <a:ext cx="10322123" cy="960120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69" y="5924559"/>
            <a:ext cx="16202025" cy="29241750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2344400"/>
            <a:ext cx="10322123" cy="22869528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743200"/>
            <a:ext cx="10322123" cy="960120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69" y="5924559"/>
            <a:ext cx="16202025" cy="29241750"/>
          </a:xfrm>
        </p:spPr>
        <p:txBody>
          <a:bodyPr anchor="t"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2344400"/>
            <a:ext cx="10322123" cy="22869528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2190759"/>
            <a:ext cx="27603450" cy="795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0953750"/>
            <a:ext cx="27603450" cy="2610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75" y="38138109"/>
            <a:ext cx="720090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C38E-EFBE-764E-8A3E-24DE856C106A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25" y="38138109"/>
            <a:ext cx="1080135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38138109"/>
            <a:ext cx="720090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00400" rtl="0" eaLnBrk="1" latinLnBrk="0" hangingPunct="1">
        <a:lnSpc>
          <a:spcPct val="90000"/>
        </a:lnSpc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100" indent="-800100" algn="l" defTabSz="3200400" rtl="0" eaLnBrk="1" latinLnBrk="0" hangingPunct="1">
        <a:lnSpc>
          <a:spcPct val="90000"/>
        </a:lnSpc>
        <a:spcBef>
          <a:spcPts val="35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au.uoregon.edu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tiff"/><Relationship Id="rId15" Type="http://schemas.openxmlformats.org/officeDocument/2006/relationships/image" Target="../media/image13.png"/><Relationship Id="rId10" Type="http://schemas.openxmlformats.org/officeDocument/2006/relationships/image" Target="../media/image8.tiff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083000-FD6D-584F-9C85-7124E4AF3063}"/>
              </a:ext>
            </a:extLst>
          </p:cNvPr>
          <p:cNvSpPr/>
          <p:nvPr/>
        </p:nvSpPr>
        <p:spPr>
          <a:xfrm>
            <a:off x="0" y="0"/>
            <a:ext cx="32004000" cy="3527796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dirty="0"/>
              <a:t>Performance Measurement and Analysis using the TAU Performance System</a:t>
            </a:r>
            <a:endParaRPr lang="en-US" sz="8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Allen D. </a:t>
            </a:r>
            <a:r>
              <a:rPr lang="en-US" sz="4800" dirty="0" err="1"/>
              <a:t>Malony</a:t>
            </a:r>
            <a:r>
              <a:rPr lang="en-US" sz="4800" dirty="0"/>
              <a:t>, Sameer Shende, Kevin Huck, Camille </a:t>
            </a:r>
            <a:r>
              <a:rPr lang="en-US" sz="4800" dirty="0" err="1"/>
              <a:t>Coti</a:t>
            </a:r>
            <a:r>
              <a:rPr lang="en-US" sz="4800" dirty="0"/>
              <a:t>, Jeffrey S. Vetter, Mary Hall, Kei Davis, Hal Finkel,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Ian Foster, Scott </a:t>
            </a:r>
            <a:r>
              <a:rPr lang="en-US" sz="4800" dirty="0" err="1"/>
              <a:t>Klasky</a:t>
            </a:r>
            <a:r>
              <a:rPr lang="en-US" sz="4800" dirty="0"/>
              <a:t>, Kerstin </a:t>
            </a:r>
            <a:r>
              <a:rPr lang="en-US" sz="4800" dirty="0" err="1"/>
              <a:t>Kleese</a:t>
            </a:r>
            <a:r>
              <a:rPr lang="en-US" sz="4800" dirty="0"/>
              <a:t> van Dam, Todd Munson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i="1" dirty="0"/>
              <a:t>Funded through ECP 2.3.2.10 (PROTEAS-TUNE) and ECP 2.2.6.08 (CODAR)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CDA181-381A-8043-89EB-F67822FF1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016" y="4023810"/>
            <a:ext cx="4572000" cy="2390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2F21D-EC8B-664F-AF02-14D67D125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04" y="3833722"/>
            <a:ext cx="3657600" cy="1885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339D5-FAEC-1F4C-B8F1-5465E32A4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64" y="5394005"/>
            <a:ext cx="3657600" cy="1693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DB0B0-FECA-5D42-ACE8-02B9B691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857" y="4184651"/>
            <a:ext cx="3657600" cy="13766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857A57-EE54-9B4F-B919-A8AB98E1BEF1}"/>
              </a:ext>
            </a:extLst>
          </p:cNvPr>
          <p:cNvSpPr/>
          <p:nvPr/>
        </p:nvSpPr>
        <p:spPr>
          <a:xfrm>
            <a:off x="256032" y="7275956"/>
            <a:ext cx="15544800" cy="7954021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What is TAU?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Tuning and Analysis Utilities (25+ year project)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hlinkClick r:id="rId6"/>
              </a:rPr>
              <a:t>http://tau.uoregon.edu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Comprehensive performance profiling and tracing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Scalable, flexible, portable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Targets all parallel programming/execution paradigms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Integrated performance toolkit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Instrumentation, measurement, analysis, visualization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Timers, samples, counters, integrated tool callback support, hardware counter support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Widely-ported performance profiling and tracing system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Performance data management and data mining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Open source (BSD-style license)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43487-24F6-BE4F-A7E7-8A25815FBDA8}"/>
              </a:ext>
            </a:extLst>
          </p:cNvPr>
          <p:cNvSpPr/>
          <p:nvPr/>
        </p:nvSpPr>
        <p:spPr>
          <a:xfrm>
            <a:off x="243840" y="15496708"/>
            <a:ext cx="21268110" cy="10673420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New Capabilities in TAU from PROTEAS-TUNE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Python3+CUDA</a:t>
            </a:r>
            <a:r>
              <a:rPr lang="en-US" sz="4000" dirty="0">
                <a:solidFill>
                  <a:schemeClr val="tx1"/>
                </a:solidFill>
              </a:rPr>
              <a:t> : Extended TAU to enhance performance evaluation of multi-threaded Python3 and CUDA and applied it to evaluate the performance of the CANDLE ECP Benchmarks.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CUDA/OpenCL</a:t>
            </a:r>
            <a:r>
              <a:rPr lang="en-US" sz="4000" dirty="0">
                <a:solidFill>
                  <a:schemeClr val="tx1"/>
                </a:solidFill>
              </a:rPr>
              <a:t> : Updated support for CUDA and OpenCL measurement, organizing data around streams and command queues for robust multithreaded and HW counter support.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OpenMP</a:t>
            </a:r>
            <a:r>
              <a:rPr lang="en-US" sz="4000" dirty="0">
                <a:solidFill>
                  <a:schemeClr val="tx1"/>
                </a:solidFill>
              </a:rPr>
              <a:t> : Updated the OpenMP Tools Interface support in TAU, to support the current 5.0 standard. 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F18/</a:t>
            </a:r>
            <a:r>
              <a:rPr lang="en-US" sz="4000" b="1" dirty="0" err="1">
                <a:solidFill>
                  <a:schemeClr val="tx1"/>
                </a:solidFill>
              </a:rPr>
              <a:t>Flang</a:t>
            </a:r>
            <a:r>
              <a:rPr lang="en-US" sz="4000" b="1" dirty="0">
                <a:solidFill>
                  <a:schemeClr val="tx1"/>
                </a:solidFill>
              </a:rPr>
              <a:t> Instrumentation</a:t>
            </a:r>
            <a:r>
              <a:rPr lang="en-US" sz="4000" dirty="0">
                <a:solidFill>
                  <a:schemeClr val="tx1"/>
                </a:solidFill>
              </a:rPr>
              <a:t> : TAU support for the </a:t>
            </a:r>
            <a:r>
              <a:rPr lang="en-US" sz="4000" dirty="0" err="1">
                <a:solidFill>
                  <a:schemeClr val="tx1"/>
                </a:solidFill>
              </a:rPr>
              <a:t>Flang</a:t>
            </a:r>
            <a:r>
              <a:rPr lang="en-US" sz="4000" dirty="0">
                <a:solidFill>
                  <a:schemeClr val="tx1"/>
                </a:solidFill>
              </a:rPr>
              <a:t> Fortran compiler was added.  PDT- and Compiler-based instrumentation support for </a:t>
            </a:r>
            <a:r>
              <a:rPr lang="en-US" sz="4000" dirty="0" err="1">
                <a:solidFill>
                  <a:schemeClr val="tx1"/>
                </a:solidFill>
              </a:rPr>
              <a:t>Flang</a:t>
            </a:r>
            <a:r>
              <a:rPr lang="en-US" sz="4000" dirty="0">
                <a:solidFill>
                  <a:schemeClr val="tx1"/>
                </a:solidFill>
              </a:rPr>
              <a:t> was implemented and tested on x86_64 Linux platforms.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tx1"/>
                </a:solidFill>
              </a:rPr>
              <a:t>OpenACC</a:t>
            </a:r>
            <a:r>
              <a:rPr lang="en-US" sz="4000" dirty="0">
                <a:solidFill>
                  <a:schemeClr val="tx1"/>
                </a:solidFill>
              </a:rPr>
              <a:t> : TAU </a:t>
            </a:r>
            <a:r>
              <a:rPr lang="en-US" sz="4000" dirty="0" err="1">
                <a:solidFill>
                  <a:schemeClr val="tx1"/>
                </a:solidFill>
              </a:rPr>
              <a:t>OpenACC</a:t>
            </a:r>
            <a:r>
              <a:rPr lang="en-US" sz="4000" dirty="0">
                <a:solidFill>
                  <a:schemeClr val="tx1"/>
                </a:solidFill>
              </a:rPr>
              <a:t> measurement was demonstrated on the </a:t>
            </a:r>
            <a:r>
              <a:rPr lang="en-US" sz="4000" dirty="0" err="1">
                <a:solidFill>
                  <a:schemeClr val="tx1"/>
                </a:solidFill>
              </a:rPr>
              <a:t>AMReX</a:t>
            </a:r>
            <a:r>
              <a:rPr lang="en-US" sz="4000" dirty="0">
                <a:solidFill>
                  <a:schemeClr val="tx1"/>
                </a:solidFill>
              </a:rPr>
              <a:t> library.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Performance Monitoring</a:t>
            </a:r>
            <a:r>
              <a:rPr lang="en-US" sz="4000" dirty="0">
                <a:solidFill>
                  <a:schemeClr val="tx1"/>
                </a:solidFill>
              </a:rPr>
              <a:t> : TAU plugin for streaming profile and trace output to ADIOS2 for </a:t>
            </a:r>
            <a:r>
              <a:rPr lang="en-US" sz="4000" dirty="0" err="1">
                <a:solidFill>
                  <a:schemeClr val="tx1"/>
                </a:solidFill>
              </a:rPr>
              <a:t>realtime</a:t>
            </a:r>
            <a:r>
              <a:rPr lang="en-US" sz="4000" dirty="0">
                <a:solidFill>
                  <a:schemeClr val="tx1"/>
                </a:solidFill>
              </a:rPr>
              <a:t> application monitoring.  Integrated with </a:t>
            </a:r>
            <a:r>
              <a:rPr lang="en-US" sz="4000" dirty="0" err="1">
                <a:solidFill>
                  <a:schemeClr val="tx1"/>
                </a:solidFill>
              </a:rPr>
              <a:t>Chimbuko</a:t>
            </a:r>
            <a:r>
              <a:rPr lang="en-US" sz="4000" dirty="0">
                <a:solidFill>
                  <a:schemeClr val="tx1"/>
                </a:solidFill>
              </a:rPr>
              <a:t> framework for runtime trace analysis, demonstrated with </a:t>
            </a:r>
            <a:r>
              <a:rPr lang="en-US" sz="4000" dirty="0" err="1">
                <a:solidFill>
                  <a:schemeClr val="tx1"/>
                </a:solidFill>
              </a:rPr>
              <a:t>NWChem</a:t>
            </a:r>
            <a:r>
              <a:rPr lang="en-US" sz="4000" dirty="0">
                <a:solidFill>
                  <a:schemeClr val="tx1"/>
                </a:solidFill>
              </a:rPr>
              <a:t> on Summit using 2000+ MPI ranks.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NVM Measurement</a:t>
            </a:r>
            <a:r>
              <a:rPr lang="en-US" sz="4000" dirty="0">
                <a:solidFill>
                  <a:schemeClr val="tx1"/>
                </a:solidFill>
              </a:rPr>
              <a:t> : Instrumented the </a:t>
            </a:r>
            <a:r>
              <a:rPr lang="en-US" sz="4000" dirty="0" err="1">
                <a:solidFill>
                  <a:schemeClr val="tx1"/>
                </a:solidFill>
              </a:rPr>
              <a:t>PapyrusKV</a:t>
            </a:r>
            <a:r>
              <a:rPr lang="en-US" sz="4000" dirty="0">
                <a:solidFill>
                  <a:schemeClr val="tx1"/>
                </a:solidFill>
              </a:rPr>
              <a:t> library and benchmarked performance of the library while using NVM resources on Summit.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8E00D6-3E73-4E48-B978-382F05B3411D}"/>
              </a:ext>
            </a:extLst>
          </p:cNvPr>
          <p:cNvSpPr/>
          <p:nvPr/>
        </p:nvSpPr>
        <p:spPr>
          <a:xfrm>
            <a:off x="21865921" y="22863157"/>
            <a:ext cx="9869137" cy="9152440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ECP Collaborators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Co-Design Center for Online Data Analysis and Reduction at the </a:t>
            </a:r>
            <a:r>
              <a:rPr lang="en-US" sz="3600" dirty="0" err="1">
                <a:solidFill>
                  <a:schemeClr val="tx1"/>
                </a:solidFill>
              </a:rPr>
              <a:t>Exascale</a:t>
            </a:r>
            <a:r>
              <a:rPr lang="en-US" sz="3600" dirty="0">
                <a:solidFill>
                  <a:schemeClr val="tx1"/>
                </a:solidFill>
              </a:rPr>
              <a:t> (</a:t>
            </a:r>
            <a:r>
              <a:rPr lang="en-US" sz="3600" b="1" dirty="0">
                <a:solidFill>
                  <a:schemeClr val="tx1"/>
                </a:solidFill>
              </a:rPr>
              <a:t>CODAR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ADIOS Framework for Scientific Data on </a:t>
            </a:r>
            <a:r>
              <a:rPr lang="en-US" sz="3600" dirty="0" err="1">
                <a:solidFill>
                  <a:schemeClr val="tx1"/>
                </a:solidFill>
              </a:rPr>
              <a:t>Exascale</a:t>
            </a:r>
            <a:r>
              <a:rPr lang="en-US" sz="3600" dirty="0">
                <a:solidFill>
                  <a:schemeClr val="tx1"/>
                </a:solidFill>
              </a:rPr>
              <a:t> Systems (</a:t>
            </a:r>
            <a:r>
              <a:rPr lang="en-US" sz="3600" b="1" dirty="0">
                <a:solidFill>
                  <a:schemeClr val="tx1"/>
                </a:solidFill>
              </a:rPr>
              <a:t>ADIOS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Exascale</a:t>
            </a:r>
            <a:r>
              <a:rPr lang="en-US" sz="3600" dirty="0">
                <a:solidFill>
                  <a:schemeClr val="tx1"/>
                </a:solidFill>
              </a:rPr>
              <a:t> Deep Learning and Simulation Enabled Precision Medicine for Cancer (</a:t>
            </a:r>
            <a:r>
              <a:rPr lang="en-US" sz="3600" b="1" dirty="0">
                <a:solidFill>
                  <a:schemeClr val="tx1"/>
                </a:solidFill>
              </a:rPr>
              <a:t>CANDLE</a:t>
            </a:r>
            <a:r>
              <a:rPr lang="en-US" sz="3600" dirty="0">
                <a:solidFill>
                  <a:schemeClr val="tx1"/>
                </a:solidFill>
              </a:rPr>
              <a:t>) – see figures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Tackling Chemical, Materials and Biomolecular Challenges in the </a:t>
            </a:r>
            <a:r>
              <a:rPr lang="en-US" sz="3600" dirty="0" err="1">
                <a:solidFill>
                  <a:schemeClr val="tx1"/>
                </a:solidFill>
              </a:rPr>
              <a:t>Exascale</a:t>
            </a:r>
            <a:r>
              <a:rPr lang="en-US" sz="3600" dirty="0">
                <a:solidFill>
                  <a:schemeClr val="tx1"/>
                </a:solidFill>
              </a:rPr>
              <a:t> Era (</a:t>
            </a:r>
            <a:r>
              <a:rPr lang="en-US" sz="3600" b="1" dirty="0" err="1">
                <a:solidFill>
                  <a:schemeClr val="tx1"/>
                </a:solidFill>
              </a:rPr>
              <a:t>NWChemEx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Block-Structured AMR Co-Design Center (</a:t>
            </a:r>
            <a:r>
              <a:rPr lang="en-US" sz="3600" b="1" dirty="0" err="1">
                <a:solidFill>
                  <a:schemeClr val="tx1"/>
                </a:solidFill>
              </a:rPr>
              <a:t>AMReX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ECP Applications Effective use of </a:t>
            </a:r>
            <a:r>
              <a:rPr lang="en-US" sz="3600" dirty="0" err="1">
                <a:solidFill>
                  <a:schemeClr val="tx1"/>
                </a:solidFill>
              </a:rPr>
              <a:t>Kokkos</a:t>
            </a:r>
            <a:r>
              <a:rPr lang="en-US" sz="3600" dirty="0">
                <a:solidFill>
                  <a:schemeClr val="tx1"/>
                </a:solidFill>
              </a:rPr>
              <a:t> to Achieve Performance Portability (</a:t>
            </a:r>
            <a:r>
              <a:rPr lang="en-US" sz="3600" b="1" dirty="0" err="1">
                <a:solidFill>
                  <a:schemeClr val="tx1"/>
                </a:solidFill>
              </a:rPr>
              <a:t>Kokkos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Others...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172E93-222A-E94C-A830-DE0FA75AFDE8}"/>
              </a:ext>
            </a:extLst>
          </p:cNvPr>
          <p:cNvSpPr/>
          <p:nvPr/>
        </p:nvSpPr>
        <p:spPr>
          <a:xfrm>
            <a:off x="256032" y="32588787"/>
            <a:ext cx="13424584" cy="6579595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TAU / PROTEAS-TUNE: Next Steps</a:t>
            </a: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CUDA 10.2</a:t>
            </a:r>
            <a:r>
              <a:rPr lang="en-US" sz="3600" dirty="0">
                <a:solidFill>
                  <a:schemeClr val="tx1"/>
                </a:solidFill>
              </a:rPr>
              <a:t> : Implement new Profiling and </a:t>
            </a:r>
            <a:r>
              <a:rPr lang="en-US" sz="3600" dirty="0" err="1">
                <a:solidFill>
                  <a:schemeClr val="tx1"/>
                </a:solidFill>
              </a:rPr>
              <a:t>Perfworks</a:t>
            </a:r>
            <a:r>
              <a:rPr lang="en-US" sz="3600" dirty="0">
                <a:solidFill>
                  <a:schemeClr val="tx1"/>
                </a:solidFill>
              </a:rPr>
              <a:t> APIs for CUDA/CUPTI 10+ to replace deprecated CUPTI support.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OpenMP / </a:t>
            </a:r>
            <a:r>
              <a:rPr lang="en-US" sz="3600" b="1" dirty="0" err="1">
                <a:solidFill>
                  <a:schemeClr val="tx1"/>
                </a:solidFill>
              </a:rPr>
              <a:t>OpenACC</a:t>
            </a:r>
            <a:r>
              <a:rPr lang="en-US" sz="3600" dirty="0">
                <a:solidFill>
                  <a:schemeClr val="tx1"/>
                </a:solidFill>
              </a:rPr>
              <a:t> : Explore and implement prototype measurement for OpenMP and </a:t>
            </a:r>
            <a:r>
              <a:rPr lang="en-US" sz="3600" dirty="0" err="1">
                <a:solidFill>
                  <a:schemeClr val="tx1"/>
                </a:solidFill>
              </a:rPr>
              <a:t>OpenACC</a:t>
            </a:r>
            <a:r>
              <a:rPr lang="en-US" sz="3600" dirty="0">
                <a:solidFill>
                  <a:schemeClr val="tx1"/>
                </a:solidFill>
              </a:rPr>
              <a:t> regions executed on target devices.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NVM</a:t>
            </a:r>
            <a:r>
              <a:rPr lang="en-US" sz="3600" dirty="0">
                <a:solidFill>
                  <a:schemeClr val="tx1"/>
                </a:solidFill>
              </a:rPr>
              <a:t> : Design and implement support for supporting deep memory hierarchies in TAU for supporting MCDRAM based systems and NVM architectures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PHIRE</a:t>
            </a:r>
            <a:r>
              <a:rPr lang="en-US" sz="3600" dirty="0">
                <a:solidFill>
                  <a:schemeClr val="tx1"/>
                </a:solidFill>
              </a:rPr>
              <a:t> : Improved LLVM IR-based instrumentation using PHIRE.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F0D59B-40DF-774E-8051-DC2823E2BDB4}"/>
              </a:ext>
            </a:extLst>
          </p:cNvPr>
          <p:cNvSpPr/>
          <p:nvPr/>
        </p:nvSpPr>
        <p:spPr>
          <a:xfrm>
            <a:off x="16014191" y="7275957"/>
            <a:ext cx="15720867" cy="7973198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PROTEAS-TUNE Project Goals</a:t>
            </a:r>
          </a:p>
          <a:p>
            <a:pPr fontAlgn="t"/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err="1">
                <a:solidFill>
                  <a:schemeClr val="tx1"/>
                </a:solidFill>
              </a:rPr>
              <a:t>PROgramming</a:t>
            </a:r>
            <a:r>
              <a:rPr lang="en-US" sz="3200" b="1" dirty="0">
                <a:solidFill>
                  <a:schemeClr val="tx1"/>
                </a:solidFill>
              </a:rPr>
              <a:t> Toolchain for Emerging Architectures and Systems)</a:t>
            </a:r>
            <a:endParaRPr lang="en-US" sz="3200" dirty="0">
              <a:solidFill>
                <a:schemeClr val="tx1"/>
              </a:solidFill>
            </a:endParaRPr>
          </a:p>
          <a:p>
            <a:pPr fontAlgn="t"/>
            <a:r>
              <a:rPr lang="en-US" sz="3200" i="1" dirty="0">
                <a:solidFill>
                  <a:schemeClr val="tx1"/>
                </a:solidFill>
              </a:rPr>
              <a:t>Programmer productivity and performance portability are two of the most important challenges facing applications targeting future </a:t>
            </a:r>
            <a:r>
              <a:rPr lang="en-US" sz="3200" i="1" dirty="0" err="1">
                <a:solidFill>
                  <a:schemeClr val="tx1"/>
                </a:solidFill>
              </a:rPr>
              <a:t>exascale</a:t>
            </a:r>
            <a:r>
              <a:rPr lang="en-US" sz="3200" i="1" dirty="0">
                <a:solidFill>
                  <a:schemeClr val="tx1"/>
                </a:solidFill>
              </a:rPr>
              <a:t> computing platforms. The PROTEAS-TUNE project is a strategic response to the continuous changes in architectures and hardware (e.g., heterogeneous computing, deep memory hierarchies, nonvolatile memory) that are defining the landscape for emerging ECP systems. PROTEAS-TUNE is a flexible programming framework and integrated toolchain that will provide ECP applications the opportunity to work with programming abstractions and to evaluate solutions that address the </a:t>
            </a:r>
            <a:r>
              <a:rPr lang="en-US" sz="3200" i="1" dirty="0" err="1">
                <a:solidFill>
                  <a:schemeClr val="tx1"/>
                </a:solidFill>
              </a:rPr>
              <a:t>exascale</a:t>
            </a:r>
            <a:r>
              <a:rPr lang="en-US" sz="3200" i="1" dirty="0">
                <a:solidFill>
                  <a:schemeClr val="tx1"/>
                </a:solidFill>
              </a:rPr>
              <a:t> programming challenges they face.</a:t>
            </a:r>
            <a:endParaRPr lang="en-US" sz="3200" dirty="0">
              <a:solidFill>
                <a:schemeClr val="tx1"/>
              </a:solidFill>
            </a:endParaRPr>
          </a:p>
          <a:p>
            <a:pPr fontAlgn="t"/>
            <a:r>
              <a:rPr lang="en-US" sz="3200" b="1" dirty="0">
                <a:solidFill>
                  <a:schemeClr val="tx1"/>
                </a:solidFill>
              </a:rPr>
              <a:t>Key Capabilities:  LLVM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dirty="0" err="1">
                <a:solidFill>
                  <a:schemeClr val="tx1"/>
                </a:solidFill>
              </a:rPr>
              <a:t>OpenACC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chemeClr val="tx1"/>
                </a:solidFill>
              </a:rPr>
              <a:t>CUDA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chemeClr val="tx1"/>
                </a:solidFill>
              </a:rPr>
              <a:t>OpenCL</a:t>
            </a:r>
            <a:r>
              <a:rPr lang="en-US" sz="3200" dirty="0">
                <a:solidFill>
                  <a:schemeClr val="tx1"/>
                </a:solidFill>
              </a:rPr>
              <a:t>; Performance tools with </a:t>
            </a:r>
            <a:r>
              <a:rPr lang="en-US" sz="3200" b="1" dirty="0">
                <a:solidFill>
                  <a:schemeClr val="tx1"/>
                </a:solidFill>
              </a:rPr>
              <a:t>TAU</a:t>
            </a:r>
            <a:r>
              <a:rPr lang="en-US" sz="3200" dirty="0">
                <a:solidFill>
                  <a:schemeClr val="tx1"/>
                </a:solidFill>
              </a:rPr>
              <a:t>; Expertise and software systems for </a:t>
            </a:r>
            <a:r>
              <a:rPr lang="en-US" sz="3200" b="1" dirty="0">
                <a:solidFill>
                  <a:schemeClr val="tx1"/>
                </a:solidFill>
              </a:rPr>
              <a:t>heterogeneous computing</a:t>
            </a:r>
            <a:r>
              <a:rPr lang="en-US" sz="3200" dirty="0">
                <a:solidFill>
                  <a:schemeClr val="tx1"/>
                </a:solidFill>
              </a:rPr>
              <a:t> (GPUs, FPGAs, Manycore) and </a:t>
            </a:r>
            <a:r>
              <a:rPr lang="en-US" sz="3200" b="1" dirty="0">
                <a:solidFill>
                  <a:schemeClr val="tx1"/>
                </a:solidFill>
              </a:rPr>
              <a:t>deep memory hierarchies</a:t>
            </a:r>
            <a:r>
              <a:rPr lang="en-US" sz="3200" dirty="0">
                <a:solidFill>
                  <a:schemeClr val="tx1"/>
                </a:solidFill>
              </a:rPr>
              <a:t> including </a:t>
            </a:r>
            <a:r>
              <a:rPr lang="en-US" sz="3200" b="1" dirty="0">
                <a:solidFill>
                  <a:schemeClr val="tx1"/>
                </a:solidFill>
              </a:rPr>
              <a:t>nonvolatile memory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dirty="0">
                <a:solidFill>
                  <a:schemeClr val="tx1"/>
                </a:solidFill>
              </a:rPr>
              <a:t>Performance portability</a:t>
            </a:r>
            <a:r>
              <a:rPr lang="en-US" sz="3200" dirty="0">
                <a:solidFill>
                  <a:schemeClr val="tx1"/>
                </a:solidFill>
              </a:rPr>
              <a:t> metrics, tools, and strategies.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FDB01E-5B01-BA45-8D84-09BE7B23CC62}"/>
              </a:ext>
            </a:extLst>
          </p:cNvPr>
          <p:cNvSpPr/>
          <p:nvPr/>
        </p:nvSpPr>
        <p:spPr>
          <a:xfrm>
            <a:off x="13931153" y="32281112"/>
            <a:ext cx="17803906" cy="6887271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numCol="1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Related Project: Scalable Observation System</a:t>
            </a:r>
          </a:p>
          <a:p>
            <a:r>
              <a:rPr lang="en-US" sz="3600" dirty="0">
                <a:solidFill>
                  <a:schemeClr val="tx1"/>
                </a:solidFill>
              </a:rPr>
              <a:t>Runtime data aggregation for monitoring and control</a:t>
            </a:r>
          </a:p>
        </p:txBody>
      </p:sp>
      <p:pic>
        <p:nvPicPr>
          <p:cNvPr id="31" name="Content Placeholder 4" descr="aorsa_3dwindow.tiff">
            <a:extLst>
              <a:ext uri="{FF2B5EF4-FFF2-40B4-BE49-F238E27FC236}">
                <a16:creationId xmlns:a16="http://schemas.microsoft.com/office/drawing/2014/main" id="{31410A7A-87EB-8B4E-952B-2A7B47C87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r="20019" b="9750"/>
          <a:stretch/>
        </p:blipFill>
        <p:spPr bwMode="auto">
          <a:xfrm>
            <a:off x="10507471" y="7419383"/>
            <a:ext cx="5169194" cy="274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E307187-1202-1F46-BC55-5265BA39955D}"/>
              </a:ext>
            </a:extLst>
          </p:cNvPr>
          <p:cNvGrpSpPr/>
          <p:nvPr/>
        </p:nvGrpSpPr>
        <p:grpSpPr>
          <a:xfrm>
            <a:off x="15102838" y="34503983"/>
            <a:ext cx="8050183" cy="4449104"/>
            <a:chOff x="3061581" y="1233126"/>
            <a:chExt cx="5888829" cy="3254586"/>
          </a:xfrm>
        </p:grpSpPr>
        <p:sp>
          <p:nvSpPr>
            <p:cNvPr id="50" name="Left Arrow 49">
              <a:extLst>
                <a:ext uri="{FF2B5EF4-FFF2-40B4-BE49-F238E27FC236}">
                  <a16:creationId xmlns:a16="http://schemas.microsoft.com/office/drawing/2014/main" id="{3538B882-7623-BB48-A4A2-0BC0C4510FE8}"/>
                </a:ext>
              </a:extLst>
            </p:cNvPr>
            <p:cNvSpPr/>
            <p:nvPr/>
          </p:nvSpPr>
          <p:spPr>
            <a:xfrm rot="16200000">
              <a:off x="5556690" y="2079139"/>
              <a:ext cx="608075" cy="412169"/>
            </a:xfrm>
            <a:prstGeom prst="leftArrow">
              <a:avLst/>
            </a:prstGeom>
            <a:solidFill>
              <a:srgbClr val="CCFFCC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1" name="Left Arrow 50">
              <a:extLst>
                <a:ext uri="{FF2B5EF4-FFF2-40B4-BE49-F238E27FC236}">
                  <a16:creationId xmlns:a16="http://schemas.microsoft.com/office/drawing/2014/main" id="{1EAE99B7-F725-AF47-B047-1EBF81DBBF85}"/>
                </a:ext>
              </a:extLst>
            </p:cNvPr>
            <p:cNvSpPr/>
            <p:nvPr/>
          </p:nvSpPr>
          <p:spPr>
            <a:xfrm rot="10800000">
              <a:off x="6192138" y="1532872"/>
              <a:ext cx="933801" cy="407537"/>
            </a:xfrm>
            <a:prstGeom prst="leftArrow">
              <a:avLst/>
            </a:prstGeom>
            <a:solidFill>
              <a:srgbClr val="CCFFCC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Elbow Connector 51">
              <a:extLst>
                <a:ext uri="{FF2B5EF4-FFF2-40B4-BE49-F238E27FC236}">
                  <a16:creationId xmlns:a16="http://schemas.microsoft.com/office/drawing/2014/main" id="{51D6C0A7-8ECF-2346-9F15-3D3652E4879C}"/>
                </a:ext>
              </a:extLst>
            </p:cNvPr>
            <p:cNvCxnSpPr>
              <a:stCxn id="57" idx="3"/>
              <a:endCxn id="58" idx="1"/>
            </p:cNvCxnSpPr>
            <p:nvPr/>
          </p:nvCxnSpPr>
          <p:spPr>
            <a:xfrm rot="5400000" flipH="1" flipV="1">
              <a:off x="4137765" y="1343557"/>
              <a:ext cx="735004" cy="1384535"/>
            </a:xfrm>
            <a:prstGeom prst="bentConnector2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0154D8A-5831-BB4E-A892-D447213F0D11}"/>
                </a:ext>
              </a:extLst>
            </p:cNvPr>
            <p:cNvCxnSpPr>
              <a:stCxn id="61" idx="2"/>
              <a:endCxn id="59" idx="3"/>
            </p:cNvCxnSpPr>
            <p:nvPr/>
          </p:nvCxnSpPr>
          <p:spPr>
            <a:xfrm>
              <a:off x="8038173" y="2144269"/>
              <a:ext cx="0" cy="501369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6250095-9A64-6A43-909D-4DAA64338982}"/>
                </a:ext>
              </a:extLst>
            </p:cNvPr>
            <p:cNvCxnSpPr/>
            <p:nvPr/>
          </p:nvCxnSpPr>
          <p:spPr>
            <a:xfrm flipH="1">
              <a:off x="4560320" y="3053417"/>
              <a:ext cx="776879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7346485-6E87-5D49-8B23-A5B3FF30A970}"/>
                </a:ext>
              </a:extLst>
            </p:cNvPr>
            <p:cNvSpPr/>
            <p:nvPr/>
          </p:nvSpPr>
          <p:spPr>
            <a:xfrm>
              <a:off x="7286758" y="2839866"/>
              <a:ext cx="1502830" cy="164784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br>
                <a:rPr lang="en-US" sz="2000" b="1" dirty="0">
                  <a:solidFill>
                    <a:schemeClr val="tx1"/>
                  </a:solidFill>
                </a:rPr>
              </a:br>
              <a:r>
                <a:rPr lang="en-US" sz="2000" b="1" dirty="0">
                  <a:solidFill>
                    <a:schemeClr val="tx1"/>
                  </a:solidFill>
                </a:rPr>
                <a:t>Summaries,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Visualizations,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Dashboards, Configuration Files, Logs, etc.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78C7B0B-9AFD-C143-8CB0-FBE144935403}"/>
                </a:ext>
              </a:extLst>
            </p:cNvPr>
            <p:cNvSpPr/>
            <p:nvPr/>
          </p:nvSpPr>
          <p:spPr>
            <a:xfrm>
              <a:off x="3061581" y="2581875"/>
              <a:ext cx="1502830" cy="14981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br>
                <a:rPr lang="en-US" sz="2000" b="1" dirty="0">
                  <a:solidFill>
                    <a:schemeClr val="tx1"/>
                  </a:solidFill>
                </a:rPr>
              </a:br>
              <a:r>
                <a:rPr lang="en-US" sz="2000" b="1" dirty="0">
                  <a:solidFill>
                    <a:schemeClr val="tx1"/>
                  </a:solidFill>
                </a:rPr>
                <a:t>Applications,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ADIOS, MPI,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TAU, Caliper, RAJA, etc.</a:t>
              </a:r>
            </a:p>
          </p:txBody>
        </p:sp>
        <p:sp>
          <p:nvSpPr>
            <p:cNvPr id="57" name="Round Same Side Corner Rectangle 56">
              <a:extLst>
                <a:ext uri="{FF2B5EF4-FFF2-40B4-BE49-F238E27FC236}">
                  <a16:creationId xmlns:a16="http://schemas.microsoft.com/office/drawing/2014/main" id="{7B87F093-CCD7-6143-AF40-475A0C5D13FB}"/>
                </a:ext>
              </a:extLst>
            </p:cNvPr>
            <p:cNvSpPr/>
            <p:nvPr/>
          </p:nvSpPr>
          <p:spPr>
            <a:xfrm>
              <a:off x="3061581" y="2403327"/>
              <a:ext cx="1502830" cy="407779"/>
            </a:xfrm>
            <a:prstGeom prst="round2SameRect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Clients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1D6F1A-617A-8146-BA6F-4F8E043C4E8D}"/>
                </a:ext>
              </a:extLst>
            </p:cNvPr>
            <p:cNvSpPr/>
            <p:nvPr/>
          </p:nvSpPr>
          <p:spPr>
            <a:xfrm>
              <a:off x="5197531" y="1233126"/>
              <a:ext cx="1322491" cy="87039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SOS</a:t>
              </a:r>
            </a:p>
          </p:txBody>
        </p:sp>
        <p:sp>
          <p:nvSpPr>
            <p:cNvPr id="59" name="Round Same Side Corner Rectangle 58">
              <a:extLst>
                <a:ext uri="{FF2B5EF4-FFF2-40B4-BE49-F238E27FC236}">
                  <a16:creationId xmlns:a16="http://schemas.microsoft.com/office/drawing/2014/main" id="{A11052AA-4288-6847-A633-6303716ABD15}"/>
                </a:ext>
              </a:extLst>
            </p:cNvPr>
            <p:cNvSpPr/>
            <p:nvPr/>
          </p:nvSpPr>
          <p:spPr>
            <a:xfrm>
              <a:off x="7286758" y="2645637"/>
              <a:ext cx="1502830" cy="407779"/>
            </a:xfrm>
            <a:prstGeom prst="round2SameRect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Output</a:t>
              </a:r>
            </a:p>
          </p:txBody>
        </p:sp>
        <p:sp>
          <p:nvSpPr>
            <p:cNvPr id="60" name="Diamond 59">
              <a:extLst>
                <a:ext uri="{FF2B5EF4-FFF2-40B4-BE49-F238E27FC236}">
                  <a16:creationId xmlns:a16="http://schemas.microsoft.com/office/drawing/2014/main" id="{AD239557-A665-A146-91D8-207C95BFB02E}"/>
                </a:ext>
              </a:extLst>
            </p:cNvPr>
            <p:cNvSpPr/>
            <p:nvPr/>
          </p:nvSpPr>
          <p:spPr>
            <a:xfrm>
              <a:off x="4948761" y="2589262"/>
              <a:ext cx="1824472" cy="931385"/>
            </a:xfrm>
            <a:prstGeom prst="diamond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Diamond 60">
              <a:extLst>
                <a:ext uri="{FF2B5EF4-FFF2-40B4-BE49-F238E27FC236}">
                  <a16:creationId xmlns:a16="http://schemas.microsoft.com/office/drawing/2014/main" id="{05815461-01DE-4346-BCF2-D27B277372C8}"/>
                </a:ext>
              </a:extLst>
            </p:cNvPr>
            <p:cNvSpPr/>
            <p:nvPr/>
          </p:nvSpPr>
          <p:spPr>
            <a:xfrm>
              <a:off x="7125938" y="1355370"/>
              <a:ext cx="1824472" cy="788898"/>
            </a:xfrm>
            <a:prstGeom prst="diamond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28DB840-C0D7-DC47-B6A4-B22046F8D57D}"/>
                </a:ext>
              </a:extLst>
            </p:cNvPr>
            <p:cNvSpPr txBox="1"/>
            <p:nvPr/>
          </p:nvSpPr>
          <p:spPr>
            <a:xfrm>
              <a:off x="5401479" y="2758733"/>
              <a:ext cx="907422" cy="6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Steering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Logic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E340AB-D5FC-6F4C-AE7B-AE225BEECDAB}"/>
                </a:ext>
              </a:extLst>
            </p:cNvPr>
            <p:cNvSpPr txBox="1"/>
            <p:nvPr/>
          </p:nvSpPr>
          <p:spPr>
            <a:xfrm>
              <a:off x="7588473" y="1569532"/>
              <a:ext cx="899401" cy="337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Analysis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485B89C-A370-3A41-B5D6-BD570D91CDBD}"/>
              </a:ext>
            </a:extLst>
          </p:cNvPr>
          <p:cNvSpPr/>
          <p:nvPr/>
        </p:nvSpPr>
        <p:spPr>
          <a:xfrm>
            <a:off x="0" y="39348429"/>
            <a:ext cx="32004000" cy="1799571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This research was supported by the </a:t>
            </a:r>
            <a:r>
              <a:rPr lang="en-US" sz="3600" i="1" dirty="0" err="1"/>
              <a:t>Exascale</a:t>
            </a:r>
            <a:r>
              <a:rPr lang="en-US" sz="3600" i="1" dirty="0"/>
              <a:t> Computing Project (17-SC-20-SC), a collaborative effort of two U.S. Department of Energy organizations (Office of Science and the National Nuclear Security Administration) responsible for the planning and preparation of a capable </a:t>
            </a:r>
            <a:r>
              <a:rPr lang="en-US" sz="3600" i="1" dirty="0" err="1"/>
              <a:t>exascale</a:t>
            </a:r>
            <a:r>
              <a:rPr lang="en-US" sz="3600" i="1" dirty="0"/>
              <a:t> ecosystem, including software, applications, hardware, advanced system engineering, and early testbed platforms, in support of the nation’s </a:t>
            </a:r>
            <a:r>
              <a:rPr lang="en-US" sz="3600" i="1" dirty="0" err="1"/>
              <a:t>exascale</a:t>
            </a:r>
            <a:r>
              <a:rPr lang="en-US" sz="3600" i="1" dirty="0"/>
              <a:t> computing imperative.</a:t>
            </a:r>
          </a:p>
        </p:txBody>
      </p:sp>
      <p:pic>
        <p:nvPicPr>
          <p:cNvPr id="39" name="Picture 38" descr="TITAN_TAU_experiments.png">
            <a:extLst>
              <a:ext uri="{FF2B5EF4-FFF2-40B4-BE49-F238E27FC236}">
                <a16:creationId xmlns:a16="http://schemas.microsoft.com/office/drawing/2014/main" id="{A555D488-FAD3-994B-BDFB-2B729EBE6A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927" y="35029849"/>
            <a:ext cx="6994873" cy="4063564"/>
          </a:xfrm>
          <a:prstGeom prst="rect">
            <a:avLst/>
          </a:prstGeom>
          <a:ln w="76200" cmpd="sng"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E3A9FE7-D777-3A42-A4EE-7821096C1094}"/>
              </a:ext>
            </a:extLst>
          </p:cNvPr>
          <p:cNvSpPr txBox="1"/>
          <p:nvPr/>
        </p:nvSpPr>
        <p:spPr>
          <a:xfrm>
            <a:off x="24696785" y="33897980"/>
            <a:ext cx="677502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5334"/>
            </a:solidFill>
          </a:ln>
        </p:spPr>
        <p:txBody>
          <a:bodyPr wrap="square" tIns="91440" bIns="91440" rtlCol="0" anchor="ctr">
            <a:spAutoFit/>
          </a:bodyPr>
          <a:lstStyle/>
          <a:p>
            <a:r>
              <a:rPr lang="en-US" sz="2400" dirty="0"/>
              <a:t>Figures: Coupled fusion application measured by TAU and monitored by SOS with VTK visualization data</a:t>
            </a:r>
          </a:p>
        </p:txBody>
      </p:sp>
      <p:pic>
        <p:nvPicPr>
          <p:cNvPr id="7" name="Picture 4" descr="tau">
            <a:extLst>
              <a:ext uri="{FF2B5EF4-FFF2-40B4-BE49-F238E27FC236}">
                <a16:creationId xmlns:a16="http://schemas.microsoft.com/office/drawing/2014/main" id="{33260350-9637-A24C-ADE4-C8E3174A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b="7726"/>
          <a:stretch>
            <a:fillRect/>
          </a:stretch>
        </p:blipFill>
        <p:spPr bwMode="auto">
          <a:xfrm>
            <a:off x="13515423" y="13230147"/>
            <a:ext cx="2060616" cy="170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1D7367-87BF-CA48-A016-703FC5EA81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32" y="27954925"/>
            <a:ext cx="17426630" cy="43115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8810C1-C697-BA4D-9FFD-C5CC57153294}"/>
              </a:ext>
            </a:extLst>
          </p:cNvPr>
          <p:cNvSpPr txBox="1"/>
          <p:nvPr/>
        </p:nvSpPr>
        <p:spPr>
          <a:xfrm>
            <a:off x="13320163" y="26892965"/>
            <a:ext cx="8274961" cy="34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TAU Tutorial: Tuesday, February 4</a:t>
            </a:r>
          </a:p>
          <a:p>
            <a:pPr algn="ctr"/>
            <a:r>
              <a:rPr lang="en-US" sz="7200" b="1" dirty="0"/>
              <a:t>10:30 AM - 12:00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D9F1B-AEA1-D140-9E55-271ABA10066A}"/>
              </a:ext>
            </a:extLst>
          </p:cNvPr>
          <p:cNvSpPr txBox="1"/>
          <p:nvPr/>
        </p:nvSpPr>
        <p:spPr>
          <a:xfrm>
            <a:off x="585787" y="26803350"/>
            <a:ext cx="12929635" cy="1314971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r>
              <a:rPr lang="en-US" i="1" dirty="0"/>
              <a:t>Figure (below): Instrumentation of </a:t>
            </a:r>
            <a:r>
              <a:rPr lang="en-US" i="1" dirty="0" err="1"/>
              <a:t>PapyrusKV</a:t>
            </a:r>
            <a:r>
              <a:rPr lang="en-US" i="1" dirty="0"/>
              <a:t> library provides insight into asynchronous threaded library details when benchmarking 16 MPI ranks, 10k iterations with 16B keys, 1MB values on Summit using local NVM burst buffers.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165042-DD77-C142-AEC3-D3656377F6A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5902" b="30014"/>
          <a:stretch/>
        </p:blipFill>
        <p:spPr>
          <a:xfrm>
            <a:off x="27814210" y="5338715"/>
            <a:ext cx="3657600" cy="16124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497E25-C29F-5644-AF6F-7DE33A3208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58920" y="5241376"/>
            <a:ext cx="5486400" cy="1412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B8D5D6-9F65-414E-951B-0662209703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56610" y="4004745"/>
            <a:ext cx="3657600" cy="13392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84E587-68F6-CC49-86C5-A07D9F1AD7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258" y="3799300"/>
            <a:ext cx="2545347" cy="3200400"/>
          </a:xfrm>
          <a:prstGeom prst="rect">
            <a:avLst/>
          </a:prstGeom>
        </p:spPr>
      </p:pic>
      <p:pic>
        <p:nvPicPr>
          <p:cNvPr id="40" name="Picture 39" descr="ParaProfScreenSnapz234.png">
            <a:extLst>
              <a:ext uri="{FF2B5EF4-FFF2-40B4-BE49-F238E27FC236}">
                <a16:creationId xmlns:a16="http://schemas.microsoft.com/office/drawing/2014/main" id="{FD52F69A-A1FB-CF40-AB1C-426BDCFBF5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775" y="15455200"/>
            <a:ext cx="4837405" cy="4297680"/>
          </a:xfrm>
          <a:prstGeom prst="rect">
            <a:avLst/>
          </a:prstGeom>
          <a:ln>
            <a:solidFill>
              <a:srgbClr val="005334"/>
            </a:solidFill>
          </a:ln>
        </p:spPr>
      </p:pic>
      <p:pic>
        <p:nvPicPr>
          <p:cNvPr id="41" name="Picture 40" descr="ParaProfScreenSnapz233.png">
            <a:extLst>
              <a:ext uri="{FF2B5EF4-FFF2-40B4-BE49-F238E27FC236}">
                <a16:creationId xmlns:a16="http://schemas.microsoft.com/office/drawing/2014/main" id="{D3DFE5B6-68E7-9345-B185-CD3DA8F3DD8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>
          <a:xfrm>
            <a:off x="27534535" y="15452838"/>
            <a:ext cx="3752890" cy="4297680"/>
          </a:xfrm>
          <a:prstGeom prst="rect">
            <a:avLst/>
          </a:prstGeom>
          <a:ln>
            <a:solidFill>
              <a:srgbClr val="005334"/>
            </a:solidFill>
          </a:ln>
        </p:spPr>
      </p:pic>
      <p:pic>
        <p:nvPicPr>
          <p:cNvPr id="42" name="Picture 41" descr="TerminalScreenSnapz012.png">
            <a:extLst>
              <a:ext uri="{FF2B5EF4-FFF2-40B4-BE49-F238E27FC236}">
                <a16:creationId xmlns:a16="http://schemas.microsoft.com/office/drawing/2014/main" id="{28A5E463-86CD-2343-9412-6F746D2C1F8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r="30758" b="21577"/>
          <a:stretch/>
        </p:blipFill>
        <p:spPr>
          <a:xfrm>
            <a:off x="22016434" y="19880173"/>
            <a:ext cx="4985530" cy="270532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61AD8A2-BCD0-674C-926F-E30C5A5C0233}"/>
              </a:ext>
            </a:extLst>
          </p:cNvPr>
          <p:cNvSpPr txBox="1"/>
          <p:nvPr/>
        </p:nvSpPr>
        <p:spPr>
          <a:xfrm>
            <a:off x="27370901" y="20129778"/>
            <a:ext cx="3836336" cy="1661993"/>
          </a:xfrm>
          <a:prstGeom prst="rect">
            <a:avLst/>
          </a:prstGeom>
          <a:solidFill>
            <a:schemeClr val="bg1"/>
          </a:solidFill>
          <a:ln>
            <a:solidFill>
              <a:srgbClr val="005334"/>
            </a:solidFill>
          </a:ln>
        </p:spPr>
        <p:txBody>
          <a:bodyPr wrap="square" tIns="91440" bIns="91440" rtlCol="0" anchor="ctr">
            <a:spAutoFit/>
          </a:bodyPr>
          <a:lstStyle/>
          <a:p>
            <a:r>
              <a:rPr lang="en-US" sz="2400" dirty="0"/>
              <a:t>Figures: CANDLE application measurement, showing bimodal performance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3248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829</Words>
  <Application>Microsoft Macintosh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85</cp:revision>
  <cp:lastPrinted>2019-01-07T22:59:50Z</cp:lastPrinted>
  <dcterms:created xsi:type="dcterms:W3CDTF">2018-12-17T19:16:44Z</dcterms:created>
  <dcterms:modified xsi:type="dcterms:W3CDTF">2020-01-17T20:09:48Z</dcterms:modified>
</cp:coreProperties>
</file>