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2004000" cy="41148000"/>
  <p:notesSz cx="6858000" cy="9144000"/>
  <p:defaultTex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4" algn="l" defTabSz="3511296" rtl="0" eaLnBrk="1" latinLnBrk="0" hangingPunct="1">
      <a:defRPr sz="691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0">
          <p15:clr>
            <a:srgbClr val="A4A3A4"/>
          </p15:clr>
        </p15:guide>
        <p15:guide id="2" pos="100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76"/>
    <p:restoredTop sz="94643"/>
  </p:normalViewPr>
  <p:slideViewPr>
    <p:cSldViewPr snapToGrid="0" snapToObjects="1">
      <p:cViewPr varScale="1">
        <p:scale>
          <a:sx n="37" d="100"/>
          <a:sy n="37" d="100"/>
        </p:scale>
        <p:origin x="9568" y="320"/>
      </p:cViewPr>
      <p:guideLst>
        <p:guide orient="horz" pos="12960"/>
        <p:guide pos="100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00300" y="6734178"/>
            <a:ext cx="27203400" cy="14325600"/>
          </a:xfrm>
        </p:spPr>
        <p:txBody>
          <a:bodyPr anchor="b"/>
          <a:lstStyle>
            <a:lvl1pPr algn="ctr">
              <a:defRPr sz="21000"/>
            </a:lvl1pPr>
          </a:lstStyle>
          <a:p>
            <a:r>
              <a:rPr lang="en-US"/>
              <a:t>Click to edit Master title style</a:t>
            </a:r>
            <a:endParaRPr lang="en-US" dirty="0"/>
          </a:p>
        </p:txBody>
      </p:sp>
      <p:sp>
        <p:nvSpPr>
          <p:cNvPr id="3" name="Subtitle 2"/>
          <p:cNvSpPr>
            <a:spLocks noGrp="1"/>
          </p:cNvSpPr>
          <p:nvPr>
            <p:ph type="subTitle" idx="1"/>
          </p:nvPr>
        </p:nvSpPr>
        <p:spPr>
          <a:xfrm>
            <a:off x="4000500" y="21612228"/>
            <a:ext cx="24003000" cy="9934572"/>
          </a:xfrm>
        </p:spPr>
        <p:txBody>
          <a:bodyPr/>
          <a:lstStyle>
            <a:lvl1pPr marL="0" indent="0" algn="ctr">
              <a:buNone/>
              <a:defRPr sz="8400"/>
            </a:lvl1pPr>
            <a:lvl2pPr marL="1600200" indent="0" algn="ctr">
              <a:buNone/>
              <a:defRPr sz="7000"/>
            </a:lvl2pPr>
            <a:lvl3pPr marL="3200400" indent="0" algn="ctr">
              <a:buNone/>
              <a:defRPr sz="6300"/>
            </a:lvl3pPr>
            <a:lvl4pPr marL="4800600" indent="0" algn="ctr">
              <a:buNone/>
              <a:defRPr sz="5600"/>
            </a:lvl4pPr>
            <a:lvl5pPr marL="6400800" indent="0" algn="ctr">
              <a:buNone/>
              <a:defRPr sz="5600"/>
            </a:lvl5pPr>
            <a:lvl6pPr marL="8001000" indent="0" algn="ctr">
              <a:buNone/>
              <a:defRPr sz="5600"/>
            </a:lvl6pPr>
            <a:lvl7pPr marL="9601200" indent="0" algn="ctr">
              <a:buNone/>
              <a:defRPr sz="5600"/>
            </a:lvl7pPr>
            <a:lvl8pPr marL="11201400" indent="0" algn="ctr">
              <a:buNone/>
              <a:defRPr sz="5600"/>
            </a:lvl8pPr>
            <a:lvl9pPr marL="12801600" indent="0" algn="ctr">
              <a:buNone/>
              <a:defRPr sz="5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87C38E-EFBE-764E-8A3E-24DE856C106A}" type="datetimeFigureOut">
              <a:rPr lang="en-US" smtClean="0"/>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8671E-7141-3440-AD0F-E7FE083C760B}" type="slidenum">
              <a:rPr lang="en-US" smtClean="0"/>
              <a:t>‹#›</a:t>
            </a:fld>
            <a:endParaRPr lang="en-US"/>
          </a:p>
        </p:txBody>
      </p:sp>
    </p:spTree>
    <p:extLst>
      <p:ext uri="{BB962C8B-B14F-4D97-AF65-F5344CB8AC3E}">
        <p14:creationId xmlns:p14="http://schemas.microsoft.com/office/powerpoint/2010/main" val="3810974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87C38E-EFBE-764E-8A3E-24DE856C106A}" type="datetimeFigureOut">
              <a:rPr lang="en-US" smtClean="0"/>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8671E-7141-3440-AD0F-E7FE083C760B}" type="slidenum">
              <a:rPr lang="en-US" smtClean="0"/>
              <a:t>‹#›</a:t>
            </a:fld>
            <a:endParaRPr lang="en-US"/>
          </a:p>
        </p:txBody>
      </p:sp>
    </p:spTree>
    <p:extLst>
      <p:ext uri="{BB962C8B-B14F-4D97-AF65-F5344CB8AC3E}">
        <p14:creationId xmlns:p14="http://schemas.microsoft.com/office/powerpoint/2010/main" val="4240837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902864" y="2190750"/>
            <a:ext cx="6900863" cy="3487102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77" y="2190750"/>
            <a:ext cx="20302538" cy="3487102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87C38E-EFBE-764E-8A3E-24DE856C106A}" type="datetimeFigureOut">
              <a:rPr lang="en-US" smtClean="0"/>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8671E-7141-3440-AD0F-E7FE083C760B}" type="slidenum">
              <a:rPr lang="en-US" smtClean="0"/>
              <a:t>‹#›</a:t>
            </a:fld>
            <a:endParaRPr lang="en-US"/>
          </a:p>
        </p:txBody>
      </p:sp>
    </p:spTree>
    <p:extLst>
      <p:ext uri="{BB962C8B-B14F-4D97-AF65-F5344CB8AC3E}">
        <p14:creationId xmlns:p14="http://schemas.microsoft.com/office/powerpoint/2010/main" val="13356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87C38E-EFBE-764E-8A3E-24DE856C106A}" type="datetimeFigureOut">
              <a:rPr lang="en-US" smtClean="0"/>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8671E-7141-3440-AD0F-E7FE083C760B}" type="slidenum">
              <a:rPr lang="en-US" smtClean="0"/>
              <a:t>‹#›</a:t>
            </a:fld>
            <a:endParaRPr lang="en-US"/>
          </a:p>
        </p:txBody>
      </p:sp>
    </p:spTree>
    <p:extLst>
      <p:ext uri="{BB962C8B-B14F-4D97-AF65-F5344CB8AC3E}">
        <p14:creationId xmlns:p14="http://schemas.microsoft.com/office/powerpoint/2010/main" val="470143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3608" y="10258437"/>
            <a:ext cx="27603450" cy="17116422"/>
          </a:xfrm>
        </p:spPr>
        <p:txBody>
          <a:bodyPr anchor="b"/>
          <a:lstStyle>
            <a:lvl1pPr>
              <a:defRPr sz="21000"/>
            </a:lvl1pPr>
          </a:lstStyle>
          <a:p>
            <a:r>
              <a:rPr lang="en-US"/>
              <a:t>Click to edit Master title style</a:t>
            </a:r>
            <a:endParaRPr lang="en-US" dirty="0"/>
          </a:p>
        </p:txBody>
      </p:sp>
      <p:sp>
        <p:nvSpPr>
          <p:cNvPr id="3" name="Text Placeholder 2"/>
          <p:cNvSpPr>
            <a:spLocks noGrp="1"/>
          </p:cNvSpPr>
          <p:nvPr>
            <p:ph type="body" idx="1"/>
          </p:nvPr>
        </p:nvSpPr>
        <p:spPr>
          <a:xfrm>
            <a:off x="2183608" y="27536787"/>
            <a:ext cx="27603450" cy="9001122"/>
          </a:xfrm>
        </p:spPr>
        <p:txBody>
          <a:bodyPr/>
          <a:lstStyle>
            <a:lvl1pPr marL="0" indent="0">
              <a:buNone/>
              <a:defRPr sz="8400">
                <a:solidFill>
                  <a:schemeClr val="tx1"/>
                </a:solidFill>
              </a:defRPr>
            </a:lvl1pPr>
            <a:lvl2pPr marL="1600200" indent="0">
              <a:buNone/>
              <a:defRPr sz="7000">
                <a:solidFill>
                  <a:schemeClr val="tx1">
                    <a:tint val="75000"/>
                  </a:schemeClr>
                </a:solidFill>
              </a:defRPr>
            </a:lvl2pPr>
            <a:lvl3pPr marL="3200400" indent="0">
              <a:buNone/>
              <a:defRPr sz="6300">
                <a:solidFill>
                  <a:schemeClr val="tx1">
                    <a:tint val="75000"/>
                  </a:schemeClr>
                </a:solidFill>
              </a:defRPr>
            </a:lvl3pPr>
            <a:lvl4pPr marL="4800600" indent="0">
              <a:buNone/>
              <a:defRPr sz="5600">
                <a:solidFill>
                  <a:schemeClr val="tx1">
                    <a:tint val="75000"/>
                  </a:schemeClr>
                </a:solidFill>
              </a:defRPr>
            </a:lvl4pPr>
            <a:lvl5pPr marL="6400800" indent="0">
              <a:buNone/>
              <a:defRPr sz="5600">
                <a:solidFill>
                  <a:schemeClr val="tx1">
                    <a:tint val="75000"/>
                  </a:schemeClr>
                </a:solidFill>
              </a:defRPr>
            </a:lvl5pPr>
            <a:lvl6pPr marL="8001000" indent="0">
              <a:buNone/>
              <a:defRPr sz="5600">
                <a:solidFill>
                  <a:schemeClr val="tx1">
                    <a:tint val="75000"/>
                  </a:schemeClr>
                </a:solidFill>
              </a:defRPr>
            </a:lvl6pPr>
            <a:lvl7pPr marL="9601200" indent="0">
              <a:buNone/>
              <a:defRPr sz="5600">
                <a:solidFill>
                  <a:schemeClr val="tx1">
                    <a:tint val="75000"/>
                  </a:schemeClr>
                </a:solidFill>
              </a:defRPr>
            </a:lvl7pPr>
            <a:lvl8pPr marL="11201400" indent="0">
              <a:buNone/>
              <a:defRPr sz="5600">
                <a:solidFill>
                  <a:schemeClr val="tx1">
                    <a:tint val="75000"/>
                  </a:schemeClr>
                </a:solidFill>
              </a:defRPr>
            </a:lvl8pPr>
            <a:lvl9pPr marL="12801600" indent="0">
              <a:buNone/>
              <a:defRPr sz="5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87C38E-EFBE-764E-8A3E-24DE856C106A}" type="datetimeFigureOut">
              <a:rPr lang="en-US" smtClean="0"/>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8671E-7141-3440-AD0F-E7FE083C760B}" type="slidenum">
              <a:rPr lang="en-US" smtClean="0"/>
              <a:t>‹#›</a:t>
            </a:fld>
            <a:endParaRPr lang="en-US"/>
          </a:p>
        </p:txBody>
      </p:sp>
    </p:spTree>
    <p:extLst>
      <p:ext uri="{BB962C8B-B14F-4D97-AF65-F5344CB8AC3E}">
        <p14:creationId xmlns:p14="http://schemas.microsoft.com/office/powerpoint/2010/main" val="259664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00275" y="10953750"/>
            <a:ext cx="13601700" cy="261080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202025" y="10953750"/>
            <a:ext cx="13601700" cy="261080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87C38E-EFBE-764E-8A3E-24DE856C106A}" type="datetimeFigureOut">
              <a:rPr lang="en-US" smtClean="0"/>
              <a:t>4/2/21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8671E-7141-3440-AD0F-E7FE083C760B}" type="slidenum">
              <a:rPr lang="en-US" smtClean="0"/>
              <a:t>‹#›</a:t>
            </a:fld>
            <a:endParaRPr lang="en-US"/>
          </a:p>
        </p:txBody>
      </p:sp>
    </p:spTree>
    <p:extLst>
      <p:ext uri="{BB962C8B-B14F-4D97-AF65-F5344CB8AC3E}">
        <p14:creationId xmlns:p14="http://schemas.microsoft.com/office/powerpoint/2010/main" val="1497197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04443" y="2190759"/>
            <a:ext cx="27603450" cy="795337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04447" y="10086978"/>
            <a:ext cx="13539190" cy="4943472"/>
          </a:xfrm>
        </p:spPr>
        <p:txBody>
          <a:bodyPr anchor="b"/>
          <a:lstStyle>
            <a:lvl1pPr marL="0" indent="0">
              <a:buNone/>
              <a:defRPr sz="8400" b="1"/>
            </a:lvl1pPr>
            <a:lvl2pPr marL="1600200" indent="0">
              <a:buNone/>
              <a:defRPr sz="7000" b="1"/>
            </a:lvl2pPr>
            <a:lvl3pPr marL="3200400" indent="0">
              <a:buNone/>
              <a:defRPr sz="6300" b="1"/>
            </a:lvl3pPr>
            <a:lvl4pPr marL="4800600" indent="0">
              <a:buNone/>
              <a:defRPr sz="5600" b="1"/>
            </a:lvl4pPr>
            <a:lvl5pPr marL="6400800" indent="0">
              <a:buNone/>
              <a:defRPr sz="5600" b="1"/>
            </a:lvl5pPr>
            <a:lvl6pPr marL="8001000" indent="0">
              <a:buNone/>
              <a:defRPr sz="5600" b="1"/>
            </a:lvl6pPr>
            <a:lvl7pPr marL="9601200" indent="0">
              <a:buNone/>
              <a:defRPr sz="5600" b="1"/>
            </a:lvl7pPr>
            <a:lvl8pPr marL="11201400" indent="0">
              <a:buNone/>
              <a:defRPr sz="5600" b="1"/>
            </a:lvl8pPr>
            <a:lvl9pPr marL="12801600" indent="0">
              <a:buNone/>
              <a:defRPr sz="5600" b="1"/>
            </a:lvl9pPr>
          </a:lstStyle>
          <a:p>
            <a:pPr lvl="0"/>
            <a:r>
              <a:rPr lang="en-US"/>
              <a:t>Edit Master text styles</a:t>
            </a:r>
          </a:p>
        </p:txBody>
      </p:sp>
      <p:sp>
        <p:nvSpPr>
          <p:cNvPr id="4" name="Content Placeholder 3"/>
          <p:cNvSpPr>
            <a:spLocks noGrp="1"/>
          </p:cNvSpPr>
          <p:nvPr>
            <p:ph sz="half" idx="2"/>
          </p:nvPr>
        </p:nvSpPr>
        <p:spPr>
          <a:xfrm>
            <a:off x="2204447" y="15030450"/>
            <a:ext cx="13539190" cy="221075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202027" y="10086978"/>
            <a:ext cx="13605869" cy="4943472"/>
          </a:xfrm>
        </p:spPr>
        <p:txBody>
          <a:bodyPr anchor="b"/>
          <a:lstStyle>
            <a:lvl1pPr marL="0" indent="0">
              <a:buNone/>
              <a:defRPr sz="8400" b="1"/>
            </a:lvl1pPr>
            <a:lvl2pPr marL="1600200" indent="0">
              <a:buNone/>
              <a:defRPr sz="7000" b="1"/>
            </a:lvl2pPr>
            <a:lvl3pPr marL="3200400" indent="0">
              <a:buNone/>
              <a:defRPr sz="6300" b="1"/>
            </a:lvl3pPr>
            <a:lvl4pPr marL="4800600" indent="0">
              <a:buNone/>
              <a:defRPr sz="5600" b="1"/>
            </a:lvl4pPr>
            <a:lvl5pPr marL="6400800" indent="0">
              <a:buNone/>
              <a:defRPr sz="5600" b="1"/>
            </a:lvl5pPr>
            <a:lvl6pPr marL="8001000" indent="0">
              <a:buNone/>
              <a:defRPr sz="5600" b="1"/>
            </a:lvl6pPr>
            <a:lvl7pPr marL="9601200" indent="0">
              <a:buNone/>
              <a:defRPr sz="5600" b="1"/>
            </a:lvl7pPr>
            <a:lvl8pPr marL="11201400" indent="0">
              <a:buNone/>
              <a:defRPr sz="5600" b="1"/>
            </a:lvl8pPr>
            <a:lvl9pPr marL="12801600" indent="0">
              <a:buNone/>
              <a:defRPr sz="5600" b="1"/>
            </a:lvl9pPr>
          </a:lstStyle>
          <a:p>
            <a:pPr lvl="0"/>
            <a:r>
              <a:rPr lang="en-US"/>
              <a:t>Edit Master text styles</a:t>
            </a:r>
          </a:p>
        </p:txBody>
      </p:sp>
      <p:sp>
        <p:nvSpPr>
          <p:cNvPr id="6" name="Content Placeholder 5"/>
          <p:cNvSpPr>
            <a:spLocks noGrp="1"/>
          </p:cNvSpPr>
          <p:nvPr>
            <p:ph sz="quarter" idx="4"/>
          </p:nvPr>
        </p:nvSpPr>
        <p:spPr>
          <a:xfrm>
            <a:off x="16202027" y="15030450"/>
            <a:ext cx="13605869" cy="221075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87C38E-EFBE-764E-8A3E-24DE856C106A}" type="datetimeFigureOut">
              <a:rPr lang="en-US" smtClean="0"/>
              <a:t>4/2/21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08671E-7141-3440-AD0F-E7FE083C760B}" type="slidenum">
              <a:rPr lang="en-US" smtClean="0"/>
              <a:t>‹#›</a:t>
            </a:fld>
            <a:endParaRPr lang="en-US"/>
          </a:p>
        </p:txBody>
      </p:sp>
    </p:spTree>
    <p:extLst>
      <p:ext uri="{BB962C8B-B14F-4D97-AF65-F5344CB8AC3E}">
        <p14:creationId xmlns:p14="http://schemas.microsoft.com/office/powerpoint/2010/main" val="206798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87C38E-EFBE-764E-8A3E-24DE856C106A}" type="datetimeFigureOut">
              <a:rPr lang="en-US" smtClean="0"/>
              <a:t>4/2/21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08671E-7141-3440-AD0F-E7FE083C760B}" type="slidenum">
              <a:rPr lang="en-US" smtClean="0"/>
              <a:t>‹#›</a:t>
            </a:fld>
            <a:endParaRPr lang="en-US"/>
          </a:p>
        </p:txBody>
      </p:sp>
    </p:spTree>
    <p:extLst>
      <p:ext uri="{BB962C8B-B14F-4D97-AF65-F5344CB8AC3E}">
        <p14:creationId xmlns:p14="http://schemas.microsoft.com/office/powerpoint/2010/main" val="216324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7C38E-EFBE-764E-8A3E-24DE856C106A}" type="datetimeFigureOut">
              <a:rPr lang="en-US" smtClean="0"/>
              <a:t>4/2/21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08671E-7141-3440-AD0F-E7FE083C760B}" type="slidenum">
              <a:rPr lang="en-US" smtClean="0"/>
              <a:t>‹#›</a:t>
            </a:fld>
            <a:endParaRPr lang="en-US"/>
          </a:p>
        </p:txBody>
      </p:sp>
    </p:spTree>
    <p:extLst>
      <p:ext uri="{BB962C8B-B14F-4D97-AF65-F5344CB8AC3E}">
        <p14:creationId xmlns:p14="http://schemas.microsoft.com/office/powerpoint/2010/main" val="36320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4444" y="2743200"/>
            <a:ext cx="10322123" cy="9601200"/>
          </a:xfrm>
        </p:spPr>
        <p:txBody>
          <a:bodyPr anchor="b"/>
          <a:lstStyle>
            <a:lvl1pPr>
              <a:defRPr sz="11200"/>
            </a:lvl1pPr>
          </a:lstStyle>
          <a:p>
            <a:r>
              <a:rPr lang="en-US"/>
              <a:t>Click to edit Master title style</a:t>
            </a:r>
            <a:endParaRPr lang="en-US" dirty="0"/>
          </a:p>
        </p:txBody>
      </p:sp>
      <p:sp>
        <p:nvSpPr>
          <p:cNvPr id="3" name="Content Placeholder 2"/>
          <p:cNvSpPr>
            <a:spLocks noGrp="1"/>
          </p:cNvSpPr>
          <p:nvPr>
            <p:ph idx="1"/>
          </p:nvPr>
        </p:nvSpPr>
        <p:spPr>
          <a:xfrm>
            <a:off x="13605869" y="5924559"/>
            <a:ext cx="16202025" cy="29241750"/>
          </a:xfrm>
        </p:spPr>
        <p:txBody>
          <a:bodyPr/>
          <a:lstStyle>
            <a:lvl1pPr>
              <a:defRPr sz="11200"/>
            </a:lvl1pPr>
            <a:lvl2pPr>
              <a:defRPr sz="9800"/>
            </a:lvl2pPr>
            <a:lvl3pPr>
              <a:defRPr sz="8400"/>
            </a:lvl3pPr>
            <a:lvl4pPr>
              <a:defRPr sz="7000"/>
            </a:lvl4pPr>
            <a:lvl5pPr>
              <a:defRPr sz="7000"/>
            </a:lvl5pPr>
            <a:lvl6pPr>
              <a:defRPr sz="7000"/>
            </a:lvl6pPr>
            <a:lvl7pPr>
              <a:defRPr sz="7000"/>
            </a:lvl7pPr>
            <a:lvl8pPr>
              <a:defRPr sz="7000"/>
            </a:lvl8pPr>
            <a:lvl9pPr>
              <a:defRPr sz="7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04444" y="12344400"/>
            <a:ext cx="10322123" cy="22869528"/>
          </a:xfrm>
        </p:spPr>
        <p:txBody>
          <a:bodyPr/>
          <a:lstStyle>
            <a:lvl1pPr marL="0" indent="0">
              <a:buNone/>
              <a:defRPr sz="5600"/>
            </a:lvl1pPr>
            <a:lvl2pPr marL="1600200" indent="0">
              <a:buNone/>
              <a:defRPr sz="4900"/>
            </a:lvl2pPr>
            <a:lvl3pPr marL="3200400" indent="0">
              <a:buNone/>
              <a:defRPr sz="4200"/>
            </a:lvl3pPr>
            <a:lvl4pPr marL="4800600" indent="0">
              <a:buNone/>
              <a:defRPr sz="3500"/>
            </a:lvl4pPr>
            <a:lvl5pPr marL="6400800" indent="0">
              <a:buNone/>
              <a:defRPr sz="3500"/>
            </a:lvl5pPr>
            <a:lvl6pPr marL="8001000" indent="0">
              <a:buNone/>
              <a:defRPr sz="3500"/>
            </a:lvl6pPr>
            <a:lvl7pPr marL="9601200" indent="0">
              <a:buNone/>
              <a:defRPr sz="3500"/>
            </a:lvl7pPr>
            <a:lvl8pPr marL="11201400" indent="0">
              <a:buNone/>
              <a:defRPr sz="3500"/>
            </a:lvl8pPr>
            <a:lvl9pPr marL="12801600" indent="0">
              <a:buNone/>
              <a:defRPr sz="3500"/>
            </a:lvl9pPr>
          </a:lstStyle>
          <a:p>
            <a:pPr lvl="0"/>
            <a:r>
              <a:rPr lang="en-US"/>
              <a:t>Edit Master text styles</a:t>
            </a:r>
          </a:p>
        </p:txBody>
      </p:sp>
      <p:sp>
        <p:nvSpPr>
          <p:cNvPr id="5" name="Date Placeholder 4"/>
          <p:cNvSpPr>
            <a:spLocks noGrp="1"/>
          </p:cNvSpPr>
          <p:nvPr>
            <p:ph type="dt" sz="half" idx="10"/>
          </p:nvPr>
        </p:nvSpPr>
        <p:spPr/>
        <p:txBody>
          <a:bodyPr/>
          <a:lstStyle/>
          <a:p>
            <a:fld id="{C687C38E-EFBE-764E-8A3E-24DE856C106A}" type="datetimeFigureOut">
              <a:rPr lang="en-US" smtClean="0"/>
              <a:t>4/2/21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8671E-7141-3440-AD0F-E7FE083C760B}" type="slidenum">
              <a:rPr lang="en-US" smtClean="0"/>
              <a:t>‹#›</a:t>
            </a:fld>
            <a:endParaRPr lang="en-US"/>
          </a:p>
        </p:txBody>
      </p:sp>
    </p:spTree>
    <p:extLst>
      <p:ext uri="{BB962C8B-B14F-4D97-AF65-F5344CB8AC3E}">
        <p14:creationId xmlns:p14="http://schemas.microsoft.com/office/powerpoint/2010/main" val="1074871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4444" y="2743200"/>
            <a:ext cx="10322123" cy="9601200"/>
          </a:xfrm>
        </p:spPr>
        <p:txBody>
          <a:bodyPr anchor="b"/>
          <a:lstStyle>
            <a:lvl1pPr>
              <a:defRPr sz="11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605869" y="5924559"/>
            <a:ext cx="16202025" cy="29241750"/>
          </a:xfrm>
        </p:spPr>
        <p:txBody>
          <a:bodyPr anchor="t"/>
          <a:lstStyle>
            <a:lvl1pPr marL="0" indent="0">
              <a:buNone/>
              <a:defRPr sz="11200"/>
            </a:lvl1pPr>
            <a:lvl2pPr marL="1600200" indent="0">
              <a:buNone/>
              <a:defRPr sz="9800"/>
            </a:lvl2pPr>
            <a:lvl3pPr marL="3200400" indent="0">
              <a:buNone/>
              <a:defRPr sz="8400"/>
            </a:lvl3pPr>
            <a:lvl4pPr marL="4800600" indent="0">
              <a:buNone/>
              <a:defRPr sz="7000"/>
            </a:lvl4pPr>
            <a:lvl5pPr marL="6400800" indent="0">
              <a:buNone/>
              <a:defRPr sz="7000"/>
            </a:lvl5pPr>
            <a:lvl6pPr marL="8001000" indent="0">
              <a:buNone/>
              <a:defRPr sz="7000"/>
            </a:lvl6pPr>
            <a:lvl7pPr marL="9601200" indent="0">
              <a:buNone/>
              <a:defRPr sz="7000"/>
            </a:lvl7pPr>
            <a:lvl8pPr marL="11201400" indent="0">
              <a:buNone/>
              <a:defRPr sz="7000"/>
            </a:lvl8pPr>
            <a:lvl9pPr marL="12801600" indent="0">
              <a:buNone/>
              <a:defRPr sz="7000"/>
            </a:lvl9pPr>
          </a:lstStyle>
          <a:p>
            <a:r>
              <a:rPr lang="en-US"/>
              <a:t>Click icon to add picture</a:t>
            </a:r>
            <a:endParaRPr lang="en-US" dirty="0"/>
          </a:p>
        </p:txBody>
      </p:sp>
      <p:sp>
        <p:nvSpPr>
          <p:cNvPr id="4" name="Text Placeholder 3"/>
          <p:cNvSpPr>
            <a:spLocks noGrp="1"/>
          </p:cNvSpPr>
          <p:nvPr>
            <p:ph type="body" sz="half" idx="2"/>
          </p:nvPr>
        </p:nvSpPr>
        <p:spPr>
          <a:xfrm>
            <a:off x="2204444" y="12344400"/>
            <a:ext cx="10322123" cy="22869528"/>
          </a:xfrm>
        </p:spPr>
        <p:txBody>
          <a:bodyPr/>
          <a:lstStyle>
            <a:lvl1pPr marL="0" indent="0">
              <a:buNone/>
              <a:defRPr sz="5600"/>
            </a:lvl1pPr>
            <a:lvl2pPr marL="1600200" indent="0">
              <a:buNone/>
              <a:defRPr sz="4900"/>
            </a:lvl2pPr>
            <a:lvl3pPr marL="3200400" indent="0">
              <a:buNone/>
              <a:defRPr sz="4200"/>
            </a:lvl3pPr>
            <a:lvl4pPr marL="4800600" indent="0">
              <a:buNone/>
              <a:defRPr sz="3500"/>
            </a:lvl4pPr>
            <a:lvl5pPr marL="6400800" indent="0">
              <a:buNone/>
              <a:defRPr sz="3500"/>
            </a:lvl5pPr>
            <a:lvl6pPr marL="8001000" indent="0">
              <a:buNone/>
              <a:defRPr sz="3500"/>
            </a:lvl6pPr>
            <a:lvl7pPr marL="9601200" indent="0">
              <a:buNone/>
              <a:defRPr sz="3500"/>
            </a:lvl7pPr>
            <a:lvl8pPr marL="11201400" indent="0">
              <a:buNone/>
              <a:defRPr sz="3500"/>
            </a:lvl8pPr>
            <a:lvl9pPr marL="12801600" indent="0">
              <a:buNone/>
              <a:defRPr sz="3500"/>
            </a:lvl9pPr>
          </a:lstStyle>
          <a:p>
            <a:pPr lvl="0"/>
            <a:r>
              <a:rPr lang="en-US"/>
              <a:t>Edit Master text styles</a:t>
            </a:r>
          </a:p>
        </p:txBody>
      </p:sp>
      <p:sp>
        <p:nvSpPr>
          <p:cNvPr id="5" name="Date Placeholder 4"/>
          <p:cNvSpPr>
            <a:spLocks noGrp="1"/>
          </p:cNvSpPr>
          <p:nvPr>
            <p:ph type="dt" sz="half" idx="10"/>
          </p:nvPr>
        </p:nvSpPr>
        <p:spPr/>
        <p:txBody>
          <a:bodyPr/>
          <a:lstStyle/>
          <a:p>
            <a:fld id="{C687C38E-EFBE-764E-8A3E-24DE856C106A}" type="datetimeFigureOut">
              <a:rPr lang="en-US" smtClean="0"/>
              <a:t>4/2/21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8671E-7141-3440-AD0F-E7FE083C760B}" type="slidenum">
              <a:rPr lang="en-US" smtClean="0"/>
              <a:t>‹#›</a:t>
            </a:fld>
            <a:endParaRPr lang="en-US"/>
          </a:p>
        </p:txBody>
      </p:sp>
    </p:spTree>
    <p:extLst>
      <p:ext uri="{BB962C8B-B14F-4D97-AF65-F5344CB8AC3E}">
        <p14:creationId xmlns:p14="http://schemas.microsoft.com/office/powerpoint/2010/main" val="145040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0275" y="2190759"/>
            <a:ext cx="27603450" cy="795337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00275" y="10953750"/>
            <a:ext cx="27603450" cy="2610802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00275" y="38138109"/>
            <a:ext cx="7200900" cy="2190750"/>
          </a:xfrm>
          <a:prstGeom prst="rect">
            <a:avLst/>
          </a:prstGeom>
        </p:spPr>
        <p:txBody>
          <a:bodyPr vert="horz" lIns="91440" tIns="45720" rIns="91440" bIns="45720" rtlCol="0" anchor="ctr"/>
          <a:lstStyle>
            <a:lvl1pPr algn="l">
              <a:defRPr sz="4200">
                <a:solidFill>
                  <a:schemeClr val="tx1">
                    <a:tint val="75000"/>
                  </a:schemeClr>
                </a:solidFill>
              </a:defRPr>
            </a:lvl1pPr>
          </a:lstStyle>
          <a:p>
            <a:fld id="{C687C38E-EFBE-764E-8A3E-24DE856C106A}" type="datetimeFigureOut">
              <a:rPr lang="en-US" smtClean="0"/>
              <a:t>4/2/21</a:t>
            </a:fld>
            <a:endParaRPr lang="en-US"/>
          </a:p>
        </p:txBody>
      </p:sp>
      <p:sp>
        <p:nvSpPr>
          <p:cNvPr id="5" name="Footer Placeholder 4"/>
          <p:cNvSpPr>
            <a:spLocks noGrp="1"/>
          </p:cNvSpPr>
          <p:nvPr>
            <p:ph type="ftr" sz="quarter" idx="3"/>
          </p:nvPr>
        </p:nvSpPr>
        <p:spPr>
          <a:xfrm>
            <a:off x="10601325" y="38138109"/>
            <a:ext cx="10801350" cy="2190750"/>
          </a:xfrm>
          <a:prstGeom prst="rect">
            <a:avLst/>
          </a:prstGeom>
        </p:spPr>
        <p:txBody>
          <a:bodyPr vert="horz" lIns="91440" tIns="45720" rIns="91440" bIns="45720" rtlCol="0" anchor="ctr"/>
          <a:lstStyle>
            <a:lvl1pPr algn="ctr">
              <a:defRPr sz="4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602825" y="38138109"/>
            <a:ext cx="7200900" cy="2190750"/>
          </a:xfrm>
          <a:prstGeom prst="rect">
            <a:avLst/>
          </a:prstGeom>
        </p:spPr>
        <p:txBody>
          <a:bodyPr vert="horz" lIns="91440" tIns="45720" rIns="91440" bIns="45720" rtlCol="0" anchor="ctr"/>
          <a:lstStyle>
            <a:lvl1pPr algn="r">
              <a:defRPr sz="4200">
                <a:solidFill>
                  <a:schemeClr val="tx1">
                    <a:tint val="75000"/>
                  </a:schemeClr>
                </a:solidFill>
              </a:defRPr>
            </a:lvl1pPr>
          </a:lstStyle>
          <a:p>
            <a:fld id="{3008671E-7141-3440-AD0F-E7FE083C760B}" type="slidenum">
              <a:rPr lang="en-US" smtClean="0"/>
              <a:t>‹#›</a:t>
            </a:fld>
            <a:endParaRPr lang="en-US"/>
          </a:p>
        </p:txBody>
      </p:sp>
    </p:spTree>
    <p:extLst>
      <p:ext uri="{BB962C8B-B14F-4D97-AF65-F5344CB8AC3E}">
        <p14:creationId xmlns:p14="http://schemas.microsoft.com/office/powerpoint/2010/main" val="3657210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00400" rtl="0" eaLnBrk="1" latinLnBrk="0" hangingPunct="1">
        <a:lnSpc>
          <a:spcPct val="90000"/>
        </a:lnSpc>
        <a:spcBef>
          <a:spcPct val="0"/>
        </a:spcBef>
        <a:buNone/>
        <a:defRPr sz="15400" kern="1200">
          <a:solidFill>
            <a:schemeClr val="tx1"/>
          </a:solidFill>
          <a:latin typeface="+mj-lt"/>
          <a:ea typeface="+mj-ea"/>
          <a:cs typeface="+mj-cs"/>
        </a:defRPr>
      </a:lvl1pPr>
    </p:titleStyle>
    <p:bodyStyle>
      <a:lvl1pPr marL="800100" indent="-800100" algn="l" defTabSz="3200400" rtl="0" eaLnBrk="1" latinLnBrk="0" hangingPunct="1">
        <a:lnSpc>
          <a:spcPct val="90000"/>
        </a:lnSpc>
        <a:spcBef>
          <a:spcPts val="3500"/>
        </a:spcBef>
        <a:buFont typeface="Arial" panose="020B0604020202020204" pitchFamily="34" charset="0"/>
        <a:buChar char="•"/>
        <a:defRPr sz="9800" kern="1200">
          <a:solidFill>
            <a:schemeClr val="tx1"/>
          </a:solidFill>
          <a:latin typeface="+mn-lt"/>
          <a:ea typeface="+mn-ea"/>
          <a:cs typeface="+mn-cs"/>
        </a:defRPr>
      </a:lvl1pPr>
      <a:lvl2pPr marL="2400300" indent="-800100" algn="l" defTabSz="3200400" rtl="0" eaLnBrk="1" latinLnBrk="0" hangingPunct="1">
        <a:lnSpc>
          <a:spcPct val="90000"/>
        </a:lnSpc>
        <a:spcBef>
          <a:spcPts val="1750"/>
        </a:spcBef>
        <a:buFont typeface="Arial" panose="020B0604020202020204" pitchFamily="34" charset="0"/>
        <a:buChar char="•"/>
        <a:defRPr sz="8400" kern="1200">
          <a:solidFill>
            <a:schemeClr val="tx1"/>
          </a:solidFill>
          <a:latin typeface="+mn-lt"/>
          <a:ea typeface="+mn-ea"/>
          <a:cs typeface="+mn-cs"/>
        </a:defRPr>
      </a:lvl2pPr>
      <a:lvl3pPr marL="4000500" indent="-800100" algn="l" defTabSz="3200400" rtl="0" eaLnBrk="1" latinLnBrk="0" hangingPunct="1">
        <a:lnSpc>
          <a:spcPct val="90000"/>
        </a:lnSpc>
        <a:spcBef>
          <a:spcPts val="1750"/>
        </a:spcBef>
        <a:buFont typeface="Arial" panose="020B0604020202020204" pitchFamily="34" charset="0"/>
        <a:buChar char="•"/>
        <a:defRPr sz="7000" kern="1200">
          <a:solidFill>
            <a:schemeClr val="tx1"/>
          </a:solidFill>
          <a:latin typeface="+mn-lt"/>
          <a:ea typeface="+mn-ea"/>
          <a:cs typeface="+mn-cs"/>
        </a:defRPr>
      </a:lvl3pPr>
      <a:lvl4pPr marL="56007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4pPr>
      <a:lvl5pPr marL="72009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5pPr>
      <a:lvl6pPr marL="88011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6pPr>
      <a:lvl7pPr marL="104013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7pPr>
      <a:lvl8pPr marL="120015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8pPr>
      <a:lvl9pPr marL="136017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9pPr>
    </p:bodyStyle>
    <p:otherStyle>
      <a:defPPr>
        <a:defRPr lang="en-US"/>
      </a:defPPr>
      <a:lvl1pPr marL="0" algn="l" defTabSz="3200400" rtl="0" eaLnBrk="1" latinLnBrk="0" hangingPunct="1">
        <a:defRPr sz="6300" kern="1200">
          <a:solidFill>
            <a:schemeClr val="tx1"/>
          </a:solidFill>
          <a:latin typeface="+mn-lt"/>
          <a:ea typeface="+mn-ea"/>
          <a:cs typeface="+mn-cs"/>
        </a:defRPr>
      </a:lvl1pPr>
      <a:lvl2pPr marL="1600200" algn="l" defTabSz="3200400" rtl="0" eaLnBrk="1" latinLnBrk="0" hangingPunct="1">
        <a:defRPr sz="6300" kern="1200">
          <a:solidFill>
            <a:schemeClr val="tx1"/>
          </a:solidFill>
          <a:latin typeface="+mn-lt"/>
          <a:ea typeface="+mn-ea"/>
          <a:cs typeface="+mn-cs"/>
        </a:defRPr>
      </a:lvl2pPr>
      <a:lvl3pPr marL="3200400" algn="l" defTabSz="3200400" rtl="0" eaLnBrk="1" latinLnBrk="0" hangingPunct="1">
        <a:defRPr sz="6300" kern="1200">
          <a:solidFill>
            <a:schemeClr val="tx1"/>
          </a:solidFill>
          <a:latin typeface="+mn-lt"/>
          <a:ea typeface="+mn-ea"/>
          <a:cs typeface="+mn-cs"/>
        </a:defRPr>
      </a:lvl3pPr>
      <a:lvl4pPr marL="4800600" algn="l" defTabSz="3200400" rtl="0" eaLnBrk="1" latinLnBrk="0" hangingPunct="1">
        <a:defRPr sz="6300" kern="1200">
          <a:solidFill>
            <a:schemeClr val="tx1"/>
          </a:solidFill>
          <a:latin typeface="+mn-lt"/>
          <a:ea typeface="+mn-ea"/>
          <a:cs typeface="+mn-cs"/>
        </a:defRPr>
      </a:lvl4pPr>
      <a:lvl5pPr marL="6400800" algn="l" defTabSz="3200400" rtl="0" eaLnBrk="1" latinLnBrk="0" hangingPunct="1">
        <a:defRPr sz="6300" kern="1200">
          <a:solidFill>
            <a:schemeClr val="tx1"/>
          </a:solidFill>
          <a:latin typeface="+mn-lt"/>
          <a:ea typeface="+mn-ea"/>
          <a:cs typeface="+mn-cs"/>
        </a:defRPr>
      </a:lvl5pPr>
      <a:lvl6pPr marL="8001000" algn="l" defTabSz="3200400" rtl="0" eaLnBrk="1" latinLnBrk="0" hangingPunct="1">
        <a:defRPr sz="6300" kern="1200">
          <a:solidFill>
            <a:schemeClr val="tx1"/>
          </a:solidFill>
          <a:latin typeface="+mn-lt"/>
          <a:ea typeface="+mn-ea"/>
          <a:cs typeface="+mn-cs"/>
        </a:defRPr>
      </a:lvl6pPr>
      <a:lvl7pPr marL="9601200" algn="l" defTabSz="3200400" rtl="0" eaLnBrk="1" latinLnBrk="0" hangingPunct="1">
        <a:defRPr sz="6300" kern="1200">
          <a:solidFill>
            <a:schemeClr val="tx1"/>
          </a:solidFill>
          <a:latin typeface="+mn-lt"/>
          <a:ea typeface="+mn-ea"/>
          <a:cs typeface="+mn-cs"/>
        </a:defRPr>
      </a:lvl7pPr>
      <a:lvl8pPr marL="11201400" algn="l" defTabSz="3200400" rtl="0" eaLnBrk="1" latinLnBrk="0" hangingPunct="1">
        <a:defRPr sz="6300" kern="1200">
          <a:solidFill>
            <a:schemeClr val="tx1"/>
          </a:solidFill>
          <a:latin typeface="+mn-lt"/>
          <a:ea typeface="+mn-ea"/>
          <a:cs typeface="+mn-cs"/>
        </a:defRPr>
      </a:lvl8pPr>
      <a:lvl9pPr marL="12801600" algn="l" defTabSz="3200400" rtl="0" eaLnBrk="1" latinLnBrk="0" hangingPunct="1">
        <a:defRPr sz="6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tau.uoregon.edu/TAU_AMD_Tutorial_Apr21.pptx" TargetMode="External"/><Relationship Id="rId18" Type="http://schemas.openxmlformats.org/officeDocument/2006/relationships/image" Target="../media/image11.png"/><Relationship Id="rId3" Type="http://schemas.openxmlformats.org/officeDocument/2006/relationships/image" Target="../media/image2.png"/><Relationship Id="rId21" Type="http://schemas.openxmlformats.org/officeDocument/2006/relationships/image" Target="../media/image14.png"/><Relationship Id="rId7" Type="http://schemas.openxmlformats.org/officeDocument/2006/relationships/hyperlink" Target="https://github.com/khuck/xpress-apex" TargetMode="External"/><Relationship Id="rId12" Type="http://schemas.openxmlformats.org/officeDocument/2006/relationships/hyperlink" Target="https://e4s.io/talks/E4S_SEA21.pptx" TargetMode="External"/><Relationship Id="rId17"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9.tiff"/><Relationship Id="rId20"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hyperlink" Target="http://tau.uoregon.edu/" TargetMode="External"/><Relationship Id="rId11" Type="http://schemas.openxmlformats.org/officeDocument/2006/relationships/hyperlink" Target="http://tau.uoregon.edu/TAU_GPU_BoF_Apr21.pptx" TargetMode="External"/><Relationship Id="rId5" Type="http://schemas.openxmlformats.org/officeDocument/2006/relationships/image" Target="../media/image4.tiff"/><Relationship Id="rId15" Type="http://schemas.openxmlformats.org/officeDocument/2006/relationships/image" Target="../media/image8.tiff"/><Relationship Id="rId10" Type="http://schemas.openxmlformats.org/officeDocument/2006/relationships/hyperlink" Target="http://tau.uoregon.edu/TAU_BoF_Mar21.pptx" TargetMode="External"/><Relationship Id="rId19"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083000-FD6D-584F-9C85-7124E4AF3063}"/>
              </a:ext>
            </a:extLst>
          </p:cNvPr>
          <p:cNvSpPr/>
          <p:nvPr/>
        </p:nvSpPr>
        <p:spPr>
          <a:xfrm>
            <a:off x="0" y="0"/>
            <a:ext cx="32004000" cy="3527796"/>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altLang="en-US" sz="8000" dirty="0"/>
              <a:t>Performance Measurement and Analysis using the TAU Performance System</a:t>
            </a:r>
            <a:endParaRPr lang="en-US" sz="8000" dirty="0"/>
          </a:p>
          <a:p>
            <a:pPr algn="ctr" fontAlgn="auto">
              <a:spcBef>
                <a:spcPts val="0"/>
              </a:spcBef>
              <a:spcAft>
                <a:spcPts val="0"/>
              </a:spcAft>
              <a:defRPr/>
            </a:pPr>
            <a:r>
              <a:rPr lang="en-US" sz="4800" dirty="0"/>
              <a:t>Allen D. </a:t>
            </a:r>
            <a:r>
              <a:rPr lang="en-US" sz="4800" dirty="0" err="1"/>
              <a:t>Malony</a:t>
            </a:r>
            <a:r>
              <a:rPr lang="en-US" sz="4800" dirty="0"/>
              <a:t>, Sameer Shende, Kevin Huck, Camille </a:t>
            </a:r>
            <a:r>
              <a:rPr lang="en-US" sz="4800" dirty="0" err="1"/>
              <a:t>Coti</a:t>
            </a:r>
            <a:r>
              <a:rPr lang="en-US" sz="4800" dirty="0"/>
              <a:t>, </a:t>
            </a:r>
            <a:r>
              <a:rPr lang="en-US" sz="4800"/>
              <a:t>Alister Johnson, Jeffrey </a:t>
            </a:r>
            <a:r>
              <a:rPr lang="en-US" sz="4800" dirty="0"/>
              <a:t>S. Vetter, Mary Hall, Kei Davis,</a:t>
            </a:r>
          </a:p>
          <a:p>
            <a:pPr algn="ctr" fontAlgn="auto">
              <a:spcBef>
                <a:spcPts val="0"/>
              </a:spcBef>
              <a:spcAft>
                <a:spcPts val="0"/>
              </a:spcAft>
              <a:defRPr/>
            </a:pPr>
            <a:r>
              <a:rPr lang="en-US" sz="4800" dirty="0"/>
              <a:t>Ian Foster, Scott </a:t>
            </a:r>
            <a:r>
              <a:rPr lang="en-US" sz="4800" dirty="0" err="1"/>
              <a:t>Klasky</a:t>
            </a:r>
            <a:r>
              <a:rPr lang="en-US" sz="4800" dirty="0"/>
              <a:t>, Kerstin </a:t>
            </a:r>
            <a:r>
              <a:rPr lang="en-US" sz="4800" dirty="0" err="1"/>
              <a:t>Kleese</a:t>
            </a:r>
            <a:r>
              <a:rPr lang="en-US" sz="4800" dirty="0"/>
              <a:t> van Dam, Todd Munson</a:t>
            </a:r>
          </a:p>
          <a:p>
            <a:pPr algn="ctr" fontAlgn="auto">
              <a:spcBef>
                <a:spcPts val="0"/>
              </a:spcBef>
              <a:spcAft>
                <a:spcPts val="0"/>
              </a:spcAft>
              <a:defRPr/>
            </a:pPr>
            <a:r>
              <a:rPr lang="en-US" sz="4800" i="1" dirty="0"/>
              <a:t>Funded through ECP 2.3.2.10 (PROTEAS-TUNE) and ECP 2.2.6.08 (CODAR)</a:t>
            </a:r>
          </a:p>
        </p:txBody>
      </p:sp>
      <p:pic>
        <p:nvPicPr>
          <p:cNvPr id="9" name="Picture 8">
            <a:extLst>
              <a:ext uri="{FF2B5EF4-FFF2-40B4-BE49-F238E27FC236}">
                <a16:creationId xmlns:a16="http://schemas.microsoft.com/office/drawing/2014/main" id="{6CCDA181-381A-8043-89EB-F67822FF1C58}"/>
              </a:ext>
            </a:extLst>
          </p:cNvPr>
          <p:cNvPicPr>
            <a:picLocks noChangeAspect="1"/>
          </p:cNvPicPr>
          <p:nvPr/>
        </p:nvPicPr>
        <p:blipFill>
          <a:blip r:embed="rId2"/>
          <a:stretch>
            <a:fillRect/>
          </a:stretch>
        </p:blipFill>
        <p:spPr>
          <a:xfrm>
            <a:off x="14595016" y="4023810"/>
            <a:ext cx="4572000" cy="2390802"/>
          </a:xfrm>
          <a:prstGeom prst="rect">
            <a:avLst/>
          </a:prstGeom>
        </p:spPr>
      </p:pic>
      <p:pic>
        <p:nvPicPr>
          <p:cNvPr id="11" name="Picture 10">
            <a:extLst>
              <a:ext uri="{FF2B5EF4-FFF2-40B4-BE49-F238E27FC236}">
                <a16:creationId xmlns:a16="http://schemas.microsoft.com/office/drawing/2014/main" id="{7182F21D-EC8B-664F-AF02-14D67D125EA4}"/>
              </a:ext>
            </a:extLst>
          </p:cNvPr>
          <p:cNvPicPr>
            <a:picLocks noChangeAspect="1"/>
          </p:cNvPicPr>
          <p:nvPr/>
        </p:nvPicPr>
        <p:blipFill>
          <a:blip r:embed="rId3"/>
          <a:stretch>
            <a:fillRect/>
          </a:stretch>
        </p:blipFill>
        <p:spPr>
          <a:xfrm>
            <a:off x="3824204" y="3833722"/>
            <a:ext cx="3657600" cy="1885949"/>
          </a:xfrm>
          <a:prstGeom prst="rect">
            <a:avLst/>
          </a:prstGeom>
        </p:spPr>
      </p:pic>
      <p:pic>
        <p:nvPicPr>
          <p:cNvPr id="13" name="Picture 12">
            <a:extLst>
              <a:ext uri="{FF2B5EF4-FFF2-40B4-BE49-F238E27FC236}">
                <a16:creationId xmlns:a16="http://schemas.microsoft.com/office/drawing/2014/main" id="{D9A339D5-FAEC-1F4C-B8F1-5465E32A4F3E}"/>
              </a:ext>
            </a:extLst>
          </p:cNvPr>
          <p:cNvPicPr>
            <a:picLocks noChangeAspect="1"/>
          </p:cNvPicPr>
          <p:nvPr/>
        </p:nvPicPr>
        <p:blipFill>
          <a:blip r:embed="rId4"/>
          <a:stretch>
            <a:fillRect/>
          </a:stretch>
        </p:blipFill>
        <p:spPr>
          <a:xfrm>
            <a:off x="7212164" y="5394005"/>
            <a:ext cx="3657600" cy="1693252"/>
          </a:xfrm>
          <a:prstGeom prst="rect">
            <a:avLst/>
          </a:prstGeom>
        </p:spPr>
      </p:pic>
      <p:pic>
        <p:nvPicPr>
          <p:cNvPr id="15" name="Picture 14">
            <a:extLst>
              <a:ext uri="{FF2B5EF4-FFF2-40B4-BE49-F238E27FC236}">
                <a16:creationId xmlns:a16="http://schemas.microsoft.com/office/drawing/2014/main" id="{200DB0B0-FECA-5D42-ACE8-02B9B6914E04}"/>
              </a:ext>
            </a:extLst>
          </p:cNvPr>
          <p:cNvPicPr>
            <a:picLocks noChangeAspect="1"/>
          </p:cNvPicPr>
          <p:nvPr/>
        </p:nvPicPr>
        <p:blipFill>
          <a:blip r:embed="rId5"/>
          <a:stretch>
            <a:fillRect/>
          </a:stretch>
        </p:blipFill>
        <p:spPr>
          <a:xfrm>
            <a:off x="9624857" y="4184651"/>
            <a:ext cx="3657600" cy="1376680"/>
          </a:xfrm>
          <a:prstGeom prst="rect">
            <a:avLst/>
          </a:prstGeom>
        </p:spPr>
      </p:pic>
      <p:sp>
        <p:nvSpPr>
          <p:cNvPr id="25" name="Rectangle 24">
            <a:extLst>
              <a:ext uri="{FF2B5EF4-FFF2-40B4-BE49-F238E27FC236}">
                <a16:creationId xmlns:a16="http://schemas.microsoft.com/office/drawing/2014/main" id="{DC857A57-EE54-9B4F-B919-A8AB98E1BEF1}"/>
              </a:ext>
            </a:extLst>
          </p:cNvPr>
          <p:cNvSpPr/>
          <p:nvPr/>
        </p:nvSpPr>
        <p:spPr>
          <a:xfrm>
            <a:off x="256032" y="7275956"/>
            <a:ext cx="15544800" cy="7954021"/>
          </a:xfrm>
          <a:prstGeom prst="rect">
            <a:avLst/>
          </a:prstGeom>
          <a:solidFill>
            <a:srgbClr val="005334">
              <a:alpha val="25098"/>
            </a:srgbClr>
          </a:solidFill>
          <a:ln>
            <a:solidFill>
              <a:srgbClr val="005334"/>
            </a:solid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p>
            <a:r>
              <a:rPr lang="en-US" sz="7200" b="1" dirty="0">
                <a:solidFill>
                  <a:schemeClr val="tx1"/>
                </a:solidFill>
              </a:rPr>
              <a:t>What is TAU?</a:t>
            </a:r>
          </a:p>
          <a:p>
            <a:pPr marL="571500" indent="-571500">
              <a:buFont typeface="Arial" panose="020B0604020202020204" pitchFamily="34" charset="0"/>
              <a:buChar char="•"/>
            </a:pPr>
            <a:r>
              <a:rPr lang="en-US" sz="3600" dirty="0">
                <a:solidFill>
                  <a:schemeClr val="tx1"/>
                </a:solidFill>
              </a:rPr>
              <a:t>Tuning and Analysis Utilities (25+ year project)</a:t>
            </a:r>
          </a:p>
          <a:p>
            <a:pPr marL="571500" indent="-571500">
              <a:buFont typeface="Arial" panose="020B0604020202020204" pitchFamily="34" charset="0"/>
              <a:buChar char="•"/>
            </a:pPr>
            <a:r>
              <a:rPr lang="en-US" sz="3600" dirty="0">
                <a:solidFill>
                  <a:schemeClr val="tx1"/>
                </a:solidFill>
                <a:hlinkClick r:id="rId6"/>
              </a:rPr>
              <a:t>http://tau.uoregon.edu</a:t>
            </a:r>
            <a:r>
              <a:rPr lang="en-US" sz="3600" dirty="0">
                <a:solidFill>
                  <a:schemeClr val="tx1"/>
                </a:solidFill>
              </a:rPr>
              <a:t> </a:t>
            </a:r>
          </a:p>
          <a:p>
            <a:pPr marL="571500" indent="-571500">
              <a:buFont typeface="Arial" panose="020B0604020202020204" pitchFamily="34" charset="0"/>
              <a:buChar char="•"/>
            </a:pPr>
            <a:r>
              <a:rPr lang="en-US" sz="3600" dirty="0">
                <a:solidFill>
                  <a:schemeClr val="tx1"/>
                </a:solidFill>
              </a:rPr>
              <a:t>Comprehensive performance profiling and tracing</a:t>
            </a:r>
          </a:p>
          <a:p>
            <a:pPr marL="2327148" lvl="1" indent="-571500">
              <a:buFont typeface="Wingdings" pitchFamily="2" charset="2"/>
              <a:buChar char="ü"/>
            </a:pPr>
            <a:r>
              <a:rPr lang="en-US" sz="3600" dirty="0">
                <a:solidFill>
                  <a:schemeClr val="tx1"/>
                </a:solidFill>
              </a:rPr>
              <a:t>Scalable, flexible, portable</a:t>
            </a:r>
          </a:p>
          <a:p>
            <a:pPr marL="2327148" lvl="1" indent="-571500">
              <a:buFont typeface="Wingdings" pitchFamily="2" charset="2"/>
              <a:buChar char="ü"/>
            </a:pPr>
            <a:r>
              <a:rPr lang="en-US" sz="3600" dirty="0">
                <a:solidFill>
                  <a:schemeClr val="tx1"/>
                </a:solidFill>
              </a:rPr>
              <a:t>Targets all parallel programming/execution paradigms</a:t>
            </a:r>
          </a:p>
          <a:p>
            <a:pPr marL="571500" indent="-571500">
              <a:buFont typeface="Arial" panose="020B0604020202020204" pitchFamily="34" charset="0"/>
              <a:buChar char="•"/>
            </a:pPr>
            <a:r>
              <a:rPr lang="en-US" sz="3600" dirty="0">
                <a:solidFill>
                  <a:schemeClr val="tx1"/>
                </a:solidFill>
              </a:rPr>
              <a:t>Integrated performance toolkit</a:t>
            </a:r>
          </a:p>
          <a:p>
            <a:pPr marL="2327148" lvl="1" indent="-571500">
              <a:buFont typeface="Wingdings" pitchFamily="2" charset="2"/>
              <a:buChar char="ü"/>
            </a:pPr>
            <a:r>
              <a:rPr lang="en-US" sz="3600" dirty="0">
                <a:solidFill>
                  <a:schemeClr val="tx1"/>
                </a:solidFill>
              </a:rPr>
              <a:t>Instrumentation, measurement, analysis, visualization</a:t>
            </a:r>
          </a:p>
          <a:p>
            <a:pPr marL="2327148" lvl="1" indent="-571500">
              <a:buFont typeface="Wingdings" pitchFamily="2" charset="2"/>
              <a:buChar char="ü"/>
            </a:pPr>
            <a:r>
              <a:rPr lang="en-US" sz="3600" dirty="0">
                <a:solidFill>
                  <a:schemeClr val="tx1"/>
                </a:solidFill>
              </a:rPr>
              <a:t>Timers, samples, counters, integrated tool callback support, hardware counter support</a:t>
            </a:r>
          </a:p>
          <a:p>
            <a:pPr marL="2327148" lvl="1" indent="-571500">
              <a:buFont typeface="Wingdings" pitchFamily="2" charset="2"/>
              <a:buChar char="ü"/>
            </a:pPr>
            <a:r>
              <a:rPr lang="en-US" sz="3600" dirty="0">
                <a:solidFill>
                  <a:schemeClr val="tx1"/>
                </a:solidFill>
              </a:rPr>
              <a:t>Widely-ported performance profiling and tracing system</a:t>
            </a:r>
          </a:p>
          <a:p>
            <a:pPr marL="2327148" lvl="1" indent="-571500">
              <a:buFont typeface="Wingdings" pitchFamily="2" charset="2"/>
              <a:buChar char="ü"/>
            </a:pPr>
            <a:r>
              <a:rPr lang="en-US" sz="3600" dirty="0">
                <a:solidFill>
                  <a:schemeClr val="tx1"/>
                </a:solidFill>
              </a:rPr>
              <a:t>Performance data management and data mining</a:t>
            </a:r>
          </a:p>
          <a:p>
            <a:pPr marL="2327148" lvl="1" indent="-571500">
              <a:buFont typeface="Wingdings" pitchFamily="2" charset="2"/>
              <a:buChar char="ü"/>
            </a:pPr>
            <a:r>
              <a:rPr lang="en-US" sz="3600" dirty="0">
                <a:solidFill>
                  <a:schemeClr val="tx1"/>
                </a:solidFill>
              </a:rPr>
              <a:t>Open source (BSD-style license)</a:t>
            </a:r>
          </a:p>
        </p:txBody>
      </p:sp>
      <p:sp>
        <p:nvSpPr>
          <p:cNvPr id="26" name="Rectangle 25">
            <a:extLst>
              <a:ext uri="{FF2B5EF4-FFF2-40B4-BE49-F238E27FC236}">
                <a16:creationId xmlns:a16="http://schemas.microsoft.com/office/drawing/2014/main" id="{58B43487-24F6-BE4F-A7E7-8A25815FBDA8}"/>
              </a:ext>
            </a:extLst>
          </p:cNvPr>
          <p:cNvSpPr/>
          <p:nvPr/>
        </p:nvSpPr>
        <p:spPr>
          <a:xfrm>
            <a:off x="243840" y="15496708"/>
            <a:ext cx="21268110" cy="10673420"/>
          </a:xfrm>
          <a:prstGeom prst="rect">
            <a:avLst/>
          </a:prstGeom>
          <a:solidFill>
            <a:srgbClr val="005334">
              <a:alpha val="25098"/>
            </a:srgbClr>
          </a:solidFill>
          <a:ln>
            <a:solidFill>
              <a:srgbClr val="005334"/>
            </a:solid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p>
            <a:r>
              <a:rPr lang="en-US" sz="7200" b="1" dirty="0">
                <a:solidFill>
                  <a:schemeClr val="tx1"/>
                </a:solidFill>
              </a:rPr>
              <a:t>New Capabilities in TAU from PROTEAS-TUNE</a:t>
            </a:r>
          </a:p>
          <a:p>
            <a:pPr marL="571500" indent="-571500">
              <a:buFont typeface="Arial" panose="020B0604020202020204" pitchFamily="34" charset="0"/>
              <a:buChar char="•"/>
            </a:pPr>
            <a:r>
              <a:rPr lang="en-US" sz="4000" b="1" dirty="0">
                <a:solidFill>
                  <a:schemeClr val="tx1"/>
                </a:solidFill>
              </a:rPr>
              <a:t>Updated support for latest CUDA,  AMD GPUs and software</a:t>
            </a:r>
            <a:r>
              <a:rPr lang="en-US" sz="4000" dirty="0">
                <a:solidFill>
                  <a:schemeClr val="tx1"/>
                </a:solidFill>
              </a:rPr>
              <a:t>  </a:t>
            </a:r>
          </a:p>
          <a:p>
            <a:pPr marL="571500" indent="-571500">
              <a:buFont typeface="Arial" panose="020B0604020202020204" pitchFamily="34" charset="0"/>
              <a:buChar char="•"/>
            </a:pPr>
            <a:r>
              <a:rPr lang="en-US" sz="4000" b="1" dirty="0">
                <a:solidFill>
                  <a:schemeClr val="tx1"/>
                </a:solidFill>
              </a:rPr>
              <a:t>clang/clang++ TAU plugin </a:t>
            </a:r>
            <a:r>
              <a:rPr lang="en-US" sz="4000" dirty="0">
                <a:solidFill>
                  <a:schemeClr val="tx1"/>
                </a:solidFill>
              </a:rPr>
              <a:t>: Selective instrumentation of C and C++ code, choice of functions to instrument based on name and / or source file.</a:t>
            </a:r>
          </a:p>
          <a:p>
            <a:pPr marL="571500" indent="-571500">
              <a:buFont typeface="Arial" panose="020B0604020202020204" pitchFamily="34" charset="0"/>
              <a:buChar char="•"/>
            </a:pPr>
            <a:r>
              <a:rPr lang="en-US" sz="4000" b="1" dirty="0">
                <a:solidFill>
                  <a:schemeClr val="tx1"/>
                </a:solidFill>
              </a:rPr>
              <a:t>Monitoring support</a:t>
            </a:r>
            <a:r>
              <a:rPr lang="en-US" sz="4000" dirty="0">
                <a:solidFill>
                  <a:schemeClr val="tx1"/>
                </a:solidFill>
              </a:rPr>
              <a:t> : updated monitoring plugin provides support for capturing hardware and OS state, NVIDIA Monitoring Library (NVML) support, and broad PAPI counter support (capture all available metrics globally, in one run, using multiplexing).</a:t>
            </a:r>
            <a:endParaRPr lang="en-US" sz="4000" b="1" dirty="0">
              <a:solidFill>
                <a:schemeClr val="tx1"/>
              </a:solidFill>
            </a:endParaRPr>
          </a:p>
          <a:p>
            <a:pPr marL="571500" indent="-571500">
              <a:buFont typeface="Arial" panose="020B0604020202020204" pitchFamily="34" charset="0"/>
              <a:buChar char="•"/>
            </a:pPr>
            <a:r>
              <a:rPr lang="en-US" sz="4000" b="1" dirty="0">
                <a:solidFill>
                  <a:schemeClr val="tx1"/>
                </a:solidFill>
              </a:rPr>
              <a:t>Python3+CUDA</a:t>
            </a:r>
            <a:r>
              <a:rPr lang="en-US" sz="4000" dirty="0">
                <a:solidFill>
                  <a:schemeClr val="tx1"/>
                </a:solidFill>
              </a:rPr>
              <a:t> : Enhanced dynamic measurement support for complex deep/machine learning platforms such as TensorFlow and </a:t>
            </a:r>
            <a:r>
              <a:rPr lang="en-US" sz="4000" dirty="0" err="1">
                <a:solidFill>
                  <a:schemeClr val="tx1"/>
                </a:solidFill>
              </a:rPr>
              <a:t>PyTorch</a:t>
            </a:r>
            <a:r>
              <a:rPr lang="en-US" sz="4000" dirty="0">
                <a:solidFill>
                  <a:schemeClr val="tx1"/>
                </a:solidFill>
              </a:rPr>
              <a:t>.</a:t>
            </a:r>
            <a:endParaRPr lang="en-US" sz="4000" b="1" dirty="0">
              <a:solidFill>
                <a:schemeClr val="tx1"/>
              </a:solidFill>
            </a:endParaRPr>
          </a:p>
          <a:p>
            <a:pPr marL="571500" indent="-571500">
              <a:buFont typeface="Arial" panose="020B0604020202020204" pitchFamily="34" charset="0"/>
              <a:buChar char="•"/>
            </a:pPr>
            <a:r>
              <a:rPr lang="en-US" sz="4000" b="1" dirty="0">
                <a:solidFill>
                  <a:schemeClr val="tx1"/>
                </a:solidFill>
              </a:rPr>
              <a:t>Intel </a:t>
            </a:r>
            <a:r>
              <a:rPr lang="en-US" sz="4000" b="1" dirty="0" err="1">
                <a:solidFill>
                  <a:schemeClr val="tx1"/>
                </a:solidFill>
              </a:rPr>
              <a:t>OneAPI</a:t>
            </a:r>
            <a:r>
              <a:rPr lang="en-US" sz="4000" dirty="0">
                <a:solidFill>
                  <a:schemeClr val="tx1"/>
                </a:solidFill>
              </a:rPr>
              <a:t> : Implemented support for Intel </a:t>
            </a:r>
            <a:r>
              <a:rPr lang="en-US" sz="4000" dirty="0" err="1">
                <a:solidFill>
                  <a:schemeClr val="tx1"/>
                </a:solidFill>
              </a:rPr>
              <a:t>oneAPI</a:t>
            </a:r>
            <a:r>
              <a:rPr lang="en-US" sz="4000" dirty="0">
                <a:solidFill>
                  <a:schemeClr val="tx1"/>
                </a:solidFill>
              </a:rPr>
              <a:t>, including Level Zero, time spent in kernels. on GPU and time spent in </a:t>
            </a:r>
            <a:r>
              <a:rPr lang="en-US" sz="4000" dirty="0" err="1">
                <a:solidFill>
                  <a:schemeClr val="tx1"/>
                </a:solidFill>
              </a:rPr>
              <a:t>OneAPI</a:t>
            </a:r>
            <a:r>
              <a:rPr lang="en-US" sz="4000" dirty="0">
                <a:solidFill>
                  <a:schemeClr val="tx1"/>
                </a:solidFill>
              </a:rPr>
              <a:t> calls.</a:t>
            </a:r>
          </a:p>
          <a:p>
            <a:pPr marL="571500" indent="-571500">
              <a:buFont typeface="Arial" panose="020B0604020202020204" pitchFamily="34" charset="0"/>
              <a:buChar char="•"/>
            </a:pPr>
            <a:r>
              <a:rPr lang="en-US" sz="4000" b="1" dirty="0">
                <a:solidFill>
                  <a:schemeClr val="tx1"/>
                </a:solidFill>
              </a:rPr>
              <a:t>OpenMP</a:t>
            </a:r>
            <a:r>
              <a:rPr lang="en-US" sz="4000" dirty="0">
                <a:solidFill>
                  <a:schemeClr val="tx1"/>
                </a:solidFill>
              </a:rPr>
              <a:t> : Continuing to update support to comply with new OpenMP 5.1 standard. </a:t>
            </a:r>
            <a:endParaRPr lang="en-US" sz="4000" b="1" dirty="0">
              <a:solidFill>
                <a:schemeClr val="tx1"/>
              </a:solidFill>
            </a:endParaRPr>
          </a:p>
          <a:p>
            <a:pPr marL="571500" indent="-571500">
              <a:buFont typeface="Arial" panose="020B0604020202020204" pitchFamily="34" charset="0"/>
              <a:buChar char="•"/>
            </a:pPr>
            <a:r>
              <a:rPr lang="en-US" sz="4000" b="1" dirty="0">
                <a:solidFill>
                  <a:schemeClr val="tx1"/>
                </a:solidFill>
              </a:rPr>
              <a:t>F18/</a:t>
            </a:r>
            <a:r>
              <a:rPr lang="en-US" sz="4000" b="1" dirty="0" err="1">
                <a:solidFill>
                  <a:schemeClr val="tx1"/>
                </a:solidFill>
              </a:rPr>
              <a:t>Flang</a:t>
            </a:r>
            <a:r>
              <a:rPr lang="en-US" sz="4000" b="1" dirty="0">
                <a:solidFill>
                  <a:schemeClr val="tx1"/>
                </a:solidFill>
              </a:rPr>
              <a:t> Instrumentation</a:t>
            </a:r>
            <a:r>
              <a:rPr lang="en-US" sz="4000" dirty="0">
                <a:solidFill>
                  <a:schemeClr val="tx1"/>
                </a:solidFill>
              </a:rPr>
              <a:t> : TAU support for the </a:t>
            </a:r>
            <a:r>
              <a:rPr lang="en-US" sz="4000" dirty="0" err="1">
                <a:solidFill>
                  <a:schemeClr val="tx1"/>
                </a:solidFill>
              </a:rPr>
              <a:t>Flang</a:t>
            </a:r>
            <a:r>
              <a:rPr lang="en-US" sz="4000" dirty="0">
                <a:solidFill>
                  <a:schemeClr val="tx1"/>
                </a:solidFill>
              </a:rPr>
              <a:t> Fortran compiler was added.  PDT- and Compiler-based instrumentation support for </a:t>
            </a:r>
            <a:r>
              <a:rPr lang="en-US" sz="4000" dirty="0" err="1">
                <a:solidFill>
                  <a:schemeClr val="tx1"/>
                </a:solidFill>
              </a:rPr>
              <a:t>Flang</a:t>
            </a:r>
            <a:r>
              <a:rPr lang="en-US" sz="4000" dirty="0">
                <a:solidFill>
                  <a:schemeClr val="tx1"/>
                </a:solidFill>
              </a:rPr>
              <a:t> was implemented and tested on x86_64 Linux platforms.</a:t>
            </a:r>
            <a:endParaRPr lang="en-US" sz="4000" b="1" dirty="0">
              <a:solidFill>
                <a:schemeClr val="tx1"/>
              </a:solidFill>
            </a:endParaRPr>
          </a:p>
          <a:p>
            <a:pPr marL="571500" indent="-571500">
              <a:buFont typeface="Arial" panose="020B0604020202020204" pitchFamily="34" charset="0"/>
              <a:buChar char="•"/>
            </a:pPr>
            <a:r>
              <a:rPr lang="en-US" sz="4000" b="1" dirty="0" err="1">
                <a:solidFill>
                  <a:schemeClr val="tx1"/>
                </a:solidFill>
              </a:rPr>
              <a:t>OpenACC</a:t>
            </a:r>
            <a:r>
              <a:rPr lang="en-US" sz="4000" dirty="0">
                <a:solidFill>
                  <a:schemeClr val="tx1"/>
                </a:solidFill>
              </a:rPr>
              <a:t> : Updated profiling support for </a:t>
            </a:r>
            <a:r>
              <a:rPr lang="en-US" sz="4000" dirty="0" err="1">
                <a:solidFill>
                  <a:schemeClr val="tx1"/>
                </a:solidFill>
              </a:rPr>
              <a:t>Clacc</a:t>
            </a:r>
            <a:r>
              <a:rPr lang="en-US" sz="4000" dirty="0">
                <a:solidFill>
                  <a:schemeClr val="tx1"/>
                </a:solidFill>
              </a:rPr>
              <a:t>, developing </a:t>
            </a:r>
            <a:r>
              <a:rPr lang="en-US" sz="4000" dirty="0" err="1">
                <a:solidFill>
                  <a:schemeClr val="tx1"/>
                </a:solidFill>
              </a:rPr>
              <a:t>OpenACC</a:t>
            </a:r>
            <a:r>
              <a:rPr lang="en-US" sz="4000" dirty="0">
                <a:solidFill>
                  <a:schemeClr val="tx1"/>
                </a:solidFill>
              </a:rPr>
              <a:t> support for f18 Fortran.</a:t>
            </a:r>
          </a:p>
        </p:txBody>
      </p:sp>
      <p:sp>
        <p:nvSpPr>
          <p:cNvPr id="27" name="Rectangle 26">
            <a:extLst>
              <a:ext uri="{FF2B5EF4-FFF2-40B4-BE49-F238E27FC236}">
                <a16:creationId xmlns:a16="http://schemas.microsoft.com/office/drawing/2014/main" id="{A78E00D6-3E73-4E48-B978-382F05B3411D}"/>
              </a:ext>
            </a:extLst>
          </p:cNvPr>
          <p:cNvSpPr/>
          <p:nvPr/>
        </p:nvSpPr>
        <p:spPr>
          <a:xfrm>
            <a:off x="21865921" y="22863157"/>
            <a:ext cx="9869137" cy="9152440"/>
          </a:xfrm>
          <a:prstGeom prst="rect">
            <a:avLst/>
          </a:prstGeom>
          <a:solidFill>
            <a:srgbClr val="005334">
              <a:alpha val="25098"/>
            </a:srgbClr>
          </a:solidFill>
          <a:ln>
            <a:solidFill>
              <a:srgbClr val="005334"/>
            </a:solid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p>
            <a:r>
              <a:rPr lang="en-US" sz="7200" b="1" dirty="0">
                <a:solidFill>
                  <a:schemeClr val="tx1"/>
                </a:solidFill>
              </a:rPr>
              <a:t>ECP Collaborators</a:t>
            </a:r>
          </a:p>
          <a:p>
            <a:pPr marL="571500" indent="-571500">
              <a:buFont typeface="Arial" panose="020B0604020202020204" pitchFamily="34" charset="0"/>
              <a:buChar char="•"/>
            </a:pPr>
            <a:r>
              <a:rPr lang="en-US" sz="3600" dirty="0">
                <a:solidFill>
                  <a:schemeClr val="tx1"/>
                </a:solidFill>
              </a:rPr>
              <a:t>Co-Design Center for Online Data Analysis and Reduction at the </a:t>
            </a:r>
            <a:r>
              <a:rPr lang="en-US" sz="3600" dirty="0" err="1">
                <a:solidFill>
                  <a:schemeClr val="tx1"/>
                </a:solidFill>
              </a:rPr>
              <a:t>Exascale</a:t>
            </a:r>
            <a:r>
              <a:rPr lang="en-US" sz="3600" dirty="0">
                <a:solidFill>
                  <a:schemeClr val="tx1"/>
                </a:solidFill>
              </a:rPr>
              <a:t> (</a:t>
            </a:r>
            <a:r>
              <a:rPr lang="en-US" sz="3600" b="1" dirty="0">
                <a:solidFill>
                  <a:schemeClr val="tx1"/>
                </a:solidFill>
              </a:rPr>
              <a:t>CODAR</a:t>
            </a:r>
            <a:r>
              <a:rPr lang="en-US" sz="3600" dirty="0">
                <a:solidFill>
                  <a:schemeClr val="tx1"/>
                </a:solidFill>
              </a:rPr>
              <a:t>)</a:t>
            </a:r>
          </a:p>
          <a:p>
            <a:pPr marL="571500" indent="-571500">
              <a:buFont typeface="Arial" panose="020B0604020202020204" pitchFamily="34" charset="0"/>
              <a:buChar char="•"/>
            </a:pPr>
            <a:r>
              <a:rPr lang="en-US" sz="3600" dirty="0">
                <a:solidFill>
                  <a:schemeClr val="tx1"/>
                </a:solidFill>
              </a:rPr>
              <a:t>ADIOS Framework for Scientific Data on </a:t>
            </a:r>
            <a:r>
              <a:rPr lang="en-US" sz="3600" dirty="0" err="1">
                <a:solidFill>
                  <a:schemeClr val="tx1"/>
                </a:solidFill>
              </a:rPr>
              <a:t>Exascale</a:t>
            </a:r>
            <a:r>
              <a:rPr lang="en-US" sz="3600" dirty="0">
                <a:solidFill>
                  <a:schemeClr val="tx1"/>
                </a:solidFill>
              </a:rPr>
              <a:t> Systems (</a:t>
            </a:r>
            <a:r>
              <a:rPr lang="en-US" sz="3600" b="1" dirty="0">
                <a:solidFill>
                  <a:schemeClr val="tx1"/>
                </a:solidFill>
              </a:rPr>
              <a:t>ADIOS</a:t>
            </a:r>
            <a:r>
              <a:rPr lang="en-US" sz="3600" dirty="0">
                <a:solidFill>
                  <a:schemeClr val="tx1"/>
                </a:solidFill>
              </a:rPr>
              <a:t>)</a:t>
            </a:r>
          </a:p>
          <a:p>
            <a:pPr marL="571500" indent="-571500">
              <a:buFont typeface="Arial" panose="020B0604020202020204" pitchFamily="34" charset="0"/>
              <a:buChar char="•"/>
            </a:pPr>
            <a:r>
              <a:rPr lang="en-US" sz="3600" dirty="0" err="1">
                <a:solidFill>
                  <a:schemeClr val="tx1"/>
                </a:solidFill>
              </a:rPr>
              <a:t>Exascale</a:t>
            </a:r>
            <a:r>
              <a:rPr lang="en-US" sz="3600" dirty="0">
                <a:solidFill>
                  <a:schemeClr val="tx1"/>
                </a:solidFill>
              </a:rPr>
              <a:t> Deep Learning and Simulation Enabled Precision Medicine for Cancer (</a:t>
            </a:r>
            <a:r>
              <a:rPr lang="en-US" sz="3600" b="1" dirty="0">
                <a:solidFill>
                  <a:schemeClr val="tx1"/>
                </a:solidFill>
              </a:rPr>
              <a:t>CANDLE</a:t>
            </a:r>
            <a:r>
              <a:rPr lang="en-US" sz="3600" dirty="0">
                <a:solidFill>
                  <a:schemeClr val="tx1"/>
                </a:solidFill>
              </a:rPr>
              <a:t>) – see figures</a:t>
            </a:r>
          </a:p>
          <a:p>
            <a:pPr marL="571500" indent="-571500">
              <a:buFont typeface="Arial" panose="020B0604020202020204" pitchFamily="34" charset="0"/>
              <a:buChar char="•"/>
            </a:pPr>
            <a:r>
              <a:rPr lang="en-US" sz="3600" dirty="0">
                <a:solidFill>
                  <a:schemeClr val="tx1"/>
                </a:solidFill>
              </a:rPr>
              <a:t>Tackling Chemical, Materials and Biomolecular Challenges in the </a:t>
            </a:r>
            <a:r>
              <a:rPr lang="en-US" sz="3600" dirty="0" err="1">
                <a:solidFill>
                  <a:schemeClr val="tx1"/>
                </a:solidFill>
              </a:rPr>
              <a:t>Exascale</a:t>
            </a:r>
            <a:r>
              <a:rPr lang="en-US" sz="3600" dirty="0">
                <a:solidFill>
                  <a:schemeClr val="tx1"/>
                </a:solidFill>
              </a:rPr>
              <a:t> Era (</a:t>
            </a:r>
            <a:r>
              <a:rPr lang="en-US" sz="3600" b="1" dirty="0" err="1">
                <a:solidFill>
                  <a:schemeClr val="tx1"/>
                </a:solidFill>
              </a:rPr>
              <a:t>NWChemEx</a:t>
            </a:r>
            <a:r>
              <a:rPr lang="en-US" sz="3600" dirty="0">
                <a:solidFill>
                  <a:schemeClr val="tx1"/>
                </a:solidFill>
              </a:rPr>
              <a:t>)</a:t>
            </a:r>
          </a:p>
          <a:p>
            <a:pPr marL="571500" indent="-571500">
              <a:buFont typeface="Arial" panose="020B0604020202020204" pitchFamily="34" charset="0"/>
              <a:buChar char="•"/>
            </a:pPr>
            <a:r>
              <a:rPr lang="en-US" sz="3600" dirty="0">
                <a:solidFill>
                  <a:schemeClr val="tx1"/>
                </a:solidFill>
              </a:rPr>
              <a:t>Block-Structured AMR Co-Design Center (</a:t>
            </a:r>
            <a:r>
              <a:rPr lang="en-US" sz="3600" b="1" dirty="0" err="1">
                <a:solidFill>
                  <a:schemeClr val="tx1"/>
                </a:solidFill>
              </a:rPr>
              <a:t>AMReX</a:t>
            </a:r>
            <a:r>
              <a:rPr lang="en-US" sz="3600" dirty="0">
                <a:solidFill>
                  <a:schemeClr val="tx1"/>
                </a:solidFill>
              </a:rPr>
              <a:t>)</a:t>
            </a:r>
          </a:p>
          <a:p>
            <a:pPr marL="571500" indent="-571500">
              <a:buFont typeface="Arial" panose="020B0604020202020204" pitchFamily="34" charset="0"/>
              <a:buChar char="•"/>
            </a:pPr>
            <a:r>
              <a:rPr lang="en-US" sz="3600" dirty="0">
                <a:solidFill>
                  <a:schemeClr val="tx1"/>
                </a:solidFill>
              </a:rPr>
              <a:t>ECP Applications Effective use of </a:t>
            </a:r>
            <a:r>
              <a:rPr lang="en-US" sz="3600" dirty="0" err="1">
                <a:solidFill>
                  <a:schemeClr val="tx1"/>
                </a:solidFill>
              </a:rPr>
              <a:t>Kokkos</a:t>
            </a:r>
            <a:r>
              <a:rPr lang="en-US" sz="3600" dirty="0">
                <a:solidFill>
                  <a:schemeClr val="tx1"/>
                </a:solidFill>
              </a:rPr>
              <a:t> to Achieve Performance Portability (</a:t>
            </a:r>
            <a:r>
              <a:rPr lang="en-US" sz="3600" b="1" dirty="0" err="1">
                <a:solidFill>
                  <a:schemeClr val="tx1"/>
                </a:solidFill>
              </a:rPr>
              <a:t>Kokkos</a:t>
            </a:r>
            <a:r>
              <a:rPr lang="en-US" sz="3600" dirty="0">
                <a:solidFill>
                  <a:schemeClr val="tx1"/>
                </a:solidFill>
              </a:rPr>
              <a:t>)</a:t>
            </a:r>
          </a:p>
          <a:p>
            <a:pPr marL="571500" indent="-571500">
              <a:buFont typeface="Arial" panose="020B0604020202020204" pitchFamily="34" charset="0"/>
              <a:buChar char="•"/>
            </a:pPr>
            <a:r>
              <a:rPr lang="en-US" sz="3600" dirty="0">
                <a:solidFill>
                  <a:schemeClr val="tx1"/>
                </a:solidFill>
              </a:rPr>
              <a:t>Others...</a:t>
            </a:r>
          </a:p>
        </p:txBody>
      </p:sp>
      <p:sp>
        <p:nvSpPr>
          <p:cNvPr id="28" name="Rectangle 27">
            <a:extLst>
              <a:ext uri="{FF2B5EF4-FFF2-40B4-BE49-F238E27FC236}">
                <a16:creationId xmlns:a16="http://schemas.microsoft.com/office/drawing/2014/main" id="{04172E93-222A-E94C-A830-DE0FA75AFDE8}"/>
              </a:ext>
            </a:extLst>
          </p:cNvPr>
          <p:cNvSpPr/>
          <p:nvPr/>
        </p:nvSpPr>
        <p:spPr>
          <a:xfrm>
            <a:off x="256032" y="32588787"/>
            <a:ext cx="13424584" cy="6579595"/>
          </a:xfrm>
          <a:prstGeom prst="rect">
            <a:avLst/>
          </a:prstGeom>
          <a:solidFill>
            <a:srgbClr val="005334">
              <a:alpha val="25098"/>
            </a:srgbClr>
          </a:solidFill>
          <a:ln>
            <a:solidFill>
              <a:srgbClr val="005334"/>
            </a:solid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p>
            <a:r>
              <a:rPr lang="en-US" sz="7200" b="1" dirty="0">
                <a:solidFill>
                  <a:schemeClr val="tx1"/>
                </a:solidFill>
              </a:rPr>
              <a:t>TAU / PROTEAS-TUNE: Next Steps</a:t>
            </a:r>
            <a:endParaRPr lang="en-US" sz="3600" dirty="0">
              <a:solidFill>
                <a:schemeClr val="tx1"/>
              </a:solidFill>
            </a:endParaRPr>
          </a:p>
          <a:p>
            <a:pPr marL="571500" indent="-571500">
              <a:buFont typeface="Arial" panose="020B0604020202020204" pitchFamily="34" charset="0"/>
              <a:buChar char="•"/>
            </a:pPr>
            <a:r>
              <a:rPr lang="en-US" sz="3600" b="1" dirty="0">
                <a:solidFill>
                  <a:schemeClr val="tx1"/>
                </a:solidFill>
              </a:rPr>
              <a:t>CUDA 11</a:t>
            </a:r>
            <a:r>
              <a:rPr lang="en-US" sz="3600" dirty="0">
                <a:solidFill>
                  <a:schemeClr val="tx1"/>
                </a:solidFill>
              </a:rPr>
              <a:t> : Finish new </a:t>
            </a:r>
            <a:r>
              <a:rPr lang="en-US" sz="3600" dirty="0" err="1">
                <a:solidFill>
                  <a:schemeClr val="tx1"/>
                </a:solidFill>
              </a:rPr>
              <a:t>Perfworks</a:t>
            </a:r>
            <a:r>
              <a:rPr lang="en-US" sz="3600" dirty="0">
                <a:solidFill>
                  <a:schemeClr val="tx1"/>
                </a:solidFill>
              </a:rPr>
              <a:t> APIs for CUDA/CUPTI 10+ to replace deprecated CUPTI metric support.</a:t>
            </a:r>
          </a:p>
          <a:p>
            <a:pPr marL="571500" indent="-571500">
              <a:buFont typeface="Arial" panose="020B0604020202020204" pitchFamily="34" charset="0"/>
              <a:buChar char="•"/>
            </a:pPr>
            <a:r>
              <a:rPr lang="en-US" sz="3600" b="1" dirty="0">
                <a:solidFill>
                  <a:schemeClr val="tx1"/>
                </a:solidFill>
              </a:rPr>
              <a:t>OpenMP / </a:t>
            </a:r>
            <a:r>
              <a:rPr lang="en-US" sz="3600" b="1" dirty="0" err="1">
                <a:solidFill>
                  <a:schemeClr val="tx1"/>
                </a:solidFill>
              </a:rPr>
              <a:t>OpenACC</a:t>
            </a:r>
            <a:r>
              <a:rPr lang="en-US" sz="3600" dirty="0">
                <a:solidFill>
                  <a:schemeClr val="tx1"/>
                </a:solidFill>
              </a:rPr>
              <a:t> : Continue to explore and implement prototype measurement for OpenMP and </a:t>
            </a:r>
            <a:r>
              <a:rPr lang="en-US" sz="3600" dirty="0" err="1">
                <a:solidFill>
                  <a:schemeClr val="tx1"/>
                </a:solidFill>
              </a:rPr>
              <a:t>OpenACC</a:t>
            </a:r>
            <a:r>
              <a:rPr lang="en-US" sz="3600" dirty="0">
                <a:solidFill>
                  <a:schemeClr val="tx1"/>
                </a:solidFill>
              </a:rPr>
              <a:t> regions executed on target devices.</a:t>
            </a:r>
          </a:p>
          <a:p>
            <a:pPr marL="571500" indent="-571500">
              <a:buFont typeface="Arial" panose="020B0604020202020204" pitchFamily="34" charset="0"/>
              <a:buChar char="•"/>
            </a:pPr>
            <a:r>
              <a:rPr lang="en-US" sz="3600" b="1" dirty="0" err="1">
                <a:solidFill>
                  <a:schemeClr val="tx1"/>
                </a:solidFill>
              </a:rPr>
              <a:t>ROCm</a:t>
            </a:r>
            <a:r>
              <a:rPr lang="en-US" sz="3600" b="1" dirty="0">
                <a:solidFill>
                  <a:schemeClr val="tx1"/>
                </a:solidFill>
              </a:rPr>
              <a:t>/HIP</a:t>
            </a:r>
            <a:r>
              <a:rPr lang="en-US" sz="3600" dirty="0">
                <a:solidFill>
                  <a:schemeClr val="tx1"/>
                </a:solidFill>
              </a:rPr>
              <a:t> : Continued support for AMD GPUs</a:t>
            </a:r>
            <a:endParaRPr lang="en-US" sz="3600" b="1" dirty="0">
              <a:solidFill>
                <a:schemeClr val="tx1"/>
              </a:solidFill>
            </a:endParaRPr>
          </a:p>
          <a:p>
            <a:pPr marL="571500" indent="-571500">
              <a:buFont typeface="Arial" panose="020B0604020202020204" pitchFamily="34" charset="0"/>
              <a:buChar char="•"/>
            </a:pPr>
            <a:r>
              <a:rPr lang="en-US" sz="3600" b="1" dirty="0" err="1">
                <a:solidFill>
                  <a:schemeClr val="tx1"/>
                </a:solidFill>
              </a:rPr>
              <a:t>oneAPI</a:t>
            </a:r>
            <a:r>
              <a:rPr lang="en-US" sz="3600" dirty="0">
                <a:solidFill>
                  <a:schemeClr val="tx1"/>
                </a:solidFill>
              </a:rPr>
              <a:t> : Continue to update and develop support for Intel GPUs</a:t>
            </a:r>
          </a:p>
          <a:p>
            <a:pPr marL="571500" indent="-571500">
              <a:buFont typeface="Arial" panose="020B0604020202020204" pitchFamily="34" charset="0"/>
              <a:buChar char="•"/>
            </a:pPr>
            <a:r>
              <a:rPr lang="en-US" sz="3600" dirty="0">
                <a:solidFill>
                  <a:schemeClr val="tx1"/>
                </a:solidFill>
              </a:rPr>
              <a:t>T</a:t>
            </a:r>
            <a:r>
              <a:rPr lang="en-US" sz="3600" b="1" dirty="0">
                <a:solidFill>
                  <a:schemeClr val="tx1"/>
                </a:solidFill>
              </a:rPr>
              <a:t>AU compiler wrappers</a:t>
            </a:r>
            <a:r>
              <a:rPr lang="en-US" sz="3600" dirty="0">
                <a:solidFill>
                  <a:schemeClr val="tx1"/>
                </a:solidFill>
              </a:rPr>
              <a:t> : new instrumentation support based on </a:t>
            </a:r>
            <a:r>
              <a:rPr lang="en-US" sz="3600" dirty="0" err="1">
                <a:solidFill>
                  <a:schemeClr val="tx1"/>
                </a:solidFill>
              </a:rPr>
              <a:t>libclang</a:t>
            </a:r>
            <a:r>
              <a:rPr lang="en-US" sz="3600" dirty="0">
                <a:solidFill>
                  <a:schemeClr val="tx1"/>
                </a:solidFill>
              </a:rPr>
              <a:t> and </a:t>
            </a:r>
            <a:r>
              <a:rPr lang="en-US" sz="3600" dirty="0" err="1">
                <a:solidFill>
                  <a:schemeClr val="tx1"/>
                </a:solidFill>
              </a:rPr>
              <a:t>libtooling</a:t>
            </a:r>
            <a:r>
              <a:rPr lang="en-US" sz="3600" dirty="0">
                <a:solidFill>
                  <a:schemeClr val="tx1"/>
                </a:solidFill>
              </a:rPr>
              <a:t> libraries from LLVM</a:t>
            </a:r>
          </a:p>
        </p:txBody>
      </p:sp>
      <p:sp>
        <p:nvSpPr>
          <p:cNvPr id="29" name="Rectangle 28">
            <a:extLst>
              <a:ext uri="{FF2B5EF4-FFF2-40B4-BE49-F238E27FC236}">
                <a16:creationId xmlns:a16="http://schemas.microsoft.com/office/drawing/2014/main" id="{D2F0D59B-40DF-774E-8051-DC2823E2BDB4}"/>
              </a:ext>
            </a:extLst>
          </p:cNvPr>
          <p:cNvSpPr/>
          <p:nvPr/>
        </p:nvSpPr>
        <p:spPr>
          <a:xfrm>
            <a:off x="16014191" y="7275957"/>
            <a:ext cx="15720867" cy="7973198"/>
          </a:xfrm>
          <a:prstGeom prst="rect">
            <a:avLst/>
          </a:prstGeom>
          <a:solidFill>
            <a:srgbClr val="005334">
              <a:alpha val="25098"/>
            </a:srgbClr>
          </a:solidFill>
          <a:ln>
            <a:solidFill>
              <a:srgbClr val="005334"/>
            </a:solid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p>
            <a:r>
              <a:rPr lang="en-US" sz="7200" b="1" dirty="0">
                <a:solidFill>
                  <a:schemeClr val="tx1"/>
                </a:solidFill>
              </a:rPr>
              <a:t>PROTEAS-TUNE Project Goals</a:t>
            </a:r>
          </a:p>
          <a:p>
            <a:pPr fontAlgn="t"/>
            <a:r>
              <a:rPr lang="en-US" sz="3200" b="1" dirty="0">
                <a:solidFill>
                  <a:schemeClr val="tx1"/>
                </a:solidFill>
              </a:rPr>
              <a:t>(</a:t>
            </a:r>
            <a:r>
              <a:rPr lang="en-US" sz="3200" b="1" dirty="0" err="1">
                <a:solidFill>
                  <a:schemeClr val="tx1"/>
                </a:solidFill>
              </a:rPr>
              <a:t>PROgramming</a:t>
            </a:r>
            <a:r>
              <a:rPr lang="en-US" sz="3200" b="1" dirty="0">
                <a:solidFill>
                  <a:schemeClr val="tx1"/>
                </a:solidFill>
              </a:rPr>
              <a:t> Toolchain for Emerging Architectures and Systems)</a:t>
            </a:r>
            <a:endParaRPr lang="en-US" sz="3200" dirty="0">
              <a:solidFill>
                <a:schemeClr val="tx1"/>
              </a:solidFill>
            </a:endParaRPr>
          </a:p>
          <a:p>
            <a:pPr fontAlgn="t"/>
            <a:r>
              <a:rPr lang="en-US" sz="3200" i="1" dirty="0">
                <a:solidFill>
                  <a:schemeClr val="tx1"/>
                </a:solidFill>
              </a:rPr>
              <a:t>Programmer productivity and performance portability are two of the most important challenges facing applications targeting future </a:t>
            </a:r>
            <a:r>
              <a:rPr lang="en-US" sz="3200" i="1" dirty="0" err="1">
                <a:solidFill>
                  <a:schemeClr val="tx1"/>
                </a:solidFill>
              </a:rPr>
              <a:t>exascale</a:t>
            </a:r>
            <a:r>
              <a:rPr lang="en-US" sz="3200" i="1" dirty="0">
                <a:solidFill>
                  <a:schemeClr val="tx1"/>
                </a:solidFill>
              </a:rPr>
              <a:t> computing platforms. The PROTEAS-TUNE project is a strategic response to the continuous changes in architectures and hardware (e.g., heterogeneous computing, deep memory hierarchies, nonvolatile memory) that are defining the landscape for emerging ECP systems. PROTEAS-TUNE is a flexible programming framework and integrated toolchain that will provide ECP applications the opportunity to work with programming abstractions and to evaluate solutions that address the </a:t>
            </a:r>
            <a:r>
              <a:rPr lang="en-US" sz="3200" i="1" dirty="0" err="1">
                <a:solidFill>
                  <a:schemeClr val="tx1"/>
                </a:solidFill>
              </a:rPr>
              <a:t>exascale</a:t>
            </a:r>
            <a:r>
              <a:rPr lang="en-US" sz="3200" i="1" dirty="0">
                <a:solidFill>
                  <a:schemeClr val="tx1"/>
                </a:solidFill>
              </a:rPr>
              <a:t> programming challenges they face.</a:t>
            </a:r>
            <a:endParaRPr lang="en-US" sz="3200" dirty="0">
              <a:solidFill>
                <a:schemeClr val="tx1"/>
              </a:solidFill>
            </a:endParaRPr>
          </a:p>
          <a:p>
            <a:pPr fontAlgn="t"/>
            <a:r>
              <a:rPr lang="en-US" sz="3200" b="1" dirty="0">
                <a:solidFill>
                  <a:schemeClr val="tx1"/>
                </a:solidFill>
              </a:rPr>
              <a:t>Key Capabilities:  LLVM</a:t>
            </a:r>
            <a:r>
              <a:rPr lang="en-US" sz="3200" dirty="0">
                <a:solidFill>
                  <a:schemeClr val="tx1"/>
                </a:solidFill>
              </a:rPr>
              <a:t>; </a:t>
            </a:r>
            <a:r>
              <a:rPr lang="en-US" sz="3200" b="1" dirty="0" err="1">
                <a:solidFill>
                  <a:schemeClr val="tx1"/>
                </a:solidFill>
              </a:rPr>
              <a:t>OpenACC</a:t>
            </a:r>
            <a:r>
              <a:rPr lang="en-US" sz="3200" dirty="0">
                <a:solidFill>
                  <a:schemeClr val="tx1"/>
                </a:solidFill>
              </a:rPr>
              <a:t>, </a:t>
            </a:r>
            <a:r>
              <a:rPr lang="en-US" sz="3200" b="1" dirty="0">
                <a:solidFill>
                  <a:schemeClr val="tx1"/>
                </a:solidFill>
              </a:rPr>
              <a:t>CUDA</a:t>
            </a:r>
            <a:r>
              <a:rPr lang="en-US" sz="3200" dirty="0">
                <a:solidFill>
                  <a:schemeClr val="tx1"/>
                </a:solidFill>
              </a:rPr>
              <a:t>, </a:t>
            </a:r>
            <a:r>
              <a:rPr lang="en-US" sz="3200" b="1" dirty="0">
                <a:solidFill>
                  <a:schemeClr val="tx1"/>
                </a:solidFill>
              </a:rPr>
              <a:t>OpenCL, </a:t>
            </a:r>
            <a:r>
              <a:rPr lang="en-US" sz="3200" b="1" dirty="0" err="1">
                <a:solidFill>
                  <a:schemeClr val="tx1"/>
                </a:solidFill>
              </a:rPr>
              <a:t>OneAPI</a:t>
            </a:r>
            <a:r>
              <a:rPr lang="en-US" sz="3200" dirty="0">
                <a:solidFill>
                  <a:schemeClr val="tx1"/>
                </a:solidFill>
              </a:rPr>
              <a:t>; Performance tools with </a:t>
            </a:r>
            <a:r>
              <a:rPr lang="en-US" sz="3200" b="1" dirty="0">
                <a:solidFill>
                  <a:schemeClr val="tx1"/>
                </a:solidFill>
              </a:rPr>
              <a:t>TAU</a:t>
            </a:r>
            <a:r>
              <a:rPr lang="en-US" sz="3200" dirty="0">
                <a:solidFill>
                  <a:schemeClr val="tx1"/>
                </a:solidFill>
              </a:rPr>
              <a:t>; Expertise and software systems for </a:t>
            </a:r>
            <a:r>
              <a:rPr lang="en-US" sz="3200" b="1" dirty="0">
                <a:solidFill>
                  <a:schemeClr val="tx1"/>
                </a:solidFill>
              </a:rPr>
              <a:t>heterogeneous computing</a:t>
            </a:r>
            <a:r>
              <a:rPr lang="en-US" sz="3200" dirty="0">
                <a:solidFill>
                  <a:schemeClr val="tx1"/>
                </a:solidFill>
              </a:rPr>
              <a:t> (GPUs, FPGAs, Manycore) and </a:t>
            </a:r>
            <a:r>
              <a:rPr lang="en-US" sz="3200" b="1" dirty="0">
                <a:solidFill>
                  <a:schemeClr val="tx1"/>
                </a:solidFill>
              </a:rPr>
              <a:t>deep memory hierarchies</a:t>
            </a:r>
            <a:r>
              <a:rPr lang="en-US" sz="3200" dirty="0">
                <a:solidFill>
                  <a:schemeClr val="tx1"/>
                </a:solidFill>
              </a:rPr>
              <a:t> including </a:t>
            </a:r>
            <a:r>
              <a:rPr lang="en-US" sz="3200" b="1" dirty="0">
                <a:solidFill>
                  <a:schemeClr val="tx1"/>
                </a:solidFill>
              </a:rPr>
              <a:t>nonvolatile memory</a:t>
            </a:r>
            <a:r>
              <a:rPr lang="en-US" sz="3200" dirty="0">
                <a:solidFill>
                  <a:schemeClr val="tx1"/>
                </a:solidFill>
              </a:rPr>
              <a:t>; </a:t>
            </a:r>
            <a:r>
              <a:rPr lang="en-US" sz="3200" b="1" dirty="0">
                <a:solidFill>
                  <a:schemeClr val="tx1"/>
                </a:solidFill>
              </a:rPr>
              <a:t>Performance portability</a:t>
            </a:r>
            <a:r>
              <a:rPr lang="en-US" sz="3200" dirty="0">
                <a:solidFill>
                  <a:schemeClr val="tx1"/>
                </a:solidFill>
              </a:rPr>
              <a:t> metrics, tools, and strategies.</a:t>
            </a:r>
          </a:p>
          <a:p>
            <a:endParaRPr lang="en-US" sz="3600" dirty="0">
              <a:solidFill>
                <a:schemeClr val="tx1"/>
              </a:solidFill>
            </a:endParaRPr>
          </a:p>
        </p:txBody>
      </p:sp>
      <p:sp>
        <p:nvSpPr>
          <p:cNvPr id="30" name="Rectangle 29">
            <a:extLst>
              <a:ext uri="{FF2B5EF4-FFF2-40B4-BE49-F238E27FC236}">
                <a16:creationId xmlns:a16="http://schemas.microsoft.com/office/drawing/2014/main" id="{35FDB01E-5B01-BA45-8D84-09BE7B23CC62}"/>
              </a:ext>
            </a:extLst>
          </p:cNvPr>
          <p:cNvSpPr/>
          <p:nvPr/>
        </p:nvSpPr>
        <p:spPr>
          <a:xfrm>
            <a:off x="13931153" y="32588787"/>
            <a:ext cx="17803906" cy="6579596"/>
          </a:xfrm>
          <a:prstGeom prst="rect">
            <a:avLst/>
          </a:prstGeom>
          <a:solidFill>
            <a:srgbClr val="005334">
              <a:alpha val="25098"/>
            </a:srgbClr>
          </a:solidFill>
          <a:ln>
            <a:solidFill>
              <a:srgbClr val="005334"/>
            </a:solid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numCol="1" rtlCol="0" anchor="t"/>
          <a:lstStyle/>
          <a:p>
            <a:r>
              <a:rPr lang="en-US" sz="7200" b="1" dirty="0">
                <a:solidFill>
                  <a:schemeClr val="tx1"/>
                </a:solidFill>
              </a:rPr>
              <a:t>Related Project: APEX</a:t>
            </a:r>
          </a:p>
          <a:p>
            <a:r>
              <a:rPr lang="en-US" sz="3200" i="1" dirty="0">
                <a:solidFill>
                  <a:schemeClr val="tx1"/>
                </a:solidFill>
              </a:rPr>
              <a:t>Autonomic Performance Environment for </a:t>
            </a:r>
            <a:r>
              <a:rPr lang="en-US" sz="3200" i="1" dirty="0" err="1">
                <a:solidFill>
                  <a:schemeClr val="tx1"/>
                </a:solidFill>
              </a:rPr>
              <a:t>Exascale</a:t>
            </a:r>
            <a:endParaRPr lang="en-US" sz="3200" i="1" dirty="0">
              <a:solidFill>
                <a:schemeClr val="tx1"/>
              </a:solidFill>
            </a:endParaRPr>
          </a:p>
          <a:p>
            <a:r>
              <a:rPr lang="en-US" sz="3600" dirty="0">
                <a:solidFill>
                  <a:schemeClr val="tx1"/>
                </a:solidFill>
                <a:hlinkClick r:id="rId7"/>
              </a:rPr>
              <a:t>https://github.com/khuck/xpress-apex</a:t>
            </a:r>
            <a:r>
              <a:rPr lang="en-US" sz="3600" dirty="0">
                <a:solidFill>
                  <a:schemeClr val="tx1"/>
                </a:solidFill>
              </a:rPr>
              <a:t> </a:t>
            </a:r>
          </a:p>
        </p:txBody>
      </p:sp>
      <p:pic>
        <p:nvPicPr>
          <p:cNvPr id="31" name="Content Placeholder 4" descr="aorsa_3dwindow.tiff">
            <a:extLst>
              <a:ext uri="{FF2B5EF4-FFF2-40B4-BE49-F238E27FC236}">
                <a16:creationId xmlns:a16="http://schemas.microsoft.com/office/drawing/2014/main" id="{31410A7A-87EB-8B4E-952B-2A7B47C87E65}"/>
              </a:ext>
            </a:extLst>
          </p:cNvPr>
          <p:cNvPicPr>
            <a:picLocks noChangeAspect="1"/>
          </p:cNvPicPr>
          <p:nvPr/>
        </p:nvPicPr>
        <p:blipFill rotWithShape="1">
          <a:blip r:embed="rId8">
            <a:extLst>
              <a:ext uri="{28A0092B-C50C-407E-A947-70E740481C1C}">
                <a14:useLocalDpi xmlns:a14="http://schemas.microsoft.com/office/drawing/2010/main" val="0"/>
              </a:ext>
            </a:extLst>
          </a:blip>
          <a:srcRect t="15075" r="20019" b="9750"/>
          <a:stretch/>
        </p:blipFill>
        <p:spPr bwMode="auto">
          <a:xfrm>
            <a:off x="10507471" y="7419383"/>
            <a:ext cx="5169194" cy="27433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64" name="Rectangle 63">
            <a:extLst>
              <a:ext uri="{FF2B5EF4-FFF2-40B4-BE49-F238E27FC236}">
                <a16:creationId xmlns:a16="http://schemas.microsoft.com/office/drawing/2014/main" id="{2485B89C-A370-3A41-B5D6-BD570D91CDBD}"/>
              </a:ext>
            </a:extLst>
          </p:cNvPr>
          <p:cNvSpPr/>
          <p:nvPr/>
        </p:nvSpPr>
        <p:spPr>
          <a:xfrm>
            <a:off x="0" y="39348429"/>
            <a:ext cx="32004000" cy="1799571"/>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3600" i="1" dirty="0"/>
              <a:t>This research was supported by the </a:t>
            </a:r>
            <a:r>
              <a:rPr lang="en-US" sz="3600" i="1" dirty="0" err="1"/>
              <a:t>Exascale</a:t>
            </a:r>
            <a:r>
              <a:rPr lang="en-US" sz="3600" i="1" dirty="0"/>
              <a:t> Computing Project (17-SC-20-SC), a collaborative effort of two U.S. Department of Energy organizations (Office of Science and the National Nuclear Security Administration) responsible for the planning and preparation of a capable </a:t>
            </a:r>
            <a:r>
              <a:rPr lang="en-US" sz="3600" i="1" dirty="0" err="1"/>
              <a:t>exascale</a:t>
            </a:r>
            <a:r>
              <a:rPr lang="en-US" sz="3600" i="1" dirty="0"/>
              <a:t> ecosystem, including software, applications, hardware, advanced system engineering, and early testbed platforms, in support of the nation’s </a:t>
            </a:r>
            <a:r>
              <a:rPr lang="en-US" sz="3600" i="1" dirty="0" err="1"/>
              <a:t>exascale</a:t>
            </a:r>
            <a:r>
              <a:rPr lang="en-US" sz="3600" i="1" dirty="0"/>
              <a:t> computing imperative.</a:t>
            </a:r>
          </a:p>
        </p:txBody>
      </p:sp>
      <p:pic>
        <p:nvPicPr>
          <p:cNvPr id="7" name="Picture 4" descr="tau">
            <a:extLst>
              <a:ext uri="{FF2B5EF4-FFF2-40B4-BE49-F238E27FC236}">
                <a16:creationId xmlns:a16="http://schemas.microsoft.com/office/drawing/2014/main" id="{33260350-9637-A24C-ADE4-C8E3174AC486}"/>
              </a:ext>
            </a:extLst>
          </p:cNvPr>
          <p:cNvPicPr>
            <a:picLocks noChangeAspect="1" noChangeArrowheads="1"/>
          </p:cNvPicPr>
          <p:nvPr/>
        </p:nvPicPr>
        <p:blipFill>
          <a:blip r:embed="rId9"/>
          <a:srcRect b="7726"/>
          <a:stretch>
            <a:fillRect/>
          </a:stretch>
        </p:blipFill>
        <p:spPr bwMode="auto">
          <a:xfrm>
            <a:off x="13515423" y="13230147"/>
            <a:ext cx="2060616" cy="1709873"/>
          </a:xfrm>
          <a:prstGeom prst="rect">
            <a:avLst/>
          </a:prstGeom>
          <a:noFill/>
          <a:ln w="9525">
            <a:noFill/>
            <a:miter lim="800000"/>
            <a:headEnd/>
            <a:tailEnd/>
          </a:ln>
        </p:spPr>
      </p:pic>
      <p:sp>
        <p:nvSpPr>
          <p:cNvPr id="16" name="TextBox 15">
            <a:extLst>
              <a:ext uri="{FF2B5EF4-FFF2-40B4-BE49-F238E27FC236}">
                <a16:creationId xmlns:a16="http://schemas.microsoft.com/office/drawing/2014/main" id="{368810C1-C697-BA4D-9FFD-C5CC57153294}"/>
              </a:ext>
            </a:extLst>
          </p:cNvPr>
          <p:cNvSpPr txBox="1"/>
          <p:nvPr/>
        </p:nvSpPr>
        <p:spPr>
          <a:xfrm>
            <a:off x="21652626" y="15828893"/>
            <a:ext cx="10248210" cy="6032421"/>
          </a:xfrm>
          <a:prstGeom prst="rect">
            <a:avLst/>
          </a:prstGeom>
          <a:noFill/>
        </p:spPr>
        <p:txBody>
          <a:bodyPr wrap="square" rtlCol="0">
            <a:spAutoFit/>
          </a:bodyPr>
          <a:lstStyle/>
          <a:p>
            <a:r>
              <a:rPr lang="en-US" sz="6600" b="1" dirty="0"/>
              <a:t>ECP 2021 Sessions with TAU:</a:t>
            </a:r>
          </a:p>
          <a:p>
            <a:pPr marL="400050" indent="-400050">
              <a:buFont typeface="Arial" panose="020B0604020202020204" pitchFamily="34" charset="0"/>
              <a:buChar char="•"/>
            </a:pPr>
            <a:r>
              <a:rPr lang="en-US" sz="3200" b="1" dirty="0" err="1"/>
              <a:t>BoF</a:t>
            </a:r>
            <a:r>
              <a:rPr lang="en-US" sz="3200" b="1" dirty="0"/>
              <a:t> – Observing GPU Performance with the TAU Performance System </a:t>
            </a:r>
            <a:r>
              <a:rPr lang="en-US" sz="3200" b="1" dirty="0">
                <a:hlinkClick r:id="rId10"/>
              </a:rPr>
              <a:t>http://tau.uoregon.edu/TAU_BoF_Mar21.pptx</a:t>
            </a:r>
            <a:r>
              <a:rPr lang="en-US" sz="3200" b="1" dirty="0"/>
              <a:t> </a:t>
            </a:r>
          </a:p>
          <a:p>
            <a:pPr marL="400050" indent="-400050">
              <a:buFont typeface="Arial" panose="020B0604020202020204" pitchFamily="34" charset="0"/>
              <a:buChar char="•"/>
            </a:pPr>
            <a:r>
              <a:rPr lang="en-US" sz="3200" b="1" dirty="0" err="1"/>
              <a:t>BoF</a:t>
            </a:r>
            <a:r>
              <a:rPr lang="en-US" sz="3200" b="1" dirty="0"/>
              <a:t> – How to Measure and Analyze the Performance of GPU-accelerated Code </a:t>
            </a:r>
            <a:r>
              <a:rPr lang="en-US" sz="3200" b="1" dirty="0">
                <a:hlinkClick r:id="rId11"/>
              </a:rPr>
              <a:t>http://tau.uoregon.edu/TAU_GPU_BoF_Apr21.pptx</a:t>
            </a:r>
            <a:r>
              <a:rPr lang="en-US" sz="3200" b="1" dirty="0"/>
              <a:t> </a:t>
            </a:r>
          </a:p>
          <a:p>
            <a:pPr marL="400050" indent="-400050">
              <a:buFont typeface="Arial" panose="020B0604020202020204" pitchFamily="34" charset="0"/>
              <a:buChar char="•"/>
            </a:pPr>
            <a:r>
              <a:rPr lang="en-US" sz="3200" b="1" dirty="0"/>
              <a:t>Tutorial – E4S: Extreme-scale Scientific Software Stack </a:t>
            </a:r>
            <a:r>
              <a:rPr lang="en-US" sz="3200" b="1" dirty="0">
                <a:hlinkClick r:id="rId12"/>
              </a:rPr>
              <a:t>https://e4s.io/talks/E4S_SEA21.pptx</a:t>
            </a:r>
            <a:endParaRPr lang="en-US" sz="3200" b="1" dirty="0"/>
          </a:p>
          <a:p>
            <a:pPr marL="400050" indent="-400050">
              <a:buFont typeface="Arial" panose="020B0604020202020204" pitchFamily="34" charset="0"/>
              <a:buChar char="•"/>
            </a:pPr>
            <a:r>
              <a:rPr lang="en-US" sz="3200" b="1" dirty="0"/>
              <a:t>Tutorial – AMD Software Tools for </a:t>
            </a:r>
            <a:r>
              <a:rPr lang="en-US" sz="3200" b="1" dirty="0" err="1"/>
              <a:t>Exascale</a:t>
            </a:r>
            <a:r>
              <a:rPr lang="en-US" sz="3200" b="1" dirty="0"/>
              <a:t> Computing </a:t>
            </a:r>
            <a:r>
              <a:rPr lang="en-US" sz="3200" b="1" dirty="0">
                <a:hlinkClick r:id="rId13"/>
              </a:rPr>
              <a:t>http://tau.uoregon.edu/TAU_AMD_Tutorial_Apr21.pptx</a:t>
            </a:r>
            <a:r>
              <a:rPr lang="en-US" sz="3200" b="1" dirty="0"/>
              <a:t> </a:t>
            </a:r>
          </a:p>
        </p:txBody>
      </p:sp>
      <p:pic>
        <p:nvPicPr>
          <p:cNvPr id="22" name="Picture 21">
            <a:extLst>
              <a:ext uri="{FF2B5EF4-FFF2-40B4-BE49-F238E27FC236}">
                <a16:creationId xmlns:a16="http://schemas.microsoft.com/office/drawing/2014/main" id="{BA165042-DD77-C142-AEC3-D3656377F6A6}"/>
              </a:ext>
            </a:extLst>
          </p:cNvPr>
          <p:cNvPicPr>
            <a:picLocks noChangeAspect="1"/>
          </p:cNvPicPr>
          <p:nvPr/>
        </p:nvPicPr>
        <p:blipFill rotWithShape="1">
          <a:blip r:embed="rId14"/>
          <a:srcRect t="25902" b="30014"/>
          <a:stretch/>
        </p:blipFill>
        <p:spPr>
          <a:xfrm>
            <a:off x="27814210" y="5338715"/>
            <a:ext cx="3657600" cy="1612432"/>
          </a:xfrm>
          <a:prstGeom prst="rect">
            <a:avLst/>
          </a:prstGeom>
        </p:spPr>
      </p:pic>
      <p:pic>
        <p:nvPicPr>
          <p:cNvPr id="32" name="Picture 31">
            <a:extLst>
              <a:ext uri="{FF2B5EF4-FFF2-40B4-BE49-F238E27FC236}">
                <a16:creationId xmlns:a16="http://schemas.microsoft.com/office/drawing/2014/main" id="{4D497E25-C29F-5644-AF6F-7DE33A32087B}"/>
              </a:ext>
            </a:extLst>
          </p:cNvPr>
          <p:cNvPicPr>
            <a:picLocks noChangeAspect="1"/>
          </p:cNvPicPr>
          <p:nvPr/>
        </p:nvPicPr>
        <p:blipFill>
          <a:blip r:embed="rId15"/>
          <a:stretch>
            <a:fillRect/>
          </a:stretch>
        </p:blipFill>
        <p:spPr>
          <a:xfrm>
            <a:off x="20658920" y="5241376"/>
            <a:ext cx="5486400" cy="1412305"/>
          </a:xfrm>
          <a:prstGeom prst="rect">
            <a:avLst/>
          </a:prstGeom>
        </p:spPr>
      </p:pic>
      <p:pic>
        <p:nvPicPr>
          <p:cNvPr id="2" name="Picture 1">
            <a:extLst>
              <a:ext uri="{FF2B5EF4-FFF2-40B4-BE49-F238E27FC236}">
                <a16:creationId xmlns:a16="http://schemas.microsoft.com/office/drawing/2014/main" id="{3EB8D5D6-9F65-414E-951B-066220970394}"/>
              </a:ext>
            </a:extLst>
          </p:cNvPr>
          <p:cNvPicPr>
            <a:picLocks noChangeAspect="1"/>
          </p:cNvPicPr>
          <p:nvPr/>
        </p:nvPicPr>
        <p:blipFill>
          <a:blip r:embed="rId16"/>
          <a:stretch>
            <a:fillRect/>
          </a:stretch>
        </p:blipFill>
        <p:spPr>
          <a:xfrm>
            <a:off x="24156610" y="4004745"/>
            <a:ext cx="3657600" cy="1339273"/>
          </a:xfrm>
          <a:prstGeom prst="rect">
            <a:avLst/>
          </a:prstGeom>
        </p:spPr>
      </p:pic>
      <p:pic>
        <p:nvPicPr>
          <p:cNvPr id="35" name="Picture 34">
            <a:extLst>
              <a:ext uri="{FF2B5EF4-FFF2-40B4-BE49-F238E27FC236}">
                <a16:creationId xmlns:a16="http://schemas.microsoft.com/office/drawing/2014/main" id="{DE84E587-68F6-CC49-86C5-A07D9F1AD791}"/>
              </a:ext>
            </a:extLst>
          </p:cNvPr>
          <p:cNvPicPr>
            <a:picLocks noChangeAspect="1"/>
          </p:cNvPicPr>
          <p:nvPr/>
        </p:nvPicPr>
        <p:blipFill>
          <a:blip r:embed="rId17"/>
          <a:stretch>
            <a:fillRect/>
          </a:stretch>
        </p:blipFill>
        <p:spPr>
          <a:xfrm>
            <a:off x="794258" y="3799300"/>
            <a:ext cx="2545347" cy="3200400"/>
          </a:xfrm>
          <a:prstGeom prst="rect">
            <a:avLst/>
          </a:prstGeom>
        </p:spPr>
      </p:pic>
      <p:pic>
        <p:nvPicPr>
          <p:cNvPr id="8" name="Picture 7" descr="Diagram&#10;&#10;Description automatically generated">
            <a:extLst>
              <a:ext uri="{FF2B5EF4-FFF2-40B4-BE49-F238E27FC236}">
                <a16:creationId xmlns:a16="http://schemas.microsoft.com/office/drawing/2014/main" id="{78B6731B-FEDF-EA40-B344-5035EC1A08B8}"/>
              </a:ext>
            </a:extLst>
          </p:cNvPr>
          <p:cNvPicPr>
            <a:picLocks noChangeAspect="1"/>
          </p:cNvPicPr>
          <p:nvPr/>
        </p:nvPicPr>
        <p:blipFill rotWithShape="1">
          <a:blip r:embed="rId18"/>
          <a:srcRect t="7008" r="25610" b="28383"/>
          <a:stretch/>
        </p:blipFill>
        <p:spPr>
          <a:xfrm>
            <a:off x="14175347" y="35207305"/>
            <a:ext cx="7690574" cy="3757101"/>
          </a:xfrm>
          <a:prstGeom prst="rect">
            <a:avLst/>
          </a:prstGeom>
        </p:spPr>
      </p:pic>
      <p:sp>
        <p:nvSpPr>
          <p:cNvPr id="69" name="Title 3">
            <a:extLst>
              <a:ext uri="{FF2B5EF4-FFF2-40B4-BE49-F238E27FC236}">
                <a16:creationId xmlns:a16="http://schemas.microsoft.com/office/drawing/2014/main" id="{5793D3EE-5ADB-3446-AF41-B086541AD018}"/>
              </a:ext>
            </a:extLst>
          </p:cNvPr>
          <p:cNvSpPr txBox="1">
            <a:spLocks/>
          </p:cNvSpPr>
          <p:nvPr/>
        </p:nvSpPr>
        <p:spPr>
          <a:xfrm>
            <a:off x="223011" y="26251629"/>
            <a:ext cx="10690616" cy="983378"/>
          </a:xfrm>
          <a:prstGeom prst="rect">
            <a:avLst/>
          </a:prstGeom>
        </p:spPr>
        <p:txBody>
          <a:bodyPr/>
          <a:lstStyle>
            <a:lvl1pPr algn="l" defTabSz="3200400" rtl="0" eaLnBrk="1" latinLnBrk="0" hangingPunct="1">
              <a:lnSpc>
                <a:spcPct val="90000"/>
              </a:lnSpc>
              <a:spcBef>
                <a:spcPct val="0"/>
              </a:spcBef>
              <a:buNone/>
              <a:defRPr sz="15400" kern="1200">
                <a:solidFill>
                  <a:schemeClr val="tx1"/>
                </a:solidFill>
                <a:latin typeface="+mj-lt"/>
                <a:ea typeface="+mj-ea"/>
                <a:cs typeface="+mj-cs"/>
              </a:defRPr>
            </a:lvl1pPr>
          </a:lstStyle>
          <a:p>
            <a:r>
              <a:rPr lang="en-US" sz="3200" dirty="0">
                <a:latin typeface="+mn-lt"/>
              </a:rPr>
              <a:t>Event-based Sampling (EBS): </a:t>
            </a:r>
            <a:br>
              <a:rPr lang="en-US" sz="3200" dirty="0">
                <a:latin typeface="+mn-lt"/>
              </a:rPr>
            </a:br>
            <a:r>
              <a:rPr lang="en-US" sz="3200" dirty="0" err="1">
                <a:latin typeface="+mn-lt"/>
              </a:rPr>
              <a:t>CabanaMD</a:t>
            </a:r>
            <a:r>
              <a:rPr lang="en-US" sz="3200" dirty="0">
                <a:latin typeface="+mn-lt"/>
              </a:rPr>
              <a:t> on an IBM AC922 with NVIDIA V100 GPUs</a:t>
            </a:r>
          </a:p>
        </p:txBody>
      </p:sp>
      <p:pic>
        <p:nvPicPr>
          <p:cNvPr id="70" name="Picture 1" descr="CabanaMD_Statistics1.png">
            <a:extLst>
              <a:ext uri="{FF2B5EF4-FFF2-40B4-BE49-F238E27FC236}">
                <a16:creationId xmlns:a16="http://schemas.microsoft.com/office/drawing/2014/main" id="{26D87671-801A-0143-A6F5-B3FC19BF18DA}"/>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62374" y="27176210"/>
            <a:ext cx="10684933" cy="4839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 name="TextBox 2">
            <a:extLst>
              <a:ext uri="{FF2B5EF4-FFF2-40B4-BE49-F238E27FC236}">
                <a16:creationId xmlns:a16="http://schemas.microsoft.com/office/drawing/2014/main" id="{29FAB7FE-3D91-3E44-B7C6-CA7DD693F7D2}"/>
              </a:ext>
            </a:extLst>
          </p:cNvPr>
          <p:cNvSpPr txBox="1">
            <a:spLocks noChangeArrowheads="1"/>
          </p:cNvSpPr>
          <p:nvPr/>
        </p:nvSpPr>
        <p:spPr bwMode="auto">
          <a:xfrm>
            <a:off x="3264677" y="32040513"/>
            <a:ext cx="429643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Event-based sampling (EBS) with </a:t>
            </a:r>
            <a:r>
              <a:rPr lang="en-US" sz="1800" dirty="0" err="1">
                <a:latin typeface="+mn-lt"/>
              </a:rPr>
              <a:t>Kokkos</a:t>
            </a:r>
            <a:r>
              <a:rPr lang="en-US" sz="1800" dirty="0">
                <a:latin typeface="+mn-lt"/>
              </a:rPr>
              <a:t> API</a:t>
            </a:r>
          </a:p>
        </p:txBody>
      </p:sp>
      <p:sp>
        <p:nvSpPr>
          <p:cNvPr id="72" name="Rectangle 1">
            <a:extLst>
              <a:ext uri="{FF2B5EF4-FFF2-40B4-BE49-F238E27FC236}">
                <a16:creationId xmlns:a16="http://schemas.microsoft.com/office/drawing/2014/main" id="{78E22B1A-9269-4B47-8EE9-15BAEC66981E}"/>
              </a:ext>
            </a:extLst>
          </p:cNvPr>
          <p:cNvSpPr txBox="1">
            <a:spLocks noChangeArrowheads="1"/>
          </p:cNvSpPr>
          <p:nvPr/>
        </p:nvSpPr>
        <p:spPr>
          <a:xfrm>
            <a:off x="12609332" y="26417681"/>
            <a:ext cx="8543367" cy="625200"/>
          </a:xfrm>
          <a:prstGeom prst="rect">
            <a:avLst/>
          </a:prstGeom>
        </p:spPr>
        <p:txBody>
          <a:bodyPr/>
          <a:lstStyle>
            <a:lvl1pPr algn="l" defTabSz="3200400" rtl="0" eaLnBrk="1" latinLnBrk="0" hangingPunct="1">
              <a:lnSpc>
                <a:spcPct val="90000"/>
              </a:lnSpc>
              <a:spcBef>
                <a:spcPct val="0"/>
              </a:spcBef>
              <a:buNone/>
              <a:defRPr sz="15400" kern="1200">
                <a:solidFill>
                  <a:schemeClr val="tx1"/>
                </a:solidFill>
                <a:latin typeface="+mj-lt"/>
                <a:ea typeface="+mj-ea"/>
                <a:cs typeface="+mj-cs"/>
              </a:defRPr>
            </a:lvl1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3200" dirty="0">
                <a:latin typeface="+mn-lt"/>
              </a:rPr>
              <a:t>AMD HIP: Kernel execution on GPUs: </a:t>
            </a:r>
            <a:r>
              <a:rPr lang="en-GB" altLang="en-US" sz="3200" dirty="0" err="1">
                <a:latin typeface="+mn-lt"/>
              </a:rPr>
              <a:t>rochpcg</a:t>
            </a:r>
            <a:endParaRPr lang="en-GB" altLang="en-US" sz="3200" dirty="0">
              <a:latin typeface="+mn-lt"/>
            </a:endParaRPr>
          </a:p>
        </p:txBody>
      </p:sp>
      <p:pic>
        <p:nvPicPr>
          <p:cNvPr id="73" name="Picture 72" descr="Table&#10;&#10;Description automatically generated">
            <a:extLst>
              <a:ext uri="{FF2B5EF4-FFF2-40B4-BE49-F238E27FC236}">
                <a16:creationId xmlns:a16="http://schemas.microsoft.com/office/drawing/2014/main" id="{93666DC6-AD95-F344-AB57-AC60439E8783}"/>
              </a:ext>
            </a:extLst>
          </p:cNvPr>
          <p:cNvPicPr>
            <a:picLocks noChangeAspect="1"/>
          </p:cNvPicPr>
          <p:nvPr/>
        </p:nvPicPr>
        <p:blipFill>
          <a:blip r:embed="rId20"/>
          <a:stretch>
            <a:fillRect/>
          </a:stretch>
        </p:blipFill>
        <p:spPr>
          <a:xfrm>
            <a:off x="11274734" y="27147386"/>
            <a:ext cx="10425559" cy="5077793"/>
          </a:xfrm>
          <a:prstGeom prst="rect">
            <a:avLst/>
          </a:prstGeom>
        </p:spPr>
      </p:pic>
      <p:pic>
        <p:nvPicPr>
          <p:cNvPr id="10" name="Picture 9">
            <a:extLst>
              <a:ext uri="{FF2B5EF4-FFF2-40B4-BE49-F238E27FC236}">
                <a16:creationId xmlns:a16="http://schemas.microsoft.com/office/drawing/2014/main" id="{E75B9CC2-FF94-3E45-B455-8BE2F0CAB313}"/>
              </a:ext>
            </a:extLst>
          </p:cNvPr>
          <p:cNvPicPr>
            <a:picLocks noChangeAspect="1"/>
          </p:cNvPicPr>
          <p:nvPr/>
        </p:nvPicPr>
        <p:blipFill>
          <a:blip r:embed="rId21"/>
          <a:stretch>
            <a:fillRect/>
          </a:stretch>
        </p:blipFill>
        <p:spPr>
          <a:xfrm>
            <a:off x="22512528" y="32771439"/>
            <a:ext cx="9159128" cy="4701146"/>
          </a:xfrm>
          <a:prstGeom prst="rect">
            <a:avLst/>
          </a:prstGeom>
        </p:spPr>
      </p:pic>
      <p:sp>
        <p:nvSpPr>
          <p:cNvPr id="74" name="TextBox 2">
            <a:extLst>
              <a:ext uri="{FF2B5EF4-FFF2-40B4-BE49-F238E27FC236}">
                <a16:creationId xmlns:a16="http://schemas.microsoft.com/office/drawing/2014/main" id="{36AA5E5A-6C33-3747-A236-D8CD603E55C5}"/>
              </a:ext>
            </a:extLst>
          </p:cNvPr>
          <p:cNvSpPr txBox="1">
            <a:spLocks noChangeArrowheads="1"/>
          </p:cNvSpPr>
          <p:nvPr/>
        </p:nvSpPr>
        <p:spPr bwMode="auto">
          <a:xfrm>
            <a:off x="22601189" y="37472585"/>
            <a:ext cx="8945611" cy="1491821"/>
          </a:xfrm>
          <a:prstGeom prst="rect">
            <a:avLst/>
          </a:prstGeom>
          <a:solidFill>
            <a:schemeClr val="bg1"/>
          </a:solid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Figure: XGC executed on Summit, measured with APEX, visualized in </a:t>
            </a:r>
            <a:r>
              <a:rPr lang="en-US" sz="1800" dirty="0" err="1">
                <a:latin typeface="+mn-lt"/>
              </a:rPr>
              <a:t>Vampir</a:t>
            </a:r>
            <a:r>
              <a:rPr lang="en-US" sz="1800" dirty="0">
                <a:latin typeface="+mn-lt"/>
              </a:rPr>
              <a:t>, including CUDA and </a:t>
            </a:r>
            <a:r>
              <a:rPr lang="en-US" sz="1800" dirty="0" err="1">
                <a:latin typeface="+mn-lt"/>
              </a:rPr>
              <a:t>Kokkos</a:t>
            </a:r>
            <a:r>
              <a:rPr lang="en-US" sz="1800" dirty="0">
                <a:latin typeface="+mn-lt"/>
              </a:rPr>
              <a:t> activity.  APEX supports several asynchronous threading and tasking programming models, including C++ async, HPX, OpenMP, </a:t>
            </a:r>
            <a:r>
              <a:rPr lang="en-US" sz="1800" dirty="0" err="1">
                <a:latin typeface="+mn-lt"/>
              </a:rPr>
              <a:t>OpenACC</a:t>
            </a:r>
            <a:r>
              <a:rPr lang="en-US" sz="1800" dirty="0">
                <a:latin typeface="+mn-lt"/>
              </a:rPr>
              <a:t>, </a:t>
            </a:r>
            <a:r>
              <a:rPr lang="en-US" sz="1800" dirty="0" err="1">
                <a:latin typeface="+mn-lt"/>
              </a:rPr>
              <a:t>Kokkos</a:t>
            </a:r>
            <a:r>
              <a:rPr lang="en-US" sz="1800" dirty="0">
                <a:latin typeface="+mn-lt"/>
              </a:rPr>
              <a:t>, Raja, CUDA.  Monitoring support similar to the TAU plugin, providing utilization statistics for the filesystem, network, devices, CPU and memory.  Additional support for AMD and Intel GPUs is planned.</a:t>
            </a:r>
          </a:p>
        </p:txBody>
      </p:sp>
      <p:sp>
        <p:nvSpPr>
          <p:cNvPr id="75" name="TextBox 2">
            <a:extLst>
              <a:ext uri="{FF2B5EF4-FFF2-40B4-BE49-F238E27FC236}">
                <a16:creationId xmlns:a16="http://schemas.microsoft.com/office/drawing/2014/main" id="{0B165134-70C2-D04B-9B26-9BCEA9829860}"/>
              </a:ext>
            </a:extLst>
          </p:cNvPr>
          <p:cNvSpPr txBox="1">
            <a:spLocks noChangeArrowheads="1"/>
          </p:cNvSpPr>
          <p:nvPr/>
        </p:nvSpPr>
        <p:spPr bwMode="auto">
          <a:xfrm>
            <a:off x="26635480" y="36716743"/>
            <a:ext cx="2654445" cy="369332"/>
          </a:xfrm>
          <a:prstGeom prst="rect">
            <a:avLst/>
          </a:prstGeom>
          <a:solidFill>
            <a:schemeClr val="bg1"/>
          </a:solid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Memory occupied on GPU</a:t>
            </a:r>
          </a:p>
        </p:txBody>
      </p:sp>
      <p:sp>
        <p:nvSpPr>
          <p:cNvPr id="76" name="TextBox 2">
            <a:extLst>
              <a:ext uri="{FF2B5EF4-FFF2-40B4-BE49-F238E27FC236}">
                <a16:creationId xmlns:a16="http://schemas.microsoft.com/office/drawing/2014/main" id="{C88C9B87-C79B-A946-99CC-E361E56CDDF3}"/>
              </a:ext>
            </a:extLst>
          </p:cNvPr>
          <p:cNvSpPr txBox="1">
            <a:spLocks noChangeArrowheads="1"/>
          </p:cNvSpPr>
          <p:nvPr/>
        </p:nvSpPr>
        <p:spPr bwMode="auto">
          <a:xfrm>
            <a:off x="26250320" y="34651613"/>
            <a:ext cx="3127779" cy="369332"/>
          </a:xfrm>
          <a:prstGeom prst="rect">
            <a:avLst/>
          </a:prstGeom>
          <a:solidFill>
            <a:schemeClr val="bg1"/>
          </a:solid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Summary timeline of utilization</a:t>
            </a:r>
          </a:p>
        </p:txBody>
      </p:sp>
      <p:sp>
        <p:nvSpPr>
          <p:cNvPr id="77" name="TextBox 2">
            <a:extLst>
              <a:ext uri="{FF2B5EF4-FFF2-40B4-BE49-F238E27FC236}">
                <a16:creationId xmlns:a16="http://schemas.microsoft.com/office/drawing/2014/main" id="{4AC7BAFB-6269-DC44-A8F8-C6092DB66045}"/>
              </a:ext>
            </a:extLst>
          </p:cNvPr>
          <p:cNvSpPr txBox="1">
            <a:spLocks noChangeArrowheads="1"/>
          </p:cNvSpPr>
          <p:nvPr/>
        </p:nvSpPr>
        <p:spPr bwMode="auto">
          <a:xfrm>
            <a:off x="27702897" y="33434382"/>
            <a:ext cx="1675202" cy="369332"/>
          </a:xfrm>
          <a:prstGeom prst="rect">
            <a:avLst/>
          </a:prstGeom>
          <a:solidFill>
            <a:schemeClr val="bg1"/>
          </a:solid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Master timeline</a:t>
            </a:r>
          </a:p>
        </p:txBody>
      </p:sp>
    </p:spTree>
    <p:extLst>
      <p:ext uri="{BB962C8B-B14F-4D97-AF65-F5344CB8AC3E}">
        <p14:creationId xmlns:p14="http://schemas.microsoft.com/office/powerpoint/2010/main" val="18324883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3705</TotalTime>
  <Words>975</Words>
  <Application>Microsoft Macintosh PowerPoint</Application>
  <PresentationFormat>Custom</PresentationFormat>
  <Paragraphs>59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Huck</dc:creator>
  <cp:lastModifiedBy>Kevin Huck</cp:lastModifiedBy>
  <cp:revision>103</cp:revision>
  <cp:lastPrinted>2019-01-07T22:59:50Z</cp:lastPrinted>
  <dcterms:created xsi:type="dcterms:W3CDTF">2018-12-17T19:16:44Z</dcterms:created>
  <dcterms:modified xsi:type="dcterms:W3CDTF">2021-04-02T23:04:27Z</dcterms:modified>
</cp:coreProperties>
</file>