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004000" cy="41148000"/>
  <p:notesSz cx="6858000" cy="9144000"/>
  <p:defaultTex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0">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59"/>
    <p:restoredTop sz="94640"/>
  </p:normalViewPr>
  <p:slideViewPr>
    <p:cSldViewPr snapToGrid="0" snapToObjects="1">
      <p:cViewPr>
        <p:scale>
          <a:sx n="110" d="100"/>
          <a:sy n="110" d="100"/>
        </p:scale>
        <p:origin x="2152" y="-16360"/>
      </p:cViewPr>
      <p:guideLst>
        <p:guide orient="horz" pos="12960"/>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72A6D-E346-6840-B85C-ABDD235E057B}" type="datetimeFigureOut">
              <a:rPr lang="en-US" smtClean="0"/>
              <a:t>4/8/22</a:t>
            </a:fld>
            <a:endParaRPr lang="en-US"/>
          </a:p>
        </p:txBody>
      </p:sp>
      <p:sp>
        <p:nvSpPr>
          <p:cNvPr id="4" name="Slide Image Placeholder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23C6-1C2C-4C43-B42B-7D6AB0E033A3}" type="slidenum">
              <a:rPr lang="en-US" smtClean="0"/>
              <a:t>‹#›</a:t>
            </a:fld>
            <a:endParaRPr lang="en-US"/>
          </a:p>
        </p:txBody>
      </p:sp>
    </p:spTree>
    <p:extLst>
      <p:ext uri="{BB962C8B-B14F-4D97-AF65-F5344CB8AC3E}">
        <p14:creationId xmlns:p14="http://schemas.microsoft.com/office/powerpoint/2010/main" val="379714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TAU Performance System is an integrated performance toolkit including scalable performance profiling and tracing library and analysis tools for HPC.  The 2022 ECP poster will provide updated information on support for the latest AMD, NVIDIA and Intel hardware, the latest support for programming models like </a:t>
            </a:r>
            <a:r>
              <a:rPr lang="en-US" dirty="0" err="1"/>
              <a:t>Kokkos</a:t>
            </a:r>
            <a:r>
              <a:rPr lang="en-US" dirty="0"/>
              <a:t>, OpenMP, and SYCL, as well as integrated compiler support for instrumentation through a Clang/Clang++ plugin.</a:t>
            </a:r>
          </a:p>
          <a:p>
            <a:r>
              <a:rPr lang="en-US" dirty="0"/>
              <a:t>Allen </a:t>
            </a:r>
            <a:r>
              <a:rPr lang="en-US" dirty="0" err="1"/>
              <a:t>Malony</a:t>
            </a:r>
            <a:r>
              <a:rPr lang="en-US" dirty="0"/>
              <a:t> (UO) </a:t>
            </a:r>
            <a:r>
              <a:rPr lang="en-US" dirty="0" err="1"/>
              <a:t>malony@cs.uoregon.edu</a:t>
            </a:r>
            <a:endParaRPr lang="en-US" dirty="0"/>
          </a:p>
          <a:p>
            <a:r>
              <a:rPr lang="en-US" dirty="0"/>
              <a:t>Sameer Shende (UO) </a:t>
            </a:r>
            <a:r>
              <a:rPr lang="en-US" dirty="0" err="1"/>
              <a:t>sameer@cs.uoregon.edu</a:t>
            </a:r>
            <a:endParaRPr lang="en-US" dirty="0"/>
          </a:p>
          <a:p>
            <a:r>
              <a:rPr lang="en-US" dirty="0"/>
              <a:t>Camille </a:t>
            </a:r>
            <a:r>
              <a:rPr lang="en-US" dirty="0" err="1"/>
              <a:t>Coti</a:t>
            </a:r>
            <a:r>
              <a:rPr lang="en-US" dirty="0"/>
              <a:t> (UO) </a:t>
            </a:r>
            <a:r>
              <a:rPr lang="en-US" dirty="0" err="1"/>
              <a:t>coti@cs.uoregon.edu</a:t>
            </a:r>
            <a:endParaRPr lang="en-US" dirty="0"/>
          </a:p>
          <a:p>
            <a:r>
              <a:rPr lang="en-US" dirty="0"/>
              <a:t>Wyatt Spear (UO) </a:t>
            </a:r>
            <a:r>
              <a:rPr lang="en-US" dirty="0" err="1"/>
              <a:t>wspear@cs.uoregon.edu</a:t>
            </a:r>
            <a:endParaRPr lang="en-US" dirty="0"/>
          </a:p>
          <a:p>
            <a:r>
              <a:rPr lang="en-US" dirty="0"/>
              <a:t>Jeffrey Vetter (ORNL) </a:t>
            </a:r>
            <a:r>
              <a:rPr lang="en-US" dirty="0" err="1"/>
              <a:t>vetter@ornl.gov</a:t>
            </a:r>
            <a:endParaRPr lang="en-US" dirty="0"/>
          </a:p>
          <a:p>
            <a:r>
              <a:rPr lang="en-US" dirty="0"/>
              <a:t>Mary Hall (UU) </a:t>
            </a:r>
            <a:r>
              <a:rPr lang="en-US" dirty="0" err="1"/>
              <a:t>mhall@cs.utah.edu</a:t>
            </a:r>
            <a:endParaRPr lang="en-US" dirty="0"/>
          </a:p>
          <a:p>
            <a:r>
              <a:rPr lang="en-US" dirty="0"/>
              <a:t>Kei Davis (LANL) </a:t>
            </a:r>
            <a:r>
              <a:rPr lang="en-US" dirty="0" err="1"/>
              <a:t>kei@lanl.gov</a:t>
            </a:r>
            <a:endParaRPr lang="en-US" dirty="0"/>
          </a:p>
        </p:txBody>
      </p:sp>
      <p:sp>
        <p:nvSpPr>
          <p:cNvPr id="4" name="Slide Number Placeholder 3"/>
          <p:cNvSpPr>
            <a:spLocks noGrp="1"/>
          </p:cNvSpPr>
          <p:nvPr>
            <p:ph type="sldNum" sz="quarter" idx="5"/>
          </p:nvPr>
        </p:nvSpPr>
        <p:spPr/>
        <p:txBody>
          <a:bodyPr/>
          <a:lstStyle/>
          <a:p>
            <a:fld id="{DDFF23C6-1C2C-4C43-B42B-7D6AB0E033A3}" type="slidenum">
              <a:rPr lang="en-US" smtClean="0"/>
              <a:t>1</a:t>
            </a:fld>
            <a:endParaRPr lang="en-US"/>
          </a:p>
        </p:txBody>
      </p:sp>
    </p:spTree>
    <p:extLst>
      <p:ext uri="{BB962C8B-B14F-4D97-AF65-F5344CB8AC3E}">
        <p14:creationId xmlns:p14="http://schemas.microsoft.com/office/powerpoint/2010/main" val="138735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6734178"/>
            <a:ext cx="27203400" cy="14325600"/>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1612228"/>
            <a:ext cx="24003000" cy="9934572"/>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81097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24083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190750"/>
            <a:ext cx="6900863"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190750"/>
            <a:ext cx="20302538" cy="348710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335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7014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0258437"/>
            <a:ext cx="27603450" cy="17116422"/>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27536787"/>
            <a:ext cx="27603450" cy="9001122"/>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7C38E-EFBE-764E-8A3E-24DE856C106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5966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7C38E-EFBE-764E-8A3E-24DE856C106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971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190759"/>
            <a:ext cx="2760345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0086978"/>
            <a:ext cx="13539190"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4" name="Content Placeholder 3"/>
          <p:cNvSpPr>
            <a:spLocks noGrp="1"/>
          </p:cNvSpPr>
          <p:nvPr>
            <p:ph sz="half" idx="2"/>
          </p:nvPr>
        </p:nvSpPr>
        <p:spPr>
          <a:xfrm>
            <a:off x="2204447" y="15030450"/>
            <a:ext cx="13539190"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0086978"/>
            <a:ext cx="13605869"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6" name="Content Placeholder 5"/>
          <p:cNvSpPr>
            <a:spLocks noGrp="1"/>
          </p:cNvSpPr>
          <p:nvPr>
            <p:ph sz="quarter" idx="4"/>
          </p:nvPr>
        </p:nvSpPr>
        <p:spPr>
          <a:xfrm>
            <a:off x="16202027" y="15030450"/>
            <a:ext cx="13605869"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7C38E-EFBE-764E-8A3E-24DE856C106A}" type="datetimeFigureOut">
              <a:rPr lang="en-US" smtClean="0"/>
              <a:t>4/8/22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06798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7C38E-EFBE-764E-8A3E-24DE856C106A}"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16324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C38E-EFBE-764E-8A3E-24DE856C106A}" type="datetimeFigureOut">
              <a:rPr lang="en-US" smtClean="0"/>
              <a:t>4/8/22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63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5924559"/>
            <a:ext cx="16202025" cy="29241750"/>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0748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5924559"/>
            <a:ext cx="16202025" cy="29241750"/>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50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190759"/>
            <a:ext cx="2760345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0953750"/>
            <a:ext cx="27603450" cy="261080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38138109"/>
            <a:ext cx="7200900" cy="2190750"/>
          </a:xfrm>
          <a:prstGeom prst="rect">
            <a:avLst/>
          </a:prstGeom>
        </p:spPr>
        <p:txBody>
          <a:bodyPr vert="horz" lIns="91440" tIns="45720" rIns="91440" bIns="45720" rtlCol="0" anchor="ctr"/>
          <a:lstStyle>
            <a:lvl1pPr algn="l">
              <a:defRPr sz="4200">
                <a:solidFill>
                  <a:schemeClr val="tx1">
                    <a:tint val="75000"/>
                  </a:schemeClr>
                </a:solidFill>
              </a:defRPr>
            </a:lvl1pPr>
          </a:lstStyle>
          <a:p>
            <a:fld id="{C687C38E-EFBE-764E-8A3E-24DE856C106A}" type="datetimeFigureOut">
              <a:rPr lang="en-US" smtClean="0"/>
              <a:t>4/8/22</a:t>
            </a:fld>
            <a:endParaRPr lang="en-US"/>
          </a:p>
        </p:txBody>
      </p:sp>
      <p:sp>
        <p:nvSpPr>
          <p:cNvPr id="5" name="Footer Placeholder 4"/>
          <p:cNvSpPr>
            <a:spLocks noGrp="1"/>
          </p:cNvSpPr>
          <p:nvPr>
            <p:ph type="ftr" sz="quarter" idx="3"/>
          </p:nvPr>
        </p:nvSpPr>
        <p:spPr>
          <a:xfrm>
            <a:off x="10601325" y="38138109"/>
            <a:ext cx="10801350" cy="2190750"/>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38138109"/>
            <a:ext cx="7200900" cy="2190750"/>
          </a:xfrm>
          <a:prstGeom prst="rect">
            <a:avLst/>
          </a:prstGeom>
        </p:spPr>
        <p:txBody>
          <a:bodyPr vert="horz" lIns="91440" tIns="45720" rIns="91440" bIns="45720" rtlCol="0" anchor="ctr"/>
          <a:lstStyle>
            <a:lvl1pPr algn="r">
              <a:defRPr sz="4200">
                <a:solidFill>
                  <a:schemeClr val="tx1">
                    <a:tint val="75000"/>
                  </a:schemeClr>
                </a:solidFill>
              </a:defRPr>
            </a:lvl1pPr>
          </a:lstStyle>
          <a:p>
            <a:fld id="{3008671E-7141-3440-AD0F-E7FE083C760B}" type="slidenum">
              <a:rPr lang="en-US" smtClean="0"/>
              <a:t>‹#›</a:t>
            </a:fld>
            <a:endParaRPr lang="en-US"/>
          </a:p>
        </p:txBody>
      </p:sp>
    </p:spTree>
    <p:extLst>
      <p:ext uri="{BB962C8B-B14F-4D97-AF65-F5344CB8AC3E}">
        <p14:creationId xmlns:p14="http://schemas.microsoft.com/office/powerpoint/2010/main" val="3657210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github.com/UO-OACISS/apex" TargetMode="External"/><Relationship Id="rId13" Type="http://schemas.openxmlformats.org/officeDocument/2006/relationships/image" Target="../media/image9.tiff"/><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hyperlink" Target="http://tau.uoregon.edu/" TargetMode="External"/><Relationship Id="rId12" Type="http://schemas.openxmlformats.org/officeDocument/2006/relationships/image" Target="../media/image8.tiff"/><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tiff"/><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83000-FD6D-584F-9C85-7124E4AF3063}"/>
              </a:ext>
            </a:extLst>
          </p:cNvPr>
          <p:cNvSpPr/>
          <p:nvPr/>
        </p:nvSpPr>
        <p:spPr>
          <a:xfrm>
            <a:off x="0" y="0"/>
            <a:ext cx="32004000" cy="3527796"/>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en-US" sz="8000" dirty="0"/>
              <a:t>Performance Measurement and Analysis using the TAU Performance System</a:t>
            </a:r>
            <a:endParaRPr lang="en-US" sz="8000" dirty="0"/>
          </a:p>
          <a:p>
            <a:pPr algn="ctr" fontAlgn="auto">
              <a:spcBef>
                <a:spcPts val="0"/>
              </a:spcBef>
              <a:spcAft>
                <a:spcPts val="0"/>
              </a:spcAft>
              <a:defRPr/>
            </a:pPr>
            <a:r>
              <a:rPr lang="en-US" sz="4800" dirty="0"/>
              <a:t>Allen D. </a:t>
            </a:r>
            <a:r>
              <a:rPr lang="en-US" sz="4800" dirty="0" err="1"/>
              <a:t>Malony</a:t>
            </a:r>
            <a:r>
              <a:rPr lang="en-US" sz="4800" dirty="0"/>
              <a:t>, Sameer Shende, Kevin Huck, Camille </a:t>
            </a:r>
            <a:r>
              <a:rPr lang="en-US" sz="4800" dirty="0" err="1"/>
              <a:t>Coti</a:t>
            </a:r>
            <a:r>
              <a:rPr lang="en-US" sz="4800" dirty="0"/>
              <a:t>, Wyatt Spear, Jeffrey S. Vetter, Mary Hall, Kei Davis,</a:t>
            </a:r>
          </a:p>
          <a:p>
            <a:pPr algn="ctr" fontAlgn="auto">
              <a:spcBef>
                <a:spcPts val="0"/>
              </a:spcBef>
              <a:spcAft>
                <a:spcPts val="0"/>
              </a:spcAft>
              <a:defRPr/>
            </a:pPr>
            <a:r>
              <a:rPr lang="en-US" sz="4800" dirty="0"/>
              <a:t>Ian Foster, Scott </a:t>
            </a:r>
            <a:r>
              <a:rPr lang="en-US" sz="4800" dirty="0" err="1"/>
              <a:t>Klasky</a:t>
            </a:r>
            <a:r>
              <a:rPr lang="en-US" sz="4800" dirty="0"/>
              <a:t>, Kerstin </a:t>
            </a:r>
            <a:r>
              <a:rPr lang="en-US" sz="4800" dirty="0" err="1"/>
              <a:t>Kleese</a:t>
            </a:r>
            <a:r>
              <a:rPr lang="en-US" sz="4800" dirty="0"/>
              <a:t> van Dam, Todd Munson</a:t>
            </a:r>
          </a:p>
          <a:p>
            <a:pPr algn="ctr" fontAlgn="auto">
              <a:spcBef>
                <a:spcPts val="0"/>
              </a:spcBef>
              <a:spcAft>
                <a:spcPts val="0"/>
              </a:spcAft>
              <a:defRPr/>
            </a:pPr>
            <a:r>
              <a:rPr lang="en-US" sz="4800" i="1" dirty="0"/>
              <a:t>Funded through ECP 2.3.2.10 (PROTEAS-TUNE) and ECP 2.2.6.08 (CODAR)</a:t>
            </a:r>
          </a:p>
        </p:txBody>
      </p:sp>
      <p:pic>
        <p:nvPicPr>
          <p:cNvPr id="9" name="Picture 8">
            <a:extLst>
              <a:ext uri="{FF2B5EF4-FFF2-40B4-BE49-F238E27FC236}">
                <a16:creationId xmlns:a16="http://schemas.microsoft.com/office/drawing/2014/main" id="{6CCDA181-381A-8043-89EB-F67822FF1C58}"/>
              </a:ext>
            </a:extLst>
          </p:cNvPr>
          <p:cNvPicPr>
            <a:picLocks noChangeAspect="1"/>
          </p:cNvPicPr>
          <p:nvPr/>
        </p:nvPicPr>
        <p:blipFill>
          <a:blip r:embed="rId3"/>
          <a:stretch>
            <a:fillRect/>
          </a:stretch>
        </p:blipFill>
        <p:spPr>
          <a:xfrm>
            <a:off x="14595016" y="4023810"/>
            <a:ext cx="4572000" cy="2390802"/>
          </a:xfrm>
          <a:prstGeom prst="rect">
            <a:avLst/>
          </a:prstGeom>
        </p:spPr>
      </p:pic>
      <p:pic>
        <p:nvPicPr>
          <p:cNvPr id="11" name="Picture 10">
            <a:extLst>
              <a:ext uri="{FF2B5EF4-FFF2-40B4-BE49-F238E27FC236}">
                <a16:creationId xmlns:a16="http://schemas.microsoft.com/office/drawing/2014/main" id="{7182F21D-EC8B-664F-AF02-14D67D125EA4}"/>
              </a:ext>
            </a:extLst>
          </p:cNvPr>
          <p:cNvPicPr>
            <a:picLocks noChangeAspect="1"/>
          </p:cNvPicPr>
          <p:nvPr/>
        </p:nvPicPr>
        <p:blipFill>
          <a:blip r:embed="rId4"/>
          <a:stretch>
            <a:fillRect/>
          </a:stretch>
        </p:blipFill>
        <p:spPr>
          <a:xfrm>
            <a:off x="3824204" y="3833722"/>
            <a:ext cx="3657600" cy="1885949"/>
          </a:xfrm>
          <a:prstGeom prst="rect">
            <a:avLst/>
          </a:prstGeom>
        </p:spPr>
      </p:pic>
      <p:pic>
        <p:nvPicPr>
          <p:cNvPr id="13" name="Picture 12">
            <a:extLst>
              <a:ext uri="{FF2B5EF4-FFF2-40B4-BE49-F238E27FC236}">
                <a16:creationId xmlns:a16="http://schemas.microsoft.com/office/drawing/2014/main" id="{D9A339D5-FAEC-1F4C-B8F1-5465E32A4F3E}"/>
              </a:ext>
            </a:extLst>
          </p:cNvPr>
          <p:cNvPicPr>
            <a:picLocks noChangeAspect="1"/>
          </p:cNvPicPr>
          <p:nvPr/>
        </p:nvPicPr>
        <p:blipFill>
          <a:blip r:embed="rId5"/>
          <a:stretch>
            <a:fillRect/>
          </a:stretch>
        </p:blipFill>
        <p:spPr>
          <a:xfrm>
            <a:off x="7212164" y="5394005"/>
            <a:ext cx="3657600" cy="1693252"/>
          </a:xfrm>
          <a:prstGeom prst="rect">
            <a:avLst/>
          </a:prstGeom>
        </p:spPr>
      </p:pic>
      <p:pic>
        <p:nvPicPr>
          <p:cNvPr id="15" name="Picture 14">
            <a:extLst>
              <a:ext uri="{FF2B5EF4-FFF2-40B4-BE49-F238E27FC236}">
                <a16:creationId xmlns:a16="http://schemas.microsoft.com/office/drawing/2014/main" id="{200DB0B0-FECA-5D42-ACE8-02B9B6914E04}"/>
              </a:ext>
            </a:extLst>
          </p:cNvPr>
          <p:cNvPicPr>
            <a:picLocks noChangeAspect="1"/>
          </p:cNvPicPr>
          <p:nvPr/>
        </p:nvPicPr>
        <p:blipFill>
          <a:blip r:embed="rId6"/>
          <a:stretch>
            <a:fillRect/>
          </a:stretch>
        </p:blipFill>
        <p:spPr>
          <a:xfrm>
            <a:off x="9624857" y="4184651"/>
            <a:ext cx="3657600" cy="1376680"/>
          </a:xfrm>
          <a:prstGeom prst="rect">
            <a:avLst/>
          </a:prstGeom>
        </p:spPr>
      </p:pic>
      <p:sp>
        <p:nvSpPr>
          <p:cNvPr id="25" name="Rectangle 24">
            <a:extLst>
              <a:ext uri="{FF2B5EF4-FFF2-40B4-BE49-F238E27FC236}">
                <a16:creationId xmlns:a16="http://schemas.microsoft.com/office/drawing/2014/main" id="{DC857A57-EE54-9B4F-B919-A8AB98E1BEF1}"/>
              </a:ext>
            </a:extLst>
          </p:cNvPr>
          <p:cNvSpPr/>
          <p:nvPr/>
        </p:nvSpPr>
        <p:spPr>
          <a:xfrm>
            <a:off x="256032" y="7275956"/>
            <a:ext cx="15544800" cy="7954021"/>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What is TAU?</a:t>
            </a:r>
          </a:p>
          <a:p>
            <a:pPr marL="571500" indent="-571500">
              <a:buFont typeface="Arial" panose="020B0604020202020204" pitchFamily="34" charset="0"/>
              <a:buChar char="•"/>
            </a:pPr>
            <a:r>
              <a:rPr lang="en-US" sz="3600" dirty="0">
                <a:solidFill>
                  <a:schemeClr val="tx1"/>
                </a:solidFill>
              </a:rPr>
              <a:t>Tuning and Analysis Utilities (25+ year project)</a:t>
            </a:r>
          </a:p>
          <a:p>
            <a:pPr marL="571500" indent="-571500">
              <a:buFont typeface="Arial" panose="020B0604020202020204" pitchFamily="34" charset="0"/>
              <a:buChar char="•"/>
            </a:pPr>
            <a:r>
              <a:rPr lang="en-US" sz="3600" dirty="0">
                <a:solidFill>
                  <a:schemeClr val="tx1"/>
                </a:solidFill>
                <a:hlinkClick r:id="rId7"/>
              </a:rPr>
              <a:t>http://tau.uoregon.edu</a:t>
            </a:r>
            <a:r>
              <a:rPr lang="en-US" sz="3600" dirty="0">
                <a:solidFill>
                  <a:schemeClr val="tx1"/>
                </a:solidFill>
              </a:rPr>
              <a:t> </a:t>
            </a:r>
          </a:p>
          <a:p>
            <a:pPr marL="571500" indent="-571500">
              <a:buFont typeface="Arial" panose="020B0604020202020204" pitchFamily="34" charset="0"/>
              <a:buChar char="•"/>
            </a:pPr>
            <a:r>
              <a:rPr lang="en-US" sz="3600" dirty="0">
                <a:solidFill>
                  <a:schemeClr val="tx1"/>
                </a:solidFill>
              </a:rPr>
              <a:t>Comprehensive performance profiling and tracing</a:t>
            </a:r>
          </a:p>
          <a:p>
            <a:pPr marL="2327148" lvl="1" indent="-571500">
              <a:buFont typeface="Wingdings" pitchFamily="2" charset="2"/>
              <a:buChar char="ü"/>
            </a:pPr>
            <a:r>
              <a:rPr lang="en-US" sz="3600" dirty="0">
                <a:solidFill>
                  <a:schemeClr val="tx1"/>
                </a:solidFill>
              </a:rPr>
              <a:t>Scalable, flexible, portable</a:t>
            </a:r>
          </a:p>
          <a:p>
            <a:pPr marL="2327148" lvl="1" indent="-571500">
              <a:buFont typeface="Wingdings" pitchFamily="2" charset="2"/>
              <a:buChar char="ü"/>
            </a:pPr>
            <a:r>
              <a:rPr lang="en-US" sz="3600" dirty="0">
                <a:solidFill>
                  <a:schemeClr val="tx1"/>
                </a:solidFill>
              </a:rPr>
              <a:t>Targets all parallel programming/execution paradigms</a:t>
            </a:r>
          </a:p>
          <a:p>
            <a:pPr marL="571500" indent="-571500">
              <a:buFont typeface="Arial" panose="020B0604020202020204" pitchFamily="34" charset="0"/>
              <a:buChar char="•"/>
            </a:pPr>
            <a:r>
              <a:rPr lang="en-US" sz="3600" dirty="0">
                <a:solidFill>
                  <a:schemeClr val="tx1"/>
                </a:solidFill>
              </a:rPr>
              <a:t>Integrated performance toolkit</a:t>
            </a:r>
          </a:p>
          <a:p>
            <a:pPr marL="2327148" lvl="1" indent="-571500">
              <a:buFont typeface="Wingdings" pitchFamily="2" charset="2"/>
              <a:buChar char="ü"/>
            </a:pPr>
            <a:r>
              <a:rPr lang="en-US" sz="3600" dirty="0">
                <a:solidFill>
                  <a:schemeClr val="tx1"/>
                </a:solidFill>
              </a:rPr>
              <a:t>Instrumentation, measurement, analysis, visualization</a:t>
            </a:r>
          </a:p>
          <a:p>
            <a:pPr marL="2327148" lvl="1" indent="-571500">
              <a:buFont typeface="Wingdings" pitchFamily="2" charset="2"/>
              <a:buChar char="ü"/>
            </a:pPr>
            <a:r>
              <a:rPr lang="en-US" sz="3600" dirty="0">
                <a:solidFill>
                  <a:schemeClr val="tx1"/>
                </a:solidFill>
              </a:rPr>
              <a:t>Timers, samples, counters, integrated tool callback support, hardware counter support</a:t>
            </a:r>
          </a:p>
          <a:p>
            <a:pPr marL="2327148" lvl="1" indent="-571500">
              <a:buFont typeface="Wingdings" pitchFamily="2" charset="2"/>
              <a:buChar char="ü"/>
            </a:pPr>
            <a:r>
              <a:rPr lang="en-US" sz="3600" dirty="0">
                <a:solidFill>
                  <a:schemeClr val="tx1"/>
                </a:solidFill>
              </a:rPr>
              <a:t>Widely-ported performance profiling and tracing system</a:t>
            </a:r>
          </a:p>
          <a:p>
            <a:pPr marL="2327148" lvl="1" indent="-571500">
              <a:buFont typeface="Wingdings" pitchFamily="2" charset="2"/>
              <a:buChar char="ü"/>
            </a:pPr>
            <a:r>
              <a:rPr lang="en-US" sz="3600" dirty="0">
                <a:solidFill>
                  <a:schemeClr val="tx1"/>
                </a:solidFill>
              </a:rPr>
              <a:t>Performance data management and data mining</a:t>
            </a:r>
          </a:p>
          <a:p>
            <a:pPr marL="2327148" lvl="1" indent="-571500">
              <a:buFont typeface="Wingdings" pitchFamily="2" charset="2"/>
              <a:buChar char="ü"/>
            </a:pPr>
            <a:r>
              <a:rPr lang="en-US" sz="3600" dirty="0">
                <a:solidFill>
                  <a:schemeClr val="tx1"/>
                </a:solidFill>
              </a:rPr>
              <a:t>Open source (BSD-style license)</a:t>
            </a:r>
          </a:p>
        </p:txBody>
      </p:sp>
      <p:sp>
        <p:nvSpPr>
          <p:cNvPr id="26" name="Rectangle 25">
            <a:extLst>
              <a:ext uri="{FF2B5EF4-FFF2-40B4-BE49-F238E27FC236}">
                <a16:creationId xmlns:a16="http://schemas.microsoft.com/office/drawing/2014/main" id="{58B43487-24F6-BE4F-A7E7-8A25815FBDA8}"/>
              </a:ext>
            </a:extLst>
          </p:cNvPr>
          <p:cNvSpPr/>
          <p:nvPr/>
        </p:nvSpPr>
        <p:spPr>
          <a:xfrm>
            <a:off x="243840" y="15496708"/>
            <a:ext cx="21268110" cy="10673420"/>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New Capabilities in TAU from PROTEAS-TUNE</a:t>
            </a:r>
          </a:p>
          <a:p>
            <a:pPr marL="571500" indent="-571500">
              <a:buFont typeface="Arial" panose="020B0604020202020204" pitchFamily="34" charset="0"/>
              <a:buChar char="•"/>
            </a:pPr>
            <a:r>
              <a:rPr lang="en-US" sz="4000" b="1" dirty="0">
                <a:solidFill>
                  <a:schemeClr val="tx1"/>
                </a:solidFill>
              </a:rPr>
              <a:t>Updated support for latest CUDA,  AMD GPUs and software</a:t>
            </a:r>
            <a:r>
              <a:rPr lang="en-US" sz="4000" dirty="0">
                <a:solidFill>
                  <a:schemeClr val="tx1"/>
                </a:solidFill>
              </a:rPr>
              <a:t>  </a:t>
            </a:r>
          </a:p>
          <a:p>
            <a:pPr marL="571500" indent="-571500">
              <a:buFont typeface="Arial" panose="020B0604020202020204" pitchFamily="34" charset="0"/>
              <a:buChar char="•"/>
            </a:pPr>
            <a:r>
              <a:rPr lang="en-US" sz="4000" b="1" dirty="0">
                <a:solidFill>
                  <a:schemeClr val="tx1"/>
                </a:solidFill>
              </a:rPr>
              <a:t>clang/clang++ TAU plugin </a:t>
            </a:r>
            <a:r>
              <a:rPr lang="en-US" sz="4000" dirty="0">
                <a:solidFill>
                  <a:schemeClr val="tx1"/>
                </a:solidFill>
              </a:rPr>
              <a:t>: Selective instrumentation of C and C++ code, choice of functions to instrument based on name and / or source file – now with support for </a:t>
            </a:r>
            <a:r>
              <a:rPr lang="en-US" sz="4000" dirty="0" err="1">
                <a:solidFill>
                  <a:schemeClr val="tx1"/>
                </a:solidFill>
              </a:rPr>
              <a:t>hipcc</a:t>
            </a:r>
            <a:r>
              <a:rPr lang="en-US" sz="4000" dirty="0">
                <a:solidFill>
                  <a:schemeClr val="tx1"/>
                </a:solidFill>
              </a:rPr>
              <a:t>.</a:t>
            </a:r>
          </a:p>
          <a:p>
            <a:pPr marL="571500" indent="-571500">
              <a:buFont typeface="Arial" panose="020B0604020202020204" pitchFamily="34" charset="0"/>
              <a:buChar char="•"/>
            </a:pPr>
            <a:r>
              <a:rPr lang="en-US" sz="4000" b="1" dirty="0">
                <a:solidFill>
                  <a:schemeClr val="tx1"/>
                </a:solidFill>
              </a:rPr>
              <a:t>Monitoring support</a:t>
            </a:r>
            <a:r>
              <a:rPr lang="en-US" sz="4000" dirty="0">
                <a:solidFill>
                  <a:schemeClr val="tx1"/>
                </a:solidFill>
              </a:rPr>
              <a:t> : updated monitoring plugin provides support for capturing hardware and OS state, NVIDIA Monitoring Library (NVML) support, and broad PAPI counter support (capture all available metrics globally, in one run, using multiplexing).</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Python3+CUDA</a:t>
            </a:r>
            <a:r>
              <a:rPr lang="en-US" sz="4000" dirty="0">
                <a:solidFill>
                  <a:schemeClr val="tx1"/>
                </a:solidFill>
              </a:rPr>
              <a:t> : Enhanced dynamic measurement support for complex deep/machine learning platforms such as TensorFlow and </a:t>
            </a:r>
            <a:r>
              <a:rPr lang="en-US" sz="4000" dirty="0" err="1">
                <a:solidFill>
                  <a:schemeClr val="tx1"/>
                </a:solidFill>
              </a:rPr>
              <a:t>PyTorch</a:t>
            </a:r>
            <a:r>
              <a:rPr lang="en-US" sz="4000" dirty="0">
                <a:solidFill>
                  <a:schemeClr val="tx1"/>
                </a:solidFill>
              </a:rPr>
              <a:t>.</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Intel </a:t>
            </a:r>
            <a:r>
              <a:rPr lang="en-US" sz="4000" b="1" dirty="0" err="1">
                <a:solidFill>
                  <a:schemeClr val="tx1"/>
                </a:solidFill>
              </a:rPr>
              <a:t>OneAPI</a:t>
            </a:r>
            <a:r>
              <a:rPr lang="en-US" sz="4000" dirty="0">
                <a:solidFill>
                  <a:schemeClr val="tx1"/>
                </a:solidFill>
              </a:rPr>
              <a:t> : Implemented support for Intel </a:t>
            </a:r>
            <a:r>
              <a:rPr lang="en-US" sz="4000" dirty="0" err="1">
                <a:solidFill>
                  <a:schemeClr val="tx1"/>
                </a:solidFill>
              </a:rPr>
              <a:t>oneAPI</a:t>
            </a:r>
            <a:r>
              <a:rPr lang="en-US" sz="4000" dirty="0">
                <a:solidFill>
                  <a:schemeClr val="tx1"/>
                </a:solidFill>
              </a:rPr>
              <a:t>, including Level Zero, time spent in kernels. on GPU and time spent in </a:t>
            </a:r>
            <a:r>
              <a:rPr lang="en-US" sz="4000" dirty="0" err="1">
                <a:solidFill>
                  <a:schemeClr val="tx1"/>
                </a:solidFill>
              </a:rPr>
              <a:t>OneAPI</a:t>
            </a:r>
            <a:r>
              <a:rPr lang="en-US" sz="4000" dirty="0">
                <a:solidFill>
                  <a:schemeClr val="tx1"/>
                </a:solidFill>
              </a:rPr>
              <a:t> calls.</a:t>
            </a:r>
          </a:p>
          <a:p>
            <a:pPr marL="571500" indent="-571500">
              <a:buFont typeface="Arial" panose="020B0604020202020204" pitchFamily="34" charset="0"/>
              <a:buChar char="•"/>
            </a:pPr>
            <a:r>
              <a:rPr lang="en-US" sz="4000" b="1" dirty="0">
                <a:solidFill>
                  <a:schemeClr val="tx1"/>
                </a:solidFill>
              </a:rPr>
              <a:t>OpenMP</a:t>
            </a:r>
            <a:r>
              <a:rPr lang="en-US" sz="4000" dirty="0">
                <a:solidFill>
                  <a:schemeClr val="tx1"/>
                </a:solidFill>
              </a:rPr>
              <a:t> : Updating OMPT offload event support provided by AMD 5.1.0 clang / </a:t>
            </a:r>
            <a:r>
              <a:rPr lang="en-US" sz="4000" dirty="0" err="1">
                <a:solidFill>
                  <a:schemeClr val="tx1"/>
                </a:solidFill>
              </a:rPr>
              <a:t>hipcc</a:t>
            </a:r>
            <a:r>
              <a:rPr lang="en-US" sz="4000" dirty="0">
                <a:solidFill>
                  <a:schemeClr val="tx1"/>
                </a:solidFill>
              </a:rPr>
              <a:t> compilers. </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F18/</a:t>
            </a:r>
            <a:r>
              <a:rPr lang="en-US" sz="4000" b="1" dirty="0" err="1">
                <a:solidFill>
                  <a:schemeClr val="tx1"/>
                </a:solidFill>
              </a:rPr>
              <a:t>Flang</a:t>
            </a:r>
            <a:r>
              <a:rPr lang="en-US" sz="4000" b="1" dirty="0">
                <a:solidFill>
                  <a:schemeClr val="tx1"/>
                </a:solidFill>
              </a:rPr>
              <a:t> Instrumentation</a:t>
            </a:r>
            <a:r>
              <a:rPr lang="en-US" sz="4000" dirty="0">
                <a:solidFill>
                  <a:schemeClr val="tx1"/>
                </a:solidFill>
              </a:rPr>
              <a:t> : TAU support for the </a:t>
            </a:r>
            <a:r>
              <a:rPr lang="en-US" sz="4000" dirty="0" err="1">
                <a:solidFill>
                  <a:schemeClr val="tx1"/>
                </a:solidFill>
              </a:rPr>
              <a:t>Flang</a:t>
            </a:r>
            <a:r>
              <a:rPr lang="en-US" sz="4000" dirty="0">
                <a:solidFill>
                  <a:schemeClr val="tx1"/>
                </a:solidFill>
              </a:rPr>
              <a:t> Fortran compiler was added.  PDT- and Compiler-based instrumentation support for </a:t>
            </a:r>
            <a:r>
              <a:rPr lang="en-US" sz="4000" dirty="0" err="1">
                <a:solidFill>
                  <a:schemeClr val="tx1"/>
                </a:solidFill>
              </a:rPr>
              <a:t>Flang</a:t>
            </a:r>
            <a:r>
              <a:rPr lang="en-US" sz="4000" dirty="0">
                <a:solidFill>
                  <a:schemeClr val="tx1"/>
                </a:solidFill>
              </a:rPr>
              <a:t> was implemented and tested on x86_64 Linux platforms.</a:t>
            </a:r>
            <a:endParaRPr lang="en-US" sz="4000" b="1" dirty="0">
              <a:solidFill>
                <a:schemeClr val="tx1"/>
              </a:solidFill>
            </a:endParaRPr>
          </a:p>
          <a:p>
            <a:pPr marL="571500" indent="-571500">
              <a:buFont typeface="Arial" panose="020B0604020202020204" pitchFamily="34" charset="0"/>
              <a:buChar char="•"/>
            </a:pPr>
            <a:r>
              <a:rPr lang="en-US" sz="4000" b="1" dirty="0" err="1">
                <a:solidFill>
                  <a:schemeClr val="tx1"/>
                </a:solidFill>
              </a:rPr>
              <a:t>OpenACC</a:t>
            </a:r>
            <a:r>
              <a:rPr lang="en-US" sz="4000" dirty="0">
                <a:solidFill>
                  <a:schemeClr val="tx1"/>
                </a:solidFill>
              </a:rPr>
              <a:t> : Updated profiling support for </a:t>
            </a:r>
            <a:r>
              <a:rPr lang="en-US" sz="4000" dirty="0" err="1">
                <a:solidFill>
                  <a:schemeClr val="tx1"/>
                </a:solidFill>
              </a:rPr>
              <a:t>Clacc</a:t>
            </a:r>
            <a:r>
              <a:rPr lang="en-US" sz="4000" dirty="0">
                <a:solidFill>
                  <a:schemeClr val="tx1"/>
                </a:solidFill>
              </a:rPr>
              <a:t>, developing </a:t>
            </a:r>
            <a:r>
              <a:rPr lang="en-US" sz="4000" dirty="0" err="1">
                <a:solidFill>
                  <a:schemeClr val="tx1"/>
                </a:solidFill>
              </a:rPr>
              <a:t>OpenACC</a:t>
            </a:r>
            <a:r>
              <a:rPr lang="en-US" sz="4000" dirty="0">
                <a:solidFill>
                  <a:schemeClr val="tx1"/>
                </a:solidFill>
              </a:rPr>
              <a:t> support for f18 Fortran.</a:t>
            </a:r>
          </a:p>
        </p:txBody>
      </p:sp>
      <p:sp>
        <p:nvSpPr>
          <p:cNvPr id="27" name="Rectangle 26">
            <a:extLst>
              <a:ext uri="{FF2B5EF4-FFF2-40B4-BE49-F238E27FC236}">
                <a16:creationId xmlns:a16="http://schemas.microsoft.com/office/drawing/2014/main" id="{A78E00D6-3E73-4E48-B978-382F05B3411D}"/>
              </a:ext>
            </a:extLst>
          </p:cNvPr>
          <p:cNvSpPr/>
          <p:nvPr/>
        </p:nvSpPr>
        <p:spPr>
          <a:xfrm>
            <a:off x="21865921" y="22372405"/>
            <a:ext cx="9869137" cy="9643192"/>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ECP Collaborators</a:t>
            </a:r>
          </a:p>
          <a:p>
            <a:pPr marL="571500" indent="-571500">
              <a:buFont typeface="Arial" panose="020B0604020202020204" pitchFamily="34" charset="0"/>
              <a:buChar char="•"/>
            </a:pPr>
            <a:r>
              <a:rPr lang="en-US" sz="3600" dirty="0">
                <a:solidFill>
                  <a:schemeClr val="tx1"/>
                </a:solidFill>
              </a:rPr>
              <a:t>Co-Design Center for Online Data Analysis and Reduction at the </a:t>
            </a:r>
            <a:r>
              <a:rPr lang="en-US" sz="3600" dirty="0" err="1">
                <a:solidFill>
                  <a:schemeClr val="tx1"/>
                </a:solidFill>
              </a:rPr>
              <a:t>Exascale</a:t>
            </a:r>
            <a:r>
              <a:rPr lang="en-US" sz="3600" dirty="0">
                <a:solidFill>
                  <a:schemeClr val="tx1"/>
                </a:solidFill>
              </a:rPr>
              <a:t> (</a:t>
            </a:r>
            <a:r>
              <a:rPr lang="en-US" sz="3600" b="1" dirty="0">
                <a:solidFill>
                  <a:schemeClr val="tx1"/>
                </a:solidFill>
              </a:rPr>
              <a:t>CODAR</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ADIOS Framework for Scientific Data on </a:t>
            </a:r>
            <a:r>
              <a:rPr lang="en-US" sz="3600" dirty="0" err="1">
                <a:solidFill>
                  <a:schemeClr val="tx1"/>
                </a:solidFill>
              </a:rPr>
              <a:t>Exascale</a:t>
            </a:r>
            <a:r>
              <a:rPr lang="en-US" sz="3600" dirty="0">
                <a:solidFill>
                  <a:schemeClr val="tx1"/>
                </a:solidFill>
              </a:rPr>
              <a:t> Systems (</a:t>
            </a:r>
            <a:r>
              <a:rPr lang="en-US" sz="3600" b="1" dirty="0">
                <a:solidFill>
                  <a:schemeClr val="tx1"/>
                </a:solidFill>
              </a:rPr>
              <a:t>ADIOS</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The Whole Device Model Application (</a:t>
            </a:r>
            <a:r>
              <a:rPr lang="en-US" sz="3600" b="1" dirty="0" err="1">
                <a:solidFill>
                  <a:schemeClr val="tx1"/>
                </a:solidFill>
              </a:rPr>
              <a:t>WDMApp</a:t>
            </a:r>
            <a:r>
              <a:rPr lang="en-US" sz="3600" dirty="0">
                <a:solidFill>
                  <a:schemeClr val="tx1"/>
                </a:solidFill>
              </a:rPr>
              <a:t>) </a:t>
            </a:r>
          </a:p>
          <a:p>
            <a:pPr marL="571500" indent="-571500">
              <a:buFont typeface="Arial" panose="020B0604020202020204" pitchFamily="34" charset="0"/>
              <a:buChar char="•"/>
            </a:pPr>
            <a:r>
              <a:rPr lang="en-US" sz="3600" dirty="0" err="1">
                <a:solidFill>
                  <a:schemeClr val="tx1"/>
                </a:solidFill>
              </a:rPr>
              <a:t>Exascale</a:t>
            </a:r>
            <a:r>
              <a:rPr lang="en-US" sz="3600" dirty="0">
                <a:solidFill>
                  <a:schemeClr val="tx1"/>
                </a:solidFill>
              </a:rPr>
              <a:t> Deep Learning and Simulation Enabled Precision Medicine for Cancer (</a:t>
            </a:r>
            <a:r>
              <a:rPr lang="en-US" sz="3600" b="1">
                <a:solidFill>
                  <a:schemeClr val="tx1"/>
                </a:solidFill>
              </a:rPr>
              <a:t>CANDLE</a:t>
            </a:r>
            <a:r>
              <a:rPr lang="en-US" sz="3600">
                <a:solidFill>
                  <a:schemeClr val="tx1"/>
                </a:solidFill>
              </a:rPr>
              <a:t>)</a:t>
            </a:r>
            <a:endParaRPr lang="en-US" sz="3600" dirty="0">
              <a:solidFill>
                <a:schemeClr val="tx1"/>
              </a:solidFill>
            </a:endParaRPr>
          </a:p>
          <a:p>
            <a:pPr marL="571500" indent="-571500">
              <a:buFont typeface="Arial" panose="020B0604020202020204" pitchFamily="34" charset="0"/>
              <a:buChar char="•"/>
            </a:pPr>
            <a:r>
              <a:rPr lang="en-US" sz="3600" dirty="0">
                <a:solidFill>
                  <a:schemeClr val="tx1"/>
                </a:solidFill>
              </a:rPr>
              <a:t>Tackling Chemical, Materials and Biomolecular Challenges in the </a:t>
            </a:r>
            <a:r>
              <a:rPr lang="en-US" sz="3600" dirty="0" err="1">
                <a:solidFill>
                  <a:schemeClr val="tx1"/>
                </a:solidFill>
              </a:rPr>
              <a:t>Exascale</a:t>
            </a:r>
            <a:r>
              <a:rPr lang="en-US" sz="3600" dirty="0">
                <a:solidFill>
                  <a:schemeClr val="tx1"/>
                </a:solidFill>
              </a:rPr>
              <a:t> Era (</a:t>
            </a:r>
            <a:r>
              <a:rPr lang="en-US" sz="3600" b="1" dirty="0" err="1">
                <a:solidFill>
                  <a:schemeClr val="tx1"/>
                </a:solidFill>
              </a:rPr>
              <a:t>NWChemEx</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Block-Structured AMR Co-Design Center (</a:t>
            </a:r>
            <a:r>
              <a:rPr lang="en-US" sz="3600" b="1" dirty="0" err="1">
                <a:solidFill>
                  <a:schemeClr val="tx1"/>
                </a:solidFill>
              </a:rPr>
              <a:t>AMReX</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ECP Applications Effective use of </a:t>
            </a:r>
            <a:r>
              <a:rPr lang="en-US" sz="3600" dirty="0" err="1">
                <a:solidFill>
                  <a:schemeClr val="tx1"/>
                </a:solidFill>
              </a:rPr>
              <a:t>Kokkos</a:t>
            </a:r>
            <a:r>
              <a:rPr lang="en-US" sz="3600" dirty="0">
                <a:solidFill>
                  <a:schemeClr val="tx1"/>
                </a:solidFill>
              </a:rPr>
              <a:t> to Achieve Performance Portability (</a:t>
            </a:r>
            <a:r>
              <a:rPr lang="en-US" sz="3600" b="1" dirty="0" err="1">
                <a:solidFill>
                  <a:schemeClr val="tx1"/>
                </a:solidFill>
              </a:rPr>
              <a:t>Kokkos</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Others...</a:t>
            </a:r>
          </a:p>
        </p:txBody>
      </p:sp>
      <p:sp>
        <p:nvSpPr>
          <p:cNvPr id="28" name="Rectangle 27">
            <a:extLst>
              <a:ext uri="{FF2B5EF4-FFF2-40B4-BE49-F238E27FC236}">
                <a16:creationId xmlns:a16="http://schemas.microsoft.com/office/drawing/2014/main" id="{04172E93-222A-E94C-A830-DE0FA75AFDE8}"/>
              </a:ext>
            </a:extLst>
          </p:cNvPr>
          <p:cNvSpPr/>
          <p:nvPr/>
        </p:nvSpPr>
        <p:spPr>
          <a:xfrm>
            <a:off x="256032" y="32588787"/>
            <a:ext cx="13424584" cy="6579595"/>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TAU / PROTEAS-TUNE: Next Steps</a:t>
            </a:r>
            <a:endParaRPr lang="en-US" sz="3600" dirty="0">
              <a:solidFill>
                <a:schemeClr val="tx1"/>
              </a:solidFill>
            </a:endParaRPr>
          </a:p>
          <a:p>
            <a:pPr marL="571500" indent="-571500">
              <a:buFont typeface="Arial" panose="020B0604020202020204" pitchFamily="34" charset="0"/>
              <a:buChar char="•"/>
            </a:pPr>
            <a:r>
              <a:rPr lang="en-US" sz="3600" b="1" dirty="0">
                <a:solidFill>
                  <a:schemeClr val="tx1"/>
                </a:solidFill>
              </a:rPr>
              <a:t>CUDA 11</a:t>
            </a:r>
            <a:r>
              <a:rPr lang="en-US" sz="3600" dirty="0">
                <a:solidFill>
                  <a:schemeClr val="tx1"/>
                </a:solidFill>
              </a:rPr>
              <a:t> : Finish new </a:t>
            </a:r>
            <a:r>
              <a:rPr lang="en-US" sz="3600" dirty="0" err="1">
                <a:solidFill>
                  <a:schemeClr val="tx1"/>
                </a:solidFill>
              </a:rPr>
              <a:t>Perfworks</a:t>
            </a:r>
            <a:r>
              <a:rPr lang="en-US" sz="3600" dirty="0">
                <a:solidFill>
                  <a:schemeClr val="tx1"/>
                </a:solidFill>
              </a:rPr>
              <a:t> APIs for CUDA/CUPTI 10+ to replace deprecated CUPTI metric support.</a:t>
            </a:r>
          </a:p>
          <a:p>
            <a:pPr marL="571500" indent="-571500">
              <a:buFont typeface="Arial" panose="020B0604020202020204" pitchFamily="34" charset="0"/>
              <a:buChar char="•"/>
            </a:pPr>
            <a:r>
              <a:rPr lang="en-US" sz="3600" b="1" dirty="0">
                <a:solidFill>
                  <a:schemeClr val="tx1"/>
                </a:solidFill>
              </a:rPr>
              <a:t>OpenMP / </a:t>
            </a:r>
            <a:r>
              <a:rPr lang="en-US" sz="3600" b="1" dirty="0" err="1">
                <a:solidFill>
                  <a:schemeClr val="tx1"/>
                </a:solidFill>
              </a:rPr>
              <a:t>OpenACC</a:t>
            </a:r>
            <a:r>
              <a:rPr lang="en-US" sz="3600" dirty="0">
                <a:solidFill>
                  <a:schemeClr val="tx1"/>
                </a:solidFill>
              </a:rPr>
              <a:t> : Continue to explore and implement prototype measurement for OpenMP and </a:t>
            </a:r>
            <a:r>
              <a:rPr lang="en-US" sz="3600" dirty="0" err="1">
                <a:solidFill>
                  <a:schemeClr val="tx1"/>
                </a:solidFill>
              </a:rPr>
              <a:t>OpenACC</a:t>
            </a:r>
            <a:r>
              <a:rPr lang="en-US" sz="3600" dirty="0">
                <a:solidFill>
                  <a:schemeClr val="tx1"/>
                </a:solidFill>
              </a:rPr>
              <a:t> regions executed on target devices.</a:t>
            </a:r>
          </a:p>
          <a:p>
            <a:pPr marL="571500" indent="-571500">
              <a:buFont typeface="Arial" panose="020B0604020202020204" pitchFamily="34" charset="0"/>
              <a:buChar char="•"/>
            </a:pPr>
            <a:r>
              <a:rPr lang="en-US" sz="3600" b="1" dirty="0" err="1">
                <a:solidFill>
                  <a:schemeClr val="tx1"/>
                </a:solidFill>
              </a:rPr>
              <a:t>ROCm</a:t>
            </a:r>
            <a:r>
              <a:rPr lang="en-US" sz="3600" b="1" dirty="0">
                <a:solidFill>
                  <a:schemeClr val="tx1"/>
                </a:solidFill>
              </a:rPr>
              <a:t>/HIP</a:t>
            </a:r>
            <a:r>
              <a:rPr lang="en-US" sz="3600" dirty="0">
                <a:solidFill>
                  <a:schemeClr val="tx1"/>
                </a:solidFill>
              </a:rPr>
              <a:t> : Continued support for AMD GPUs</a:t>
            </a:r>
            <a:endParaRPr lang="en-US" sz="3600" b="1" dirty="0">
              <a:solidFill>
                <a:schemeClr val="tx1"/>
              </a:solidFill>
            </a:endParaRPr>
          </a:p>
          <a:p>
            <a:pPr marL="571500" indent="-571500">
              <a:buFont typeface="Arial" panose="020B0604020202020204" pitchFamily="34" charset="0"/>
              <a:buChar char="•"/>
            </a:pPr>
            <a:r>
              <a:rPr lang="en-US" sz="3600" b="1" dirty="0" err="1">
                <a:solidFill>
                  <a:schemeClr val="tx1"/>
                </a:solidFill>
              </a:rPr>
              <a:t>oneAPI</a:t>
            </a:r>
            <a:r>
              <a:rPr lang="en-US" sz="3600" dirty="0">
                <a:solidFill>
                  <a:schemeClr val="tx1"/>
                </a:solidFill>
              </a:rPr>
              <a:t> : Continue to update and develop support for Intel GPUs</a:t>
            </a:r>
          </a:p>
          <a:p>
            <a:pPr marL="571500" indent="-571500">
              <a:buFont typeface="Arial" panose="020B0604020202020204" pitchFamily="34" charset="0"/>
              <a:buChar char="•"/>
            </a:pPr>
            <a:r>
              <a:rPr lang="en-US" sz="3600" dirty="0">
                <a:solidFill>
                  <a:schemeClr val="tx1"/>
                </a:solidFill>
              </a:rPr>
              <a:t>T</a:t>
            </a:r>
            <a:r>
              <a:rPr lang="en-US" sz="3600" b="1" dirty="0">
                <a:solidFill>
                  <a:schemeClr val="tx1"/>
                </a:solidFill>
              </a:rPr>
              <a:t>AU compiler wrappers</a:t>
            </a:r>
            <a:r>
              <a:rPr lang="en-US" sz="3600" dirty="0">
                <a:solidFill>
                  <a:schemeClr val="tx1"/>
                </a:solidFill>
              </a:rPr>
              <a:t> : new instrumentation support based on </a:t>
            </a:r>
            <a:r>
              <a:rPr lang="en-US" sz="3600" dirty="0" err="1">
                <a:solidFill>
                  <a:schemeClr val="tx1"/>
                </a:solidFill>
              </a:rPr>
              <a:t>libclang</a:t>
            </a:r>
            <a:r>
              <a:rPr lang="en-US" sz="3600" dirty="0">
                <a:solidFill>
                  <a:schemeClr val="tx1"/>
                </a:solidFill>
              </a:rPr>
              <a:t> and </a:t>
            </a:r>
            <a:r>
              <a:rPr lang="en-US" sz="3600" dirty="0" err="1">
                <a:solidFill>
                  <a:schemeClr val="tx1"/>
                </a:solidFill>
              </a:rPr>
              <a:t>libtooling</a:t>
            </a:r>
            <a:r>
              <a:rPr lang="en-US" sz="3600" dirty="0">
                <a:solidFill>
                  <a:schemeClr val="tx1"/>
                </a:solidFill>
              </a:rPr>
              <a:t> libraries from LLVM</a:t>
            </a:r>
          </a:p>
        </p:txBody>
      </p:sp>
      <p:sp>
        <p:nvSpPr>
          <p:cNvPr id="29" name="Rectangle 28">
            <a:extLst>
              <a:ext uri="{FF2B5EF4-FFF2-40B4-BE49-F238E27FC236}">
                <a16:creationId xmlns:a16="http://schemas.microsoft.com/office/drawing/2014/main" id="{D2F0D59B-40DF-774E-8051-DC2823E2BDB4}"/>
              </a:ext>
            </a:extLst>
          </p:cNvPr>
          <p:cNvSpPr/>
          <p:nvPr/>
        </p:nvSpPr>
        <p:spPr>
          <a:xfrm>
            <a:off x="16014191" y="7275957"/>
            <a:ext cx="15720867" cy="7973198"/>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PROTEAS-TUNE Project Goals</a:t>
            </a:r>
          </a:p>
          <a:p>
            <a:pPr fontAlgn="t"/>
            <a:r>
              <a:rPr lang="en-US" sz="3200" b="1" dirty="0">
                <a:solidFill>
                  <a:schemeClr val="tx1"/>
                </a:solidFill>
              </a:rPr>
              <a:t>(</a:t>
            </a:r>
            <a:r>
              <a:rPr lang="en-US" sz="3200" b="1" dirty="0" err="1">
                <a:solidFill>
                  <a:schemeClr val="tx1"/>
                </a:solidFill>
              </a:rPr>
              <a:t>PROgramming</a:t>
            </a:r>
            <a:r>
              <a:rPr lang="en-US" sz="3200" b="1" dirty="0">
                <a:solidFill>
                  <a:schemeClr val="tx1"/>
                </a:solidFill>
              </a:rPr>
              <a:t> Toolchain for Emerging Architectures and Systems)</a:t>
            </a:r>
            <a:endParaRPr lang="en-US" sz="3200" dirty="0">
              <a:solidFill>
                <a:schemeClr val="tx1"/>
              </a:solidFill>
            </a:endParaRPr>
          </a:p>
          <a:p>
            <a:pPr fontAlgn="t"/>
            <a:r>
              <a:rPr lang="en-US" sz="3200" i="1" dirty="0">
                <a:solidFill>
                  <a:schemeClr val="tx1"/>
                </a:solidFill>
              </a:rPr>
              <a:t>Programmer productivity and performance portability are two of the most important challenges facing applications targeting future </a:t>
            </a:r>
            <a:r>
              <a:rPr lang="en-US" sz="3200" i="1" dirty="0" err="1">
                <a:solidFill>
                  <a:schemeClr val="tx1"/>
                </a:solidFill>
              </a:rPr>
              <a:t>exascale</a:t>
            </a:r>
            <a:r>
              <a:rPr lang="en-US" sz="3200" i="1" dirty="0">
                <a:solidFill>
                  <a:schemeClr val="tx1"/>
                </a:solidFill>
              </a:rPr>
              <a:t> computing platforms. The PROTEAS-TUNE project is a strategic response to the continuous changes in architectures and hardware (e.g., heterogeneous computing, deep memory hierarchies, nonvolatile memory) that are defining the landscape for emerging ECP systems. PROTEAS-TUNE is a flexible programming framework and integrated toolchain that will provide ECP applications the opportunity to work with programming abstractions and to evaluate solutions that address the </a:t>
            </a:r>
            <a:r>
              <a:rPr lang="en-US" sz="3200" i="1" dirty="0" err="1">
                <a:solidFill>
                  <a:schemeClr val="tx1"/>
                </a:solidFill>
              </a:rPr>
              <a:t>exascale</a:t>
            </a:r>
            <a:r>
              <a:rPr lang="en-US" sz="3200" i="1" dirty="0">
                <a:solidFill>
                  <a:schemeClr val="tx1"/>
                </a:solidFill>
              </a:rPr>
              <a:t> programming challenges they face.</a:t>
            </a:r>
            <a:endParaRPr lang="en-US" sz="3200" dirty="0">
              <a:solidFill>
                <a:schemeClr val="tx1"/>
              </a:solidFill>
            </a:endParaRPr>
          </a:p>
          <a:p>
            <a:pPr fontAlgn="t"/>
            <a:r>
              <a:rPr lang="en-US" sz="3200" b="1" dirty="0">
                <a:solidFill>
                  <a:schemeClr val="tx1"/>
                </a:solidFill>
              </a:rPr>
              <a:t>Key Capabilities:  LLVM</a:t>
            </a:r>
            <a:r>
              <a:rPr lang="en-US" sz="3200" dirty="0">
                <a:solidFill>
                  <a:schemeClr val="tx1"/>
                </a:solidFill>
              </a:rPr>
              <a:t>; </a:t>
            </a:r>
            <a:r>
              <a:rPr lang="en-US" sz="3200" b="1" dirty="0" err="1">
                <a:solidFill>
                  <a:schemeClr val="tx1"/>
                </a:solidFill>
              </a:rPr>
              <a:t>OpenACC</a:t>
            </a:r>
            <a:r>
              <a:rPr lang="en-US" sz="3200" dirty="0">
                <a:solidFill>
                  <a:schemeClr val="tx1"/>
                </a:solidFill>
              </a:rPr>
              <a:t>, </a:t>
            </a:r>
            <a:r>
              <a:rPr lang="en-US" sz="3200" b="1" dirty="0">
                <a:solidFill>
                  <a:schemeClr val="tx1"/>
                </a:solidFill>
              </a:rPr>
              <a:t>CUDA</a:t>
            </a:r>
            <a:r>
              <a:rPr lang="en-US" sz="3200" dirty="0">
                <a:solidFill>
                  <a:schemeClr val="tx1"/>
                </a:solidFill>
              </a:rPr>
              <a:t>,</a:t>
            </a:r>
            <a:r>
              <a:rPr lang="en-US" sz="3200" b="1" dirty="0">
                <a:solidFill>
                  <a:schemeClr val="tx1"/>
                </a:solidFill>
              </a:rPr>
              <a:t> HIP, OpenCL, </a:t>
            </a:r>
            <a:r>
              <a:rPr lang="en-US" sz="3200" b="1" dirty="0" err="1">
                <a:solidFill>
                  <a:schemeClr val="tx1"/>
                </a:solidFill>
              </a:rPr>
              <a:t>OneAPI</a:t>
            </a:r>
            <a:r>
              <a:rPr lang="en-US" sz="3200" dirty="0">
                <a:solidFill>
                  <a:schemeClr val="tx1"/>
                </a:solidFill>
              </a:rPr>
              <a:t>; Performance tools with </a:t>
            </a:r>
            <a:r>
              <a:rPr lang="en-US" sz="3200" b="1" dirty="0">
                <a:solidFill>
                  <a:schemeClr val="tx1"/>
                </a:solidFill>
              </a:rPr>
              <a:t>TAU</a:t>
            </a:r>
            <a:r>
              <a:rPr lang="en-US" sz="3200" dirty="0">
                <a:solidFill>
                  <a:schemeClr val="tx1"/>
                </a:solidFill>
              </a:rPr>
              <a:t>; Expertise and software systems for </a:t>
            </a:r>
            <a:r>
              <a:rPr lang="en-US" sz="3200" b="1" dirty="0">
                <a:solidFill>
                  <a:schemeClr val="tx1"/>
                </a:solidFill>
              </a:rPr>
              <a:t>heterogeneous computing</a:t>
            </a:r>
            <a:r>
              <a:rPr lang="en-US" sz="3200" dirty="0">
                <a:solidFill>
                  <a:schemeClr val="tx1"/>
                </a:solidFill>
              </a:rPr>
              <a:t> (GPUs, FPGAs, Manycore) and </a:t>
            </a:r>
            <a:r>
              <a:rPr lang="en-US" sz="3200" b="1" dirty="0">
                <a:solidFill>
                  <a:schemeClr val="tx1"/>
                </a:solidFill>
              </a:rPr>
              <a:t>deep memory hierarchies</a:t>
            </a:r>
            <a:r>
              <a:rPr lang="en-US" sz="3200" dirty="0">
                <a:solidFill>
                  <a:schemeClr val="tx1"/>
                </a:solidFill>
              </a:rPr>
              <a:t> including </a:t>
            </a:r>
            <a:r>
              <a:rPr lang="en-US" sz="3200" b="1" dirty="0">
                <a:solidFill>
                  <a:schemeClr val="tx1"/>
                </a:solidFill>
              </a:rPr>
              <a:t>nonvolatile memory</a:t>
            </a:r>
            <a:r>
              <a:rPr lang="en-US" sz="3200" dirty="0">
                <a:solidFill>
                  <a:schemeClr val="tx1"/>
                </a:solidFill>
              </a:rPr>
              <a:t>; </a:t>
            </a:r>
            <a:r>
              <a:rPr lang="en-US" sz="3200" b="1" dirty="0">
                <a:solidFill>
                  <a:schemeClr val="tx1"/>
                </a:solidFill>
              </a:rPr>
              <a:t>Performance portability</a:t>
            </a:r>
            <a:r>
              <a:rPr lang="en-US" sz="3200" dirty="0">
                <a:solidFill>
                  <a:schemeClr val="tx1"/>
                </a:solidFill>
              </a:rPr>
              <a:t> metrics, tools, and strategies.</a:t>
            </a:r>
          </a:p>
          <a:p>
            <a:endParaRPr lang="en-US" sz="3600" dirty="0">
              <a:solidFill>
                <a:schemeClr val="tx1"/>
              </a:solidFill>
            </a:endParaRPr>
          </a:p>
        </p:txBody>
      </p:sp>
      <p:sp>
        <p:nvSpPr>
          <p:cNvPr id="30" name="Rectangle 29">
            <a:extLst>
              <a:ext uri="{FF2B5EF4-FFF2-40B4-BE49-F238E27FC236}">
                <a16:creationId xmlns:a16="http://schemas.microsoft.com/office/drawing/2014/main" id="{35FDB01E-5B01-BA45-8D84-09BE7B23CC62}"/>
              </a:ext>
            </a:extLst>
          </p:cNvPr>
          <p:cNvSpPr/>
          <p:nvPr/>
        </p:nvSpPr>
        <p:spPr>
          <a:xfrm>
            <a:off x="13931153" y="32588787"/>
            <a:ext cx="17803906" cy="6579596"/>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numCol="1" rtlCol="0" anchor="t"/>
          <a:lstStyle/>
          <a:p>
            <a:r>
              <a:rPr lang="en-US" sz="7200" b="1" dirty="0">
                <a:solidFill>
                  <a:schemeClr val="tx1"/>
                </a:solidFill>
              </a:rPr>
              <a:t>Related Project: APEX</a:t>
            </a:r>
          </a:p>
          <a:p>
            <a:r>
              <a:rPr lang="en-US" sz="3200" i="1" dirty="0">
                <a:solidFill>
                  <a:schemeClr val="tx1"/>
                </a:solidFill>
              </a:rPr>
              <a:t>Autonomic Performance Environment for </a:t>
            </a:r>
            <a:r>
              <a:rPr lang="en-US" sz="3200" i="1" dirty="0" err="1">
                <a:solidFill>
                  <a:schemeClr val="tx1"/>
                </a:solidFill>
              </a:rPr>
              <a:t>Exascale</a:t>
            </a:r>
            <a:endParaRPr lang="en-US" sz="3200" i="1" dirty="0">
              <a:solidFill>
                <a:schemeClr val="tx1"/>
              </a:solidFill>
            </a:endParaRPr>
          </a:p>
          <a:p>
            <a:r>
              <a:rPr lang="en-US" sz="3600" dirty="0">
                <a:solidFill>
                  <a:schemeClr val="tx1"/>
                </a:solidFill>
                <a:hlinkClick r:id="rId8"/>
              </a:rPr>
              <a:t>https://github.com/UO-OACISS/apex</a:t>
            </a:r>
            <a:r>
              <a:rPr lang="en-US" sz="3600" dirty="0">
                <a:solidFill>
                  <a:schemeClr val="tx1"/>
                </a:solidFill>
              </a:rPr>
              <a:t> </a:t>
            </a:r>
          </a:p>
        </p:txBody>
      </p:sp>
      <p:pic>
        <p:nvPicPr>
          <p:cNvPr id="31" name="Content Placeholder 4" descr="aorsa_3dwindow.tiff">
            <a:extLst>
              <a:ext uri="{FF2B5EF4-FFF2-40B4-BE49-F238E27FC236}">
                <a16:creationId xmlns:a16="http://schemas.microsoft.com/office/drawing/2014/main" id="{31410A7A-87EB-8B4E-952B-2A7B47C87E65}"/>
              </a:ext>
            </a:extLst>
          </p:cNvPr>
          <p:cNvPicPr>
            <a:picLocks noChangeAspect="1"/>
          </p:cNvPicPr>
          <p:nvPr/>
        </p:nvPicPr>
        <p:blipFill rotWithShape="1">
          <a:blip r:embed="rId9">
            <a:extLst>
              <a:ext uri="{28A0092B-C50C-407E-A947-70E740481C1C}">
                <a14:useLocalDpi xmlns:a14="http://schemas.microsoft.com/office/drawing/2010/main" val="0"/>
              </a:ext>
            </a:extLst>
          </a:blip>
          <a:srcRect t="15075" r="20019" b="9750"/>
          <a:stretch/>
        </p:blipFill>
        <p:spPr bwMode="auto">
          <a:xfrm>
            <a:off x="10507471" y="7419383"/>
            <a:ext cx="5169194" cy="2743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4" name="Rectangle 63">
            <a:extLst>
              <a:ext uri="{FF2B5EF4-FFF2-40B4-BE49-F238E27FC236}">
                <a16:creationId xmlns:a16="http://schemas.microsoft.com/office/drawing/2014/main" id="{2485B89C-A370-3A41-B5D6-BD570D91CDBD}"/>
              </a:ext>
            </a:extLst>
          </p:cNvPr>
          <p:cNvSpPr/>
          <p:nvPr/>
        </p:nvSpPr>
        <p:spPr>
          <a:xfrm>
            <a:off x="0" y="39348429"/>
            <a:ext cx="32004000" cy="1799571"/>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i="1" dirty="0"/>
              <a:t>This research was supported by the </a:t>
            </a:r>
            <a:r>
              <a:rPr lang="en-US" sz="3600" i="1" dirty="0" err="1"/>
              <a:t>Exascale</a:t>
            </a:r>
            <a:r>
              <a:rPr lang="en-US" sz="3600" i="1" dirty="0"/>
              <a:t> Computing Project (17-SC-20-SC), a collaborative effort of two U.S. Department of Energy organizations (Office of Science and the National Nuclear Security Administration) responsible for the planning and preparation of a capable </a:t>
            </a:r>
            <a:r>
              <a:rPr lang="en-US" sz="3600" i="1" dirty="0" err="1"/>
              <a:t>exascale</a:t>
            </a:r>
            <a:r>
              <a:rPr lang="en-US" sz="3600" i="1" dirty="0"/>
              <a:t> ecosystem, including software, applications, hardware, advanced system engineering, and early testbed platforms, in support of the nation’s </a:t>
            </a:r>
            <a:r>
              <a:rPr lang="en-US" sz="3600" i="1" dirty="0" err="1"/>
              <a:t>exascale</a:t>
            </a:r>
            <a:r>
              <a:rPr lang="en-US" sz="3600" i="1" dirty="0"/>
              <a:t> computing imperative.</a:t>
            </a:r>
          </a:p>
        </p:txBody>
      </p:sp>
      <p:pic>
        <p:nvPicPr>
          <p:cNvPr id="7" name="Picture 4" descr="tau">
            <a:extLst>
              <a:ext uri="{FF2B5EF4-FFF2-40B4-BE49-F238E27FC236}">
                <a16:creationId xmlns:a16="http://schemas.microsoft.com/office/drawing/2014/main" id="{33260350-9637-A24C-ADE4-C8E3174AC486}"/>
              </a:ext>
            </a:extLst>
          </p:cNvPr>
          <p:cNvPicPr>
            <a:picLocks noChangeAspect="1" noChangeArrowheads="1"/>
          </p:cNvPicPr>
          <p:nvPr/>
        </p:nvPicPr>
        <p:blipFill>
          <a:blip r:embed="rId10"/>
          <a:srcRect b="7726"/>
          <a:stretch>
            <a:fillRect/>
          </a:stretch>
        </p:blipFill>
        <p:spPr bwMode="auto">
          <a:xfrm>
            <a:off x="13515423" y="13230147"/>
            <a:ext cx="2060616" cy="1709873"/>
          </a:xfrm>
          <a:prstGeom prst="rect">
            <a:avLst/>
          </a:prstGeom>
          <a:noFill/>
          <a:ln w="9525">
            <a:noFill/>
            <a:miter lim="800000"/>
            <a:headEnd/>
            <a:tailEnd/>
          </a:ln>
        </p:spPr>
      </p:pic>
      <p:sp>
        <p:nvSpPr>
          <p:cNvPr id="16" name="TextBox 15">
            <a:extLst>
              <a:ext uri="{FF2B5EF4-FFF2-40B4-BE49-F238E27FC236}">
                <a16:creationId xmlns:a16="http://schemas.microsoft.com/office/drawing/2014/main" id="{368810C1-C697-BA4D-9FFD-C5CC57153294}"/>
              </a:ext>
            </a:extLst>
          </p:cNvPr>
          <p:cNvSpPr txBox="1"/>
          <p:nvPr/>
        </p:nvSpPr>
        <p:spPr>
          <a:xfrm>
            <a:off x="21652626" y="15828893"/>
            <a:ext cx="10248210" cy="6524863"/>
          </a:xfrm>
          <a:prstGeom prst="rect">
            <a:avLst/>
          </a:prstGeom>
          <a:noFill/>
        </p:spPr>
        <p:txBody>
          <a:bodyPr wrap="square" rtlCol="0">
            <a:spAutoFit/>
          </a:bodyPr>
          <a:lstStyle/>
          <a:p>
            <a:r>
              <a:rPr lang="en-US" sz="6600" b="1" dirty="0"/>
              <a:t>ECP 2021 Sessions with TAU:</a:t>
            </a:r>
          </a:p>
          <a:p>
            <a:pPr marL="400050" indent="-400050">
              <a:buFont typeface="Arial" panose="020B0604020202020204" pitchFamily="34" charset="0"/>
              <a:buChar char="•"/>
            </a:pPr>
            <a:r>
              <a:rPr lang="en-US" sz="3200" b="1" u="sng" dirty="0"/>
              <a:t>Tutorial</a:t>
            </a:r>
            <a:r>
              <a:rPr lang="en-US" sz="3200" b="1" dirty="0"/>
              <a:t> – E4S for ECP ST and AD teams : Monday, May 2, 10:00-11:30 AM EST</a:t>
            </a:r>
          </a:p>
          <a:p>
            <a:pPr marL="400050" indent="-400050">
              <a:buFont typeface="Arial" panose="020B0604020202020204" pitchFamily="34" charset="0"/>
              <a:buChar char="•"/>
            </a:pPr>
            <a:r>
              <a:rPr lang="en-US" sz="3200" b="1" u="sng" dirty="0"/>
              <a:t>Tutorial</a:t>
            </a:r>
            <a:r>
              <a:rPr lang="en-US" sz="3200" b="1" dirty="0"/>
              <a:t> – TAU Performance System : Monday, May 2, 12:00-1:30 PM EST</a:t>
            </a:r>
          </a:p>
          <a:p>
            <a:pPr marL="400050" indent="-400050">
              <a:buFont typeface="Arial" panose="020B0604020202020204" pitchFamily="34" charset="0"/>
              <a:buChar char="•"/>
            </a:pPr>
            <a:r>
              <a:rPr lang="en-US" sz="3200" b="1" u="sng" dirty="0"/>
              <a:t>Tutorial</a:t>
            </a:r>
            <a:r>
              <a:rPr lang="en-US" sz="3200" b="1" dirty="0"/>
              <a:t> – AMD Software Tools for </a:t>
            </a:r>
            <a:r>
              <a:rPr lang="en-US" sz="3200" b="1" dirty="0" err="1"/>
              <a:t>Exascale</a:t>
            </a:r>
            <a:r>
              <a:rPr lang="en-US" sz="3200" b="1" dirty="0"/>
              <a:t> Computing : Monday, May 2, 2:30-6:00 PM EST</a:t>
            </a:r>
          </a:p>
          <a:p>
            <a:pPr marL="400050" indent="-400050">
              <a:buFont typeface="Arial" panose="020B0604020202020204" pitchFamily="34" charset="0"/>
              <a:buChar char="•"/>
            </a:pPr>
            <a:r>
              <a:rPr lang="en-US" sz="3200" b="1" u="sng" dirty="0"/>
              <a:t>Breakout</a:t>
            </a:r>
            <a:r>
              <a:rPr lang="en-US" sz="3200" b="1" dirty="0"/>
              <a:t> – Performance Tools for Emerging </a:t>
            </a:r>
            <a:r>
              <a:rPr lang="en-US" sz="3200" b="1" dirty="0" err="1"/>
              <a:t>Exascale</a:t>
            </a:r>
            <a:r>
              <a:rPr lang="en-US" sz="3200" b="1" dirty="0"/>
              <a:t> Platforms: Status and Challenges : Thursday, May 5, 1:00-3:00 PM EST</a:t>
            </a:r>
          </a:p>
          <a:p>
            <a:pPr marL="400050" indent="-400050">
              <a:buFont typeface="Arial" panose="020B0604020202020204" pitchFamily="34" charset="0"/>
              <a:buChar char="•"/>
            </a:pPr>
            <a:r>
              <a:rPr lang="en-US" sz="3200" b="1" u="sng" dirty="0"/>
              <a:t>Tutorial</a:t>
            </a:r>
            <a:r>
              <a:rPr lang="en-US" sz="3200" b="1" dirty="0"/>
              <a:t> – Using Containers to Accelerate HPC : Friday, May 6, 2:30-4:00 PM EST</a:t>
            </a:r>
          </a:p>
        </p:txBody>
      </p:sp>
      <p:pic>
        <p:nvPicPr>
          <p:cNvPr id="22" name="Picture 21">
            <a:extLst>
              <a:ext uri="{FF2B5EF4-FFF2-40B4-BE49-F238E27FC236}">
                <a16:creationId xmlns:a16="http://schemas.microsoft.com/office/drawing/2014/main" id="{BA165042-DD77-C142-AEC3-D3656377F6A6}"/>
              </a:ext>
            </a:extLst>
          </p:cNvPr>
          <p:cNvPicPr>
            <a:picLocks noChangeAspect="1"/>
          </p:cNvPicPr>
          <p:nvPr/>
        </p:nvPicPr>
        <p:blipFill rotWithShape="1">
          <a:blip r:embed="rId11"/>
          <a:srcRect t="25902" b="30014"/>
          <a:stretch/>
        </p:blipFill>
        <p:spPr>
          <a:xfrm>
            <a:off x="27814210" y="5338715"/>
            <a:ext cx="3657600" cy="1612432"/>
          </a:xfrm>
          <a:prstGeom prst="rect">
            <a:avLst/>
          </a:prstGeom>
        </p:spPr>
      </p:pic>
      <p:pic>
        <p:nvPicPr>
          <p:cNvPr id="32" name="Picture 31">
            <a:extLst>
              <a:ext uri="{FF2B5EF4-FFF2-40B4-BE49-F238E27FC236}">
                <a16:creationId xmlns:a16="http://schemas.microsoft.com/office/drawing/2014/main" id="{4D497E25-C29F-5644-AF6F-7DE33A32087B}"/>
              </a:ext>
            </a:extLst>
          </p:cNvPr>
          <p:cNvPicPr>
            <a:picLocks noChangeAspect="1"/>
          </p:cNvPicPr>
          <p:nvPr/>
        </p:nvPicPr>
        <p:blipFill>
          <a:blip r:embed="rId12"/>
          <a:stretch>
            <a:fillRect/>
          </a:stretch>
        </p:blipFill>
        <p:spPr>
          <a:xfrm>
            <a:off x="20658920" y="5241376"/>
            <a:ext cx="5486400" cy="1412305"/>
          </a:xfrm>
          <a:prstGeom prst="rect">
            <a:avLst/>
          </a:prstGeom>
        </p:spPr>
      </p:pic>
      <p:pic>
        <p:nvPicPr>
          <p:cNvPr id="2" name="Picture 1">
            <a:extLst>
              <a:ext uri="{FF2B5EF4-FFF2-40B4-BE49-F238E27FC236}">
                <a16:creationId xmlns:a16="http://schemas.microsoft.com/office/drawing/2014/main" id="{3EB8D5D6-9F65-414E-951B-066220970394}"/>
              </a:ext>
            </a:extLst>
          </p:cNvPr>
          <p:cNvPicPr>
            <a:picLocks noChangeAspect="1"/>
          </p:cNvPicPr>
          <p:nvPr/>
        </p:nvPicPr>
        <p:blipFill>
          <a:blip r:embed="rId13"/>
          <a:stretch>
            <a:fillRect/>
          </a:stretch>
        </p:blipFill>
        <p:spPr>
          <a:xfrm>
            <a:off x="24156610" y="4004745"/>
            <a:ext cx="3657600" cy="1339273"/>
          </a:xfrm>
          <a:prstGeom prst="rect">
            <a:avLst/>
          </a:prstGeom>
        </p:spPr>
      </p:pic>
      <p:pic>
        <p:nvPicPr>
          <p:cNvPr id="35" name="Picture 34">
            <a:extLst>
              <a:ext uri="{FF2B5EF4-FFF2-40B4-BE49-F238E27FC236}">
                <a16:creationId xmlns:a16="http://schemas.microsoft.com/office/drawing/2014/main" id="{DE84E587-68F6-CC49-86C5-A07D9F1AD791}"/>
              </a:ext>
            </a:extLst>
          </p:cNvPr>
          <p:cNvPicPr>
            <a:picLocks noChangeAspect="1"/>
          </p:cNvPicPr>
          <p:nvPr/>
        </p:nvPicPr>
        <p:blipFill>
          <a:blip r:embed="rId14"/>
          <a:stretch>
            <a:fillRect/>
          </a:stretch>
        </p:blipFill>
        <p:spPr>
          <a:xfrm>
            <a:off x="794258" y="3799300"/>
            <a:ext cx="2545347" cy="3200400"/>
          </a:xfrm>
          <a:prstGeom prst="rect">
            <a:avLst/>
          </a:prstGeom>
        </p:spPr>
      </p:pic>
      <p:pic>
        <p:nvPicPr>
          <p:cNvPr id="8" name="Picture 7" descr="Diagram&#10;&#10;Description automatically generated">
            <a:extLst>
              <a:ext uri="{FF2B5EF4-FFF2-40B4-BE49-F238E27FC236}">
                <a16:creationId xmlns:a16="http://schemas.microsoft.com/office/drawing/2014/main" id="{78B6731B-FEDF-EA40-B344-5035EC1A08B8}"/>
              </a:ext>
            </a:extLst>
          </p:cNvPr>
          <p:cNvPicPr>
            <a:picLocks noChangeAspect="1"/>
          </p:cNvPicPr>
          <p:nvPr/>
        </p:nvPicPr>
        <p:blipFill rotWithShape="1">
          <a:blip r:embed="rId15"/>
          <a:srcRect t="7008" r="25610" b="28383"/>
          <a:stretch/>
        </p:blipFill>
        <p:spPr>
          <a:xfrm>
            <a:off x="14175347" y="35207305"/>
            <a:ext cx="7690574" cy="3757101"/>
          </a:xfrm>
          <a:prstGeom prst="rect">
            <a:avLst/>
          </a:prstGeom>
        </p:spPr>
      </p:pic>
      <p:sp>
        <p:nvSpPr>
          <p:cNvPr id="69" name="Title 3">
            <a:extLst>
              <a:ext uri="{FF2B5EF4-FFF2-40B4-BE49-F238E27FC236}">
                <a16:creationId xmlns:a16="http://schemas.microsoft.com/office/drawing/2014/main" id="{5793D3EE-5ADB-3446-AF41-B086541AD018}"/>
              </a:ext>
            </a:extLst>
          </p:cNvPr>
          <p:cNvSpPr txBox="1">
            <a:spLocks/>
          </p:cNvSpPr>
          <p:nvPr/>
        </p:nvSpPr>
        <p:spPr>
          <a:xfrm>
            <a:off x="223011" y="26251629"/>
            <a:ext cx="10690616" cy="983378"/>
          </a:xfrm>
          <a:prstGeom prst="rect">
            <a:avLst/>
          </a:prstGeom>
        </p:spPr>
        <p:txBody>
          <a:bodyPr/>
          <a:lst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a:lstStyle>
          <a:p>
            <a:r>
              <a:rPr lang="en-US" sz="3200" dirty="0">
                <a:latin typeface="+mn-lt"/>
              </a:rPr>
              <a:t>Event-based Sampling (EBS): </a:t>
            </a:r>
            <a:br>
              <a:rPr lang="en-US" sz="3200" dirty="0">
                <a:latin typeface="+mn-lt"/>
              </a:rPr>
            </a:br>
            <a:r>
              <a:rPr lang="en-US" sz="3200" dirty="0" err="1">
                <a:latin typeface="+mn-lt"/>
              </a:rPr>
              <a:t>CabanaMD</a:t>
            </a:r>
            <a:r>
              <a:rPr lang="en-US" sz="3200" dirty="0">
                <a:latin typeface="+mn-lt"/>
              </a:rPr>
              <a:t> on an IBM AC922 with NVIDIA V100 GPUs</a:t>
            </a:r>
          </a:p>
        </p:txBody>
      </p:sp>
      <p:pic>
        <p:nvPicPr>
          <p:cNvPr id="70" name="Picture 1" descr="CabanaMD_Statistics1.png">
            <a:extLst>
              <a:ext uri="{FF2B5EF4-FFF2-40B4-BE49-F238E27FC236}">
                <a16:creationId xmlns:a16="http://schemas.microsoft.com/office/drawing/2014/main" id="{26D87671-801A-0143-A6F5-B3FC19BF18D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2374" y="27176210"/>
            <a:ext cx="10684933" cy="483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TextBox 2">
            <a:extLst>
              <a:ext uri="{FF2B5EF4-FFF2-40B4-BE49-F238E27FC236}">
                <a16:creationId xmlns:a16="http://schemas.microsoft.com/office/drawing/2014/main" id="{29FAB7FE-3D91-3E44-B7C6-CA7DD693F7D2}"/>
              </a:ext>
            </a:extLst>
          </p:cNvPr>
          <p:cNvSpPr txBox="1">
            <a:spLocks noChangeArrowheads="1"/>
          </p:cNvSpPr>
          <p:nvPr/>
        </p:nvSpPr>
        <p:spPr bwMode="auto">
          <a:xfrm>
            <a:off x="3264677" y="32040513"/>
            <a:ext cx="42964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Event-based sampling (EBS) with </a:t>
            </a:r>
            <a:r>
              <a:rPr lang="en-US" sz="1800" dirty="0" err="1">
                <a:latin typeface="+mn-lt"/>
              </a:rPr>
              <a:t>Kokkos</a:t>
            </a:r>
            <a:r>
              <a:rPr lang="en-US" sz="1800" dirty="0">
                <a:latin typeface="+mn-lt"/>
              </a:rPr>
              <a:t> API</a:t>
            </a:r>
          </a:p>
        </p:txBody>
      </p:sp>
      <p:sp>
        <p:nvSpPr>
          <p:cNvPr id="72" name="Rectangle 1">
            <a:extLst>
              <a:ext uri="{FF2B5EF4-FFF2-40B4-BE49-F238E27FC236}">
                <a16:creationId xmlns:a16="http://schemas.microsoft.com/office/drawing/2014/main" id="{78E22B1A-9269-4B47-8EE9-15BAEC66981E}"/>
              </a:ext>
            </a:extLst>
          </p:cNvPr>
          <p:cNvSpPr txBox="1">
            <a:spLocks noChangeArrowheads="1"/>
          </p:cNvSpPr>
          <p:nvPr/>
        </p:nvSpPr>
        <p:spPr>
          <a:xfrm>
            <a:off x="12609332" y="26417681"/>
            <a:ext cx="8543367" cy="625200"/>
          </a:xfrm>
          <a:prstGeom prst="rect">
            <a:avLst/>
          </a:prstGeom>
        </p:spPr>
        <p:txBody>
          <a:bodyPr/>
          <a:lst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dirty="0">
                <a:latin typeface="+mn-lt"/>
              </a:rPr>
              <a:t>AMD HIP: Kernel execution on GPUs: </a:t>
            </a:r>
            <a:r>
              <a:rPr lang="en-GB" altLang="en-US" sz="3200" dirty="0" err="1">
                <a:latin typeface="+mn-lt"/>
              </a:rPr>
              <a:t>rochpcg</a:t>
            </a:r>
            <a:endParaRPr lang="en-GB" altLang="en-US" sz="3200" dirty="0">
              <a:latin typeface="+mn-lt"/>
            </a:endParaRPr>
          </a:p>
        </p:txBody>
      </p:sp>
      <p:pic>
        <p:nvPicPr>
          <p:cNvPr id="73" name="Picture 72" descr="Table&#10;&#10;Description automatically generated">
            <a:extLst>
              <a:ext uri="{FF2B5EF4-FFF2-40B4-BE49-F238E27FC236}">
                <a16:creationId xmlns:a16="http://schemas.microsoft.com/office/drawing/2014/main" id="{93666DC6-AD95-F344-AB57-AC60439E8783}"/>
              </a:ext>
            </a:extLst>
          </p:cNvPr>
          <p:cNvPicPr>
            <a:picLocks noChangeAspect="1"/>
          </p:cNvPicPr>
          <p:nvPr/>
        </p:nvPicPr>
        <p:blipFill>
          <a:blip r:embed="rId17"/>
          <a:stretch>
            <a:fillRect/>
          </a:stretch>
        </p:blipFill>
        <p:spPr>
          <a:xfrm>
            <a:off x="11274734" y="27147386"/>
            <a:ext cx="10425559" cy="5077793"/>
          </a:xfrm>
          <a:prstGeom prst="rect">
            <a:avLst/>
          </a:prstGeom>
        </p:spPr>
      </p:pic>
      <p:pic>
        <p:nvPicPr>
          <p:cNvPr id="10" name="Picture 9">
            <a:extLst>
              <a:ext uri="{FF2B5EF4-FFF2-40B4-BE49-F238E27FC236}">
                <a16:creationId xmlns:a16="http://schemas.microsoft.com/office/drawing/2014/main" id="{E75B9CC2-FF94-3E45-B455-8BE2F0CAB313}"/>
              </a:ext>
            </a:extLst>
          </p:cNvPr>
          <p:cNvPicPr>
            <a:picLocks noChangeAspect="1"/>
          </p:cNvPicPr>
          <p:nvPr/>
        </p:nvPicPr>
        <p:blipFill>
          <a:blip r:embed="rId18"/>
          <a:stretch>
            <a:fillRect/>
          </a:stretch>
        </p:blipFill>
        <p:spPr>
          <a:xfrm>
            <a:off x="22512528" y="32771439"/>
            <a:ext cx="9159128" cy="4701146"/>
          </a:xfrm>
          <a:prstGeom prst="rect">
            <a:avLst/>
          </a:prstGeom>
        </p:spPr>
      </p:pic>
      <p:sp>
        <p:nvSpPr>
          <p:cNvPr id="74" name="TextBox 2">
            <a:extLst>
              <a:ext uri="{FF2B5EF4-FFF2-40B4-BE49-F238E27FC236}">
                <a16:creationId xmlns:a16="http://schemas.microsoft.com/office/drawing/2014/main" id="{36AA5E5A-6C33-3747-A236-D8CD603E55C5}"/>
              </a:ext>
            </a:extLst>
          </p:cNvPr>
          <p:cNvSpPr txBox="1">
            <a:spLocks noChangeArrowheads="1"/>
          </p:cNvSpPr>
          <p:nvPr/>
        </p:nvSpPr>
        <p:spPr bwMode="auto">
          <a:xfrm>
            <a:off x="22601189" y="37472585"/>
            <a:ext cx="8945611" cy="1491821"/>
          </a:xfrm>
          <a:prstGeom prst="rect">
            <a:avLst/>
          </a:prstGeom>
          <a:solidFill>
            <a:schemeClr val="bg1"/>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Figure: XGC executed on Summit, measured with APEX, visualized in </a:t>
            </a:r>
            <a:r>
              <a:rPr lang="en-US" sz="1800" dirty="0" err="1">
                <a:latin typeface="+mn-lt"/>
              </a:rPr>
              <a:t>Vampir</a:t>
            </a:r>
            <a:r>
              <a:rPr lang="en-US" sz="1800" dirty="0">
                <a:latin typeface="+mn-lt"/>
              </a:rPr>
              <a:t>, including CUDA and </a:t>
            </a:r>
            <a:r>
              <a:rPr lang="en-US" sz="1800" dirty="0" err="1">
                <a:latin typeface="+mn-lt"/>
              </a:rPr>
              <a:t>Kokkos</a:t>
            </a:r>
            <a:r>
              <a:rPr lang="en-US" sz="1800" dirty="0">
                <a:latin typeface="+mn-lt"/>
              </a:rPr>
              <a:t> activity.  APEX supports several asynchronous threading and tasking programming models, including C++ std::async, HPX, OpenMP, </a:t>
            </a:r>
            <a:r>
              <a:rPr lang="en-US" sz="1800" dirty="0" err="1">
                <a:latin typeface="+mn-lt"/>
              </a:rPr>
              <a:t>OpenACC</a:t>
            </a:r>
            <a:r>
              <a:rPr lang="en-US" sz="1800" dirty="0">
                <a:latin typeface="+mn-lt"/>
              </a:rPr>
              <a:t>, </a:t>
            </a:r>
            <a:r>
              <a:rPr lang="en-US" sz="1800" dirty="0" err="1">
                <a:latin typeface="+mn-lt"/>
              </a:rPr>
              <a:t>Kokkos</a:t>
            </a:r>
            <a:r>
              <a:rPr lang="en-US" sz="1800" dirty="0">
                <a:latin typeface="+mn-lt"/>
              </a:rPr>
              <a:t>, Raja, CUDA, HIP.  Monitoring support similar to the TAU plugin, providing utilization statistics for the filesystem, network, devices, CPU, GPU, and memory.</a:t>
            </a:r>
          </a:p>
        </p:txBody>
      </p:sp>
      <p:sp>
        <p:nvSpPr>
          <p:cNvPr id="75" name="TextBox 2">
            <a:extLst>
              <a:ext uri="{FF2B5EF4-FFF2-40B4-BE49-F238E27FC236}">
                <a16:creationId xmlns:a16="http://schemas.microsoft.com/office/drawing/2014/main" id="{0B165134-70C2-D04B-9B26-9BCEA9829860}"/>
              </a:ext>
            </a:extLst>
          </p:cNvPr>
          <p:cNvSpPr txBox="1">
            <a:spLocks noChangeArrowheads="1"/>
          </p:cNvSpPr>
          <p:nvPr/>
        </p:nvSpPr>
        <p:spPr bwMode="auto">
          <a:xfrm>
            <a:off x="26635480" y="36716743"/>
            <a:ext cx="2654445" cy="369332"/>
          </a:xfrm>
          <a:prstGeom prst="rect">
            <a:avLst/>
          </a:prstGeom>
          <a:solidFill>
            <a:schemeClr val="bg1"/>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Memory occupied on GPU</a:t>
            </a:r>
          </a:p>
        </p:txBody>
      </p:sp>
      <p:sp>
        <p:nvSpPr>
          <p:cNvPr id="76" name="TextBox 2">
            <a:extLst>
              <a:ext uri="{FF2B5EF4-FFF2-40B4-BE49-F238E27FC236}">
                <a16:creationId xmlns:a16="http://schemas.microsoft.com/office/drawing/2014/main" id="{C88C9B87-C79B-A946-99CC-E361E56CDDF3}"/>
              </a:ext>
            </a:extLst>
          </p:cNvPr>
          <p:cNvSpPr txBox="1">
            <a:spLocks noChangeArrowheads="1"/>
          </p:cNvSpPr>
          <p:nvPr/>
        </p:nvSpPr>
        <p:spPr bwMode="auto">
          <a:xfrm>
            <a:off x="26250320" y="34651613"/>
            <a:ext cx="3127779" cy="369332"/>
          </a:xfrm>
          <a:prstGeom prst="rect">
            <a:avLst/>
          </a:prstGeom>
          <a:solidFill>
            <a:schemeClr val="bg1"/>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Summary timeline of utilization</a:t>
            </a:r>
          </a:p>
        </p:txBody>
      </p:sp>
      <p:sp>
        <p:nvSpPr>
          <p:cNvPr id="77" name="TextBox 2">
            <a:extLst>
              <a:ext uri="{FF2B5EF4-FFF2-40B4-BE49-F238E27FC236}">
                <a16:creationId xmlns:a16="http://schemas.microsoft.com/office/drawing/2014/main" id="{4AC7BAFB-6269-DC44-A8F8-C6092DB66045}"/>
              </a:ext>
            </a:extLst>
          </p:cNvPr>
          <p:cNvSpPr txBox="1">
            <a:spLocks noChangeArrowheads="1"/>
          </p:cNvSpPr>
          <p:nvPr/>
        </p:nvSpPr>
        <p:spPr bwMode="auto">
          <a:xfrm>
            <a:off x="27702897" y="33434382"/>
            <a:ext cx="1675202" cy="369332"/>
          </a:xfrm>
          <a:prstGeom prst="rect">
            <a:avLst/>
          </a:prstGeom>
          <a:solidFill>
            <a:schemeClr val="bg1"/>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Master timeline</a:t>
            </a:r>
          </a:p>
        </p:txBody>
      </p:sp>
    </p:spTree>
    <p:extLst>
      <p:ext uri="{BB962C8B-B14F-4D97-AF65-F5344CB8AC3E}">
        <p14:creationId xmlns:p14="http://schemas.microsoft.com/office/powerpoint/2010/main" val="1832488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3751</TotalTime>
  <Words>1126</Words>
  <Application>Microsoft Macintosh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107</cp:revision>
  <cp:lastPrinted>2019-01-07T22:59:50Z</cp:lastPrinted>
  <dcterms:created xsi:type="dcterms:W3CDTF">2018-12-17T19:16:44Z</dcterms:created>
  <dcterms:modified xsi:type="dcterms:W3CDTF">2022-04-08T18:20:25Z</dcterms:modified>
</cp:coreProperties>
</file>