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004000" cy="41148000"/>
  <p:notesSz cx="6858000" cy="9144000"/>
  <p:defaultTex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0">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6"/>
    <p:restoredTop sz="94720"/>
  </p:normalViewPr>
  <p:slideViewPr>
    <p:cSldViewPr snapToGrid="0" snapToObjects="1">
      <p:cViewPr varScale="1">
        <p:scale>
          <a:sx n="34" d="100"/>
          <a:sy n="34" d="100"/>
        </p:scale>
        <p:origin x="8744" y="320"/>
      </p:cViewPr>
      <p:guideLst>
        <p:guide orient="horz" pos="12960"/>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72A6D-E346-6840-B85C-ABDD235E057B}" type="datetimeFigureOut">
              <a:rPr lang="en-US" smtClean="0"/>
              <a:t>1/9/23</a:t>
            </a:fld>
            <a:endParaRPr lang="en-US"/>
          </a:p>
        </p:txBody>
      </p:sp>
      <p:sp>
        <p:nvSpPr>
          <p:cNvPr id="4" name="Slide Image Placeholder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23C6-1C2C-4C43-B42B-7D6AB0E033A3}" type="slidenum">
              <a:rPr lang="en-US" smtClean="0"/>
              <a:t>‹#›</a:t>
            </a:fld>
            <a:endParaRPr lang="en-US"/>
          </a:p>
        </p:txBody>
      </p:sp>
    </p:spTree>
    <p:extLst>
      <p:ext uri="{BB962C8B-B14F-4D97-AF65-F5344CB8AC3E}">
        <p14:creationId xmlns:p14="http://schemas.microsoft.com/office/powerpoint/2010/main" val="379714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TAU Performance System is an integrated performance toolkit including scalable performance profiling and tracing library and analysis tools for HPC.  The 2022 ECP poster will provide updated information on support for the latest AMD, NVIDIA and Intel hardware, the latest support for programming models like </a:t>
            </a:r>
            <a:r>
              <a:rPr lang="en-US" dirty="0" err="1"/>
              <a:t>Kokkos</a:t>
            </a:r>
            <a:r>
              <a:rPr lang="en-US" dirty="0"/>
              <a:t>, OpenMP, and SYCL, as well as integrated compiler support for instrumentation through a Clang/Clang++ plugin.</a:t>
            </a:r>
          </a:p>
          <a:p>
            <a:r>
              <a:rPr lang="en-US" dirty="0"/>
              <a:t>Allen </a:t>
            </a:r>
            <a:r>
              <a:rPr lang="en-US" dirty="0" err="1"/>
              <a:t>Malony</a:t>
            </a:r>
            <a:r>
              <a:rPr lang="en-US" dirty="0"/>
              <a:t> (UO) </a:t>
            </a:r>
            <a:r>
              <a:rPr lang="en-US" dirty="0" err="1"/>
              <a:t>malony@cs.uoregon.edu</a:t>
            </a:r>
            <a:endParaRPr lang="en-US" dirty="0"/>
          </a:p>
          <a:p>
            <a:r>
              <a:rPr lang="en-US" dirty="0"/>
              <a:t>Sameer Shende (UO) </a:t>
            </a:r>
            <a:r>
              <a:rPr lang="en-US" dirty="0" err="1"/>
              <a:t>sameer@cs.uoregon.edu</a:t>
            </a:r>
            <a:endParaRPr lang="en-US" dirty="0"/>
          </a:p>
          <a:p>
            <a:r>
              <a:rPr lang="en-US" dirty="0"/>
              <a:t>Camille </a:t>
            </a:r>
            <a:r>
              <a:rPr lang="en-US" dirty="0" err="1"/>
              <a:t>Coti</a:t>
            </a:r>
            <a:r>
              <a:rPr lang="en-US" dirty="0"/>
              <a:t> (UO) </a:t>
            </a:r>
            <a:r>
              <a:rPr lang="en-US" dirty="0" err="1"/>
              <a:t>coti@cs.uoregon.edu</a:t>
            </a:r>
            <a:endParaRPr lang="en-US" dirty="0"/>
          </a:p>
          <a:p>
            <a:r>
              <a:rPr lang="en-US" dirty="0"/>
              <a:t>Wyatt Spear (UO) </a:t>
            </a:r>
            <a:r>
              <a:rPr lang="en-US" dirty="0" err="1"/>
              <a:t>wspear@cs.uoregon.edu</a:t>
            </a:r>
            <a:endParaRPr lang="en-US" dirty="0"/>
          </a:p>
          <a:p>
            <a:r>
              <a:rPr lang="en-US" dirty="0"/>
              <a:t>Jeffrey Vetter (ORNL) </a:t>
            </a:r>
            <a:r>
              <a:rPr lang="en-US" dirty="0" err="1"/>
              <a:t>vetter@ornl.gov</a:t>
            </a:r>
            <a:endParaRPr lang="en-US" dirty="0"/>
          </a:p>
          <a:p>
            <a:r>
              <a:rPr lang="en-US" dirty="0"/>
              <a:t>Mary Hall (UU) </a:t>
            </a:r>
            <a:r>
              <a:rPr lang="en-US" dirty="0" err="1"/>
              <a:t>mhall@cs.utah.edu</a:t>
            </a:r>
            <a:endParaRPr lang="en-US" dirty="0"/>
          </a:p>
          <a:p>
            <a:r>
              <a:rPr lang="en-US" dirty="0"/>
              <a:t>Kei Davis (LANL) </a:t>
            </a:r>
            <a:r>
              <a:rPr lang="en-US" dirty="0" err="1"/>
              <a:t>kei@lanl.gov</a:t>
            </a:r>
            <a:endParaRPr lang="en-US" dirty="0"/>
          </a:p>
        </p:txBody>
      </p:sp>
      <p:sp>
        <p:nvSpPr>
          <p:cNvPr id="4" name="Slide Number Placeholder 3"/>
          <p:cNvSpPr>
            <a:spLocks noGrp="1"/>
          </p:cNvSpPr>
          <p:nvPr>
            <p:ph type="sldNum" sz="quarter" idx="5"/>
          </p:nvPr>
        </p:nvSpPr>
        <p:spPr/>
        <p:txBody>
          <a:bodyPr/>
          <a:lstStyle/>
          <a:p>
            <a:fld id="{DDFF23C6-1C2C-4C43-B42B-7D6AB0E033A3}" type="slidenum">
              <a:rPr lang="en-US" smtClean="0"/>
              <a:t>1</a:t>
            </a:fld>
            <a:endParaRPr lang="en-US"/>
          </a:p>
        </p:txBody>
      </p:sp>
    </p:spTree>
    <p:extLst>
      <p:ext uri="{BB962C8B-B14F-4D97-AF65-F5344CB8AC3E}">
        <p14:creationId xmlns:p14="http://schemas.microsoft.com/office/powerpoint/2010/main" val="138735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6734178"/>
            <a:ext cx="27203400" cy="14325600"/>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1612228"/>
            <a:ext cx="24003000" cy="9934572"/>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81097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24083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190750"/>
            <a:ext cx="6900863"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190750"/>
            <a:ext cx="20302538" cy="348710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335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7014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0258437"/>
            <a:ext cx="27603450" cy="17116422"/>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27536787"/>
            <a:ext cx="27603450" cy="9001122"/>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7C38E-EFBE-764E-8A3E-24DE856C106A}"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5966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7C38E-EFBE-764E-8A3E-24DE856C106A}"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971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190759"/>
            <a:ext cx="2760345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0086978"/>
            <a:ext cx="13539190"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4" name="Content Placeholder 3"/>
          <p:cNvSpPr>
            <a:spLocks noGrp="1"/>
          </p:cNvSpPr>
          <p:nvPr>
            <p:ph sz="half" idx="2"/>
          </p:nvPr>
        </p:nvSpPr>
        <p:spPr>
          <a:xfrm>
            <a:off x="2204447" y="15030450"/>
            <a:ext cx="13539190"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0086978"/>
            <a:ext cx="13605869"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6" name="Content Placeholder 5"/>
          <p:cNvSpPr>
            <a:spLocks noGrp="1"/>
          </p:cNvSpPr>
          <p:nvPr>
            <p:ph sz="quarter" idx="4"/>
          </p:nvPr>
        </p:nvSpPr>
        <p:spPr>
          <a:xfrm>
            <a:off x="16202027" y="15030450"/>
            <a:ext cx="13605869"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7C38E-EFBE-764E-8A3E-24DE856C106A}" type="datetimeFigureOut">
              <a:rPr lang="en-US" smtClean="0"/>
              <a:t>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06798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7C38E-EFBE-764E-8A3E-24DE856C106A}" type="datetimeFigureOut">
              <a:rPr lang="en-US" smtClean="0"/>
              <a:t>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16324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C38E-EFBE-764E-8A3E-24DE856C106A}" type="datetimeFigureOut">
              <a:rPr lang="en-US" smtClean="0"/>
              <a:t>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63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5924559"/>
            <a:ext cx="16202025" cy="29241750"/>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0748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5924559"/>
            <a:ext cx="16202025" cy="29241750"/>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50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190759"/>
            <a:ext cx="2760345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0953750"/>
            <a:ext cx="27603450" cy="261080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38138109"/>
            <a:ext cx="7200900" cy="2190750"/>
          </a:xfrm>
          <a:prstGeom prst="rect">
            <a:avLst/>
          </a:prstGeom>
        </p:spPr>
        <p:txBody>
          <a:bodyPr vert="horz" lIns="91440" tIns="45720" rIns="91440" bIns="45720" rtlCol="0" anchor="ctr"/>
          <a:lstStyle>
            <a:lvl1pPr algn="l">
              <a:defRPr sz="4200">
                <a:solidFill>
                  <a:schemeClr val="tx1">
                    <a:tint val="75000"/>
                  </a:schemeClr>
                </a:solidFill>
              </a:defRPr>
            </a:lvl1pPr>
          </a:lstStyle>
          <a:p>
            <a:fld id="{C687C38E-EFBE-764E-8A3E-24DE856C106A}" type="datetimeFigureOut">
              <a:rPr lang="en-US" smtClean="0"/>
              <a:t>1/9/23</a:t>
            </a:fld>
            <a:endParaRPr lang="en-US"/>
          </a:p>
        </p:txBody>
      </p:sp>
      <p:sp>
        <p:nvSpPr>
          <p:cNvPr id="5" name="Footer Placeholder 4"/>
          <p:cNvSpPr>
            <a:spLocks noGrp="1"/>
          </p:cNvSpPr>
          <p:nvPr>
            <p:ph type="ftr" sz="quarter" idx="3"/>
          </p:nvPr>
        </p:nvSpPr>
        <p:spPr>
          <a:xfrm>
            <a:off x="10601325" y="38138109"/>
            <a:ext cx="10801350" cy="2190750"/>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38138109"/>
            <a:ext cx="7200900" cy="2190750"/>
          </a:xfrm>
          <a:prstGeom prst="rect">
            <a:avLst/>
          </a:prstGeom>
        </p:spPr>
        <p:txBody>
          <a:bodyPr vert="horz" lIns="91440" tIns="45720" rIns="91440" bIns="45720" rtlCol="0" anchor="ctr"/>
          <a:lstStyle>
            <a:lvl1pPr algn="r">
              <a:defRPr sz="4200">
                <a:solidFill>
                  <a:schemeClr val="tx1">
                    <a:tint val="75000"/>
                  </a:schemeClr>
                </a:solidFill>
              </a:defRPr>
            </a:lvl1pPr>
          </a:lstStyle>
          <a:p>
            <a:fld id="{3008671E-7141-3440-AD0F-E7FE083C760B}" type="slidenum">
              <a:rPr lang="en-US" smtClean="0"/>
              <a:t>‹#›</a:t>
            </a:fld>
            <a:endParaRPr lang="en-US"/>
          </a:p>
        </p:txBody>
      </p:sp>
    </p:spTree>
    <p:extLst>
      <p:ext uri="{BB962C8B-B14F-4D97-AF65-F5344CB8AC3E}">
        <p14:creationId xmlns:p14="http://schemas.microsoft.com/office/powerpoint/2010/main" val="3657210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github.com/UO-OACISS/apex" TargetMode="External"/><Relationship Id="rId13" Type="http://schemas.openxmlformats.org/officeDocument/2006/relationships/image" Target="../media/image9.tiff"/><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hyperlink" Target="http://tau.uoregon.edu/" TargetMode="External"/><Relationship Id="rId12" Type="http://schemas.openxmlformats.org/officeDocument/2006/relationships/image" Target="../media/image8.tiff"/><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tiff"/><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83000-FD6D-584F-9C85-7124E4AF3063}"/>
              </a:ext>
            </a:extLst>
          </p:cNvPr>
          <p:cNvSpPr/>
          <p:nvPr/>
        </p:nvSpPr>
        <p:spPr>
          <a:xfrm>
            <a:off x="0" y="0"/>
            <a:ext cx="32004000" cy="3527796"/>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en-US" sz="8000" dirty="0"/>
              <a:t>Performance Measurement and Analysis using the TAU Performance System</a:t>
            </a:r>
            <a:endParaRPr lang="en-US" sz="8000" dirty="0"/>
          </a:p>
          <a:p>
            <a:pPr algn="ctr" fontAlgn="auto">
              <a:spcBef>
                <a:spcPts val="0"/>
              </a:spcBef>
              <a:spcAft>
                <a:spcPts val="0"/>
              </a:spcAft>
              <a:defRPr/>
            </a:pPr>
            <a:r>
              <a:rPr lang="en-US" sz="4800" dirty="0"/>
              <a:t>Allen D. </a:t>
            </a:r>
            <a:r>
              <a:rPr lang="en-US" sz="4800" dirty="0" err="1"/>
              <a:t>Malony</a:t>
            </a:r>
            <a:r>
              <a:rPr lang="en-US" sz="4800" dirty="0"/>
              <a:t>, Sameer Shende, Kevin Huck, Camille </a:t>
            </a:r>
            <a:r>
              <a:rPr lang="en-US" sz="4800" dirty="0" err="1"/>
              <a:t>Coti</a:t>
            </a:r>
            <a:r>
              <a:rPr lang="en-US" sz="4800" dirty="0"/>
              <a:t>, Wyatt Spear, Jeffrey S. Vetter, Mary Hall, Kei Davis,</a:t>
            </a:r>
          </a:p>
          <a:p>
            <a:pPr algn="ctr" fontAlgn="auto">
              <a:spcBef>
                <a:spcPts val="0"/>
              </a:spcBef>
              <a:spcAft>
                <a:spcPts val="0"/>
              </a:spcAft>
              <a:defRPr/>
            </a:pPr>
            <a:r>
              <a:rPr lang="en-US" sz="4800" dirty="0"/>
              <a:t>Ian Foster, Scott </a:t>
            </a:r>
            <a:r>
              <a:rPr lang="en-US" sz="4800" dirty="0" err="1"/>
              <a:t>Klasky</a:t>
            </a:r>
            <a:r>
              <a:rPr lang="en-US" sz="4800" dirty="0"/>
              <a:t>, Kerstin </a:t>
            </a:r>
            <a:r>
              <a:rPr lang="en-US" sz="4800" dirty="0" err="1"/>
              <a:t>Kleese</a:t>
            </a:r>
            <a:r>
              <a:rPr lang="en-US" sz="4800" dirty="0"/>
              <a:t> van Dam, Todd Munson</a:t>
            </a:r>
          </a:p>
          <a:p>
            <a:pPr algn="ctr" fontAlgn="auto">
              <a:spcBef>
                <a:spcPts val="0"/>
              </a:spcBef>
              <a:spcAft>
                <a:spcPts val="0"/>
              </a:spcAft>
              <a:defRPr/>
            </a:pPr>
            <a:r>
              <a:rPr lang="en-US" sz="4800" i="1" dirty="0"/>
              <a:t>Funded through ECP 2.3.2.10 (PROTEAS-TUNE) and ECP 2.2.6.08 (CODAR)</a:t>
            </a:r>
          </a:p>
        </p:txBody>
      </p:sp>
      <p:pic>
        <p:nvPicPr>
          <p:cNvPr id="9" name="Picture 8">
            <a:extLst>
              <a:ext uri="{FF2B5EF4-FFF2-40B4-BE49-F238E27FC236}">
                <a16:creationId xmlns:a16="http://schemas.microsoft.com/office/drawing/2014/main" id="{6CCDA181-381A-8043-89EB-F67822FF1C58}"/>
              </a:ext>
            </a:extLst>
          </p:cNvPr>
          <p:cNvPicPr>
            <a:picLocks noChangeAspect="1"/>
          </p:cNvPicPr>
          <p:nvPr/>
        </p:nvPicPr>
        <p:blipFill>
          <a:blip r:embed="rId3"/>
          <a:stretch>
            <a:fillRect/>
          </a:stretch>
        </p:blipFill>
        <p:spPr>
          <a:xfrm>
            <a:off x="14595016" y="4023810"/>
            <a:ext cx="4572000" cy="2390802"/>
          </a:xfrm>
          <a:prstGeom prst="rect">
            <a:avLst/>
          </a:prstGeom>
        </p:spPr>
      </p:pic>
      <p:pic>
        <p:nvPicPr>
          <p:cNvPr id="11" name="Picture 10">
            <a:extLst>
              <a:ext uri="{FF2B5EF4-FFF2-40B4-BE49-F238E27FC236}">
                <a16:creationId xmlns:a16="http://schemas.microsoft.com/office/drawing/2014/main" id="{7182F21D-EC8B-664F-AF02-14D67D125EA4}"/>
              </a:ext>
            </a:extLst>
          </p:cNvPr>
          <p:cNvPicPr>
            <a:picLocks noChangeAspect="1"/>
          </p:cNvPicPr>
          <p:nvPr/>
        </p:nvPicPr>
        <p:blipFill>
          <a:blip r:embed="rId4"/>
          <a:stretch>
            <a:fillRect/>
          </a:stretch>
        </p:blipFill>
        <p:spPr>
          <a:xfrm>
            <a:off x="3824204" y="3833722"/>
            <a:ext cx="3657600" cy="1885949"/>
          </a:xfrm>
          <a:prstGeom prst="rect">
            <a:avLst/>
          </a:prstGeom>
        </p:spPr>
      </p:pic>
      <p:pic>
        <p:nvPicPr>
          <p:cNvPr id="13" name="Picture 12">
            <a:extLst>
              <a:ext uri="{FF2B5EF4-FFF2-40B4-BE49-F238E27FC236}">
                <a16:creationId xmlns:a16="http://schemas.microsoft.com/office/drawing/2014/main" id="{D9A339D5-FAEC-1F4C-B8F1-5465E32A4F3E}"/>
              </a:ext>
            </a:extLst>
          </p:cNvPr>
          <p:cNvPicPr>
            <a:picLocks noChangeAspect="1"/>
          </p:cNvPicPr>
          <p:nvPr/>
        </p:nvPicPr>
        <p:blipFill>
          <a:blip r:embed="rId5"/>
          <a:stretch>
            <a:fillRect/>
          </a:stretch>
        </p:blipFill>
        <p:spPr>
          <a:xfrm>
            <a:off x="7212164" y="5394005"/>
            <a:ext cx="3657600" cy="1693252"/>
          </a:xfrm>
          <a:prstGeom prst="rect">
            <a:avLst/>
          </a:prstGeom>
        </p:spPr>
      </p:pic>
      <p:pic>
        <p:nvPicPr>
          <p:cNvPr id="15" name="Picture 14">
            <a:extLst>
              <a:ext uri="{FF2B5EF4-FFF2-40B4-BE49-F238E27FC236}">
                <a16:creationId xmlns:a16="http://schemas.microsoft.com/office/drawing/2014/main" id="{200DB0B0-FECA-5D42-ACE8-02B9B6914E04}"/>
              </a:ext>
            </a:extLst>
          </p:cNvPr>
          <p:cNvPicPr>
            <a:picLocks noChangeAspect="1"/>
          </p:cNvPicPr>
          <p:nvPr/>
        </p:nvPicPr>
        <p:blipFill>
          <a:blip r:embed="rId6"/>
          <a:stretch>
            <a:fillRect/>
          </a:stretch>
        </p:blipFill>
        <p:spPr>
          <a:xfrm>
            <a:off x="9624857" y="4184651"/>
            <a:ext cx="3657600" cy="1376680"/>
          </a:xfrm>
          <a:prstGeom prst="rect">
            <a:avLst/>
          </a:prstGeom>
        </p:spPr>
      </p:pic>
      <p:sp>
        <p:nvSpPr>
          <p:cNvPr id="25" name="Rectangle 24">
            <a:extLst>
              <a:ext uri="{FF2B5EF4-FFF2-40B4-BE49-F238E27FC236}">
                <a16:creationId xmlns:a16="http://schemas.microsoft.com/office/drawing/2014/main" id="{DC857A57-EE54-9B4F-B919-A8AB98E1BEF1}"/>
              </a:ext>
            </a:extLst>
          </p:cNvPr>
          <p:cNvSpPr/>
          <p:nvPr/>
        </p:nvSpPr>
        <p:spPr>
          <a:xfrm>
            <a:off x="256032" y="7275956"/>
            <a:ext cx="15544800" cy="7954021"/>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What is TAU?</a:t>
            </a:r>
          </a:p>
          <a:p>
            <a:pPr marL="571500" indent="-571500">
              <a:buFont typeface="Arial" panose="020B0604020202020204" pitchFamily="34" charset="0"/>
              <a:buChar char="•"/>
            </a:pPr>
            <a:r>
              <a:rPr lang="en-US" sz="3600" dirty="0">
                <a:solidFill>
                  <a:schemeClr val="tx1"/>
                </a:solidFill>
              </a:rPr>
              <a:t>Tuning and Analysis Utilities (25+ year project)</a:t>
            </a:r>
          </a:p>
          <a:p>
            <a:pPr marL="571500" indent="-571500">
              <a:buFont typeface="Arial" panose="020B0604020202020204" pitchFamily="34" charset="0"/>
              <a:buChar char="•"/>
            </a:pPr>
            <a:r>
              <a:rPr lang="en-US" sz="3600" dirty="0">
                <a:solidFill>
                  <a:schemeClr val="tx1"/>
                </a:solidFill>
                <a:hlinkClick r:id="rId7"/>
              </a:rPr>
              <a:t>http://tau.uoregon.edu</a:t>
            </a:r>
            <a:r>
              <a:rPr lang="en-US" sz="3600" dirty="0">
                <a:solidFill>
                  <a:schemeClr val="tx1"/>
                </a:solidFill>
              </a:rPr>
              <a:t> </a:t>
            </a:r>
          </a:p>
          <a:p>
            <a:pPr marL="571500" indent="-571500">
              <a:buFont typeface="Arial" panose="020B0604020202020204" pitchFamily="34" charset="0"/>
              <a:buChar char="•"/>
            </a:pPr>
            <a:r>
              <a:rPr lang="en-US" sz="3600" dirty="0">
                <a:solidFill>
                  <a:schemeClr val="tx1"/>
                </a:solidFill>
              </a:rPr>
              <a:t>Comprehensive performance profiling and tracing</a:t>
            </a:r>
          </a:p>
          <a:p>
            <a:pPr marL="2327148" lvl="1" indent="-571500">
              <a:buFont typeface="Wingdings" pitchFamily="2" charset="2"/>
              <a:buChar char="ü"/>
            </a:pPr>
            <a:r>
              <a:rPr lang="en-US" sz="3600" dirty="0">
                <a:solidFill>
                  <a:schemeClr val="tx1"/>
                </a:solidFill>
              </a:rPr>
              <a:t>Scalable, flexible, portable</a:t>
            </a:r>
          </a:p>
          <a:p>
            <a:pPr marL="2327148" lvl="1" indent="-571500">
              <a:buFont typeface="Wingdings" pitchFamily="2" charset="2"/>
              <a:buChar char="ü"/>
            </a:pPr>
            <a:r>
              <a:rPr lang="en-US" sz="3600" dirty="0">
                <a:solidFill>
                  <a:schemeClr val="tx1"/>
                </a:solidFill>
              </a:rPr>
              <a:t>Targets all parallel programming/execution paradigms</a:t>
            </a:r>
          </a:p>
          <a:p>
            <a:pPr marL="571500" indent="-571500">
              <a:buFont typeface="Arial" panose="020B0604020202020204" pitchFamily="34" charset="0"/>
              <a:buChar char="•"/>
            </a:pPr>
            <a:r>
              <a:rPr lang="en-US" sz="3600" dirty="0">
                <a:solidFill>
                  <a:schemeClr val="tx1"/>
                </a:solidFill>
              </a:rPr>
              <a:t>Integrated performance toolkit</a:t>
            </a:r>
          </a:p>
          <a:p>
            <a:pPr marL="2327148" lvl="1" indent="-571500">
              <a:buFont typeface="Wingdings" pitchFamily="2" charset="2"/>
              <a:buChar char="ü"/>
            </a:pPr>
            <a:r>
              <a:rPr lang="en-US" sz="3600" dirty="0">
                <a:solidFill>
                  <a:schemeClr val="tx1"/>
                </a:solidFill>
              </a:rPr>
              <a:t>Instrumentation, measurement, analysis, visualization</a:t>
            </a:r>
          </a:p>
          <a:p>
            <a:pPr marL="2327148" lvl="1" indent="-571500">
              <a:buFont typeface="Wingdings" pitchFamily="2" charset="2"/>
              <a:buChar char="ü"/>
            </a:pPr>
            <a:r>
              <a:rPr lang="en-US" sz="3600" dirty="0">
                <a:solidFill>
                  <a:schemeClr val="tx1"/>
                </a:solidFill>
              </a:rPr>
              <a:t>Timers, samples, counters, integrated tool callback support, hardware counter support</a:t>
            </a:r>
          </a:p>
          <a:p>
            <a:pPr marL="2327148" lvl="1" indent="-571500">
              <a:buFont typeface="Wingdings" pitchFamily="2" charset="2"/>
              <a:buChar char="ü"/>
            </a:pPr>
            <a:r>
              <a:rPr lang="en-US" sz="3600" dirty="0">
                <a:solidFill>
                  <a:schemeClr val="tx1"/>
                </a:solidFill>
              </a:rPr>
              <a:t>Widely-ported performance profiling and tracing system</a:t>
            </a:r>
          </a:p>
          <a:p>
            <a:pPr marL="2327148" lvl="1" indent="-571500">
              <a:buFont typeface="Wingdings" pitchFamily="2" charset="2"/>
              <a:buChar char="ü"/>
            </a:pPr>
            <a:r>
              <a:rPr lang="en-US" sz="3600" dirty="0">
                <a:solidFill>
                  <a:schemeClr val="tx1"/>
                </a:solidFill>
              </a:rPr>
              <a:t>Performance data management and data mining</a:t>
            </a:r>
          </a:p>
          <a:p>
            <a:pPr marL="2327148" lvl="1" indent="-571500">
              <a:buFont typeface="Wingdings" pitchFamily="2" charset="2"/>
              <a:buChar char="ü"/>
            </a:pPr>
            <a:r>
              <a:rPr lang="en-US" sz="3600" dirty="0">
                <a:solidFill>
                  <a:schemeClr val="tx1"/>
                </a:solidFill>
              </a:rPr>
              <a:t>Open source (BSD-style license)</a:t>
            </a:r>
          </a:p>
        </p:txBody>
      </p:sp>
      <p:sp>
        <p:nvSpPr>
          <p:cNvPr id="26" name="Rectangle 25">
            <a:extLst>
              <a:ext uri="{FF2B5EF4-FFF2-40B4-BE49-F238E27FC236}">
                <a16:creationId xmlns:a16="http://schemas.microsoft.com/office/drawing/2014/main" id="{58B43487-24F6-BE4F-A7E7-8A25815FBDA8}"/>
              </a:ext>
            </a:extLst>
          </p:cNvPr>
          <p:cNvSpPr/>
          <p:nvPr/>
        </p:nvSpPr>
        <p:spPr>
          <a:xfrm>
            <a:off x="243840" y="15496708"/>
            <a:ext cx="31427816" cy="16802122"/>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endParaRPr lang="en-US" sz="4000" dirty="0">
              <a:solidFill>
                <a:schemeClr val="tx1"/>
              </a:solidFill>
            </a:endParaRPr>
          </a:p>
        </p:txBody>
      </p:sp>
      <p:sp>
        <p:nvSpPr>
          <p:cNvPr id="27" name="Rectangle 26">
            <a:extLst>
              <a:ext uri="{FF2B5EF4-FFF2-40B4-BE49-F238E27FC236}">
                <a16:creationId xmlns:a16="http://schemas.microsoft.com/office/drawing/2014/main" id="{A78E00D6-3E73-4E48-B978-382F05B3411D}"/>
              </a:ext>
            </a:extLst>
          </p:cNvPr>
          <p:cNvSpPr/>
          <p:nvPr/>
        </p:nvSpPr>
        <p:spPr>
          <a:xfrm>
            <a:off x="6489396" y="15781455"/>
            <a:ext cx="24774373" cy="1089650"/>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ctr"/>
          <a:lstStyle/>
          <a:p>
            <a:pPr algn="ctr"/>
            <a:r>
              <a:rPr lang="en-US" sz="4800" b="1" dirty="0">
                <a:solidFill>
                  <a:schemeClr val="tx1"/>
                </a:solidFill>
              </a:rPr>
              <a:t>ECP Collaborators : CODAR, ADIOS, </a:t>
            </a:r>
            <a:r>
              <a:rPr lang="en-US" sz="4800" b="1" dirty="0" err="1">
                <a:solidFill>
                  <a:schemeClr val="tx1"/>
                </a:solidFill>
              </a:rPr>
              <a:t>WDMApp</a:t>
            </a:r>
            <a:r>
              <a:rPr lang="en-US" sz="4800" b="1" dirty="0">
                <a:solidFill>
                  <a:schemeClr val="tx1"/>
                </a:solidFill>
              </a:rPr>
              <a:t>, CANDLE, </a:t>
            </a:r>
            <a:r>
              <a:rPr lang="en-US" sz="4800" b="1" dirty="0" err="1">
                <a:solidFill>
                  <a:schemeClr val="tx1"/>
                </a:solidFill>
              </a:rPr>
              <a:t>NWChemEx</a:t>
            </a:r>
            <a:r>
              <a:rPr lang="en-US" sz="4800" b="1" dirty="0">
                <a:solidFill>
                  <a:schemeClr val="tx1"/>
                </a:solidFill>
              </a:rPr>
              <a:t>, </a:t>
            </a:r>
            <a:r>
              <a:rPr lang="en-US" sz="4800" b="1" dirty="0" err="1">
                <a:solidFill>
                  <a:schemeClr val="tx1"/>
                </a:solidFill>
              </a:rPr>
              <a:t>AMReX</a:t>
            </a:r>
            <a:r>
              <a:rPr lang="en-US" sz="4800" b="1" dirty="0">
                <a:solidFill>
                  <a:schemeClr val="tx1"/>
                </a:solidFill>
              </a:rPr>
              <a:t>, </a:t>
            </a:r>
            <a:r>
              <a:rPr lang="en-US" sz="4800" b="1" dirty="0" err="1">
                <a:solidFill>
                  <a:schemeClr val="tx1"/>
                </a:solidFill>
              </a:rPr>
              <a:t>Kokkos</a:t>
            </a:r>
            <a:r>
              <a:rPr lang="en-US" sz="4800" b="1" dirty="0">
                <a:solidFill>
                  <a:schemeClr val="tx1"/>
                </a:solidFill>
              </a:rPr>
              <a:t>, others…</a:t>
            </a:r>
            <a:endParaRPr lang="en-US" sz="4800" dirty="0">
              <a:solidFill>
                <a:schemeClr val="tx1"/>
              </a:solidFill>
            </a:endParaRPr>
          </a:p>
        </p:txBody>
      </p:sp>
      <p:sp>
        <p:nvSpPr>
          <p:cNvPr id="28" name="Rectangle 27">
            <a:extLst>
              <a:ext uri="{FF2B5EF4-FFF2-40B4-BE49-F238E27FC236}">
                <a16:creationId xmlns:a16="http://schemas.microsoft.com/office/drawing/2014/main" id="{04172E93-222A-E94C-A830-DE0FA75AFDE8}"/>
              </a:ext>
            </a:extLst>
          </p:cNvPr>
          <p:cNvSpPr/>
          <p:nvPr/>
        </p:nvSpPr>
        <p:spPr>
          <a:xfrm>
            <a:off x="256032" y="32588787"/>
            <a:ext cx="13424584" cy="6579595"/>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TAU / PROTEAS-TUNE: Final Steps</a:t>
            </a:r>
            <a:endParaRPr lang="en-US" sz="3600" dirty="0">
              <a:solidFill>
                <a:schemeClr val="tx1"/>
              </a:solidFill>
            </a:endParaRPr>
          </a:p>
          <a:p>
            <a:pPr marL="571500" indent="-571500">
              <a:buFont typeface="Arial" panose="020B0604020202020204" pitchFamily="34" charset="0"/>
              <a:buChar char="•"/>
            </a:pPr>
            <a:r>
              <a:rPr lang="en-US" sz="3600" b="1" dirty="0">
                <a:solidFill>
                  <a:schemeClr val="tx1"/>
                </a:solidFill>
              </a:rPr>
              <a:t>CUDA 11</a:t>
            </a:r>
            <a:r>
              <a:rPr lang="en-US" sz="3600" dirty="0">
                <a:solidFill>
                  <a:schemeClr val="tx1"/>
                </a:solidFill>
              </a:rPr>
              <a:t> : Continued updates and testing with A100 architectures and newer</a:t>
            </a:r>
          </a:p>
          <a:p>
            <a:pPr marL="571500" indent="-571500">
              <a:buFont typeface="Arial" panose="020B0604020202020204" pitchFamily="34" charset="0"/>
              <a:buChar char="•"/>
            </a:pPr>
            <a:r>
              <a:rPr lang="en-US" sz="3600" b="1" dirty="0">
                <a:solidFill>
                  <a:schemeClr val="tx1"/>
                </a:solidFill>
              </a:rPr>
              <a:t>OpenMP / </a:t>
            </a:r>
            <a:r>
              <a:rPr lang="en-US" sz="3600" b="1" dirty="0" err="1">
                <a:solidFill>
                  <a:schemeClr val="tx1"/>
                </a:solidFill>
              </a:rPr>
              <a:t>OpenACC</a:t>
            </a:r>
            <a:r>
              <a:rPr lang="en-US" sz="3600" dirty="0">
                <a:solidFill>
                  <a:schemeClr val="tx1"/>
                </a:solidFill>
              </a:rPr>
              <a:t> : Maintain and update target offload measurement for OpenMP and </a:t>
            </a:r>
            <a:r>
              <a:rPr lang="en-US" sz="3600" dirty="0" err="1">
                <a:solidFill>
                  <a:schemeClr val="tx1"/>
                </a:solidFill>
              </a:rPr>
              <a:t>OpenACC</a:t>
            </a:r>
            <a:r>
              <a:rPr lang="en-US" sz="3600" dirty="0">
                <a:solidFill>
                  <a:schemeClr val="tx1"/>
                </a:solidFill>
              </a:rPr>
              <a:t> regions executed on target devices.</a:t>
            </a:r>
          </a:p>
          <a:p>
            <a:pPr marL="571500" indent="-571500">
              <a:buFont typeface="Arial" panose="020B0604020202020204" pitchFamily="34" charset="0"/>
              <a:buChar char="•"/>
            </a:pPr>
            <a:r>
              <a:rPr lang="en-US" sz="3600" b="1" dirty="0" err="1">
                <a:solidFill>
                  <a:schemeClr val="tx1"/>
                </a:solidFill>
              </a:rPr>
              <a:t>ROCm</a:t>
            </a:r>
            <a:r>
              <a:rPr lang="en-US" sz="3600" b="1" dirty="0">
                <a:solidFill>
                  <a:schemeClr val="tx1"/>
                </a:solidFill>
              </a:rPr>
              <a:t>/HIP</a:t>
            </a:r>
            <a:r>
              <a:rPr lang="en-US" sz="3600" dirty="0">
                <a:solidFill>
                  <a:schemeClr val="tx1"/>
                </a:solidFill>
              </a:rPr>
              <a:t> : Continued support for AMD GPUs, HW counters</a:t>
            </a:r>
            <a:endParaRPr lang="en-US" sz="3600" b="1" dirty="0">
              <a:solidFill>
                <a:schemeClr val="tx1"/>
              </a:solidFill>
            </a:endParaRPr>
          </a:p>
          <a:p>
            <a:pPr marL="571500" indent="-571500">
              <a:buFont typeface="Arial" panose="020B0604020202020204" pitchFamily="34" charset="0"/>
              <a:buChar char="•"/>
            </a:pPr>
            <a:r>
              <a:rPr lang="en-US" sz="3600" b="1" dirty="0" err="1">
                <a:solidFill>
                  <a:schemeClr val="tx1"/>
                </a:solidFill>
              </a:rPr>
              <a:t>oneAPI</a:t>
            </a:r>
            <a:r>
              <a:rPr lang="en-US" sz="3600" dirty="0">
                <a:solidFill>
                  <a:schemeClr val="tx1"/>
                </a:solidFill>
              </a:rPr>
              <a:t> : Update and develop support for latest </a:t>
            </a:r>
            <a:r>
              <a:rPr lang="en-US" sz="3600" dirty="0" err="1">
                <a:solidFill>
                  <a:schemeClr val="tx1"/>
                </a:solidFill>
              </a:rPr>
              <a:t>Pontevecchio</a:t>
            </a:r>
            <a:r>
              <a:rPr lang="en-US" sz="3600" dirty="0">
                <a:solidFill>
                  <a:schemeClr val="tx1"/>
                </a:solidFill>
              </a:rPr>
              <a:t> GPU</a:t>
            </a:r>
          </a:p>
          <a:p>
            <a:pPr marL="571500" indent="-571500">
              <a:buFont typeface="Arial" panose="020B0604020202020204" pitchFamily="34" charset="0"/>
              <a:buChar char="•"/>
            </a:pPr>
            <a:r>
              <a:rPr lang="en-US" sz="3600" dirty="0">
                <a:solidFill>
                  <a:schemeClr val="tx1"/>
                </a:solidFill>
              </a:rPr>
              <a:t>T</a:t>
            </a:r>
            <a:r>
              <a:rPr lang="en-US" sz="3600" b="1" dirty="0">
                <a:solidFill>
                  <a:schemeClr val="tx1"/>
                </a:solidFill>
              </a:rPr>
              <a:t>AU compiler wrappers</a:t>
            </a:r>
            <a:r>
              <a:rPr lang="en-US" sz="3600" dirty="0">
                <a:solidFill>
                  <a:schemeClr val="tx1"/>
                </a:solidFill>
              </a:rPr>
              <a:t> : enhanced LLVM plugin, source-to-source capabilities</a:t>
            </a:r>
          </a:p>
        </p:txBody>
      </p:sp>
      <p:sp>
        <p:nvSpPr>
          <p:cNvPr id="29" name="Rectangle 28">
            <a:extLst>
              <a:ext uri="{FF2B5EF4-FFF2-40B4-BE49-F238E27FC236}">
                <a16:creationId xmlns:a16="http://schemas.microsoft.com/office/drawing/2014/main" id="{D2F0D59B-40DF-774E-8051-DC2823E2BDB4}"/>
              </a:ext>
            </a:extLst>
          </p:cNvPr>
          <p:cNvSpPr/>
          <p:nvPr/>
        </p:nvSpPr>
        <p:spPr>
          <a:xfrm>
            <a:off x="16014191" y="7275957"/>
            <a:ext cx="15720867" cy="7973198"/>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PROTEAS-TUNE Project Goals</a:t>
            </a:r>
          </a:p>
          <a:p>
            <a:pPr fontAlgn="t"/>
            <a:r>
              <a:rPr lang="en-US" sz="3200" b="1" dirty="0">
                <a:solidFill>
                  <a:schemeClr val="tx1"/>
                </a:solidFill>
              </a:rPr>
              <a:t>(</a:t>
            </a:r>
            <a:r>
              <a:rPr lang="en-US" sz="3200" b="1" dirty="0" err="1">
                <a:solidFill>
                  <a:schemeClr val="tx1"/>
                </a:solidFill>
              </a:rPr>
              <a:t>PROgramming</a:t>
            </a:r>
            <a:r>
              <a:rPr lang="en-US" sz="3200" b="1" dirty="0">
                <a:solidFill>
                  <a:schemeClr val="tx1"/>
                </a:solidFill>
              </a:rPr>
              <a:t> Toolchain for Emerging Architectures and Systems)</a:t>
            </a:r>
            <a:endParaRPr lang="en-US" sz="3200" dirty="0">
              <a:solidFill>
                <a:schemeClr val="tx1"/>
              </a:solidFill>
            </a:endParaRPr>
          </a:p>
          <a:p>
            <a:pPr fontAlgn="t"/>
            <a:r>
              <a:rPr lang="en-US" sz="3200" i="1" dirty="0">
                <a:solidFill>
                  <a:schemeClr val="tx1"/>
                </a:solidFill>
              </a:rPr>
              <a:t>Programmer productivity and performance portability are two of the most important challenges facing applications targeting future </a:t>
            </a:r>
            <a:r>
              <a:rPr lang="en-US" sz="3200" i="1" dirty="0" err="1">
                <a:solidFill>
                  <a:schemeClr val="tx1"/>
                </a:solidFill>
              </a:rPr>
              <a:t>exascale</a:t>
            </a:r>
            <a:r>
              <a:rPr lang="en-US" sz="3200" i="1" dirty="0">
                <a:solidFill>
                  <a:schemeClr val="tx1"/>
                </a:solidFill>
              </a:rPr>
              <a:t> computing platforms. The PROTEAS-TUNE project is a strategic response to the continuous changes in architectures and hardware (e.g., heterogeneous computing, deep memory hierarchies, nonvolatile memory) that are defining the landscape for emerging ECP systems. PROTEAS-TUNE is a flexible programming framework and integrated toolchain that will provide ECP applications the opportunity to work with programming abstractions and to evaluate solutions that address the </a:t>
            </a:r>
            <a:r>
              <a:rPr lang="en-US" sz="3200" i="1" dirty="0" err="1">
                <a:solidFill>
                  <a:schemeClr val="tx1"/>
                </a:solidFill>
              </a:rPr>
              <a:t>exascale</a:t>
            </a:r>
            <a:r>
              <a:rPr lang="en-US" sz="3200" i="1" dirty="0">
                <a:solidFill>
                  <a:schemeClr val="tx1"/>
                </a:solidFill>
              </a:rPr>
              <a:t> programming challenges they face.</a:t>
            </a:r>
            <a:endParaRPr lang="en-US" sz="3200" dirty="0">
              <a:solidFill>
                <a:schemeClr val="tx1"/>
              </a:solidFill>
            </a:endParaRPr>
          </a:p>
          <a:p>
            <a:pPr fontAlgn="t"/>
            <a:r>
              <a:rPr lang="en-US" sz="3200" b="1" dirty="0">
                <a:solidFill>
                  <a:schemeClr val="tx1"/>
                </a:solidFill>
              </a:rPr>
              <a:t>Key Capabilities:  LLVM</a:t>
            </a:r>
            <a:r>
              <a:rPr lang="en-US" sz="3200" dirty="0">
                <a:solidFill>
                  <a:schemeClr val="tx1"/>
                </a:solidFill>
              </a:rPr>
              <a:t>; </a:t>
            </a:r>
            <a:r>
              <a:rPr lang="en-US" sz="3200" b="1" dirty="0" err="1">
                <a:solidFill>
                  <a:schemeClr val="tx1"/>
                </a:solidFill>
              </a:rPr>
              <a:t>OpenACC</a:t>
            </a:r>
            <a:r>
              <a:rPr lang="en-US" sz="3200" dirty="0">
                <a:solidFill>
                  <a:schemeClr val="tx1"/>
                </a:solidFill>
              </a:rPr>
              <a:t>, </a:t>
            </a:r>
            <a:r>
              <a:rPr lang="en-US" sz="3200" b="1" dirty="0">
                <a:solidFill>
                  <a:schemeClr val="tx1"/>
                </a:solidFill>
              </a:rPr>
              <a:t>CUDA</a:t>
            </a:r>
            <a:r>
              <a:rPr lang="en-US" sz="3200" dirty="0">
                <a:solidFill>
                  <a:schemeClr val="tx1"/>
                </a:solidFill>
              </a:rPr>
              <a:t>,</a:t>
            </a:r>
            <a:r>
              <a:rPr lang="en-US" sz="3200" b="1" dirty="0">
                <a:solidFill>
                  <a:schemeClr val="tx1"/>
                </a:solidFill>
              </a:rPr>
              <a:t> HIP, OpenCL, </a:t>
            </a:r>
            <a:r>
              <a:rPr lang="en-US" sz="3200" b="1" dirty="0" err="1">
                <a:solidFill>
                  <a:schemeClr val="tx1"/>
                </a:solidFill>
              </a:rPr>
              <a:t>OneAPI</a:t>
            </a:r>
            <a:r>
              <a:rPr lang="en-US" sz="3200" dirty="0">
                <a:solidFill>
                  <a:schemeClr val="tx1"/>
                </a:solidFill>
              </a:rPr>
              <a:t>; Performance tools with </a:t>
            </a:r>
            <a:r>
              <a:rPr lang="en-US" sz="3200" b="1" dirty="0">
                <a:solidFill>
                  <a:schemeClr val="tx1"/>
                </a:solidFill>
              </a:rPr>
              <a:t>TAU</a:t>
            </a:r>
            <a:r>
              <a:rPr lang="en-US" sz="3200" dirty="0">
                <a:solidFill>
                  <a:schemeClr val="tx1"/>
                </a:solidFill>
              </a:rPr>
              <a:t>; Expertise and software systems for </a:t>
            </a:r>
            <a:r>
              <a:rPr lang="en-US" sz="3200" b="1" dirty="0">
                <a:solidFill>
                  <a:schemeClr val="tx1"/>
                </a:solidFill>
              </a:rPr>
              <a:t>heterogeneous computing</a:t>
            </a:r>
            <a:r>
              <a:rPr lang="en-US" sz="3200" dirty="0">
                <a:solidFill>
                  <a:schemeClr val="tx1"/>
                </a:solidFill>
              </a:rPr>
              <a:t> (GPUs, FPGAs, Manycore) and </a:t>
            </a:r>
            <a:r>
              <a:rPr lang="en-US" sz="3200" b="1" dirty="0">
                <a:solidFill>
                  <a:schemeClr val="tx1"/>
                </a:solidFill>
              </a:rPr>
              <a:t>deep memory hierarchies</a:t>
            </a:r>
            <a:r>
              <a:rPr lang="en-US" sz="3200" dirty="0">
                <a:solidFill>
                  <a:schemeClr val="tx1"/>
                </a:solidFill>
              </a:rPr>
              <a:t> including </a:t>
            </a:r>
            <a:r>
              <a:rPr lang="en-US" sz="3200" b="1" dirty="0">
                <a:solidFill>
                  <a:schemeClr val="tx1"/>
                </a:solidFill>
              </a:rPr>
              <a:t>nonvolatile memory</a:t>
            </a:r>
            <a:r>
              <a:rPr lang="en-US" sz="3200" dirty="0">
                <a:solidFill>
                  <a:schemeClr val="tx1"/>
                </a:solidFill>
              </a:rPr>
              <a:t>; </a:t>
            </a:r>
            <a:r>
              <a:rPr lang="en-US" sz="3200" b="1" dirty="0">
                <a:solidFill>
                  <a:schemeClr val="tx1"/>
                </a:solidFill>
              </a:rPr>
              <a:t>Performance portability</a:t>
            </a:r>
            <a:r>
              <a:rPr lang="en-US" sz="3200" dirty="0">
                <a:solidFill>
                  <a:schemeClr val="tx1"/>
                </a:solidFill>
              </a:rPr>
              <a:t> metrics, tools, and strategies.</a:t>
            </a:r>
          </a:p>
          <a:p>
            <a:endParaRPr lang="en-US" sz="3600" dirty="0">
              <a:solidFill>
                <a:schemeClr val="tx1"/>
              </a:solidFill>
            </a:endParaRPr>
          </a:p>
        </p:txBody>
      </p:sp>
      <p:sp>
        <p:nvSpPr>
          <p:cNvPr id="30" name="Rectangle 29">
            <a:extLst>
              <a:ext uri="{FF2B5EF4-FFF2-40B4-BE49-F238E27FC236}">
                <a16:creationId xmlns:a16="http://schemas.microsoft.com/office/drawing/2014/main" id="{35FDB01E-5B01-BA45-8D84-09BE7B23CC62}"/>
              </a:ext>
            </a:extLst>
          </p:cNvPr>
          <p:cNvSpPr/>
          <p:nvPr/>
        </p:nvSpPr>
        <p:spPr>
          <a:xfrm>
            <a:off x="13931153" y="32588787"/>
            <a:ext cx="17803906" cy="6579596"/>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numCol="1" rtlCol="0" anchor="t"/>
          <a:lstStyle/>
          <a:p>
            <a:r>
              <a:rPr lang="en-US" sz="7200" b="1" dirty="0">
                <a:solidFill>
                  <a:schemeClr val="tx1"/>
                </a:solidFill>
              </a:rPr>
              <a:t>Related Project: APEX</a:t>
            </a:r>
          </a:p>
          <a:p>
            <a:r>
              <a:rPr lang="en-US" sz="3200" i="1" dirty="0">
                <a:solidFill>
                  <a:schemeClr val="tx1"/>
                </a:solidFill>
              </a:rPr>
              <a:t>Autonomic Performance Environment for </a:t>
            </a:r>
            <a:r>
              <a:rPr lang="en-US" sz="3200" i="1" dirty="0" err="1">
                <a:solidFill>
                  <a:schemeClr val="tx1"/>
                </a:solidFill>
              </a:rPr>
              <a:t>Exascale</a:t>
            </a:r>
            <a:endParaRPr lang="en-US" sz="3200" i="1" dirty="0">
              <a:solidFill>
                <a:schemeClr val="tx1"/>
              </a:solidFill>
            </a:endParaRPr>
          </a:p>
          <a:p>
            <a:r>
              <a:rPr lang="en-US" sz="3600" dirty="0">
                <a:solidFill>
                  <a:schemeClr val="tx1"/>
                </a:solidFill>
                <a:hlinkClick r:id="rId8"/>
              </a:rPr>
              <a:t>https://github.com/UO-OACISS/apex</a:t>
            </a:r>
            <a:r>
              <a:rPr lang="en-US" sz="3600" dirty="0">
                <a:solidFill>
                  <a:schemeClr val="tx1"/>
                </a:solidFill>
              </a:rPr>
              <a:t> </a:t>
            </a:r>
          </a:p>
        </p:txBody>
      </p:sp>
      <p:pic>
        <p:nvPicPr>
          <p:cNvPr id="31" name="Content Placeholder 4" descr="aorsa_3dwindow.tiff">
            <a:extLst>
              <a:ext uri="{FF2B5EF4-FFF2-40B4-BE49-F238E27FC236}">
                <a16:creationId xmlns:a16="http://schemas.microsoft.com/office/drawing/2014/main" id="{31410A7A-87EB-8B4E-952B-2A7B47C87E65}"/>
              </a:ext>
            </a:extLst>
          </p:cNvPr>
          <p:cNvPicPr>
            <a:picLocks noChangeAspect="1"/>
          </p:cNvPicPr>
          <p:nvPr/>
        </p:nvPicPr>
        <p:blipFill rotWithShape="1">
          <a:blip r:embed="rId9">
            <a:extLst>
              <a:ext uri="{28A0092B-C50C-407E-A947-70E740481C1C}">
                <a14:useLocalDpi xmlns:a14="http://schemas.microsoft.com/office/drawing/2010/main" val="0"/>
              </a:ext>
            </a:extLst>
          </a:blip>
          <a:srcRect t="15075" r="20019" b="9750"/>
          <a:stretch/>
        </p:blipFill>
        <p:spPr bwMode="auto">
          <a:xfrm>
            <a:off x="10507471" y="7419383"/>
            <a:ext cx="5169194" cy="2743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4" name="Rectangle 63">
            <a:extLst>
              <a:ext uri="{FF2B5EF4-FFF2-40B4-BE49-F238E27FC236}">
                <a16:creationId xmlns:a16="http://schemas.microsoft.com/office/drawing/2014/main" id="{2485B89C-A370-3A41-B5D6-BD570D91CDBD}"/>
              </a:ext>
            </a:extLst>
          </p:cNvPr>
          <p:cNvSpPr/>
          <p:nvPr/>
        </p:nvSpPr>
        <p:spPr>
          <a:xfrm>
            <a:off x="0" y="39348429"/>
            <a:ext cx="32004000" cy="1799571"/>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i="1" dirty="0"/>
              <a:t>This research was supported by the </a:t>
            </a:r>
            <a:r>
              <a:rPr lang="en-US" sz="3600" i="1" dirty="0" err="1"/>
              <a:t>Exascale</a:t>
            </a:r>
            <a:r>
              <a:rPr lang="en-US" sz="3600" i="1" dirty="0"/>
              <a:t> Computing Project (17-SC-20-SC), a collaborative effort of two U.S. Department of Energy organizations (Office of Science and the National Nuclear Security Administration) responsible for the planning and preparation of a capable </a:t>
            </a:r>
            <a:r>
              <a:rPr lang="en-US" sz="3600" i="1" dirty="0" err="1"/>
              <a:t>exascale</a:t>
            </a:r>
            <a:r>
              <a:rPr lang="en-US" sz="3600" i="1" dirty="0"/>
              <a:t> ecosystem, including software, applications, hardware, advanced system engineering, and early testbed platforms, in support of the nation’s </a:t>
            </a:r>
            <a:r>
              <a:rPr lang="en-US" sz="3600" i="1" dirty="0" err="1"/>
              <a:t>exascale</a:t>
            </a:r>
            <a:r>
              <a:rPr lang="en-US" sz="3600" i="1" dirty="0"/>
              <a:t> computing imperative.</a:t>
            </a:r>
          </a:p>
        </p:txBody>
      </p:sp>
      <p:pic>
        <p:nvPicPr>
          <p:cNvPr id="7" name="Picture 4" descr="tau">
            <a:extLst>
              <a:ext uri="{FF2B5EF4-FFF2-40B4-BE49-F238E27FC236}">
                <a16:creationId xmlns:a16="http://schemas.microsoft.com/office/drawing/2014/main" id="{33260350-9637-A24C-ADE4-C8E3174AC486}"/>
              </a:ext>
            </a:extLst>
          </p:cNvPr>
          <p:cNvPicPr>
            <a:picLocks noChangeAspect="1" noChangeArrowheads="1"/>
          </p:cNvPicPr>
          <p:nvPr/>
        </p:nvPicPr>
        <p:blipFill>
          <a:blip r:embed="rId10"/>
          <a:srcRect b="7726"/>
          <a:stretch>
            <a:fillRect/>
          </a:stretch>
        </p:blipFill>
        <p:spPr bwMode="auto">
          <a:xfrm>
            <a:off x="13515423" y="13230147"/>
            <a:ext cx="2060616" cy="1709873"/>
          </a:xfrm>
          <a:prstGeom prst="rect">
            <a:avLst/>
          </a:prstGeom>
          <a:noFill/>
          <a:ln w="9525">
            <a:noFill/>
            <a:miter lim="800000"/>
            <a:headEnd/>
            <a:tailEnd/>
          </a:ln>
        </p:spPr>
      </p:pic>
      <p:pic>
        <p:nvPicPr>
          <p:cNvPr id="22" name="Picture 21">
            <a:extLst>
              <a:ext uri="{FF2B5EF4-FFF2-40B4-BE49-F238E27FC236}">
                <a16:creationId xmlns:a16="http://schemas.microsoft.com/office/drawing/2014/main" id="{BA165042-DD77-C142-AEC3-D3656377F6A6}"/>
              </a:ext>
            </a:extLst>
          </p:cNvPr>
          <p:cNvPicPr>
            <a:picLocks noChangeAspect="1"/>
          </p:cNvPicPr>
          <p:nvPr/>
        </p:nvPicPr>
        <p:blipFill rotWithShape="1">
          <a:blip r:embed="rId11"/>
          <a:srcRect t="25902" b="30014"/>
          <a:stretch/>
        </p:blipFill>
        <p:spPr>
          <a:xfrm>
            <a:off x="27814210" y="5338715"/>
            <a:ext cx="3657600" cy="1612432"/>
          </a:xfrm>
          <a:prstGeom prst="rect">
            <a:avLst/>
          </a:prstGeom>
        </p:spPr>
      </p:pic>
      <p:pic>
        <p:nvPicPr>
          <p:cNvPr id="32" name="Picture 31">
            <a:extLst>
              <a:ext uri="{FF2B5EF4-FFF2-40B4-BE49-F238E27FC236}">
                <a16:creationId xmlns:a16="http://schemas.microsoft.com/office/drawing/2014/main" id="{4D497E25-C29F-5644-AF6F-7DE33A32087B}"/>
              </a:ext>
            </a:extLst>
          </p:cNvPr>
          <p:cNvPicPr>
            <a:picLocks noChangeAspect="1"/>
          </p:cNvPicPr>
          <p:nvPr/>
        </p:nvPicPr>
        <p:blipFill>
          <a:blip r:embed="rId12"/>
          <a:stretch>
            <a:fillRect/>
          </a:stretch>
        </p:blipFill>
        <p:spPr>
          <a:xfrm>
            <a:off x="20658920" y="5241376"/>
            <a:ext cx="5486400" cy="1412305"/>
          </a:xfrm>
          <a:prstGeom prst="rect">
            <a:avLst/>
          </a:prstGeom>
        </p:spPr>
      </p:pic>
      <p:pic>
        <p:nvPicPr>
          <p:cNvPr id="2" name="Picture 1">
            <a:extLst>
              <a:ext uri="{FF2B5EF4-FFF2-40B4-BE49-F238E27FC236}">
                <a16:creationId xmlns:a16="http://schemas.microsoft.com/office/drawing/2014/main" id="{3EB8D5D6-9F65-414E-951B-066220970394}"/>
              </a:ext>
            </a:extLst>
          </p:cNvPr>
          <p:cNvPicPr>
            <a:picLocks noChangeAspect="1"/>
          </p:cNvPicPr>
          <p:nvPr/>
        </p:nvPicPr>
        <p:blipFill>
          <a:blip r:embed="rId13"/>
          <a:stretch>
            <a:fillRect/>
          </a:stretch>
        </p:blipFill>
        <p:spPr>
          <a:xfrm>
            <a:off x="24156610" y="4004745"/>
            <a:ext cx="3657600" cy="1339273"/>
          </a:xfrm>
          <a:prstGeom prst="rect">
            <a:avLst/>
          </a:prstGeom>
        </p:spPr>
      </p:pic>
      <p:pic>
        <p:nvPicPr>
          <p:cNvPr id="35" name="Picture 34">
            <a:extLst>
              <a:ext uri="{FF2B5EF4-FFF2-40B4-BE49-F238E27FC236}">
                <a16:creationId xmlns:a16="http://schemas.microsoft.com/office/drawing/2014/main" id="{DE84E587-68F6-CC49-86C5-A07D9F1AD791}"/>
              </a:ext>
            </a:extLst>
          </p:cNvPr>
          <p:cNvPicPr>
            <a:picLocks noChangeAspect="1"/>
          </p:cNvPicPr>
          <p:nvPr/>
        </p:nvPicPr>
        <p:blipFill>
          <a:blip r:embed="rId14"/>
          <a:stretch>
            <a:fillRect/>
          </a:stretch>
        </p:blipFill>
        <p:spPr>
          <a:xfrm>
            <a:off x="794258" y="3799300"/>
            <a:ext cx="2545347" cy="3200400"/>
          </a:xfrm>
          <a:prstGeom prst="rect">
            <a:avLst/>
          </a:prstGeom>
        </p:spPr>
      </p:pic>
      <p:pic>
        <p:nvPicPr>
          <p:cNvPr id="8" name="Picture 7" descr="Diagram&#10;&#10;Description automatically generated">
            <a:extLst>
              <a:ext uri="{FF2B5EF4-FFF2-40B4-BE49-F238E27FC236}">
                <a16:creationId xmlns:a16="http://schemas.microsoft.com/office/drawing/2014/main" id="{78B6731B-FEDF-EA40-B344-5035EC1A08B8}"/>
              </a:ext>
            </a:extLst>
          </p:cNvPr>
          <p:cNvPicPr>
            <a:picLocks noChangeAspect="1"/>
          </p:cNvPicPr>
          <p:nvPr/>
        </p:nvPicPr>
        <p:blipFill rotWithShape="1">
          <a:blip r:embed="rId15"/>
          <a:srcRect t="7008" r="25610" b="28383"/>
          <a:stretch/>
        </p:blipFill>
        <p:spPr>
          <a:xfrm>
            <a:off x="14175347" y="35207305"/>
            <a:ext cx="7690574" cy="3757101"/>
          </a:xfrm>
          <a:prstGeom prst="rect">
            <a:avLst/>
          </a:prstGeom>
        </p:spPr>
      </p:pic>
      <p:pic>
        <p:nvPicPr>
          <p:cNvPr id="10" name="Picture 9">
            <a:extLst>
              <a:ext uri="{FF2B5EF4-FFF2-40B4-BE49-F238E27FC236}">
                <a16:creationId xmlns:a16="http://schemas.microsoft.com/office/drawing/2014/main" id="{E75B9CC2-FF94-3E45-B455-8BE2F0CAB313}"/>
              </a:ext>
            </a:extLst>
          </p:cNvPr>
          <p:cNvPicPr>
            <a:picLocks noChangeAspect="1"/>
          </p:cNvPicPr>
          <p:nvPr/>
        </p:nvPicPr>
        <p:blipFill>
          <a:blip r:embed="rId16"/>
          <a:stretch>
            <a:fillRect/>
          </a:stretch>
        </p:blipFill>
        <p:spPr>
          <a:xfrm>
            <a:off x="22512528" y="32771439"/>
            <a:ext cx="9159128" cy="4701146"/>
          </a:xfrm>
          <a:prstGeom prst="rect">
            <a:avLst/>
          </a:prstGeom>
        </p:spPr>
      </p:pic>
      <p:sp>
        <p:nvSpPr>
          <p:cNvPr id="74" name="TextBox 2">
            <a:extLst>
              <a:ext uri="{FF2B5EF4-FFF2-40B4-BE49-F238E27FC236}">
                <a16:creationId xmlns:a16="http://schemas.microsoft.com/office/drawing/2014/main" id="{36AA5E5A-6C33-3747-A236-D8CD603E55C5}"/>
              </a:ext>
            </a:extLst>
          </p:cNvPr>
          <p:cNvSpPr txBox="1">
            <a:spLocks noChangeArrowheads="1"/>
          </p:cNvSpPr>
          <p:nvPr/>
        </p:nvSpPr>
        <p:spPr bwMode="auto">
          <a:xfrm>
            <a:off x="22601189" y="37472585"/>
            <a:ext cx="8945611" cy="1491821"/>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Figure: XGC executed on Summit, measured with APEX, visualized in </a:t>
            </a:r>
            <a:r>
              <a:rPr lang="en-US" sz="1800" dirty="0" err="1">
                <a:latin typeface="+mn-lt"/>
              </a:rPr>
              <a:t>Vampir</a:t>
            </a:r>
            <a:r>
              <a:rPr lang="en-US" sz="1800" dirty="0">
                <a:latin typeface="+mn-lt"/>
              </a:rPr>
              <a:t>, including CUDA and </a:t>
            </a:r>
            <a:r>
              <a:rPr lang="en-US" sz="1800" dirty="0" err="1">
                <a:latin typeface="+mn-lt"/>
              </a:rPr>
              <a:t>Kokkos</a:t>
            </a:r>
            <a:r>
              <a:rPr lang="en-US" sz="1800" dirty="0">
                <a:latin typeface="+mn-lt"/>
              </a:rPr>
              <a:t> activity.  APEX supports several asynchronous threading and tasking programming models, including C++ std::async, HPX, OpenMP, </a:t>
            </a:r>
            <a:r>
              <a:rPr lang="en-US" sz="1800" dirty="0" err="1">
                <a:latin typeface="+mn-lt"/>
              </a:rPr>
              <a:t>OpenACC</a:t>
            </a:r>
            <a:r>
              <a:rPr lang="en-US" sz="1800" dirty="0">
                <a:latin typeface="+mn-lt"/>
              </a:rPr>
              <a:t>, </a:t>
            </a:r>
            <a:r>
              <a:rPr lang="en-US" sz="1800" dirty="0" err="1">
                <a:latin typeface="+mn-lt"/>
              </a:rPr>
              <a:t>Kokkos</a:t>
            </a:r>
            <a:r>
              <a:rPr lang="en-US" sz="1800" dirty="0">
                <a:latin typeface="+mn-lt"/>
              </a:rPr>
              <a:t>, Raja, CUDA, HIP.  Monitoring support similar to the TAU plugin, providing utilization statistics for the filesystem, network, devices, CPU, GPU, and memory.</a:t>
            </a:r>
          </a:p>
        </p:txBody>
      </p:sp>
      <p:sp>
        <p:nvSpPr>
          <p:cNvPr id="75" name="TextBox 2">
            <a:extLst>
              <a:ext uri="{FF2B5EF4-FFF2-40B4-BE49-F238E27FC236}">
                <a16:creationId xmlns:a16="http://schemas.microsoft.com/office/drawing/2014/main" id="{0B165134-70C2-D04B-9B26-9BCEA9829860}"/>
              </a:ext>
            </a:extLst>
          </p:cNvPr>
          <p:cNvSpPr txBox="1">
            <a:spLocks noChangeArrowheads="1"/>
          </p:cNvSpPr>
          <p:nvPr/>
        </p:nvSpPr>
        <p:spPr bwMode="auto">
          <a:xfrm>
            <a:off x="26635480" y="36716743"/>
            <a:ext cx="2654445"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Memory occupied on GPU</a:t>
            </a:r>
          </a:p>
        </p:txBody>
      </p:sp>
      <p:sp>
        <p:nvSpPr>
          <p:cNvPr id="76" name="TextBox 2">
            <a:extLst>
              <a:ext uri="{FF2B5EF4-FFF2-40B4-BE49-F238E27FC236}">
                <a16:creationId xmlns:a16="http://schemas.microsoft.com/office/drawing/2014/main" id="{C88C9B87-C79B-A946-99CC-E361E56CDDF3}"/>
              </a:ext>
            </a:extLst>
          </p:cNvPr>
          <p:cNvSpPr txBox="1">
            <a:spLocks noChangeArrowheads="1"/>
          </p:cNvSpPr>
          <p:nvPr/>
        </p:nvSpPr>
        <p:spPr bwMode="auto">
          <a:xfrm>
            <a:off x="26250320" y="34651613"/>
            <a:ext cx="3127779"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Summary timeline of utilization</a:t>
            </a:r>
          </a:p>
        </p:txBody>
      </p:sp>
      <p:sp>
        <p:nvSpPr>
          <p:cNvPr id="77" name="TextBox 2">
            <a:extLst>
              <a:ext uri="{FF2B5EF4-FFF2-40B4-BE49-F238E27FC236}">
                <a16:creationId xmlns:a16="http://schemas.microsoft.com/office/drawing/2014/main" id="{4AC7BAFB-6269-DC44-A8F8-C6092DB66045}"/>
              </a:ext>
            </a:extLst>
          </p:cNvPr>
          <p:cNvSpPr txBox="1">
            <a:spLocks noChangeArrowheads="1"/>
          </p:cNvSpPr>
          <p:nvPr/>
        </p:nvSpPr>
        <p:spPr bwMode="auto">
          <a:xfrm>
            <a:off x="27702897" y="33434382"/>
            <a:ext cx="1675202"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Master timeline</a:t>
            </a:r>
          </a:p>
        </p:txBody>
      </p:sp>
      <p:cxnSp>
        <p:nvCxnSpPr>
          <p:cNvPr id="5" name="Straight Arrow Connector 4">
            <a:extLst>
              <a:ext uri="{FF2B5EF4-FFF2-40B4-BE49-F238E27FC236}">
                <a16:creationId xmlns:a16="http://schemas.microsoft.com/office/drawing/2014/main" id="{AB4106C0-3A94-8632-3ABE-E028C7A058D0}"/>
              </a:ext>
            </a:extLst>
          </p:cNvPr>
          <p:cNvCxnSpPr/>
          <p:nvPr/>
        </p:nvCxnSpPr>
        <p:spPr>
          <a:xfrm>
            <a:off x="794258" y="24067008"/>
            <a:ext cx="30295342"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12F2287-4015-5AEC-985F-CA4BAAD8874E}"/>
              </a:ext>
            </a:extLst>
          </p:cNvPr>
          <p:cNvSpPr txBox="1"/>
          <p:nvPr/>
        </p:nvSpPr>
        <p:spPr>
          <a:xfrm>
            <a:off x="0" y="24123621"/>
            <a:ext cx="32003999" cy="1156022"/>
          </a:xfrm>
          <a:prstGeom prst="rect">
            <a:avLst/>
          </a:prstGeom>
          <a:noFill/>
        </p:spPr>
        <p:txBody>
          <a:bodyPr wrap="square" numCol="7" rtlCol="0">
            <a:spAutoFit/>
          </a:bodyPr>
          <a:lstStyle/>
          <a:p>
            <a:pPr algn="ctr"/>
            <a:r>
              <a:rPr lang="en-US" dirty="0"/>
              <a:t>2017</a:t>
            </a:r>
          </a:p>
          <a:p>
            <a:pPr algn="ctr"/>
            <a:r>
              <a:rPr lang="en-US" dirty="0"/>
              <a:t>2018</a:t>
            </a:r>
          </a:p>
          <a:p>
            <a:pPr algn="ctr"/>
            <a:r>
              <a:rPr lang="en-US" dirty="0"/>
              <a:t>2019</a:t>
            </a:r>
          </a:p>
          <a:p>
            <a:pPr algn="ctr"/>
            <a:r>
              <a:rPr lang="en-US" dirty="0"/>
              <a:t>2020</a:t>
            </a:r>
          </a:p>
          <a:p>
            <a:pPr algn="ctr"/>
            <a:r>
              <a:rPr lang="en-US" dirty="0"/>
              <a:t>2021</a:t>
            </a:r>
          </a:p>
          <a:p>
            <a:pPr algn="ctr"/>
            <a:r>
              <a:rPr lang="en-US" dirty="0"/>
              <a:t>2022</a:t>
            </a:r>
          </a:p>
          <a:p>
            <a:pPr algn="ctr"/>
            <a:r>
              <a:rPr lang="en-US" dirty="0"/>
              <a:t>2023</a:t>
            </a:r>
          </a:p>
        </p:txBody>
      </p:sp>
      <p:sp>
        <p:nvSpPr>
          <p:cNvPr id="24" name="TextBox 23">
            <a:extLst>
              <a:ext uri="{FF2B5EF4-FFF2-40B4-BE49-F238E27FC236}">
                <a16:creationId xmlns:a16="http://schemas.microsoft.com/office/drawing/2014/main" id="{716EAF24-3795-82C8-F92A-CA5094669182}"/>
              </a:ext>
            </a:extLst>
          </p:cNvPr>
          <p:cNvSpPr txBox="1"/>
          <p:nvPr/>
        </p:nvSpPr>
        <p:spPr>
          <a:xfrm>
            <a:off x="624714" y="15772868"/>
            <a:ext cx="5483809" cy="7478970"/>
          </a:xfrm>
          <a:prstGeom prst="rect">
            <a:avLst/>
          </a:prstGeom>
          <a:solidFill>
            <a:schemeClr val="bg1"/>
          </a:solidFill>
          <a:ln>
            <a:solidFill>
              <a:schemeClr val="tx1"/>
            </a:solidFill>
          </a:ln>
          <a:effectLst/>
        </p:spPr>
        <p:txBody>
          <a:bodyPr wrap="none" rtlCol="0">
            <a:spAutoFit/>
          </a:bodyPr>
          <a:lstStyle/>
          <a:p>
            <a:pPr marL="457200" indent="-457200">
              <a:buFont typeface="Arial" panose="020B0604020202020204" pitchFamily="34" charset="0"/>
              <a:buChar char="•"/>
            </a:pPr>
            <a:r>
              <a:rPr lang="en-US" sz="3200" dirty="0"/>
              <a:t>MPI_T added</a:t>
            </a:r>
          </a:p>
          <a:p>
            <a:pPr marL="457200" indent="-457200">
              <a:buFont typeface="Arial" panose="020B0604020202020204" pitchFamily="34" charset="0"/>
              <a:buChar char="•"/>
            </a:pPr>
            <a:r>
              <a:rPr lang="en-US" sz="3200" dirty="0" err="1"/>
              <a:t>Kokkos</a:t>
            </a:r>
            <a:r>
              <a:rPr lang="en-US" sz="3200" dirty="0"/>
              <a:t> support</a:t>
            </a:r>
          </a:p>
          <a:p>
            <a:pPr marL="457200" indent="-457200">
              <a:buFont typeface="Arial" panose="020B0604020202020204" pitchFamily="34" charset="0"/>
              <a:buChar char="•"/>
            </a:pPr>
            <a:r>
              <a:rPr lang="en-US" sz="3200" dirty="0"/>
              <a:t>Native OTF2 tracing</a:t>
            </a:r>
          </a:p>
          <a:p>
            <a:pPr marL="457200" indent="-457200">
              <a:buFont typeface="Arial" panose="020B0604020202020204" pitchFamily="34" charset="0"/>
              <a:buChar char="•"/>
            </a:pPr>
            <a:r>
              <a:rPr lang="en-US" sz="3200" dirty="0"/>
              <a:t>System monitoring</a:t>
            </a:r>
          </a:p>
          <a:p>
            <a:pPr marL="457200" indent="-457200">
              <a:buFont typeface="Arial" panose="020B0604020202020204" pitchFamily="34" charset="0"/>
              <a:buChar char="•"/>
            </a:pPr>
            <a:r>
              <a:rPr lang="en-US" sz="3200" dirty="0"/>
              <a:t>ADIOS measurement</a:t>
            </a:r>
          </a:p>
          <a:p>
            <a:pPr marL="457200" indent="-457200">
              <a:buFont typeface="Arial" panose="020B0604020202020204" pitchFamily="34" charset="0"/>
              <a:buChar char="•"/>
            </a:pPr>
            <a:r>
              <a:rPr lang="en-US" sz="3200" dirty="0"/>
              <a:t>SOS integration</a:t>
            </a:r>
          </a:p>
          <a:p>
            <a:pPr marL="457200" indent="-457200">
              <a:buFont typeface="Arial" panose="020B0604020202020204" pitchFamily="34" charset="0"/>
              <a:buChar char="•"/>
            </a:pPr>
            <a:r>
              <a:rPr lang="en-US" sz="3200" dirty="0" err="1"/>
              <a:t>InteL</a:t>
            </a:r>
            <a:r>
              <a:rPr lang="en-US" sz="3200" dirty="0"/>
              <a:t> PIN support</a:t>
            </a:r>
          </a:p>
          <a:p>
            <a:pPr marL="457200" indent="-457200">
              <a:buFont typeface="Arial" panose="020B0604020202020204" pitchFamily="34" charset="0"/>
              <a:buChar char="•"/>
            </a:pPr>
            <a:r>
              <a:rPr lang="en-US" sz="3200" dirty="0"/>
              <a:t>Plugin system added</a:t>
            </a:r>
          </a:p>
          <a:p>
            <a:pPr marL="1381125" lvl="1" indent="-447675">
              <a:buFont typeface="Arial" panose="020B0604020202020204" pitchFamily="34" charset="0"/>
              <a:buChar char="•"/>
            </a:pPr>
            <a:r>
              <a:rPr lang="en-US" sz="3200" dirty="0"/>
              <a:t>Tuning plugins</a:t>
            </a:r>
          </a:p>
          <a:p>
            <a:pPr marL="1381125" lvl="1" indent="-447675">
              <a:buFont typeface="Arial" panose="020B0604020202020204" pitchFamily="34" charset="0"/>
              <a:buChar char="•"/>
            </a:pPr>
            <a:r>
              <a:rPr lang="en-US" sz="3200" dirty="0"/>
              <a:t>Selective measurement</a:t>
            </a:r>
          </a:p>
          <a:p>
            <a:pPr marL="457200" indent="-457200">
              <a:buFont typeface="Arial" panose="020B0604020202020204" pitchFamily="34" charset="0"/>
              <a:buChar char="•"/>
            </a:pPr>
            <a:r>
              <a:rPr lang="en-US" sz="3200" dirty="0"/>
              <a:t>POSIX I/O metadata capture</a:t>
            </a:r>
          </a:p>
          <a:p>
            <a:pPr marL="457200" indent="-457200">
              <a:buFont typeface="Arial" panose="020B0604020202020204" pitchFamily="34" charset="0"/>
              <a:buChar char="•"/>
            </a:pPr>
            <a:r>
              <a:rPr lang="en-US" sz="3200" dirty="0"/>
              <a:t>OMPT TR4 prototypes</a:t>
            </a:r>
          </a:p>
          <a:p>
            <a:pPr marL="457200" indent="-457200">
              <a:buFont typeface="Arial" panose="020B0604020202020204" pitchFamily="34" charset="0"/>
              <a:buChar char="•"/>
            </a:pPr>
            <a:r>
              <a:rPr lang="en-US" sz="3200" dirty="0"/>
              <a:t>LIKWID support</a:t>
            </a:r>
          </a:p>
          <a:p>
            <a:pPr marL="457200" indent="-457200">
              <a:buFont typeface="Arial" panose="020B0604020202020204" pitchFamily="34" charset="0"/>
              <a:buChar char="•"/>
            </a:pPr>
            <a:r>
              <a:rPr lang="en-US" sz="3200" dirty="0"/>
              <a:t>Caliper integration</a:t>
            </a:r>
          </a:p>
          <a:p>
            <a:pPr marL="457200" indent="-457200">
              <a:buFont typeface="Arial" panose="020B0604020202020204" pitchFamily="34" charset="0"/>
              <a:buChar char="•"/>
            </a:pPr>
            <a:r>
              <a:rPr lang="en-US" sz="3200" dirty="0"/>
              <a:t>V2.27 released</a:t>
            </a:r>
          </a:p>
        </p:txBody>
      </p:sp>
      <p:pic>
        <p:nvPicPr>
          <p:cNvPr id="40" name="Picture 1" descr="CabanaMD_Statistics1.png">
            <a:extLst>
              <a:ext uri="{FF2B5EF4-FFF2-40B4-BE49-F238E27FC236}">
                <a16:creationId xmlns:a16="http://schemas.microsoft.com/office/drawing/2014/main" id="{5704CDC7-E5AE-7472-B985-A3D47CF9B7E8}"/>
              </a:ext>
            </a:extLst>
          </p:cNvPr>
          <p:cNvPicPr>
            <a:picLocks noChangeAspect="1"/>
          </p:cNvPicPr>
          <p:nvPr/>
        </p:nvPicPr>
        <p:blipFill rotWithShape="1">
          <a:blip r:embed="rId17">
            <a:extLst>
              <a:ext uri="{28A0092B-C50C-407E-A947-70E740481C1C}">
                <a14:useLocalDpi xmlns:a14="http://schemas.microsoft.com/office/drawing/2010/main" val="0"/>
              </a:ext>
            </a:extLst>
          </a:blip>
          <a:srcRect r="18371"/>
          <a:stretch/>
        </p:blipFill>
        <p:spPr bwMode="auto">
          <a:xfrm>
            <a:off x="22684287" y="17129329"/>
            <a:ext cx="8722014" cy="483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Box 37">
            <a:extLst>
              <a:ext uri="{FF2B5EF4-FFF2-40B4-BE49-F238E27FC236}">
                <a16:creationId xmlns:a16="http://schemas.microsoft.com/office/drawing/2014/main" id="{7D33C35D-F469-697B-76C9-2894759E0C34}"/>
              </a:ext>
            </a:extLst>
          </p:cNvPr>
          <p:cNvSpPr txBox="1"/>
          <p:nvPr/>
        </p:nvSpPr>
        <p:spPr>
          <a:xfrm>
            <a:off x="19472604" y="18683512"/>
            <a:ext cx="6257169" cy="5016758"/>
          </a:xfrm>
          <a:prstGeom prst="rect">
            <a:avLst/>
          </a:prstGeom>
          <a:solidFill>
            <a:schemeClr val="bg1"/>
          </a:solidFill>
          <a:ln>
            <a:solidFill>
              <a:schemeClr val="tx1"/>
            </a:solidFill>
          </a:ln>
          <a:effectLst/>
        </p:spPr>
        <p:txBody>
          <a:bodyPr wrap="square" rtlCol="0">
            <a:spAutoFit/>
          </a:bodyPr>
          <a:lstStyle/>
          <a:p>
            <a:pPr marL="457200" indent="-457200">
              <a:buFont typeface="Arial" panose="020B0604020202020204" pitchFamily="34" charset="0"/>
              <a:buChar char="•"/>
            </a:pPr>
            <a:r>
              <a:rPr lang="en-US" sz="3200" dirty="0"/>
              <a:t>GPU support updates</a:t>
            </a:r>
          </a:p>
          <a:p>
            <a:pPr marL="457200" indent="-457200">
              <a:buFont typeface="Arial" panose="020B0604020202020204" pitchFamily="34" charset="0"/>
              <a:buChar char="•"/>
            </a:pPr>
            <a:r>
              <a:rPr lang="en-US" sz="3200" dirty="0"/>
              <a:t>Clang/Clang++ selective instrumentation with plugin</a:t>
            </a:r>
          </a:p>
          <a:p>
            <a:pPr marL="457200" indent="-457200">
              <a:buFont typeface="Arial" panose="020B0604020202020204" pitchFamily="34" charset="0"/>
              <a:buChar char="•"/>
            </a:pPr>
            <a:r>
              <a:rPr lang="en-US" sz="3200" dirty="0"/>
              <a:t>ARM64FX/AARCH64 support</a:t>
            </a:r>
          </a:p>
          <a:p>
            <a:pPr marL="457200" indent="-457200">
              <a:buFont typeface="Arial" panose="020B0604020202020204" pitchFamily="34" charset="0"/>
              <a:buChar char="•"/>
            </a:pPr>
            <a:r>
              <a:rPr lang="en-US" sz="3200" dirty="0"/>
              <a:t>CLACC/</a:t>
            </a:r>
            <a:r>
              <a:rPr lang="en-US" sz="3200" dirty="0" err="1"/>
              <a:t>OpenACC</a:t>
            </a:r>
            <a:r>
              <a:rPr lang="en-US" sz="3200" dirty="0"/>
              <a:t> updates</a:t>
            </a:r>
          </a:p>
          <a:p>
            <a:pPr marL="457200" indent="-457200">
              <a:buFont typeface="Arial" panose="020B0604020202020204" pitchFamily="34" charset="0"/>
              <a:buChar char="•"/>
            </a:pPr>
            <a:r>
              <a:rPr lang="en-US" sz="3200" dirty="0"/>
              <a:t>Prototyped new C++ source instrumentation</a:t>
            </a:r>
          </a:p>
          <a:p>
            <a:pPr marL="457200" indent="-457200">
              <a:buFont typeface="Arial" panose="020B0604020202020204" pitchFamily="34" charset="0"/>
              <a:buChar char="•"/>
            </a:pPr>
            <a:r>
              <a:rPr lang="en-US" sz="3200" dirty="0"/>
              <a:t>NVHPC compiler support</a:t>
            </a:r>
          </a:p>
          <a:p>
            <a:pPr marL="457200" indent="-457200">
              <a:buFont typeface="Arial" panose="020B0604020202020204" pitchFamily="34" charset="0"/>
              <a:buChar char="•"/>
            </a:pPr>
            <a:r>
              <a:rPr lang="en-US" sz="3200" dirty="0" err="1"/>
              <a:t>AMDClang</a:t>
            </a:r>
            <a:r>
              <a:rPr lang="en-US" sz="3200" dirty="0"/>
              <a:t> compiler support</a:t>
            </a:r>
          </a:p>
          <a:p>
            <a:pPr marL="457200" indent="-457200">
              <a:buFont typeface="Arial" panose="020B0604020202020204" pitchFamily="34" charset="0"/>
              <a:buChar char="•"/>
            </a:pPr>
            <a:r>
              <a:rPr lang="en-US" sz="3200" dirty="0"/>
              <a:t>V2.31 released</a:t>
            </a:r>
          </a:p>
        </p:txBody>
      </p:sp>
      <p:pic>
        <p:nvPicPr>
          <p:cNvPr id="41" name="Picture 40">
            <a:extLst>
              <a:ext uri="{FF2B5EF4-FFF2-40B4-BE49-F238E27FC236}">
                <a16:creationId xmlns:a16="http://schemas.microsoft.com/office/drawing/2014/main" id="{5E7C5AEC-8096-C70F-5919-370C91981EB0}"/>
              </a:ext>
            </a:extLst>
          </p:cNvPr>
          <p:cNvPicPr>
            <a:picLocks noChangeAspect="1"/>
          </p:cNvPicPr>
          <p:nvPr/>
        </p:nvPicPr>
        <p:blipFill>
          <a:blip r:embed="rId18"/>
          <a:stretch>
            <a:fillRect/>
          </a:stretch>
        </p:blipFill>
        <p:spPr>
          <a:xfrm>
            <a:off x="569590" y="26998374"/>
            <a:ext cx="7772400" cy="4803227"/>
          </a:xfrm>
          <a:prstGeom prst="rect">
            <a:avLst/>
          </a:prstGeom>
        </p:spPr>
      </p:pic>
      <p:pic>
        <p:nvPicPr>
          <p:cNvPr id="42" name="Picture 41" descr="TITAN_TAU_experiments.png">
            <a:extLst>
              <a:ext uri="{FF2B5EF4-FFF2-40B4-BE49-F238E27FC236}">
                <a16:creationId xmlns:a16="http://schemas.microsoft.com/office/drawing/2014/main" id="{CDB7CFD7-28D7-F28F-CCD3-6CB4CBA3F24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47349" y="17086653"/>
            <a:ext cx="6994873" cy="4063564"/>
          </a:xfrm>
          <a:prstGeom prst="rect">
            <a:avLst/>
          </a:prstGeom>
          <a:ln w="76200" cmpd="sng">
            <a:noFill/>
          </a:ln>
        </p:spPr>
      </p:pic>
      <p:sp>
        <p:nvSpPr>
          <p:cNvPr id="36" name="TextBox 35">
            <a:extLst>
              <a:ext uri="{FF2B5EF4-FFF2-40B4-BE49-F238E27FC236}">
                <a16:creationId xmlns:a16="http://schemas.microsoft.com/office/drawing/2014/main" id="{583B917B-275B-7287-B72A-87C9DA208AB9}"/>
              </a:ext>
            </a:extLst>
          </p:cNvPr>
          <p:cNvSpPr txBox="1"/>
          <p:nvPr/>
        </p:nvSpPr>
        <p:spPr>
          <a:xfrm>
            <a:off x="10757816" y="19712949"/>
            <a:ext cx="6046463" cy="4031873"/>
          </a:xfrm>
          <a:prstGeom prst="rect">
            <a:avLst/>
          </a:prstGeom>
          <a:solidFill>
            <a:schemeClr val="bg1"/>
          </a:solidFill>
          <a:ln>
            <a:solidFill>
              <a:schemeClr val="tx1"/>
            </a:solidFill>
          </a:ln>
          <a:effectLst/>
        </p:spPr>
        <p:txBody>
          <a:bodyPr wrap="none" rtlCol="0">
            <a:spAutoFit/>
          </a:bodyPr>
          <a:lstStyle/>
          <a:p>
            <a:pPr marL="457200" indent="-457200">
              <a:buFont typeface="Arial" panose="020B0604020202020204" pitchFamily="34" charset="0"/>
              <a:buChar char="•"/>
            </a:pPr>
            <a:r>
              <a:rPr lang="en-US" sz="3200" dirty="0"/>
              <a:t>Python3 + CUDA support</a:t>
            </a:r>
          </a:p>
          <a:p>
            <a:pPr marL="457200" indent="-457200">
              <a:buFont typeface="Arial" panose="020B0604020202020204" pitchFamily="34" charset="0"/>
              <a:buChar char="•"/>
            </a:pPr>
            <a:r>
              <a:rPr lang="en-US" sz="3200" dirty="0"/>
              <a:t>CUDA/OpenCL enhancements</a:t>
            </a:r>
          </a:p>
          <a:p>
            <a:pPr marL="457200" indent="-457200">
              <a:buFont typeface="Arial" panose="020B0604020202020204" pitchFamily="34" charset="0"/>
              <a:buChar char="•"/>
            </a:pPr>
            <a:r>
              <a:rPr lang="en-US" sz="3200" dirty="0"/>
              <a:t>OMPT 5.0 update</a:t>
            </a:r>
          </a:p>
          <a:p>
            <a:pPr marL="457200" indent="-457200">
              <a:buFont typeface="Arial" panose="020B0604020202020204" pitchFamily="34" charset="0"/>
              <a:buChar char="•"/>
            </a:pPr>
            <a:r>
              <a:rPr lang="en-US" sz="3200" dirty="0"/>
              <a:t>F18/</a:t>
            </a:r>
            <a:r>
              <a:rPr lang="en-US" sz="3200" dirty="0" err="1"/>
              <a:t>Flang</a:t>
            </a:r>
            <a:r>
              <a:rPr lang="en-US" sz="3200" dirty="0"/>
              <a:t> instrumentation</a:t>
            </a:r>
          </a:p>
          <a:p>
            <a:pPr marL="457200" indent="-457200">
              <a:buFont typeface="Arial" panose="020B0604020202020204" pitchFamily="34" charset="0"/>
              <a:buChar char="•"/>
            </a:pPr>
            <a:r>
              <a:rPr lang="en-US" sz="3200" dirty="0" err="1"/>
              <a:t>OpenACC</a:t>
            </a:r>
            <a:r>
              <a:rPr lang="en-US" sz="3200" dirty="0"/>
              <a:t> updates</a:t>
            </a:r>
          </a:p>
          <a:p>
            <a:pPr marL="457200" indent="-457200">
              <a:buFont typeface="Arial" panose="020B0604020202020204" pitchFamily="34" charset="0"/>
              <a:buChar char="•"/>
            </a:pPr>
            <a:r>
              <a:rPr lang="en-US" sz="3200" dirty="0"/>
              <a:t>ADIOS2 monitoring output</a:t>
            </a:r>
          </a:p>
          <a:p>
            <a:pPr marL="457200" indent="-457200">
              <a:buFont typeface="Arial" panose="020B0604020202020204" pitchFamily="34" charset="0"/>
              <a:buChar char="•"/>
            </a:pPr>
            <a:r>
              <a:rPr lang="en-US" sz="3200" dirty="0" err="1"/>
              <a:t>Chimbuko</a:t>
            </a:r>
            <a:r>
              <a:rPr lang="en-US" sz="3200" dirty="0"/>
              <a:t> integration w/ADIOS2</a:t>
            </a:r>
          </a:p>
          <a:p>
            <a:pPr marL="457200" indent="-457200">
              <a:buFont typeface="Arial" panose="020B0604020202020204" pitchFamily="34" charset="0"/>
              <a:buChar char="•"/>
            </a:pPr>
            <a:r>
              <a:rPr lang="en-US" sz="3200" dirty="0"/>
              <a:t>V2.29 released</a:t>
            </a:r>
          </a:p>
        </p:txBody>
      </p:sp>
      <p:pic>
        <p:nvPicPr>
          <p:cNvPr id="43" name="Picture 42">
            <a:extLst>
              <a:ext uri="{FF2B5EF4-FFF2-40B4-BE49-F238E27FC236}">
                <a16:creationId xmlns:a16="http://schemas.microsoft.com/office/drawing/2014/main" id="{096458FE-A916-2BEC-2447-A791B35170D6}"/>
              </a:ext>
            </a:extLst>
          </p:cNvPr>
          <p:cNvPicPr>
            <a:picLocks noChangeAspect="1"/>
          </p:cNvPicPr>
          <p:nvPr/>
        </p:nvPicPr>
        <p:blipFill>
          <a:blip r:embed="rId20"/>
          <a:stretch>
            <a:fillRect/>
          </a:stretch>
        </p:blipFill>
        <p:spPr>
          <a:xfrm>
            <a:off x="10284732" y="25880264"/>
            <a:ext cx="7772400" cy="4464312"/>
          </a:xfrm>
          <a:prstGeom prst="rect">
            <a:avLst/>
          </a:prstGeom>
        </p:spPr>
      </p:pic>
      <p:sp>
        <p:nvSpPr>
          <p:cNvPr id="34" name="TextBox 33">
            <a:extLst>
              <a:ext uri="{FF2B5EF4-FFF2-40B4-BE49-F238E27FC236}">
                <a16:creationId xmlns:a16="http://schemas.microsoft.com/office/drawing/2014/main" id="{0E06BE70-B826-6DD1-D219-F26DC7D88DFA}"/>
              </a:ext>
            </a:extLst>
          </p:cNvPr>
          <p:cNvSpPr txBox="1"/>
          <p:nvPr/>
        </p:nvSpPr>
        <p:spPr>
          <a:xfrm>
            <a:off x="6067150" y="25482559"/>
            <a:ext cx="5928482" cy="6494085"/>
          </a:xfrm>
          <a:prstGeom prst="rect">
            <a:avLst/>
          </a:prstGeom>
          <a:solidFill>
            <a:schemeClr val="bg1"/>
          </a:solidFill>
          <a:ln>
            <a:solidFill>
              <a:schemeClr val="tx1"/>
            </a:solidFill>
          </a:ln>
          <a:effectLst/>
        </p:spPr>
        <p:txBody>
          <a:bodyPr wrap="none" rtlCol="0">
            <a:spAutoFit/>
          </a:bodyPr>
          <a:lstStyle/>
          <a:p>
            <a:pPr marL="457200" indent="-457200">
              <a:buFont typeface="Arial" panose="020B0604020202020204" pitchFamily="34" charset="0"/>
              <a:buChar char="•"/>
            </a:pPr>
            <a:r>
              <a:rPr lang="en-US" sz="3200" dirty="0"/>
              <a:t>New, updated plugins, callbacks</a:t>
            </a:r>
          </a:p>
          <a:p>
            <a:pPr marL="457200" indent="-457200">
              <a:buFont typeface="Arial" panose="020B0604020202020204" pitchFamily="34" charset="0"/>
              <a:buChar char="•"/>
            </a:pPr>
            <a:r>
              <a:rPr lang="en-US" sz="3200" dirty="0"/>
              <a:t>OMPT TR6 extensions</a:t>
            </a:r>
          </a:p>
          <a:p>
            <a:pPr marL="457200" indent="-457200">
              <a:buFont typeface="Arial" panose="020B0604020202020204" pitchFamily="34" charset="0"/>
              <a:buChar char="•"/>
            </a:pPr>
            <a:r>
              <a:rPr lang="en-US" sz="3200" dirty="0"/>
              <a:t>Additional system monitoring</a:t>
            </a:r>
          </a:p>
          <a:p>
            <a:pPr marL="457200" indent="-457200">
              <a:buFont typeface="Arial" panose="020B0604020202020204" pitchFamily="34" charset="0"/>
              <a:buChar char="•"/>
            </a:pPr>
            <a:r>
              <a:rPr lang="en-US" sz="3200" dirty="0"/>
              <a:t>MPI_T PVAR tuning</a:t>
            </a:r>
          </a:p>
          <a:p>
            <a:pPr marL="457200" indent="-457200">
              <a:buFont typeface="Arial" panose="020B0604020202020204" pitchFamily="34" charset="0"/>
              <a:buChar char="•"/>
            </a:pPr>
            <a:r>
              <a:rPr lang="en-US" sz="3200" dirty="0"/>
              <a:t>LIKWID updates</a:t>
            </a:r>
          </a:p>
          <a:p>
            <a:pPr marL="457200" indent="-457200">
              <a:buFont typeface="Arial" panose="020B0604020202020204" pitchFamily="34" charset="0"/>
              <a:buChar char="•"/>
            </a:pPr>
            <a:r>
              <a:rPr lang="en-US" sz="3200" dirty="0"/>
              <a:t>CUDA 9, 10 updates</a:t>
            </a:r>
          </a:p>
          <a:p>
            <a:pPr marL="457200" indent="-457200">
              <a:buFont typeface="Arial" panose="020B0604020202020204" pitchFamily="34" charset="0"/>
              <a:buChar char="•"/>
            </a:pPr>
            <a:r>
              <a:rPr lang="en-US" sz="3200" dirty="0"/>
              <a:t>ARM Compiler support</a:t>
            </a:r>
          </a:p>
          <a:p>
            <a:pPr marL="457200" indent="-457200">
              <a:buFont typeface="Arial" panose="020B0604020202020204" pitchFamily="34" charset="0"/>
              <a:buChar char="•"/>
            </a:pPr>
            <a:r>
              <a:rPr lang="en-US" sz="3200" dirty="0" err="1"/>
              <a:t>PerfStubs</a:t>
            </a:r>
            <a:r>
              <a:rPr lang="en-US" sz="3200" dirty="0"/>
              <a:t> prototyped</a:t>
            </a:r>
          </a:p>
          <a:p>
            <a:pPr marL="457200" indent="-457200">
              <a:buFont typeface="Arial" panose="020B0604020202020204" pitchFamily="34" charset="0"/>
              <a:buChar char="•"/>
            </a:pPr>
            <a:r>
              <a:rPr lang="en-US" sz="3200" dirty="0" err="1"/>
              <a:t>ROCm</a:t>
            </a:r>
            <a:r>
              <a:rPr lang="en-US" sz="3200" dirty="0"/>
              <a:t> support prototyped</a:t>
            </a:r>
          </a:p>
          <a:p>
            <a:pPr marL="457200" indent="-457200">
              <a:buFont typeface="Arial" panose="020B0604020202020204" pitchFamily="34" charset="0"/>
              <a:buChar char="•"/>
            </a:pPr>
            <a:r>
              <a:rPr lang="en-US" sz="3200" dirty="0"/>
              <a:t>CLACC integration</a:t>
            </a:r>
          </a:p>
          <a:p>
            <a:pPr marL="457200" indent="-457200">
              <a:buFont typeface="Arial" panose="020B0604020202020204" pitchFamily="34" charset="0"/>
              <a:buChar char="•"/>
            </a:pPr>
            <a:r>
              <a:rPr lang="en-US" sz="3200" dirty="0"/>
              <a:t>Refactored </a:t>
            </a:r>
            <a:r>
              <a:rPr lang="en-US" sz="3200" dirty="0" err="1"/>
              <a:t>Kokkos</a:t>
            </a:r>
            <a:r>
              <a:rPr lang="en-US" sz="3200" dirty="0"/>
              <a:t> support</a:t>
            </a:r>
          </a:p>
          <a:p>
            <a:pPr marL="457200" indent="-457200">
              <a:buFont typeface="Arial" panose="020B0604020202020204" pitchFamily="34" charset="0"/>
              <a:buChar char="•"/>
            </a:pPr>
            <a:r>
              <a:rPr lang="en-US" sz="3200" dirty="0"/>
              <a:t>Sampling refinements</a:t>
            </a:r>
          </a:p>
          <a:p>
            <a:pPr marL="457200" indent="-457200">
              <a:buFont typeface="Arial" panose="020B0604020202020204" pitchFamily="34" charset="0"/>
              <a:buChar char="•"/>
            </a:pPr>
            <a:r>
              <a:rPr lang="en-US" sz="3200" dirty="0"/>
              <a:t>V2.28 released</a:t>
            </a:r>
          </a:p>
        </p:txBody>
      </p:sp>
      <p:pic>
        <p:nvPicPr>
          <p:cNvPr id="44" name="Picture 43">
            <a:extLst>
              <a:ext uri="{FF2B5EF4-FFF2-40B4-BE49-F238E27FC236}">
                <a16:creationId xmlns:a16="http://schemas.microsoft.com/office/drawing/2014/main" id="{2E0EF033-63B7-7EE0-09E3-0F31ACC59F30}"/>
              </a:ext>
            </a:extLst>
          </p:cNvPr>
          <p:cNvPicPr>
            <a:picLocks noChangeAspect="1"/>
          </p:cNvPicPr>
          <p:nvPr/>
        </p:nvPicPr>
        <p:blipFill>
          <a:blip r:embed="rId21"/>
          <a:stretch>
            <a:fillRect/>
          </a:stretch>
        </p:blipFill>
        <p:spPr>
          <a:xfrm>
            <a:off x="20884032" y="28070052"/>
            <a:ext cx="7772400" cy="4209819"/>
          </a:xfrm>
          <a:prstGeom prst="rect">
            <a:avLst/>
          </a:prstGeom>
        </p:spPr>
      </p:pic>
      <p:sp>
        <p:nvSpPr>
          <p:cNvPr id="37" name="TextBox 36">
            <a:extLst>
              <a:ext uri="{FF2B5EF4-FFF2-40B4-BE49-F238E27FC236}">
                <a16:creationId xmlns:a16="http://schemas.microsoft.com/office/drawing/2014/main" id="{AF861A89-1A5E-F092-3B81-AF87390C10DC}"/>
              </a:ext>
            </a:extLst>
          </p:cNvPr>
          <p:cNvSpPr txBox="1"/>
          <p:nvPr/>
        </p:nvSpPr>
        <p:spPr>
          <a:xfrm>
            <a:off x="14694766" y="25153609"/>
            <a:ext cx="7138877" cy="5509200"/>
          </a:xfrm>
          <a:prstGeom prst="rect">
            <a:avLst/>
          </a:prstGeom>
          <a:solidFill>
            <a:schemeClr val="bg1"/>
          </a:solidFill>
          <a:ln>
            <a:solidFill>
              <a:schemeClr val="tx1"/>
            </a:solidFill>
          </a:ln>
          <a:effectLst/>
        </p:spPr>
        <p:txBody>
          <a:bodyPr wrap="none" rtlCol="0">
            <a:spAutoFit/>
          </a:bodyPr>
          <a:lstStyle/>
          <a:p>
            <a:pPr marL="457200" indent="-457200">
              <a:buFont typeface="Arial" panose="020B0604020202020204" pitchFamily="34" charset="0"/>
              <a:buChar char="•"/>
            </a:pPr>
            <a:r>
              <a:rPr lang="en-US" sz="3200" dirty="0"/>
              <a:t>CUDA, </a:t>
            </a:r>
            <a:r>
              <a:rPr lang="en-US" sz="3200" dirty="0" err="1"/>
              <a:t>ROCm</a:t>
            </a:r>
            <a:r>
              <a:rPr lang="en-US" sz="3200" dirty="0"/>
              <a:t> support updates</a:t>
            </a:r>
          </a:p>
          <a:p>
            <a:pPr marL="457200" indent="-457200">
              <a:buFont typeface="Arial" panose="020B0604020202020204" pitchFamily="34" charset="0"/>
              <a:buChar char="•"/>
            </a:pPr>
            <a:r>
              <a:rPr lang="en-US" sz="3200" dirty="0"/>
              <a:t>Clang/Clang++ instrumentation plugin</a:t>
            </a:r>
          </a:p>
          <a:p>
            <a:pPr marL="457200" indent="-457200">
              <a:buFont typeface="Arial" panose="020B0604020202020204" pitchFamily="34" charset="0"/>
              <a:buChar char="•"/>
            </a:pPr>
            <a:r>
              <a:rPr lang="en-US" sz="3200" dirty="0"/>
              <a:t>Enhanced system monitoring</a:t>
            </a:r>
          </a:p>
          <a:p>
            <a:pPr marL="2212848" lvl="1" indent="-457200">
              <a:buFont typeface="Arial" panose="020B0604020202020204" pitchFamily="34" charset="0"/>
              <a:buChar char="•"/>
            </a:pPr>
            <a:r>
              <a:rPr lang="en-US" sz="3200" dirty="0"/>
              <a:t>NVML</a:t>
            </a:r>
          </a:p>
          <a:p>
            <a:pPr marL="2212848" lvl="1" indent="-457200">
              <a:buFont typeface="Arial" panose="020B0604020202020204" pitchFamily="34" charset="0"/>
              <a:buChar char="•"/>
            </a:pPr>
            <a:r>
              <a:rPr lang="en-US" sz="3200" dirty="0"/>
              <a:t>PAPI</a:t>
            </a:r>
          </a:p>
          <a:p>
            <a:pPr marL="2212848" lvl="1" indent="-457200">
              <a:buFont typeface="Arial" panose="020B0604020202020204" pitchFamily="34" charset="0"/>
              <a:buChar char="•"/>
            </a:pPr>
            <a:r>
              <a:rPr lang="en-US" sz="3200" dirty="0"/>
              <a:t>HW/OS state</a:t>
            </a:r>
          </a:p>
          <a:p>
            <a:pPr marL="457200" indent="-457200">
              <a:buFont typeface="Arial" panose="020B0604020202020204" pitchFamily="34" charset="0"/>
              <a:buChar char="•"/>
            </a:pPr>
            <a:r>
              <a:rPr lang="en-US" sz="3200" dirty="0"/>
              <a:t>Enhanced TensorFlow/</a:t>
            </a:r>
            <a:r>
              <a:rPr lang="en-US" sz="3200" dirty="0" err="1"/>
              <a:t>PyTorch</a:t>
            </a:r>
            <a:r>
              <a:rPr lang="en-US" sz="3200" dirty="0"/>
              <a:t> support</a:t>
            </a:r>
          </a:p>
          <a:p>
            <a:pPr marL="457200" indent="-457200">
              <a:buFont typeface="Arial" panose="020B0604020202020204" pitchFamily="34" charset="0"/>
              <a:buChar char="•"/>
            </a:pPr>
            <a:r>
              <a:rPr lang="en-US" sz="3200" dirty="0"/>
              <a:t>Intel </a:t>
            </a:r>
            <a:r>
              <a:rPr lang="en-US" sz="3200" dirty="0" err="1"/>
              <a:t>OneAPI</a:t>
            </a:r>
            <a:r>
              <a:rPr lang="en-US" sz="3200" dirty="0"/>
              <a:t> support (Level Zero)</a:t>
            </a:r>
          </a:p>
          <a:p>
            <a:pPr marL="457200" indent="-457200">
              <a:buFont typeface="Arial" panose="020B0604020202020204" pitchFamily="34" charset="0"/>
              <a:buChar char="•"/>
            </a:pPr>
            <a:r>
              <a:rPr lang="en-US" sz="3200" dirty="0"/>
              <a:t>OMPT 5.1 updates</a:t>
            </a:r>
          </a:p>
          <a:p>
            <a:pPr marL="457200" indent="-457200">
              <a:buFont typeface="Arial" panose="020B0604020202020204" pitchFamily="34" charset="0"/>
              <a:buChar char="•"/>
            </a:pPr>
            <a:r>
              <a:rPr lang="en-US" sz="3200" dirty="0"/>
              <a:t>CLACC/</a:t>
            </a:r>
            <a:r>
              <a:rPr lang="en-US" sz="3200" dirty="0" err="1"/>
              <a:t>OpenACC</a:t>
            </a:r>
            <a:r>
              <a:rPr lang="en-US" sz="3200" dirty="0"/>
              <a:t> updates</a:t>
            </a:r>
          </a:p>
          <a:p>
            <a:pPr marL="457200" indent="-457200">
              <a:buFont typeface="Arial" panose="020B0604020202020204" pitchFamily="34" charset="0"/>
              <a:buChar char="•"/>
            </a:pPr>
            <a:r>
              <a:rPr lang="en-US" sz="3200" dirty="0"/>
              <a:t>V2.30 released</a:t>
            </a:r>
          </a:p>
        </p:txBody>
      </p:sp>
      <p:sp>
        <p:nvSpPr>
          <p:cNvPr id="39" name="TextBox 38">
            <a:extLst>
              <a:ext uri="{FF2B5EF4-FFF2-40B4-BE49-F238E27FC236}">
                <a16:creationId xmlns:a16="http://schemas.microsoft.com/office/drawing/2014/main" id="{00B8E495-06C8-34A0-7CC9-E5CBE6336A44}"/>
              </a:ext>
            </a:extLst>
          </p:cNvPr>
          <p:cNvSpPr txBox="1"/>
          <p:nvPr/>
        </p:nvSpPr>
        <p:spPr>
          <a:xfrm>
            <a:off x="24332932" y="25273531"/>
            <a:ext cx="7138878" cy="5509200"/>
          </a:xfrm>
          <a:prstGeom prst="rect">
            <a:avLst/>
          </a:prstGeom>
          <a:solidFill>
            <a:schemeClr val="bg1"/>
          </a:solidFill>
          <a:ln>
            <a:solidFill>
              <a:schemeClr val="tx1"/>
            </a:solidFill>
          </a:ln>
          <a:effectLst/>
        </p:spPr>
        <p:txBody>
          <a:bodyPr wrap="square" rtlCol="0">
            <a:spAutoFit/>
          </a:bodyPr>
          <a:lstStyle/>
          <a:p>
            <a:pPr marL="457200" indent="-457200">
              <a:buFont typeface="Arial" panose="020B0604020202020204" pitchFamily="34" charset="0"/>
              <a:buChar char="•"/>
            </a:pPr>
            <a:r>
              <a:rPr lang="en-US" sz="3200" dirty="0"/>
              <a:t>Eliminated </a:t>
            </a:r>
            <a:r>
              <a:rPr lang="en-US" sz="3200" dirty="0" err="1"/>
              <a:t>pthread</a:t>
            </a:r>
            <a:r>
              <a:rPr lang="en-US" sz="3200" dirty="0"/>
              <a:t> limits</a:t>
            </a:r>
          </a:p>
          <a:p>
            <a:pPr marL="457200" indent="-457200">
              <a:buFont typeface="Arial" panose="020B0604020202020204" pitchFamily="34" charset="0"/>
              <a:buChar char="•"/>
            </a:pPr>
            <a:r>
              <a:rPr lang="en-US" sz="3200" dirty="0"/>
              <a:t>GPU support updates</a:t>
            </a:r>
          </a:p>
          <a:p>
            <a:pPr marL="457200" indent="-457200">
              <a:buFont typeface="Arial" panose="020B0604020202020204" pitchFamily="34" charset="0"/>
              <a:buChar char="•"/>
            </a:pPr>
            <a:r>
              <a:rPr lang="en-US" sz="3200" dirty="0"/>
              <a:t>Roofline model for AMD MI250X</a:t>
            </a:r>
          </a:p>
          <a:p>
            <a:pPr marL="457200" indent="-457200">
              <a:buFont typeface="Arial" panose="020B0604020202020204" pitchFamily="34" charset="0"/>
              <a:buChar char="•"/>
            </a:pPr>
            <a:r>
              <a:rPr lang="en-US" sz="3200" dirty="0"/>
              <a:t>Updated </a:t>
            </a:r>
            <a:r>
              <a:rPr lang="en-US" sz="3200" dirty="0" err="1"/>
              <a:t>OneAPI</a:t>
            </a:r>
            <a:r>
              <a:rPr lang="en-US" sz="3200" dirty="0"/>
              <a:t> support</a:t>
            </a:r>
          </a:p>
          <a:p>
            <a:pPr marL="457200" indent="-457200">
              <a:buFont typeface="Arial" panose="020B0604020202020204" pitchFamily="34" charset="0"/>
              <a:buChar char="•"/>
            </a:pPr>
            <a:r>
              <a:rPr lang="en-US" sz="3200" dirty="0"/>
              <a:t>OMPT 5.2 target offload, test with Intel, AMD, NVHPC compilers</a:t>
            </a:r>
          </a:p>
          <a:p>
            <a:pPr marL="457200" indent="-457200">
              <a:buFont typeface="Arial" panose="020B0604020202020204" pitchFamily="34" charset="0"/>
              <a:buChar char="•"/>
            </a:pPr>
            <a:r>
              <a:rPr lang="en-US" sz="3200" dirty="0"/>
              <a:t>NVTX support added</a:t>
            </a:r>
          </a:p>
          <a:p>
            <a:pPr marL="457200" indent="-457200">
              <a:buFont typeface="Arial" panose="020B0604020202020204" pitchFamily="34" charset="0"/>
              <a:buChar char="•"/>
            </a:pPr>
            <a:r>
              <a:rPr lang="en-US" sz="3200" dirty="0"/>
              <a:t>Optimized instrumentation plugin</a:t>
            </a:r>
          </a:p>
          <a:p>
            <a:pPr marL="457200" indent="-457200">
              <a:buFont typeface="Arial" panose="020B0604020202020204" pitchFamily="34" charset="0"/>
              <a:buChar char="•"/>
            </a:pPr>
            <a:r>
              <a:rPr lang="en-US" sz="3200" dirty="0"/>
              <a:t>Refactored preload support</a:t>
            </a:r>
          </a:p>
          <a:p>
            <a:pPr marL="457200" indent="-457200">
              <a:buFont typeface="Arial" panose="020B0604020202020204" pitchFamily="34" charset="0"/>
              <a:buChar char="•"/>
            </a:pPr>
            <a:r>
              <a:rPr lang="en-US" sz="3200" dirty="0" err="1"/>
              <a:t>StarPU</a:t>
            </a:r>
            <a:r>
              <a:rPr lang="en-US" sz="3200" dirty="0"/>
              <a:t> integration</a:t>
            </a:r>
          </a:p>
          <a:p>
            <a:pPr marL="457200" indent="-457200">
              <a:buFont typeface="Arial" panose="020B0604020202020204" pitchFamily="34" charset="0"/>
              <a:buChar char="•"/>
            </a:pPr>
            <a:r>
              <a:rPr lang="en-US" sz="3200" dirty="0"/>
              <a:t>V2.32 released</a:t>
            </a:r>
          </a:p>
        </p:txBody>
      </p:sp>
      <p:cxnSp>
        <p:nvCxnSpPr>
          <p:cNvPr id="46" name="Straight Connector 45">
            <a:extLst>
              <a:ext uri="{FF2B5EF4-FFF2-40B4-BE49-F238E27FC236}">
                <a16:creationId xmlns:a16="http://schemas.microsoft.com/office/drawing/2014/main" id="{5E3F4F58-E4A4-9360-6FB3-11587F258E81}"/>
              </a:ext>
            </a:extLst>
          </p:cNvPr>
          <p:cNvCxnSpPr>
            <a:cxnSpLocks/>
          </p:cNvCxnSpPr>
          <p:nvPr/>
        </p:nvCxnSpPr>
        <p:spPr>
          <a:xfrm flipV="1">
            <a:off x="4657344" y="23251838"/>
            <a:ext cx="0" cy="81517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02048A4-9630-5364-1F10-17A8D26992D2}"/>
              </a:ext>
            </a:extLst>
          </p:cNvPr>
          <p:cNvCxnSpPr>
            <a:cxnSpLocks/>
          </p:cNvCxnSpPr>
          <p:nvPr/>
        </p:nvCxnSpPr>
        <p:spPr>
          <a:xfrm flipV="1">
            <a:off x="27297888" y="24123621"/>
            <a:ext cx="0" cy="114991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188B05-18A0-7D43-0424-22BE1B752CD5}"/>
              </a:ext>
            </a:extLst>
          </p:cNvPr>
          <p:cNvCxnSpPr>
            <a:cxnSpLocks/>
          </p:cNvCxnSpPr>
          <p:nvPr/>
        </p:nvCxnSpPr>
        <p:spPr>
          <a:xfrm flipV="1">
            <a:off x="18135600" y="24056231"/>
            <a:ext cx="0" cy="109737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906F41-80B8-12DA-5AC1-DD95B8DB3E5D}"/>
              </a:ext>
            </a:extLst>
          </p:cNvPr>
          <p:cNvCxnSpPr/>
          <p:nvPr/>
        </p:nvCxnSpPr>
        <p:spPr>
          <a:xfrm flipV="1">
            <a:off x="22833106" y="23729880"/>
            <a:ext cx="0" cy="32635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E9A4DB-6883-F013-D47A-5BD38CCCA013}"/>
              </a:ext>
            </a:extLst>
          </p:cNvPr>
          <p:cNvCxnSpPr/>
          <p:nvPr/>
        </p:nvCxnSpPr>
        <p:spPr>
          <a:xfrm flipV="1">
            <a:off x="13781047" y="23729881"/>
            <a:ext cx="0" cy="32635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FB730D-D735-BFC0-5B5A-3AC4D220FAA4}"/>
              </a:ext>
            </a:extLst>
          </p:cNvPr>
          <p:cNvCxnSpPr>
            <a:cxnSpLocks/>
          </p:cNvCxnSpPr>
          <p:nvPr/>
        </p:nvCxnSpPr>
        <p:spPr>
          <a:xfrm flipV="1">
            <a:off x="9040964" y="24111429"/>
            <a:ext cx="0" cy="135893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488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3963</TotalTime>
  <Words>950</Words>
  <Application>Microsoft Macintosh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115</cp:revision>
  <cp:lastPrinted>2019-01-07T22:59:50Z</cp:lastPrinted>
  <dcterms:created xsi:type="dcterms:W3CDTF">2018-12-17T19:16:44Z</dcterms:created>
  <dcterms:modified xsi:type="dcterms:W3CDTF">2023-01-09T23:16:52Z</dcterms:modified>
</cp:coreProperties>
</file>