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305" r:id="rId6"/>
    <p:sldId id="306" r:id="rId7"/>
    <p:sldId id="307" r:id="rId8"/>
    <p:sldId id="261" r:id="rId9"/>
    <p:sldId id="335" r:id="rId10"/>
    <p:sldId id="336" r:id="rId11"/>
    <p:sldId id="343" r:id="rId12"/>
    <p:sldId id="344" r:id="rId13"/>
    <p:sldId id="339" r:id="rId14"/>
    <p:sldId id="352" r:id="rId15"/>
    <p:sldId id="338" r:id="rId16"/>
    <p:sldId id="341" r:id="rId17"/>
    <p:sldId id="342" r:id="rId18"/>
    <p:sldId id="345" r:id="rId19"/>
    <p:sldId id="346" r:id="rId20"/>
    <p:sldId id="350" r:id="rId21"/>
    <p:sldId id="347" r:id="rId22"/>
    <p:sldId id="348" r:id="rId23"/>
    <p:sldId id="349" r:id="rId24"/>
    <p:sldId id="283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85" r:id="rId33"/>
    <p:sldId id="351" r:id="rId34"/>
    <p:sldId id="278" r:id="rId35"/>
    <p:sldId id="279" r:id="rId3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/>
    <p:restoredTop sz="85092"/>
  </p:normalViewPr>
  <p:slideViewPr>
    <p:cSldViewPr snapToGrid="0" snapToObjects="1">
      <p:cViewPr varScale="1">
        <p:scale>
          <a:sx n="105" d="100"/>
          <a:sy n="105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95118F-9A10-6D4A-80EA-F6E7C8B47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7FB2-4616-3348-91F7-3CB86778F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930D0-16F7-3042-B8B0-35BD6E626C1D}" type="datetimeFigureOut">
              <a:rPr lang="en-US" altLang="en-US"/>
              <a:pPr/>
              <a:t>4/18/18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2CFCB-B736-A84E-A167-33D41B303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A448E-2B89-FE4E-8182-FE2CA1D31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71885-6562-4242-A5B2-2363D65978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9C482-9B40-7640-88E2-33C48ACD1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9C04A-36FD-4642-9B80-19D040B4A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26303F-28AD-FC40-BF84-FBED2FDD8A6F}" type="datetimeFigureOut">
              <a:rPr lang="en-US" altLang="en-US"/>
              <a:pPr/>
              <a:t>4/18/18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2A5BB1-93CD-3B4F-B9AB-71AF366D4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D1A2CA-50D3-B84D-9AE4-78152D7F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67B77-41A7-3E43-A7AF-2594A166C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CEF5E-1C1F-414F-ADBF-29DFE6BE3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6F02A-F0EA-FE44-B0A8-19C1F9E4C9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Point of this slide: introduce the motivation</a:t>
            </a:r>
            <a:r>
              <a:rPr lang="en-US" sz="1200" baseline="0" dirty="0"/>
              <a:t> for the APEX project.  Why was it first funded under the XPRESS project?</a:t>
            </a:r>
          </a:p>
          <a:p>
            <a:r>
              <a:rPr lang="en-US" sz="1200" dirty="0"/>
              <a:t>APEX was originally </a:t>
            </a:r>
            <a:r>
              <a:rPr lang="en-US" sz="1200" baseline="0" dirty="0"/>
              <a:t>designed as a performance measurement library for distributed Asynchronous Tasking Runtimes - specifically HPX.  Some of the challenges include:</a:t>
            </a:r>
          </a:p>
          <a:p>
            <a:pPr marL="285750" indent="-285750">
              <a:buFontTx/>
              <a:buChar char="-"/>
            </a:pPr>
            <a:r>
              <a:rPr lang="en-US" sz="1200" baseline="0" dirty="0"/>
              <a:t>Lightweight measurement (tasks &lt;1ms) </a:t>
            </a:r>
            <a:r>
              <a:rPr lang="mr-IN" sz="1200" baseline="0" dirty="0"/>
              <a:t>–</a:t>
            </a:r>
            <a:r>
              <a:rPr lang="en-US" sz="1200" baseline="0" dirty="0"/>
              <a:t> all libraries want low overhead, but HPX tasks are “ideally” in the ~10ms size, but can be much smaller</a:t>
            </a:r>
          </a:p>
          <a:p>
            <a:pPr marL="285750" indent="-285750">
              <a:buFontTx/>
              <a:buChar char="-"/>
            </a:pPr>
            <a:r>
              <a:rPr lang="en-US" sz="1200" baseline="0" dirty="0"/>
              <a:t>Thread safety </a:t>
            </a:r>
            <a:r>
              <a:rPr lang="mr-IN" sz="1200" baseline="0" dirty="0"/>
              <a:t>–</a:t>
            </a:r>
            <a:r>
              <a:rPr lang="en-US" sz="1200" baseline="0" dirty="0"/>
              <a:t> all libraries require thread safety, but high concurrency demands no shared data between measurement threads</a:t>
            </a:r>
          </a:p>
          <a:p>
            <a:pPr marL="285750" indent="-285750">
              <a:buFontTx/>
              <a:buChar char="-"/>
            </a:pPr>
            <a:r>
              <a:rPr lang="en-US" sz="1200" baseline="0" dirty="0"/>
              <a:t>Distinction between OS threads and HPX threads </a:t>
            </a:r>
            <a:r>
              <a:rPr lang="mr-IN" sz="1200" baseline="0" dirty="0"/>
              <a:t>–</a:t>
            </a:r>
            <a:r>
              <a:rPr lang="en-US" sz="1200" baseline="0" dirty="0"/>
              <a:t> sampling techniques rely on the OS thread context. (i.e. </a:t>
            </a:r>
            <a:r>
              <a:rPr lang="en-US" sz="1200" baseline="0" dirty="0" err="1"/>
              <a:t>callstack</a:t>
            </a:r>
            <a:r>
              <a:rPr lang="en-US" sz="1200" baseline="0" dirty="0"/>
              <a:t>).  But tasks yield, migrate, resume </a:t>
            </a:r>
            <a:r>
              <a:rPr lang="mr-IN" sz="1200" baseline="0" dirty="0"/>
              <a:t>–</a:t>
            </a:r>
            <a:r>
              <a:rPr lang="en-US" sz="1200" baseline="0" dirty="0"/>
              <a:t> OS context is meaningless.</a:t>
            </a:r>
          </a:p>
          <a:p>
            <a:pPr marL="285750" indent="-285750">
              <a:buFontTx/>
              <a:buChar char="-"/>
            </a:pPr>
            <a:r>
              <a:rPr lang="en-US" sz="1200" baseline="0" dirty="0"/>
              <a:t>Lack of a meaningful </a:t>
            </a:r>
            <a:r>
              <a:rPr lang="en-US" sz="1200" baseline="0" dirty="0" err="1"/>
              <a:t>callstack</a:t>
            </a:r>
            <a:r>
              <a:rPr lang="en-US" sz="1200" baseline="0" dirty="0"/>
              <a:t> </a:t>
            </a:r>
            <a:r>
              <a:rPr lang="mr-IN" sz="1200" baseline="0" dirty="0"/>
              <a:t>–</a:t>
            </a:r>
            <a:r>
              <a:rPr lang="en-US" sz="1200" baseline="0" dirty="0"/>
              <a:t> with the exception of “direct actions”, HPX tasks create other tasks, everything is queued and scheduled to run when possible.  The task dependency chain is much more meaningful in HPX.</a:t>
            </a:r>
          </a:p>
          <a:p>
            <a:pPr marL="285750" indent="-285750">
              <a:buFontTx/>
              <a:buChar char="-"/>
            </a:pPr>
            <a:r>
              <a:rPr lang="en-US" sz="1200" baseline="0" dirty="0"/>
              <a:t>Runtime controlled task switching </a:t>
            </a:r>
            <a:r>
              <a:rPr lang="mr-IN" sz="1200" baseline="0" dirty="0"/>
              <a:t>–</a:t>
            </a:r>
            <a:r>
              <a:rPr lang="en-US" sz="1200" baseline="0" dirty="0"/>
              <a:t> when task dependencies aren’t met, the task yields and resumes when they are met </a:t>
            </a:r>
            <a:r>
              <a:rPr lang="mr-IN" sz="1200" baseline="0" dirty="0"/>
              <a:t>–</a:t>
            </a:r>
            <a:r>
              <a:rPr lang="en-US" sz="1200" baseline="0" dirty="0"/>
              <a:t> usually on another CPU core/OS thread, possibly another node (locality) in the allocation. </a:t>
            </a:r>
          </a:p>
          <a:p>
            <a:pPr marL="285750" indent="-285750">
              <a:buFontTx/>
              <a:buChar char="-"/>
            </a:pPr>
            <a:r>
              <a:rPr lang="en-US" sz="1200" baseline="0" dirty="0"/>
              <a:t>Dynamic runtime control </a:t>
            </a:r>
            <a:r>
              <a:rPr lang="mr-IN" sz="1200" baseline="0" dirty="0"/>
              <a:t>–</a:t>
            </a:r>
            <a:r>
              <a:rPr lang="en-US" sz="1200" baseline="0" dirty="0"/>
              <a:t> key requirement </a:t>
            </a:r>
            <a:r>
              <a:rPr lang="mr-IN" sz="1200" baseline="0" dirty="0"/>
              <a:t>–</a:t>
            </a:r>
            <a:r>
              <a:rPr lang="en-US" sz="1200" baseline="0" dirty="0"/>
              <a:t> the measurement system is in service of runtime feedback and control.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29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 graphical representation of the APEX architecture.</a:t>
            </a:r>
          </a:p>
          <a:p>
            <a:r>
              <a:rPr lang="en-US" baseline="0" dirty="0"/>
              <a:t>The application and HPX are sending synchronous events through the APEX API to the synchronous Introspection layer.</a:t>
            </a:r>
          </a:p>
          <a:p>
            <a:r>
              <a:rPr lang="en-US" baseline="0" dirty="0"/>
              <a:t>In addition, APEX is asynchronously measuring the OS, hardware, etc. to monitor node “health”.</a:t>
            </a:r>
          </a:p>
          <a:p>
            <a:r>
              <a:rPr lang="en-US" baseline="0" dirty="0"/>
              <a:t>The APEX performance state is asynchronously updated by processing the performance measurements.</a:t>
            </a:r>
          </a:p>
          <a:p>
            <a:r>
              <a:rPr lang="en-US" baseline="0" dirty="0"/>
              <a:t>The policy engine monitors the performance state, and executes policies that potentially modify runtime and/or application behavior.</a:t>
            </a:r>
          </a:p>
          <a:p>
            <a:r>
              <a:rPr lang="en-US" baseline="0" dirty="0"/>
              <a:t>The APEX state is optionally written to disk for post-mortem analysis, either as TAU profiles, OTF2 traces, CSV, or other forms of output.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7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to integrate with HPX command</a:t>
            </a:r>
            <a:r>
              <a:rPr lang="en-US" baseline="0" dirty="0"/>
              <a:t> 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2B33-AFD4-9A4F-97EC-81F2608909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GUIDs</a:t>
            </a:r>
          </a:p>
          <a:p>
            <a:endParaRPr lang="en-US" dirty="0"/>
          </a:p>
          <a:p>
            <a:r>
              <a:rPr lang="en-US"/>
              <a:t>Y2: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6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Fibonacci computation from HPX, using 4 threads.  Currently a rats’ nest.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3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the Fibonacci computation.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65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demo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1050-74E9-4C7E-809B-752240E9CB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point out that we currently don’t know when an HPX thread/ task is “eligible”. Can we add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36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Extended with Created/Eligible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1050-74E9-4C7E-809B-752240E9CB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7856-2E3D-924A-B24B-A3EA8D2821BE}"/>
              </a:ext>
            </a:extLst>
          </p:cNvPr>
          <p:cNvSpPr/>
          <p:nvPr userDrawn="1"/>
        </p:nvSpPr>
        <p:spPr>
          <a:xfrm>
            <a:off x="0" y="0"/>
            <a:ext cx="9144000" cy="173338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383C2-12EC-7E4A-9788-938DCEE25A01}"/>
              </a:ext>
            </a:extLst>
          </p:cNvPr>
          <p:cNvSpPr/>
          <p:nvPr/>
        </p:nvSpPr>
        <p:spPr>
          <a:xfrm>
            <a:off x="0" y="4767262"/>
            <a:ext cx="91440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9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047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59C7DC-93FA-8C4E-8229-8038A40C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776787"/>
            <a:ext cx="601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18DFC-DD28-E742-B9D6-2E6C03C3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7ADF-05FA-8747-89D6-6A58BD53D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3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8638-BA51-9F4D-AE9F-065E760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F5F8CA-E722-934D-BB4F-CF4FCA872238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1083-B830-F94C-8FA8-9D035D8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4B3E-5835-A446-807B-942F0A0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2A6F-F00D-3145-9ABF-E482CD0B6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5D99-A488-9542-843D-CD15ED4C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71CE74-BA22-514E-95FD-0D192B6D7880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484B-4A4E-774D-9565-144F045E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A17F-FBC7-E448-AF74-3D3685BB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AF8E-1F1F-EF46-8715-00AD2668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862C-C634-A044-BC1C-786E056A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D327A3-A1DC-A540-A786-CD8C35143585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13AF3-8E9F-D542-8F89-04FEBB5A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8EFF-D868-774F-9FC5-9867ED8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CF0C-250E-7F48-AF3C-1DAAD85AA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CB01D-8B2C-6C45-BFBD-F8F0E4D0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C52637-9EFD-2748-A20F-A7EA11813F33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5DD3-FD9C-5044-91EB-14039A21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614B-6972-9E42-84FF-D689F8C6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E9A0-AEA3-884D-B6E7-D8FD39271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1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870" y="772344"/>
            <a:ext cx="4314930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72344"/>
            <a:ext cx="4284785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EA19-B82B-B14C-A0BE-2436DF08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39BA36-DE6C-244E-8EED-37615B7D3C9D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1368-B184-C94F-870D-376192C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50ACA-9314-3748-AF85-6640E89A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CFAC-FC75-9745-8A4F-846EC7C0E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0CA86-E65B-A443-B6E0-952F33D2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8CF768-123C-4148-997D-95ACE44B5C9F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B0513-2342-8B4A-9210-B7B6787D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5F349-A0E3-7643-9D22-0F2D5505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535E-D482-B349-AA47-C2471FBA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9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DBB67-49AA-8A41-944C-9F2E14C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C91AC6-B848-B44D-8509-03816FD00874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CFD38-D0C0-5545-8280-D4CEA26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159CF-C068-384F-989E-524B498A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766A-B4F9-0D4A-808F-F0199F7E1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98C70-A045-574D-86EB-4A67E092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B369F4-A94D-FE49-8CA2-DC683EE0A4F7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909-2DFC-8B46-91DA-A5CA031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B5B3B-6CB7-9049-B886-4C441C9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AC36-F37A-1F4D-B3E7-4DEE3675B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DBBC-81B7-2449-B502-412F1D84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B67A32-9821-D945-8456-8AFA46BF58FD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37BC-3E47-BB43-83A4-BA4C1EDF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4CFA-00F2-3543-A356-023B11F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773E0-9125-A44D-8348-73254536C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A933-BAFC-0246-8883-750E0F2C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56B0A3-32A4-3543-8C4F-21D05F906476}" type="datetime1">
              <a:rPr lang="en-US" altLang="en-US" smtClean="0"/>
              <a:t>4/18/18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9DB70-80A6-FE42-AF22-F17798D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2D76-6B5E-294A-A1C7-F4D1FF20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2BF5C-5956-0A4D-8138-F5A7E901C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59DA96-F1E4-DB41-9126-C10CC6B6F9BE}"/>
              </a:ext>
            </a:extLst>
          </p:cNvPr>
          <p:cNvSpPr/>
          <p:nvPr userDrawn="1"/>
        </p:nvSpPr>
        <p:spPr>
          <a:xfrm>
            <a:off x="0" y="-9527"/>
            <a:ext cx="9144000" cy="59970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A7954-6CFF-C342-99C1-5D812CA9A8E2}"/>
              </a:ext>
            </a:extLst>
          </p:cNvPr>
          <p:cNvSpPr/>
          <p:nvPr/>
        </p:nvSpPr>
        <p:spPr>
          <a:xfrm>
            <a:off x="0" y="4767262"/>
            <a:ext cx="86868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247AFC5-7DF8-AA41-A8E1-50FFCBEE18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E7B9685-54BA-8A4A-843D-064748861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9771" y="599704"/>
            <a:ext cx="8836573" cy="4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F545-FB9C-064F-B067-E1496ABAD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776787"/>
            <a:ext cx="6019800" cy="366713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10C-95F6-764C-AAAA-49212B46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6787"/>
            <a:ext cx="2133600" cy="366713"/>
          </a:xfrm>
          <a:prstGeom prst="rect">
            <a:avLst/>
          </a:prstGeom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A15BCA9-B133-B14A-BE86-FEE66265706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UO_Signature_stckd_4c.pdf">
            <a:extLst>
              <a:ext uri="{FF2B5EF4-FFF2-40B4-BE49-F238E27FC236}">
                <a16:creationId xmlns:a16="http://schemas.microsoft.com/office/drawing/2014/main" id="{E3944C43-83C8-3349-A131-45F8C1055E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4776788"/>
            <a:ext cx="377825" cy="3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khuck/xpress-apex" TargetMode="External"/><Relationship Id="rId2" Type="http://schemas.openxmlformats.org/officeDocument/2006/relationships/hyperlink" Target="mailto:khuck@cs.uorego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(null)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huck.github.io/xpress-apex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ninst.org/harmon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49B0009-A385-334D-8B20-D4513D1F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60" y="98534"/>
            <a:ext cx="8020878" cy="1466192"/>
          </a:xfrm>
        </p:spPr>
        <p:txBody>
          <a:bodyPr/>
          <a:lstStyle/>
          <a:p>
            <a:r>
              <a:rPr lang="en-US" altLang="en-US" b="1" dirty="0"/>
              <a:t>APEX: HPX/</a:t>
            </a:r>
            <a:r>
              <a:rPr lang="en-US" altLang="en-US" b="1" dirty="0" err="1"/>
              <a:t>Phylanx</a:t>
            </a:r>
            <a:r>
              <a:rPr lang="en-US" altLang="en-US" b="1" dirty="0"/>
              <a:t> Y2 Plans</a:t>
            </a:r>
            <a:br>
              <a:rPr lang="en-US" altLang="en-US" dirty="0"/>
            </a:br>
            <a:r>
              <a:rPr lang="en-US" altLang="en-US" sz="2800" i="1" dirty="0"/>
              <a:t>(Autonomic Performance Environment for </a:t>
            </a:r>
            <a:r>
              <a:rPr lang="en-US" altLang="en-US" sz="2800" i="1" dirty="0" err="1"/>
              <a:t>eXascale</a:t>
            </a:r>
            <a:r>
              <a:rPr lang="en-US" altLang="en-US" sz="2800" i="1" dirty="0"/>
              <a:t>)</a:t>
            </a:r>
            <a:endParaRPr lang="en-US" alt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55A7D-417C-684C-BF70-99DCF84C6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710558"/>
            <a:ext cx="6400800" cy="192339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Kevin Huck, Mohammad </a:t>
            </a:r>
            <a:r>
              <a:rPr lang="en-US" sz="2400" dirty="0" err="1">
                <a:ea typeface="+mn-ea"/>
              </a:rPr>
              <a:t>Alaul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Haque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Monil</a:t>
            </a:r>
            <a:r>
              <a:rPr lang="en-US" sz="2400" dirty="0">
                <a:ea typeface="+mn-ea"/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Allen </a:t>
            </a:r>
            <a:r>
              <a:rPr lang="en-US" sz="2400" dirty="0" err="1">
                <a:ea typeface="+mn-ea"/>
              </a:rPr>
              <a:t>Malony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2"/>
              </a:rPr>
              <a:t>khuck@cs.uoregon.edu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3"/>
              </a:rPr>
              <a:t>http://github.com/khuck/xpress-apex</a:t>
            </a:r>
            <a:endParaRPr lang="en-US" sz="2400" dirty="0">
              <a:ea typeface="+mn-ea"/>
            </a:endParaRPr>
          </a:p>
        </p:txBody>
      </p:sp>
      <p:pic>
        <p:nvPicPr>
          <p:cNvPr id="13315" name="Picture 5" descr="UO_logo.png">
            <a:extLst>
              <a:ext uri="{FF2B5EF4-FFF2-40B4-BE49-F238E27FC236}">
                <a16:creationId xmlns:a16="http://schemas.microsoft.com/office/drawing/2014/main" id="{FCC96CCA-C845-6D41-9F9E-534A3696E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3779783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Output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CE9F8E-BC60-0147-9D94-23A22FFCE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329" y="590180"/>
            <a:ext cx="4888432" cy="41671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3F7BDE-6044-6648-83D3-09E892825AD8}"/>
              </a:ext>
            </a:extLst>
          </p:cNvPr>
          <p:cNvSpPr txBox="1"/>
          <p:nvPr/>
        </p:nvSpPr>
        <p:spPr>
          <a:xfrm>
            <a:off x="6064266" y="1284515"/>
            <a:ext cx="2188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APEX, HPX counters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359DE-367A-9D4A-BCFF-7F8281B309FB}"/>
              </a:ext>
            </a:extLst>
          </p:cNvPr>
          <p:cNvSpPr txBox="1"/>
          <p:nvPr/>
        </p:nvSpPr>
        <p:spPr>
          <a:xfrm>
            <a:off x="6064266" y="3113315"/>
            <a:ext cx="2188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APEX timers</a:t>
            </a:r>
          </a:p>
        </p:txBody>
      </p:sp>
    </p:spTree>
    <p:extLst>
      <p:ext uri="{BB962C8B-B14F-4D97-AF65-F5344CB8AC3E}">
        <p14:creationId xmlns:p14="http://schemas.microsoft.com/office/powerpoint/2010/main" val="108741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" name="Content Placeholder 12" descr="concurrency-1024-nodes-level-13-bett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" b="-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624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Content Placeholder 3" descr="concurrency-1024-nodes-level-13-fixed-bett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" b="-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28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OTF2 View in </a:t>
            </a:r>
            <a:r>
              <a:rPr lang="en-US" dirty="0" err="1"/>
              <a:t>Vampir</a:t>
            </a:r>
            <a:endParaRPr lang="en-US" dirty="0"/>
          </a:p>
        </p:txBody>
      </p:sp>
      <p:pic>
        <p:nvPicPr>
          <p:cNvPr id="2" name="Content Placeholder 1" descr="OTF2-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" r="-178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OTF2 View in </a:t>
            </a:r>
            <a:r>
              <a:rPr lang="en-US" dirty="0" err="1"/>
              <a:t>Vampir</a:t>
            </a:r>
            <a:r>
              <a:rPr lang="en-US" dirty="0"/>
              <a:t> - </a:t>
            </a:r>
            <a:r>
              <a:rPr lang="en-US" dirty="0" err="1"/>
              <a:t>Phylanx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E66532-B9A3-FD4A-9ACA-EBB0944F3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840" y="600075"/>
            <a:ext cx="7562382" cy="4167188"/>
          </a:xfrm>
        </p:spPr>
      </p:pic>
    </p:spTree>
    <p:extLst>
      <p:ext uri="{BB962C8B-B14F-4D97-AF65-F5344CB8AC3E}">
        <p14:creationId xmlns:p14="http://schemas.microsoft.com/office/powerpoint/2010/main" val="300363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Scatterplot Analysis</a:t>
            </a:r>
          </a:p>
        </p:txBody>
      </p:sp>
      <p:pic>
        <p:nvPicPr>
          <p:cNvPr id="2" name="Content Placeholder 1" descr="scatterplot-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48" r="-12648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Taskgraph</a:t>
            </a:r>
            <a:r>
              <a:rPr lang="en-US" dirty="0"/>
              <a:t>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97B212-0D0C-D34B-B7A6-67E459B03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4" t="10674" r="4733" b="10911"/>
          <a:stretch/>
        </p:blipFill>
        <p:spPr>
          <a:xfrm>
            <a:off x="0" y="1040034"/>
            <a:ext cx="9144000" cy="3286899"/>
          </a:xfrm>
        </p:spPr>
      </p:pic>
    </p:spTree>
    <p:extLst>
      <p:ext uri="{BB962C8B-B14F-4D97-AF65-F5344CB8AC3E}">
        <p14:creationId xmlns:p14="http://schemas.microsoft.com/office/powerpoint/2010/main" val="311424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Phylanx</a:t>
            </a:r>
            <a:r>
              <a:rPr lang="en-US" dirty="0"/>
              <a:t> Policies</a:t>
            </a:r>
          </a:p>
          <a:p>
            <a:pPr lvl="1"/>
            <a:r>
              <a:rPr lang="en-US" dirty="0"/>
              <a:t>Direct actions vs. scheduled tasks</a:t>
            </a:r>
          </a:p>
          <a:p>
            <a:pPr lvl="1"/>
            <a:r>
              <a:rPr lang="en-US" dirty="0"/>
              <a:t>Algorithmic parameter optimization</a:t>
            </a:r>
          </a:p>
          <a:p>
            <a:r>
              <a:rPr lang="en-US" dirty="0"/>
              <a:t>HPX Policies</a:t>
            </a:r>
          </a:p>
          <a:p>
            <a:pPr lvl="1"/>
            <a:r>
              <a:rPr lang="en-US" dirty="0"/>
              <a:t>Parcel coalescing</a:t>
            </a:r>
          </a:p>
          <a:p>
            <a:pPr lvl="1"/>
            <a:r>
              <a:rPr lang="en-US" dirty="0"/>
              <a:t>Auto-chunking / Parallel Algorithms</a:t>
            </a:r>
          </a:p>
          <a:p>
            <a:pPr lvl="1"/>
            <a:r>
              <a:rPr lang="en-US" dirty="0"/>
              <a:t>Global performance view</a:t>
            </a:r>
          </a:p>
          <a:p>
            <a:r>
              <a:rPr lang="en-US" dirty="0" err="1"/>
              <a:t>Phylanx</a:t>
            </a:r>
            <a:r>
              <a:rPr lang="en-US" dirty="0"/>
              <a:t> counter integration</a:t>
            </a:r>
          </a:p>
          <a:p>
            <a:pPr lvl="1"/>
            <a:r>
              <a:rPr lang="en-US" dirty="0"/>
              <a:t>Add as APEX counters</a:t>
            </a:r>
          </a:p>
          <a:p>
            <a:pPr lvl="1"/>
            <a:r>
              <a:rPr lang="en-US" dirty="0"/>
              <a:t>AST tree measurements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D152D-6BDF-7544-A70F-A328A4C7AF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Task dependency analysis</a:t>
            </a:r>
          </a:p>
          <a:p>
            <a:pPr lvl="1"/>
            <a:r>
              <a:rPr lang="en-US" dirty="0"/>
              <a:t>APEX </a:t>
            </a:r>
            <a:r>
              <a:rPr lang="en-US" dirty="0" err="1"/>
              <a:t>taskgraph</a:t>
            </a:r>
            <a:r>
              <a:rPr lang="en-US" dirty="0"/>
              <a:t> combined with </a:t>
            </a:r>
            <a:r>
              <a:rPr lang="en-US" dirty="0" err="1"/>
              <a:t>Phylanx</a:t>
            </a:r>
            <a:r>
              <a:rPr lang="en-US" dirty="0"/>
              <a:t> AST graph</a:t>
            </a:r>
          </a:p>
          <a:p>
            <a:pPr lvl="1"/>
            <a:r>
              <a:rPr lang="en-US" dirty="0"/>
              <a:t>OTF2 task dependency analysis</a:t>
            </a:r>
          </a:p>
          <a:p>
            <a:pPr lvl="1"/>
            <a:r>
              <a:rPr lang="en-US" dirty="0"/>
              <a:t>HPX “states”</a:t>
            </a:r>
          </a:p>
          <a:p>
            <a:r>
              <a:rPr lang="en-US" dirty="0"/>
              <a:t>Updated documentation</a:t>
            </a:r>
          </a:p>
          <a:p>
            <a:pPr lvl="1"/>
            <a:r>
              <a:rPr lang="en-US" dirty="0" err="1"/>
              <a:t>Quickstart</a:t>
            </a:r>
            <a:endParaRPr lang="en-US" dirty="0"/>
          </a:p>
          <a:p>
            <a:pPr lvl="1"/>
            <a:r>
              <a:rPr lang="en-US" dirty="0" err="1"/>
              <a:t>Howto</a:t>
            </a:r>
            <a:endParaRPr lang="en-US" dirty="0"/>
          </a:p>
          <a:p>
            <a:pPr lvl="1"/>
            <a:r>
              <a:rPr lang="en-US" dirty="0"/>
              <a:t>FAQ</a:t>
            </a:r>
          </a:p>
          <a:p>
            <a:pPr lvl="1"/>
            <a:r>
              <a:rPr lang="en-US" dirty="0"/>
              <a:t>User/Reference guides </a:t>
            </a:r>
          </a:p>
          <a:p>
            <a:pPr lvl="2"/>
            <a:r>
              <a:rPr lang="en-US" dirty="0">
                <a:hlinkClick r:id="rId3"/>
              </a:rPr>
              <a:t>http://khuck.github.io/xpress-apex/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3B69-E2AE-4E42-A0E6-6ED0AB1446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E3E3-917C-D44C-9259-4F9418FE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Example: Parcel Coalescing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169A01-4A45-384A-A5F5-891A939B0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68" y="600075"/>
            <a:ext cx="7715526" cy="416718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5901D-A936-834C-865E-D6BEEA21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E3D6-E531-9340-893A-830AB1E3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61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4A37-BAE5-FD4E-9FD0-BE3DDCCE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Graph Example : </a:t>
            </a:r>
            <a:r>
              <a:rPr lang="en-US" dirty="0" err="1"/>
              <a:t>lra_csv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8063D-06E2-5746-ADD3-7E5B6676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01050-D2DD-2C40-A6C3-CF946935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5666862-C491-DA4A-B4EA-A05CF1DB6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57" t="9723" r="8568" b="8279"/>
          <a:stretch/>
        </p:blipFill>
        <p:spPr>
          <a:xfrm>
            <a:off x="0" y="659612"/>
            <a:ext cx="9144000" cy="4047743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C69FBF0-B771-344C-BD5B-6A363045F5C7}"/>
              </a:ext>
            </a:extLst>
          </p:cNvPr>
          <p:cNvSpPr/>
          <p:nvPr/>
        </p:nvSpPr>
        <p:spPr>
          <a:xfrm>
            <a:off x="35858" y="731328"/>
            <a:ext cx="779930" cy="87335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FF0D3-3395-8140-969B-7E64B13029CB}"/>
              </a:ext>
            </a:extLst>
          </p:cNvPr>
          <p:cNvSpPr/>
          <p:nvPr/>
        </p:nvSpPr>
        <p:spPr>
          <a:xfrm>
            <a:off x="2115670" y="1448506"/>
            <a:ext cx="1057835" cy="29961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292E9E-25BD-0D42-B871-983A1597EE94}"/>
              </a:ext>
            </a:extLst>
          </p:cNvPr>
          <p:cNvSpPr/>
          <p:nvPr/>
        </p:nvSpPr>
        <p:spPr>
          <a:xfrm>
            <a:off x="2115669" y="2452552"/>
            <a:ext cx="1057836" cy="109747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58685-ACEC-4242-958F-D7F9DEAD38C1}"/>
              </a:ext>
            </a:extLst>
          </p:cNvPr>
          <p:cNvSpPr/>
          <p:nvPr/>
        </p:nvSpPr>
        <p:spPr>
          <a:xfrm>
            <a:off x="2043954" y="3801035"/>
            <a:ext cx="1210234" cy="90632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1463358-A57D-5D46-9026-D0FBA698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APEX?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D3982376-EE56-6548-9E3B-8BEE53A9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/>
              <a:t>Performance measurement library for distributed, asynchronous tasking models/runtimes </a:t>
            </a:r>
          </a:p>
          <a:p>
            <a:pPr lvl="1"/>
            <a:r>
              <a:rPr lang="en-US" altLang="en-US" dirty="0"/>
              <a:t>i.e. HPX, but there are others</a:t>
            </a:r>
          </a:p>
          <a:p>
            <a:pPr lvl="1"/>
            <a:r>
              <a:rPr lang="en-US" dirty="0"/>
              <a:t>Lightweight measurement (tasks &lt;1ms)</a:t>
            </a:r>
          </a:p>
          <a:p>
            <a:pPr lvl="1"/>
            <a:r>
              <a:rPr lang="en-US" dirty="0"/>
              <a:t>High concurrency (both OS threads and tasks in flight)</a:t>
            </a:r>
          </a:p>
          <a:p>
            <a:pPr lvl="1"/>
            <a:r>
              <a:rPr lang="en-US" dirty="0"/>
              <a:t>Distinction between OS and runtime (HPX) thread context</a:t>
            </a:r>
          </a:p>
          <a:p>
            <a:pPr lvl="1"/>
            <a:r>
              <a:rPr lang="en-US" dirty="0"/>
              <a:t>Lack of a traditional call stack</a:t>
            </a:r>
          </a:p>
          <a:p>
            <a:pPr lvl="2"/>
            <a:r>
              <a:rPr lang="en-US" dirty="0"/>
              <a:t>Task dependency chain instead</a:t>
            </a:r>
          </a:p>
          <a:p>
            <a:pPr lvl="1"/>
            <a:r>
              <a:rPr lang="en-US" dirty="0"/>
              <a:t>Runtime controlled task switching</a:t>
            </a:r>
          </a:p>
          <a:p>
            <a:r>
              <a:rPr lang="en-US" b="1" dirty="0"/>
              <a:t>Infrastructure for dynamic feedback and control of both the runtime and the application</a:t>
            </a:r>
          </a:p>
        </p:txBody>
      </p:sp>
      <p:sp>
        <p:nvSpPr>
          <p:cNvPr id="14339" name="Footer Placeholder 3">
            <a:extLst>
              <a:ext uri="{FF2B5EF4-FFF2-40B4-BE49-F238E27FC236}">
                <a16:creationId xmlns:a16="http://schemas.microsoft.com/office/drawing/2014/main" id="{435B9533-E7B9-BA43-93F0-CC55B319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Phylanx Year 2 Kickoff Meeting : Louisiana State University, USA : August 19-20, 2018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80F621F6-F7F1-1D4C-AF6D-12B291AE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E231CA2-B71E-444D-A9C0-755E8813B8FC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042A-4DE7-344E-8328-11B98E17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Phylanx</a:t>
            </a:r>
            <a:r>
              <a:rPr lang="en-US" dirty="0"/>
              <a:t> AST (old data/graph)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3F5564-133D-394A-9BF8-F35CB083B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39" y="600075"/>
            <a:ext cx="8377784" cy="41671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4A330-E0E0-9940-81C5-E4305983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169C-38DB-1D45-BD59-A6195B01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21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C3F7-34FF-7541-94A7-0A8E656A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dependency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5DBAB-9C8A-384A-98DA-E8C91054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work (see following slides) performed by extending OTF2 and building custom analysis and viewer</a:t>
            </a:r>
          </a:p>
          <a:p>
            <a:r>
              <a:rPr lang="en-US" dirty="0"/>
              <a:t>Current OTF2 modifications: adding task GUID and parent GUID attributes to timer events captures dependencies</a:t>
            </a:r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Update existing viewer to work with conventional OTF2 with attributes</a:t>
            </a:r>
          </a:p>
          <a:p>
            <a:pPr lvl="1"/>
            <a:r>
              <a:rPr lang="en-US" dirty="0"/>
              <a:t>Add analysis algorithm to “viewer 2.0” (née Ravel)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0B8F9-946C-474F-874B-7DFF0BC9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53317-BAAB-0543-A728-2624B53F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A3DC-F97D-244A-9C9E-85DEC8E1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dependency in new viewer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21EC16-840B-0E4C-8BD9-E88D920F1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69" y="600075"/>
            <a:ext cx="8805325" cy="41671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D697D-3729-794D-A1A3-5AD816C8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FD26B-4F75-5D44-BE31-BAB35DCF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90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C234-1069-EF40-8388-41C734B1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to end of computation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1D9824-0519-6046-AC4C-64E8D3451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3618" y="600075"/>
            <a:ext cx="7068827" cy="41671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E9598-0B43-7F49-A5F8-71E0BB41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D7AED-E764-604A-BCA6-C993B83C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47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9131-69FB-3949-AC37-084B27D6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180"/>
          </a:xfrm>
        </p:spPr>
        <p:txBody>
          <a:bodyPr>
            <a:normAutofit fontScale="90000"/>
          </a:bodyPr>
          <a:lstStyle/>
          <a:p>
            <a:r>
              <a:rPr lang="en-US" dirty="0"/>
              <a:t>HPCG application from “another runtime”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0" y="600075"/>
            <a:ext cx="7385183" cy="41671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E46F-A52F-6347-B5AB-AA4F7553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Performance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Idle workers</a:t>
            </a:r>
          </a:p>
          <a:p>
            <a:pPr lvl="1"/>
            <a:r>
              <a:rPr lang="en-US" dirty="0"/>
              <a:t>Can we automatically identify why workers are idle?</a:t>
            </a:r>
          </a:p>
          <a:p>
            <a:r>
              <a:rPr lang="en-US" dirty="0"/>
              <a:t>HPCG iteration boundaries</a:t>
            </a:r>
          </a:p>
          <a:p>
            <a:pPr lvl="1"/>
            <a:r>
              <a:rPr lang="en-US" dirty="0"/>
              <a:t>Center of reduction represents natural bottleneck</a:t>
            </a:r>
          </a:p>
          <a:p>
            <a:pPr lvl="1"/>
            <a:r>
              <a:rPr lang="en-US" dirty="0"/>
              <a:t>Reduction cannot complete until the final task of the iteration is complete</a:t>
            </a:r>
          </a:p>
          <a:p>
            <a:pPr lvl="1"/>
            <a:r>
              <a:rPr lang="en-US" dirty="0"/>
              <a:t>Next iteration cannot begin until reduction completes</a:t>
            </a:r>
          </a:p>
          <a:p>
            <a:r>
              <a:rPr lang="en-US" dirty="0"/>
              <a:t>Generic diagnosis module</a:t>
            </a:r>
          </a:p>
          <a:p>
            <a:pPr lvl="1"/>
            <a:r>
              <a:rPr lang="en-US" dirty="0"/>
              <a:t>Find </a:t>
            </a:r>
            <a:r>
              <a:rPr lang="en-US" b="1" dirty="0"/>
              <a:t>idle regions</a:t>
            </a:r>
          </a:p>
          <a:p>
            <a:pPr lvl="1"/>
            <a:r>
              <a:rPr lang="en-US" dirty="0"/>
              <a:t>Identify the </a:t>
            </a:r>
            <a:r>
              <a:rPr lang="en-US" b="1" dirty="0"/>
              <a:t>bottleneck</a:t>
            </a:r>
            <a:r>
              <a:rPr lang="en-US" dirty="0"/>
              <a:t> task (region-breaking task)</a:t>
            </a:r>
          </a:p>
          <a:p>
            <a:pPr lvl="1"/>
            <a:r>
              <a:rPr lang="en-US" dirty="0"/>
              <a:t>Follow dependencies back from effect to cause (task to blame)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8FE41-B1C7-DF46-B723-2B633AD9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3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4C06BE-6F75-9E4A-9E8A-7678F094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571500"/>
            <a:ext cx="6593681" cy="3893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2804" y="89373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Idle region of interest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71700" y="457200"/>
            <a:ext cx="2628900" cy="0"/>
          </a:xfrm>
          <a:prstGeom prst="straightConnector1">
            <a:avLst/>
          </a:prstGeom>
          <a:ln w="25400" cap="sq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0" y="4457700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85950" y="4629150"/>
            <a:ext cx="5943600" cy="0"/>
          </a:xfrm>
          <a:prstGeom prst="straightConnector1">
            <a:avLst/>
          </a:prstGeom>
          <a:ln w="25400" cap="sq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00447" y="2283131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Threads of execution</a:t>
            </a:r>
          </a:p>
        </p:txBody>
      </p:sp>
    </p:spTree>
    <p:extLst>
      <p:ext uri="{BB962C8B-B14F-4D97-AF65-F5344CB8AC3E}">
        <p14:creationId xmlns:p14="http://schemas.microsoft.com/office/powerpoint/2010/main" val="4036466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024F0E7-1716-0140-9752-D9412F2C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227A-90A1-EB46-B784-897512DB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571500"/>
            <a:ext cx="6593681" cy="38933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43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1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28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57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86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14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3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71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0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29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57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6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14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43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72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00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29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57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6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5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43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72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00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29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58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86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15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43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14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39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93992-D27D-3B4E-9004-163BBF3D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1" y="571500"/>
            <a:ext cx="6593681" cy="38933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43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1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28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57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86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14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3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71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0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29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57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6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14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43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72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00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29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57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6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5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43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72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00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29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580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866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152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438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14450" y="457200"/>
            <a:ext cx="0" cy="417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199" y="320443"/>
            <a:ext cx="2057400" cy="158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78734" y="43443"/>
            <a:ext cx="301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Decreasing Running + Eligible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52175" y="126365"/>
            <a:ext cx="298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Return to Full Occupancy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14900" y="320442"/>
            <a:ext cx="57150" cy="2005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633513" y="285750"/>
            <a:ext cx="0" cy="2352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01937" y="-7961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 Eligible</a:t>
            </a:r>
          </a:p>
        </p:txBody>
      </p:sp>
    </p:spTree>
    <p:extLst>
      <p:ext uri="{BB962C8B-B14F-4D97-AF65-F5344CB8AC3E}">
        <p14:creationId xmlns:p14="http://schemas.microsoft.com/office/powerpoint/2010/main" val="3265521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08864-8AB9-6B4F-8671-34164918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571500"/>
            <a:ext cx="6593681" cy="38933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8850" y="400050"/>
            <a:ext cx="2514600" cy="4171950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2804" y="89373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Idle Region</a:t>
            </a:r>
          </a:p>
        </p:txBody>
      </p:sp>
    </p:spTree>
    <p:extLst>
      <p:ext uri="{BB962C8B-B14F-4D97-AF65-F5344CB8AC3E}">
        <p14:creationId xmlns:p14="http://schemas.microsoft.com/office/powerpoint/2010/main" val="27674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A410B9C-8EC5-DE48-ABB1-98C01F5F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APEX Measurement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E945CE2-5ABA-D846-B75D-D00BD896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Top down</a:t>
            </a:r>
            <a:r>
              <a:rPr lang="en-US" dirty="0"/>
              <a:t> (application)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bottom up</a:t>
            </a:r>
            <a:r>
              <a:rPr lang="en-US" dirty="0"/>
              <a:t> (OS/HW) performance mapping / feedback</a:t>
            </a:r>
          </a:p>
          <a:p>
            <a:pPr lvl="1"/>
            <a:r>
              <a:rPr lang="en-US" dirty="0"/>
              <a:t>Make node-wide resource utilization data and analysis, energy consumption, and health information available in real time</a:t>
            </a:r>
          </a:p>
          <a:p>
            <a:pPr lvl="1"/>
            <a:r>
              <a:rPr lang="en-US" dirty="0"/>
              <a:t>Associate performance state with policies for feedback control</a:t>
            </a:r>
          </a:p>
          <a:p>
            <a:r>
              <a:rPr lang="en-US" b="1" dirty="0"/>
              <a:t>APEX introspection</a:t>
            </a:r>
          </a:p>
          <a:p>
            <a:pPr lvl="1"/>
            <a:r>
              <a:rPr lang="en-US" dirty="0"/>
              <a:t>OS: track system resources, utilization, job contention, overhead</a:t>
            </a:r>
          </a:p>
          <a:p>
            <a:pPr lvl="1"/>
            <a:r>
              <a:rPr lang="en-US" dirty="0"/>
              <a:t>Runtime (HPX): track threads, queues, concurrency, remote operations, parcels, memory management</a:t>
            </a:r>
          </a:p>
          <a:p>
            <a:pPr lvl="1"/>
            <a:r>
              <a:rPr lang="en-US" dirty="0"/>
              <a:t>Application timer / counter observation</a:t>
            </a:r>
          </a:p>
          <a:p>
            <a:r>
              <a:rPr lang="en-US" b="1" dirty="0"/>
              <a:t>Post-mortem performance analysis</a:t>
            </a:r>
          </a:p>
          <a:p>
            <a:r>
              <a:rPr lang="en-US" b="1" dirty="0"/>
              <a:t>Integrated with HPX performance counters</a:t>
            </a:r>
            <a:endParaRPr 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CE7A30EF-1514-2B4D-9807-A0D68DD0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Phylanx Year 2 Kickoff Meeting : Louisiana State University, USA : August 19-20, 2018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C12D3862-705E-A348-BF80-215193EC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3863417-8C04-3646-9601-CB0E271607E3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0DA0F1-4BB5-4F4C-941C-562BD848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91" y="646510"/>
            <a:ext cx="6550819" cy="3850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3957" y="2971800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Breaking Task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085851"/>
            <a:ext cx="3209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Earliest task after idle region such that multiple tasks are eligible during its execution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2194864"/>
            <a:ext cx="457200" cy="7197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5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DFF63E-16B9-2A4C-93E9-43CF00B8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60" y="646510"/>
            <a:ext cx="6593681" cy="3850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6995" y="2400300"/>
            <a:ext cx="3209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Follow dependencies back, for each task taking the last-satisfied dependency, back to a task which began execution </a:t>
            </a:r>
            <a:r>
              <a:rPr lang="en-US" sz="2100" i="1" dirty="0"/>
              <a:t>before</a:t>
            </a:r>
            <a:r>
              <a:rPr lang="en-US" sz="2100" dirty="0"/>
              <a:t> the idle region</a:t>
            </a:r>
          </a:p>
        </p:txBody>
      </p:sp>
    </p:spTree>
    <p:extLst>
      <p:ext uri="{BB962C8B-B14F-4D97-AF65-F5344CB8AC3E}">
        <p14:creationId xmlns:p14="http://schemas.microsoft.com/office/powerpoint/2010/main" val="4183078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D71B5-769A-AC44-BE64-E527112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14351"/>
            <a:ext cx="6579394" cy="3879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6100" y="514350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Task to Blame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6430" y="1288174"/>
            <a:ext cx="24621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If the final satisfaction taking place during the task to blame had occurred earlier, the idle region </a:t>
            </a:r>
            <a:r>
              <a:rPr lang="en-US" sz="2100" i="1" dirty="0"/>
              <a:t>could</a:t>
            </a:r>
            <a:r>
              <a:rPr lang="en-US" sz="2100" dirty="0"/>
              <a:t> have been shorter.</a:t>
            </a:r>
          </a:p>
        </p:txBody>
      </p:sp>
    </p:spTree>
    <p:extLst>
      <p:ext uri="{BB962C8B-B14F-4D97-AF65-F5344CB8AC3E}">
        <p14:creationId xmlns:p14="http://schemas.microsoft.com/office/powerpoint/2010/main" val="3998666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DC82-B76D-ED48-BFA6-9E0AAE3C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“Eligible” to run (scheduled)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340D-5DE1-0140-AE8C-90810C54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events to HPX scheduler to identify thread states</a:t>
            </a:r>
          </a:p>
          <a:p>
            <a:pPr lvl="1"/>
            <a:r>
              <a:rPr lang="en-US" dirty="0"/>
              <a:t>Created   ✅</a:t>
            </a:r>
          </a:p>
          <a:p>
            <a:pPr lvl="1"/>
            <a:r>
              <a:rPr lang="en-US" dirty="0"/>
              <a:t>Waiting on dependency</a:t>
            </a:r>
          </a:p>
          <a:p>
            <a:pPr lvl="1"/>
            <a:r>
              <a:rPr lang="en-US" dirty="0"/>
              <a:t>Scheduled / ready-to-run</a:t>
            </a:r>
          </a:p>
          <a:p>
            <a:pPr lvl="1"/>
            <a:r>
              <a:rPr lang="en-US" dirty="0"/>
              <a:t>Executing   ✅</a:t>
            </a:r>
          </a:p>
          <a:p>
            <a:pPr lvl="1"/>
            <a:r>
              <a:rPr lang="en-US" dirty="0"/>
              <a:t>Completed   ✅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BBDD1-841E-6D44-9363-C5283B87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FC890-147F-DD40-BA5B-8C491969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33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37E440F-E899-C640-B620-E2278B35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concurrency view (modified)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7F12AC-A466-844D-922B-6934A757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71" y="773880"/>
            <a:ext cx="8836573" cy="416755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442" b="2729"/>
          <a:stretch/>
        </p:blipFill>
        <p:spPr>
          <a:xfrm>
            <a:off x="-3941" y="609632"/>
            <a:ext cx="7748752" cy="4082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9550" y="754427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Running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630510" y="752456"/>
            <a:ext cx="141890" cy="2789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29550" y="1046957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Eligible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630510" y="1031426"/>
            <a:ext cx="141890" cy="2789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1977326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Created but ineligible</a:t>
            </a:r>
          </a:p>
          <a:p>
            <a:r>
              <a:rPr lang="en-US" sz="1600" b="1" dirty="0"/>
              <a:t>(unsatisfied </a:t>
            </a:r>
            <a:r>
              <a:rPr lang="en-US" sz="1600" b="1" dirty="0" err="1"/>
              <a:t>depen-dencies</a:t>
            </a:r>
            <a:r>
              <a:rPr lang="en-US" sz="1600" b="1" dirty="0"/>
              <a:t>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600950" y="1418714"/>
            <a:ext cx="228600" cy="2127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EE7D779-1CA1-634F-9F45-37CD2436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83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" y="2293841"/>
            <a:ext cx="4275173" cy="24003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8E60A17-C27D-B641-A284-80C40EFD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of interest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2C70C6B-BC39-4046-BF87-CEB98F88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90C4-ACE7-4AD3-B88B-14AC9B0459E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44" y="737211"/>
            <a:ext cx="3371850" cy="3535244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209269" y="3493991"/>
            <a:ext cx="1" cy="721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88394" y="4020334"/>
            <a:ext cx="16417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Full Occupancy</a:t>
            </a:r>
          </a:p>
          <a:p>
            <a:pPr algn="ctr"/>
            <a:r>
              <a:rPr lang="en-US" b="1" dirty="0"/>
              <a:t>Eligible Tasks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89395" y="3512710"/>
            <a:ext cx="139229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6819" y="3189544"/>
            <a:ext cx="18494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Idle Workers</a:t>
            </a:r>
          </a:p>
          <a:p>
            <a:pPr algn="ctr"/>
            <a:r>
              <a:rPr lang="en-US" b="1" dirty="0"/>
              <a:t>No Eligible Tasks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7400" y="2488892"/>
            <a:ext cx="171450" cy="155864"/>
          </a:xfrm>
          <a:prstGeom prst="rect">
            <a:avLst/>
          </a:prstGeom>
          <a:noFill/>
          <a:ln w="539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057400" y="737211"/>
            <a:ext cx="2367544" cy="1751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057400" y="2644756"/>
            <a:ext cx="2367544" cy="1627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6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53AD0405-7E17-4A4C-83B7-41DB196AD1C0}"/>
              </a:ext>
            </a:extLst>
          </p:cNvPr>
          <p:cNvSpPr/>
          <p:nvPr/>
        </p:nvSpPr>
        <p:spPr>
          <a:xfrm>
            <a:off x="3022653" y="2152421"/>
            <a:ext cx="3098694" cy="1136645"/>
          </a:xfrm>
          <a:prstGeom prst="cloud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APEX State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256C6E-FC48-C94F-AE16-A561C04A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62BEF-DF1B-B94F-A5BC-8991D56E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DE120-7A24-C448-8083-DF2E7466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771763-B0C9-6B41-B9E0-EB316EA8CF0F}"/>
              </a:ext>
            </a:extLst>
          </p:cNvPr>
          <p:cNvSpPr/>
          <p:nvPr/>
        </p:nvSpPr>
        <p:spPr>
          <a:xfrm>
            <a:off x="2870304" y="1794130"/>
            <a:ext cx="487214" cy="2051356"/>
          </a:xfrm>
          <a:custGeom>
            <a:avLst/>
            <a:gdLst>
              <a:gd name="connsiteX0" fmla="*/ 521124 w 553689"/>
              <a:gd name="connsiteY0" fmla="*/ 2399079 h 2399079"/>
              <a:gd name="connsiteX1" fmla="*/ 82 w 553689"/>
              <a:gd name="connsiteY1" fmla="*/ 1096412 h 2399079"/>
              <a:gd name="connsiteX2" fmla="*/ 553689 w 553689"/>
              <a:gd name="connsiteY2" fmla="*/ 0 h 239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689" h="2399079">
                <a:moveTo>
                  <a:pt x="521124" y="2399079"/>
                </a:moveTo>
                <a:cubicBezTo>
                  <a:pt x="257889" y="1947668"/>
                  <a:pt x="-5345" y="1496258"/>
                  <a:pt x="82" y="1096412"/>
                </a:cubicBezTo>
                <a:cubicBezTo>
                  <a:pt x="5509" y="696566"/>
                  <a:pt x="553689" y="0"/>
                  <a:pt x="553689" y="0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3EDE9F-A745-D54E-81F2-688D2D7D64FA}"/>
              </a:ext>
            </a:extLst>
          </p:cNvPr>
          <p:cNvSpPr/>
          <p:nvPr/>
        </p:nvSpPr>
        <p:spPr>
          <a:xfrm>
            <a:off x="2833813" y="657184"/>
            <a:ext cx="3419629" cy="13493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latin typeface="Times New Roman"/>
                <a:cs typeface="Times New Roman"/>
              </a:rPr>
              <a:t>APEX Introspection</a:t>
            </a:r>
          </a:p>
          <a:p>
            <a:pPr algn="ctr"/>
            <a:endParaRPr lang="en-US" sz="2400" b="1" dirty="0">
              <a:latin typeface="Times New Roman"/>
              <a:cs typeface="Times New Roman"/>
            </a:endParaRPr>
          </a:p>
          <a:p>
            <a:pPr algn="ctr"/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40B9A1-2F09-2346-8523-294D8B1E63CE}"/>
              </a:ext>
            </a:extLst>
          </p:cNvPr>
          <p:cNvSpPr/>
          <p:nvPr/>
        </p:nvSpPr>
        <p:spPr>
          <a:xfrm>
            <a:off x="2833813" y="3360403"/>
            <a:ext cx="3419629" cy="134937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400" b="1" dirty="0">
              <a:latin typeface="Times New Roman"/>
              <a:cs typeface="Times New Roman"/>
            </a:endParaRPr>
          </a:p>
          <a:p>
            <a:pPr algn="ctr"/>
            <a:endParaRPr lang="en-US" sz="2400" b="1" dirty="0"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latin typeface="Times New Roman"/>
                <a:cs typeface="Times New Roman"/>
              </a:rPr>
              <a:t>APEX Policy Engine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CF69142-BB24-7248-8EA7-F350AA876343}"/>
              </a:ext>
            </a:extLst>
          </p:cNvPr>
          <p:cNvSpPr/>
          <p:nvPr/>
        </p:nvSpPr>
        <p:spPr>
          <a:xfrm>
            <a:off x="4235542" y="1750282"/>
            <a:ext cx="600559" cy="78186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332F444D-183A-9845-9947-F749A6DAAA80}"/>
              </a:ext>
            </a:extLst>
          </p:cNvPr>
          <p:cNvSpPr/>
          <p:nvPr/>
        </p:nvSpPr>
        <p:spPr>
          <a:xfrm>
            <a:off x="4236195" y="2901151"/>
            <a:ext cx="603464" cy="78186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5101740-059E-CB44-895E-D73B7DBC1C1D}"/>
              </a:ext>
            </a:extLst>
          </p:cNvPr>
          <p:cNvSpPr/>
          <p:nvPr/>
        </p:nvSpPr>
        <p:spPr>
          <a:xfrm>
            <a:off x="6434289" y="1508839"/>
            <a:ext cx="1620382" cy="113664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System Info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(/</a:t>
            </a:r>
            <a:r>
              <a:rPr lang="en-US" sz="1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proc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getrusage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, LM Sensors, etc.)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890A90-30AB-3240-A651-17C01E94B88B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502513" y="2077162"/>
            <a:ext cx="931776" cy="42896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A738FF1-0923-6343-9B06-130177B91513}"/>
              </a:ext>
            </a:extLst>
          </p:cNvPr>
          <p:cNvSpPr>
            <a:spLocks noChangeAspect="1"/>
          </p:cNvSpPr>
          <p:nvPr/>
        </p:nvSpPr>
        <p:spPr>
          <a:xfrm>
            <a:off x="254442" y="2034043"/>
            <a:ext cx="1851933" cy="137517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Application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CE640B0-D38A-7146-8DC4-5B7D95182B6C}"/>
              </a:ext>
            </a:extLst>
          </p:cNvPr>
          <p:cNvSpPr/>
          <p:nvPr/>
        </p:nvSpPr>
        <p:spPr>
          <a:xfrm>
            <a:off x="808446" y="2506128"/>
            <a:ext cx="1079352" cy="7271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HPX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16DEB7-3954-7D4E-8515-82AC9253E373}"/>
              </a:ext>
            </a:extLst>
          </p:cNvPr>
          <p:cNvSpPr/>
          <p:nvPr/>
        </p:nvSpPr>
        <p:spPr>
          <a:xfrm>
            <a:off x="3085257" y="1351150"/>
            <a:ext cx="1408083" cy="399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Synchronous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575218-CE9E-8848-9EC2-3CF520F909D5}"/>
              </a:ext>
            </a:extLst>
          </p:cNvPr>
          <p:cNvSpPr/>
          <p:nvPr/>
        </p:nvSpPr>
        <p:spPr>
          <a:xfrm>
            <a:off x="4591720" y="1351150"/>
            <a:ext cx="1408083" cy="399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Asynchronous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2BCAC2-3AFC-2549-B863-E095FC831EC0}"/>
              </a:ext>
            </a:extLst>
          </p:cNvPr>
          <p:cNvSpPr/>
          <p:nvPr/>
        </p:nvSpPr>
        <p:spPr>
          <a:xfrm>
            <a:off x="3085257" y="3688354"/>
            <a:ext cx="1408083" cy="399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Triggered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AF767D-F537-6F45-989C-0DEC483F6BDA}"/>
              </a:ext>
            </a:extLst>
          </p:cNvPr>
          <p:cNvSpPr/>
          <p:nvPr/>
        </p:nvSpPr>
        <p:spPr>
          <a:xfrm>
            <a:off x="4591720" y="3688354"/>
            <a:ext cx="1408083" cy="399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Periodic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E791D4DE-C534-BA44-8C17-68681C2B6D76}"/>
              </a:ext>
            </a:extLst>
          </p:cNvPr>
          <p:cNvCxnSpPr>
            <a:stCxn id="10" idx="2"/>
            <a:endCxn id="17" idx="2"/>
          </p:cNvCxnSpPr>
          <p:nvPr/>
        </p:nvCxnSpPr>
        <p:spPr>
          <a:xfrm rot="10800000">
            <a:off x="1348123" y="3233259"/>
            <a:ext cx="1485691" cy="801834"/>
          </a:xfrm>
          <a:prstGeom prst="curvedConnector2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7384164F-9E51-B242-8548-A3FD302290C4}"/>
              </a:ext>
            </a:extLst>
          </p:cNvPr>
          <p:cNvCxnSpPr/>
          <p:nvPr/>
        </p:nvCxnSpPr>
        <p:spPr>
          <a:xfrm rot="5400000" flipH="1" flipV="1">
            <a:off x="1656027" y="875532"/>
            <a:ext cx="702169" cy="1653404"/>
          </a:xfrm>
          <a:prstGeom prst="curvedConnector2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15B5E16-E311-3B4F-A4B8-F2446FBC82D7}"/>
              </a:ext>
            </a:extLst>
          </p:cNvPr>
          <p:cNvCxnSpPr>
            <a:cxnSpLocks/>
            <a:stCxn id="17" idx="3"/>
            <a:endCxn id="9" idx="2"/>
          </p:cNvCxnSpPr>
          <p:nvPr/>
        </p:nvCxnSpPr>
        <p:spPr>
          <a:xfrm flipV="1">
            <a:off x="1887799" y="1331874"/>
            <a:ext cx="946015" cy="153782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A561533-78C4-1143-AFF9-EFEAAD3548F0}"/>
              </a:ext>
            </a:extLst>
          </p:cNvPr>
          <p:cNvSpPr txBox="1"/>
          <p:nvPr/>
        </p:nvSpPr>
        <p:spPr>
          <a:xfrm>
            <a:off x="1693320" y="1508839"/>
            <a:ext cx="704014" cy="315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events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C675AB-4F8C-7C4C-A546-58870665924D}"/>
              </a:ext>
            </a:extLst>
          </p:cNvPr>
          <p:cNvSpPr txBox="1"/>
          <p:nvPr/>
        </p:nvSpPr>
        <p:spPr>
          <a:xfrm rot="1683339">
            <a:off x="1393855" y="3820838"/>
            <a:ext cx="974773" cy="315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actuators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1FA7BA-C1A4-0245-AD5A-2ECB6C160ED5}"/>
              </a:ext>
            </a:extLst>
          </p:cNvPr>
          <p:cNvSpPr txBox="1"/>
          <p:nvPr/>
        </p:nvSpPr>
        <p:spPr>
          <a:xfrm rot="18094615">
            <a:off x="2205039" y="2183002"/>
            <a:ext cx="1188146" cy="3249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meta-events</a:t>
            </a:r>
          </a:p>
        </p:txBody>
      </p:sp>
      <p:pic>
        <p:nvPicPr>
          <p:cNvPr id="28" name="Picture 27" descr="OTF2-example.png">
            <a:extLst>
              <a:ext uri="{FF2B5EF4-FFF2-40B4-BE49-F238E27FC236}">
                <a16:creationId xmlns:a16="http://schemas.microsoft.com/office/drawing/2014/main" id="{B2B42F4C-D041-8145-9707-08D1F6254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53" y="3068797"/>
            <a:ext cx="2062492" cy="1278520"/>
          </a:xfrm>
          <a:prstGeom prst="rect">
            <a:avLst/>
          </a:prstGeom>
          <a:effectLst/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FD21BC-5466-5140-92E2-5E810B077265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578070" y="2834079"/>
            <a:ext cx="1196083" cy="87397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1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Introspection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APEX collects data through “inspectors”</a:t>
            </a:r>
          </a:p>
          <a:p>
            <a:pPr lvl="1"/>
            <a:r>
              <a:rPr lang="en-US" i="1" dirty="0"/>
              <a:t>Synchronous</a:t>
            </a:r>
            <a:r>
              <a:rPr lang="en-US" dirty="0"/>
              <a:t> uses an event API and event “listeners”</a:t>
            </a:r>
          </a:p>
          <a:p>
            <a:pPr lvl="2"/>
            <a:r>
              <a:rPr lang="en-US" dirty="0"/>
              <a:t>Initialize, terminate, new thread – added to HPX runtime</a:t>
            </a:r>
          </a:p>
          <a:p>
            <a:pPr lvl="2"/>
            <a:r>
              <a:rPr lang="en-US" dirty="0"/>
              <a:t>Timer start, stop, yield*, resume* – integrated into HPX task scheduler</a:t>
            </a:r>
          </a:p>
          <a:p>
            <a:pPr lvl="2"/>
            <a:r>
              <a:rPr lang="en-US" dirty="0"/>
              <a:t>Custom events (meta-events)</a:t>
            </a:r>
          </a:p>
          <a:p>
            <a:pPr lvl="1"/>
            <a:r>
              <a:rPr lang="en-US" i="1" dirty="0"/>
              <a:t>Asynchronous</a:t>
            </a:r>
            <a:r>
              <a:rPr lang="en-US" dirty="0"/>
              <a:t> do not rely on events, but occur periodically</a:t>
            </a:r>
          </a:p>
          <a:p>
            <a:pPr lvl="2"/>
            <a:r>
              <a:rPr lang="en-US" dirty="0"/>
              <a:t>Sampled values (counters from HPX)</a:t>
            </a:r>
          </a:p>
          <a:p>
            <a:r>
              <a:rPr lang="en-US" b="1" dirty="0"/>
              <a:t>APEX exploits access to performance data from lower stack components</a:t>
            </a:r>
          </a:p>
          <a:p>
            <a:pPr lvl="1"/>
            <a:r>
              <a:rPr lang="en-US" dirty="0"/>
              <a:t>“Health” data through other interfaces (/proc/stat, /proc/</a:t>
            </a:r>
            <a:r>
              <a:rPr lang="en-US" dirty="0" err="1"/>
              <a:t>cpuinfo</a:t>
            </a:r>
            <a:r>
              <a:rPr lang="en-US" dirty="0"/>
              <a:t>, /proc/</a:t>
            </a:r>
            <a:r>
              <a:rPr lang="en-US" dirty="0" err="1"/>
              <a:t>meminfo</a:t>
            </a:r>
            <a:r>
              <a:rPr lang="en-US" dirty="0"/>
              <a:t>, /proc/net/dev, /proc/self/status, </a:t>
            </a:r>
            <a:r>
              <a:rPr lang="en-US" dirty="0" err="1"/>
              <a:t>lm_sensors</a:t>
            </a:r>
            <a:r>
              <a:rPr lang="en-US" dirty="0"/>
              <a:t>, power*, PAPI hardware counters, etc.)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3B69-E2AE-4E42-A0E6-6ED0AB1446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Event Listeners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Profiling listener</a:t>
            </a:r>
          </a:p>
          <a:p>
            <a:pPr lvl="1"/>
            <a:r>
              <a:rPr lang="en-US" dirty="0"/>
              <a:t>New task event: capture parent task relationship</a:t>
            </a:r>
          </a:p>
          <a:p>
            <a:pPr lvl="1"/>
            <a:r>
              <a:rPr lang="en-US" dirty="0"/>
              <a:t>Start event: input name/address, get timestamp, return profiler handle</a:t>
            </a:r>
          </a:p>
          <a:p>
            <a:pPr lvl="1"/>
            <a:r>
              <a:rPr lang="en-US" dirty="0"/>
              <a:t>Stop event: get timestamp, put profiler object in a queue for back-end processing, return</a:t>
            </a:r>
          </a:p>
          <a:p>
            <a:pPr lvl="1"/>
            <a:r>
              <a:rPr lang="en-US" dirty="0"/>
              <a:t>Sample event: put the name &amp; value in the queue</a:t>
            </a:r>
          </a:p>
          <a:p>
            <a:pPr lvl="1"/>
            <a:r>
              <a:rPr lang="en-US" dirty="0"/>
              <a:t>Asynchronous consumer thread: process profiler objects and samples to build statistical profile (in HPX, processed/scheduled as a thread/task)</a:t>
            </a:r>
          </a:p>
          <a:p>
            <a:r>
              <a:rPr lang="en-US" b="1" dirty="0"/>
              <a:t>TAU Listener (postmortem analysis)</a:t>
            </a:r>
          </a:p>
          <a:p>
            <a:pPr lvl="1"/>
            <a:r>
              <a:rPr lang="en-US" dirty="0"/>
              <a:t>Synchronously passes all measurement events to TAU to build an offline profile/trace</a:t>
            </a:r>
          </a:p>
          <a:p>
            <a:r>
              <a:rPr lang="en-US" b="1" dirty="0"/>
              <a:t>OTF2 Listener (postmortem analysis)</a:t>
            </a:r>
          </a:p>
          <a:p>
            <a:pPr lvl="1"/>
            <a:r>
              <a:rPr lang="en-US" dirty="0"/>
              <a:t>Synchronously passes all measurement events to libotf2 for trace analysis</a:t>
            </a:r>
          </a:p>
          <a:p>
            <a:r>
              <a:rPr lang="en-US" b="1" dirty="0"/>
              <a:t>Concurrency listener (postmortem analysis)</a:t>
            </a:r>
          </a:p>
          <a:p>
            <a:pPr lvl="1"/>
            <a:r>
              <a:rPr lang="en-US" dirty="0"/>
              <a:t>Start event: push timer ID on stack</a:t>
            </a:r>
          </a:p>
          <a:p>
            <a:pPr lvl="1"/>
            <a:r>
              <a:rPr lang="en-US" dirty="0"/>
              <a:t>Stop event: pop timer ID off stack</a:t>
            </a:r>
          </a:p>
          <a:p>
            <a:pPr lvl="1"/>
            <a:r>
              <a:rPr lang="en-US" dirty="0"/>
              <a:t>Asynchronous consumer thread: periodically log current timer for each thread, output report at termination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Policy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/>
              <a:t>Policies</a:t>
            </a:r>
            <a:r>
              <a:rPr lang="en-US" dirty="0"/>
              <a:t> are rules that decide on outcomes based on observed state</a:t>
            </a:r>
          </a:p>
          <a:p>
            <a:pPr lvl="1"/>
            <a:r>
              <a:rPr lang="en-US" i="1" dirty="0"/>
              <a:t>Triggered</a:t>
            </a:r>
            <a:r>
              <a:rPr lang="en-US" dirty="0"/>
              <a:t> policies are invoked by introspection API events</a:t>
            </a:r>
          </a:p>
          <a:p>
            <a:pPr lvl="1"/>
            <a:r>
              <a:rPr lang="en-US" i="1" dirty="0"/>
              <a:t>Periodic</a:t>
            </a:r>
            <a:r>
              <a:rPr lang="en-US" dirty="0"/>
              <a:t> policies are run periodically on asynchronous thread</a:t>
            </a:r>
          </a:p>
          <a:p>
            <a:r>
              <a:rPr lang="en-US" dirty="0"/>
              <a:t>Polices are registered with the Policy Engine</a:t>
            </a:r>
          </a:p>
          <a:p>
            <a:pPr lvl="1"/>
            <a:r>
              <a:rPr lang="en-US" dirty="0"/>
              <a:t>Applications, runtimes, and/or OS register callback functions</a:t>
            </a:r>
          </a:p>
          <a:p>
            <a:r>
              <a:rPr lang="en-US" dirty="0"/>
              <a:t>Callback functions define the policy rules</a:t>
            </a:r>
          </a:p>
          <a:p>
            <a:pPr lvl="1"/>
            <a:r>
              <a:rPr lang="en-US" dirty="0"/>
              <a:t>“If x &lt; y then…” – any arbitrary logic</a:t>
            </a:r>
          </a:p>
          <a:p>
            <a:r>
              <a:rPr lang="en-US" dirty="0"/>
              <a:t>Enables runtime adaptation using introspection data</a:t>
            </a:r>
          </a:p>
          <a:p>
            <a:pPr lvl="1"/>
            <a:r>
              <a:rPr lang="en-US" dirty="0"/>
              <a:t>Feedback and control mechanism</a:t>
            </a:r>
          </a:p>
          <a:p>
            <a:pPr lvl="1"/>
            <a:r>
              <a:rPr lang="en-US" dirty="0"/>
              <a:t>Engages actuators across stack layers</a:t>
            </a:r>
          </a:p>
          <a:p>
            <a:pPr lvl="1"/>
            <a:r>
              <a:rPr lang="en-US" dirty="0"/>
              <a:t>Could also be used to involve online auto-tuning/online-search support</a:t>
            </a:r>
          </a:p>
          <a:p>
            <a:pPr lvl="2"/>
            <a:r>
              <a:rPr lang="en-US" dirty="0"/>
              <a:t>Active Harmony </a:t>
            </a:r>
            <a:r>
              <a:rPr lang="en-US" dirty="0">
                <a:hlinkClick r:id="rId2"/>
              </a:rPr>
              <a:t>http://www.dyninst.org/harmony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Hill climbing, etc.</a:t>
            </a:r>
          </a:p>
          <a:p>
            <a:pPr lvl="2"/>
            <a:r>
              <a:rPr lang="en-US" dirty="0"/>
              <a:t>Control theory (e.g. concurrency)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7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</a:t>
            </a:r>
            <a:r>
              <a:rPr lang="en-US" baseline="0" dirty="0"/>
              <a:t> HPX with APEX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cmake</a:t>
            </a:r>
            <a:r>
              <a:rPr lang="en-US" dirty="0"/>
              <a:t> &lt;usual HPX settings&gt;…</a:t>
            </a:r>
          </a:p>
          <a:p>
            <a:pPr marL="300038" lvl="1" indent="0">
              <a:buNone/>
            </a:pPr>
            <a:r>
              <a:rPr lang="en-US" dirty="0"/>
              <a:t>-DHPX_WITH_APEX=TRUE \</a:t>
            </a:r>
          </a:p>
          <a:p>
            <a:pPr marL="300038" lvl="1" indent="0">
              <a:buNone/>
            </a:pPr>
            <a:r>
              <a:rPr lang="en-US" dirty="0"/>
              <a:t>-DAPEX_WITH_ACTIVEHARMONY=ON/OFF \</a:t>
            </a:r>
          </a:p>
          <a:p>
            <a:pPr marL="300038" lvl="1" indent="0">
              <a:buNone/>
            </a:pPr>
            <a:r>
              <a:rPr lang="en-US" dirty="0"/>
              <a:t>-DAPEX_WITH_PAPI=ON/OFF \</a:t>
            </a:r>
          </a:p>
          <a:p>
            <a:pPr marL="300038" lvl="1" indent="0">
              <a:buNone/>
            </a:pPr>
            <a:r>
              <a:rPr lang="en-US" dirty="0"/>
              <a:t>-DAPEX_WITH_MSR=ON/OFF \</a:t>
            </a:r>
          </a:p>
          <a:p>
            <a:pPr marL="300038" lvl="1" indent="0">
              <a:buNone/>
            </a:pPr>
            <a:r>
              <a:rPr lang="en-US" dirty="0"/>
              <a:t>-DAPEX_WITH_OTF2=ON/OFF \</a:t>
            </a:r>
          </a:p>
          <a:p>
            <a:pPr marL="300038" lvl="1" indent="0">
              <a:buNone/>
            </a:pP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/>
              <a:t>$ make (as usual) i.e. “make –j 8 core examples tests”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environment variables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23474" y="849229"/>
            <a:ext cx="3191376" cy="37428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APEX_DISABLE : 0</a:t>
            </a:r>
          </a:p>
          <a:p>
            <a:pPr marL="0" indent="0">
              <a:buNone/>
            </a:pPr>
            <a:r>
              <a:rPr lang="en-US" dirty="0"/>
              <a:t>APEX_SUSPEND : 0</a:t>
            </a:r>
          </a:p>
          <a:p>
            <a:pPr marL="0" indent="0">
              <a:buNone/>
            </a:pPr>
            <a:r>
              <a:rPr lang="en-US" dirty="0"/>
              <a:t>APEX_PAPI_SUSPEND : 0</a:t>
            </a:r>
          </a:p>
          <a:p>
            <a:pPr marL="0" indent="0">
              <a:buNone/>
            </a:pPr>
            <a:r>
              <a:rPr lang="en-US" dirty="0"/>
              <a:t>APEX_PROCESS_ASYNC_STATE : 1</a:t>
            </a:r>
          </a:p>
          <a:p>
            <a:pPr marL="0" indent="0">
              <a:buNone/>
            </a:pPr>
            <a:r>
              <a:rPr lang="en-US" dirty="0"/>
              <a:t>APEX_TAU : 0</a:t>
            </a:r>
          </a:p>
          <a:p>
            <a:pPr marL="0" indent="0">
              <a:buNone/>
            </a:pPr>
            <a:r>
              <a:rPr lang="fr-FR" dirty="0"/>
              <a:t>APEX_POLICY : 1</a:t>
            </a:r>
          </a:p>
          <a:p>
            <a:pPr marL="0" indent="0">
              <a:buNone/>
            </a:pPr>
            <a:r>
              <a:rPr lang="fr-FR" b="1" dirty="0"/>
              <a:t>APEX_MEASURE_CONCURRENCY : 0</a:t>
            </a:r>
          </a:p>
          <a:p>
            <a:pPr marL="0" indent="0">
              <a:buNone/>
            </a:pPr>
            <a:r>
              <a:rPr lang="fr-FR" dirty="0"/>
              <a:t>APEX_MEASURE_CONCURRENCY_PERIOD : 1000000</a:t>
            </a:r>
          </a:p>
          <a:p>
            <a:pPr marL="0" indent="0">
              <a:buNone/>
            </a:pPr>
            <a:r>
              <a:rPr lang="fr-FR" b="1" dirty="0"/>
              <a:t>APEX_SCREEN_OUTPUT : 1</a:t>
            </a:r>
          </a:p>
          <a:p>
            <a:pPr marL="0" indent="0">
              <a:buNone/>
            </a:pPr>
            <a:r>
              <a:rPr lang="fr-FR" b="1" dirty="0"/>
              <a:t>APEX_PROFILE_OUTPUT : 0</a:t>
            </a:r>
          </a:p>
          <a:p>
            <a:pPr marL="0" indent="0">
              <a:buNone/>
            </a:pPr>
            <a:r>
              <a:rPr lang="fr-FR" b="1" dirty="0"/>
              <a:t>APEX_CSV_OUTPUT : 0</a:t>
            </a:r>
          </a:p>
          <a:p>
            <a:pPr marL="0" indent="0">
              <a:buNone/>
            </a:pPr>
            <a:r>
              <a:rPr lang="fr-FR" b="1" dirty="0"/>
              <a:t>APEX_TASKGRAPH_OUTPUT : 0</a:t>
            </a:r>
          </a:p>
          <a:p>
            <a:pPr marL="0" indent="0">
              <a:buNone/>
            </a:pPr>
            <a:r>
              <a:rPr lang="fr-FR" dirty="0"/>
              <a:t>APEX_PROC_CPUINFO : 0</a:t>
            </a:r>
          </a:p>
          <a:p>
            <a:pPr marL="0" indent="0">
              <a:buNone/>
            </a:pPr>
            <a:r>
              <a:rPr lang="fr-FR" dirty="0"/>
              <a:t>APEX_PROC_MEMINFO : 0</a:t>
            </a:r>
          </a:p>
          <a:p>
            <a:pPr marL="0" indent="0">
              <a:buNone/>
            </a:pPr>
            <a:r>
              <a:rPr lang="fr-FR" dirty="0"/>
              <a:t>APEX_PROC_NET_DEV : 0</a:t>
            </a:r>
          </a:p>
          <a:p>
            <a:pPr marL="0" indent="0">
              <a:buNone/>
            </a:pPr>
            <a:r>
              <a:rPr lang="fr-FR" dirty="0"/>
              <a:t>APEX_PROC_SELF_STATUS : 0</a:t>
            </a:r>
          </a:p>
          <a:p>
            <a:pPr marL="0" indent="0">
              <a:buNone/>
            </a:pPr>
            <a:r>
              <a:rPr lang="fr-FR" dirty="0"/>
              <a:t>APEX_PROC_SELF_IO : 0</a:t>
            </a:r>
          </a:p>
          <a:p>
            <a:pPr marL="0" indent="0">
              <a:buNone/>
            </a:pPr>
            <a:r>
              <a:rPr lang="fr-FR" dirty="0"/>
              <a:t>APEX_PROC_STAT : 1</a:t>
            </a:r>
          </a:p>
          <a:p>
            <a:pPr marL="0" indent="0">
              <a:buNone/>
            </a:pPr>
            <a:r>
              <a:rPr lang="fr-FR" dirty="0"/>
              <a:t>APEX_PROC_PERIOD : 1000000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849229"/>
            <a:ext cx="3171324" cy="37428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/>
              <a:t>APEX_THROTTLE_CONCURRENCY : 0</a:t>
            </a:r>
          </a:p>
          <a:p>
            <a:pPr marL="0" indent="0">
              <a:buNone/>
            </a:pPr>
            <a:r>
              <a:rPr lang="fr-FR" dirty="0"/>
              <a:t>APEX_THROTTLING_MAX_THREADS : 4</a:t>
            </a:r>
          </a:p>
          <a:p>
            <a:pPr marL="0" indent="0">
              <a:buNone/>
            </a:pPr>
            <a:r>
              <a:rPr lang="fr-FR" dirty="0"/>
              <a:t>APEX_THROTTLING_MIN_THREADS : 1</a:t>
            </a:r>
          </a:p>
          <a:p>
            <a:pPr marL="0" indent="0">
              <a:buNone/>
            </a:pPr>
            <a:r>
              <a:rPr lang="fr-FR" dirty="0"/>
              <a:t>APEX_THROTTLE_ENERGY : 0</a:t>
            </a:r>
          </a:p>
          <a:p>
            <a:pPr marL="0" indent="0">
              <a:buNone/>
            </a:pPr>
            <a:r>
              <a:rPr lang="fr-FR" dirty="0"/>
              <a:t>APEX_THROTTLE_ENERGY_PERIOD : 1000000</a:t>
            </a:r>
          </a:p>
          <a:p>
            <a:pPr marL="0" indent="0">
              <a:buNone/>
            </a:pPr>
            <a:r>
              <a:rPr lang="fr-FR" dirty="0"/>
              <a:t>APEX_THROTTLING_MAX_WATTS : 300</a:t>
            </a:r>
          </a:p>
          <a:p>
            <a:pPr marL="0" indent="0">
              <a:buNone/>
            </a:pPr>
            <a:r>
              <a:rPr lang="fr-FR" dirty="0"/>
              <a:t>APEX_THROTTLING_MIN_WATTS : 150</a:t>
            </a:r>
          </a:p>
          <a:p>
            <a:pPr marL="0" indent="0">
              <a:buNone/>
            </a:pPr>
            <a:r>
              <a:rPr lang="fr-FR" dirty="0"/>
              <a:t>APEX_PTHREAD_WRAPPER_STACK_SIZE : 0</a:t>
            </a:r>
          </a:p>
          <a:p>
            <a:pPr marL="0" indent="0">
              <a:buNone/>
            </a:pPr>
            <a:r>
              <a:rPr lang="fr-FR" dirty="0"/>
              <a:t>APEX_OMPT_REQUIRED_EVENTS_ONLY : 0</a:t>
            </a:r>
          </a:p>
          <a:p>
            <a:pPr marL="0" indent="0">
              <a:buNone/>
            </a:pPr>
            <a:r>
              <a:rPr lang="fr-FR" dirty="0"/>
              <a:t>APEX_OMPT_HIGH_OVERHEAD_EVENTS : 0</a:t>
            </a:r>
          </a:p>
          <a:p>
            <a:pPr marL="0" indent="0">
              <a:buNone/>
            </a:pPr>
            <a:r>
              <a:rPr lang="fr-FR" dirty="0"/>
              <a:t>APEX_PIN_APEX_THREADS : 1</a:t>
            </a:r>
          </a:p>
          <a:p>
            <a:pPr marL="0" indent="0">
              <a:buNone/>
            </a:pPr>
            <a:r>
              <a:rPr lang="fr-FR" b="1" dirty="0"/>
              <a:t>APEX_TASK_SCATTERPLOT : 1</a:t>
            </a:r>
          </a:p>
          <a:p>
            <a:pPr marL="0" indent="0">
              <a:buNone/>
            </a:pPr>
            <a:r>
              <a:rPr lang="fr-FR" dirty="0"/>
              <a:t>APEX_POLICY_DRAIN_TIMEOUT : 1000</a:t>
            </a:r>
          </a:p>
          <a:p>
            <a:pPr marL="0" indent="0">
              <a:buNone/>
            </a:pPr>
            <a:r>
              <a:rPr lang="fr-FR" dirty="0"/>
              <a:t>APEX_PAPI_METRICS : </a:t>
            </a:r>
          </a:p>
          <a:p>
            <a:pPr marL="0" indent="0">
              <a:buNone/>
            </a:pPr>
            <a:r>
              <a:rPr lang="fr-FR" dirty="0"/>
              <a:t>APEX_PLUGINS : </a:t>
            </a:r>
          </a:p>
          <a:p>
            <a:pPr marL="0" indent="0">
              <a:buNone/>
            </a:pPr>
            <a:r>
              <a:rPr lang="fr-FR" dirty="0"/>
              <a:t>APEX_PLUGINS_PATH : ./</a:t>
            </a:r>
          </a:p>
          <a:p>
            <a:pPr marL="0" indent="0">
              <a:buNone/>
            </a:pPr>
            <a:r>
              <a:rPr lang="fr-FR" b="1" dirty="0"/>
              <a:t>APEX_OTF2 : 0</a:t>
            </a:r>
          </a:p>
          <a:p>
            <a:pPr marL="0" indent="0">
              <a:buNone/>
            </a:pPr>
            <a:r>
              <a:rPr lang="fr-FR" dirty="0"/>
              <a:t>APEX_OTF2_ARCHIVE_PATH : OTF2_archive</a:t>
            </a:r>
          </a:p>
          <a:p>
            <a:pPr marL="0" indent="0">
              <a:buNone/>
            </a:pPr>
            <a:r>
              <a:rPr lang="fr-FR" dirty="0"/>
              <a:t>APEX_OTF2_ARCHIVE_NAME : APEX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Phylanx Year 2 Kickoff Meeting : Louisiana State University, USA : August 19-20,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3B69-E2AE-4E42-A0E6-6ED0AB1446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2410</Words>
  <Application>Microsoft Macintosh PowerPoint</Application>
  <PresentationFormat>On-screen Show (16:9)</PresentationFormat>
  <Paragraphs>313</Paragraphs>
  <Slides>35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Mangal</vt:lpstr>
      <vt:lpstr>Times New Roman</vt:lpstr>
      <vt:lpstr>Office Theme</vt:lpstr>
      <vt:lpstr>APEX: HPX/Phylanx Y2 Plans (Autonomic Performance Environment for eXascale)</vt:lpstr>
      <vt:lpstr>What is APEX?</vt:lpstr>
      <vt:lpstr>APEX Measurement</vt:lpstr>
      <vt:lpstr>APEX Architecture</vt:lpstr>
      <vt:lpstr>APEX Introspection</vt:lpstr>
      <vt:lpstr>APEX Event Listeners</vt:lpstr>
      <vt:lpstr>APEX Policy Listener</vt:lpstr>
      <vt:lpstr>Building HPX with APEX</vt:lpstr>
      <vt:lpstr>APEX environment variables</vt:lpstr>
      <vt:lpstr>Screen Output</vt:lpstr>
      <vt:lpstr>Concurrency View</vt:lpstr>
      <vt:lpstr>Concurrency View</vt:lpstr>
      <vt:lpstr>OTF2 View in Vampir</vt:lpstr>
      <vt:lpstr>OTF2 View in Vampir - Phylanx</vt:lpstr>
      <vt:lpstr>Task Scatterplot Analysis</vt:lpstr>
      <vt:lpstr>Taskgraph View</vt:lpstr>
      <vt:lpstr>Next Steps</vt:lpstr>
      <vt:lpstr>Policy Example: Parcel Coalescing</vt:lpstr>
      <vt:lpstr>Task Graph Example : lra_csv</vt:lpstr>
      <vt:lpstr>Phylanx AST (old data/graph)</vt:lpstr>
      <vt:lpstr>Task dependency analysis</vt:lpstr>
      <vt:lpstr>Task dependency in new viewer</vt:lpstr>
      <vt:lpstr>Zoom to end of computation</vt:lpstr>
      <vt:lpstr>HPCG application from “another runtime”</vt:lpstr>
      <vt:lpstr>Automated Performance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“Eligible” to run (scheduled)</vt:lpstr>
      <vt:lpstr>APEX concurrency view (modified)</vt:lpstr>
      <vt:lpstr>Region of interest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Tool Support for OpenMP Runtimes </dc:title>
  <dc:creator>Kevin Huck</dc:creator>
  <cp:lastModifiedBy>Kevin Huck</cp:lastModifiedBy>
  <cp:revision>46</cp:revision>
  <cp:lastPrinted>2018-04-19T17:04:01Z</cp:lastPrinted>
  <dcterms:created xsi:type="dcterms:W3CDTF">2018-04-18T03:42:45Z</dcterms:created>
  <dcterms:modified xsi:type="dcterms:W3CDTF">2018-04-20T04:16:07Z</dcterms:modified>
</cp:coreProperties>
</file>