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04" r:id="rId4"/>
    <p:sldId id="259" r:id="rId5"/>
    <p:sldId id="335" r:id="rId6"/>
    <p:sldId id="305" r:id="rId7"/>
    <p:sldId id="306" r:id="rId8"/>
    <p:sldId id="307" r:id="rId9"/>
    <p:sldId id="261" r:id="rId10"/>
    <p:sldId id="336" r:id="rId11"/>
    <p:sldId id="333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2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86347" autoAdjust="0"/>
  </p:normalViewPr>
  <p:slideViewPr>
    <p:cSldViewPr snapToGrid="0" snapToObjects="1">
      <p:cViewPr varScale="1">
        <p:scale>
          <a:sx n="73" d="100"/>
          <a:sy n="73" d="100"/>
        </p:scale>
        <p:origin x="-7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89114F-8DA8-EA4B-8E62-79EFDBA3E97B}" type="datetimeFigureOut">
              <a:rPr lang="en-US"/>
              <a:pPr>
                <a:defRPr/>
              </a:pPr>
              <a:t>8/29/17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1D6D94-2756-AA49-9EBE-30BC0EFED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06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179F63-D598-4F44-8ABD-F5576D2A3C2A}" type="datetimeFigureOut">
              <a:rPr lang="en-US"/>
              <a:pPr>
                <a:defRPr/>
              </a:pPr>
              <a:t>8/29/17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072B33-AFD4-9A4F-97EC-81F260890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1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Opportunity to integrate with HPX command</a:t>
            </a:r>
            <a:r>
              <a:rPr lang="en-US" baseline="0" dirty="0" smtClean="0"/>
              <a:t> 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72B33-AFD4-9A4F-97EC-81F2608909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THIS</a:t>
            </a:r>
            <a:r>
              <a:rPr lang="en-US" baseline="0" dirty="0" smtClean="0"/>
              <a:t> FOR EDISON/BEACON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72B33-AFD4-9A4F-97EC-81F26089096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UPDATE THIS</a:t>
            </a:r>
            <a:r>
              <a:rPr lang="en-US" baseline="0" dirty="0" smtClean="0"/>
              <a:t> FOR EDISON/BEACON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72B33-AFD4-9A4F-97EC-81F26089096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6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hpx</a:t>
            </a:r>
            <a:r>
              <a:rPr lang="en-US" dirty="0" smtClean="0"/>
              <a:t>::</a:t>
            </a:r>
            <a:r>
              <a:rPr lang="en-US" dirty="0" err="1" smtClean="0"/>
              <a:t>lcos</a:t>
            </a:r>
            <a:r>
              <a:rPr lang="en-US" dirty="0" smtClean="0"/>
              <a:t>::local::dataflow is the action that actually carries</a:t>
            </a:r>
            <a:r>
              <a:rPr lang="en-US" baseline="0" dirty="0" smtClean="0"/>
              <a:t> out the calculation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72B33-AFD4-9A4F-97EC-81F26089096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have experimental results using </a:t>
            </a:r>
            <a:r>
              <a:rPr lang="en-US" dirty="0" err="1" smtClean="0"/>
              <a:t>ActiveHarmony</a:t>
            </a:r>
            <a:r>
              <a:rPr lang="en-US" dirty="0" smtClean="0"/>
              <a:t> to</a:t>
            </a:r>
            <a:r>
              <a:rPr lang="en-US" baseline="0" dirty="0" smtClean="0"/>
              <a:t> adapt concurrency &amp; granularity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72B33-AFD4-9A4F-97EC-81F26089096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4022"/>
            <a:ext cx="9144000" cy="30740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91898"/>
            <a:ext cx="9144000" cy="2764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F5A0-F909-F448-A484-70B469F94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145A-8F29-784B-B3E3-9FC9B17F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9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1DF6-B205-7542-82E8-A7BAC230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8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0193-611D-394B-AEBD-A569B8645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3B69-E2AE-4E42-A0E6-6ED0AB144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9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FB99-161D-0244-8C34-28B02C56D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4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6350"/>
            <a:ext cx="86868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7401"/>
            <a:ext cx="9143999" cy="890306"/>
          </a:xfrm>
          <a:prstGeom prst="rect">
            <a:avLst/>
          </a:prstGeom>
          <a:solidFill>
            <a:srgbClr val="0B5334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882905"/>
            <a:ext cx="9144000" cy="547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7021222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1222" y="6369050"/>
            <a:ext cx="1665578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DC3BB6-B5D1-8043-BE13-25EF9810F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UO_Signature_stckd_4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6369050"/>
            <a:ext cx="377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7" r:id="rId6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khuck/xpress-apex" TargetMode="External"/><Relationship Id="rId4" Type="http://schemas.openxmlformats.org/officeDocument/2006/relationships/hyperlink" Target="http://www.nic.uoregon.edu/~khuck/APEX_and_TAU.pdf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huck@cs.uoregon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yninst.org/harmon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759626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Performance Analysis of HPX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in </a:t>
            </a:r>
            <a:r>
              <a:rPr lang="en-US" dirty="0" err="1">
                <a:latin typeface="Calibri" charset="0"/>
              </a:rPr>
              <a:t>Jupyter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Notebooks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using APEX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626"/>
            <a:ext cx="9144000" cy="359672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Kevin Huck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khuck@cs.uoregon.edu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  <a:hlinkClick r:id="rId3"/>
              </a:rPr>
              <a:t>http://github.com/khuck/xpress-apex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Download slides from: </a:t>
            </a:r>
            <a:r>
              <a:rPr lang="en-US" sz="2400" dirty="0" smtClean="0">
                <a:ea typeface="+mn-ea"/>
                <a:cs typeface="+mn-cs"/>
                <a:hlinkClick r:id="rId4"/>
              </a:rPr>
              <a:t>http://tau.uoregon.edu/APEX.pdf</a:t>
            </a:r>
            <a:r>
              <a:rPr lang="en-US" sz="2400" dirty="0" smtClean="0">
                <a:ea typeface="+mn-ea"/>
                <a:cs typeface="+mn-cs"/>
              </a:rPr>
              <a:t> </a:t>
            </a:r>
          </a:p>
        </p:txBody>
      </p:sp>
      <p:pic>
        <p:nvPicPr>
          <p:cNvPr id="13315" name="Picture 5" descr="U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5299075"/>
            <a:ext cx="47259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environment variables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0632" y="1132305"/>
            <a:ext cx="4255168" cy="49904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APEX_DISABLE : 0</a:t>
            </a:r>
          </a:p>
          <a:p>
            <a:pPr marL="0" indent="0">
              <a:buNone/>
            </a:pPr>
            <a:r>
              <a:rPr lang="en-US" dirty="0"/>
              <a:t>APEX_SUSPEND : 0</a:t>
            </a:r>
          </a:p>
          <a:p>
            <a:pPr marL="0" indent="0">
              <a:buNone/>
            </a:pPr>
            <a:r>
              <a:rPr lang="en-US" dirty="0"/>
              <a:t>APEX_PAPI_SUSPEND : 0</a:t>
            </a:r>
          </a:p>
          <a:p>
            <a:pPr marL="0" indent="0">
              <a:buNone/>
            </a:pPr>
            <a:r>
              <a:rPr lang="en-US" dirty="0"/>
              <a:t>APEX_PROCESS_ASYNC_STATE : 1</a:t>
            </a:r>
          </a:p>
          <a:p>
            <a:pPr marL="0" indent="0">
              <a:buNone/>
            </a:pPr>
            <a:r>
              <a:rPr lang="en-US" dirty="0"/>
              <a:t>APEX_TAU : 0</a:t>
            </a:r>
          </a:p>
          <a:p>
            <a:pPr marL="0" indent="0">
              <a:buNone/>
            </a:pPr>
            <a:r>
              <a:rPr lang="fr-FR" dirty="0" smtClean="0"/>
              <a:t>APEX_POLICY </a:t>
            </a:r>
            <a:r>
              <a:rPr lang="fr-FR" dirty="0"/>
              <a:t>: 1</a:t>
            </a:r>
          </a:p>
          <a:p>
            <a:pPr marL="0" indent="0">
              <a:buNone/>
            </a:pPr>
            <a:r>
              <a:rPr lang="fr-FR" b="1" dirty="0"/>
              <a:t>APEX_MEASURE_CONCURRENCY : 0</a:t>
            </a:r>
          </a:p>
          <a:p>
            <a:pPr marL="0" indent="0">
              <a:buNone/>
            </a:pPr>
            <a:r>
              <a:rPr lang="fr-FR" dirty="0"/>
              <a:t>APEX_MEASURE_CONCURRENCY_PERIOD : 1000000</a:t>
            </a:r>
          </a:p>
          <a:p>
            <a:pPr marL="0" indent="0">
              <a:buNone/>
            </a:pPr>
            <a:r>
              <a:rPr lang="fr-FR" b="1" dirty="0"/>
              <a:t>APEX_SCREEN_OUTPUT : 1</a:t>
            </a:r>
          </a:p>
          <a:p>
            <a:pPr marL="0" indent="0">
              <a:buNone/>
            </a:pPr>
            <a:r>
              <a:rPr lang="fr-FR" b="1" dirty="0"/>
              <a:t>APEX_PROFILE_OUTPUT : 0</a:t>
            </a:r>
          </a:p>
          <a:p>
            <a:pPr marL="0" indent="0">
              <a:buNone/>
            </a:pPr>
            <a:r>
              <a:rPr lang="fr-FR" b="1" dirty="0"/>
              <a:t>APEX_CSV_OUTPUT : 0</a:t>
            </a:r>
          </a:p>
          <a:p>
            <a:pPr marL="0" indent="0">
              <a:buNone/>
            </a:pPr>
            <a:r>
              <a:rPr lang="fr-FR" b="1" dirty="0"/>
              <a:t>APEX_TASKGRAPH_OUTPUT : 0</a:t>
            </a:r>
          </a:p>
          <a:p>
            <a:pPr marL="0" indent="0">
              <a:buNone/>
            </a:pPr>
            <a:r>
              <a:rPr lang="fr-FR" dirty="0"/>
              <a:t>APEX_PROC_CPUINFO : 0</a:t>
            </a:r>
          </a:p>
          <a:p>
            <a:pPr marL="0" indent="0">
              <a:buNone/>
            </a:pPr>
            <a:r>
              <a:rPr lang="fr-FR" dirty="0"/>
              <a:t>APEX_PROC_MEMINFO : 0</a:t>
            </a:r>
          </a:p>
          <a:p>
            <a:pPr marL="0" indent="0">
              <a:buNone/>
            </a:pPr>
            <a:r>
              <a:rPr lang="fr-FR" dirty="0"/>
              <a:t>APEX_PROC_NET_DEV : 0</a:t>
            </a:r>
          </a:p>
          <a:p>
            <a:pPr marL="0" indent="0">
              <a:buNone/>
            </a:pPr>
            <a:r>
              <a:rPr lang="fr-FR" dirty="0"/>
              <a:t>APEX_PROC_SELF_STATUS : 0</a:t>
            </a:r>
          </a:p>
          <a:p>
            <a:pPr marL="0" indent="0">
              <a:buNone/>
            </a:pPr>
            <a:r>
              <a:rPr lang="fr-FR" dirty="0"/>
              <a:t>APEX_PROC_SELF_IO : 0</a:t>
            </a:r>
          </a:p>
          <a:p>
            <a:pPr marL="0" indent="0">
              <a:buNone/>
            </a:pPr>
            <a:r>
              <a:rPr lang="fr-FR" dirty="0"/>
              <a:t>APEX_PROC_STAT : </a:t>
            </a:r>
            <a:r>
              <a:rPr lang="fr-FR" dirty="0" smtClean="0"/>
              <a:t>1</a:t>
            </a:r>
          </a:p>
          <a:p>
            <a:pPr marL="0" indent="0">
              <a:buNone/>
            </a:pPr>
            <a:r>
              <a:rPr lang="fr-FR" dirty="0"/>
              <a:t>APEX_PROC_PERIOD : </a:t>
            </a:r>
            <a:r>
              <a:rPr lang="fr-FR" dirty="0" smtClean="0"/>
              <a:t>1000000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32305"/>
            <a:ext cx="4228432" cy="49904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 smtClean="0"/>
              <a:t>APEX_THROTTLE_CONCURRENCY </a:t>
            </a:r>
            <a:r>
              <a:rPr lang="fr-FR" dirty="0"/>
              <a:t>: 0</a:t>
            </a:r>
          </a:p>
          <a:p>
            <a:pPr marL="0" indent="0">
              <a:buNone/>
            </a:pPr>
            <a:r>
              <a:rPr lang="fr-FR" dirty="0"/>
              <a:t>APEX_THROTTLING_MAX_THREADS : 4</a:t>
            </a:r>
          </a:p>
          <a:p>
            <a:pPr marL="0" indent="0">
              <a:buNone/>
            </a:pPr>
            <a:r>
              <a:rPr lang="fr-FR" dirty="0"/>
              <a:t>APEX_THROTTLING_MIN_THREADS : 1</a:t>
            </a:r>
          </a:p>
          <a:p>
            <a:pPr marL="0" indent="0">
              <a:buNone/>
            </a:pPr>
            <a:r>
              <a:rPr lang="fr-FR" dirty="0"/>
              <a:t>APEX_THROTTLE_ENERGY : 0</a:t>
            </a:r>
          </a:p>
          <a:p>
            <a:pPr marL="0" indent="0">
              <a:buNone/>
            </a:pPr>
            <a:r>
              <a:rPr lang="fr-FR" dirty="0"/>
              <a:t>APEX_THROTTLE_ENERGY_PERIOD : 1000000</a:t>
            </a:r>
          </a:p>
          <a:p>
            <a:pPr marL="0" indent="0">
              <a:buNone/>
            </a:pPr>
            <a:r>
              <a:rPr lang="fr-FR" dirty="0"/>
              <a:t>APEX_THROTTLING_MAX_WATTS : 300</a:t>
            </a:r>
          </a:p>
          <a:p>
            <a:pPr marL="0" indent="0">
              <a:buNone/>
            </a:pPr>
            <a:r>
              <a:rPr lang="fr-FR" dirty="0"/>
              <a:t>APEX_THROTTLING_MIN_WATTS : 150</a:t>
            </a:r>
          </a:p>
          <a:p>
            <a:pPr marL="0" indent="0">
              <a:buNone/>
            </a:pPr>
            <a:r>
              <a:rPr lang="fr-FR" dirty="0"/>
              <a:t>APEX_PTHREAD_WRAPPER_STACK_SIZE : 0</a:t>
            </a:r>
          </a:p>
          <a:p>
            <a:pPr marL="0" indent="0">
              <a:buNone/>
            </a:pPr>
            <a:r>
              <a:rPr lang="fr-FR" dirty="0"/>
              <a:t>APEX_OMPT_REQUIRED_EVENTS_ONLY : 0</a:t>
            </a:r>
          </a:p>
          <a:p>
            <a:pPr marL="0" indent="0">
              <a:buNone/>
            </a:pPr>
            <a:r>
              <a:rPr lang="fr-FR" dirty="0"/>
              <a:t>APEX_OMPT_HIGH_OVERHEAD_EVENTS : 0</a:t>
            </a:r>
          </a:p>
          <a:p>
            <a:pPr marL="0" indent="0">
              <a:buNone/>
            </a:pPr>
            <a:r>
              <a:rPr lang="fr-FR" dirty="0"/>
              <a:t>APEX_PIN_APEX_THREADS : 1</a:t>
            </a:r>
          </a:p>
          <a:p>
            <a:pPr marL="0" indent="0">
              <a:buNone/>
            </a:pPr>
            <a:r>
              <a:rPr lang="fr-FR" b="1" dirty="0"/>
              <a:t>APEX_TASK_SCATTERPLOT : 1</a:t>
            </a:r>
          </a:p>
          <a:p>
            <a:pPr marL="0" indent="0">
              <a:buNone/>
            </a:pPr>
            <a:r>
              <a:rPr lang="fr-FR" dirty="0"/>
              <a:t>APEX_POLICY_DRAIN_TIMEOUT : 1000</a:t>
            </a:r>
          </a:p>
          <a:p>
            <a:pPr marL="0" indent="0">
              <a:buNone/>
            </a:pPr>
            <a:r>
              <a:rPr lang="fr-FR" dirty="0"/>
              <a:t>APEX_PAPI_METRICS : </a:t>
            </a:r>
          </a:p>
          <a:p>
            <a:pPr marL="0" indent="0">
              <a:buNone/>
            </a:pPr>
            <a:r>
              <a:rPr lang="fr-FR" dirty="0"/>
              <a:t>APEX_PLUGINS : </a:t>
            </a:r>
          </a:p>
          <a:p>
            <a:pPr marL="0" indent="0">
              <a:buNone/>
            </a:pPr>
            <a:r>
              <a:rPr lang="fr-FR" dirty="0"/>
              <a:t>APEX_PLUGINS_PATH : .</a:t>
            </a:r>
            <a:r>
              <a:rPr lang="fr-FR" dirty="0" smtClean="0"/>
              <a:t>/</a:t>
            </a:r>
          </a:p>
          <a:p>
            <a:pPr marL="0" indent="0">
              <a:buNone/>
            </a:pPr>
            <a:r>
              <a:rPr lang="fr-FR" b="1" dirty="0"/>
              <a:t>APEX_OTF2 : 0</a:t>
            </a:r>
          </a:p>
          <a:p>
            <a:pPr marL="0" indent="0">
              <a:buNone/>
            </a:pPr>
            <a:r>
              <a:rPr lang="fr-FR" dirty="0" smtClean="0"/>
              <a:t>APEX_OTF2_ARCHIVE_PATH </a:t>
            </a:r>
            <a:r>
              <a:rPr lang="fr-FR" dirty="0"/>
              <a:t>: OTF2_archive</a:t>
            </a:r>
          </a:p>
          <a:p>
            <a:pPr marL="0" indent="0">
              <a:buNone/>
            </a:pPr>
            <a:r>
              <a:rPr lang="fr-FR" dirty="0"/>
              <a:t>APEX_OTF2_ARCHIVE_NAME : APEX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C3B69-E2AE-4E42-A0E6-6ED0AB1446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9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about environment variables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batch submission systems do not pass environment variables to the application without considerable effort</a:t>
            </a:r>
          </a:p>
          <a:p>
            <a:r>
              <a:rPr lang="en-US" dirty="0" smtClean="0"/>
              <a:t>APEX will read environment variables from $PWD/</a:t>
            </a:r>
            <a:r>
              <a:rPr lang="en-US" dirty="0" err="1" smtClean="0"/>
              <a:t>apex.conf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All variables also have API calls for getting/setting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C3B69-E2AE-4E42-A0E6-6ED0AB1446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3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Output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Elapsed time: 2.40514 seconds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Cores detected: 4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Worker Threads observed: 5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Available CPU time: 9.62057 seconds</a:t>
            </a:r>
          </a:p>
          <a:p>
            <a:pPr marL="0" indent="0">
              <a:buNone/>
            </a:pP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Timer                                                :  #calls  |    mean  |   total  |  % total  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                               </a:t>
            </a:r>
            <a:r>
              <a:rPr lang="en-US" sz="1200" b="1" dirty="0" err="1">
                <a:latin typeface="Courier New"/>
                <a:cs typeface="Courier New"/>
              </a:rPr>
              <a:t>someThread</a:t>
            </a:r>
            <a:r>
              <a:rPr lang="en-US" sz="1200" b="1" dirty="0">
                <a:latin typeface="Courier New"/>
                <a:cs typeface="Courier New"/>
              </a:rPr>
              <a:t>(void*) :        2   1.39e+00   2.79e+00     28.965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                                        foo(</a:t>
            </a:r>
            <a:r>
              <a:rPr lang="en-US" sz="1200" b="1" dirty="0" err="1">
                <a:latin typeface="Courier New"/>
                <a:cs typeface="Courier New"/>
              </a:rPr>
              <a:t>int</a:t>
            </a:r>
            <a:r>
              <a:rPr lang="en-US" sz="1200" b="1" dirty="0">
                <a:latin typeface="Courier New"/>
                <a:cs typeface="Courier New"/>
              </a:rPr>
              <a:t>) :   131072   2.00e-05   2.63e+00     27.306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              bar(</a:t>
            </a:r>
            <a:r>
              <a:rPr lang="en-US" sz="1200" b="1" dirty="0" err="1">
                <a:latin typeface="Courier New"/>
                <a:cs typeface="Courier New"/>
              </a:rPr>
              <a:t>int</a:t>
            </a:r>
            <a:r>
              <a:rPr lang="en-US" sz="1200" b="1" dirty="0">
                <a:latin typeface="Courier New"/>
                <a:cs typeface="Courier New"/>
              </a:rPr>
              <a:t>, apex::profiler**, void**) :   131072   9.69e-06   1.27e+00     13.198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                        </a:t>
            </a:r>
            <a:r>
              <a:rPr lang="en-US" sz="1200" b="1" dirty="0" err="1">
                <a:latin typeface="Courier New"/>
                <a:cs typeface="Courier New"/>
              </a:rPr>
              <a:t>someUntimedThread</a:t>
            </a:r>
            <a:r>
              <a:rPr lang="en-US" sz="1200" b="1" dirty="0">
                <a:latin typeface="Courier New"/>
                <a:cs typeface="Courier New"/>
              </a:rPr>
              <a:t>(void*) :        2   1.12e+00   2.24e+00     23.271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                                            main :        1   1.40e+00   1.40e+00     14.548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                                       APEX MAIN :        1   2.41e+00   2.41e+00    100.000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-</a:t>
            </a:r>
            <a:r>
              <a:rPr lang="en-US" sz="1200" b="1" dirty="0">
                <a:latin typeface="Courier New"/>
                <a:cs typeface="Courier New"/>
              </a:rPr>
              <a:t>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                                    Total timers : 262,150</a:t>
            </a:r>
          </a:p>
          <a:p>
            <a:pPr marL="0" indent="0">
              <a:buNone/>
            </a:pPr>
            <a:endParaRPr lang="en-US" sz="1200" b="1" dirty="0">
              <a:latin typeface="Courier New"/>
              <a:cs typeface="Courier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7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View (before fix)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3" name="Content Placeholder 12" descr="concurrency-1024-nodes-level-13-bette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7" b="-3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328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View (after fix)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Content Placeholder 3" descr="concurrency-1024-nodes-level-13-fixed-bette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7" b="-3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555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OTF2 View in </a:t>
            </a:r>
            <a:r>
              <a:rPr lang="en-US" dirty="0" err="1" smtClean="0"/>
              <a:t>Vampir</a:t>
            </a:r>
            <a:endParaRPr lang="en-US" dirty="0"/>
          </a:p>
        </p:txBody>
      </p:sp>
      <p:pic>
        <p:nvPicPr>
          <p:cNvPr id="2" name="Content Placeholder 1" descr="OTF2-ex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0" r="-178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1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View in TAU </a:t>
            </a:r>
            <a:r>
              <a:rPr lang="en-US" dirty="0" err="1" smtClean="0"/>
              <a:t>ParaProf</a:t>
            </a:r>
            <a:endParaRPr lang="en-US" dirty="0"/>
          </a:p>
        </p:txBody>
      </p:sp>
      <p:pic>
        <p:nvPicPr>
          <p:cNvPr id="2" name="Content Placeholder 1" descr="lulesh-omp_parcels-profil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41" b="-8441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Scatterplot Analysis (prototype)</a:t>
            </a:r>
            <a:endParaRPr lang="en-US" dirty="0"/>
          </a:p>
        </p:txBody>
      </p:sp>
      <p:pic>
        <p:nvPicPr>
          <p:cNvPr id="2" name="Content Placeholder 1" descr="scatterplot-ex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48" r="-12648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Taskgraph</a:t>
            </a:r>
            <a:r>
              <a:rPr lang="en-US" dirty="0" smtClean="0"/>
              <a:t> View (prototype)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1DF6-B205-7542-82E8-A7BAC230BD9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Content Placeholder 3" descr="taskgrap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17" b="-39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105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HPX+APEX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diffusion</a:t>
            </a:r>
          </a:p>
          <a:p>
            <a:r>
              <a:rPr lang="en-US" dirty="0"/>
              <a:t>1D stencil code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Data array</a:t>
            </a:r>
            <a:br>
              <a:rPr lang="en-US" sz="3200" dirty="0"/>
            </a:br>
            <a:r>
              <a:rPr lang="en-US" sz="3200" dirty="0"/>
              <a:t>partitioned into</a:t>
            </a:r>
            <a:br>
              <a:rPr lang="en-US" sz="3200" dirty="0"/>
            </a:br>
            <a:r>
              <a:rPr lang="en-US" sz="3200" dirty="0"/>
              <a:t>chunks</a:t>
            </a:r>
          </a:p>
          <a:p>
            <a:r>
              <a:rPr lang="en-US" dirty="0"/>
              <a:t>1 node with</a:t>
            </a:r>
            <a:br>
              <a:rPr lang="en-US" dirty="0"/>
            </a:br>
            <a:r>
              <a:rPr lang="en-US" dirty="0"/>
              <a:t>no </a:t>
            </a:r>
            <a:r>
              <a:rPr lang="en-US" dirty="0" err="1"/>
              <a:t>hyperthreading</a:t>
            </a:r>
            <a:endParaRPr lang="en-US" dirty="0"/>
          </a:p>
          <a:p>
            <a:r>
              <a:rPr lang="en-US" dirty="0"/>
              <a:t>Performance increases to a point with increasing worker threads, then </a:t>
            </a:r>
            <a:r>
              <a:rPr lang="en-US" dirty="0" smtClean="0"/>
              <a:t>decreases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776" y="1122582"/>
            <a:ext cx="6057019" cy="362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Introduction to APEX </a:t>
            </a:r>
            <a:r>
              <a:rPr lang="mr-IN" dirty="0" smtClean="0">
                <a:latin typeface="Calibri" charset="0"/>
              </a:rPr>
              <a:t>–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i="1" dirty="0" smtClean="0">
                <a:latin typeface="Calibri" charset="0"/>
              </a:rPr>
              <a:t>Autonomic Performance Environment for </a:t>
            </a:r>
            <a:r>
              <a:rPr lang="en-US" i="1" dirty="0" err="1" smtClean="0">
                <a:latin typeface="Calibri" charset="0"/>
              </a:rPr>
              <a:t>eXascale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Building HPX with APEX</a:t>
            </a:r>
          </a:p>
          <a:p>
            <a:r>
              <a:rPr lang="en-US" dirty="0" smtClean="0">
                <a:latin typeface="Calibri" charset="0"/>
              </a:rPr>
              <a:t>Program Examples in </a:t>
            </a:r>
            <a:r>
              <a:rPr lang="en-US" dirty="0" err="1" smtClean="0">
                <a:latin typeface="Calibri" charset="0"/>
              </a:rPr>
              <a:t>Jupyter</a:t>
            </a:r>
            <a:r>
              <a:rPr lang="en-US" dirty="0" smtClean="0">
                <a:latin typeface="Calibri" charset="0"/>
              </a:rPr>
              <a:t> Notebook</a:t>
            </a:r>
          </a:p>
          <a:p>
            <a:r>
              <a:rPr lang="en-US" dirty="0" smtClean="0">
                <a:latin typeface="Calibri" charset="0"/>
              </a:rPr>
              <a:t>Postmortem analysis of HPX applications</a:t>
            </a:r>
          </a:p>
          <a:p>
            <a:pPr lvl="1"/>
            <a:r>
              <a:rPr lang="en-US" dirty="0" err="1" smtClean="0">
                <a:latin typeface="Calibri" charset="0"/>
              </a:rPr>
              <a:t>Gnuplot</a:t>
            </a:r>
            <a:r>
              <a:rPr lang="en-US" dirty="0" smtClean="0">
                <a:latin typeface="Calibri" charset="0"/>
              </a:rPr>
              <a:t>/Python visualizations of APEX data</a:t>
            </a:r>
          </a:p>
          <a:p>
            <a:pPr lvl="1"/>
            <a:r>
              <a:rPr lang="en-US" dirty="0" smtClean="0">
                <a:latin typeface="Calibri" charset="0"/>
              </a:rPr>
              <a:t>OTF2 output to </a:t>
            </a:r>
            <a:r>
              <a:rPr lang="en-US" dirty="0" err="1" smtClean="0">
                <a:latin typeface="Calibri" charset="0"/>
              </a:rPr>
              <a:t>Vampir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Profile output to TAU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Interactive HPC: Using C++ and HPX inside Jupyterhub to Write Performant Portable Parallel Code (APEX)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02DEBC-DCCB-BF49-A9ED-362BFF11348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</a:t>
            </a:r>
            <a:r>
              <a:rPr lang="en-US" dirty="0"/>
              <a:t>&amp;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 of</a:t>
            </a:r>
            <a:br>
              <a:rPr lang="en-US" dirty="0"/>
            </a:br>
            <a:r>
              <a:rPr lang="en-US" dirty="0"/>
              <a:t>maximum</a:t>
            </a:r>
            <a:br>
              <a:rPr lang="en-US" dirty="0"/>
            </a:br>
            <a:r>
              <a:rPr lang="en-US" dirty="0"/>
              <a:t>performance</a:t>
            </a:r>
            <a:br>
              <a:rPr lang="en-US" dirty="0"/>
            </a:br>
            <a:r>
              <a:rPr lang="en-US" dirty="0"/>
              <a:t>correlates with</a:t>
            </a:r>
            <a:br>
              <a:rPr lang="en-US" dirty="0"/>
            </a:br>
            <a:r>
              <a:rPr lang="en-US" dirty="0"/>
              <a:t>thread queue</a:t>
            </a:r>
            <a:br>
              <a:rPr lang="en-US" dirty="0"/>
            </a:br>
            <a:r>
              <a:rPr lang="en-US" dirty="0"/>
              <a:t>length runtime</a:t>
            </a:r>
            <a:br>
              <a:rPr lang="en-US" dirty="0"/>
            </a:br>
            <a:r>
              <a:rPr lang="en-US" dirty="0"/>
              <a:t>performance counter</a:t>
            </a:r>
          </a:p>
          <a:p>
            <a:pPr lvl="1"/>
            <a:r>
              <a:rPr lang="en-US" dirty="0"/>
              <a:t>Represents # tasks currently waiting to execute</a:t>
            </a:r>
          </a:p>
          <a:p>
            <a:r>
              <a:rPr lang="en-US" dirty="0"/>
              <a:t>Could do introspection on this to control concurrency throttling </a:t>
            </a:r>
            <a:r>
              <a:rPr lang="en-US" dirty="0" smtClean="0"/>
              <a:t>policy (see next example)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532735" y="1138464"/>
            <a:ext cx="5499688" cy="3251200"/>
            <a:chOff x="3532735" y="1138464"/>
            <a:chExt cx="5499688" cy="3251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9630" y="1138464"/>
              <a:ext cx="5435600" cy="3251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3198028" y="2332905"/>
              <a:ext cx="10695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3366FF"/>
                  </a:solidFill>
                  <a:latin typeface="Times New Roman"/>
                  <a:cs typeface="Times New Roman"/>
                </a:rPr>
                <a:t>Runtime</a:t>
              </a:r>
              <a:endParaRPr lang="en-US" sz="2000" dirty="0">
                <a:solidFill>
                  <a:srgbClr val="3366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7686060" y="2459906"/>
              <a:ext cx="229261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Thread queue length</a:t>
              </a:r>
              <a:endParaRPr lang="en-US" sz="2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89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1d_stencil_4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4205" y="882905"/>
            <a:ext cx="3039793" cy="54734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48 worker threads (with </a:t>
            </a:r>
            <a:r>
              <a:rPr lang="en-US" dirty="0" err="1" smtClean="0"/>
              <a:t>hyperthreading</a:t>
            </a:r>
            <a:r>
              <a:rPr lang="en-US" dirty="0" smtClean="0"/>
              <a:t>, on Edison)</a:t>
            </a:r>
            <a:endParaRPr lang="en-US" dirty="0"/>
          </a:p>
          <a:p>
            <a:r>
              <a:rPr lang="en-US" dirty="0"/>
              <a:t>Actual concurrency much lower</a:t>
            </a:r>
          </a:p>
          <a:p>
            <a:pPr lvl="1"/>
            <a:r>
              <a:rPr lang="en-US" dirty="0"/>
              <a:t>Implementation is memory bound</a:t>
            </a:r>
          </a:p>
          <a:p>
            <a:r>
              <a:rPr lang="en-US" dirty="0"/>
              <a:t>Large variation in concurrency over time</a:t>
            </a:r>
          </a:p>
          <a:p>
            <a:pPr lvl="1"/>
            <a:r>
              <a:rPr lang="en-US" dirty="0"/>
              <a:t>Tasks waiting on prior tasks to complete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1d_stencil_unthrottl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" y="1600200"/>
            <a:ext cx="6241143" cy="436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444" y="1417638"/>
            <a:ext cx="28019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100,000,000 elements, 1000 partitions</a:t>
            </a:r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4976635" y="4882445"/>
            <a:ext cx="97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138 </a:t>
            </a:r>
            <a:r>
              <a:rPr lang="en-US" dirty="0" err="1" smtClean="0">
                <a:latin typeface="Times New Roman"/>
                <a:cs typeface="Times New Roman"/>
              </a:rPr>
              <a:t>secs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2999" y="5290276"/>
            <a:ext cx="174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Event-generated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metrics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722637" y="5223555"/>
            <a:ext cx="230362" cy="6848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70000" y="5655729"/>
            <a:ext cx="1069588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4326" y="5321365"/>
            <a:ext cx="120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Where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calculation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takes place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544458" y="2141704"/>
            <a:ext cx="496882" cy="82595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01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1d_stencil w/optimal # of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506" y="882905"/>
            <a:ext cx="2931494" cy="54734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12 worker </a:t>
            </a:r>
            <a:r>
              <a:rPr lang="en-US" dirty="0" smtClean="0"/>
              <a:t>threads on </a:t>
            </a:r>
            <a:r>
              <a:rPr lang="en-US" dirty="0"/>
              <a:t>E</a:t>
            </a:r>
            <a:r>
              <a:rPr lang="en-US" dirty="0" smtClean="0"/>
              <a:t>dison</a:t>
            </a:r>
            <a:endParaRPr lang="en-US" dirty="0"/>
          </a:p>
          <a:p>
            <a:r>
              <a:rPr lang="en-US" dirty="0"/>
              <a:t>Greater proportion of threads kept busy</a:t>
            </a:r>
          </a:p>
          <a:p>
            <a:pPr lvl="1"/>
            <a:r>
              <a:rPr lang="en-US" dirty="0"/>
              <a:t>Less interference between active threads and threads waiting for memory</a:t>
            </a:r>
          </a:p>
          <a:p>
            <a:r>
              <a:rPr lang="en-US" dirty="0"/>
              <a:t>Much faster</a:t>
            </a:r>
          </a:p>
          <a:p>
            <a:pPr lvl="1"/>
            <a:r>
              <a:rPr lang="en-US" dirty="0"/>
              <a:t>61 sec. </a:t>
            </a:r>
            <a:r>
              <a:rPr lang="en-US" dirty="0" err="1"/>
              <a:t>vs</a:t>
            </a:r>
            <a:r>
              <a:rPr lang="en-US" dirty="0"/>
              <a:t> 138 sec.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" y="1600200"/>
            <a:ext cx="6241142" cy="436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444" y="1417638"/>
            <a:ext cx="28019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100,000,000 elements, 1000 partitions</a:t>
            </a:r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4891969" y="4882445"/>
            <a:ext cx="85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61 </a:t>
            </a:r>
            <a:r>
              <a:rPr lang="en-US" dirty="0" err="1" smtClean="0">
                <a:latin typeface="Times New Roman"/>
                <a:cs typeface="Times New Roman"/>
              </a:rPr>
              <a:t>secs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24117" y="3270243"/>
            <a:ext cx="472804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9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1d_stencil Adaptation with APEX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822" y="882905"/>
            <a:ext cx="3079177" cy="5473445"/>
          </a:xfrm>
        </p:spPr>
        <p:txBody>
          <a:bodyPr>
            <a:normAutofit/>
          </a:bodyPr>
          <a:lstStyle/>
          <a:p>
            <a:r>
              <a:rPr lang="en-US" dirty="0"/>
              <a:t>Initially </a:t>
            </a:r>
            <a:r>
              <a:rPr lang="en-US" dirty="0" smtClean="0"/>
              <a:t>32 worker </a:t>
            </a:r>
            <a:r>
              <a:rPr lang="en-US" dirty="0"/>
              <a:t>threads</a:t>
            </a:r>
          </a:p>
          <a:p>
            <a:r>
              <a:rPr lang="en-US" dirty="0" err="1" smtClean="0"/>
              <a:t>ActiveHarmony</a:t>
            </a:r>
            <a:r>
              <a:rPr lang="en-US" dirty="0" smtClean="0"/>
              <a:t> searches for minimal thread queue length</a:t>
            </a:r>
            <a:endParaRPr lang="en-US" dirty="0"/>
          </a:p>
          <a:p>
            <a:r>
              <a:rPr lang="en-US" dirty="0" smtClean="0"/>
              <a:t>Quickly converges </a:t>
            </a:r>
            <a:r>
              <a:rPr lang="en-US" dirty="0"/>
              <a:t>on </a:t>
            </a:r>
            <a:r>
              <a:rPr lang="en-US" dirty="0" smtClean="0"/>
              <a:t>20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" name="Picture 8" descr="concurr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494"/>
            <a:ext cx="5955991" cy="41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6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Block Size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1000 partitions of 100000 cells the best partitioning?</a:t>
            </a:r>
          </a:p>
          <a:p>
            <a:r>
              <a:rPr lang="en-US" dirty="0" smtClean="0"/>
              <a:t>Parametric studies say “no”.</a:t>
            </a:r>
          </a:p>
          <a:p>
            <a:r>
              <a:rPr lang="en-US" dirty="0" smtClean="0"/>
              <a:t>Can we modify the example to repartition as necessary to find better performance?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C3B69-E2AE-4E42-A0E6-6ED0AB1446B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9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1d_stencil: adapting block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16" b="116"/>
          <a:stretch>
            <a:fillRect/>
          </a:stretch>
        </p:blipFill>
        <p:spPr>
          <a:xfrm>
            <a:off x="0" y="882650"/>
            <a:ext cx="9144000" cy="5473700"/>
          </a:xfrm>
        </p:spPr>
      </p:pic>
    </p:spTree>
    <p:extLst>
      <p:ext uri="{BB962C8B-B14F-4D97-AF65-F5344CB8AC3E}">
        <p14:creationId xmlns:p14="http://schemas.microsoft.com/office/powerpoint/2010/main" val="328901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143000"/>
            <a:ext cx="8686800" cy="432919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Support for this work was provided through Scientific Discovery through Advanced Computing (</a:t>
            </a:r>
            <a:r>
              <a:rPr lang="en-US" dirty="0" err="1" smtClean="0"/>
              <a:t>SciDAC</a:t>
            </a:r>
            <a:r>
              <a:rPr lang="en-US" dirty="0" smtClean="0"/>
              <a:t>) program funded by U.S. Department of Energy, Office of Science, Advanced Scientific Computing Research (and Basic Energy Sciences/Biological and Environmental Research/High Energy Physics/Fusion Energy Sciences/Nuclear Physics) under award numbers DE-SC0008638, DE-SC0008704, DE- FG02-11ER26050 and DE-SC0006925.</a:t>
            </a:r>
          </a:p>
          <a:p>
            <a:r>
              <a:rPr lang="en-US" dirty="0" smtClean="0"/>
              <a:t>This research used resources of the National Energy Research Scientific Computing Center, a DOE Office of Science User Facility supported by the Office of Science of the U.S. Department of Energy under Contract No. DE-AC02-05CH11231.</a:t>
            </a:r>
          </a:p>
          <a:p>
            <a:r>
              <a:rPr lang="en-US" dirty="0"/>
              <a:t>This material </a:t>
            </a:r>
            <a:r>
              <a:rPr lang="en-US" dirty="0" smtClean="0"/>
              <a:t>is (will be?) </a:t>
            </a:r>
            <a:r>
              <a:rPr lang="en-US" dirty="0"/>
              <a:t>based upon work supported by the National Science Foundation Graduate Research Fellowship under Grant No. </a:t>
            </a:r>
            <a:r>
              <a:rPr lang="en-US" dirty="0" smtClean="0"/>
              <a:t>1737803.</a:t>
            </a:r>
          </a:p>
          <a:p>
            <a:r>
              <a:rPr lang="en-US" dirty="0" smtClean="0"/>
              <a:t>The </a:t>
            </a:r>
            <a:r>
              <a:rPr lang="en-US" dirty="0"/>
              <a:t>authors acknowledge that the </a:t>
            </a:r>
            <a:r>
              <a:rPr lang="en-US" dirty="0" err="1"/>
              <a:t>Talapas</a:t>
            </a:r>
            <a:r>
              <a:rPr lang="en-US" dirty="0"/>
              <a:t> HPC cluster and the High Performance Computing Research Core Facility at The University of Oregon have contributed to the research results reported within this paper.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ida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52" y="5472192"/>
            <a:ext cx="2223896" cy="832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087" t="25953" r="2500" b="27051"/>
          <a:stretch/>
        </p:blipFill>
        <p:spPr>
          <a:xfrm>
            <a:off x="5866676" y="5572776"/>
            <a:ext cx="2024909" cy="731520"/>
          </a:xfrm>
          <a:prstGeom prst="rect">
            <a:avLst/>
          </a:prstGeom>
        </p:spPr>
      </p:pic>
      <p:pic>
        <p:nvPicPr>
          <p:cNvPr id="3" name="Picture 2" descr="nsf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8" y="5360737"/>
            <a:ext cx="1025188" cy="1026189"/>
          </a:xfrm>
          <a:prstGeom prst="rect">
            <a:avLst/>
          </a:prstGeom>
        </p:spPr>
      </p:pic>
      <p:pic>
        <p:nvPicPr>
          <p:cNvPr id="10" name="Picture 7" descr="UO_Signature_stckd_4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1" y="5360737"/>
            <a:ext cx="772023" cy="93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88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Runtime Adaptation 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Controlling concurrency</a:t>
            </a:r>
          </a:p>
          <a:p>
            <a:pPr lvl="1"/>
            <a:r>
              <a:rPr lang="en-US" dirty="0"/>
              <a:t>Energy efficiency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b="1" dirty="0"/>
              <a:t>Parametric variability</a:t>
            </a:r>
          </a:p>
          <a:p>
            <a:pPr lvl="1"/>
            <a:r>
              <a:rPr lang="en-US" dirty="0"/>
              <a:t>Granularity for this machine / dataset?</a:t>
            </a:r>
          </a:p>
          <a:p>
            <a:r>
              <a:rPr lang="en-US" b="1" dirty="0"/>
              <a:t>Load Balancing</a:t>
            </a:r>
          </a:p>
          <a:p>
            <a:pPr lvl="1"/>
            <a:r>
              <a:rPr lang="en-US" dirty="0"/>
              <a:t>When to perform AGAS migration?</a:t>
            </a:r>
          </a:p>
          <a:p>
            <a:r>
              <a:rPr lang="en-US" b="1" dirty="0"/>
              <a:t>Parallel Algorithms (</a:t>
            </a:r>
            <a:r>
              <a:rPr lang="en-US" b="1" dirty="0" err="1"/>
              <a:t>for_each</a:t>
            </a:r>
            <a:r>
              <a:rPr lang="en-US" b="1" dirty="0"/>
              <a:t>…)</a:t>
            </a:r>
          </a:p>
          <a:p>
            <a:pPr lvl="1"/>
            <a:r>
              <a:rPr lang="en-US" dirty="0"/>
              <a:t>Separate </a:t>
            </a:r>
            <a:r>
              <a:rPr lang="en-US" i="1" dirty="0"/>
              <a:t>what</a:t>
            </a:r>
            <a:r>
              <a:rPr lang="en-US" dirty="0"/>
              <a:t> from </a:t>
            </a:r>
            <a:r>
              <a:rPr lang="en-US" i="1" dirty="0"/>
              <a:t>how</a:t>
            </a:r>
            <a:endParaRPr lang="en-US" dirty="0"/>
          </a:p>
          <a:p>
            <a:r>
              <a:rPr lang="en-US" b="1" dirty="0"/>
              <a:t>Address the “</a:t>
            </a:r>
            <a:r>
              <a:rPr lang="en-US" b="1" dirty="0" smtClean="0"/>
              <a:t>SLOW(ER)” </a:t>
            </a:r>
            <a:r>
              <a:rPr lang="en-US" b="1" dirty="0"/>
              <a:t>performance </a:t>
            </a:r>
            <a:r>
              <a:rPr lang="en-US" b="1" dirty="0" smtClean="0"/>
              <a:t>model</a:t>
            </a:r>
          </a:p>
          <a:p>
            <a:r>
              <a:rPr lang="en-US" b="1" dirty="0" smtClean="0"/>
              <a:t>Post-mortem performance analysis</a:t>
            </a:r>
          </a:p>
          <a:p>
            <a:pPr lvl="1"/>
            <a:r>
              <a:rPr lang="en-US" dirty="0" smtClean="0"/>
              <a:t>“secondary” goal, but has been useful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1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APEX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Performance </a:t>
            </a:r>
            <a:r>
              <a:rPr lang="en-US" b="1" u="sng" dirty="0"/>
              <a:t>awareness</a:t>
            </a:r>
            <a:r>
              <a:rPr lang="en-US" b="1" dirty="0"/>
              <a:t> and performance </a:t>
            </a:r>
            <a:r>
              <a:rPr lang="en-US" b="1" u="sng" dirty="0"/>
              <a:t>adaptation</a:t>
            </a:r>
          </a:p>
          <a:p>
            <a:r>
              <a:rPr lang="en-US" b="1" dirty="0" smtClean="0"/>
              <a:t>Top down </a:t>
            </a:r>
            <a:r>
              <a:rPr lang="en-US" dirty="0" smtClean="0"/>
              <a:t>and </a:t>
            </a:r>
            <a:r>
              <a:rPr lang="en-US" b="1" dirty="0" smtClean="0"/>
              <a:t>bottom up</a:t>
            </a:r>
            <a:r>
              <a:rPr lang="en-US" dirty="0" smtClean="0"/>
              <a:t> performance mapping / feedback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node-wide resource utilization data and analysis, energy consumption, and health information available in real time</a:t>
            </a:r>
          </a:p>
          <a:p>
            <a:pPr lvl="1"/>
            <a:r>
              <a:rPr lang="en-US" dirty="0"/>
              <a:t>Associate performance state with policy for feedback control</a:t>
            </a:r>
          </a:p>
          <a:p>
            <a:r>
              <a:rPr lang="en-US" b="1" dirty="0"/>
              <a:t>APEX introspection</a:t>
            </a:r>
          </a:p>
          <a:p>
            <a:pPr lvl="1"/>
            <a:r>
              <a:rPr lang="en-US" dirty="0" smtClean="0"/>
              <a:t>OS: </a:t>
            </a:r>
            <a:r>
              <a:rPr lang="en-US" dirty="0"/>
              <a:t>track system </a:t>
            </a:r>
            <a:r>
              <a:rPr lang="en-US" dirty="0" smtClean="0"/>
              <a:t>resources, </a:t>
            </a:r>
            <a:r>
              <a:rPr lang="en-US" dirty="0"/>
              <a:t>utilization, job contention, overhead</a:t>
            </a:r>
          </a:p>
          <a:p>
            <a:pPr lvl="1"/>
            <a:r>
              <a:rPr lang="en-US" dirty="0"/>
              <a:t>Runtime (HPX</a:t>
            </a:r>
            <a:r>
              <a:rPr lang="en-US" dirty="0" smtClean="0"/>
              <a:t>): </a:t>
            </a:r>
            <a:r>
              <a:rPr lang="en-US" dirty="0"/>
              <a:t>track threads, queues, concurrency, remote operations, parcels, memory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Application timer / counter observation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729" y="1245215"/>
            <a:ext cx="8742183" cy="4739550"/>
            <a:chOff x="198729" y="1017959"/>
            <a:chExt cx="8742183" cy="4739550"/>
          </a:xfrm>
        </p:grpSpPr>
        <p:sp>
          <p:nvSpPr>
            <p:cNvPr id="7" name="Freeform 6"/>
            <p:cNvSpPr/>
            <p:nvPr/>
          </p:nvSpPr>
          <p:spPr>
            <a:xfrm>
              <a:off x="3171497" y="2347628"/>
              <a:ext cx="553689" cy="2399079"/>
            </a:xfrm>
            <a:custGeom>
              <a:avLst/>
              <a:gdLst>
                <a:gd name="connsiteX0" fmla="*/ 521124 w 553689"/>
                <a:gd name="connsiteY0" fmla="*/ 2399079 h 2399079"/>
                <a:gd name="connsiteX1" fmla="*/ 82 w 553689"/>
                <a:gd name="connsiteY1" fmla="*/ 1096412 h 2399079"/>
                <a:gd name="connsiteX2" fmla="*/ 553689 w 553689"/>
                <a:gd name="connsiteY2" fmla="*/ 0 h 239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689" h="2399079">
                  <a:moveTo>
                    <a:pt x="521124" y="2399079"/>
                  </a:moveTo>
                  <a:cubicBezTo>
                    <a:pt x="257889" y="1947668"/>
                    <a:pt x="-5345" y="1496258"/>
                    <a:pt x="82" y="1096412"/>
                  </a:cubicBezTo>
                  <a:cubicBezTo>
                    <a:pt x="5509" y="696566"/>
                    <a:pt x="553689" y="0"/>
                    <a:pt x="553689" y="0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30027" y="1017959"/>
              <a:ext cx="3886200" cy="1578111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>
                  <a:latin typeface="Times New Roman"/>
                  <a:cs typeface="Times New Roman"/>
                </a:rPr>
                <a:t>APEX Introspection</a:t>
              </a:r>
            </a:p>
            <a:p>
              <a:pPr algn="ctr"/>
              <a:endParaRPr lang="en-US" sz="2400" b="1" dirty="0">
                <a:latin typeface="Times New Roman"/>
                <a:cs typeface="Times New Roman"/>
              </a:endParaRPr>
            </a:p>
            <a:p>
              <a:pPr algn="ctr"/>
              <a:endParaRPr lang="en-US" sz="2400" b="1" dirty="0" smtClean="0">
                <a:latin typeface="Times New Roman"/>
                <a:cs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130027" y="4179398"/>
              <a:ext cx="3886200" cy="157811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 smtClean="0">
                <a:latin typeface="Times New Roman"/>
                <a:cs typeface="Times New Roman"/>
              </a:endParaRPr>
            </a:p>
            <a:p>
              <a:pPr algn="ctr"/>
              <a:endParaRPr lang="en-US" sz="2400" b="1" dirty="0">
                <a:latin typeface="Times New Roman"/>
                <a:cs typeface="Times New Roman"/>
              </a:endParaRPr>
            </a:p>
            <a:p>
              <a:pPr algn="ctr"/>
              <a:r>
                <a:rPr lang="en-US" sz="2400" b="1" dirty="0" smtClean="0">
                  <a:latin typeface="Times New Roman"/>
                  <a:cs typeface="Times New Roman"/>
                </a:rPr>
                <a:t>APEX Policy Engine</a:t>
              </a:r>
            </a:p>
          </p:txBody>
        </p:sp>
        <p:sp>
          <p:nvSpPr>
            <p:cNvPr id="10" name="Cloud 9"/>
            <p:cNvSpPr/>
            <p:nvPr/>
          </p:nvSpPr>
          <p:spPr>
            <a:xfrm>
              <a:off x="3459197" y="2767691"/>
              <a:ext cx="3204776" cy="132931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APEX State</a:t>
              </a:r>
              <a:endParaRPr lang="en-US" sz="2800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723006" y="2296347"/>
              <a:ext cx="682499" cy="9144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-Down Arrow 11"/>
            <p:cNvSpPr/>
            <p:nvPr/>
          </p:nvSpPr>
          <p:spPr>
            <a:xfrm>
              <a:off x="4723748" y="3642299"/>
              <a:ext cx="685800" cy="914400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221748" y="2013977"/>
              <a:ext cx="1719164" cy="13293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 cmpd="sng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System Info</a:t>
              </a: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(/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proc</a:t>
              </a:r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,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getrusage</a:t>
              </a:r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, LM Sensors, etc.)</a:t>
              </a:r>
              <a:endParaRPr lang="en-US" sz="14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>
              <a:off x="6162842" y="2678636"/>
              <a:ext cx="1058906" cy="50168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>
              <a:spLocks noChangeAspect="1"/>
            </p:cNvSpPr>
            <p:nvPr/>
          </p:nvSpPr>
          <p:spPr>
            <a:xfrm>
              <a:off x="198729" y="2628208"/>
              <a:ext cx="2104609" cy="160828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2700" cmpd="sng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Application</a:t>
              </a:r>
            </a:p>
            <a:p>
              <a:pPr algn="ctr"/>
              <a:endParaRPr lang="en-US" sz="24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ctr"/>
              <a:endPara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ctr"/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28321" y="3180316"/>
              <a:ext cx="1226618" cy="85038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HPX</a:t>
              </a:r>
              <a:endParaRPr lang="en-US" sz="24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415777" y="1829558"/>
              <a:ext cx="1600200" cy="4667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Synchronous</a:t>
              </a:r>
              <a:endParaRPr lang="en-US" sz="1600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127781" y="1829558"/>
              <a:ext cx="1600200" cy="4667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Asynchronous</a:t>
              </a:r>
              <a:endParaRPr lang="en-US" sz="1600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415777" y="4562940"/>
              <a:ext cx="1600200" cy="4667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Triggered</a:t>
              </a:r>
              <a:endParaRPr lang="en-US" sz="1600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127781" y="4562940"/>
              <a:ext cx="1600200" cy="4667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Periodic</a:t>
              </a:r>
              <a:endParaRPr lang="en-US" sz="1600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1" name="Curved Connector 20"/>
            <p:cNvCxnSpPr>
              <a:stCxn id="9" idx="2"/>
              <a:endCxn id="16" idx="2"/>
            </p:cNvCxnSpPr>
            <p:nvPr/>
          </p:nvCxnSpPr>
          <p:spPr>
            <a:xfrm rot="10800000">
              <a:off x="1441631" y="4030702"/>
              <a:ext cx="1688397" cy="93775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5400000" flipH="1" flipV="1">
              <a:off x="1779934" y="1300658"/>
              <a:ext cx="821193" cy="1878993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6" idx="3"/>
              <a:endCxn id="8" idx="2"/>
            </p:cNvCxnSpPr>
            <p:nvPr/>
          </p:nvCxnSpPr>
          <p:spPr>
            <a:xfrm flipV="1">
              <a:off x="2054939" y="1807015"/>
              <a:ext cx="1075088" cy="179849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833926" y="2013977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/>
                  <a:cs typeface="Times New Roman"/>
                </a:rPr>
                <a:t>events</a:t>
              </a:r>
              <a:endParaRPr lang="en-US" b="1" dirty="0">
                <a:latin typeface="Times New Roman"/>
                <a:cs typeface="Times New Roma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83339">
              <a:off x="1493602" y="4717881"/>
              <a:ext cx="1107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/>
                  <a:cs typeface="Times New Roman"/>
                </a:rPr>
                <a:t>actuators</a:t>
              </a:r>
              <a:endParaRPr lang="en-US" b="1" dirty="0"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8094615">
              <a:off x="2467818" y="2639376"/>
              <a:ext cx="1389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/>
                  <a:cs typeface="Times New Roman"/>
                </a:rPr>
                <a:t>meta-events</a:t>
              </a:r>
              <a:endParaRPr lang="en-US" b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7" name="Picture 26" descr="OTF2-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1" y="3695443"/>
            <a:ext cx="2062492" cy="127852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endCxn id="27" idx="1"/>
          </p:cNvCxnSpPr>
          <p:nvPr/>
        </p:nvCxnSpPr>
        <p:spPr>
          <a:xfrm>
            <a:off x="6162842" y="3695443"/>
            <a:ext cx="857029" cy="63926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9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Introspection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APEX collects data through “inspectors”</a:t>
            </a:r>
          </a:p>
          <a:p>
            <a:pPr lvl="1"/>
            <a:r>
              <a:rPr lang="en-US" i="1" dirty="0"/>
              <a:t>Synchronous</a:t>
            </a:r>
            <a:r>
              <a:rPr lang="en-US" dirty="0"/>
              <a:t> uses an event API and event “listeners”</a:t>
            </a:r>
          </a:p>
          <a:p>
            <a:pPr lvl="2"/>
            <a:r>
              <a:rPr lang="en-US" dirty="0"/>
              <a:t>Initialize, terminate, new thread – added to HPX runtime</a:t>
            </a:r>
          </a:p>
          <a:p>
            <a:pPr lvl="2"/>
            <a:r>
              <a:rPr lang="en-US" dirty="0"/>
              <a:t>Timer start, stop, yield*, resume* - added to HPX task scheduler</a:t>
            </a:r>
          </a:p>
          <a:p>
            <a:pPr lvl="2"/>
            <a:r>
              <a:rPr lang="en-US" dirty="0"/>
              <a:t>Sampled value (counters from HPX-5, HPX-3)</a:t>
            </a:r>
          </a:p>
          <a:p>
            <a:pPr lvl="2"/>
            <a:r>
              <a:rPr lang="en-US" dirty="0"/>
              <a:t>Custom events (meta-events)</a:t>
            </a:r>
          </a:p>
          <a:p>
            <a:pPr lvl="1"/>
            <a:r>
              <a:rPr lang="en-US" i="1" dirty="0" err="1"/>
              <a:t>Asynchonous</a:t>
            </a:r>
            <a:r>
              <a:rPr lang="en-US" dirty="0"/>
              <a:t> do not rely on events, but occur periodically</a:t>
            </a:r>
          </a:p>
          <a:p>
            <a:r>
              <a:rPr lang="en-US" b="1" dirty="0"/>
              <a:t>APEX exploits access to performance data from lower stack components</a:t>
            </a:r>
          </a:p>
          <a:p>
            <a:pPr lvl="1"/>
            <a:r>
              <a:rPr lang="en-US" dirty="0"/>
              <a:t>Reading from the RCR blackboard (i.e., power, energy)</a:t>
            </a:r>
          </a:p>
          <a:p>
            <a:pPr lvl="1"/>
            <a:r>
              <a:rPr lang="en-US" dirty="0"/>
              <a:t>“Health” data through other interfaces (/</a:t>
            </a:r>
            <a:r>
              <a:rPr lang="en-US" dirty="0" err="1"/>
              <a:t>proc</a:t>
            </a:r>
            <a:r>
              <a:rPr lang="en-US" dirty="0"/>
              <a:t>/stat, </a:t>
            </a:r>
            <a:r>
              <a:rPr lang="en-US" dirty="0" err="1"/>
              <a:t>cpuinfo</a:t>
            </a:r>
            <a:r>
              <a:rPr lang="en-US" dirty="0"/>
              <a:t>, </a:t>
            </a:r>
            <a:r>
              <a:rPr lang="en-US" dirty="0" err="1"/>
              <a:t>meminfo</a:t>
            </a:r>
            <a:r>
              <a:rPr lang="en-US" dirty="0"/>
              <a:t>, net/</a:t>
            </a:r>
            <a:r>
              <a:rPr lang="en-US" dirty="0" err="1"/>
              <a:t>dev</a:t>
            </a:r>
            <a:r>
              <a:rPr lang="en-US" dirty="0"/>
              <a:t>, self/status, </a:t>
            </a:r>
            <a:r>
              <a:rPr lang="en-US" dirty="0" err="1"/>
              <a:t>lm_sensors</a:t>
            </a:r>
            <a:r>
              <a:rPr lang="en-US" dirty="0"/>
              <a:t>, power*, etc.)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C3B69-E2AE-4E42-A0E6-6ED0AB1446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7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Event Listeners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Profiling listener</a:t>
            </a:r>
          </a:p>
          <a:p>
            <a:pPr lvl="1"/>
            <a:r>
              <a:rPr lang="en-US" dirty="0"/>
              <a:t>Start event: input name/address, get timestamp, return profiler handle</a:t>
            </a:r>
          </a:p>
          <a:p>
            <a:pPr lvl="1"/>
            <a:r>
              <a:rPr lang="en-US" dirty="0"/>
              <a:t>Stop event: get timestamp, put profiler object in a queue for back-end processing, return</a:t>
            </a:r>
          </a:p>
          <a:p>
            <a:pPr lvl="1"/>
            <a:r>
              <a:rPr lang="en-US" dirty="0"/>
              <a:t>Sample event: put the name &amp; value in the queue</a:t>
            </a:r>
          </a:p>
          <a:p>
            <a:pPr lvl="1"/>
            <a:r>
              <a:rPr lang="en-US" dirty="0"/>
              <a:t>Asynchronous consumer thread: process profiler objects and samples to build statistical profile (in HPX-3, processed/scheduled as a thread/task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Optional: screen/CSV output, build task scatterplot, build </a:t>
            </a:r>
            <a:r>
              <a:rPr lang="en-US" dirty="0" err="1" smtClean="0"/>
              <a:t>taskgraph</a:t>
            </a:r>
            <a:r>
              <a:rPr lang="en-US" dirty="0" smtClean="0"/>
              <a:t>, etc.</a:t>
            </a:r>
            <a:endParaRPr lang="en-US" dirty="0"/>
          </a:p>
          <a:p>
            <a:r>
              <a:rPr lang="en-US" b="1" dirty="0"/>
              <a:t>TAU Listener (postmortem analysis)</a:t>
            </a:r>
          </a:p>
          <a:p>
            <a:pPr lvl="1"/>
            <a:r>
              <a:rPr lang="en-US" dirty="0"/>
              <a:t>Synchronously passes all measurement events to TAU to build an offline </a:t>
            </a:r>
            <a:r>
              <a:rPr lang="en-US" dirty="0" smtClean="0"/>
              <a:t>profile</a:t>
            </a:r>
          </a:p>
          <a:p>
            <a:r>
              <a:rPr lang="en-US" b="1" dirty="0" smtClean="0"/>
              <a:t>OTF2 Listener (postmortem analysis)</a:t>
            </a:r>
          </a:p>
          <a:p>
            <a:pPr lvl="1"/>
            <a:r>
              <a:rPr lang="en-US" dirty="0" smtClean="0"/>
              <a:t>Synchronously passes all measurement events to libotf2 for trace analysis</a:t>
            </a:r>
            <a:endParaRPr lang="en-US" dirty="0"/>
          </a:p>
          <a:p>
            <a:r>
              <a:rPr lang="en-US" b="1" dirty="0" smtClean="0"/>
              <a:t>Concurrency </a:t>
            </a:r>
            <a:r>
              <a:rPr lang="en-US" b="1" dirty="0"/>
              <a:t>listener (postmortem analysis)</a:t>
            </a:r>
          </a:p>
          <a:p>
            <a:pPr lvl="1"/>
            <a:r>
              <a:rPr lang="en-US" dirty="0"/>
              <a:t>Start event: push timer ID on stack</a:t>
            </a:r>
          </a:p>
          <a:p>
            <a:pPr lvl="1"/>
            <a:r>
              <a:rPr lang="en-US" dirty="0"/>
              <a:t>Stop event: pop timer ID off stack</a:t>
            </a:r>
          </a:p>
          <a:p>
            <a:pPr lvl="1"/>
            <a:r>
              <a:rPr lang="en-US" dirty="0"/>
              <a:t>Asynchronous consumer thread: periodically log current timer for each thread, output report at </a:t>
            </a:r>
            <a:r>
              <a:rPr lang="en-US" dirty="0" smtClean="0"/>
              <a:t>termination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1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Policy 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/>
              <a:t>Policies</a:t>
            </a:r>
            <a:r>
              <a:rPr lang="en-US" dirty="0"/>
              <a:t> are rules that decide on outcomes based on observed state</a:t>
            </a:r>
          </a:p>
          <a:p>
            <a:pPr lvl="1"/>
            <a:r>
              <a:rPr lang="en-US" i="1" dirty="0"/>
              <a:t>Triggered</a:t>
            </a:r>
            <a:r>
              <a:rPr lang="en-US" dirty="0"/>
              <a:t> policies are invoked by introspection API events</a:t>
            </a:r>
          </a:p>
          <a:p>
            <a:pPr lvl="1"/>
            <a:r>
              <a:rPr lang="en-US" i="1" dirty="0"/>
              <a:t>Periodic</a:t>
            </a:r>
            <a:r>
              <a:rPr lang="en-US" dirty="0"/>
              <a:t> policies are run periodically on asynchronous thread</a:t>
            </a:r>
          </a:p>
          <a:p>
            <a:r>
              <a:rPr lang="en-US" dirty="0"/>
              <a:t>Polices are registered with the Policy Engine</a:t>
            </a:r>
          </a:p>
          <a:p>
            <a:pPr lvl="1"/>
            <a:r>
              <a:rPr lang="en-US" dirty="0"/>
              <a:t>Applications, runtimes, and/or OS register callback functions</a:t>
            </a:r>
          </a:p>
          <a:p>
            <a:r>
              <a:rPr lang="en-US" dirty="0"/>
              <a:t>Callback functions define the policy rules</a:t>
            </a:r>
          </a:p>
          <a:p>
            <a:pPr lvl="1"/>
            <a:r>
              <a:rPr lang="en-US" dirty="0"/>
              <a:t>“If x &lt; y then…”</a:t>
            </a:r>
          </a:p>
          <a:p>
            <a:r>
              <a:rPr lang="en-US" dirty="0"/>
              <a:t>Enables runtime adaptation using introspection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Feedback and control mechanism</a:t>
            </a:r>
            <a:endParaRPr lang="en-US" dirty="0"/>
          </a:p>
          <a:p>
            <a:pPr lvl="1"/>
            <a:r>
              <a:rPr lang="en-US" dirty="0"/>
              <a:t>Engages actuators across stack layers</a:t>
            </a:r>
          </a:p>
          <a:p>
            <a:pPr lvl="1"/>
            <a:r>
              <a:rPr lang="en-US" dirty="0"/>
              <a:t>Could also be used to involve online auto-tuning support</a:t>
            </a:r>
            <a:r>
              <a:rPr lang="en-US" dirty="0" smtClean="0"/>
              <a:t>*</a:t>
            </a:r>
          </a:p>
          <a:p>
            <a:pPr lvl="2"/>
            <a:r>
              <a:rPr lang="en-US" dirty="0" smtClean="0"/>
              <a:t>Active Harmony </a:t>
            </a:r>
            <a:r>
              <a:rPr lang="en-US" dirty="0" smtClean="0">
                <a:hlinkClick r:id="rId2"/>
              </a:rPr>
              <a:t>http://www.dyninst.org/harmony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r>
              <a:rPr lang="en-US" baseline="0" dirty="0" smtClean="0"/>
              <a:t> HPX with APEX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cmake</a:t>
            </a:r>
            <a:r>
              <a:rPr lang="en-US" dirty="0" smtClean="0"/>
              <a:t> &lt;usual HPX settings&gt;…</a:t>
            </a:r>
          </a:p>
          <a:p>
            <a:pPr marL="400050" lvl="1" indent="0">
              <a:buNone/>
            </a:pPr>
            <a:r>
              <a:rPr lang="en-US" dirty="0" smtClean="0"/>
              <a:t>-</a:t>
            </a:r>
            <a:r>
              <a:rPr lang="en-US" dirty="0"/>
              <a:t>DHPX_WITH_APEX=</a:t>
            </a:r>
            <a:r>
              <a:rPr lang="en-US" dirty="0" smtClean="0"/>
              <a:t>TRUE \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-</a:t>
            </a:r>
            <a:r>
              <a:rPr lang="en-US" dirty="0"/>
              <a:t>DAPEX_WITH_ACTIVEHARMONY=</a:t>
            </a:r>
            <a:r>
              <a:rPr lang="en-US" dirty="0" smtClean="0"/>
              <a:t>TRUE/FALSE \</a:t>
            </a:r>
          </a:p>
          <a:p>
            <a:pPr marL="400050" lvl="1" indent="0">
              <a:buNone/>
            </a:pPr>
            <a:r>
              <a:rPr lang="en-US" dirty="0"/>
              <a:t>-DAPEX_WITH_PAPI</a:t>
            </a:r>
            <a:r>
              <a:rPr lang="en-US" dirty="0" smtClean="0"/>
              <a:t>=TRUE/FALSE </a:t>
            </a:r>
            <a:r>
              <a:rPr lang="en-US" dirty="0"/>
              <a:t>\</a:t>
            </a:r>
          </a:p>
          <a:p>
            <a:pPr marL="400050" lvl="1" indent="0">
              <a:buNone/>
            </a:pPr>
            <a:r>
              <a:rPr lang="en-US" dirty="0"/>
              <a:t>-DAPEX_WITH_MSR</a:t>
            </a:r>
            <a:r>
              <a:rPr lang="en-US" dirty="0" smtClean="0"/>
              <a:t>=TRUE/FALSE </a:t>
            </a:r>
            <a:r>
              <a:rPr lang="en-US" dirty="0"/>
              <a:t>\</a:t>
            </a:r>
          </a:p>
          <a:p>
            <a:pPr marL="400050" lvl="1" indent="0">
              <a:buNone/>
            </a:pPr>
            <a:r>
              <a:rPr lang="en-US" dirty="0"/>
              <a:t>-</a:t>
            </a:r>
            <a:r>
              <a:rPr lang="en-US" dirty="0" smtClean="0"/>
              <a:t>DAPEX_WITH_OTF2=TRUE/FALSE \</a:t>
            </a:r>
          </a:p>
          <a:p>
            <a:pPr marL="400050" lvl="1" indent="0">
              <a:buNone/>
            </a:pP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$ make (as usual) i.e. “make –j 8 core examples tests”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Interactive HPC: Using C++ and HPX inside Jupyterhub to Write Performant Portable Parallel Code (APEX)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F145A-8F29-784B-B3E3-9FC9B17FEC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9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NewTemplate.pot</Template>
  <TotalTime>3778</TotalTime>
  <Words>2142</Words>
  <Application>Microsoft Macintosh PowerPoint</Application>
  <PresentationFormat>On-screen Show (4:3)</PresentationFormat>
  <Paragraphs>270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NewTemplate</vt:lpstr>
      <vt:lpstr>Performance Analysis of HPX in Jupyter Notebooks using APEX</vt:lpstr>
      <vt:lpstr>Outline</vt:lpstr>
      <vt:lpstr>APEX Runtime Adaptation : Motivation</vt:lpstr>
      <vt:lpstr>Introduction to APEX</vt:lpstr>
      <vt:lpstr>APEX architecture</vt:lpstr>
      <vt:lpstr>APEX Introspection</vt:lpstr>
      <vt:lpstr>APEX Event Listeners</vt:lpstr>
      <vt:lpstr>APEX Policy Listener</vt:lpstr>
      <vt:lpstr>Building HPX with APEX</vt:lpstr>
      <vt:lpstr>APEX environment variables</vt:lpstr>
      <vt:lpstr>Note about environment variables…</vt:lpstr>
      <vt:lpstr>Screen Output</vt:lpstr>
      <vt:lpstr>Concurrency View (before fix)</vt:lpstr>
      <vt:lpstr>Concurrency View (after fix)</vt:lpstr>
      <vt:lpstr>OTF2 View in Vampir</vt:lpstr>
      <vt:lpstr>Profile View in TAU ParaProf</vt:lpstr>
      <vt:lpstr>Task Scatterplot Analysis (prototype)</vt:lpstr>
      <vt:lpstr>Taskgraph View (prototype)</vt:lpstr>
      <vt:lpstr>Example : HPX+APEX</vt:lpstr>
      <vt:lpstr>Concurrency &amp; Performance</vt:lpstr>
      <vt:lpstr>1d_stencil_4 Baseline</vt:lpstr>
      <vt:lpstr>1d_stencil w/optimal # of Threads</vt:lpstr>
      <vt:lpstr>1d_stencil Adaptation with APEX</vt:lpstr>
      <vt:lpstr>Adapting Block Size</vt:lpstr>
      <vt:lpstr>1d_stencil: adapting block size</vt:lpstr>
      <vt:lpstr>Support Acknowledgements</vt:lpstr>
    </vt:vector>
  </TitlesOfParts>
  <Company>ParaTools,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Huck</dc:creator>
  <cp:lastModifiedBy>Kevin Huck</cp:lastModifiedBy>
  <cp:revision>134</cp:revision>
  <dcterms:created xsi:type="dcterms:W3CDTF">2013-07-03T16:30:33Z</dcterms:created>
  <dcterms:modified xsi:type="dcterms:W3CDTF">2017-08-30T01:12:55Z</dcterms:modified>
</cp:coreProperties>
</file>