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7.xml" ContentType="application/vnd.openxmlformats-officedocument.theme+xml"/>
  <Override PartName="/ppt/slideLayouts/slideLayout4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2" r:id="rId2"/>
    <p:sldMasterId id="2147483677" r:id="rId3"/>
    <p:sldMasterId id="2147483679" r:id="rId4"/>
    <p:sldMasterId id="2147483682" r:id="rId5"/>
    <p:sldMasterId id="2147483684" r:id="rId6"/>
    <p:sldMasterId id="2147483686" r:id="rId7"/>
    <p:sldMasterId id="2147483691" r:id="rId8"/>
    <p:sldMasterId id="2147483694" r:id="rId9"/>
    <p:sldMasterId id="2147483696" r:id="rId10"/>
    <p:sldMasterId id="2147483704" r:id="rId11"/>
    <p:sldMasterId id="2147483709" r:id="rId12"/>
    <p:sldMasterId id="2147483711" r:id="rId13"/>
    <p:sldMasterId id="2147483714" r:id="rId14"/>
    <p:sldMasterId id="2147483716" r:id="rId15"/>
    <p:sldMasterId id="2147483718" r:id="rId16"/>
    <p:sldMasterId id="2147483723" r:id="rId17"/>
    <p:sldMasterId id="2147483726" r:id="rId18"/>
    <p:sldMasterId id="2147483728" r:id="rId19"/>
    <p:sldMasterId id="2147483730" r:id="rId20"/>
    <p:sldMasterId id="2147483731" r:id="rId21"/>
  </p:sldMasterIdLst>
  <p:notesMasterIdLst>
    <p:notesMasterId r:id="rId23"/>
  </p:notesMasterIdLst>
  <p:handoutMasterIdLst>
    <p:handoutMasterId r:id="rId24"/>
  </p:handoutMasterIdLst>
  <p:sldIdLst>
    <p:sldId id="283" r:id="rId22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  <a:srgbClr val="106600"/>
    <a:srgbClr val="008000"/>
    <a:srgbClr val="F0F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 autoAdjust="0"/>
    <p:restoredTop sz="80495" autoAdjust="0"/>
  </p:normalViewPr>
  <p:slideViewPr>
    <p:cSldViewPr>
      <p:cViewPr varScale="1">
        <p:scale>
          <a:sx n="121" d="100"/>
          <a:sy n="121" d="100"/>
        </p:scale>
        <p:origin x="1208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3E8C-FA44-4993-A678-63B7AC20CC23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47C0-E24C-47AA-B529-C34075BA0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98BB69-19D5-425C-B33D-FC77D5A6EC32}" type="datetimeFigureOut">
              <a:rPr lang="en-US" smtClean="0"/>
              <a:pPr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10A8A-16C0-4562-AD3A-B1BC2569C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on a newer figure with a relevant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19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BCC3B-A37C-4951-BD7F-ADEEE3040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1FEFC3E-B1CF-4B09-AD96-BF17A7EAD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21-4423-419F-989D-ABD5BD36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618C00-16D3-4AB7-B129-48D8D5EFE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610" y="229458"/>
            <a:ext cx="8230810" cy="4875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FEA1-DB86-4801-A37E-E46E248BD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</p:spPr>
        <p:txBody>
          <a:bodyPr/>
          <a:lstStyle>
            <a:lvl1pPr algn="ctr">
              <a:defRPr sz="1500"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b="1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EF7118B-8DA2-41CF-B260-A3484F13D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00" y="229444"/>
            <a:ext cx="823081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01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579" y="1333259"/>
            <a:ext cx="4042833" cy="3771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2B4D-A9D7-4935-A3AF-CDF720EF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b="0" u="none" smtClean="0"/>
              <a:pPr>
                <a:defRPr/>
              </a:pPr>
              <a:t>‹#›</a:t>
            </a:fld>
            <a:endParaRPr lang="en-US" b="0" u="non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NERSC Science Highlights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bignersclogo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4191000" cy="12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6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7162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59"/>
            <a:ext cx="2971800" cy="291042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5" y="127003"/>
            <a:ext cx="1362301" cy="3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5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652A-1437-4DEE-BE20-1D8E4CBD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391" indent="0">
              <a:buNone/>
              <a:defRPr sz="1667" b="1"/>
            </a:lvl2pPr>
            <a:lvl3pPr marL="760780" indent="0">
              <a:buNone/>
              <a:defRPr sz="1500" b="1"/>
            </a:lvl3pPr>
            <a:lvl4pPr marL="1141174" indent="0">
              <a:buNone/>
              <a:defRPr sz="1333" b="1"/>
            </a:lvl4pPr>
            <a:lvl5pPr marL="1521562" indent="0">
              <a:buNone/>
              <a:defRPr sz="1333" b="1"/>
            </a:lvl5pPr>
            <a:lvl6pPr marL="1901955" indent="0">
              <a:buNone/>
              <a:defRPr sz="1333" b="1"/>
            </a:lvl6pPr>
            <a:lvl7pPr marL="2282344" indent="0">
              <a:buNone/>
              <a:defRPr sz="1333" b="1"/>
            </a:lvl7pPr>
            <a:lvl8pPr marL="2662737" indent="0">
              <a:buNone/>
              <a:defRPr sz="1333" b="1"/>
            </a:lvl8pPr>
            <a:lvl9pPr marL="3043125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lIns="91301" tIns="45652" rIns="91301" bIns="4565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/>
          <a:lstStyle/>
          <a:p>
            <a:fld id="{DBC4AD6B-B989-4DFB-8FCF-33FA26020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190500"/>
            <a:ext cx="4235450" cy="3489960"/>
          </a:xfrm>
          <a:prstGeom prst="rect">
            <a:avLst/>
          </a:prstGeom>
          <a:solidFill>
            <a:srgbClr val="194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50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3970568"/>
            <a:ext cx="4214812" cy="777875"/>
          </a:xfrm>
        </p:spPr>
        <p:txBody>
          <a:bodyPr anchor="ctr" anchorCtr="0">
            <a:normAutofit/>
          </a:bodyPr>
          <a:lstStyle>
            <a:lvl1pPr marL="0" indent="0">
              <a:defRPr sz="2333">
                <a:solidFill>
                  <a:srgbClr val="19496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91" y="496317"/>
            <a:ext cx="3470021" cy="289034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5307340"/>
            <a:ext cx="925708" cy="304271"/>
          </a:xfr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481832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67" b="1" i="0">
                <a:solidFill>
                  <a:srgbClr val="1949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0" y="1982613"/>
            <a:ext cx="2070100" cy="17250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201084"/>
            <a:ext cx="2070100" cy="17250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7034" y="201083"/>
            <a:ext cx="2075688" cy="1729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68"/>
          <a:stretch/>
        </p:blipFill>
        <p:spPr>
          <a:xfrm>
            <a:off x="4631266" y="1982611"/>
            <a:ext cx="2075688" cy="832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767" y="2896305"/>
            <a:ext cx="973851" cy="8098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56227" y="2889251"/>
            <a:ext cx="965200" cy="814917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639296" y="3388001"/>
            <a:ext cx="4553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FES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5917772" y="3388001"/>
            <a:ext cx="4956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798296" y="3388001"/>
            <a:ext cx="5036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HEP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6798295" y="1617056"/>
            <a:ext cx="4138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NP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4639300" y="1624111"/>
            <a:ext cx="4745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BES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4639298" y="2513111"/>
            <a:ext cx="5998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i="1" dirty="0">
                <a:solidFill>
                  <a:srgbClr val="FFFF00"/>
                </a:solidFill>
              </a:rPr>
              <a:t>ASCR</a:t>
            </a:r>
          </a:p>
        </p:txBody>
      </p:sp>
      <p:pic>
        <p:nvPicPr>
          <p:cNvPr id="23" name="Picture 1" descr="NERSC-logo-color-transparent-edges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27501"/>
            <a:ext cx="1960122" cy="6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340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708519"/>
            <a:ext cx="8499496" cy="641233"/>
          </a:xfrm>
        </p:spPr>
        <p:txBody>
          <a:bodyPr anchor="ctr" anchorCtr="0">
            <a:normAutofit/>
          </a:bodyPr>
          <a:lstStyle>
            <a:lvl1pPr algn="ctr">
              <a:defRPr sz="2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2" y="5307340"/>
            <a:ext cx="2864157" cy="30427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218773"/>
            <a:ext cx="8305800" cy="24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12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/>
          <a:lstStyle/>
          <a:p>
            <a:fld id="{68F455FD-F83C-4433-AE11-4D89943CC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207000"/>
            <a:ext cx="2667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74" tIns="37989" rIns="75974" bIns="379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4003"/>
            <a:ext cx="5334000" cy="7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4605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7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9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651000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67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AD9D86-BCF8-4412-8F8D-129D4489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1729-7B66-438D-96AE-E110E2404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19050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5296961"/>
            <a:ext cx="5257800" cy="304271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5292992"/>
            <a:ext cx="457200" cy="304271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1BFFFE-0D05-4D66-940B-5D906D674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jpe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4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736375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500" b="1" i="1" dirty="0">
              <a:solidFill>
                <a:srgbClr val="146636"/>
              </a:solidFill>
              <a:latin typeface="Arial" charset="0"/>
            </a:endParaRPr>
          </a:p>
        </p:txBody>
      </p:sp>
      <p:pic>
        <p:nvPicPr>
          <p:cNvPr id="9" name="Picture 9" descr="horizontal-logo-green-text.jpg">
            <a:extLst>
              <a:ext uri="{FF2B5EF4-FFF2-40B4-BE49-F238E27FC236}">
                <a16:creationId xmlns:a16="http://schemas.microsoft.com/office/drawing/2014/main" id="{25732378-69E2-4E42-9ABE-D6BB860F5C8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0EB60-B043-C845-AF06-C8C9C2FB64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89" y="121632"/>
            <a:ext cx="1765004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1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715510" y="5129743"/>
            <a:ext cx="44132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 i="1" dirty="0">
                <a:solidFill>
                  <a:srgbClr val="000000"/>
                </a:solidFill>
                <a:latin typeface="Arial" charset="0"/>
              </a:rPr>
              <a:t>an Office of Basic Energy Sciences</a:t>
            </a:r>
            <a:r>
              <a:rPr lang="en-US" sz="1500" b="1" i="1" dirty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sz="1500" b="1" i="1" dirty="0">
                <a:solidFill>
                  <a:srgbClr val="146636"/>
                </a:solidFill>
                <a:latin typeface="Arial" charset="0"/>
              </a:rPr>
              <a:t>Energy Frontier Research Center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822857"/>
            <a:ext cx="9144000" cy="3571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5044282"/>
            <a:ext cx="9144000" cy="35718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298" tIns="35023" rIns="71298" bIns="35023"/>
          <a:lstStyle/>
          <a:p>
            <a:pPr algn="ctr" defTabSz="722255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33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DOE_SC_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8108" y="234509"/>
            <a:ext cx="2743200" cy="423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87" indent="-28488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254" indent="-237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21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473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318" indent="-18992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67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86AD4552-E8B6-C84C-8FB5-0957F50D3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51" y="5257831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948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4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9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5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39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833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726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1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9171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9020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867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716" indent="-189928" algn="l" defTabSz="759699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4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99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5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395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24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943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792" algn="l" defTabSz="7596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5" y="134938"/>
            <a:ext cx="5165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8344"/>
            <a:ext cx="8229600" cy="43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83" y="5516574"/>
            <a:ext cx="377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6" tIns="45609" rIns="91216" bIns="456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33" b="1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0EC00-9A0A-49C1-95F3-32FE6EB7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/>
        </p:nvSpPr>
        <p:spPr bwMode="auto">
          <a:xfrm>
            <a:off x="0" y="822857"/>
            <a:ext cx="9144000" cy="35719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1123" tIns="34936" rIns="71123" bIns="34936"/>
          <a:lstStyle/>
          <a:p>
            <a:pPr defTabSz="720235" eaLnBrk="0" hangingPunct="0">
              <a:lnSpc>
                <a:spcPct val="85000"/>
              </a:lnSpc>
              <a:defRPr/>
            </a:pPr>
            <a:endParaRPr lang="en-US" sz="1833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58763"/>
            <a:ext cx="1925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758143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1162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2324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3488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64650" algn="ctr" defTabSz="760510" rtl="0" eaLnBrk="1" fontAlgn="base" hangingPunct="1"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186233" indent="-186233" algn="l" defTabSz="75814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67" b="1">
          <a:solidFill>
            <a:schemeClr val="tx1"/>
          </a:solidFill>
          <a:latin typeface="+mn-lt"/>
          <a:ea typeface="+mn-ea"/>
          <a:cs typeface="+mn-cs"/>
        </a:defRPr>
      </a:lvl1pPr>
      <a:lvl2pPr marL="566627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47016" indent="-186233" algn="l" defTabSz="7581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27405" indent="-186233" algn="l" defTabSz="758143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07796" indent="-186233" algn="l" defTabSz="758143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51713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392880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734041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075207" indent="-189542" algn="l" defTabSz="760510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1162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2324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3488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4650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5817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6979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8141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9305" algn="l" defTabSz="68232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3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0" tIns="45641" rIns="91280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80" tIns="45641" rIns="91280" bIns="4564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FF155-EBDD-4976-A1DE-512077D6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49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30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60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9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120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3973" indent="-2839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812" indent="-236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657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04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438" indent="-1888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661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9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2264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2565" indent="-190154" algn="l" defTabSz="760604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03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0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206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10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1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414" algn="l" defTabSz="7606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9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1" tIns="45567" rIns="91131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31" tIns="45567" rIns="91131" bIns="4556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8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6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71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9" indent="-2847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76" indent="-23729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200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81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57" indent="-18984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241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920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99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77" indent="-189848" algn="l" defTabSz="7593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83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3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71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99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78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60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437" algn="l" defTabSz="7593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8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42" tIns="45573" rIns="91142" bIns="4557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62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7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45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174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898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93" indent="-28479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049" indent="-2373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311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036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757" indent="-18986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486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208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931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654" indent="-189869" algn="l" defTabSz="75945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726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45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174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898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621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345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070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793" algn="l" defTabSz="7594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6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2" tIns="45583" rIns="91162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162" tIns="45583" rIns="91162" bIns="455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295660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81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626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4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925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859" indent="-2848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194" indent="-2373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533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934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9157" indent="-1899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973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6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8598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8409" indent="-189913" algn="l" defTabSz="759626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81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626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439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5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065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877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869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8503" algn="l" defTabSz="75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55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5" rIns="91126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3006"/>
            <a:ext cx="381000" cy="304271"/>
          </a:xfrm>
          <a:prstGeom prst="rect">
            <a:avLst/>
          </a:prstGeom>
        </p:spPr>
        <p:txBody>
          <a:bodyPr vert="horz" lIns="91126" tIns="45565" rIns="91126" bIns="45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7967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59343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3900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1868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4753" indent="-284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6964" indent="-237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49177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28852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8520" indent="-1898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88193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6786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47535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27206" indent="-189841" algn="l" defTabSz="759343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671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343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009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868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8355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8026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770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7370" algn="l" defTabSz="75934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256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7" y="722314"/>
            <a:ext cx="8410575" cy="43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5334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5292992"/>
            <a:ext cx="381000" cy="304271"/>
          </a:xfrm>
          <a:prstGeom prst="rect">
            <a:avLst/>
          </a:prstGeom>
        </p:spPr>
        <p:txBody>
          <a:bodyPr vert="horz" lIns="91258" tIns="45630" rIns="91258" bIns="456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C3E240-9EB6-4604-A43D-9910B3F58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295653"/>
            <a:ext cx="2438400" cy="3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5pPr>
      <a:lvl6pPr marL="38021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6pPr>
      <a:lvl7pPr marL="760425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7pPr>
      <a:lvl8pPr marL="1140639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8pPr>
      <a:lvl9pPr marL="1520851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285159" indent="-2851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617844" indent="-23763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33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950533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30746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10957" indent="-19010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91172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1385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1598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1807" indent="-190109" algn="l" defTabSz="760425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1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2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39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51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65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77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9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702" algn="l" defTabSz="7604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khuck/perfstub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FE9455-4E93-1C42-8892-94256CBB5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9" y="769937"/>
            <a:ext cx="4811831" cy="43828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Updated TAU support to save profiles as ADIOS2</a:t>
            </a:r>
          </a:p>
          <a:p>
            <a:pPr lvl="1"/>
            <a:r>
              <a:rPr lang="en-US" dirty="0"/>
              <a:t>Now supports both asynchronous (periodic) output and synchronous output on “dump” events</a:t>
            </a:r>
          </a:p>
          <a:p>
            <a:r>
              <a:rPr lang="en-US" dirty="0"/>
              <a:t>Runtime performance monitoring</a:t>
            </a:r>
          </a:p>
          <a:p>
            <a:pPr lvl="1"/>
            <a:r>
              <a:rPr lang="en-US" dirty="0"/>
              <a:t>TAU plugin for monitoring /proc, power, GPU/CPU/Memory utilization</a:t>
            </a:r>
          </a:p>
          <a:p>
            <a:pPr lvl="1"/>
            <a:r>
              <a:rPr lang="en-US" dirty="0"/>
              <a:t>Allows for user-space HW/OS monitoring per-process/-node in a dashboard</a:t>
            </a:r>
          </a:p>
          <a:p>
            <a:r>
              <a:rPr lang="en-US" dirty="0" err="1"/>
              <a:t>PerfStubs</a:t>
            </a:r>
            <a:r>
              <a:rPr lang="en-US" dirty="0"/>
              <a:t> library for instrumentation support (C/C++/Fortran) without a build dependency</a:t>
            </a:r>
          </a:p>
          <a:p>
            <a:pPr lvl="1"/>
            <a:r>
              <a:rPr lang="en-US" dirty="0">
                <a:hlinkClick r:id="rId3"/>
              </a:rPr>
              <a:t>http://github.com/khuck/perfstubs</a:t>
            </a:r>
            <a:r>
              <a:rPr lang="en-US" dirty="0"/>
              <a:t> (moving to UO-OACISS)</a:t>
            </a:r>
          </a:p>
          <a:p>
            <a:pPr lvl="1"/>
            <a:r>
              <a:rPr lang="en-US" dirty="0"/>
              <a:t>Tested with: </a:t>
            </a:r>
            <a:r>
              <a:rPr lang="en-US" dirty="0" err="1"/>
              <a:t>Apline</a:t>
            </a:r>
            <a:r>
              <a:rPr lang="en-US" dirty="0"/>
              <a:t>/Ascent, </a:t>
            </a:r>
            <a:r>
              <a:rPr lang="en-US" dirty="0" err="1"/>
              <a:t>PETSc</a:t>
            </a:r>
            <a:r>
              <a:rPr lang="en-US" dirty="0"/>
              <a:t>, </a:t>
            </a:r>
            <a:r>
              <a:rPr lang="en-US" dirty="0" err="1"/>
              <a:t>PapyrusKV</a:t>
            </a:r>
            <a:r>
              <a:rPr lang="en-US" dirty="0"/>
              <a:t>, ADIOS2 example programs </a:t>
            </a:r>
          </a:p>
          <a:p>
            <a:pPr lvl="1"/>
            <a:r>
              <a:rPr lang="en-US" dirty="0"/>
              <a:t>Targets: CAMTIMERS, ADIOS2</a:t>
            </a:r>
          </a:p>
          <a:p>
            <a:pPr lvl="1"/>
            <a:r>
              <a:rPr lang="en-US" dirty="0"/>
              <a:t>Presented at </a:t>
            </a:r>
            <a:r>
              <a:rPr lang="en-US" dirty="0" err="1"/>
              <a:t>ProTools</a:t>
            </a:r>
            <a:r>
              <a:rPr lang="en-US" dirty="0"/>
              <a:t> workshop, SC19</a:t>
            </a:r>
          </a:p>
          <a:p>
            <a:r>
              <a:rPr lang="en-US" dirty="0"/>
              <a:t>SENSEI measurement</a:t>
            </a:r>
          </a:p>
          <a:p>
            <a:pPr lvl="1"/>
            <a:r>
              <a:rPr lang="en-US" dirty="0"/>
              <a:t>Data volume/rates, memory footprint, observed time for in-situ analysis (</a:t>
            </a:r>
            <a:r>
              <a:rPr lang="en-US"/>
              <a:t>in progress)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F8DACB-8A0A-454A-8D0B-0BC4958F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Performance System - Data Management Interactions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AEDFD-2411-614D-AB62-43BA7F296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7275"/>
            <a:ext cx="4152900" cy="4152900"/>
          </a:xfrm>
          <a:prstGeom prst="rect">
            <a:avLst/>
          </a:prstGeom>
        </p:spPr>
      </p:pic>
      <p:pic>
        <p:nvPicPr>
          <p:cNvPr id="5" name="Picture 4" descr="uo_logo_green_on_white_2.jpg">
            <a:extLst>
              <a:ext uri="{FF2B5EF4-FFF2-40B4-BE49-F238E27FC236}">
                <a16:creationId xmlns:a16="http://schemas.microsoft.com/office/drawing/2014/main" id="{ADAA5EDC-34F5-0348-8747-54324E405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278944"/>
            <a:ext cx="1517226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5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4673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9253</TotalTime>
  <Words>146</Words>
  <Application>Microsoft Macintosh PowerPoint</Application>
  <PresentationFormat>On-screen Show (16:10)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</vt:i4>
      </vt:variant>
    </vt:vector>
  </HeadingPairs>
  <TitlesOfParts>
    <vt:vector size="28" baseType="lpstr">
      <vt:lpstr>Arial</vt:lpstr>
      <vt:lpstr>Arial Narrow</vt:lpstr>
      <vt:lpstr>Book Antiqua</vt:lpstr>
      <vt:lpstr>Calibri</vt:lpstr>
      <vt:lpstr>TimesNewRomanPSMT</vt:lpstr>
      <vt:lpstr>Wingdings</vt:lpstr>
      <vt:lpstr>Theme3</vt:lpstr>
      <vt:lpstr>1_Office Theme</vt:lpstr>
      <vt:lpstr>5_Default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1_Theme3</vt:lpstr>
      <vt:lpstr>8_Office Theme</vt:lpstr>
      <vt:lpstr>6_Default Design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TAU Performance System - Data Management Interactions</vt:lpstr>
    </vt:vector>
  </TitlesOfParts>
  <Company>US Department of Energy (SC)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Kevin Huck</cp:lastModifiedBy>
  <cp:revision>448</cp:revision>
  <dcterms:created xsi:type="dcterms:W3CDTF">2010-12-15T20:48:04Z</dcterms:created>
  <dcterms:modified xsi:type="dcterms:W3CDTF">2019-12-10T02:16:09Z</dcterms:modified>
</cp:coreProperties>
</file>