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7.xml" ContentType="application/vnd.openxmlformats-officedocument.theme+xml"/>
  <Override PartName="/ppt/slideLayouts/slideLayout4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77" r:id="rId3"/>
    <p:sldMasterId id="2147483679" r:id="rId4"/>
    <p:sldMasterId id="2147483682" r:id="rId5"/>
    <p:sldMasterId id="2147483684" r:id="rId6"/>
    <p:sldMasterId id="2147483686" r:id="rId7"/>
    <p:sldMasterId id="2147483691" r:id="rId8"/>
    <p:sldMasterId id="2147483694" r:id="rId9"/>
    <p:sldMasterId id="2147483696" r:id="rId10"/>
    <p:sldMasterId id="2147483704" r:id="rId11"/>
    <p:sldMasterId id="2147483709" r:id="rId12"/>
    <p:sldMasterId id="2147483711" r:id="rId13"/>
    <p:sldMasterId id="2147483714" r:id="rId14"/>
    <p:sldMasterId id="2147483716" r:id="rId15"/>
    <p:sldMasterId id="2147483718" r:id="rId16"/>
    <p:sldMasterId id="2147483723" r:id="rId17"/>
    <p:sldMasterId id="2147483726" r:id="rId18"/>
    <p:sldMasterId id="2147483728" r:id="rId19"/>
    <p:sldMasterId id="2147483730" r:id="rId20"/>
    <p:sldMasterId id="2147483731" r:id="rId21"/>
  </p:sldMasterIdLst>
  <p:notesMasterIdLst>
    <p:notesMasterId r:id="rId23"/>
  </p:notesMasterIdLst>
  <p:handoutMasterIdLst>
    <p:handoutMasterId r:id="rId24"/>
  </p:handoutMasterIdLst>
  <p:sldIdLst>
    <p:sldId id="282" r:id="rId22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06600"/>
    <a:srgbClr val="0080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 autoAdjust="0"/>
    <p:restoredTop sz="80495" autoAdjust="0"/>
  </p:normalViewPr>
  <p:slideViewPr>
    <p:cSldViewPr>
      <p:cViewPr varScale="1">
        <p:scale>
          <a:sx n="121" d="100"/>
          <a:sy n="121" d="100"/>
        </p:scale>
        <p:origin x="400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191000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7162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59"/>
            <a:ext cx="2971800" cy="291042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5" y="127003"/>
            <a:ext cx="1362301" cy="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5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970568"/>
            <a:ext cx="4214812" cy="777875"/>
          </a:xfrm>
        </p:spPr>
        <p:txBody>
          <a:bodyPr anchor="ctr" anchorCtr="0">
            <a:normAutofit/>
          </a:bodyPr>
          <a:lstStyle>
            <a:lvl1pPr marL="0" indent="0">
              <a:defRPr sz="2333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91" y="496317"/>
            <a:ext cx="3470021" cy="289034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5307340"/>
            <a:ext cx="925708" cy="304271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8183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67" b="1" i="0">
                <a:solidFill>
                  <a:srgbClr val="1949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1982613"/>
            <a:ext cx="2070100" cy="17250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01084"/>
            <a:ext cx="2070100" cy="17250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01083"/>
            <a:ext cx="2075688" cy="1729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68"/>
          <a:stretch/>
        </p:blipFill>
        <p:spPr>
          <a:xfrm>
            <a:off x="4631266" y="1982611"/>
            <a:ext cx="2075688" cy="832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7" y="2896305"/>
            <a:ext cx="973851" cy="809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2889251"/>
            <a:ext cx="965200" cy="814917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6" y="3388001"/>
            <a:ext cx="455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72" y="3388001"/>
            <a:ext cx="495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6" y="3388001"/>
            <a:ext cx="5036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617056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300" y="1624111"/>
            <a:ext cx="474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8" y="2513111"/>
            <a:ext cx="599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27501"/>
            <a:ext cx="1960122" cy="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4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708519"/>
            <a:ext cx="8499496" cy="641233"/>
          </a:xfrm>
        </p:spPr>
        <p:txBody>
          <a:bodyPr anchor="ctr" anchorCtr="0">
            <a:normAutofit/>
          </a:bodyPr>
          <a:lstStyle>
            <a:lvl1pPr algn="ctr"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218773"/>
            <a:ext cx="8305800" cy="24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718088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500" b="1" i="1" dirty="0">
              <a:solidFill>
                <a:srgbClr val="146636"/>
              </a:solidFill>
              <a:latin typeface="Arial" charset="0"/>
            </a:endParaRPr>
          </a:p>
        </p:txBody>
      </p:sp>
      <p:pic>
        <p:nvPicPr>
          <p:cNvPr id="8" name="Picture 7" descr="uo_logo_green_on_white_2.jpg">
            <a:extLst>
              <a:ext uri="{FF2B5EF4-FFF2-40B4-BE49-F238E27FC236}">
                <a16:creationId xmlns:a16="http://schemas.microsoft.com/office/drawing/2014/main" id="{57F3AB7B-C4DE-B241-B19B-F7591B7479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00" y="5301804"/>
            <a:ext cx="1517226" cy="320040"/>
          </a:xfrm>
          <a:prstGeom prst="rect">
            <a:avLst/>
          </a:prstGeom>
        </p:spPr>
      </p:pic>
      <p:pic>
        <p:nvPicPr>
          <p:cNvPr id="9" name="Picture 9" descr="horizontal-logo-green-text.jpg">
            <a:extLst>
              <a:ext uri="{FF2B5EF4-FFF2-40B4-BE49-F238E27FC236}">
                <a16:creationId xmlns:a16="http://schemas.microsoft.com/office/drawing/2014/main" id="{25732378-69E2-4E42-9ABE-D6BB860F5C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E64EA-A231-B14E-B29D-907CB6567CD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9" y="121632"/>
            <a:ext cx="1765004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an Office of Basic Energy Sciences</a:t>
            </a:r>
            <a:r>
              <a:rPr lang="en-US" sz="1500" b="1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rgbClr val="146636"/>
                </a:solidFill>
                <a:latin typeface="Arial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22857"/>
            <a:ext cx="9144000" cy="3571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044282"/>
            <a:ext cx="9144000" cy="3571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34509"/>
            <a:ext cx="2743200" cy="42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86AD4552-E8B6-C84C-8FB5-0957F50D3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.oneapi.com/oneL0/tools_PRO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49E0BD-AD30-5840-A28E-F7BE1DBE4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GPU</a:t>
            </a:r>
          </a:p>
          <a:p>
            <a:pPr lvl="1"/>
            <a:r>
              <a:rPr lang="en-US" dirty="0" err="1"/>
              <a:t>Cuda</a:t>
            </a:r>
            <a:r>
              <a:rPr lang="en-US" dirty="0"/>
              <a:t> 10+ support</a:t>
            </a:r>
          </a:p>
          <a:p>
            <a:pPr lvl="1"/>
            <a:r>
              <a:rPr lang="en-US" dirty="0"/>
              <a:t>Fixed support for concurrent kernels launched from threads &gt; 1, and concurrent / transient streams (like from Magma library)</a:t>
            </a:r>
          </a:p>
          <a:p>
            <a:pPr lvl="1"/>
            <a:r>
              <a:rPr lang="en-US" dirty="0"/>
              <a:t>TAU integration with AMD </a:t>
            </a:r>
            <a:r>
              <a:rPr lang="en-US" dirty="0" err="1"/>
              <a:t>ROCm</a:t>
            </a:r>
            <a:r>
              <a:rPr lang="en-US" dirty="0"/>
              <a:t> platform updated to HIP</a:t>
            </a:r>
          </a:p>
          <a:p>
            <a:pPr lvl="1"/>
            <a:r>
              <a:rPr lang="en-US" dirty="0"/>
              <a:t>Adding more robust </a:t>
            </a:r>
            <a:r>
              <a:rPr lang="en-US" dirty="0" err="1"/>
              <a:t>OpenACC</a:t>
            </a:r>
            <a:r>
              <a:rPr lang="en-US" dirty="0"/>
              <a:t> support on device side, </a:t>
            </a:r>
            <a:r>
              <a:rPr lang="en-US" dirty="0" err="1"/>
              <a:t>NVLink</a:t>
            </a:r>
            <a:r>
              <a:rPr lang="en-US"/>
              <a:t> metrics</a:t>
            </a:r>
            <a:endParaRPr lang="en-US" dirty="0"/>
          </a:p>
          <a:p>
            <a:pPr lvl="1"/>
            <a:r>
              <a:rPr lang="en-US" dirty="0"/>
              <a:t>Refactoring deprecated Metric and Event API support in CUPTI 10+</a:t>
            </a:r>
          </a:p>
          <a:p>
            <a:r>
              <a:rPr lang="en-US" dirty="0"/>
              <a:t>OpenMP</a:t>
            </a:r>
          </a:p>
          <a:p>
            <a:pPr lvl="1"/>
            <a:r>
              <a:rPr lang="en-US" dirty="0"/>
              <a:t>Finished OpenMP 5.0 support (host side)</a:t>
            </a:r>
          </a:p>
          <a:p>
            <a:pPr lvl="1"/>
            <a:r>
              <a:rPr lang="en-US" dirty="0"/>
              <a:t>Working on integrated measurement for OpenMP target directives, GPU measurements</a:t>
            </a:r>
          </a:p>
          <a:p>
            <a:r>
              <a:rPr lang="en-US" dirty="0"/>
              <a:t>Other Updates</a:t>
            </a:r>
          </a:p>
          <a:p>
            <a:pPr lvl="1"/>
            <a:r>
              <a:rPr lang="en-US" dirty="0"/>
              <a:t>Updated OpenCL support to support Intel </a:t>
            </a:r>
            <a:r>
              <a:rPr lang="en-US" dirty="0" err="1"/>
              <a:t>oneAPI</a:t>
            </a:r>
            <a:r>
              <a:rPr lang="en-US" dirty="0"/>
              <a:t> / SYCL / DPC++ on early access machine at Argonne</a:t>
            </a:r>
          </a:p>
          <a:p>
            <a:pPr lvl="1"/>
            <a:r>
              <a:rPr lang="en-US" dirty="0"/>
              <a:t>Looking into support for </a:t>
            </a:r>
            <a:r>
              <a:rPr lang="en-US" dirty="0" err="1"/>
              <a:t>oneAPI</a:t>
            </a:r>
            <a:r>
              <a:rPr lang="en-US" dirty="0"/>
              <a:t> Intel Performance API </a:t>
            </a:r>
            <a:r>
              <a:rPr lang="en-US" dirty="0">
                <a:hlinkClick r:id="rId3"/>
              </a:rPr>
              <a:t>https://spec.oneapi.com/oneL0/tools_PROG.html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104EDA-E264-304D-BF37-C33D0D8D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Performance System - Updates</a:t>
            </a:r>
          </a:p>
        </p:txBody>
      </p:sp>
    </p:spTree>
    <p:extLst>
      <p:ext uri="{BB962C8B-B14F-4D97-AF65-F5344CB8AC3E}">
        <p14:creationId xmlns:p14="http://schemas.microsoft.com/office/powerpoint/2010/main" val="38810674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9219</TotalTime>
  <Words>127</Words>
  <Application>Microsoft Macintosh PowerPoint</Application>
  <PresentationFormat>On-screen Show (16:10)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</vt:i4>
      </vt:variant>
    </vt:vector>
  </HeadingPairs>
  <TitlesOfParts>
    <vt:vector size="28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TAU Performance System - Updates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Kevin Huck</cp:lastModifiedBy>
  <cp:revision>442</cp:revision>
  <dcterms:created xsi:type="dcterms:W3CDTF">2010-12-15T20:48:04Z</dcterms:created>
  <dcterms:modified xsi:type="dcterms:W3CDTF">2019-12-10T02:06:58Z</dcterms:modified>
</cp:coreProperties>
</file>