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1.xml" ContentType="application/vnd.openxmlformats-officedocument.theme+xml"/>
  <Override PartName="/ppt/slideLayouts/slideLayout35.xml" ContentType="application/vnd.openxmlformats-officedocument.presentationml.slideLayout+xml"/>
  <Override PartName="/ppt/theme/theme1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3.xml" ContentType="application/vnd.openxmlformats-officedocument.theme+xml"/>
  <Override PartName="/ppt/slideLayouts/slideLayout38.xml" ContentType="application/vnd.openxmlformats-officedocument.presentationml.slideLayout+xml"/>
  <Override PartName="/ppt/theme/theme14.xml" ContentType="application/vnd.openxmlformats-officedocument.theme+xml"/>
  <Override PartName="/ppt/slideLayouts/slideLayout39.xml" ContentType="application/vnd.openxmlformats-officedocument.presentationml.slideLayout+xml"/>
  <Override PartName="/ppt/theme/theme1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7.xml" ContentType="application/vnd.openxmlformats-officedocument.theme+xml"/>
  <Override PartName="/ppt/slideLayouts/slideLayout46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2" r:id="rId2"/>
    <p:sldMasterId id="2147483677" r:id="rId3"/>
    <p:sldMasterId id="2147483679" r:id="rId4"/>
    <p:sldMasterId id="2147483682" r:id="rId5"/>
    <p:sldMasterId id="2147483684" r:id="rId6"/>
    <p:sldMasterId id="2147483686" r:id="rId7"/>
    <p:sldMasterId id="2147483691" r:id="rId8"/>
    <p:sldMasterId id="2147483694" r:id="rId9"/>
    <p:sldMasterId id="2147483696" r:id="rId10"/>
    <p:sldMasterId id="2147483704" r:id="rId11"/>
    <p:sldMasterId id="2147483709" r:id="rId12"/>
    <p:sldMasterId id="2147483711" r:id="rId13"/>
    <p:sldMasterId id="2147483714" r:id="rId14"/>
    <p:sldMasterId id="2147483716" r:id="rId15"/>
    <p:sldMasterId id="2147483718" r:id="rId16"/>
    <p:sldMasterId id="2147483723" r:id="rId17"/>
    <p:sldMasterId id="2147483726" r:id="rId18"/>
    <p:sldMasterId id="2147483728" r:id="rId19"/>
    <p:sldMasterId id="2147483730" r:id="rId20"/>
    <p:sldMasterId id="2147483731" r:id="rId21"/>
  </p:sldMasterIdLst>
  <p:notesMasterIdLst>
    <p:notesMasterId r:id="rId27"/>
  </p:notesMasterIdLst>
  <p:handoutMasterIdLst>
    <p:handoutMasterId r:id="rId28"/>
  </p:handoutMasterIdLst>
  <p:sldIdLst>
    <p:sldId id="281" r:id="rId22"/>
    <p:sldId id="280" r:id="rId23"/>
    <p:sldId id="282" r:id="rId24"/>
    <p:sldId id="283" r:id="rId25"/>
    <p:sldId id="284" r:id="rId26"/>
  </p:sldIdLst>
  <p:sldSz cx="9144000" cy="5715000" type="screen16x1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rtlin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636"/>
    <a:srgbClr val="106600"/>
    <a:srgbClr val="008000"/>
    <a:srgbClr val="F0F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94" autoAdjust="0"/>
    <p:restoredTop sz="80521" autoAdjust="0"/>
  </p:normalViewPr>
  <p:slideViewPr>
    <p:cSldViewPr>
      <p:cViewPr varScale="1">
        <p:scale>
          <a:sx n="120" d="100"/>
          <a:sy n="120" d="100"/>
        </p:scale>
        <p:origin x="176" y="21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23E8C-FA44-4993-A678-63B7AC20CC23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747C0-E24C-47AA-B529-C34075BA0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70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98BB69-19D5-425C-B33D-FC77D5A6EC32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210A8A-16C0-4562-AD3A-B1BC2569C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9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0A8A-16C0-4562-AD3A-B1BC2569C6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6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10A8A-16C0-4562-AD3A-B1BC2569C6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2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10A8A-16C0-4562-AD3A-B1BC2569C6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99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Towards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Exascale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Astrophysics of Mergers and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SuperNova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project, collaboration between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Anshu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Dubey and Kevin Huck.  The goal of the engagement is to set up nightly performance regression testing for key algorithms.  The prototype test case is the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Sedov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explosion problem.  From the FLASH documentation: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Sedov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explosion problem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Sedov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1959) is another purely hydrodynamical test in which we check the code's ability to deal with strong shocks and non-planar symmetry.”  The latest code from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github.com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downloaded, configured and built and then executed under different processor counts.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10A8A-16C0-4562-AD3A-B1BC2569C64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5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/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19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E85B-7BF8-4BD7-AC1E-4E995D383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1BFFFE-0D05-4D66-940B-5D906D674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8BCC3B-A37C-4951-BD7F-ADEEE3040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r>
              <a:rPr lang="en-US"/>
              <a:t>http://www.science.doe.gov/bes/</a:t>
            </a:r>
            <a:endParaRPr lang="en-US" b="1">
              <a:latin typeface="TimesNewRomanPSMT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1FEFC3E-B1CF-4B09-AD96-BF17A7EAD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A921-4423-419F-989D-ABD5BD36F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6618C00-16D3-4AB7-B129-48D8D5EFE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FEA1-DB86-4801-A37E-E46E248BD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sz="1500"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r>
              <a:rPr lang="en-US"/>
              <a:t>http://www.science.doe.gov/bes/</a:t>
            </a:r>
            <a:endParaRPr lang="en-US" b="1">
              <a:latin typeface="TimesNewRomanPSMT"/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EF7118B-8DA2-41CF-B260-A3484F13D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0" y="229444"/>
            <a:ext cx="823081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601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4579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/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19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E85B-7BF8-4BD7-AC1E-4E995D3832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610" y="229458"/>
            <a:ext cx="8230810" cy="4875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1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1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fld id="{962462C6-2360-4477-A776-64E82B86702C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D6B-B989-4DFB-8FCF-33FA2602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3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279263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fld id="{962462C6-2360-4477-A776-64E82B86702C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D6B-B989-4DFB-8FCF-33FA2602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/>
          <a:lstStyle/>
          <a:p>
            <a:fld id="{68F455FD-F83C-4433-AE11-4D89943CC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03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1BFFFE-0D05-4D66-940B-5D906D674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8BCC3B-A37C-4951-BD7F-ADEEE3040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r>
              <a:rPr lang="en-US"/>
              <a:t>http://www.science.doe.gov/bes/</a:t>
            </a:r>
            <a:endParaRPr lang="en-US" b="1">
              <a:latin typeface="TimesNewRomanPSMT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1FEFC3E-B1CF-4B09-AD96-BF17A7EAD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A921-4423-419F-989D-ABD5BD36F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6618C00-16D3-4AB7-B129-48D8D5EFE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610" y="229458"/>
            <a:ext cx="8230810" cy="4875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FEA1-DB86-4801-A37E-E46E248BD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sz="1500"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r>
              <a:rPr lang="en-US"/>
              <a:t>http://www.science.doe.gov/bes/</a:t>
            </a:r>
            <a:endParaRPr lang="en-US" b="1">
              <a:latin typeface="TimesNewRomanPSMT"/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EF7118B-8DA2-41CF-B260-A3484F13D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0" y="229444"/>
            <a:ext cx="823081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601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4579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>
              <a:defRPr/>
            </a:pP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 dirty="0"/>
              <a:t>NERSC Science Highlights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 descr="bignersclogo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0"/>
            <a:ext cx="4191000" cy="120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66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594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7162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59"/>
            <a:ext cx="2971800" cy="291042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5" y="127003"/>
            <a:ext cx="1362301" cy="3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8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1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1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fld id="{962462C6-2360-4477-A776-64E82B86702C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D6B-B989-4DFB-8FCF-33FA2602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17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5" y="190500"/>
            <a:ext cx="4235450" cy="3489960"/>
          </a:xfrm>
          <a:prstGeom prst="rect">
            <a:avLst/>
          </a:prstGeom>
          <a:solidFill>
            <a:srgbClr val="194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500">
              <a:solidFill>
                <a:prstClr val="white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3970568"/>
            <a:ext cx="4214812" cy="777875"/>
          </a:xfrm>
        </p:spPr>
        <p:txBody>
          <a:bodyPr anchor="ctr" anchorCtr="0">
            <a:normAutofit/>
          </a:bodyPr>
          <a:lstStyle>
            <a:lvl1pPr marL="0" indent="0">
              <a:defRPr sz="2333">
                <a:solidFill>
                  <a:srgbClr val="19496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91" y="496317"/>
            <a:ext cx="3470021" cy="289034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000"/>
            </a:lvl2pPr>
            <a:lvl3pPr>
              <a:defRPr sz="833"/>
            </a:lvl3pPr>
            <a:lvl4pPr>
              <a:defRPr sz="750"/>
            </a:lvl4pPr>
            <a:lvl5pPr>
              <a:defRPr sz="750"/>
            </a:lvl5pPr>
          </a:lstStyle>
          <a:p>
            <a:pPr lvl="0" eaLnBrk="1" latinLnBrk="0" hangingPunct="1"/>
            <a:r>
              <a:rPr kumimoji="0" lang="en-US" dirty="0"/>
              <a:t>Click to edit Master title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32" y="5307340"/>
            <a:ext cx="2864157" cy="304271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Footer Information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6656" y="5307340"/>
            <a:ext cx="925708" cy="304271"/>
          </a:xfrm>
        </p:spPr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481832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67" b="1" i="0">
                <a:solidFill>
                  <a:srgbClr val="194963"/>
                </a:solidFill>
              </a:defRPr>
            </a:lvl1pPr>
          </a:lstStyle>
          <a:p>
            <a:fld id="{D897A66F-DFB6-CB44-8B31-7FAB7C20B0C7}" type="datetime4">
              <a:rPr lang="en-US" smtClean="0"/>
              <a:pPr/>
              <a:t>October 18, 2018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4500" y="1982613"/>
            <a:ext cx="2070100" cy="17250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4500" y="201084"/>
            <a:ext cx="2070100" cy="172508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27034" y="201083"/>
            <a:ext cx="2075688" cy="17297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868"/>
          <a:stretch/>
        </p:blipFill>
        <p:spPr>
          <a:xfrm>
            <a:off x="4631266" y="1982611"/>
            <a:ext cx="2075688" cy="8325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767" y="2896305"/>
            <a:ext cx="973851" cy="80983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56227" y="2889251"/>
            <a:ext cx="965200" cy="814917"/>
          </a:xfrm>
          <a:prstGeom prst="rect">
            <a:avLst/>
          </a:prstGeom>
        </p:spPr>
      </p:pic>
      <p:sp>
        <p:nvSpPr>
          <p:cNvPr id="43" name="Rectangle 42"/>
          <p:cNvSpPr/>
          <p:nvPr userDrawn="1"/>
        </p:nvSpPr>
        <p:spPr>
          <a:xfrm>
            <a:off x="4639296" y="3388001"/>
            <a:ext cx="4553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FES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5917772" y="3388001"/>
            <a:ext cx="4956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BER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798296" y="3388001"/>
            <a:ext cx="50366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HEP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6798295" y="1617056"/>
            <a:ext cx="4138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NP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4639300" y="1624111"/>
            <a:ext cx="4745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BES</a:t>
            </a:r>
          </a:p>
        </p:txBody>
      </p:sp>
      <p:sp>
        <p:nvSpPr>
          <p:cNvPr id="48" name="Rectangle 47"/>
          <p:cNvSpPr/>
          <p:nvPr userDrawn="1"/>
        </p:nvSpPr>
        <p:spPr>
          <a:xfrm>
            <a:off x="4639298" y="2513111"/>
            <a:ext cx="5998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ASCR</a:t>
            </a:r>
          </a:p>
        </p:txBody>
      </p:sp>
      <p:pic>
        <p:nvPicPr>
          <p:cNvPr id="23" name="Picture 1" descr="NERSC-logo-color-transparent-edges.gi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127501"/>
            <a:ext cx="1960122" cy="62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340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3708519"/>
            <a:ext cx="8499496" cy="641233"/>
          </a:xfrm>
        </p:spPr>
        <p:txBody>
          <a:bodyPr anchor="ctr" anchorCtr="0">
            <a:normAutofit/>
          </a:bodyPr>
          <a:lstStyle>
            <a:lvl1pPr algn="ctr">
              <a:defRPr sz="23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32" y="5307340"/>
            <a:ext cx="2864157" cy="304271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Footer Information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pic>
        <p:nvPicPr>
          <p:cNvPr id="6" name="Picture 8" descr="NERSCvertLOCKUP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58" y="1218773"/>
            <a:ext cx="8305800" cy="246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12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3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279263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fld id="{962462C6-2360-4477-A776-64E82B86702C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D6B-B989-4DFB-8FCF-33FA2602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/>
          <a:lstStyle/>
          <a:p>
            <a:fld id="{68F455FD-F83C-4433-AE11-4D89943CC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03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.jpe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3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.jpe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43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1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4715510" y="5129743"/>
            <a:ext cx="44132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500" b="1" i="1" dirty="0">
              <a:solidFill>
                <a:srgbClr val="146636"/>
              </a:solidFill>
              <a:latin typeface="Arial" charset="0"/>
            </a:endParaRPr>
          </a:p>
        </p:txBody>
      </p:sp>
      <p:pic>
        <p:nvPicPr>
          <p:cNvPr id="8" name="Picture 7" descr="uo_logo_green_on_white_2.jpg">
            <a:extLst>
              <a:ext uri="{FF2B5EF4-FFF2-40B4-BE49-F238E27FC236}">
                <a16:creationId xmlns:a16="http://schemas.microsoft.com/office/drawing/2014/main" id="{57F3AB7B-C4DE-B241-B19B-F7591B74796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229881"/>
            <a:ext cx="2114621" cy="446053"/>
          </a:xfrm>
          <a:prstGeom prst="rect">
            <a:avLst/>
          </a:prstGeom>
        </p:spPr>
      </p:pic>
      <p:pic>
        <p:nvPicPr>
          <p:cNvPr id="9" name="Picture 9" descr="horizontal-logo-green-text.jpg">
            <a:extLst>
              <a:ext uri="{FF2B5EF4-FFF2-40B4-BE49-F238E27FC236}">
                <a16:creationId xmlns:a16="http://schemas.microsoft.com/office/drawing/2014/main" id="{25732378-69E2-4E42-9ABE-D6BB860F5C8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2451" y="5257831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87" indent="-28488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254" indent="-2374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21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473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318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1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4715510" y="5129743"/>
            <a:ext cx="44132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1" i="1" dirty="0">
                <a:solidFill>
                  <a:srgbClr val="000000"/>
                </a:solidFill>
                <a:latin typeface="Arial" charset="0"/>
              </a:rPr>
              <a:t>an Office of Basic Energy Sciences</a:t>
            </a:r>
            <a:r>
              <a:rPr lang="en-US" sz="1500" b="1" i="1" dirty="0">
                <a:solidFill>
                  <a:srgbClr val="808080"/>
                </a:solidFill>
                <a:latin typeface="Arial" charset="0"/>
              </a:rPr>
              <a:t> </a:t>
            </a:r>
            <a:r>
              <a:rPr lang="en-US" sz="1500" b="1" i="1" dirty="0">
                <a:solidFill>
                  <a:srgbClr val="146636"/>
                </a:solidFill>
                <a:latin typeface="Arial" charset="0"/>
              </a:rPr>
              <a:t>Energy Frontier Research Center</a:t>
            </a: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822857"/>
            <a:ext cx="9144000" cy="3571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298" tIns="35023" rIns="71298" bIns="35023"/>
          <a:lstStyle/>
          <a:p>
            <a:pPr algn="ctr" defTabSz="722255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3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5044282"/>
            <a:ext cx="9144000" cy="35718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298" tIns="35023" rIns="71298" bIns="35023"/>
          <a:lstStyle/>
          <a:p>
            <a:pPr algn="ctr" defTabSz="722255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3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" name="Picture 9" descr="DOE_SC_logo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288108" y="234509"/>
            <a:ext cx="2743200" cy="4231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87" indent="-28488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254" indent="-2374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21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473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318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1655" y="134938"/>
            <a:ext cx="51657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8344"/>
            <a:ext cx="8229600" cy="433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59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83" y="5516574"/>
            <a:ext cx="3778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33" b="1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150EC00-9A0A-49C1-95F3-32FE6EB7C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35942" name="Rectangle 6"/>
          <p:cNvSpPr>
            <a:spLocks noChangeArrowheads="1"/>
          </p:cNvSpPr>
          <p:nvPr/>
        </p:nvSpPr>
        <p:spPr bwMode="auto">
          <a:xfrm>
            <a:off x="0" y="822857"/>
            <a:ext cx="9144000" cy="35719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123" tIns="34936" rIns="71123" bIns="34936"/>
          <a:lstStyle/>
          <a:p>
            <a:pPr defTabSz="720235" eaLnBrk="0" hangingPunct="0">
              <a:lnSpc>
                <a:spcPct val="85000"/>
              </a:lnSpc>
              <a:defRPr/>
            </a:pPr>
            <a:endParaRPr lang="en-US" sz="1833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4102" name="Picture 7" descr="New_DOE_Logo_Color_042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58763"/>
            <a:ext cx="192563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341162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682324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023488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364650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186233" indent="-186233" algn="l" defTabSz="75814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67" b="1">
          <a:solidFill>
            <a:schemeClr val="tx1"/>
          </a:solidFill>
          <a:latin typeface="+mn-lt"/>
          <a:ea typeface="+mn-ea"/>
          <a:cs typeface="+mn-cs"/>
        </a:defRPr>
      </a:lvl1pPr>
      <a:lvl2pPr marL="566627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47016" indent="-186233" algn="l" defTabSz="758143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27405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07796" indent="-186233" algn="l" defTabSz="758143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51713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392880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734041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075207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1162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2324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3488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6465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05817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46979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88141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29305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1FF155-EBDD-4976-A1DE-512077D6B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8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30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60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9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12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5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04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43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661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9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22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2565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303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60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9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12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5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8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21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4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9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8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6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71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9" indent="-2847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76" indent="-23729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200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81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57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241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920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99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77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83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3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71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9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78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437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8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2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7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45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17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898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93" indent="-28479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049" indent="-2373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311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036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757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486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208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931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654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726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45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174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898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621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345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07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793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6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295660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1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4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25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59" indent="-2848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194" indent="-23738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533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34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5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973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786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598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409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1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2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439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25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065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877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69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50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5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 vert="horz" lIns="91126" tIns="45565" rIns="91126" bIns="45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7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0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68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3" indent="-2847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64" indent="-237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177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52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20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193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86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3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06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71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43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09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68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5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26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0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37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7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21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42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6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085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5159" indent="-2851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844" indent="-23763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50533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746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957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172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385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1598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1807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21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42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639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0851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06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277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149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70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67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9" descr="horizontal-logo-green-text.jpg">
            <a:extLst>
              <a:ext uri="{FF2B5EF4-FFF2-40B4-BE49-F238E27FC236}">
                <a16:creationId xmlns:a16="http://schemas.microsoft.com/office/drawing/2014/main" id="{86AD4552-E8B6-C84C-8FB5-0957F50D34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451" y="5257831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948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1655" y="134938"/>
            <a:ext cx="51657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8344"/>
            <a:ext cx="8229600" cy="433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59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83" y="5516574"/>
            <a:ext cx="3778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33" b="1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150EC00-9A0A-49C1-95F3-32FE6EB7C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35942" name="Rectangle 6"/>
          <p:cNvSpPr>
            <a:spLocks noChangeArrowheads="1"/>
          </p:cNvSpPr>
          <p:nvPr/>
        </p:nvSpPr>
        <p:spPr bwMode="auto">
          <a:xfrm>
            <a:off x="0" y="822857"/>
            <a:ext cx="9144000" cy="35719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123" tIns="34936" rIns="71123" bIns="34936"/>
          <a:lstStyle/>
          <a:p>
            <a:pPr defTabSz="720235" eaLnBrk="0" hangingPunct="0">
              <a:lnSpc>
                <a:spcPct val="85000"/>
              </a:lnSpc>
              <a:defRPr/>
            </a:pPr>
            <a:endParaRPr lang="en-US" sz="1833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4102" name="Picture 7" descr="New_DOE_Logo_Color_042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58763"/>
            <a:ext cx="192563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341162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682324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023488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364650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186233" indent="-186233" algn="l" defTabSz="75814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67" b="1">
          <a:solidFill>
            <a:schemeClr val="tx1"/>
          </a:solidFill>
          <a:latin typeface="+mn-lt"/>
          <a:ea typeface="+mn-ea"/>
          <a:cs typeface="+mn-cs"/>
        </a:defRPr>
      </a:lvl1pPr>
      <a:lvl2pPr marL="566627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47016" indent="-186233" algn="l" defTabSz="758143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27405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07796" indent="-186233" algn="l" defTabSz="758143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51713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392880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734041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075207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1162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2324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3488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6465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05817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46979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88141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29305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1FF155-EBDD-4976-A1DE-512077D6B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8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30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60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9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12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5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04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43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661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9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22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2565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303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60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9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12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5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8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21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4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9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8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6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71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9" indent="-2847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76" indent="-23729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200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81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57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241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920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99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77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83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3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71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9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78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437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8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2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7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45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17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898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93" indent="-28479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049" indent="-2373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311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036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757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486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208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931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654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726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45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174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898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621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345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07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793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6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295660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1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4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25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59" indent="-2848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194" indent="-23738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533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34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5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973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786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598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409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1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2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439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25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065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877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69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50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5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 vert="horz" lIns="91126" tIns="45565" rIns="91126" bIns="45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7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0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68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3" indent="-2847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64" indent="-237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177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52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20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193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86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3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06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71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43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09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68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5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26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0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37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7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21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42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6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085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5159" indent="-2851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844" indent="-23763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50533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746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957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172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385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1598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1807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21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42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639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0851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06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277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149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70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nic.uoregon.edu/~khuck/regression/flash/" TargetMode="External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5705" y="698502"/>
            <a:ext cx="7008813" cy="4406636"/>
          </a:xfrm>
        </p:spPr>
        <p:txBody>
          <a:bodyPr/>
          <a:lstStyle/>
          <a:p>
            <a:r>
              <a:rPr lang="en-US" dirty="0"/>
              <a:t>Reproducible measurement and analysis workflows</a:t>
            </a:r>
          </a:p>
          <a:p>
            <a:pPr lvl="1"/>
            <a:r>
              <a:rPr lang="en-US" dirty="0"/>
              <a:t>Collect data with a variety of tools (vendor and open-source)</a:t>
            </a:r>
          </a:p>
          <a:p>
            <a:pPr lvl="1"/>
            <a:r>
              <a:rPr lang="en-US" dirty="0"/>
              <a:t>Create Pandas data analysis workflows that can be applied repeatedly</a:t>
            </a:r>
          </a:p>
          <a:p>
            <a:r>
              <a:rPr lang="en-US" dirty="0"/>
              <a:t>Hybrid static/empirical model generation</a:t>
            </a:r>
          </a:p>
          <a:p>
            <a:pPr lvl="1"/>
            <a:r>
              <a:rPr lang="en-US" dirty="0"/>
              <a:t>Used binary analysis to create parameterized performance models at the CFG level</a:t>
            </a:r>
          </a:p>
          <a:p>
            <a:pPr lvl="1"/>
            <a:r>
              <a:rPr lang="en-US" dirty="0"/>
              <a:t>Initially developed with ROSE, migrated to LLVM</a:t>
            </a:r>
          </a:p>
          <a:p>
            <a:pPr lvl="1"/>
            <a:r>
              <a:rPr lang="en-US" dirty="0"/>
              <a:t>Long-term goal: use in autotuning, enable prediction on hypothetical architectures</a:t>
            </a:r>
          </a:p>
          <a:p>
            <a:r>
              <a:rPr lang="en-US" dirty="0"/>
              <a:t>Autotuning</a:t>
            </a:r>
          </a:p>
          <a:p>
            <a:pPr lvl="1"/>
            <a:r>
              <a:rPr lang="en-US" dirty="0" err="1"/>
              <a:t>Autotuned</a:t>
            </a:r>
            <a:r>
              <a:rPr lang="en-US" dirty="0"/>
              <a:t> empirical rooflines for specific instruction mixes (to produce a tighter upper bound)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PR: Analysis, Modeling, Autotuning (B. Norris and students)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722FF3-B2FF-4B9D-A1FC-2641F0BD8CF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Reproducible Performance Analysis Workflows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FFFE-0D05-4D66-940B-5D906D67495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807" y="673934"/>
            <a:ext cx="2789733" cy="2153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980" y="3038647"/>
            <a:ext cx="2980828" cy="2058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5003" r="-2006"/>
          <a:stretch/>
        </p:blipFill>
        <p:spPr>
          <a:xfrm>
            <a:off x="3784600" y="5252482"/>
            <a:ext cx="3962400" cy="385289"/>
          </a:xfrm>
          <a:prstGeom prst="rect">
            <a:avLst/>
          </a:prstGeom>
        </p:spPr>
      </p:pic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207922" y="698500"/>
            <a:ext cx="5253078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974" tIns="37989" rIns="75974" bIns="37989" numCol="1" anchor="t" anchorCtr="0" compatLnSpc="1">
            <a:prstTxWarp prst="textNoShape">
              <a:avLst/>
            </a:prstTxWarp>
          </a:bodyPr>
          <a:lstStyle>
            <a:lvl1pPr marL="340795" indent="-34079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14673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0234" indent="-28373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1525" lvl="2" indent="0">
              <a:spcBef>
                <a:spcPts val="0"/>
              </a:spcBef>
              <a:buNone/>
            </a:pPr>
            <a:r>
              <a:rPr lang="en-US" sz="1167" dirty="0"/>
              <a:t>(Motivated and evaluated by the SciDAC-4 </a:t>
            </a:r>
            <a:r>
              <a:rPr lang="en-US" sz="1167" b="1" dirty="0"/>
              <a:t>HEP Event Reconstruction with Cutting Edge Computing Architectures</a:t>
            </a:r>
            <a:r>
              <a:rPr lang="en-US" sz="1167" dirty="0"/>
              <a:t> and </a:t>
            </a:r>
            <a:r>
              <a:rPr lang="en-US" sz="1167" b="1" dirty="0"/>
              <a:t>NUCLEI </a:t>
            </a:r>
            <a:r>
              <a:rPr lang="en-US" sz="1167" dirty="0"/>
              <a:t>projects</a:t>
            </a:r>
            <a:r>
              <a:rPr lang="en-US" sz="1167" b="1" dirty="0"/>
              <a:t>)</a:t>
            </a:r>
            <a:endParaRPr lang="en-US" sz="1167" b="1" dirty="0">
              <a:solidFill>
                <a:schemeClr val="accent3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67" dirty="0">
                <a:solidFill>
                  <a:schemeClr val="accent3"/>
                </a:solidFill>
              </a:rPr>
              <a:t>PR goal: </a:t>
            </a:r>
          </a:p>
          <a:p>
            <a:pPr lvl="1">
              <a:spcBef>
                <a:spcPts val="0"/>
              </a:spcBef>
            </a:pPr>
            <a:r>
              <a:rPr lang="en-US" sz="1500" dirty="0">
                <a:solidFill>
                  <a:schemeClr val="accent3"/>
                </a:solidFill>
              </a:rPr>
              <a:t>Provide a data analytics platform for creating and reusing performance analysis workflows</a:t>
            </a:r>
          </a:p>
          <a:p>
            <a:pPr marL="0" indent="0">
              <a:spcBef>
                <a:spcPts val="250"/>
              </a:spcBef>
              <a:buNone/>
            </a:pPr>
            <a:r>
              <a:rPr lang="en-US" sz="1667" dirty="0">
                <a:solidFill>
                  <a:schemeClr val="accent3"/>
                </a:solidFill>
              </a:rPr>
              <a:t>Recent achievements:</a:t>
            </a:r>
          </a:p>
          <a:p>
            <a:pPr>
              <a:spcBef>
                <a:spcPts val="250"/>
              </a:spcBef>
              <a:buFont typeface="Wingdings" charset="2"/>
              <a:buChar char="Ø"/>
            </a:pPr>
            <a:r>
              <a:rPr lang="en-US" sz="1167" b="0" dirty="0">
                <a:solidFill>
                  <a:srgbClr val="FF0000"/>
                </a:solidFill>
              </a:rPr>
              <a:t>Prototype analysis workflows based on data gathered with different tools (TAU, Intel </a:t>
            </a:r>
            <a:r>
              <a:rPr lang="en-US" sz="1167" b="0" dirty="0" err="1">
                <a:solidFill>
                  <a:srgbClr val="FF0000"/>
                </a:solidFill>
              </a:rPr>
              <a:t>Vtune</a:t>
            </a:r>
            <a:r>
              <a:rPr lang="en-US" sz="1167" b="0" dirty="0">
                <a:solidFill>
                  <a:srgbClr val="FF0000"/>
                </a:solidFill>
              </a:rPr>
              <a:t>, etc.) and Python Pandas</a:t>
            </a:r>
          </a:p>
          <a:p>
            <a:pPr marL="338640" lvl="1" indent="-150800">
              <a:spcBef>
                <a:spcPts val="0"/>
              </a:spcBef>
              <a:spcAft>
                <a:spcPts val="250"/>
              </a:spcAft>
            </a:pPr>
            <a:r>
              <a:rPr lang="en-US" sz="1167" dirty="0">
                <a:solidFill>
                  <a:srgbClr val="3366FF"/>
                </a:solidFill>
                <a:latin typeface="+mn-lt"/>
              </a:rPr>
              <a:t>Analysis and optimization of CMS tracking prototype on </a:t>
            </a:r>
            <a:r>
              <a:rPr lang="en-US" sz="1167" dirty="0" err="1">
                <a:solidFill>
                  <a:srgbClr val="3366FF"/>
                </a:solidFill>
                <a:latin typeface="+mn-lt"/>
              </a:rPr>
              <a:t>Skylake</a:t>
            </a:r>
            <a:r>
              <a:rPr lang="en-US" sz="1167" dirty="0">
                <a:solidFill>
                  <a:srgbClr val="3366FF"/>
                </a:solidFill>
                <a:latin typeface="+mn-lt"/>
              </a:rPr>
              <a:t> and KNL(@NERSC Cori), improvement so far </a:t>
            </a:r>
            <a:r>
              <a:rPr lang="en-US" sz="1167" b="1" dirty="0">
                <a:solidFill>
                  <a:srgbClr val="3366FF"/>
                </a:solidFill>
                <a:latin typeface="+mn-lt"/>
              </a:rPr>
              <a:t>~8%</a:t>
            </a:r>
            <a:r>
              <a:rPr lang="en-US" sz="1167" dirty="0">
                <a:solidFill>
                  <a:srgbClr val="3366FF"/>
                </a:solidFill>
                <a:latin typeface="+mn-lt"/>
              </a:rPr>
              <a:t> </a:t>
            </a:r>
          </a:p>
          <a:p>
            <a:pPr marL="338640" lvl="1" indent="-150800">
              <a:spcBef>
                <a:spcPts val="0"/>
              </a:spcBef>
              <a:spcAft>
                <a:spcPts val="250"/>
              </a:spcAft>
            </a:pPr>
            <a:r>
              <a:rPr lang="en-US" sz="1167" dirty="0">
                <a:solidFill>
                  <a:schemeClr val="tx1"/>
                </a:solidFill>
                <a:latin typeface="+mj-lt"/>
              </a:rPr>
              <a:t>Hit finding: Achieved speedups of </a:t>
            </a:r>
            <a:r>
              <a:rPr lang="en-US" sz="1167" b="1" dirty="0">
                <a:solidFill>
                  <a:schemeClr val="tx1"/>
                </a:solidFill>
                <a:latin typeface="+mj-lt"/>
              </a:rPr>
              <a:t>2.7x</a:t>
            </a:r>
            <a:r>
              <a:rPr lang="en-US" sz="1167" dirty="0">
                <a:solidFill>
                  <a:schemeClr val="tx1"/>
                </a:solidFill>
                <a:latin typeface="+mj-lt"/>
              </a:rPr>
              <a:t> from explicit vectorization and of </a:t>
            </a:r>
            <a:r>
              <a:rPr lang="en-US" sz="1167" b="1" dirty="0">
                <a:solidFill>
                  <a:schemeClr val="tx1"/>
                </a:solidFill>
                <a:latin typeface="+mj-lt"/>
              </a:rPr>
              <a:t>&gt;10x </a:t>
            </a:r>
            <a:r>
              <a:rPr lang="en-US" sz="1167" dirty="0">
                <a:solidFill>
                  <a:schemeClr val="tx1"/>
                </a:solidFill>
                <a:latin typeface="+mj-lt"/>
              </a:rPr>
              <a:t>from shared-memory parallelization</a:t>
            </a:r>
            <a:endParaRPr lang="en-US" sz="1167" b="1" i="1" dirty="0">
              <a:solidFill>
                <a:srgbClr val="106636"/>
              </a:solidFill>
              <a:latin typeface="+mj-lt"/>
            </a:endParaRPr>
          </a:p>
          <a:p>
            <a:pPr marL="338640" lvl="1" indent="-150800">
              <a:spcBef>
                <a:spcPts val="0"/>
              </a:spcBef>
              <a:spcAft>
                <a:spcPts val="250"/>
              </a:spcAft>
            </a:pPr>
            <a:endParaRPr lang="en-US" sz="1333" dirty="0">
              <a:solidFill>
                <a:schemeClr val="tx1"/>
              </a:solidFill>
              <a:latin typeface="+mn-lt"/>
            </a:endParaRPr>
          </a:p>
          <a:p>
            <a:pPr marL="338640" lvl="1" indent="-150800">
              <a:spcBef>
                <a:spcPts val="0"/>
              </a:spcBef>
              <a:spcAft>
                <a:spcPts val="250"/>
              </a:spcAft>
            </a:pPr>
            <a:endParaRPr lang="en-US" sz="13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0807" y="2022651"/>
            <a:ext cx="27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Scaling of </a:t>
            </a:r>
            <a:r>
              <a:rPr lang="en-US" sz="1000" dirty="0" err="1">
                <a:solidFill>
                  <a:prstClr val="black"/>
                </a:solidFill>
                <a:latin typeface="Arial Narrow"/>
                <a:cs typeface="Arial Narrow"/>
              </a:rPr>
              <a:t>mem</a:t>
            </a:r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. miss rates </a:t>
            </a:r>
            <a:r>
              <a:rPr lang="en-US" sz="1000" dirty="0" err="1">
                <a:solidFill>
                  <a:prstClr val="black"/>
                </a:solidFill>
                <a:latin typeface="Arial Narrow"/>
                <a:cs typeface="Arial Narrow"/>
              </a:rPr>
              <a:t>w.r.t</a:t>
            </a:r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 number of threads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3307" y="2911651"/>
            <a:ext cx="2730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Breakdown of CPU stalls for specific functions/loops: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926807" y="2848147"/>
            <a:ext cx="2730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8" descr="https://attachment.outlook.office.net/owa/cerati@fnal.gov/service.svc/s/GetFileAttachment?id=AAMkADg5ODVmYzU1LTU4YzQtNDNmYi1iNTdmLTVmMzI3NjIzYjkyYgBGAAAAAABPEZ292X5iR7j%2fs%2btJHTr2BwAFI28OBs8GRryYNU2PRWWEAAAAAAEMAAB4Thr%2fWc0gTZ1X13p2ErpnAAHsk7K8AAABEgAQALUgpW%2bKnmNLqVeP2m%2fR57A%3d&amp;owa=outlook.office365.com&amp;isImagePreview=True&amp;token=eyJhbGciOiJSUzI1NiIsImtpZCI6IjA2MDBGOUY2NzQ2MjA3MzdFNzM0MDRFMjg3QzQ1QTgxOENCN0NFQjgiLCJ4NXQiOiJCZ0Q1OW5SaUJ6Zm5OQVRpaDhSYWdZeTN6cmciLCJ0eXAiOiJKV1QifQ.eyJ2ZXIiOiJFeGNoYW5nZS5DYWxsYmFjay5WMSIsImFwcGN0eHNlbmRlciI6Ik93YURvd25sb2FkQDlkNWY4M2QzLWQzMzgtNGZkMy1iMWM5LWI3ZDk0ZDcwMjU1YSIsImFwcGN0eCI6IntcIm1zZXhjaHByb3RcIjpcIm93YVwiLFwicHJpbWFyeXNpZFwiOlwiUy0xLTUtMjEtMjk1ODkwNjA3MC0zNjkwNDg3ODMzLTI3MzMzNDQ2MzEtMTQzOTMzN1wiLFwicHVpZFwiOlwiMTE1Mzc2NTkzMjEyMzI5NjMzM1wiLFwib2lkXCI6XCI0NjQ5ZDE5NC04YzgyLTQ4MDItYTdlMi0xOWMxNjg5MWI3NGFcIixcInNjb3BlXCI6XCJPd2FEb3dubG9hZFwifSIsIm5iZiI6MTUzNjk4NjkyMCwiZXhwIjoxNTM2OTg3NTIwLCJpc3MiOiIwMDAwMDAwMi0wMDAwLTBmZjEtY2UwMC0wMDAwMDAwMDAwMDBAOWQ1ZjgzZDMtZDMzOC00ZmQzLWIxYzktYjdkOTRkNzAyNTVhIiwiYXVkIjoiMDAwMDAwMDItMDAwMC0wZmYxLWNlMDAtMDAwMDAwMDAwMDAwL2F0dGFjaG1lbnQub3V0bG9vay5vZmZpY2UubmV0QDlkNWY4M2QzLWQzMzgtNGZkMy1iMWM5LWI3ZDk0ZDcwMjU1YSJ9.pBbrnCRJy-FrbiMJDPa0gr2yjU2GQv8xg7C69ak0CXchFrbvqeXenI9IwHTBsgH6FpDh5H6_Rjn-W5KXaCozVTqpnIp_dYA9NmaAZEfxgUo312as9JBydIzsD76YZD56uc7NrfS59imcensog03cWQ5p7gW6khLwdN06zJlTc779PbH_QwA81Tj5yzuCAr3zLRajgbJc8RGYEraNhMFDOVuIpwanOfMDywxciVZHrBfQWjTss1OAtRcmlHszkjiVJcZdpsRq8KrX-8AKyQHhxo8w3P6E1LsLBOxnXog_v2JsB06z7CjF4PuMh0NBAO5eR7uLSqCNjVFn7XBwfqJ64g&amp;NoRetry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65500"/>
            <a:ext cx="2493923" cy="15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44" y="3365500"/>
            <a:ext cx="2095500" cy="17783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83442" y="4772725"/>
            <a:ext cx="298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Execution speedup on </a:t>
            </a:r>
            <a:r>
              <a:rPr lang="en-US" sz="1000" dirty="0" err="1">
                <a:solidFill>
                  <a:prstClr val="black"/>
                </a:solidFill>
                <a:latin typeface="Arial Narrow"/>
                <a:cs typeface="Arial Narrow"/>
              </a:rPr>
              <a:t>Skylake</a:t>
            </a:r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 of </a:t>
            </a:r>
            <a:r>
              <a:rPr lang="en-US" sz="1000" b="1" dirty="0">
                <a:solidFill>
                  <a:prstClr val="black"/>
                </a:solidFill>
                <a:latin typeface="Arial Narrow"/>
                <a:cs typeface="Arial Narrow"/>
              </a:rPr>
              <a:t>hit finding code </a:t>
            </a:r>
            <a:br>
              <a:rPr lang="en-US" sz="1000" b="1" dirty="0">
                <a:solidFill>
                  <a:prstClr val="black"/>
                </a:solidFill>
                <a:latin typeface="Arial Narrow"/>
                <a:cs typeface="Arial Narrow"/>
              </a:rPr>
            </a:br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as a function of the number of threads.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1761" y="4519659"/>
            <a:ext cx="227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Execution speedup on KNL of </a:t>
            </a:r>
            <a:r>
              <a:rPr lang="en-US" sz="1000" b="1" dirty="0">
                <a:solidFill>
                  <a:prstClr val="black"/>
                </a:solidFill>
                <a:latin typeface="Arial Narrow"/>
                <a:cs typeface="Arial Narrow"/>
              </a:rPr>
              <a:t>hit finding code </a:t>
            </a:r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as a function of the number of threads.</a:t>
            </a:r>
          </a:p>
        </p:txBody>
      </p:sp>
      <p:sp>
        <p:nvSpPr>
          <p:cNvPr id="4" name="Right Arrow 3"/>
          <p:cNvSpPr/>
          <p:nvPr/>
        </p:nvSpPr>
        <p:spPr>
          <a:xfrm rot="20027487">
            <a:off x="5606806" y="2373510"/>
            <a:ext cx="345117" cy="254164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2" name="Right Arrow 21"/>
          <p:cNvSpPr/>
          <p:nvPr/>
        </p:nvSpPr>
        <p:spPr>
          <a:xfrm rot="1933643">
            <a:off x="5564837" y="2720749"/>
            <a:ext cx="336312" cy="254164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Down Arrow 5"/>
          <p:cNvSpPr/>
          <p:nvPr/>
        </p:nvSpPr>
        <p:spPr>
          <a:xfrm>
            <a:off x="1968500" y="3295415"/>
            <a:ext cx="190500" cy="1905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3" name="Down Arrow 22"/>
          <p:cNvSpPr/>
          <p:nvPr/>
        </p:nvSpPr>
        <p:spPr>
          <a:xfrm rot="19155384">
            <a:off x="3667118" y="3124468"/>
            <a:ext cx="162428" cy="24099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12942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49E0BD-AD30-5840-A28E-F7BE1DBE4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</a:t>
            </a:r>
          </a:p>
          <a:p>
            <a:pPr lvl="1"/>
            <a:r>
              <a:rPr lang="en-US" dirty="0" err="1"/>
              <a:t>Cuda</a:t>
            </a:r>
            <a:r>
              <a:rPr lang="en-US" dirty="0"/>
              <a:t> 9+ with </a:t>
            </a:r>
            <a:r>
              <a:rPr lang="en-US" dirty="0" err="1"/>
              <a:t>NVLink</a:t>
            </a:r>
            <a:r>
              <a:rPr lang="en-US" dirty="0"/>
              <a:t> support</a:t>
            </a:r>
          </a:p>
          <a:p>
            <a:pPr lvl="1"/>
            <a:r>
              <a:rPr lang="en-US" dirty="0"/>
              <a:t>Fixing support for concurrent kernels launched from threads &gt; 1</a:t>
            </a:r>
          </a:p>
          <a:p>
            <a:pPr lvl="1"/>
            <a:r>
              <a:rPr lang="en-US" dirty="0"/>
              <a:t>TAU integration with AMD </a:t>
            </a:r>
            <a:r>
              <a:rPr lang="en-US" dirty="0" err="1"/>
              <a:t>ROCm</a:t>
            </a:r>
            <a:r>
              <a:rPr lang="en-US" dirty="0"/>
              <a:t> platform</a:t>
            </a:r>
          </a:p>
          <a:p>
            <a:r>
              <a:rPr lang="en-US" dirty="0"/>
              <a:t>OpenMP</a:t>
            </a:r>
          </a:p>
          <a:p>
            <a:pPr lvl="1"/>
            <a:r>
              <a:rPr lang="en-US" dirty="0"/>
              <a:t>Finishing up OMPT TR7 / OpenMP 5.0 support</a:t>
            </a:r>
          </a:p>
          <a:p>
            <a:pPr lvl="1"/>
            <a:r>
              <a:rPr lang="en-US" dirty="0"/>
              <a:t>Integrated measurement for OpenMP regions, target directives, GPU measurements</a:t>
            </a:r>
          </a:p>
          <a:p>
            <a:pPr lvl="1"/>
            <a:r>
              <a:rPr lang="en-US" dirty="0"/>
              <a:t>Lower overhead than original OMPT TR4 support from 2 years ago</a:t>
            </a:r>
          </a:p>
          <a:p>
            <a:r>
              <a:rPr lang="en-US" dirty="0"/>
              <a:t>Other Updates</a:t>
            </a:r>
          </a:p>
          <a:p>
            <a:pPr lvl="1"/>
            <a:r>
              <a:rPr lang="en-US" dirty="0"/>
              <a:t>Support for IBM XL compilers with MVAPICH2 under IBM Power Linux Power 9 + GPU platform</a:t>
            </a:r>
          </a:p>
          <a:p>
            <a:pPr lvl="1"/>
            <a:r>
              <a:rPr lang="en-US" dirty="0"/>
              <a:t>LIKWID hardware counter support</a:t>
            </a:r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104EDA-E264-304D-BF37-C33D0D8D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 Performance System - Updates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CE70B-2C44-3E4A-89E0-717A781BE0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FFFE-0D05-4D66-940B-5D906D67495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6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FE9455-4E93-1C42-8892-94256CBB5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Added TAU support to save profiles as ADIOS2</a:t>
            </a:r>
          </a:p>
          <a:p>
            <a:pPr lvl="1"/>
            <a:r>
              <a:rPr lang="en-US" dirty="0"/>
              <a:t>Profiles only (no trace data)</a:t>
            </a:r>
          </a:p>
          <a:p>
            <a:pPr lvl="1"/>
            <a:r>
              <a:rPr lang="en-US" dirty="0"/>
              <a:t>End of execution only (no periodic/timestep output support yet)</a:t>
            </a:r>
          </a:p>
          <a:p>
            <a:r>
              <a:rPr lang="en-US" dirty="0"/>
              <a:t>Working on Darshan integration</a:t>
            </a:r>
          </a:p>
          <a:p>
            <a:pPr lvl="1"/>
            <a:r>
              <a:rPr lang="en-US" dirty="0"/>
              <a:t>Both libraries wrap </a:t>
            </a:r>
            <a:r>
              <a:rPr lang="en-US" dirty="0" err="1"/>
              <a:t>MPI_Init</a:t>
            </a:r>
            <a:r>
              <a:rPr lang="en-US" dirty="0"/>
              <a:t>() and </a:t>
            </a:r>
            <a:r>
              <a:rPr lang="en-US" dirty="0" err="1"/>
              <a:t>MPI_Finalize</a:t>
            </a:r>
            <a:r>
              <a:rPr lang="en-US" dirty="0"/>
              <a:t>(), MPI I/O routines</a:t>
            </a:r>
          </a:p>
          <a:p>
            <a:r>
              <a:rPr lang="en-US" dirty="0"/>
              <a:t>SOS Updates</a:t>
            </a:r>
          </a:p>
          <a:p>
            <a:pPr lvl="1"/>
            <a:r>
              <a:rPr lang="en-US" dirty="0"/>
              <a:t>In memory database support</a:t>
            </a:r>
          </a:p>
          <a:p>
            <a:pPr lvl="1"/>
            <a:r>
              <a:rPr lang="en-US" dirty="0"/>
              <a:t>No-database support (local cache for streaming support)</a:t>
            </a:r>
          </a:p>
          <a:p>
            <a:r>
              <a:rPr lang="en-US" dirty="0"/>
              <a:t>Working on “always on” support, without having TAU be a build dependency</a:t>
            </a:r>
          </a:p>
          <a:p>
            <a:pPr lvl="1"/>
            <a:r>
              <a:rPr lang="en-US" dirty="0"/>
              <a:t>Integrate with application timers and/or timer libraries (e.g. CAMTIMERS) to use TAU if </a:t>
            </a:r>
            <a:r>
              <a:rPr lang="en-US" dirty="0" err="1"/>
              <a:t>LD_PRELOAD’ed</a:t>
            </a:r>
            <a:r>
              <a:rPr lang="en-US" dirty="0"/>
              <a:t> into the environment - otherwise ignore</a:t>
            </a:r>
          </a:p>
          <a:p>
            <a:pPr lvl="1"/>
            <a:r>
              <a:rPr lang="en-US" dirty="0"/>
              <a:t>Integration opportunities: CAMTIMERS, ADIOS2, </a:t>
            </a:r>
            <a:r>
              <a:rPr lang="en-US" dirty="0" err="1"/>
              <a:t>Xolotl</a:t>
            </a:r>
            <a:r>
              <a:rPr lang="en-US" dirty="0"/>
              <a:t>, Caliper, others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F8DACB-8A0A-454A-8D0B-0BC4958F5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 Performance System - Data Management Interactions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206BC-8016-A44F-9A90-814E0B9B4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722FF3-B2FF-4B9D-A1FC-2641F0BD8CF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E24592-25C7-2A40-B9B8-E254A247B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Engagement: TEAMS / FLASH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DA760C-2B68-5946-A856-1C0F9779C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769937"/>
            <a:ext cx="4343400" cy="4335210"/>
          </a:xfrm>
        </p:spPr>
        <p:txBody>
          <a:bodyPr/>
          <a:lstStyle/>
          <a:p>
            <a:r>
              <a:rPr lang="en-US" dirty="0"/>
              <a:t>Nightly Performance Regression Testing</a:t>
            </a:r>
          </a:p>
          <a:p>
            <a:pPr lvl="1"/>
            <a:r>
              <a:rPr lang="en-US" dirty="0"/>
              <a:t>Check out current master, configure, build, run</a:t>
            </a:r>
          </a:p>
          <a:p>
            <a:pPr lvl="1"/>
            <a:r>
              <a:rPr lang="en-US" dirty="0"/>
              <a:t>Store performance data in </a:t>
            </a:r>
            <a:r>
              <a:rPr lang="en-US" dirty="0" err="1"/>
              <a:t>TAUdb</a:t>
            </a:r>
            <a:r>
              <a:rPr lang="en-US" dirty="0"/>
              <a:t> database (Postgres)</a:t>
            </a:r>
          </a:p>
          <a:p>
            <a:pPr lvl="1"/>
            <a:r>
              <a:rPr lang="en-US" dirty="0"/>
              <a:t>Run automated </a:t>
            </a:r>
            <a:r>
              <a:rPr lang="en-US" dirty="0" err="1"/>
              <a:t>PerfExplorer</a:t>
            </a:r>
            <a:r>
              <a:rPr lang="en-US" dirty="0"/>
              <a:t> scripts to generate charts</a:t>
            </a:r>
          </a:p>
          <a:p>
            <a:pPr lvl="1"/>
            <a:r>
              <a:rPr lang="en-US" dirty="0"/>
              <a:t>Scaling behavior, top 5 event breakdown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A28BA-B0A8-8643-B228-2AD07127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22FF3-B2FF-4B9D-A1FC-2641F0BD8CF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FA2771-4820-B74C-AAA6-661B9D195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797498"/>
            <a:ext cx="2880360" cy="20574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421175-8B95-CD47-9E49-24FAEF3FB8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79313" y="769937"/>
            <a:ext cx="2880361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39A365-7719-0740-8B3A-F779B9C86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985724"/>
            <a:ext cx="2863674" cy="21477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6DC2D9-BC12-C94B-AC47-6AD8E1E55BD5}"/>
              </a:ext>
            </a:extLst>
          </p:cNvPr>
          <p:cNvSpPr txBox="1"/>
          <p:nvPr/>
        </p:nvSpPr>
        <p:spPr>
          <a:xfrm>
            <a:off x="443023" y="4434007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http://www.nic.uoregon.edu/~khuck/regression/flash/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5076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5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6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46737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7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8950</TotalTime>
  <Words>621</Words>
  <Application>Microsoft Macintosh PowerPoint</Application>
  <PresentationFormat>On-screen Show (16:10)</PresentationFormat>
  <Paragraphs>64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5</vt:i4>
      </vt:variant>
    </vt:vector>
  </HeadingPairs>
  <TitlesOfParts>
    <vt:vector size="32" baseType="lpstr">
      <vt:lpstr>Arial</vt:lpstr>
      <vt:lpstr>Arial Narrow</vt:lpstr>
      <vt:lpstr>Book Antiqua</vt:lpstr>
      <vt:lpstr>Calibri</vt:lpstr>
      <vt:lpstr>TimesNewRomanPSMT</vt:lpstr>
      <vt:lpstr>Wingdings</vt:lpstr>
      <vt:lpstr>Theme3</vt:lpstr>
      <vt:lpstr>1_Office Theme</vt:lpstr>
      <vt:lpstr>5_Default Design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1_Theme3</vt:lpstr>
      <vt:lpstr>8_Office Theme</vt:lpstr>
      <vt:lpstr>6_Default Design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PR: Analysis, Modeling, Autotuning (B. Norris and students)</vt:lpstr>
      <vt:lpstr>Reproducible Performance Analysis Workflows</vt:lpstr>
      <vt:lpstr>TAU Performance System - Updates</vt:lpstr>
      <vt:lpstr>TAU Performance System - Data Management Interactions</vt:lpstr>
      <vt:lpstr>Application Engagement: TEAMS / FLASH</vt:lpstr>
    </vt:vector>
  </TitlesOfParts>
  <Company>US Department of Energy (SC)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helpdesk</dc:creator>
  <cp:lastModifiedBy>Kevin Huck</cp:lastModifiedBy>
  <cp:revision>431</cp:revision>
  <dcterms:created xsi:type="dcterms:W3CDTF">2010-12-15T20:48:04Z</dcterms:created>
  <dcterms:modified xsi:type="dcterms:W3CDTF">2018-10-19T16:24:46Z</dcterms:modified>
</cp:coreProperties>
</file>