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7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8.xml" ContentType="application/vnd.openxmlformats-officedocument.theme+xml"/>
  <Override PartName="/ppt/slideLayouts/slideLayout23.xml" ContentType="application/vnd.openxmlformats-officedocument.presentationml.slideLayout+xml"/>
  <Override PartName="/ppt/theme/theme9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10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11.xml" ContentType="application/vnd.openxmlformats-officedocument.theme+xml"/>
  <Override PartName="/ppt/slideLayouts/slideLayout35.xml" ContentType="application/vnd.openxmlformats-officedocument.presentationml.slideLayout+xml"/>
  <Override PartName="/ppt/theme/theme1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13.xml" ContentType="application/vnd.openxmlformats-officedocument.theme+xml"/>
  <Override PartName="/ppt/slideLayouts/slideLayout38.xml" ContentType="application/vnd.openxmlformats-officedocument.presentationml.slideLayout+xml"/>
  <Override PartName="/ppt/theme/theme14.xml" ContentType="application/vnd.openxmlformats-officedocument.theme+xml"/>
  <Override PartName="/ppt/slideLayouts/slideLayout39.xml" ContentType="application/vnd.openxmlformats-officedocument.presentationml.slideLayout+xml"/>
  <Override PartName="/ppt/theme/theme1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16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17.xml" ContentType="application/vnd.openxmlformats-officedocument.theme+xml"/>
  <Override PartName="/ppt/slideLayouts/slideLayout46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72" r:id="rId2"/>
    <p:sldMasterId id="2147483677" r:id="rId3"/>
    <p:sldMasterId id="2147483679" r:id="rId4"/>
    <p:sldMasterId id="2147483682" r:id="rId5"/>
    <p:sldMasterId id="2147483684" r:id="rId6"/>
    <p:sldMasterId id="2147483686" r:id="rId7"/>
    <p:sldMasterId id="2147483691" r:id="rId8"/>
    <p:sldMasterId id="2147483694" r:id="rId9"/>
    <p:sldMasterId id="2147483696" r:id="rId10"/>
    <p:sldMasterId id="2147483704" r:id="rId11"/>
    <p:sldMasterId id="2147483709" r:id="rId12"/>
    <p:sldMasterId id="2147483711" r:id="rId13"/>
    <p:sldMasterId id="2147483714" r:id="rId14"/>
    <p:sldMasterId id="2147483716" r:id="rId15"/>
    <p:sldMasterId id="2147483718" r:id="rId16"/>
    <p:sldMasterId id="2147483723" r:id="rId17"/>
    <p:sldMasterId id="2147483726" r:id="rId18"/>
    <p:sldMasterId id="2147483728" r:id="rId19"/>
    <p:sldMasterId id="2147483730" r:id="rId20"/>
    <p:sldMasterId id="2147483731" r:id="rId21"/>
  </p:sldMasterIdLst>
  <p:notesMasterIdLst>
    <p:notesMasterId r:id="rId24"/>
  </p:notesMasterIdLst>
  <p:handoutMasterIdLst>
    <p:handoutMasterId r:id="rId25"/>
  </p:handoutMasterIdLst>
  <p:sldIdLst>
    <p:sldId id="280" r:id="rId22"/>
    <p:sldId id="284" r:id="rId23"/>
  </p:sldIdLst>
  <p:sldSz cx="9144000" cy="5715000" type="screen16x1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ortlin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636"/>
    <a:srgbClr val="106600"/>
    <a:srgbClr val="008000"/>
    <a:srgbClr val="F0F8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5" autoAdjust="0"/>
    <p:restoredTop sz="80521" autoAdjust="0"/>
  </p:normalViewPr>
  <p:slideViewPr>
    <p:cSldViewPr>
      <p:cViewPr varScale="1">
        <p:scale>
          <a:sx n="121" d="100"/>
          <a:sy n="121" d="100"/>
        </p:scale>
        <p:origin x="1432" y="17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-76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E23E8C-FA44-4993-A678-63B7AC20CC23}" type="datetimeFigureOut">
              <a:rPr lang="en-US" smtClean="0"/>
              <a:pPr/>
              <a:t>10/19/18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2747C0-E24C-47AA-B529-C34075BA04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470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F98BB69-19D5-425C-B33D-FC77D5A6EC32}" type="datetimeFigureOut">
              <a:rPr lang="en-US" smtClean="0"/>
              <a:pPr/>
              <a:t>10/19/18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696913"/>
            <a:ext cx="55753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6210A8A-16C0-4562-AD3A-B1BC2569C6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97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000" dirty="0"/>
              <a:t>Pilot project, funded for 3 years. </a:t>
            </a:r>
          </a:p>
          <a:p>
            <a:r>
              <a:rPr lang="en-US" sz="1800" b="0" dirty="0">
                <a:solidFill>
                  <a:schemeClr val="tx1"/>
                </a:solidFill>
                <a:latin typeface="+mn-lt"/>
              </a:rPr>
              <a:t>Goal: accelerate HEP event reconstruction exploiting highly parallel computing architectures. Focus on two areas: CMS Tracking and </a:t>
            </a:r>
            <a:r>
              <a:rPr lang="en-US" sz="1800" b="0" dirty="0" err="1">
                <a:solidFill>
                  <a:schemeClr val="tx1"/>
                </a:solidFill>
                <a:latin typeface="+mn-lt"/>
              </a:rPr>
              <a:t>LArTPC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 Reconstruction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2000" dirty="0"/>
              <a:t>Institutions and people:</a:t>
            </a:r>
          </a:p>
          <a:p>
            <a:r>
              <a:rPr lang="en-US" sz="1800" b="0" dirty="0" err="1">
                <a:solidFill>
                  <a:schemeClr val="tx1"/>
                </a:solidFill>
                <a:latin typeface="+mn-lt"/>
              </a:rPr>
              <a:t>Fermilab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: G. </a:t>
            </a:r>
            <a:r>
              <a:rPr lang="en-US" sz="1800" b="0" dirty="0" err="1">
                <a:solidFill>
                  <a:schemeClr val="tx1"/>
                </a:solidFill>
                <a:latin typeface="+mn-lt"/>
              </a:rPr>
              <a:t>Cerati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 (PI), M. Wang (staff), A. Hall (postdoc), S. Berkman (postdoc); expertise in HEP reconstruction</a:t>
            </a:r>
          </a:p>
          <a:p>
            <a:r>
              <a:rPr lang="en-US" sz="1800" b="0" dirty="0">
                <a:solidFill>
                  <a:schemeClr val="tx1"/>
                </a:solidFill>
                <a:latin typeface="+mn-lt"/>
              </a:rPr>
              <a:t>University of Oregon: B. Norris (PI), B. Gravelle (grad. student); </a:t>
            </a:r>
            <a:br>
              <a:rPr lang="en-US" sz="1800" b="0" dirty="0">
                <a:solidFill>
                  <a:schemeClr val="tx1"/>
                </a:solidFill>
                <a:latin typeface="+mn-lt"/>
              </a:rPr>
            </a:br>
            <a:r>
              <a:rPr lang="en-US" sz="1800" b="0" dirty="0">
                <a:solidFill>
                  <a:schemeClr val="tx1"/>
                </a:solidFill>
                <a:latin typeface="+mn-lt"/>
              </a:rPr>
              <a:t>expertise in analysis and optimization for HPC</a:t>
            </a:r>
          </a:p>
          <a:p>
            <a:pPr marL="0" indent="0">
              <a:buNone/>
            </a:pPr>
            <a:r>
              <a:rPr lang="en-US" sz="2000" dirty="0"/>
              <a:t>Milestones achieved:</a:t>
            </a:r>
          </a:p>
          <a:p>
            <a:pPr marL="340795" lvl="1" indent="-340795">
              <a:buFont typeface="Arial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CMS tracking: 1. Benchmark physics performance and work on improvements; </a:t>
            </a:r>
            <a:br>
              <a:rPr lang="en-US" sz="1800" dirty="0">
                <a:solidFill>
                  <a:schemeClr val="tx1"/>
                </a:solidFill>
                <a:latin typeface="+mn-lt"/>
              </a:rPr>
            </a:br>
            <a:r>
              <a:rPr lang="en-US" sz="1800" dirty="0">
                <a:solidFill>
                  <a:schemeClr val="tx1"/>
                </a:solidFill>
                <a:latin typeface="+mn-lt"/>
              </a:rPr>
              <a:t>2. Profile computing performance and work on solutions</a:t>
            </a:r>
          </a:p>
          <a:p>
            <a:pPr marL="340795" lvl="1" indent="-340795">
              <a:buFont typeface="Arial" charset="0"/>
              <a:buChar char="•"/>
            </a:pPr>
            <a:r>
              <a:rPr lang="en-US" sz="1800" dirty="0" err="1">
                <a:solidFill>
                  <a:schemeClr val="tx1"/>
                </a:solidFill>
                <a:latin typeface="+mn-lt"/>
              </a:rPr>
              <a:t>LArTPC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Reconstruction: 1. Port ideas and tools from CMS tracking work; 2. Produce standalone implementation of algorithm for feasibility study; 3. Perform tests of parallel execution of feasibility study algorithm.</a:t>
            </a:r>
          </a:p>
          <a:p>
            <a:pPr marL="0" indent="0">
              <a:buNone/>
            </a:pPr>
            <a:r>
              <a:rPr lang="en-US" sz="2000" dirty="0"/>
              <a:t>Coordinating activities:</a:t>
            </a:r>
          </a:p>
          <a:p>
            <a:pPr marL="340795" lvl="1" indent="-340795">
              <a:buFont typeface="Arial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Partnership with RAPIDS Institute, in particular for advanced profiling tools</a:t>
            </a:r>
          </a:p>
          <a:p>
            <a:endParaRPr lang="en-US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10A8A-16C0-4562-AD3A-B1BC2569C64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466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Towards </a:t>
            </a:r>
            <a:r>
              <a:rPr lang="en-US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Exascale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Astrophysics of Mergers and </a:t>
            </a:r>
            <a:r>
              <a:rPr lang="en-US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SuperNova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project, collaboration between </a:t>
            </a:r>
            <a:r>
              <a:rPr lang="en-US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Anshu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Dubey and Kevin Huck.  The goal of the engagement is to set up nightly performance regression testing for key algorithms.  The prototype test case is the </a:t>
            </a:r>
            <a:r>
              <a:rPr lang="en-US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Sedov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explosion problem.  From the FLASH documentation: “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Sedov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explosion problem (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Sedov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1959) is another purely hydrodynamical test in which we check the code's ability to deal with strong shocks and non-planar symmetry.”  The latest code from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github.com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downloaded, configured and built and then executed under different processor counts.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210A8A-16C0-4562-AD3A-B1BC2569C64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350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5207000"/>
            <a:ext cx="2667000" cy="5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974" tIns="37989" rIns="75974" bIns="379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/>
          </a:p>
        </p:txBody>
      </p:sp>
      <p:pic>
        <p:nvPicPr>
          <p:cNvPr id="5" name="Picture 8" descr="horizontal-logo-green-tex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54019"/>
            <a:ext cx="5334000" cy="743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4605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79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59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39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19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99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79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58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38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457200" y="1651000"/>
            <a:ext cx="82296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667" b="1">
                <a:solidFill>
                  <a:srgbClr val="14673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1E85B-7BF8-4BD7-AC1E-4E995D3832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-190500"/>
            <a:ext cx="83058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3200400" y="5296961"/>
            <a:ext cx="5257800" cy="304271"/>
          </a:xfrm>
          <a:prstGeom prst="rect">
            <a:avLst/>
          </a:prstGeom>
        </p:spPr>
        <p:txBody>
          <a:bodyPr lIns="91365" tIns="45683" rIns="91365" bIns="45683"/>
          <a:lstStyle>
            <a:lvl1pPr algn="r">
              <a:defRPr b="0">
                <a:solidFill>
                  <a:srgbClr val="146737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8382000" y="5292992"/>
            <a:ext cx="457200" cy="304271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71BFFFE-0D05-4D66-940B-5D906D6749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C652A-1437-4DEE-BE20-1D8E4CBD3D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38BCC3B-A37C-4951-BD7F-ADEEE30407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-190500"/>
            <a:ext cx="83058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3200400" y="5296961"/>
            <a:ext cx="5257800" cy="304271"/>
          </a:xfrm>
        </p:spPr>
        <p:txBody>
          <a:bodyPr/>
          <a:lstStyle>
            <a:lvl1pPr algn="ctr">
              <a:defRPr b="0">
                <a:solidFill>
                  <a:srgbClr val="146737"/>
                </a:solidFill>
              </a:defRPr>
            </a:lvl1pPr>
          </a:lstStyle>
          <a:p>
            <a:pPr>
              <a:defRPr/>
            </a:pPr>
            <a:r>
              <a:rPr lang="en-US"/>
              <a:t>http://www.science.doe.gov/bes/</a:t>
            </a:r>
            <a:endParaRPr lang="en-US" b="1">
              <a:latin typeface="TimesNewRomanPSMT"/>
            </a:endParaRP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8382000" y="5292992"/>
            <a:ext cx="457200" cy="304271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81FEFC3E-B1CF-4B09-AD96-BF17A7EADA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AA921-4423-419F-989D-ABD5BD36FE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0" u="none"/>
              <a:t>Office of Science FY 2011 Budget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C3E240-9EB6-4604-A43D-9910B3F588EA}" type="slidenum">
              <a:rPr lang="en-US" b="0" u="none" smtClean="0"/>
              <a:pPr>
                <a:defRPr/>
              </a:pPr>
              <a:t>‹#›</a:t>
            </a:fld>
            <a:endParaRPr lang="en-US" b="0" u="none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-190500"/>
            <a:ext cx="83058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3200400" y="5296961"/>
            <a:ext cx="5257800" cy="304271"/>
          </a:xfrm>
        </p:spPr>
        <p:txBody>
          <a:bodyPr/>
          <a:lstStyle>
            <a:lvl1pPr algn="r">
              <a:defRPr b="0">
                <a:solidFill>
                  <a:srgbClr val="146737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8382000" y="5292992"/>
            <a:ext cx="457200" cy="304271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46618C00-16D3-4AB7-B129-48D8D5EFEF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0" u="none"/>
              <a:t>Office of Science FY 2011 Budget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C3E240-9EB6-4604-A43D-9910B3F588EA}" type="slidenum">
              <a:rPr lang="en-US" b="0" u="none" smtClean="0"/>
              <a:pPr>
                <a:defRPr/>
              </a:pPr>
              <a:t>‹#›</a:t>
            </a:fld>
            <a:endParaRPr lang="en-US" b="0" u="none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Office of Science FY 2011 Budget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9FEA1-DB86-4801-A37E-E46E248BDA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-190500"/>
            <a:ext cx="83058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3200400" y="5296961"/>
            <a:ext cx="5257800" cy="304271"/>
          </a:xfrm>
        </p:spPr>
        <p:txBody>
          <a:bodyPr/>
          <a:lstStyle>
            <a:lvl1pPr algn="ctr">
              <a:defRPr sz="1500" b="0">
                <a:solidFill>
                  <a:srgbClr val="146737"/>
                </a:solidFill>
              </a:defRPr>
            </a:lvl1pPr>
          </a:lstStyle>
          <a:p>
            <a:pPr>
              <a:defRPr/>
            </a:pPr>
            <a:r>
              <a:rPr lang="en-US"/>
              <a:t>http://www.science.doe.gov/bes/</a:t>
            </a:r>
            <a:endParaRPr lang="en-US" b="1">
              <a:latin typeface="TimesNewRomanPSMT"/>
            </a:endParaRPr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8382000" y="5292992"/>
            <a:ext cx="457200" cy="304271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7EF7118B-8DA2-41CF-B260-A3484F13D4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22FF3-B2FF-4B9D-A1FC-2641F0BD8C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600" y="229444"/>
            <a:ext cx="8230810" cy="952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601" y="1333259"/>
            <a:ext cx="4042833" cy="37715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4579" y="1333259"/>
            <a:ext cx="4042833" cy="37715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3FA2B4D-A9D7-4935-A3AF-CDF720EF85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22FF3-B2FF-4B9D-A1FC-2641F0BD8C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0" u="none"/>
              <a:t>Office of Science FY 2011 Budget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C3E240-9EB6-4604-A43D-9910B3F588EA}" type="slidenum">
              <a:rPr lang="en-US" b="0" u="none" smtClean="0"/>
              <a:pPr>
                <a:defRPr/>
              </a:pPr>
              <a:t>‹#›</a:t>
            </a:fld>
            <a:endParaRPr lang="en-US" b="0" u="none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5207000"/>
            <a:ext cx="2667000" cy="5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974" tIns="37989" rIns="75974" bIns="379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/>
          </a:p>
        </p:txBody>
      </p:sp>
      <p:pic>
        <p:nvPicPr>
          <p:cNvPr id="5" name="Picture 8" descr="horizontal-logo-green-tex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54019"/>
            <a:ext cx="5334000" cy="743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4605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79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59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39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19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99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79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58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38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457200" y="1651000"/>
            <a:ext cx="82296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667" b="1">
                <a:solidFill>
                  <a:srgbClr val="14673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1E85B-7BF8-4BD7-AC1E-4E995D3832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22FF3-B2FF-4B9D-A1FC-2641F0BD8CF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3FA2B4D-A9D7-4935-A3AF-CDF720EF8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6610" y="229458"/>
            <a:ext cx="8230810" cy="48753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11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11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61"/>
            <a:ext cx="2133600" cy="304271"/>
          </a:xfrm>
          <a:prstGeom prst="rect">
            <a:avLst/>
          </a:prstGeom>
        </p:spPr>
        <p:txBody>
          <a:bodyPr lIns="91301" tIns="45652" rIns="91301" bIns="45652"/>
          <a:lstStyle/>
          <a:p>
            <a:fld id="{962462C6-2360-4477-A776-64E82B86702C}" type="datetimeFigureOut">
              <a:rPr lang="en-US" smtClean="0"/>
              <a:pPr/>
              <a:t>10/19/18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296961"/>
            <a:ext cx="5334000" cy="304271"/>
          </a:xfrm>
          <a:prstGeom prst="rect">
            <a:avLst/>
          </a:prstGeom>
        </p:spPr>
        <p:txBody>
          <a:bodyPr lIns="91301" tIns="45652" rIns="91301" bIns="45652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4AD6B-B989-4DFB-8FCF-33FA260201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79263"/>
            <a:ext cx="4040188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391" indent="0">
              <a:buNone/>
              <a:defRPr sz="1667" b="1"/>
            </a:lvl2pPr>
            <a:lvl3pPr marL="760780" indent="0">
              <a:buNone/>
              <a:defRPr sz="1500" b="1"/>
            </a:lvl3pPr>
            <a:lvl4pPr marL="1141174" indent="0">
              <a:buNone/>
              <a:defRPr sz="1333" b="1"/>
            </a:lvl4pPr>
            <a:lvl5pPr marL="1521562" indent="0">
              <a:buNone/>
              <a:defRPr sz="1333" b="1"/>
            </a:lvl5pPr>
            <a:lvl6pPr marL="1901955" indent="0">
              <a:buNone/>
              <a:defRPr sz="1333" b="1"/>
            </a:lvl6pPr>
            <a:lvl7pPr marL="2282344" indent="0">
              <a:buNone/>
              <a:defRPr sz="1333" b="1"/>
            </a:lvl7pPr>
            <a:lvl8pPr marL="2662737" indent="0">
              <a:buNone/>
              <a:defRPr sz="1333" b="1"/>
            </a:lvl8pPr>
            <a:lvl9pPr marL="3043125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812396"/>
            <a:ext cx="4040188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3" y="1279263"/>
            <a:ext cx="4041775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391" indent="0">
              <a:buNone/>
              <a:defRPr sz="1667" b="1"/>
            </a:lvl2pPr>
            <a:lvl3pPr marL="760780" indent="0">
              <a:buNone/>
              <a:defRPr sz="1500" b="1"/>
            </a:lvl3pPr>
            <a:lvl4pPr marL="1141174" indent="0">
              <a:buNone/>
              <a:defRPr sz="1333" b="1"/>
            </a:lvl4pPr>
            <a:lvl5pPr marL="1521562" indent="0">
              <a:buNone/>
              <a:defRPr sz="1333" b="1"/>
            </a:lvl5pPr>
            <a:lvl6pPr marL="1901955" indent="0">
              <a:buNone/>
              <a:defRPr sz="1333" b="1"/>
            </a:lvl6pPr>
            <a:lvl7pPr marL="2282344" indent="0">
              <a:buNone/>
              <a:defRPr sz="1333" b="1"/>
            </a:lvl7pPr>
            <a:lvl8pPr marL="2662737" indent="0">
              <a:buNone/>
              <a:defRPr sz="1333" b="1"/>
            </a:lvl8pPr>
            <a:lvl9pPr marL="3043125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3" y="1812396"/>
            <a:ext cx="4041775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5296961"/>
            <a:ext cx="2133600" cy="304271"/>
          </a:xfrm>
          <a:prstGeom prst="rect">
            <a:avLst/>
          </a:prstGeom>
        </p:spPr>
        <p:txBody>
          <a:bodyPr lIns="91301" tIns="45652" rIns="91301" bIns="45652"/>
          <a:lstStyle/>
          <a:p>
            <a:fld id="{962462C6-2360-4477-A776-64E82B86702C}" type="datetimeFigureOut">
              <a:rPr lang="en-US" smtClean="0"/>
              <a:pPr/>
              <a:t>10/19/18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5296961"/>
            <a:ext cx="5334000" cy="304271"/>
          </a:xfrm>
          <a:prstGeom prst="rect">
            <a:avLst/>
          </a:prstGeom>
        </p:spPr>
        <p:txBody>
          <a:bodyPr lIns="91301" tIns="45652" rIns="91301" bIns="45652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4AD6B-B989-4DFB-8FCF-33FA260201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3FA2B4D-A9D7-4935-A3AF-CDF720EF85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5296961"/>
            <a:ext cx="53340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13750" y="5292992"/>
            <a:ext cx="381000" cy="304271"/>
          </a:xfrm>
          <a:prstGeom prst="rect">
            <a:avLst/>
          </a:prstGeom>
        </p:spPr>
        <p:txBody>
          <a:bodyPr/>
          <a:lstStyle/>
          <a:p>
            <a:fld id="{68F455FD-F83C-4433-AE11-4D89943CC4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04800" y="5207000"/>
            <a:ext cx="2667000" cy="5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974" tIns="37989" rIns="75974" bIns="379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>
              <a:solidFill>
                <a:prstClr val="white"/>
              </a:solidFill>
            </a:endParaRPr>
          </a:p>
        </p:txBody>
      </p:sp>
      <p:pic>
        <p:nvPicPr>
          <p:cNvPr id="5" name="Picture 8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54003"/>
            <a:ext cx="5334000" cy="743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4605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79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59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39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19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99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79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58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38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457200" y="1651000"/>
            <a:ext cx="82296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667" b="1">
                <a:solidFill>
                  <a:srgbClr val="14673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6AD9D86-BCF8-4412-8F8D-129D4489BF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  <a:prstGeom prst="rect">
            <a:avLst/>
          </a:prstGeom>
          <a:ln/>
        </p:spPr>
        <p:txBody>
          <a:bodyPr lIns="91301" tIns="45652" rIns="91301" bIns="45652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  <a:prstGeom prst="rect">
            <a:avLst/>
          </a:prstGeom>
          <a:ln/>
        </p:spPr>
        <p:txBody>
          <a:bodyPr lIns="91301" tIns="45652" rIns="91301" bIns="45652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E1729-7B66-438D-96AE-E110E24045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-190500"/>
            <a:ext cx="83058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3200400" y="5296961"/>
            <a:ext cx="5257800" cy="304271"/>
          </a:xfrm>
          <a:prstGeom prst="rect">
            <a:avLst/>
          </a:prstGeom>
        </p:spPr>
        <p:txBody>
          <a:bodyPr lIns="91365" tIns="45683" rIns="91365" bIns="45683"/>
          <a:lstStyle>
            <a:lvl1pPr algn="r">
              <a:defRPr b="0">
                <a:solidFill>
                  <a:srgbClr val="146737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8382000" y="5292992"/>
            <a:ext cx="457200" cy="304271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71BFFFE-0D05-4D66-940B-5D906D6749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C652A-1437-4DEE-BE20-1D8E4CBD3D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38BCC3B-A37C-4951-BD7F-ADEEE30407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-190500"/>
            <a:ext cx="83058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3200400" y="5296961"/>
            <a:ext cx="5257800" cy="304271"/>
          </a:xfrm>
        </p:spPr>
        <p:txBody>
          <a:bodyPr/>
          <a:lstStyle>
            <a:lvl1pPr algn="ctr">
              <a:defRPr b="0">
                <a:solidFill>
                  <a:srgbClr val="146737"/>
                </a:solidFill>
              </a:defRPr>
            </a:lvl1pPr>
          </a:lstStyle>
          <a:p>
            <a:pPr>
              <a:defRPr/>
            </a:pPr>
            <a:r>
              <a:rPr lang="en-US"/>
              <a:t>http://www.science.doe.gov/bes/</a:t>
            </a:r>
            <a:endParaRPr lang="en-US" b="1">
              <a:latin typeface="TimesNewRomanPSMT"/>
            </a:endParaRP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8382000" y="5292992"/>
            <a:ext cx="457200" cy="304271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81FEFC3E-B1CF-4B09-AD96-BF17A7EADA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AA921-4423-419F-989D-ABD5BD36FE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0" u="none"/>
              <a:t>Office of Science FY 2011 Budget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C3E240-9EB6-4604-A43D-9910B3F588EA}" type="slidenum">
              <a:rPr lang="en-US" b="0" u="none" smtClean="0"/>
              <a:pPr>
                <a:defRPr/>
              </a:pPr>
              <a:t>‹#›</a:t>
            </a:fld>
            <a:endParaRPr lang="en-US" b="0" u="none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-190500"/>
            <a:ext cx="83058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3200400" y="5296961"/>
            <a:ext cx="5257800" cy="304271"/>
          </a:xfrm>
        </p:spPr>
        <p:txBody>
          <a:bodyPr/>
          <a:lstStyle>
            <a:lvl1pPr algn="r">
              <a:defRPr b="0">
                <a:solidFill>
                  <a:srgbClr val="146737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8382000" y="5292992"/>
            <a:ext cx="457200" cy="304271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46618C00-16D3-4AB7-B129-48D8D5EFEF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6610" y="229458"/>
            <a:ext cx="8230810" cy="48753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0" u="none"/>
              <a:t>Office of Science FY 2011 Budget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C3E240-9EB6-4604-A43D-9910B3F588EA}" type="slidenum">
              <a:rPr lang="en-US" b="0" u="none" smtClean="0"/>
              <a:pPr>
                <a:defRPr/>
              </a:pPr>
              <a:t>‹#›</a:t>
            </a:fld>
            <a:endParaRPr lang="en-US" b="0" u="none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Office of Science FY 2011 Budget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9FEA1-DB86-4801-A37E-E46E248BDA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-190500"/>
            <a:ext cx="83058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3200400" y="5296961"/>
            <a:ext cx="5257800" cy="304271"/>
          </a:xfrm>
        </p:spPr>
        <p:txBody>
          <a:bodyPr/>
          <a:lstStyle>
            <a:lvl1pPr algn="ctr">
              <a:defRPr sz="1500" b="0">
                <a:solidFill>
                  <a:srgbClr val="146737"/>
                </a:solidFill>
              </a:defRPr>
            </a:lvl1pPr>
          </a:lstStyle>
          <a:p>
            <a:pPr>
              <a:defRPr/>
            </a:pPr>
            <a:r>
              <a:rPr lang="en-US"/>
              <a:t>http://www.science.doe.gov/bes/</a:t>
            </a:r>
            <a:endParaRPr lang="en-US" b="1">
              <a:latin typeface="TimesNewRomanPSMT"/>
            </a:endParaRPr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8382000" y="5292992"/>
            <a:ext cx="457200" cy="304271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7EF7118B-8DA2-41CF-B260-A3484F13D4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600" y="229444"/>
            <a:ext cx="8230810" cy="952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601" y="1333259"/>
            <a:ext cx="4042833" cy="37715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4579" y="1333259"/>
            <a:ext cx="4042833" cy="37715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3FA2B4D-A9D7-4935-A3AF-CDF720EF85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22FF3-B2FF-4B9D-A1FC-2641F0BD8C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0" u="none"/>
              <a:t>Office of Science FY 2011 Budget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C3E240-9EB6-4604-A43D-9910B3F588EA}" type="slidenum">
              <a:rPr lang="en-US" b="0" u="none" smtClean="0"/>
              <a:pPr>
                <a:defRPr/>
              </a:pPr>
              <a:t>‹#›</a:t>
            </a:fld>
            <a:endParaRPr lang="en-US" b="0" u="none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04800" y="5207000"/>
            <a:ext cx="2667000" cy="5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974" tIns="37989" rIns="75974" bIns="37989" anchor="ctr"/>
          <a:lstStyle/>
          <a:p>
            <a:pPr algn="ctr">
              <a:defRPr/>
            </a:pPr>
            <a:endParaRPr lang="en-US" sz="1500" dirty="0">
              <a:solidFill>
                <a:prstClr val="white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4605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79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59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39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19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99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79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58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38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457200" y="1651000"/>
            <a:ext cx="82296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667" b="1">
                <a:solidFill>
                  <a:srgbClr val="146737"/>
                </a:solidFill>
              </a:defRPr>
            </a:lvl1pPr>
          </a:lstStyle>
          <a:p>
            <a:r>
              <a:rPr lang="en-US" dirty="0"/>
              <a:t>NERSC Science Highlights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6AD9D86-BCF8-4412-8F8D-129D4489BF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 descr="bignersclogo-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200" y="0"/>
            <a:ext cx="4191000" cy="120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7669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  <a:prstGeom prst="rect">
            <a:avLst/>
          </a:prstGeom>
          <a:ln/>
        </p:spPr>
        <p:txBody>
          <a:bodyPr lIns="91301" tIns="45652" rIns="91301" bIns="45652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  <a:prstGeom prst="rect">
            <a:avLst/>
          </a:prstGeom>
          <a:ln/>
        </p:spPr>
        <p:txBody>
          <a:bodyPr lIns="91301" tIns="45652" rIns="91301" bIns="45652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E1729-7B66-438D-96AE-E110E24045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594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-190500"/>
            <a:ext cx="71628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3200400" y="5296959"/>
            <a:ext cx="2971800" cy="291042"/>
          </a:xfrm>
          <a:prstGeom prst="rect">
            <a:avLst/>
          </a:prstGeom>
        </p:spPr>
        <p:txBody>
          <a:bodyPr lIns="91365" tIns="45683" rIns="91365" bIns="45683"/>
          <a:lstStyle>
            <a:lvl1pPr algn="r">
              <a:defRPr b="0">
                <a:solidFill>
                  <a:srgbClr val="146737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43805" y="127003"/>
            <a:ext cx="1362301" cy="39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685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11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11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61"/>
            <a:ext cx="2133600" cy="304271"/>
          </a:xfrm>
          <a:prstGeom prst="rect">
            <a:avLst/>
          </a:prstGeom>
        </p:spPr>
        <p:txBody>
          <a:bodyPr lIns="91301" tIns="45652" rIns="91301" bIns="45652"/>
          <a:lstStyle/>
          <a:p>
            <a:fld id="{962462C6-2360-4477-A776-64E82B86702C}" type="datetimeFigureOut">
              <a:rPr lang="en-US" smtClean="0"/>
              <a:pPr/>
              <a:t>10/19/18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296961"/>
            <a:ext cx="5334000" cy="304271"/>
          </a:xfrm>
          <a:prstGeom prst="rect">
            <a:avLst/>
          </a:prstGeom>
        </p:spPr>
        <p:txBody>
          <a:bodyPr lIns="91301" tIns="45652" rIns="91301" bIns="45652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4AD6B-B989-4DFB-8FCF-33FA260201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C652A-1437-4DEE-BE20-1D8E4CBD3D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5179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 userDrawn="1"/>
        </p:nvSpPr>
        <p:spPr>
          <a:xfrm>
            <a:off x="282575" y="190500"/>
            <a:ext cx="4235450" cy="3489960"/>
          </a:xfrm>
          <a:prstGeom prst="rect">
            <a:avLst/>
          </a:prstGeom>
          <a:solidFill>
            <a:srgbClr val="1949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500">
              <a:solidFill>
                <a:prstClr val="white"/>
              </a:solidFill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4624388" y="3970568"/>
            <a:ext cx="4214812" cy="777875"/>
          </a:xfrm>
        </p:spPr>
        <p:txBody>
          <a:bodyPr anchor="ctr" anchorCtr="0">
            <a:normAutofit/>
          </a:bodyPr>
          <a:lstStyle>
            <a:lvl1pPr marL="0" indent="0">
              <a:defRPr sz="2333">
                <a:solidFill>
                  <a:srgbClr val="19496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74791" y="496317"/>
            <a:ext cx="3470021" cy="2890348"/>
          </a:xfrm>
        </p:spPr>
        <p:txBody>
          <a:bodyPr lIns="45720" tIns="45720" rIns="45720" anchor="ctr" anchorCtr="0">
            <a:normAutofit/>
          </a:bodyPr>
          <a:lstStyle>
            <a:lvl1pPr marL="0" indent="0" algn="l">
              <a:buNone/>
              <a:defRPr sz="3000" b="0" i="0">
                <a:solidFill>
                  <a:schemeClr val="bg1"/>
                </a:solidFill>
                <a:latin typeface="Helvetica Neue Bold Condensed"/>
                <a:cs typeface="Helvetica Neue Bold Condensed"/>
              </a:defRPr>
            </a:lvl1pPr>
            <a:lvl2pPr>
              <a:defRPr sz="1000"/>
            </a:lvl2pPr>
            <a:lvl3pPr>
              <a:defRPr sz="833"/>
            </a:lvl3pPr>
            <a:lvl4pPr>
              <a:defRPr sz="750"/>
            </a:lvl4pPr>
            <a:lvl5pPr>
              <a:defRPr sz="750"/>
            </a:lvl5pPr>
          </a:lstStyle>
          <a:p>
            <a:pPr lvl="0" eaLnBrk="1" latinLnBrk="0" hangingPunct="1"/>
            <a:r>
              <a:rPr kumimoji="0" lang="en-US" dirty="0"/>
              <a:t>Click to edit Master title styles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5239932" y="5307340"/>
            <a:ext cx="2864157" cy="304271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Footer Information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116656" y="5307340"/>
            <a:ext cx="925708" cy="304271"/>
          </a:xfrm>
        </p:spPr>
        <p:txBody>
          <a:bodyPr/>
          <a:lstStyle/>
          <a:p>
            <a:r>
              <a:rPr lang="en-US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/>
              <a:t> -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6"/>
          </p:nvPr>
        </p:nvSpPr>
        <p:spPr>
          <a:xfrm>
            <a:off x="4624388" y="4818326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167" b="1" i="0">
                <a:solidFill>
                  <a:srgbClr val="194963"/>
                </a:solidFill>
              </a:defRPr>
            </a:lvl1pPr>
          </a:lstStyle>
          <a:p>
            <a:fld id="{D897A66F-DFB6-CB44-8B31-7FAB7C20B0C7}" type="datetime4">
              <a:rPr lang="en-US" smtClean="0"/>
              <a:pPr/>
              <a:t>October 19, 2018</a:t>
            </a:fld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94500" y="1982613"/>
            <a:ext cx="2070100" cy="172508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94500" y="201084"/>
            <a:ext cx="2070100" cy="172508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27034" y="201083"/>
            <a:ext cx="2075688" cy="172974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1868"/>
          <a:stretch/>
        </p:blipFill>
        <p:spPr>
          <a:xfrm>
            <a:off x="4631266" y="1982611"/>
            <a:ext cx="2075688" cy="83255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0767" y="2896305"/>
            <a:ext cx="973851" cy="80983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656227" y="2889251"/>
            <a:ext cx="965200" cy="814917"/>
          </a:xfrm>
          <a:prstGeom prst="rect">
            <a:avLst/>
          </a:prstGeom>
        </p:spPr>
      </p:pic>
      <p:sp>
        <p:nvSpPr>
          <p:cNvPr id="43" name="Rectangle 42"/>
          <p:cNvSpPr/>
          <p:nvPr userDrawn="1"/>
        </p:nvSpPr>
        <p:spPr>
          <a:xfrm>
            <a:off x="4639296" y="3388001"/>
            <a:ext cx="45531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i="1" dirty="0">
                <a:solidFill>
                  <a:srgbClr val="FFFF00"/>
                </a:solidFill>
              </a:rPr>
              <a:t>FES</a:t>
            </a:r>
          </a:p>
        </p:txBody>
      </p:sp>
      <p:sp>
        <p:nvSpPr>
          <p:cNvPr id="44" name="Rectangle 43"/>
          <p:cNvSpPr/>
          <p:nvPr userDrawn="1"/>
        </p:nvSpPr>
        <p:spPr>
          <a:xfrm>
            <a:off x="5917772" y="3388001"/>
            <a:ext cx="49564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i="1" dirty="0">
                <a:solidFill>
                  <a:srgbClr val="FFFF00"/>
                </a:solidFill>
              </a:rPr>
              <a:t>BER</a:t>
            </a:r>
          </a:p>
        </p:txBody>
      </p:sp>
      <p:sp>
        <p:nvSpPr>
          <p:cNvPr id="45" name="Rectangle 44"/>
          <p:cNvSpPr/>
          <p:nvPr userDrawn="1"/>
        </p:nvSpPr>
        <p:spPr>
          <a:xfrm>
            <a:off x="6798296" y="3388001"/>
            <a:ext cx="50366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i="1" dirty="0">
                <a:solidFill>
                  <a:srgbClr val="FFFF00"/>
                </a:solidFill>
              </a:rPr>
              <a:t>HEP</a:t>
            </a:r>
          </a:p>
        </p:txBody>
      </p:sp>
      <p:sp>
        <p:nvSpPr>
          <p:cNvPr id="46" name="Rectangle 45"/>
          <p:cNvSpPr/>
          <p:nvPr userDrawn="1"/>
        </p:nvSpPr>
        <p:spPr>
          <a:xfrm>
            <a:off x="6798295" y="1617056"/>
            <a:ext cx="41389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i="1" dirty="0">
                <a:solidFill>
                  <a:srgbClr val="FFFF00"/>
                </a:solidFill>
              </a:rPr>
              <a:t>NP</a:t>
            </a:r>
          </a:p>
        </p:txBody>
      </p:sp>
      <p:sp>
        <p:nvSpPr>
          <p:cNvPr id="47" name="Rectangle 46"/>
          <p:cNvSpPr/>
          <p:nvPr userDrawn="1"/>
        </p:nvSpPr>
        <p:spPr>
          <a:xfrm>
            <a:off x="4639300" y="1624111"/>
            <a:ext cx="47455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i="1" dirty="0">
                <a:solidFill>
                  <a:srgbClr val="FFFF00"/>
                </a:solidFill>
              </a:rPr>
              <a:t>BES</a:t>
            </a:r>
          </a:p>
        </p:txBody>
      </p:sp>
      <p:sp>
        <p:nvSpPr>
          <p:cNvPr id="48" name="Rectangle 47"/>
          <p:cNvSpPr/>
          <p:nvPr userDrawn="1"/>
        </p:nvSpPr>
        <p:spPr>
          <a:xfrm>
            <a:off x="4639298" y="2513111"/>
            <a:ext cx="59984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i="1" dirty="0">
                <a:solidFill>
                  <a:srgbClr val="FFFF00"/>
                </a:solidFill>
              </a:rPr>
              <a:t>ASCR</a:t>
            </a:r>
          </a:p>
        </p:txBody>
      </p:sp>
      <p:pic>
        <p:nvPicPr>
          <p:cNvPr id="23" name="Picture 1" descr="NERSC-logo-color-transparent-edges.gif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4127501"/>
            <a:ext cx="1960122" cy="620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23408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342" y="3708519"/>
            <a:ext cx="8499496" cy="641233"/>
          </a:xfrm>
        </p:spPr>
        <p:txBody>
          <a:bodyPr anchor="ctr" anchorCtr="0">
            <a:normAutofit/>
          </a:bodyPr>
          <a:lstStyle>
            <a:lvl1pPr algn="ctr">
              <a:defRPr sz="2333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5239932" y="5307340"/>
            <a:ext cx="2864157" cy="304271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Footer Information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/>
              <a:t> -</a:t>
            </a:r>
            <a:endParaRPr lang="en-US" dirty="0"/>
          </a:p>
        </p:txBody>
      </p:sp>
      <p:pic>
        <p:nvPicPr>
          <p:cNvPr id="6" name="Picture 8" descr="NERSCvertLOCKUP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358" y="1218773"/>
            <a:ext cx="8305800" cy="2464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4121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79263"/>
            <a:ext cx="4040188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391" indent="0">
              <a:buNone/>
              <a:defRPr sz="1667" b="1"/>
            </a:lvl2pPr>
            <a:lvl3pPr marL="760780" indent="0">
              <a:buNone/>
              <a:defRPr sz="1500" b="1"/>
            </a:lvl3pPr>
            <a:lvl4pPr marL="1141174" indent="0">
              <a:buNone/>
              <a:defRPr sz="1333" b="1"/>
            </a:lvl4pPr>
            <a:lvl5pPr marL="1521562" indent="0">
              <a:buNone/>
              <a:defRPr sz="1333" b="1"/>
            </a:lvl5pPr>
            <a:lvl6pPr marL="1901955" indent="0">
              <a:buNone/>
              <a:defRPr sz="1333" b="1"/>
            </a:lvl6pPr>
            <a:lvl7pPr marL="2282344" indent="0">
              <a:buNone/>
              <a:defRPr sz="1333" b="1"/>
            </a:lvl7pPr>
            <a:lvl8pPr marL="2662737" indent="0">
              <a:buNone/>
              <a:defRPr sz="1333" b="1"/>
            </a:lvl8pPr>
            <a:lvl9pPr marL="3043125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812396"/>
            <a:ext cx="4040188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3" y="1279263"/>
            <a:ext cx="4041775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391" indent="0">
              <a:buNone/>
              <a:defRPr sz="1667" b="1"/>
            </a:lvl2pPr>
            <a:lvl3pPr marL="760780" indent="0">
              <a:buNone/>
              <a:defRPr sz="1500" b="1"/>
            </a:lvl3pPr>
            <a:lvl4pPr marL="1141174" indent="0">
              <a:buNone/>
              <a:defRPr sz="1333" b="1"/>
            </a:lvl4pPr>
            <a:lvl5pPr marL="1521562" indent="0">
              <a:buNone/>
              <a:defRPr sz="1333" b="1"/>
            </a:lvl5pPr>
            <a:lvl6pPr marL="1901955" indent="0">
              <a:buNone/>
              <a:defRPr sz="1333" b="1"/>
            </a:lvl6pPr>
            <a:lvl7pPr marL="2282344" indent="0">
              <a:buNone/>
              <a:defRPr sz="1333" b="1"/>
            </a:lvl7pPr>
            <a:lvl8pPr marL="2662737" indent="0">
              <a:buNone/>
              <a:defRPr sz="1333" b="1"/>
            </a:lvl8pPr>
            <a:lvl9pPr marL="3043125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3" y="1812396"/>
            <a:ext cx="4041775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5296961"/>
            <a:ext cx="2133600" cy="304271"/>
          </a:xfrm>
          <a:prstGeom prst="rect">
            <a:avLst/>
          </a:prstGeom>
        </p:spPr>
        <p:txBody>
          <a:bodyPr lIns="91301" tIns="45652" rIns="91301" bIns="45652"/>
          <a:lstStyle/>
          <a:p>
            <a:fld id="{962462C6-2360-4477-A776-64E82B86702C}" type="datetimeFigureOut">
              <a:rPr lang="en-US" smtClean="0"/>
              <a:pPr/>
              <a:t>10/19/18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5296961"/>
            <a:ext cx="5334000" cy="304271"/>
          </a:xfrm>
          <a:prstGeom prst="rect">
            <a:avLst/>
          </a:prstGeom>
        </p:spPr>
        <p:txBody>
          <a:bodyPr lIns="91301" tIns="45652" rIns="91301" bIns="45652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4AD6B-B989-4DFB-8FCF-33FA260201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5296961"/>
            <a:ext cx="53340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13750" y="5292992"/>
            <a:ext cx="381000" cy="304271"/>
          </a:xfrm>
          <a:prstGeom prst="rect">
            <a:avLst/>
          </a:prstGeom>
        </p:spPr>
        <p:txBody>
          <a:bodyPr/>
          <a:lstStyle/>
          <a:p>
            <a:fld id="{68F455FD-F83C-4433-AE11-4D89943CC4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04800" y="5207000"/>
            <a:ext cx="2667000" cy="5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974" tIns="37989" rIns="75974" bIns="379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>
              <a:solidFill>
                <a:prstClr val="white"/>
              </a:solidFill>
            </a:endParaRPr>
          </a:p>
        </p:txBody>
      </p:sp>
      <p:pic>
        <p:nvPicPr>
          <p:cNvPr id="5" name="Picture 8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54003"/>
            <a:ext cx="5334000" cy="743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4605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79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59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39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19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99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79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58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38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457200" y="1651000"/>
            <a:ext cx="82296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667" b="1">
                <a:solidFill>
                  <a:srgbClr val="14673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6AD9D86-BCF8-4412-8F8D-129D4489BF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  <a:prstGeom prst="rect">
            <a:avLst/>
          </a:prstGeom>
          <a:ln/>
        </p:spPr>
        <p:txBody>
          <a:bodyPr lIns="91301" tIns="45652" rIns="91301" bIns="45652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  <a:prstGeom prst="rect">
            <a:avLst/>
          </a:prstGeom>
          <a:ln/>
        </p:spPr>
        <p:txBody>
          <a:bodyPr lIns="91301" tIns="45652" rIns="91301" bIns="45652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E1729-7B66-438D-96AE-E110E24045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image" Target="../media/image7.jpeg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1.jpe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.jpeg"/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34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35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theme" Target="../theme/theme13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3.jpeg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3.jpeg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.jpeg"/><Relationship Id="rId5" Type="http://schemas.openxmlformats.org/officeDocument/2006/relationships/theme" Target="../theme/theme16.xml"/><Relationship Id="rId4" Type="http://schemas.openxmlformats.org/officeDocument/2006/relationships/slideLayout" Target="../slideLayouts/slideLayout43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theme" Target="../theme/theme17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3.jpeg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1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49.xml"/><Relationship Id="rId7" Type="http://schemas.openxmlformats.org/officeDocument/2006/relationships/theme" Target="../theme/theme21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Relationship Id="rId9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.jpe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20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182563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51" y="722314"/>
            <a:ext cx="8410575" cy="438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5293006"/>
            <a:ext cx="381000" cy="304271"/>
          </a:xfrm>
          <a:prstGeom prst="rect">
            <a:avLst/>
          </a:prstGeom>
        </p:spPr>
        <p:txBody>
          <a:bodyPr vert="horz" lIns="91169" tIns="45587" rIns="91169" bIns="4558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AAD86A7-DF98-4833-9A9E-353DA9F97E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 Box 12"/>
          <p:cNvSpPr txBox="1">
            <a:spLocks noChangeArrowheads="1"/>
          </p:cNvSpPr>
          <p:nvPr userDrawn="1"/>
        </p:nvSpPr>
        <p:spPr bwMode="auto">
          <a:xfrm>
            <a:off x="4715510" y="5129743"/>
            <a:ext cx="441325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500" b="1" i="1" dirty="0">
              <a:solidFill>
                <a:srgbClr val="146636"/>
              </a:solidFill>
              <a:latin typeface="Arial" charset="0"/>
            </a:endParaRPr>
          </a:p>
        </p:txBody>
      </p:sp>
      <p:pic>
        <p:nvPicPr>
          <p:cNvPr id="8" name="Picture 7" descr="uo_logo_green_on_white_2.jpg">
            <a:extLst>
              <a:ext uri="{FF2B5EF4-FFF2-40B4-BE49-F238E27FC236}">
                <a16:creationId xmlns:a16="http://schemas.microsoft.com/office/drawing/2014/main" id="{57F3AB7B-C4DE-B241-B19B-F7591B74796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5229881"/>
            <a:ext cx="2114621" cy="446053"/>
          </a:xfrm>
          <a:prstGeom prst="rect">
            <a:avLst/>
          </a:prstGeom>
        </p:spPr>
      </p:pic>
      <p:pic>
        <p:nvPicPr>
          <p:cNvPr id="9" name="Picture 9" descr="horizontal-logo-green-text.jpg">
            <a:extLst>
              <a:ext uri="{FF2B5EF4-FFF2-40B4-BE49-F238E27FC236}">
                <a16:creationId xmlns:a16="http://schemas.microsoft.com/office/drawing/2014/main" id="{25732378-69E2-4E42-9ABE-D6BB860F5C8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2451" y="5257831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5pPr>
      <a:lvl6pPr marL="37984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6pPr>
      <a:lvl7pPr marL="75969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7pPr>
      <a:lvl8pPr marL="1139543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8pPr>
      <a:lvl9pPr marL="1519395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284887" indent="-284887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617254" indent="-23740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33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949621" indent="-18992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29473" indent="-18992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09318" indent="-18992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089171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69020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48867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28716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9849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9699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39543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19395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99242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79092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58943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38792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182563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51" y="722314"/>
            <a:ext cx="8410575" cy="438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5293006"/>
            <a:ext cx="381000" cy="304271"/>
          </a:xfrm>
          <a:prstGeom prst="rect">
            <a:avLst/>
          </a:prstGeom>
        </p:spPr>
        <p:txBody>
          <a:bodyPr vert="horz" lIns="91169" tIns="45587" rIns="91169" bIns="4558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AAD86A7-DF98-4833-9A9E-353DA9F97E6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0" name="Picture 9" descr="horizontal-logo-green-text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" y="5295649"/>
            <a:ext cx="2438400" cy="33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2"/>
          <p:cNvSpPr txBox="1">
            <a:spLocks noChangeArrowheads="1"/>
          </p:cNvSpPr>
          <p:nvPr userDrawn="1"/>
        </p:nvSpPr>
        <p:spPr bwMode="auto">
          <a:xfrm>
            <a:off x="4715510" y="5129743"/>
            <a:ext cx="44132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333" b="1" i="1" dirty="0">
                <a:solidFill>
                  <a:srgbClr val="000000"/>
                </a:solidFill>
                <a:latin typeface="Arial" charset="0"/>
              </a:rPr>
              <a:t>an Office of Basic Energy Sciences</a:t>
            </a:r>
            <a:r>
              <a:rPr lang="en-US" sz="1500" b="1" i="1" dirty="0">
                <a:solidFill>
                  <a:srgbClr val="808080"/>
                </a:solidFill>
                <a:latin typeface="Arial" charset="0"/>
              </a:rPr>
              <a:t> </a:t>
            </a:r>
            <a:r>
              <a:rPr lang="en-US" sz="1500" b="1" i="1" dirty="0">
                <a:solidFill>
                  <a:srgbClr val="146636"/>
                </a:solidFill>
                <a:latin typeface="Arial" charset="0"/>
              </a:rPr>
              <a:t>Energy Frontier Research Center</a:t>
            </a:r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0" y="822857"/>
            <a:ext cx="9144000" cy="35719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71298" tIns="35023" rIns="71298" bIns="35023"/>
          <a:lstStyle/>
          <a:p>
            <a:pPr algn="ctr" defTabSz="722255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833" b="1" i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ok Antiqua" pitchFamily="18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0" y="5044282"/>
            <a:ext cx="9144000" cy="35718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71298" tIns="35023" rIns="71298" bIns="35023"/>
          <a:lstStyle/>
          <a:p>
            <a:pPr algn="ctr" defTabSz="722255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833" b="1" i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ok Antiqua" pitchFamily="18" charset="0"/>
            </a:endParaRPr>
          </a:p>
        </p:txBody>
      </p:sp>
      <p:pic>
        <p:nvPicPr>
          <p:cNvPr id="10" name="Picture 9" descr="DOE_SC_logo.jp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288108" y="234509"/>
            <a:ext cx="2743200" cy="4231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5pPr>
      <a:lvl6pPr marL="37984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6pPr>
      <a:lvl7pPr marL="75969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7pPr>
      <a:lvl8pPr marL="1139543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8pPr>
      <a:lvl9pPr marL="1519395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284887" indent="-284887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617254" indent="-23740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33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949621" indent="-18992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29473" indent="-18992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09318" indent="-18992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089171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69020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48867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28716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9849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9699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39543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19395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99242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79092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58943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38792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182563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43" y="722314"/>
            <a:ext cx="8410575" cy="438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5292992"/>
            <a:ext cx="381000" cy="304271"/>
          </a:xfrm>
          <a:prstGeom prst="rect">
            <a:avLst/>
          </a:prstGeom>
        </p:spPr>
        <p:txBody>
          <a:bodyPr vert="horz" lIns="91169" tIns="45587" rIns="91169" bIns="45587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706B74A-FC86-4F43-83EB-56E873241F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3" name="Picture 9" descr="horizontal-logo-green-text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5295649"/>
            <a:ext cx="2438400" cy="33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5pPr>
      <a:lvl6pPr marL="37984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6pPr>
      <a:lvl7pPr marL="75969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7pPr>
      <a:lvl8pPr marL="1139543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8pPr>
      <a:lvl9pPr marL="1519395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283973" indent="-28397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616812" indent="-23642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33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948337" indent="-1888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28726" indent="-1888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09117" indent="-1888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089171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69020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48867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28716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9849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9699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39543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19395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99242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79092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58943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38792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1655" y="134938"/>
            <a:ext cx="5165725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6" tIns="45609" rIns="91216" bIns="456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58344"/>
            <a:ext cx="8229600" cy="4332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16" tIns="45609" rIns="91216" bIns="456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3594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66183" y="5516574"/>
            <a:ext cx="37782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6" tIns="45609" rIns="91216" bIns="4560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33" b="1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3150EC00-9A0A-49C1-95F3-32FE6EB7CA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35942" name="Rectangle 6"/>
          <p:cNvSpPr>
            <a:spLocks noChangeArrowheads="1"/>
          </p:cNvSpPr>
          <p:nvPr/>
        </p:nvSpPr>
        <p:spPr bwMode="auto">
          <a:xfrm>
            <a:off x="0" y="822857"/>
            <a:ext cx="9144000" cy="35719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71123" tIns="34936" rIns="71123" bIns="34936"/>
          <a:lstStyle/>
          <a:p>
            <a:pPr defTabSz="720235" eaLnBrk="0" hangingPunct="0">
              <a:lnSpc>
                <a:spcPct val="85000"/>
              </a:lnSpc>
              <a:defRPr/>
            </a:pPr>
            <a:endParaRPr lang="en-US" sz="1833" b="1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ok Antiqua" pitchFamily="18" charset="0"/>
              <a:cs typeface="Arial" pitchFamily="34" charset="0"/>
            </a:endParaRPr>
          </a:p>
        </p:txBody>
      </p:sp>
      <p:pic>
        <p:nvPicPr>
          <p:cNvPr id="4102" name="Picture 7" descr="New_DOE_Logo_Color_0428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158763"/>
            <a:ext cx="1925638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txStyles>
    <p:titleStyle>
      <a:lvl1pPr algn="ctr" defTabSz="758143" rtl="0" eaLnBrk="1" fontAlgn="base" hangingPunct="1"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defTabSz="758143" rtl="0" eaLnBrk="1" fontAlgn="base" hangingPunct="1"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2pPr>
      <a:lvl3pPr algn="ctr" defTabSz="758143" rtl="0" eaLnBrk="1" fontAlgn="base" hangingPunct="1"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3pPr>
      <a:lvl4pPr algn="ctr" defTabSz="758143" rtl="0" eaLnBrk="1" fontAlgn="base" hangingPunct="1"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4pPr>
      <a:lvl5pPr algn="ctr" defTabSz="758143" rtl="0" eaLnBrk="1" fontAlgn="base" hangingPunct="1"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5pPr>
      <a:lvl6pPr marL="341162" algn="ctr" defTabSz="760510" rtl="0" eaLnBrk="1" fontAlgn="base" hangingPunct="1"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682324" algn="ctr" defTabSz="760510" rtl="0" eaLnBrk="1" fontAlgn="base" hangingPunct="1"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023488" algn="ctr" defTabSz="760510" rtl="0" eaLnBrk="1" fontAlgn="base" hangingPunct="1"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364650" algn="ctr" defTabSz="760510" rtl="0" eaLnBrk="1" fontAlgn="base" hangingPunct="1"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186233" indent="-186233" algn="l" defTabSz="758143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67" b="1">
          <a:solidFill>
            <a:schemeClr val="tx1"/>
          </a:solidFill>
          <a:latin typeface="+mn-lt"/>
          <a:ea typeface="+mn-ea"/>
          <a:cs typeface="+mn-cs"/>
        </a:defRPr>
      </a:lvl1pPr>
      <a:lvl2pPr marL="566627" indent="-186233" algn="l" defTabSz="758143" rtl="0" eaLnBrk="1" fontAlgn="base" hangingPunct="1">
        <a:spcBef>
          <a:spcPct val="20000"/>
        </a:spcBef>
        <a:spcAft>
          <a:spcPct val="0"/>
        </a:spcAft>
        <a:buChar char="–"/>
        <a:defRPr sz="2333">
          <a:solidFill>
            <a:schemeClr val="tx1"/>
          </a:solidFill>
          <a:latin typeface="+mn-lt"/>
        </a:defRPr>
      </a:lvl2pPr>
      <a:lvl3pPr marL="947016" indent="-186233" algn="l" defTabSz="758143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327405" indent="-186233" algn="l" defTabSz="758143" rtl="0" eaLnBrk="1" fontAlgn="base" hangingPunct="1">
        <a:spcBef>
          <a:spcPct val="20000"/>
        </a:spcBef>
        <a:spcAft>
          <a:spcPct val="0"/>
        </a:spcAft>
        <a:buChar char="–"/>
        <a:defRPr sz="1667">
          <a:solidFill>
            <a:schemeClr val="tx1"/>
          </a:solidFill>
          <a:latin typeface="+mn-lt"/>
        </a:defRPr>
      </a:lvl4pPr>
      <a:lvl5pPr marL="1707796" indent="-186233" algn="l" defTabSz="758143" rtl="0" eaLnBrk="1" fontAlgn="base" hangingPunct="1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</a:defRPr>
      </a:lvl5pPr>
      <a:lvl6pPr marL="2051713" indent="-189542" algn="l" defTabSz="760510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392880" indent="-189542" algn="l" defTabSz="760510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734041" indent="-189542" algn="l" defTabSz="760510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3075207" indent="-189542" algn="l" defTabSz="760510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232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1pPr>
      <a:lvl2pPr marL="341162" algn="l" defTabSz="68232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2pPr>
      <a:lvl3pPr marL="682324" algn="l" defTabSz="68232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3pPr>
      <a:lvl4pPr marL="1023488" algn="l" defTabSz="68232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64650" algn="l" defTabSz="68232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705817" algn="l" defTabSz="68232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2046979" algn="l" defTabSz="68232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388141" algn="l" defTabSz="68232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729305" algn="l" defTabSz="68232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182563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80" tIns="45641" rIns="91280" bIns="456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43" y="722314"/>
            <a:ext cx="8410575" cy="438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80" tIns="45641" rIns="91280" bIns="456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1"/>
            <a:ext cx="5334000" cy="304271"/>
          </a:xfrm>
          <a:prstGeom prst="rect">
            <a:avLst/>
          </a:prstGeom>
        </p:spPr>
        <p:txBody>
          <a:bodyPr vert="horz" lIns="91280" tIns="45641" rIns="91280" bIns="45641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Office of Science FY 2011 Budget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5292992"/>
            <a:ext cx="381000" cy="304271"/>
          </a:xfrm>
          <a:prstGeom prst="rect">
            <a:avLst/>
          </a:prstGeom>
        </p:spPr>
        <p:txBody>
          <a:bodyPr vert="horz" lIns="91280" tIns="45641" rIns="91280" bIns="45641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61FF155-EBDD-4976-A1DE-512077D6B8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078" name="Picture 9" descr="horizontal-logo-green-text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5295649"/>
            <a:ext cx="2438400" cy="33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5pPr>
      <a:lvl6pPr marL="380303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6pPr>
      <a:lvl7pPr marL="760604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7pPr>
      <a:lvl8pPr marL="1140906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8pPr>
      <a:lvl9pPr marL="1521206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283973" indent="-28397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616812" indent="-23642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33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949657" indent="-1888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30048" indent="-1888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10438" indent="-1888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091661" indent="-190154" algn="l" defTabSz="760604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1964" indent="-190154" algn="l" defTabSz="760604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2264" indent="-190154" algn="l" defTabSz="760604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2565" indent="-190154" algn="l" defTabSz="760604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06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303" algn="l" defTabSz="7606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0604" algn="l" defTabSz="7606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0906" algn="l" defTabSz="7606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1206" algn="l" defTabSz="7606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1510" algn="l" defTabSz="7606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1810" algn="l" defTabSz="7606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2114" algn="l" defTabSz="7606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2414" algn="l" defTabSz="7606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182563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31" tIns="45567" rIns="91131" bIns="4556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59" y="722314"/>
            <a:ext cx="8410575" cy="438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31" tIns="45567" rIns="91131" bIns="455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1"/>
            <a:ext cx="5334000" cy="304271"/>
          </a:xfrm>
          <a:prstGeom prst="rect">
            <a:avLst/>
          </a:prstGeom>
        </p:spPr>
        <p:txBody>
          <a:bodyPr vert="horz" lIns="91131" tIns="45567" rIns="91131" bIns="4556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Office of Science FY 2011 Budget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5292992"/>
            <a:ext cx="381000" cy="304271"/>
          </a:xfrm>
          <a:prstGeom prst="rect">
            <a:avLst/>
          </a:prstGeom>
        </p:spPr>
        <p:txBody>
          <a:bodyPr vert="horz" lIns="91131" tIns="45567" rIns="91131" bIns="4556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1C3E240-9EB6-4604-A43D-9910B3F588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0" name="Picture 9" descr="horizontal-logo-green-tex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5295663"/>
            <a:ext cx="2438400" cy="33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5pPr>
      <a:lvl6pPr marL="379683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6pPr>
      <a:lvl7pPr marL="75936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7pPr>
      <a:lvl8pPr marL="113903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8pPr>
      <a:lvl9pPr marL="151871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284759" indent="-28475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616976" indent="-237296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833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949200" indent="-18984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28881" indent="-18984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08557" indent="-18984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088241" indent="-189848" algn="l" defTabSz="75936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67920" indent="-189848" algn="l" defTabSz="75936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47599" indent="-189848" algn="l" defTabSz="75936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27277" indent="-189848" algn="l" defTabSz="75936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93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9683" algn="l" defTabSz="7593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9360" algn="l" defTabSz="7593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39039" algn="l" defTabSz="7593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18719" algn="l" defTabSz="7593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98399" algn="l" defTabSz="7593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78078" algn="l" defTabSz="7593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57760" algn="l" defTabSz="7593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37437" algn="l" defTabSz="7593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182563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42" tIns="45573" rIns="91142" bIns="4557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58" y="722314"/>
            <a:ext cx="8410575" cy="438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42" tIns="45573" rIns="91142" bIns="455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1"/>
            <a:ext cx="5334000" cy="304271"/>
          </a:xfrm>
          <a:prstGeom prst="rect">
            <a:avLst/>
          </a:prstGeom>
        </p:spPr>
        <p:txBody>
          <a:bodyPr vert="horz" lIns="91142" tIns="45573" rIns="91142" bIns="4557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Office of Science FY 2011 Budget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5292992"/>
            <a:ext cx="381000" cy="304271"/>
          </a:xfrm>
          <a:prstGeom prst="rect">
            <a:avLst/>
          </a:prstGeom>
        </p:spPr>
        <p:txBody>
          <a:bodyPr vert="horz" lIns="91142" tIns="45573" rIns="91142" bIns="4557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1C3E240-9EB6-4604-A43D-9910B3F588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0" name="Picture 9" descr="horizontal-logo-green-tex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5295662"/>
            <a:ext cx="2438400" cy="33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5pPr>
      <a:lvl6pPr marL="379726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6pPr>
      <a:lvl7pPr marL="75945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7pPr>
      <a:lvl8pPr marL="1139174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8pPr>
      <a:lvl9pPr marL="1518898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284793" indent="-284793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617049" indent="-237325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833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949311" indent="-18986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29036" indent="-18986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08757" indent="-18986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088486" indent="-189869" algn="l" defTabSz="75945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68208" indent="-189869" algn="l" defTabSz="75945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47931" indent="-189869" algn="l" defTabSz="75945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27654" indent="-189869" algn="l" defTabSz="75945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94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9726" algn="l" defTabSz="7594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9450" algn="l" defTabSz="7594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39174" algn="l" defTabSz="7594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18898" algn="l" defTabSz="7594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98621" algn="l" defTabSz="7594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78345" algn="l" defTabSz="7594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58070" algn="l" defTabSz="7594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37793" algn="l" defTabSz="7594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182563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2" tIns="45583" rIns="91162" bIns="455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56" y="722314"/>
            <a:ext cx="8410575" cy="438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2" tIns="45583" rIns="91162" bIns="45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1"/>
            <a:ext cx="5334000" cy="304271"/>
          </a:xfrm>
          <a:prstGeom prst="rect">
            <a:avLst/>
          </a:prstGeom>
        </p:spPr>
        <p:txBody>
          <a:bodyPr vert="horz" lIns="91162" tIns="45583" rIns="91162" bIns="4558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Office of Science FY 2011 Budget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5292992"/>
            <a:ext cx="381000" cy="304271"/>
          </a:xfrm>
          <a:prstGeom prst="rect">
            <a:avLst/>
          </a:prstGeom>
        </p:spPr>
        <p:txBody>
          <a:bodyPr vert="horz" lIns="91162" tIns="45583" rIns="91162" bIns="4558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1C3E240-9EB6-4604-A43D-9910B3F588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0" name="Picture 9" descr="horizontal-logo-green-text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5295660"/>
            <a:ext cx="2438400" cy="33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5pPr>
      <a:lvl6pPr marL="379816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6pPr>
      <a:lvl7pPr marL="759626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7pPr>
      <a:lvl8pPr marL="113943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8pPr>
      <a:lvl9pPr marL="1519253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284859" indent="-28485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617194" indent="-23738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833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949533" indent="-189913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29347" indent="-189913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09157" indent="-189913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088973" indent="-189913" algn="l" defTabSz="759626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68786" indent="-189913" algn="l" defTabSz="759626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48598" indent="-189913" algn="l" defTabSz="759626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28409" indent="-189913" algn="l" defTabSz="759626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9816" algn="l" defTabSz="75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9626" algn="l" defTabSz="75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39439" algn="l" defTabSz="75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19253" algn="l" defTabSz="75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99065" algn="l" defTabSz="75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78877" algn="l" defTabSz="75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58693" algn="l" defTabSz="75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38503" algn="l" defTabSz="75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182563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26" tIns="45565" rIns="91126" bIns="45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55" y="722314"/>
            <a:ext cx="8410575" cy="438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26" tIns="45565" rIns="91126" bIns="45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5293006"/>
            <a:ext cx="381000" cy="304271"/>
          </a:xfrm>
          <a:prstGeom prst="rect">
            <a:avLst/>
          </a:prstGeom>
        </p:spPr>
        <p:txBody>
          <a:bodyPr vert="horz" lIns="91126" tIns="45565" rIns="91126" bIns="45565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AAD86A7-DF98-4833-9A9E-353DA9F97E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0" name="Picture 9" descr="horizontal-logo-green-text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5295653"/>
            <a:ext cx="2438400" cy="33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5pPr>
      <a:lvl6pPr marL="379671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6pPr>
      <a:lvl7pPr marL="759343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7pPr>
      <a:lvl8pPr marL="113900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8pPr>
      <a:lvl9pPr marL="1518685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284753" indent="-28475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616964" indent="-23729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33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949177" indent="-18984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28852" indent="-18984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08520" indent="-18984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088193" indent="-189841" algn="l" defTabSz="759343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67865" indent="-189841" algn="l" defTabSz="759343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47535" indent="-189841" algn="l" defTabSz="759343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27206" indent="-189841" algn="l" defTabSz="759343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93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9671" algn="l" defTabSz="7593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9343" algn="l" defTabSz="7593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39009" algn="l" defTabSz="7593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18685" algn="l" defTabSz="7593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98355" algn="l" defTabSz="7593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78026" algn="l" defTabSz="7593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57700" algn="l" defTabSz="7593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37370" algn="l" defTabSz="7593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182563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58" tIns="45630" rIns="91258" bIns="456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47" y="722314"/>
            <a:ext cx="8410575" cy="438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58" tIns="45630" rIns="91258" bIns="456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1"/>
            <a:ext cx="5334000" cy="304271"/>
          </a:xfrm>
          <a:prstGeom prst="rect">
            <a:avLst/>
          </a:prstGeom>
        </p:spPr>
        <p:txBody>
          <a:bodyPr vert="horz" lIns="91258" tIns="45630" rIns="91258" bIns="4563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Office of Science FY 2011 Budget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5292992"/>
            <a:ext cx="381000" cy="304271"/>
          </a:xfrm>
          <a:prstGeom prst="rect">
            <a:avLst/>
          </a:prstGeom>
        </p:spPr>
        <p:txBody>
          <a:bodyPr vert="horz" lIns="91258" tIns="45630" rIns="91258" bIns="4563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1C3E240-9EB6-4604-A43D-9910B3F588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0" name="Picture 9" descr="horizontal-logo-green-tex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5295653"/>
            <a:ext cx="2438400" cy="33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5pPr>
      <a:lvl6pPr marL="380215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6pPr>
      <a:lvl7pPr marL="760425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7pPr>
      <a:lvl8pPr marL="114063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8pPr>
      <a:lvl9pPr marL="1520851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285159" indent="-28515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617844" indent="-23763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833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950533" indent="-19010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30746" indent="-19010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10957" indent="-19010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091172" indent="-190109" algn="l" defTabSz="760425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1385" indent="-190109" algn="l" defTabSz="760425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1598" indent="-190109" algn="l" defTabSz="760425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1807" indent="-190109" algn="l" defTabSz="760425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04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215" algn="l" defTabSz="7604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0425" algn="l" defTabSz="7604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0639" algn="l" defTabSz="7604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0851" algn="l" defTabSz="7604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1065" algn="l" defTabSz="7604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1277" algn="l" defTabSz="7604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1492" algn="l" defTabSz="7604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1702" algn="l" defTabSz="7604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43" y="722314"/>
            <a:ext cx="8410575" cy="438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5292992"/>
            <a:ext cx="381000" cy="304271"/>
          </a:xfrm>
          <a:prstGeom prst="rect">
            <a:avLst/>
          </a:prstGeom>
        </p:spPr>
        <p:txBody>
          <a:bodyPr vert="horz" lIns="91169" tIns="45587" rIns="91169" bIns="45587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706B74A-FC86-4F43-83EB-56E873241F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3" name="Picture 9" descr="horizontal-logo-green-tex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295649"/>
            <a:ext cx="2438400" cy="33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167" b="1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5pPr>
      <a:lvl6pPr marL="37984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6pPr>
      <a:lvl7pPr marL="75969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7pPr>
      <a:lvl8pPr marL="1139543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8pPr>
      <a:lvl9pPr marL="1519395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283973" indent="-28397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616812" indent="-23642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33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948337" indent="-1888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28726" indent="-1888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09117" indent="-1888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089171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69020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48867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28716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9849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9699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39543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19395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99242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79092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58943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38792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182563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43" y="722314"/>
            <a:ext cx="8410575" cy="438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5292992"/>
            <a:ext cx="381000" cy="304271"/>
          </a:xfrm>
          <a:prstGeom prst="rect">
            <a:avLst/>
          </a:prstGeom>
        </p:spPr>
        <p:txBody>
          <a:bodyPr vert="horz" lIns="91169" tIns="45587" rIns="91169" bIns="45587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706B74A-FC86-4F43-83EB-56E873241F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9" descr="horizontal-logo-green-text.jpg">
            <a:extLst>
              <a:ext uri="{FF2B5EF4-FFF2-40B4-BE49-F238E27FC236}">
                <a16:creationId xmlns:a16="http://schemas.microsoft.com/office/drawing/2014/main" id="{86AD4552-E8B6-C84C-8FB5-0957F50D34A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2451" y="5257831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5pPr>
      <a:lvl6pPr marL="37984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6pPr>
      <a:lvl7pPr marL="75969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7pPr>
      <a:lvl8pPr marL="1139543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8pPr>
      <a:lvl9pPr marL="1519395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283973" indent="-28397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616812" indent="-23642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33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948337" indent="-1888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28726" indent="-1888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09117" indent="-1888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089171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69020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48867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28716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9849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9699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39543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19395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99242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79092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58943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38792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182563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43" y="722314"/>
            <a:ext cx="8410575" cy="438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5292992"/>
            <a:ext cx="381000" cy="304271"/>
          </a:xfrm>
          <a:prstGeom prst="rect">
            <a:avLst/>
          </a:prstGeom>
        </p:spPr>
        <p:txBody>
          <a:bodyPr vert="horz" lIns="91169" tIns="45587" rIns="91169" bIns="45587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706B74A-FC86-4F43-83EB-56E873241F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3" name="Picture 9" descr="horizontal-logo-green-tex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295649"/>
            <a:ext cx="2438400" cy="33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5pPr>
      <a:lvl6pPr marL="37984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6pPr>
      <a:lvl7pPr marL="75969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7pPr>
      <a:lvl8pPr marL="1139543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8pPr>
      <a:lvl9pPr marL="1519395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283973" indent="-28397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616812" indent="-23642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33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948337" indent="-1888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28726" indent="-1888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09117" indent="-1888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089171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69020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48867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28716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9849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9699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39543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19395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99242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79092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58943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38792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182563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43" y="722314"/>
            <a:ext cx="8410575" cy="438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5292992"/>
            <a:ext cx="381000" cy="304271"/>
          </a:xfrm>
          <a:prstGeom prst="rect">
            <a:avLst/>
          </a:prstGeom>
        </p:spPr>
        <p:txBody>
          <a:bodyPr vert="horz" lIns="91169" tIns="45587" rIns="91169" bIns="45587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706B74A-FC86-4F43-83EB-56E873241F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3" name="Picture 9" descr="horizontal-logo-green-text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" y="5295649"/>
            <a:ext cx="2438400" cy="33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9489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5pPr>
      <a:lvl6pPr marL="37984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6pPr>
      <a:lvl7pPr marL="75969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7pPr>
      <a:lvl8pPr marL="1139543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8pPr>
      <a:lvl9pPr marL="1519395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283973" indent="-28397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616812" indent="-23642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33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948337" indent="-1888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28726" indent="-1888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09117" indent="-1888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089171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69020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48867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28716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9849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9699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39543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19395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99242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79092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58943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38792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1655" y="134938"/>
            <a:ext cx="5165725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6" tIns="45609" rIns="91216" bIns="456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58344"/>
            <a:ext cx="8229600" cy="4332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16" tIns="45609" rIns="91216" bIns="456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3594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66183" y="5516574"/>
            <a:ext cx="37782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6" tIns="45609" rIns="91216" bIns="4560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33" b="1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3150EC00-9A0A-49C1-95F3-32FE6EB7CA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35942" name="Rectangle 6"/>
          <p:cNvSpPr>
            <a:spLocks noChangeArrowheads="1"/>
          </p:cNvSpPr>
          <p:nvPr/>
        </p:nvSpPr>
        <p:spPr bwMode="auto">
          <a:xfrm>
            <a:off x="0" y="822857"/>
            <a:ext cx="9144000" cy="35719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71123" tIns="34936" rIns="71123" bIns="34936"/>
          <a:lstStyle/>
          <a:p>
            <a:pPr defTabSz="720235" eaLnBrk="0" hangingPunct="0">
              <a:lnSpc>
                <a:spcPct val="85000"/>
              </a:lnSpc>
              <a:defRPr/>
            </a:pPr>
            <a:endParaRPr lang="en-US" sz="1833" b="1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ok Antiqua" pitchFamily="18" charset="0"/>
              <a:cs typeface="Arial" pitchFamily="34" charset="0"/>
            </a:endParaRPr>
          </a:p>
        </p:txBody>
      </p:sp>
      <p:pic>
        <p:nvPicPr>
          <p:cNvPr id="4102" name="Picture 7" descr="New_DOE_Logo_Color_0428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158763"/>
            <a:ext cx="1925638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ctr" defTabSz="758143" rtl="0" eaLnBrk="1" fontAlgn="base" hangingPunct="1"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defTabSz="758143" rtl="0" eaLnBrk="1" fontAlgn="base" hangingPunct="1"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2pPr>
      <a:lvl3pPr algn="ctr" defTabSz="758143" rtl="0" eaLnBrk="1" fontAlgn="base" hangingPunct="1"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3pPr>
      <a:lvl4pPr algn="ctr" defTabSz="758143" rtl="0" eaLnBrk="1" fontAlgn="base" hangingPunct="1"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4pPr>
      <a:lvl5pPr algn="ctr" defTabSz="758143" rtl="0" eaLnBrk="1" fontAlgn="base" hangingPunct="1"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5pPr>
      <a:lvl6pPr marL="341162" algn="ctr" defTabSz="760510" rtl="0" eaLnBrk="1" fontAlgn="base" hangingPunct="1"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682324" algn="ctr" defTabSz="760510" rtl="0" eaLnBrk="1" fontAlgn="base" hangingPunct="1"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023488" algn="ctr" defTabSz="760510" rtl="0" eaLnBrk="1" fontAlgn="base" hangingPunct="1"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364650" algn="ctr" defTabSz="760510" rtl="0" eaLnBrk="1" fontAlgn="base" hangingPunct="1"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186233" indent="-186233" algn="l" defTabSz="758143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67" b="1">
          <a:solidFill>
            <a:schemeClr val="tx1"/>
          </a:solidFill>
          <a:latin typeface="+mn-lt"/>
          <a:ea typeface="+mn-ea"/>
          <a:cs typeface="+mn-cs"/>
        </a:defRPr>
      </a:lvl1pPr>
      <a:lvl2pPr marL="566627" indent="-186233" algn="l" defTabSz="758143" rtl="0" eaLnBrk="1" fontAlgn="base" hangingPunct="1">
        <a:spcBef>
          <a:spcPct val="20000"/>
        </a:spcBef>
        <a:spcAft>
          <a:spcPct val="0"/>
        </a:spcAft>
        <a:buChar char="–"/>
        <a:defRPr sz="2333">
          <a:solidFill>
            <a:schemeClr val="tx1"/>
          </a:solidFill>
          <a:latin typeface="+mn-lt"/>
        </a:defRPr>
      </a:lvl2pPr>
      <a:lvl3pPr marL="947016" indent="-186233" algn="l" defTabSz="758143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327405" indent="-186233" algn="l" defTabSz="758143" rtl="0" eaLnBrk="1" fontAlgn="base" hangingPunct="1">
        <a:spcBef>
          <a:spcPct val="20000"/>
        </a:spcBef>
        <a:spcAft>
          <a:spcPct val="0"/>
        </a:spcAft>
        <a:buChar char="–"/>
        <a:defRPr sz="1667">
          <a:solidFill>
            <a:schemeClr val="tx1"/>
          </a:solidFill>
          <a:latin typeface="+mn-lt"/>
        </a:defRPr>
      </a:lvl4pPr>
      <a:lvl5pPr marL="1707796" indent="-186233" algn="l" defTabSz="758143" rtl="0" eaLnBrk="1" fontAlgn="base" hangingPunct="1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</a:defRPr>
      </a:lvl5pPr>
      <a:lvl6pPr marL="2051713" indent="-189542" algn="l" defTabSz="760510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392880" indent="-189542" algn="l" defTabSz="760510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734041" indent="-189542" algn="l" defTabSz="760510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3075207" indent="-189542" algn="l" defTabSz="760510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232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1pPr>
      <a:lvl2pPr marL="341162" algn="l" defTabSz="68232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2pPr>
      <a:lvl3pPr marL="682324" algn="l" defTabSz="68232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3pPr>
      <a:lvl4pPr marL="1023488" algn="l" defTabSz="68232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64650" algn="l" defTabSz="68232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705817" algn="l" defTabSz="68232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2046979" algn="l" defTabSz="68232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388141" algn="l" defTabSz="68232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729305" algn="l" defTabSz="68232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182563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80" tIns="45641" rIns="91280" bIns="456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43" y="722314"/>
            <a:ext cx="8410575" cy="438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80" tIns="45641" rIns="91280" bIns="456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1"/>
            <a:ext cx="5334000" cy="304271"/>
          </a:xfrm>
          <a:prstGeom prst="rect">
            <a:avLst/>
          </a:prstGeom>
        </p:spPr>
        <p:txBody>
          <a:bodyPr vert="horz" lIns="91280" tIns="45641" rIns="91280" bIns="45641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Office of Science FY 2011 Budget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5292992"/>
            <a:ext cx="381000" cy="304271"/>
          </a:xfrm>
          <a:prstGeom prst="rect">
            <a:avLst/>
          </a:prstGeom>
        </p:spPr>
        <p:txBody>
          <a:bodyPr vert="horz" lIns="91280" tIns="45641" rIns="91280" bIns="45641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61FF155-EBDD-4976-A1DE-512077D6B8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078" name="Picture 9" descr="horizontal-logo-green-text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5295649"/>
            <a:ext cx="2438400" cy="33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5pPr>
      <a:lvl6pPr marL="380303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6pPr>
      <a:lvl7pPr marL="760604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7pPr>
      <a:lvl8pPr marL="1140906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8pPr>
      <a:lvl9pPr marL="1521206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283973" indent="-28397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616812" indent="-23642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33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949657" indent="-1888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30048" indent="-1888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10438" indent="-1888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091661" indent="-190154" algn="l" defTabSz="760604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1964" indent="-190154" algn="l" defTabSz="760604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2264" indent="-190154" algn="l" defTabSz="760604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2565" indent="-190154" algn="l" defTabSz="760604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06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303" algn="l" defTabSz="7606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0604" algn="l" defTabSz="7606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0906" algn="l" defTabSz="7606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1206" algn="l" defTabSz="7606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1510" algn="l" defTabSz="7606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1810" algn="l" defTabSz="7606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2114" algn="l" defTabSz="7606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2414" algn="l" defTabSz="7606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182563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31" tIns="45567" rIns="91131" bIns="4556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59" y="722314"/>
            <a:ext cx="8410575" cy="438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31" tIns="45567" rIns="91131" bIns="455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1"/>
            <a:ext cx="5334000" cy="304271"/>
          </a:xfrm>
          <a:prstGeom prst="rect">
            <a:avLst/>
          </a:prstGeom>
        </p:spPr>
        <p:txBody>
          <a:bodyPr vert="horz" lIns="91131" tIns="45567" rIns="91131" bIns="4556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Office of Science FY 2011 Budget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5292992"/>
            <a:ext cx="381000" cy="304271"/>
          </a:xfrm>
          <a:prstGeom prst="rect">
            <a:avLst/>
          </a:prstGeom>
        </p:spPr>
        <p:txBody>
          <a:bodyPr vert="horz" lIns="91131" tIns="45567" rIns="91131" bIns="4556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1C3E240-9EB6-4604-A43D-9910B3F588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0" name="Picture 9" descr="horizontal-logo-green-tex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5295663"/>
            <a:ext cx="2438400" cy="33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5pPr>
      <a:lvl6pPr marL="379683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6pPr>
      <a:lvl7pPr marL="75936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7pPr>
      <a:lvl8pPr marL="113903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8pPr>
      <a:lvl9pPr marL="151871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284759" indent="-28475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616976" indent="-237296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833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949200" indent="-18984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28881" indent="-18984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08557" indent="-18984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088241" indent="-189848" algn="l" defTabSz="75936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67920" indent="-189848" algn="l" defTabSz="75936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47599" indent="-189848" algn="l" defTabSz="75936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27277" indent="-189848" algn="l" defTabSz="75936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93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9683" algn="l" defTabSz="7593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9360" algn="l" defTabSz="7593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39039" algn="l" defTabSz="7593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18719" algn="l" defTabSz="7593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98399" algn="l" defTabSz="7593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78078" algn="l" defTabSz="7593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57760" algn="l" defTabSz="7593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37437" algn="l" defTabSz="7593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182563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42" tIns="45573" rIns="91142" bIns="4557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58" y="722314"/>
            <a:ext cx="8410575" cy="438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42" tIns="45573" rIns="91142" bIns="455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1"/>
            <a:ext cx="5334000" cy="304271"/>
          </a:xfrm>
          <a:prstGeom prst="rect">
            <a:avLst/>
          </a:prstGeom>
        </p:spPr>
        <p:txBody>
          <a:bodyPr vert="horz" lIns="91142" tIns="45573" rIns="91142" bIns="4557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Office of Science FY 2011 Budget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5292992"/>
            <a:ext cx="381000" cy="304271"/>
          </a:xfrm>
          <a:prstGeom prst="rect">
            <a:avLst/>
          </a:prstGeom>
        </p:spPr>
        <p:txBody>
          <a:bodyPr vert="horz" lIns="91142" tIns="45573" rIns="91142" bIns="4557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1C3E240-9EB6-4604-A43D-9910B3F588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0" name="Picture 9" descr="horizontal-logo-green-tex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5295662"/>
            <a:ext cx="2438400" cy="33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5pPr>
      <a:lvl6pPr marL="379726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6pPr>
      <a:lvl7pPr marL="75945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7pPr>
      <a:lvl8pPr marL="1139174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8pPr>
      <a:lvl9pPr marL="1518898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284793" indent="-284793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617049" indent="-237325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833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949311" indent="-18986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29036" indent="-18986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08757" indent="-18986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088486" indent="-189869" algn="l" defTabSz="75945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68208" indent="-189869" algn="l" defTabSz="75945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47931" indent="-189869" algn="l" defTabSz="75945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27654" indent="-189869" algn="l" defTabSz="75945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94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9726" algn="l" defTabSz="7594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9450" algn="l" defTabSz="7594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39174" algn="l" defTabSz="7594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18898" algn="l" defTabSz="7594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98621" algn="l" defTabSz="7594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78345" algn="l" defTabSz="7594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58070" algn="l" defTabSz="7594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37793" algn="l" defTabSz="7594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182563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2" tIns="45583" rIns="91162" bIns="455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56" y="722314"/>
            <a:ext cx="8410575" cy="438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2" tIns="45583" rIns="91162" bIns="45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1"/>
            <a:ext cx="5334000" cy="304271"/>
          </a:xfrm>
          <a:prstGeom prst="rect">
            <a:avLst/>
          </a:prstGeom>
        </p:spPr>
        <p:txBody>
          <a:bodyPr vert="horz" lIns="91162" tIns="45583" rIns="91162" bIns="4558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Office of Science FY 2011 Budget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5292992"/>
            <a:ext cx="381000" cy="304271"/>
          </a:xfrm>
          <a:prstGeom prst="rect">
            <a:avLst/>
          </a:prstGeom>
        </p:spPr>
        <p:txBody>
          <a:bodyPr vert="horz" lIns="91162" tIns="45583" rIns="91162" bIns="4558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1C3E240-9EB6-4604-A43D-9910B3F588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0" name="Picture 9" descr="horizontal-logo-green-text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5295660"/>
            <a:ext cx="2438400" cy="33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5pPr>
      <a:lvl6pPr marL="379816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6pPr>
      <a:lvl7pPr marL="759626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7pPr>
      <a:lvl8pPr marL="113943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8pPr>
      <a:lvl9pPr marL="1519253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284859" indent="-28485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617194" indent="-23738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833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949533" indent="-189913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29347" indent="-189913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09157" indent="-189913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088973" indent="-189913" algn="l" defTabSz="759626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68786" indent="-189913" algn="l" defTabSz="759626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48598" indent="-189913" algn="l" defTabSz="759626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28409" indent="-189913" algn="l" defTabSz="759626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9816" algn="l" defTabSz="75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9626" algn="l" defTabSz="75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39439" algn="l" defTabSz="75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19253" algn="l" defTabSz="75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99065" algn="l" defTabSz="75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78877" algn="l" defTabSz="75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58693" algn="l" defTabSz="75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38503" algn="l" defTabSz="75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182563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26" tIns="45565" rIns="91126" bIns="45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55" y="722314"/>
            <a:ext cx="8410575" cy="438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26" tIns="45565" rIns="91126" bIns="45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5293006"/>
            <a:ext cx="381000" cy="304271"/>
          </a:xfrm>
          <a:prstGeom prst="rect">
            <a:avLst/>
          </a:prstGeom>
        </p:spPr>
        <p:txBody>
          <a:bodyPr vert="horz" lIns="91126" tIns="45565" rIns="91126" bIns="45565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AAD86A7-DF98-4833-9A9E-353DA9F97E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0" name="Picture 9" descr="horizontal-logo-green-text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5295653"/>
            <a:ext cx="2438400" cy="33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5pPr>
      <a:lvl6pPr marL="379671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6pPr>
      <a:lvl7pPr marL="759343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7pPr>
      <a:lvl8pPr marL="113900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8pPr>
      <a:lvl9pPr marL="1518685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284753" indent="-28475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616964" indent="-23729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33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949177" indent="-18984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28852" indent="-18984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08520" indent="-18984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088193" indent="-189841" algn="l" defTabSz="759343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67865" indent="-189841" algn="l" defTabSz="759343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47535" indent="-189841" algn="l" defTabSz="759343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27206" indent="-189841" algn="l" defTabSz="759343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93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9671" algn="l" defTabSz="7593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9343" algn="l" defTabSz="7593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39009" algn="l" defTabSz="7593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18685" algn="l" defTabSz="7593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98355" algn="l" defTabSz="7593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78026" algn="l" defTabSz="7593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57700" algn="l" defTabSz="7593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37370" algn="l" defTabSz="7593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182563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58" tIns="45630" rIns="91258" bIns="456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47" y="722314"/>
            <a:ext cx="8410575" cy="438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58" tIns="45630" rIns="91258" bIns="456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1"/>
            <a:ext cx="5334000" cy="304271"/>
          </a:xfrm>
          <a:prstGeom prst="rect">
            <a:avLst/>
          </a:prstGeom>
        </p:spPr>
        <p:txBody>
          <a:bodyPr vert="horz" lIns="91258" tIns="45630" rIns="91258" bIns="4563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Office of Science FY 2011 Budget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5292992"/>
            <a:ext cx="381000" cy="304271"/>
          </a:xfrm>
          <a:prstGeom prst="rect">
            <a:avLst/>
          </a:prstGeom>
        </p:spPr>
        <p:txBody>
          <a:bodyPr vert="horz" lIns="91258" tIns="45630" rIns="91258" bIns="4563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1C3E240-9EB6-4604-A43D-9910B3F588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0" name="Picture 9" descr="horizontal-logo-green-tex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5295653"/>
            <a:ext cx="2438400" cy="33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5pPr>
      <a:lvl6pPr marL="380215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6pPr>
      <a:lvl7pPr marL="760425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7pPr>
      <a:lvl8pPr marL="114063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8pPr>
      <a:lvl9pPr marL="1520851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285159" indent="-28515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617844" indent="-23763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833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950533" indent="-19010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30746" indent="-19010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10957" indent="-19010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091172" indent="-190109" algn="l" defTabSz="760425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1385" indent="-190109" algn="l" defTabSz="760425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1598" indent="-190109" algn="l" defTabSz="760425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1807" indent="-190109" algn="l" defTabSz="760425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04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215" algn="l" defTabSz="7604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0425" algn="l" defTabSz="7604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0639" algn="l" defTabSz="7604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0851" algn="l" defTabSz="7604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1065" algn="l" defTabSz="7604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1277" algn="l" defTabSz="7604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1492" algn="l" defTabSz="7604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1702" algn="l" defTabSz="7604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.png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tiff"/><Relationship Id="rId5" Type="http://schemas.openxmlformats.org/officeDocument/2006/relationships/hyperlink" Target="http://www.nic.uoregon.edu/~khuck/regression/flash/" TargetMode="External"/><Relationship Id="rId4" Type="http://schemas.openxmlformats.org/officeDocument/2006/relationships/image" Target="../media/image2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Reproducible Performance Analysis Workflows - HEP NUCLEI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1BFFFE-0D05-4D66-940B-5D906D67495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9807" y="673934"/>
            <a:ext cx="2789733" cy="21537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9980" y="3038647"/>
            <a:ext cx="2980828" cy="20584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35003" r="-2006"/>
          <a:stretch/>
        </p:blipFill>
        <p:spPr>
          <a:xfrm>
            <a:off x="3784600" y="5252482"/>
            <a:ext cx="3962400" cy="385289"/>
          </a:xfrm>
          <a:prstGeom prst="rect">
            <a:avLst/>
          </a:prstGeom>
        </p:spPr>
      </p:pic>
      <p:sp>
        <p:nvSpPr>
          <p:cNvPr id="13" name="Content Placeholder 1"/>
          <p:cNvSpPr txBox="1">
            <a:spLocks/>
          </p:cNvSpPr>
          <p:nvPr/>
        </p:nvSpPr>
        <p:spPr bwMode="auto">
          <a:xfrm>
            <a:off x="207922" y="698500"/>
            <a:ext cx="5253078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5974" tIns="37989" rIns="75974" bIns="37989" numCol="1" anchor="t" anchorCtr="0" compatLnSpc="1">
            <a:prstTxWarp prst="textNoShape">
              <a:avLst/>
            </a:prstTxWarp>
          </a:bodyPr>
          <a:lstStyle>
            <a:lvl1pPr marL="340795" indent="-34079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rgbClr val="146737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0234" indent="-28373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1525" lvl="2" indent="0">
              <a:spcBef>
                <a:spcPts val="0"/>
              </a:spcBef>
              <a:buNone/>
            </a:pPr>
            <a:r>
              <a:rPr lang="en-US" sz="1167" dirty="0"/>
              <a:t>(Motivated and evaluated by the SciDAC-4 </a:t>
            </a:r>
            <a:r>
              <a:rPr lang="en-US" sz="1167" b="1" dirty="0"/>
              <a:t>HEP Event Reconstruction with Cutting Edge Computing Architectures</a:t>
            </a:r>
            <a:r>
              <a:rPr lang="en-US" sz="1167" dirty="0"/>
              <a:t> and </a:t>
            </a:r>
            <a:r>
              <a:rPr lang="en-US" sz="1167" b="1" dirty="0"/>
              <a:t>NUCLEI </a:t>
            </a:r>
            <a:r>
              <a:rPr lang="en-US" sz="1167" dirty="0"/>
              <a:t>projects</a:t>
            </a:r>
            <a:r>
              <a:rPr lang="en-US" sz="1167" b="1" dirty="0"/>
              <a:t>)</a:t>
            </a:r>
            <a:endParaRPr lang="en-US" sz="1167" b="1" dirty="0">
              <a:solidFill>
                <a:schemeClr val="accent3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67" dirty="0">
                <a:solidFill>
                  <a:schemeClr val="accent3"/>
                </a:solidFill>
              </a:rPr>
              <a:t>PR goal: </a:t>
            </a:r>
          </a:p>
          <a:p>
            <a:pPr lvl="1">
              <a:spcBef>
                <a:spcPts val="0"/>
              </a:spcBef>
            </a:pPr>
            <a:r>
              <a:rPr lang="en-US" sz="1500" dirty="0">
                <a:solidFill>
                  <a:schemeClr val="accent3"/>
                </a:solidFill>
              </a:rPr>
              <a:t>Provide a data analytics platform for creating and reusing performance analysis workflows</a:t>
            </a:r>
          </a:p>
          <a:p>
            <a:pPr marL="0" indent="0">
              <a:spcBef>
                <a:spcPts val="250"/>
              </a:spcBef>
              <a:buNone/>
            </a:pPr>
            <a:r>
              <a:rPr lang="en-US" sz="1667" dirty="0">
                <a:solidFill>
                  <a:schemeClr val="accent3"/>
                </a:solidFill>
              </a:rPr>
              <a:t>Recent achievements:</a:t>
            </a:r>
          </a:p>
          <a:p>
            <a:pPr>
              <a:spcBef>
                <a:spcPts val="250"/>
              </a:spcBef>
              <a:buFont typeface="Wingdings" charset="2"/>
              <a:buChar char="Ø"/>
            </a:pPr>
            <a:r>
              <a:rPr lang="en-US" sz="1167" b="0" dirty="0">
                <a:solidFill>
                  <a:srgbClr val="FF0000"/>
                </a:solidFill>
              </a:rPr>
              <a:t>Prototype analysis workflows based on data gathered with different tools (TAU, Intel </a:t>
            </a:r>
            <a:r>
              <a:rPr lang="en-US" sz="1167" b="0" dirty="0" err="1">
                <a:solidFill>
                  <a:srgbClr val="FF0000"/>
                </a:solidFill>
              </a:rPr>
              <a:t>Vtune</a:t>
            </a:r>
            <a:r>
              <a:rPr lang="en-US" sz="1167" b="0" dirty="0">
                <a:solidFill>
                  <a:srgbClr val="FF0000"/>
                </a:solidFill>
              </a:rPr>
              <a:t>, etc.) and Python Pandas</a:t>
            </a:r>
          </a:p>
          <a:p>
            <a:pPr marL="338640" lvl="1" indent="-150800">
              <a:spcBef>
                <a:spcPts val="0"/>
              </a:spcBef>
              <a:spcAft>
                <a:spcPts val="250"/>
              </a:spcAft>
            </a:pPr>
            <a:r>
              <a:rPr lang="en-US" sz="1167" dirty="0">
                <a:solidFill>
                  <a:srgbClr val="3366FF"/>
                </a:solidFill>
                <a:latin typeface="+mn-lt"/>
              </a:rPr>
              <a:t>Analysis and optimization of CMS tracking prototype on </a:t>
            </a:r>
            <a:r>
              <a:rPr lang="en-US" sz="1167" dirty="0" err="1">
                <a:solidFill>
                  <a:srgbClr val="3366FF"/>
                </a:solidFill>
                <a:latin typeface="+mn-lt"/>
              </a:rPr>
              <a:t>Skylake</a:t>
            </a:r>
            <a:r>
              <a:rPr lang="en-US" sz="1167" dirty="0">
                <a:solidFill>
                  <a:srgbClr val="3366FF"/>
                </a:solidFill>
                <a:latin typeface="+mn-lt"/>
              </a:rPr>
              <a:t> and KNL(@NERSC Cori), improvement so far </a:t>
            </a:r>
            <a:r>
              <a:rPr lang="en-US" sz="1167" b="1" dirty="0">
                <a:solidFill>
                  <a:srgbClr val="3366FF"/>
                </a:solidFill>
                <a:latin typeface="+mn-lt"/>
              </a:rPr>
              <a:t>~8%</a:t>
            </a:r>
            <a:r>
              <a:rPr lang="en-US" sz="1167" dirty="0">
                <a:solidFill>
                  <a:srgbClr val="3366FF"/>
                </a:solidFill>
                <a:latin typeface="+mn-lt"/>
              </a:rPr>
              <a:t> </a:t>
            </a:r>
          </a:p>
          <a:p>
            <a:pPr marL="338640" lvl="1" indent="-150800">
              <a:spcBef>
                <a:spcPts val="0"/>
              </a:spcBef>
              <a:spcAft>
                <a:spcPts val="250"/>
              </a:spcAft>
            </a:pPr>
            <a:r>
              <a:rPr lang="en-US" sz="1167" dirty="0">
                <a:solidFill>
                  <a:schemeClr val="tx1"/>
                </a:solidFill>
                <a:latin typeface="+mj-lt"/>
              </a:rPr>
              <a:t>Hit finding: Achieved speedups of </a:t>
            </a:r>
            <a:r>
              <a:rPr lang="en-US" sz="1167" b="1" dirty="0">
                <a:solidFill>
                  <a:schemeClr val="tx1"/>
                </a:solidFill>
                <a:latin typeface="+mj-lt"/>
              </a:rPr>
              <a:t>2.7x</a:t>
            </a:r>
            <a:r>
              <a:rPr lang="en-US" sz="1167" dirty="0">
                <a:solidFill>
                  <a:schemeClr val="tx1"/>
                </a:solidFill>
                <a:latin typeface="+mj-lt"/>
              </a:rPr>
              <a:t> from explicit vectorization and of </a:t>
            </a:r>
            <a:r>
              <a:rPr lang="en-US" sz="1167" b="1" dirty="0">
                <a:solidFill>
                  <a:schemeClr val="tx1"/>
                </a:solidFill>
                <a:latin typeface="+mj-lt"/>
              </a:rPr>
              <a:t>&gt;10x </a:t>
            </a:r>
            <a:r>
              <a:rPr lang="en-US" sz="1167" dirty="0">
                <a:solidFill>
                  <a:schemeClr val="tx1"/>
                </a:solidFill>
                <a:latin typeface="+mj-lt"/>
              </a:rPr>
              <a:t>from shared-memory parallelization</a:t>
            </a:r>
            <a:endParaRPr lang="en-US" sz="1167" b="1" i="1" dirty="0">
              <a:solidFill>
                <a:srgbClr val="106636"/>
              </a:solidFill>
              <a:latin typeface="+mj-lt"/>
            </a:endParaRPr>
          </a:p>
          <a:p>
            <a:pPr marL="338640" lvl="1" indent="-150800">
              <a:spcBef>
                <a:spcPts val="0"/>
              </a:spcBef>
              <a:spcAft>
                <a:spcPts val="250"/>
              </a:spcAft>
            </a:pPr>
            <a:endParaRPr lang="en-US" sz="1333" dirty="0">
              <a:solidFill>
                <a:schemeClr val="tx1"/>
              </a:solidFill>
              <a:latin typeface="+mn-lt"/>
            </a:endParaRPr>
          </a:p>
          <a:p>
            <a:pPr marL="338640" lvl="1" indent="-150800">
              <a:spcBef>
                <a:spcPts val="0"/>
              </a:spcBef>
              <a:spcAft>
                <a:spcPts val="250"/>
              </a:spcAft>
            </a:pPr>
            <a:endParaRPr lang="en-US" sz="1333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80807" y="2022651"/>
            <a:ext cx="279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  <a:latin typeface="Arial Narrow"/>
                <a:cs typeface="Arial Narrow"/>
              </a:rPr>
              <a:t>Scaling of </a:t>
            </a:r>
            <a:r>
              <a:rPr lang="en-US" sz="1000" dirty="0" err="1">
                <a:solidFill>
                  <a:prstClr val="black"/>
                </a:solidFill>
                <a:latin typeface="Arial Narrow"/>
                <a:cs typeface="Arial Narrow"/>
              </a:rPr>
              <a:t>mem</a:t>
            </a:r>
            <a:r>
              <a:rPr lang="en-US" sz="1000" dirty="0">
                <a:solidFill>
                  <a:prstClr val="black"/>
                </a:solidFill>
                <a:latin typeface="Arial Narrow"/>
                <a:cs typeface="Arial Narrow"/>
              </a:rPr>
              <a:t>. miss rates </a:t>
            </a:r>
            <a:r>
              <a:rPr lang="en-US" sz="1000" dirty="0" err="1">
                <a:solidFill>
                  <a:prstClr val="black"/>
                </a:solidFill>
                <a:latin typeface="Arial Narrow"/>
                <a:cs typeface="Arial Narrow"/>
              </a:rPr>
              <a:t>w.r.t</a:t>
            </a:r>
            <a:r>
              <a:rPr lang="en-US" sz="1000" dirty="0">
                <a:solidFill>
                  <a:prstClr val="black"/>
                </a:solidFill>
                <a:latin typeface="Arial Narrow"/>
                <a:cs typeface="Arial Narrow"/>
              </a:rPr>
              <a:t> number of threads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63307" y="2911651"/>
            <a:ext cx="2730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  <a:latin typeface="Arial Narrow"/>
                <a:cs typeface="Arial Narrow"/>
              </a:rPr>
              <a:t>Breakdown of CPU stalls for specific functions/loops: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5926807" y="2848147"/>
            <a:ext cx="2730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8" descr="https://attachment.outlook.office.net/owa/cerati@fnal.gov/service.svc/s/GetFileAttachment?id=AAMkADg5ODVmYzU1LTU4YzQtNDNmYi1iNTdmLTVmMzI3NjIzYjkyYgBGAAAAAABPEZ292X5iR7j%2fs%2btJHTr2BwAFI28OBs8GRryYNU2PRWWEAAAAAAEMAAB4Thr%2fWc0gTZ1X13p2ErpnAAHsk7K8AAABEgAQALUgpW%2bKnmNLqVeP2m%2fR57A%3d&amp;owa=outlook.office365.com&amp;isImagePreview=True&amp;token=eyJhbGciOiJSUzI1NiIsImtpZCI6IjA2MDBGOUY2NzQ2MjA3MzdFNzM0MDRFMjg3QzQ1QTgxOENCN0NFQjgiLCJ4NXQiOiJCZ0Q1OW5SaUJ6Zm5OQVRpaDhSYWdZeTN6cmciLCJ0eXAiOiJKV1QifQ.eyJ2ZXIiOiJFeGNoYW5nZS5DYWxsYmFjay5WMSIsImFwcGN0eHNlbmRlciI6Ik93YURvd25sb2FkQDlkNWY4M2QzLWQzMzgtNGZkMy1iMWM5LWI3ZDk0ZDcwMjU1YSIsImFwcGN0eCI6IntcIm1zZXhjaHByb3RcIjpcIm93YVwiLFwicHJpbWFyeXNpZFwiOlwiUy0xLTUtMjEtMjk1ODkwNjA3MC0zNjkwNDg3ODMzLTI3MzMzNDQ2MzEtMTQzOTMzN1wiLFwicHVpZFwiOlwiMTE1Mzc2NTkzMjEyMzI5NjMzM1wiLFwib2lkXCI6XCI0NjQ5ZDE5NC04YzgyLTQ4MDItYTdlMi0xOWMxNjg5MWI3NGFcIixcInNjb3BlXCI6XCJPd2FEb3dubG9hZFwifSIsIm5iZiI6MTUzNjk4NjkyMCwiZXhwIjoxNTM2OTg3NTIwLCJpc3MiOiIwMDAwMDAwMi0wMDAwLTBmZjEtY2UwMC0wMDAwMDAwMDAwMDBAOWQ1ZjgzZDMtZDMzOC00ZmQzLWIxYzktYjdkOTRkNzAyNTVhIiwiYXVkIjoiMDAwMDAwMDItMDAwMC0wZmYxLWNlMDAtMDAwMDAwMDAwMDAwL2F0dGFjaG1lbnQub3V0bG9vay5vZmZpY2UubmV0QDlkNWY4M2QzLWQzMzgtNGZkMy1iMWM5LWI3ZDk0ZDcwMjU1YSJ9.pBbrnCRJy-FrbiMJDPa0gr2yjU2GQv8xg7C69ak0CXchFrbvqeXenI9IwHTBsgH6FpDh5H6_Rjn-W5KXaCozVTqpnIp_dYA9NmaAZEfxgUo312as9JBydIzsD76YZD56uc7NrfS59imcensog03cWQ5p7gW6khLwdN06zJlTc779PbH_QwA81Tj5yzuCAr3zLRajgbJc8RGYEraNhMFDOVuIpwanOfMDywxciVZHrBfQWjTss1OAtRcmlHszkjiVJcZdpsRq8KrX-8AKyQHhxo8w3P6E1LsLBOxnXog_v2JsB06z7CjF4PuMh0NBAO5eR7uLSqCNjVFn7XBwfqJ64g&amp;NoRetry=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365500"/>
            <a:ext cx="2493923" cy="159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44" y="3365500"/>
            <a:ext cx="2095500" cy="177831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083442" y="4772725"/>
            <a:ext cx="2984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  <a:latin typeface="Arial Narrow"/>
                <a:cs typeface="Arial Narrow"/>
              </a:rPr>
              <a:t>Execution speedup on </a:t>
            </a:r>
            <a:r>
              <a:rPr lang="en-US" sz="1000" dirty="0" err="1">
                <a:solidFill>
                  <a:prstClr val="black"/>
                </a:solidFill>
                <a:latin typeface="Arial Narrow"/>
                <a:cs typeface="Arial Narrow"/>
              </a:rPr>
              <a:t>Skylake</a:t>
            </a:r>
            <a:r>
              <a:rPr lang="en-US" sz="1000" dirty="0">
                <a:solidFill>
                  <a:prstClr val="black"/>
                </a:solidFill>
                <a:latin typeface="Arial Narrow"/>
                <a:cs typeface="Arial Narrow"/>
              </a:rPr>
              <a:t> of </a:t>
            </a:r>
            <a:r>
              <a:rPr lang="en-US" sz="1000" b="1" dirty="0">
                <a:solidFill>
                  <a:prstClr val="black"/>
                </a:solidFill>
                <a:latin typeface="Arial Narrow"/>
                <a:cs typeface="Arial Narrow"/>
              </a:rPr>
              <a:t>hit finding code </a:t>
            </a:r>
            <a:br>
              <a:rPr lang="en-US" sz="1000" b="1" dirty="0">
                <a:solidFill>
                  <a:prstClr val="black"/>
                </a:solidFill>
                <a:latin typeface="Arial Narrow"/>
                <a:cs typeface="Arial Narrow"/>
              </a:rPr>
            </a:br>
            <a:r>
              <a:rPr lang="en-US" sz="1000" dirty="0">
                <a:solidFill>
                  <a:prstClr val="black"/>
                </a:solidFill>
                <a:latin typeface="Arial Narrow"/>
                <a:cs typeface="Arial Narrow"/>
              </a:rPr>
              <a:t>as a function of the number of threads.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01761" y="4519659"/>
            <a:ext cx="2273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  <a:latin typeface="Arial Narrow"/>
                <a:cs typeface="Arial Narrow"/>
              </a:rPr>
              <a:t>Execution speedup on KNL of </a:t>
            </a:r>
            <a:r>
              <a:rPr lang="en-US" sz="1000" b="1" dirty="0">
                <a:solidFill>
                  <a:prstClr val="black"/>
                </a:solidFill>
                <a:latin typeface="Arial Narrow"/>
                <a:cs typeface="Arial Narrow"/>
              </a:rPr>
              <a:t>hit finding code </a:t>
            </a:r>
            <a:r>
              <a:rPr lang="en-US" sz="1000" dirty="0">
                <a:solidFill>
                  <a:prstClr val="black"/>
                </a:solidFill>
                <a:latin typeface="Arial Narrow"/>
                <a:cs typeface="Arial Narrow"/>
              </a:rPr>
              <a:t>as a function of the number of threads.</a:t>
            </a:r>
          </a:p>
        </p:txBody>
      </p:sp>
      <p:sp>
        <p:nvSpPr>
          <p:cNvPr id="4" name="Right Arrow 3"/>
          <p:cNvSpPr/>
          <p:nvPr/>
        </p:nvSpPr>
        <p:spPr>
          <a:xfrm rot="20027487">
            <a:off x="5606806" y="2373510"/>
            <a:ext cx="345117" cy="254164"/>
          </a:xfrm>
          <a:prstGeom prst="rightArrow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2" name="Right Arrow 21"/>
          <p:cNvSpPr/>
          <p:nvPr/>
        </p:nvSpPr>
        <p:spPr>
          <a:xfrm rot="1933643">
            <a:off x="5564837" y="2720749"/>
            <a:ext cx="336312" cy="254164"/>
          </a:xfrm>
          <a:prstGeom prst="rightArrow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6" name="Down Arrow 5"/>
          <p:cNvSpPr/>
          <p:nvPr/>
        </p:nvSpPr>
        <p:spPr>
          <a:xfrm>
            <a:off x="1968500" y="3295415"/>
            <a:ext cx="190500" cy="190500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3" name="Down Arrow 22"/>
          <p:cNvSpPr/>
          <p:nvPr/>
        </p:nvSpPr>
        <p:spPr>
          <a:xfrm rot="19155384">
            <a:off x="3667118" y="3124468"/>
            <a:ext cx="162428" cy="240990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1129422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E24592-25C7-2A40-B9B8-E254A247B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Engagement: TEAMS (FLASH)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7DA760C-2B68-5946-A856-1C0F9779CF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769937"/>
            <a:ext cx="4343400" cy="4335210"/>
          </a:xfrm>
        </p:spPr>
        <p:txBody>
          <a:bodyPr/>
          <a:lstStyle/>
          <a:p>
            <a:r>
              <a:rPr lang="en-US" dirty="0"/>
              <a:t>Nightly Performance Regression Testing</a:t>
            </a:r>
          </a:p>
          <a:p>
            <a:pPr lvl="1"/>
            <a:r>
              <a:rPr lang="en-US" dirty="0"/>
              <a:t>Check out current master, configure, build, run</a:t>
            </a:r>
          </a:p>
          <a:p>
            <a:pPr lvl="1"/>
            <a:r>
              <a:rPr lang="en-US" dirty="0"/>
              <a:t>Store performance data in </a:t>
            </a:r>
            <a:r>
              <a:rPr lang="en-US" dirty="0" err="1"/>
              <a:t>TAUdb</a:t>
            </a:r>
            <a:r>
              <a:rPr lang="en-US" dirty="0"/>
              <a:t> database (Postgres)</a:t>
            </a:r>
          </a:p>
          <a:p>
            <a:pPr lvl="1"/>
            <a:r>
              <a:rPr lang="en-US" dirty="0"/>
              <a:t>Run automated </a:t>
            </a:r>
            <a:r>
              <a:rPr lang="en-US" dirty="0" err="1"/>
              <a:t>PerfExplorer</a:t>
            </a:r>
            <a:r>
              <a:rPr lang="en-US" dirty="0"/>
              <a:t> scripts to generate charts</a:t>
            </a:r>
          </a:p>
          <a:p>
            <a:pPr lvl="1"/>
            <a:r>
              <a:rPr lang="en-US" dirty="0"/>
              <a:t>Scaling behavior, top 5 event breakdown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2A28BA-B0A8-8643-B228-2AD071274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722FF3-B2FF-4B9D-A1FC-2641F0BD8CF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4421175-8B95-CD47-9E49-24FAEF3FB8F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79313" y="769937"/>
            <a:ext cx="2880361" cy="2057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39A365-7719-0740-8B3A-F779B9C86E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6326" y="1994472"/>
            <a:ext cx="2863674" cy="21477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F6DC2D9-BC12-C94B-AC47-6AD8E1E55BD5}"/>
              </a:ext>
            </a:extLst>
          </p:cNvPr>
          <p:cNvSpPr txBox="1"/>
          <p:nvPr/>
        </p:nvSpPr>
        <p:spPr>
          <a:xfrm>
            <a:off x="443023" y="4434007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http://www.nic.uoregon.edu/~khuck/regression/flash/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FA2771-4820-B74C-AAA6-661B9D1957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1941" y="3040072"/>
            <a:ext cx="288036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950761"/>
      </p:ext>
    </p:extLst>
  </p:cSld>
  <p:clrMapOvr>
    <a:masterClrMapping/>
  </p:clrMapOvr>
</p:sld>
</file>

<file path=ppt/theme/theme1.xml><?xml version="1.0" encoding="utf-8"?>
<a:theme xmlns:a="http://schemas.openxmlformats.org/drawingml/2006/main" name="Theme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Theme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6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1019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1019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5_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106636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106636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6_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146737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7_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106636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1019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1019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Theme3</Template>
  <TotalTime>9208</TotalTime>
  <Words>398</Words>
  <Application>Microsoft Macintosh PowerPoint</Application>
  <PresentationFormat>On-screen Show (16:10)</PresentationFormat>
  <Paragraphs>34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21</vt:i4>
      </vt:variant>
      <vt:variant>
        <vt:lpstr>Slide Titles</vt:lpstr>
      </vt:variant>
      <vt:variant>
        <vt:i4>2</vt:i4>
      </vt:variant>
    </vt:vector>
  </HeadingPairs>
  <TitlesOfParts>
    <vt:vector size="29" baseType="lpstr">
      <vt:lpstr>Arial</vt:lpstr>
      <vt:lpstr>Arial Narrow</vt:lpstr>
      <vt:lpstr>Book Antiqua</vt:lpstr>
      <vt:lpstr>Calibri</vt:lpstr>
      <vt:lpstr>TimesNewRomanPSMT</vt:lpstr>
      <vt:lpstr>Wingdings</vt:lpstr>
      <vt:lpstr>Theme3</vt:lpstr>
      <vt:lpstr>1_Office Theme</vt:lpstr>
      <vt:lpstr>5_Default Design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1_Theme3</vt:lpstr>
      <vt:lpstr>8_Office Theme</vt:lpstr>
      <vt:lpstr>6_Default Design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17_Office Theme</vt:lpstr>
      <vt:lpstr>Reproducible Performance Analysis Workflows - HEP NUCLEI</vt:lpstr>
      <vt:lpstr>Application Engagement: TEAMS (FLASH)</vt:lpstr>
    </vt:vector>
  </TitlesOfParts>
  <Company>US Department of Energy (SC)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helpdesk</dc:creator>
  <cp:lastModifiedBy>Kevin Huck</cp:lastModifiedBy>
  <cp:revision>434</cp:revision>
  <dcterms:created xsi:type="dcterms:W3CDTF">2010-12-15T20:48:04Z</dcterms:created>
  <dcterms:modified xsi:type="dcterms:W3CDTF">2018-10-19T21:28:54Z</dcterms:modified>
</cp:coreProperties>
</file>