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22" r:id="rId12"/>
    <p:sldId id="269" r:id="rId13"/>
    <p:sldId id="273" r:id="rId14"/>
    <p:sldId id="271" r:id="rId15"/>
    <p:sldId id="272" r:id="rId16"/>
    <p:sldId id="274" r:id="rId17"/>
    <p:sldId id="275" r:id="rId18"/>
    <p:sldId id="276" r:id="rId19"/>
    <p:sldId id="278" r:id="rId20"/>
    <p:sldId id="283" r:id="rId21"/>
    <p:sldId id="281" r:id="rId22"/>
    <p:sldId id="282" r:id="rId23"/>
    <p:sldId id="321" r:id="rId24"/>
    <p:sldId id="320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9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9"/>
    <p:restoredTop sz="85027"/>
  </p:normalViewPr>
  <p:slideViewPr>
    <p:cSldViewPr snapToGrid="0" snapToObjects="1">
      <p:cViewPr varScale="1">
        <p:scale>
          <a:sx n="180" d="100"/>
          <a:sy n="180" d="100"/>
        </p:scale>
        <p:origin x="8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95118F-9A10-6D4A-80EA-F6E7C8B478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F47FB2-4616-3348-91F7-3CB86778F9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58930D0-16F7-3042-B8B0-35BD6E626C1D}" type="datetimeFigureOut">
              <a:rPr lang="en-US" altLang="en-US"/>
              <a:pPr/>
              <a:t>11/29/18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2CFCB-B736-A84E-A167-33D41B3031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FA448E-2B89-FE4E-8182-FE2CA1D31A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1471885-6562-4242-A5B2-2363D659780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E9C482-9B40-7640-88E2-33C48ACD1A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79C04A-36FD-4642-9B80-19D040B4AA9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726303F-28AD-FC40-BF84-FBED2FDD8A6F}" type="datetimeFigureOut">
              <a:rPr lang="en-US" altLang="en-US"/>
              <a:pPr/>
              <a:t>11/29/18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02A5BB1-93CD-3B4F-B9AB-71AF366D4E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CD1A2CA-50D3-B84D-9AE4-78152D7F5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67B77-41A7-3E43-A7AF-2594A166CC7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CEF5E-1C1F-414F-ADBF-29DFE6BE34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A66F02A-F0EA-FE44-B0A8-19C1F9E4C9A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6F02A-F0EA-FE44-B0A8-19C1F9E4C9A2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265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</a:t>
            </a:r>
            <a:r>
              <a:rPr lang="en-US" dirty="0" err="1"/>
              <a:t>callpath</a:t>
            </a:r>
            <a:r>
              <a:rPr lang="en-US" dirty="0"/>
              <a:t> profiling, add TAU_CALLPATH=1 and TAU_CALLPATH_DEPTH=100 (or equivalent) to your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6F02A-F0EA-FE44-B0A8-19C1F9E4C9A2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1182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TAU will download, configure, compile and use the LLVM OpenMP runtime that has baked-in support for Intel, LLVM and GCC OpenMP APIs.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6F02A-F0EA-FE44-B0A8-19C1F9E4C9A2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993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Found bug in address resolution for </a:t>
            </a:r>
            <a:r>
              <a:rPr lang="en-US" dirty="0" err="1"/>
              <a:t>callpaths</a:t>
            </a:r>
            <a:r>
              <a:rPr lang="en-US" dirty="0"/>
              <a:t>... But the flat profile is resolved correctly.</a:t>
            </a:r>
          </a:p>
          <a:p>
            <a:endParaRPr lang="en-US" dirty="0"/>
          </a:p>
          <a:p>
            <a:r>
              <a:rPr lang="en-US" dirty="0"/>
              <a:t>Updated support has environment variables to control overhead - how many OpenMP event callbacks are supported, how much “context” to capture per call.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6F02A-F0EA-FE44-B0A8-19C1F9E4C9A2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879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- the source code attribution seems to be off in this example.  Not sure if that’s a PGI problem or TAU problem, I’ll check with Sameer.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6F02A-F0EA-FE44-B0A8-19C1F9E4C9A2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730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Found bug in address resolution for </a:t>
            </a:r>
            <a:r>
              <a:rPr lang="en-US" dirty="0" err="1"/>
              <a:t>callpaths</a:t>
            </a:r>
            <a:r>
              <a:rPr lang="en-US" dirty="0"/>
              <a:t>... But the flat profile is resolved correctly.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6F02A-F0EA-FE44-B0A8-19C1F9E4C9A2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19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6F02A-F0EA-FE44-B0A8-19C1F9E4C9A2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041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6F02A-F0EA-FE44-B0A8-19C1F9E4C9A2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217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the types of performance analysis questions that a framework like TAU can help with?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6F02A-F0EA-FE44-B0A8-19C1F9E4C9A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271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example, here is a profile showing the floating point operations per microsecond.  The events are sorted in order of exclusive time - the functions / loops at the top of the window take the most time.  In this case, we see two loops that have very low FLOPs/us rates.  They would be good targets for optimization.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6F02A-F0EA-FE44-B0A8-19C1F9E4C9A2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882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listed: SHMEM, OpenCL, </a:t>
            </a:r>
            <a:r>
              <a:rPr lang="en-US" dirty="0" err="1"/>
              <a:t>ROCm</a:t>
            </a:r>
            <a:r>
              <a:rPr lang="en-US" dirty="0"/>
              <a:t>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6F02A-F0EA-FE44-B0A8-19C1F9E4C9A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6756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Missing from this figure: sampling, PAPI/LIKWID, power,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6F02A-F0EA-FE44-B0A8-19C1F9E4C9A2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252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types of measurement (sampling, MPI, CUDA, OpenMP, </a:t>
            </a:r>
            <a:r>
              <a:rPr lang="en-US" dirty="0" err="1"/>
              <a:t>OpenACC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) don’t require instrumentation, and can be measured by preloading measurement libraries.  The </a:t>
            </a:r>
            <a:r>
              <a:rPr lang="en-US" dirty="0" err="1"/>
              <a:t>tau_exec</a:t>
            </a:r>
            <a:r>
              <a:rPr lang="en-US" dirty="0"/>
              <a:t> wrapper preloads the libraries, sets environment variables, and then launches the application.  Only works with dynamically linked executables.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6F02A-F0EA-FE44-B0A8-19C1F9E4C9A2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1513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C++ application with multiple threads and CUDA.  All data collected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6F02A-F0EA-FE44-B0A8-19C1F9E4C9A2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8215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TAU supports OTF2 native output now - but I am not demonstrating it today.  PAPI support has been around for years, and TAU provides several ways to measure power/energy depending on HW support.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6F02A-F0EA-FE44-B0A8-19C1F9E4C9A2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462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A17856-2E3D-924A-B24B-A3EA8D2821BE}"/>
              </a:ext>
            </a:extLst>
          </p:cNvPr>
          <p:cNvSpPr/>
          <p:nvPr userDrawn="1"/>
        </p:nvSpPr>
        <p:spPr>
          <a:xfrm>
            <a:off x="0" y="0"/>
            <a:ext cx="9144000" cy="1733384"/>
          </a:xfrm>
          <a:prstGeom prst="rect">
            <a:avLst/>
          </a:prstGeom>
          <a:solidFill>
            <a:srgbClr val="0053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6383C2-12EC-7E4A-9788-938DCEE25A01}"/>
              </a:ext>
            </a:extLst>
          </p:cNvPr>
          <p:cNvSpPr/>
          <p:nvPr/>
        </p:nvSpPr>
        <p:spPr>
          <a:xfrm>
            <a:off x="0" y="4767262"/>
            <a:ext cx="9144000" cy="376238"/>
          </a:xfrm>
          <a:prstGeom prst="rect">
            <a:avLst/>
          </a:prstGeom>
          <a:solidFill>
            <a:srgbClr val="0053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9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50477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59C7DC-93FA-8C4E-8229-8038A40CC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776787"/>
            <a:ext cx="6019800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F18DFC-DD28-E742-B9D6-2E6C03C35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F7ADF-05FA-8747-89D6-6A58BD53D3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9331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B8638-BA51-9F4D-AE9F-065E7600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/>
              <a:t>11/19/18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1083-B830-F94C-8FA8-9D035D86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24B3E-5835-A446-807B-942F0A034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AE2A6F-F00D-3145-9ABF-E482CD0B6C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02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05D99-A488-9542-843D-CD15ED4C1D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/>
              <a:t>11/19/18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D484B-4A4E-774D-9565-144F045EB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3A17F-FBC7-E448-AF74-3D3685BB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21AF8E-1F1F-EF46-8715-00AD2668E2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069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7862C-C634-A044-BC1C-786E056A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/>
              <a:t>11/19/18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13AF3-8E9F-D542-8F89-04FEBB5A5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58EFF-D868-774F-9FC5-9867ED8AE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8CF0C-250E-7F48-AF3C-1DAAD85AA6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924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CB01D-8B2C-6C45-BFBD-F8F0E4D0B9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/>
              <a:t>11/19/18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05DD3-FD9C-5044-91EB-14039A210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9614B-6972-9E42-84FF-D689F8C65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2E9A0-AEA3-884D-B6E7-D8FD392716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3017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870" y="772344"/>
            <a:ext cx="4314930" cy="38222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772344"/>
            <a:ext cx="4284785" cy="382227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9EA19-B82B-B14C-A0BE-2436DF0807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/>
              <a:t>11/19/18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521368-B184-C94F-870D-376192CE7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350ACA-9314-3748-AF85-6640E89A4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1CFAC-FC75-9745-8A4F-846EC7C0E6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48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C0CA86-E65B-A443-B6E0-952F33D295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/>
              <a:t>11/19/18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9B0513-2342-8B4A-9210-B7B6787DB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05F349-A0E3-7643-9D22-0F2D55054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D1535E-D482-B349-AA47-C2471FBA03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91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ADBB67-49AA-8A41-944C-9F2E14CE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/>
              <a:t>11/19/18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CFD38-D0C0-5545-8280-D4CEA2657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159CF-C068-384F-989E-524B498AE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6766A-B4F9-0D4A-808F-F0199F7E1D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33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898C70-A045-574D-86EB-4A67E092C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/>
              <a:t>11/19/18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E23909-2DFC-8B46-91DA-A5CA03168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B5B3B-6CB7-9049-B886-4C441C9F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DAC36-F37A-1F4D-B3E7-4DEE3675BD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865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70DBBC-81B7-2449-B502-412F1D84A9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/>
              <a:t>11/19/18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1837BC-3E47-BB43-83A4-BA4C1EDF6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94CFA-00F2-3543-A356-023B11FD3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773E0-9125-A44D-8348-73254536C0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467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4A933-BAFC-0246-8883-750E0F2C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altLang="en-US"/>
              <a:t>11/19/18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9DB70-80A6-FE42-AF22-F17798D05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E2D76-6B5E-294A-A1C7-F4D1FF204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2BF5C-5956-0A4D-8138-F5A7E901CC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531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59DA96-F1E4-DB41-9126-C10CC6B6F9BE}"/>
              </a:ext>
            </a:extLst>
          </p:cNvPr>
          <p:cNvSpPr/>
          <p:nvPr userDrawn="1"/>
        </p:nvSpPr>
        <p:spPr>
          <a:xfrm>
            <a:off x="0" y="-9527"/>
            <a:ext cx="9144000" cy="599704"/>
          </a:xfrm>
          <a:prstGeom prst="rect">
            <a:avLst/>
          </a:prstGeom>
          <a:solidFill>
            <a:srgbClr val="0053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2A7954-6CFF-C342-99C1-5D812CA9A8E2}"/>
              </a:ext>
            </a:extLst>
          </p:cNvPr>
          <p:cNvSpPr/>
          <p:nvPr/>
        </p:nvSpPr>
        <p:spPr>
          <a:xfrm>
            <a:off x="0" y="4767262"/>
            <a:ext cx="8686800" cy="376238"/>
          </a:xfrm>
          <a:prstGeom prst="rect">
            <a:avLst/>
          </a:prstGeom>
          <a:solidFill>
            <a:srgbClr val="0053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3247AFC5-7DF8-AA41-A8E1-50FFCBEE18F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59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0E7B9685-54BA-8A4A-843D-0647488617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49771" y="599704"/>
            <a:ext cx="8836573" cy="416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FF545-FB9C-064F-B067-E1496ABADF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4776787"/>
            <a:ext cx="6019800" cy="366713"/>
          </a:xfrm>
          <a:prstGeom prst="rect">
            <a:avLst/>
          </a:prstGeom>
        </p:spPr>
        <p:txBody>
          <a:bodyPr vert="horz" lIns="91440" tIns="91440" rIns="91440" bIns="9144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 err="1" smtClean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4310C-95F6-764C-AAAA-49212B463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76787"/>
            <a:ext cx="2133600" cy="366713"/>
          </a:xfrm>
          <a:prstGeom prst="rect">
            <a:avLst/>
          </a:prstGeom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2A15BCA9-B133-B14A-BE86-FEE66265706D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E3944C43-83C8-3349-A131-45F8C1055E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8746133" y="4776788"/>
            <a:ext cx="341710" cy="34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877178-4EA4-A64D-9A21-E0151EBD1E1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921069" y="4819332"/>
            <a:ext cx="1397861" cy="287338"/>
          </a:xfrm>
          <a:prstGeom prst="rect">
            <a:avLst/>
          </a:prstGeom>
        </p:spPr>
      </p:pic>
      <p:pic>
        <p:nvPicPr>
          <p:cNvPr id="10" name="Picture 9" descr="horizontal-logo-green-text.jpg">
            <a:extLst>
              <a:ext uri="{FF2B5EF4-FFF2-40B4-BE49-F238E27FC236}">
                <a16:creationId xmlns:a16="http://schemas.microsoft.com/office/drawing/2014/main" id="{A933AD47-15DC-8B44-97EC-1568561F82D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67568" y="4813649"/>
            <a:ext cx="1694168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b="0" kern="1200">
          <a:solidFill>
            <a:schemeClr val="bg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hyperlink" Target="mailto:khuck@cs.uoregon.edu" TargetMode="External"/><Relationship Id="rId7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mailto:tau-bugs@cs.uoregon.edu" TargetMode="External"/><Relationship Id="rId4" Type="http://schemas.openxmlformats.org/officeDocument/2006/relationships/hyperlink" Target="http://tau.uoregon.edu/" TargetMode="Externa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%5C???" TargetMode="Externa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tau.uoregon.edu/tau.tgz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pc.ntnu.no/display/hpc/Writing+to+MPI+Files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tau.uoregon.edu/tau.tgz" TargetMode="Externa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pc.ntnu.no/display/hpc/Writing+to+MPI+Files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tau.uoregon.edu/pdt.tgz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249B0009-A385-334D-8B20-D4513D1F4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46" y="178681"/>
            <a:ext cx="7502001" cy="1466192"/>
          </a:xfrm>
        </p:spPr>
        <p:txBody>
          <a:bodyPr wrap="square">
            <a:normAutofit/>
          </a:bodyPr>
          <a:lstStyle/>
          <a:p>
            <a:r>
              <a:rPr lang="en-US" altLang="en-US" sz="3200" b="1" dirty="0"/>
              <a:t>Performance Measurement and Analysis using the TAU Performance System</a:t>
            </a:r>
            <a:r>
              <a:rPr lang="en-US" sz="3200" dirty="0">
                <a:latin typeface="Calibri" charset="0"/>
              </a:rPr>
              <a:t>®</a:t>
            </a:r>
            <a:endParaRPr lang="en-US" alt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55A7D-417C-684C-BF70-99DCF84C6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76" y="1933528"/>
            <a:ext cx="7891322" cy="1923393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ea typeface="+mn-ea"/>
              </a:rPr>
              <a:t>Kevin Huck </a:t>
            </a:r>
            <a:r>
              <a:rPr lang="en-US" sz="2400" dirty="0">
                <a:ea typeface="+mn-ea"/>
                <a:hlinkClick r:id="rId3"/>
              </a:rPr>
              <a:t>khuck@cs.uoregon.edu</a:t>
            </a:r>
            <a:endParaRPr lang="en-US" sz="2400" dirty="0"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Allen D. </a:t>
            </a:r>
            <a:r>
              <a:rPr lang="en-US" sz="2400" dirty="0" err="1"/>
              <a:t>Malony</a:t>
            </a:r>
            <a:r>
              <a:rPr lang="en-US" sz="2400" dirty="0"/>
              <a:t>, </a:t>
            </a:r>
            <a:r>
              <a:rPr lang="en-US" sz="2400" dirty="0">
                <a:ea typeface="+mn-ea"/>
              </a:rPr>
              <a:t>Sameer Shende, </a:t>
            </a:r>
            <a:r>
              <a:rPr lang="en-US" sz="2400" dirty="0"/>
              <a:t>Wyatt Spear, Robert Lim,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Chad Wood, Jacob Lambert, Srinivasan Ramesh,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Mohammad </a:t>
            </a:r>
            <a:r>
              <a:rPr lang="en-US" sz="2400" dirty="0" err="1"/>
              <a:t>Alaul</a:t>
            </a:r>
            <a:r>
              <a:rPr lang="en-US" sz="2400" dirty="0"/>
              <a:t> </a:t>
            </a:r>
            <a:r>
              <a:rPr lang="en-US" sz="2400" dirty="0" err="1"/>
              <a:t>Haque</a:t>
            </a:r>
            <a:r>
              <a:rPr lang="en-US" sz="2400" dirty="0"/>
              <a:t> </a:t>
            </a:r>
            <a:r>
              <a:rPr lang="en-US" sz="2400" dirty="0" err="1"/>
              <a:t>Monil</a:t>
            </a:r>
            <a:r>
              <a:rPr lang="en-US" sz="2400" dirty="0"/>
              <a:t>, Alister Johnson</a:t>
            </a:r>
            <a:endParaRPr lang="en-US" sz="2400" dirty="0"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hlinkClick r:id="rId4"/>
              </a:rPr>
              <a:t>http://tau.uoregon.edu</a:t>
            </a:r>
            <a:r>
              <a:rPr lang="en-US" sz="2400" dirty="0"/>
              <a:t>  </a:t>
            </a:r>
            <a:r>
              <a:rPr lang="en-US" sz="2400" dirty="0">
                <a:ea typeface="+mn-ea"/>
                <a:hlinkClick r:id="rId5"/>
              </a:rPr>
              <a:t>tau-bugs@cs.uoregon.edu</a:t>
            </a:r>
            <a:endParaRPr lang="en-US" sz="2400" u="sng" dirty="0">
              <a:ea typeface="+mn-ea"/>
            </a:endParaRPr>
          </a:p>
        </p:txBody>
      </p:sp>
      <p:pic>
        <p:nvPicPr>
          <p:cNvPr id="13315" name="Picture 5" descr="UO_logo.png">
            <a:extLst>
              <a:ext uri="{FF2B5EF4-FFF2-40B4-BE49-F238E27FC236}">
                <a16:creationId xmlns:a16="http://schemas.microsoft.com/office/drawing/2014/main" id="{FCC96CCA-C845-6D41-9F9E-534A3696E0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037" y="4053659"/>
            <a:ext cx="2743200" cy="48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CECA8C-8AF5-BD46-8B3C-C6053B464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2360" y="4053659"/>
            <a:ext cx="2743200" cy="563880"/>
          </a:xfrm>
          <a:prstGeom prst="rect">
            <a:avLst/>
          </a:prstGeom>
        </p:spPr>
      </p:pic>
      <p:pic>
        <p:nvPicPr>
          <p:cNvPr id="7" name="Picture 9" descr="horizontal-logo-green-text.jpg">
            <a:extLst>
              <a:ext uri="{FF2B5EF4-FFF2-40B4-BE49-F238E27FC236}">
                <a16:creationId xmlns:a16="http://schemas.microsoft.com/office/drawing/2014/main" id="{A68EDE6F-C76C-304A-A1E3-C78DB94EFA8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364" y="4068815"/>
            <a:ext cx="2743200" cy="45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tau">
            <a:extLst>
              <a:ext uri="{FF2B5EF4-FFF2-40B4-BE49-F238E27FC236}">
                <a16:creationId xmlns:a16="http://schemas.microsoft.com/office/drawing/2014/main" id="{917852CF-0323-F04E-925C-55BE531DA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b="7726"/>
          <a:stretch>
            <a:fillRect/>
          </a:stretch>
        </p:blipFill>
        <p:spPr bwMode="auto">
          <a:xfrm>
            <a:off x="7591647" y="455914"/>
            <a:ext cx="1098745" cy="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D764C-D2E6-5A4C-BDBC-B87E507B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TAU Architecture and Workflow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161AD9-5D04-AD47-924E-ED90A4D3E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Instrumentation: Add probes to perform measurements</a:t>
            </a:r>
          </a:p>
          <a:p>
            <a:pPr lvl="1"/>
            <a:r>
              <a:rPr lang="en-US" dirty="0"/>
              <a:t>Source code instrumentation using pre-processors and compiler scripts</a:t>
            </a:r>
          </a:p>
          <a:p>
            <a:pPr lvl="1"/>
            <a:r>
              <a:rPr lang="en-US" dirty="0"/>
              <a:t>Wrapping external libraries (I/O, MPI, Memory, CUDA, OpenCL, </a:t>
            </a:r>
            <a:r>
              <a:rPr lang="en-US" dirty="0" err="1"/>
              <a:t>pthread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Runtime library callbacks (ADIOS, OpenMP, </a:t>
            </a:r>
            <a:r>
              <a:rPr lang="en-US" dirty="0" err="1"/>
              <a:t>Kokkos</a:t>
            </a:r>
            <a:r>
              <a:rPr lang="en-US" dirty="0"/>
              <a:t>, Python)</a:t>
            </a:r>
          </a:p>
          <a:p>
            <a:pPr lvl="1"/>
            <a:r>
              <a:rPr lang="en-US" dirty="0"/>
              <a:t>Rewriting the binary executable</a:t>
            </a:r>
          </a:p>
          <a:p>
            <a:r>
              <a:rPr lang="en-US" b="1" dirty="0"/>
              <a:t>Measurement: Profiling or tracing using various metrics</a:t>
            </a:r>
          </a:p>
          <a:p>
            <a:pPr lvl="1"/>
            <a:r>
              <a:rPr lang="en-US" dirty="0"/>
              <a:t>Direct instrumentation (Interval events measure exclusive or inclusive duration)</a:t>
            </a:r>
          </a:p>
          <a:p>
            <a:pPr lvl="1"/>
            <a:r>
              <a:rPr lang="en-US" dirty="0"/>
              <a:t>Periodic sampling (measures statement level contribution)</a:t>
            </a:r>
          </a:p>
          <a:p>
            <a:pPr lvl="1"/>
            <a:r>
              <a:rPr lang="en-US" dirty="0"/>
              <a:t>Throttling and runtime control of low-level events that execute frequently</a:t>
            </a:r>
          </a:p>
          <a:p>
            <a:pPr lvl="1"/>
            <a:r>
              <a:rPr lang="en-US" dirty="0"/>
              <a:t>Per-thread storage of performance data</a:t>
            </a:r>
          </a:p>
          <a:p>
            <a:pPr lvl="1"/>
            <a:r>
              <a:rPr lang="en-US" dirty="0"/>
              <a:t>Interface with external packages (e.g. PAPI </a:t>
            </a:r>
            <a:r>
              <a:rPr lang="en-US" dirty="0" err="1"/>
              <a:t>hw</a:t>
            </a:r>
            <a:r>
              <a:rPr lang="en-US" dirty="0"/>
              <a:t> performance counter library)</a:t>
            </a:r>
          </a:p>
          <a:p>
            <a:r>
              <a:rPr lang="en-US" b="1" dirty="0"/>
              <a:t>Analysis: Visualization of profiles and traces</a:t>
            </a:r>
          </a:p>
          <a:p>
            <a:pPr lvl="1"/>
            <a:r>
              <a:rPr lang="en-US" dirty="0"/>
              <a:t>3D visualization of profile data in </a:t>
            </a:r>
            <a:r>
              <a:rPr lang="en-US" dirty="0" err="1"/>
              <a:t>paraprof</a:t>
            </a:r>
            <a:r>
              <a:rPr lang="en-US" dirty="0"/>
              <a:t> or </a:t>
            </a:r>
            <a:r>
              <a:rPr lang="en-US" dirty="0" err="1"/>
              <a:t>perfexplorer</a:t>
            </a:r>
            <a:r>
              <a:rPr lang="en-US" dirty="0"/>
              <a:t> tools</a:t>
            </a:r>
          </a:p>
          <a:p>
            <a:pPr lvl="1"/>
            <a:r>
              <a:rPr lang="en-US" dirty="0"/>
              <a:t>Trace conversion &amp; display in external visualizers (</a:t>
            </a:r>
            <a:r>
              <a:rPr lang="en-US" dirty="0" err="1"/>
              <a:t>Vampir</a:t>
            </a:r>
            <a:r>
              <a:rPr lang="en-US" dirty="0"/>
              <a:t>, </a:t>
            </a:r>
            <a:r>
              <a:rPr lang="en-US" dirty="0" err="1"/>
              <a:t>Jumpshot</a:t>
            </a:r>
            <a:r>
              <a:rPr lang="en-US" dirty="0"/>
              <a:t>, </a:t>
            </a:r>
            <a:r>
              <a:rPr lang="en-US" dirty="0" err="1"/>
              <a:t>ParaVer</a:t>
            </a:r>
            <a:r>
              <a:rPr lang="en-US" dirty="0"/>
              <a:t>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2803DA-2218-584A-AC54-7027D1ED0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E202A-07FD-8A40-A29F-AC9F1EC45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766A-B4F9-0D4A-808F-F0199F7E1DF9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040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0335B-FBC0-FD4E-B5FC-48726CAB7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Automatic Instrumentation with TAU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08FE3-6702-D848-BDAD-827401EF7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Add TAU bin directory to your path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Set TAU_MAKEFILE environment variable</a:t>
            </a:r>
          </a:p>
          <a:p>
            <a:pPr marL="914400" lvl="1" indent="-514350"/>
            <a:r>
              <a:rPr lang="en-US" dirty="0"/>
              <a:t>Choose configuration from /path/to/tau/arch/lib/</a:t>
            </a:r>
            <a:r>
              <a:rPr lang="en-US" dirty="0" err="1"/>
              <a:t>Makefile.tau</a:t>
            </a:r>
            <a:r>
              <a:rPr lang="en-US" dirty="0"/>
              <a:t>-*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Replace compilers with TAU compiler wrappers</a:t>
            </a:r>
          </a:p>
          <a:p>
            <a:pPr marL="914400" lvl="1" indent="-514350"/>
            <a:r>
              <a:rPr lang="en-US" dirty="0" err="1"/>
              <a:t>tau_cc.sh</a:t>
            </a:r>
            <a:r>
              <a:rPr lang="en-US" dirty="0"/>
              <a:t>, </a:t>
            </a:r>
            <a:r>
              <a:rPr lang="en-US" dirty="0" err="1"/>
              <a:t>tau_cxx.sh</a:t>
            </a:r>
            <a:r>
              <a:rPr lang="en-US" dirty="0"/>
              <a:t>, tau_f90.sh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Set TAU_OPTIONS environment variable (optional)</a:t>
            </a:r>
          </a:p>
          <a:p>
            <a:pPr marL="914400" lvl="1" indent="-514350"/>
            <a:r>
              <a:rPr lang="en-US" dirty="0"/>
              <a:t>Instrumentation type, selective instrumentation, linker options, etc.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Build as usual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9DEEC-8BD6-3249-BCBF-07C723164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3044B-E1DA-D941-8740-2A5BFA8D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846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D0A50-C994-9145-A222-40522A99F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TAU Execution Command (</a:t>
            </a:r>
            <a:r>
              <a:rPr lang="en-US" dirty="0" err="1"/>
              <a:t>tau_exec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DF0E6-F4F1-2C4C-ACD7-640081B6C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 err="1"/>
              <a:t>Uninstrumented</a:t>
            </a:r>
            <a:r>
              <a:rPr lang="en-US" b="1" dirty="0"/>
              <a:t> execution</a:t>
            </a:r>
          </a:p>
          <a:p>
            <a:pPr marL="0" indent="0">
              <a:buNone/>
            </a:pPr>
            <a:r>
              <a:rPr lang="en-US" dirty="0"/>
              <a:t>% </a:t>
            </a:r>
            <a:r>
              <a:rPr lang="en-US" dirty="0" err="1"/>
              <a:t>mpirun</a:t>
            </a:r>
            <a:r>
              <a:rPr lang="en-US" dirty="0"/>
              <a:t> -np 256  ./</a:t>
            </a:r>
            <a:r>
              <a:rPr lang="en-US" dirty="0" err="1"/>
              <a:t>a.out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Track GPU operations</a:t>
            </a:r>
          </a:p>
          <a:p>
            <a:pPr marL="0" indent="0">
              <a:buNone/>
            </a:pPr>
            <a:r>
              <a:rPr lang="en-US" dirty="0"/>
              <a:t>% </a:t>
            </a:r>
            <a:r>
              <a:rPr lang="en-US" dirty="0" err="1"/>
              <a:t>mpirun</a:t>
            </a:r>
            <a:r>
              <a:rPr lang="en-US" dirty="0"/>
              <a:t> –np 256  </a:t>
            </a:r>
            <a:r>
              <a:rPr lang="en-US" dirty="0" err="1">
                <a:solidFill>
                  <a:srgbClr val="FF0000"/>
                </a:solidFill>
              </a:rPr>
              <a:t>tau_exec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–</a:t>
            </a:r>
            <a:r>
              <a:rPr lang="en-US" dirty="0" err="1">
                <a:solidFill>
                  <a:schemeClr val="accent1"/>
                </a:solidFill>
              </a:rPr>
              <a:t>cupti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./</a:t>
            </a:r>
            <a:r>
              <a:rPr lang="en-US" dirty="0" err="1"/>
              <a:t>a.out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% </a:t>
            </a:r>
            <a:r>
              <a:rPr lang="en-US" dirty="0" err="1"/>
              <a:t>mpirun</a:t>
            </a:r>
            <a:r>
              <a:rPr lang="en-US" dirty="0"/>
              <a:t> –np 256  </a:t>
            </a:r>
            <a:r>
              <a:rPr lang="en-US" dirty="0" err="1">
                <a:solidFill>
                  <a:srgbClr val="FF0000"/>
                </a:solidFill>
              </a:rPr>
              <a:t>tau_exec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4F81BD"/>
                </a:solidFill>
              </a:rPr>
              <a:t>–</a:t>
            </a:r>
            <a:r>
              <a:rPr lang="en-US" dirty="0" err="1">
                <a:solidFill>
                  <a:srgbClr val="4F81BD"/>
                </a:solidFill>
              </a:rPr>
              <a:t>cupti</a:t>
            </a:r>
            <a:r>
              <a:rPr lang="en-US" dirty="0">
                <a:solidFill>
                  <a:srgbClr val="4F81BD"/>
                </a:solidFill>
              </a:rPr>
              <a:t>  -um </a:t>
            </a:r>
            <a:r>
              <a:rPr lang="en-US" dirty="0"/>
              <a:t>./</a:t>
            </a:r>
            <a:r>
              <a:rPr lang="en-US" dirty="0" err="1"/>
              <a:t>a.out</a:t>
            </a:r>
            <a:r>
              <a:rPr lang="en-US" dirty="0"/>
              <a:t>  (for Unified Memory)</a:t>
            </a:r>
          </a:p>
          <a:p>
            <a:pPr marL="0" indent="0">
              <a:buNone/>
            </a:pPr>
            <a:r>
              <a:rPr lang="en-US" dirty="0"/>
              <a:t>% </a:t>
            </a:r>
            <a:r>
              <a:rPr lang="en-US" dirty="0" err="1"/>
              <a:t>mpirun</a:t>
            </a:r>
            <a:r>
              <a:rPr lang="en-US" dirty="0"/>
              <a:t> –np 256 </a:t>
            </a:r>
            <a:r>
              <a:rPr lang="en-US" dirty="0" err="1">
                <a:solidFill>
                  <a:srgbClr val="FF0000"/>
                </a:solidFill>
              </a:rPr>
              <a:t>tau_exec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4F81BD"/>
                </a:solidFill>
              </a:rPr>
              <a:t>–</a:t>
            </a:r>
            <a:r>
              <a:rPr lang="en-US" dirty="0" err="1">
                <a:solidFill>
                  <a:srgbClr val="4F81BD"/>
                </a:solidFill>
              </a:rPr>
              <a:t>opencl</a:t>
            </a:r>
            <a:r>
              <a:rPr lang="en-US" dirty="0">
                <a:solidFill>
                  <a:srgbClr val="4F81BD"/>
                </a:solidFill>
              </a:rPr>
              <a:t> </a:t>
            </a:r>
            <a:r>
              <a:rPr lang="en-US" dirty="0"/>
              <a:t>./</a:t>
            </a:r>
            <a:r>
              <a:rPr lang="en-US" dirty="0" err="1"/>
              <a:t>a.out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% </a:t>
            </a:r>
            <a:r>
              <a:rPr lang="en-US" dirty="0" err="1"/>
              <a:t>mpirun</a:t>
            </a:r>
            <a:r>
              <a:rPr lang="en-US" dirty="0"/>
              <a:t> –np 256 </a:t>
            </a:r>
            <a:r>
              <a:rPr lang="en-US" dirty="0" err="1">
                <a:solidFill>
                  <a:srgbClr val="FF0000"/>
                </a:solidFill>
              </a:rPr>
              <a:t>tau_exec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4F81BD"/>
                </a:solidFill>
              </a:rPr>
              <a:t>–</a:t>
            </a:r>
            <a:r>
              <a:rPr lang="en-US" dirty="0" err="1">
                <a:solidFill>
                  <a:srgbClr val="4F81BD"/>
                </a:solidFill>
              </a:rPr>
              <a:t>openacc</a:t>
            </a:r>
            <a:r>
              <a:rPr lang="en-US" dirty="0"/>
              <a:t> ./</a:t>
            </a:r>
            <a:r>
              <a:rPr lang="en-US" dirty="0" err="1"/>
              <a:t>a.out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1" dirty="0"/>
              <a:t>Track MPI performance</a:t>
            </a:r>
          </a:p>
          <a:p>
            <a:pPr marL="0" indent="0">
              <a:buNone/>
            </a:pPr>
            <a:r>
              <a:rPr lang="en-US" dirty="0"/>
              <a:t>% </a:t>
            </a:r>
            <a:r>
              <a:rPr lang="en-US" dirty="0" err="1"/>
              <a:t>mpirun</a:t>
            </a:r>
            <a:r>
              <a:rPr lang="en-US" dirty="0"/>
              <a:t> -np 256   </a:t>
            </a:r>
            <a:r>
              <a:rPr lang="en-US" dirty="0" err="1">
                <a:solidFill>
                  <a:srgbClr val="FF0000"/>
                </a:solidFill>
              </a:rPr>
              <a:t>tau_exec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./</a:t>
            </a:r>
            <a:r>
              <a:rPr lang="en-US" dirty="0" err="1"/>
              <a:t>a.out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Track OpenMP, I/O, and MPI performance (MPI enabled by default)</a:t>
            </a:r>
          </a:p>
          <a:p>
            <a:pPr marL="0" indent="0">
              <a:buNone/>
            </a:pPr>
            <a:r>
              <a:rPr lang="en-US" dirty="0"/>
              <a:t>% </a:t>
            </a:r>
            <a:r>
              <a:rPr lang="en-US" dirty="0" err="1"/>
              <a:t>mpirun</a:t>
            </a:r>
            <a:r>
              <a:rPr lang="en-US" dirty="0"/>
              <a:t> -np 256  </a:t>
            </a:r>
            <a:r>
              <a:rPr lang="en-US" dirty="0" err="1">
                <a:solidFill>
                  <a:srgbClr val="FF0000"/>
                </a:solidFill>
              </a:rPr>
              <a:t>tau_exec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4F81BD"/>
                </a:solidFill>
              </a:rPr>
              <a:t>–</a:t>
            </a:r>
            <a:r>
              <a:rPr lang="en-US" dirty="0" err="1">
                <a:solidFill>
                  <a:srgbClr val="4F81BD"/>
                </a:solidFill>
              </a:rPr>
              <a:t>ompt</a:t>
            </a:r>
            <a:r>
              <a:rPr lang="en-US" dirty="0">
                <a:solidFill>
                  <a:srgbClr val="4F81BD"/>
                </a:solidFill>
              </a:rPr>
              <a:t> -</a:t>
            </a:r>
            <a:r>
              <a:rPr lang="en-US" dirty="0" err="1">
                <a:solidFill>
                  <a:srgbClr val="4F81BD"/>
                </a:solidFill>
              </a:rPr>
              <a:t>io</a:t>
            </a:r>
            <a:r>
              <a:rPr lang="en-US" dirty="0">
                <a:solidFill>
                  <a:srgbClr val="4F81BD"/>
                </a:solidFill>
              </a:rPr>
              <a:t>  </a:t>
            </a:r>
            <a:r>
              <a:rPr lang="en-US" dirty="0"/>
              <a:t>./</a:t>
            </a:r>
            <a:r>
              <a:rPr lang="en-US" dirty="0" err="1"/>
              <a:t>a.out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Track memory operations</a:t>
            </a:r>
          </a:p>
          <a:p>
            <a:pPr marL="0" indent="0">
              <a:buNone/>
            </a:pPr>
            <a:r>
              <a:rPr lang="en-US" dirty="0"/>
              <a:t>% export TAU_TRACK_MEMORY_LEAKS=1</a:t>
            </a:r>
          </a:p>
          <a:p>
            <a:pPr marL="0" indent="0">
              <a:buNone/>
            </a:pPr>
            <a:r>
              <a:rPr lang="en-US" dirty="0"/>
              <a:t>% </a:t>
            </a:r>
            <a:r>
              <a:rPr lang="en-US" dirty="0" err="1"/>
              <a:t>mpirun</a:t>
            </a:r>
            <a:r>
              <a:rPr lang="en-US" dirty="0"/>
              <a:t> –np 256 </a:t>
            </a:r>
            <a:r>
              <a:rPr lang="en-US" dirty="0" err="1">
                <a:solidFill>
                  <a:srgbClr val="FF0000"/>
                </a:solidFill>
              </a:rPr>
              <a:t>tau_exec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4F81BD"/>
                </a:solidFill>
              </a:rPr>
              <a:t>–</a:t>
            </a:r>
            <a:r>
              <a:rPr lang="en-US" dirty="0" err="1">
                <a:solidFill>
                  <a:srgbClr val="4F81BD"/>
                </a:solidFill>
              </a:rPr>
              <a:t>memory_debug</a:t>
            </a:r>
            <a:r>
              <a:rPr lang="en-US" dirty="0"/>
              <a:t> ./</a:t>
            </a:r>
            <a:r>
              <a:rPr lang="en-US" dirty="0" err="1"/>
              <a:t>a.out</a:t>
            </a:r>
            <a:r>
              <a:rPr lang="en-US" dirty="0"/>
              <a:t> (bounds check)</a:t>
            </a:r>
          </a:p>
          <a:p>
            <a:pPr marL="0" indent="0">
              <a:buNone/>
            </a:pPr>
            <a:r>
              <a:rPr lang="en-US" b="1" dirty="0"/>
              <a:t>Use event based sampling (compile with –g)</a:t>
            </a:r>
          </a:p>
          <a:p>
            <a:pPr marL="0" indent="0">
              <a:buNone/>
            </a:pPr>
            <a:r>
              <a:rPr lang="en-US" dirty="0"/>
              <a:t>% </a:t>
            </a:r>
            <a:r>
              <a:rPr lang="en-US" dirty="0" err="1"/>
              <a:t>mpirun</a:t>
            </a:r>
            <a:r>
              <a:rPr lang="en-US" dirty="0"/>
              <a:t> –np 256 </a:t>
            </a:r>
            <a:r>
              <a:rPr lang="en-US" dirty="0" err="1">
                <a:solidFill>
                  <a:srgbClr val="FF0000"/>
                </a:solidFill>
              </a:rPr>
              <a:t>tau_exec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4F81BD"/>
                </a:solidFill>
              </a:rPr>
              <a:t>–</a:t>
            </a:r>
            <a:r>
              <a:rPr lang="en-US" dirty="0" err="1">
                <a:solidFill>
                  <a:srgbClr val="4F81BD"/>
                </a:solidFill>
              </a:rPr>
              <a:t>ebs</a:t>
            </a:r>
            <a:r>
              <a:rPr lang="en-US" dirty="0">
                <a:solidFill>
                  <a:srgbClr val="4F81BD"/>
                </a:solidFill>
              </a:rPr>
              <a:t> </a:t>
            </a:r>
            <a:r>
              <a:rPr lang="en-US" dirty="0"/>
              <a:t>./</a:t>
            </a:r>
            <a:r>
              <a:rPr lang="en-US" dirty="0" err="1"/>
              <a:t>a.out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Also –</a:t>
            </a:r>
            <a:r>
              <a:rPr lang="en-US" dirty="0" err="1"/>
              <a:t>ebs_source</a:t>
            </a:r>
            <a:r>
              <a:rPr lang="en-US" dirty="0"/>
              <a:t>=&lt;PAPI_COUNTER&gt; -</a:t>
            </a:r>
            <a:r>
              <a:rPr lang="en-US" dirty="0" err="1"/>
              <a:t>ebs_period</a:t>
            </a:r>
            <a:r>
              <a:rPr lang="en-US" dirty="0"/>
              <a:t>=&lt;</a:t>
            </a:r>
            <a:r>
              <a:rPr lang="en-US" dirty="0" err="1"/>
              <a:t>overflow_count</a:t>
            </a:r>
            <a:r>
              <a:rPr lang="en-US" dirty="0"/>
              <a:t>&gt;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439C24-DB74-2F45-94B0-92355D573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667CED-61B4-D04D-B12A-76EF973DB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434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FDB-E710-1642-BF76-049969CF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ParaProf</a:t>
            </a:r>
            <a:r>
              <a:rPr lang="en-US" dirty="0"/>
              <a:t> Profile Browser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08C41E-39D3-C846-B8A7-BC2ADDF0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D8C88-34C8-A446-B8F8-D32E0D57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766A-B4F9-0D4A-808F-F0199F7E1DF9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FA33F2-ACAD-0A4A-8736-010973745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675" y="475464"/>
            <a:ext cx="6625330" cy="4554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B3B45A-FFE4-154B-B5B8-72D9F74F0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56" y="1762812"/>
            <a:ext cx="4671048" cy="32675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41133E-49E9-9141-A100-2C185D0CE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5752" y="526151"/>
            <a:ext cx="5217704" cy="28704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E9F04E-A2AB-8740-BDCA-9161FE41B7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6028" y="1414021"/>
            <a:ext cx="4561936" cy="3477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12FEC8-AD0B-174D-BB99-6195C3315C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3080"/>
          <a:stretch/>
        </p:blipFill>
        <p:spPr>
          <a:xfrm>
            <a:off x="2874324" y="3046146"/>
            <a:ext cx="5212212" cy="16518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8A0464-9A85-6B4B-9771-12B0E96D97E6}"/>
              </a:ext>
            </a:extLst>
          </p:cNvPr>
          <p:cNvSpPr txBox="1"/>
          <p:nvPr/>
        </p:nvSpPr>
        <p:spPr>
          <a:xfrm>
            <a:off x="972794" y="622498"/>
            <a:ext cx="1551625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Main window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C0850D-2262-0046-AD79-71BA7B96405B}"/>
              </a:ext>
            </a:extLst>
          </p:cNvPr>
          <p:cNvSpPr txBox="1"/>
          <p:nvPr/>
        </p:nvSpPr>
        <p:spPr>
          <a:xfrm>
            <a:off x="2036483" y="2035147"/>
            <a:ext cx="1754531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Per-thread view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B88772-3DB0-B547-B376-8397ABA1FD05}"/>
              </a:ext>
            </a:extLst>
          </p:cNvPr>
          <p:cNvSpPr txBox="1"/>
          <p:nvPr/>
        </p:nvSpPr>
        <p:spPr>
          <a:xfrm>
            <a:off x="5970033" y="938972"/>
            <a:ext cx="1551625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Statistic Table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245DA2-D856-7342-916F-2F09075A34AC}"/>
              </a:ext>
            </a:extLst>
          </p:cNvPr>
          <p:cNvSpPr txBox="1"/>
          <p:nvPr/>
        </p:nvSpPr>
        <p:spPr>
          <a:xfrm>
            <a:off x="7009408" y="2143104"/>
            <a:ext cx="1551625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CUDA Thread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4CD901-4B25-C841-9B36-C87E20CC85E6}"/>
              </a:ext>
            </a:extLst>
          </p:cNvPr>
          <p:cNvSpPr txBox="1"/>
          <p:nvPr/>
        </p:nvSpPr>
        <p:spPr>
          <a:xfrm>
            <a:off x="5194220" y="3308695"/>
            <a:ext cx="1551625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GPU Thread</a:t>
            </a:r>
          </a:p>
        </p:txBody>
      </p:sp>
    </p:spTree>
    <p:extLst>
      <p:ext uri="{BB962C8B-B14F-4D97-AF65-F5344CB8AC3E}">
        <p14:creationId xmlns:p14="http://schemas.microsoft.com/office/powerpoint/2010/main" val="2932894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5D18A-3040-C548-881A-58BC40FD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Routine Level Profile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097E3-DAD3-974B-A039-1061A01BE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EB638D-E179-5547-BE73-F45DDB998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B3706C4-5B9D-3B4E-9D44-5EE9AC4E2F06}"/>
              </a:ext>
            </a:extLst>
          </p:cNvPr>
          <p:cNvSpPr txBox="1">
            <a:spLocks noChangeArrowheads="1"/>
          </p:cNvSpPr>
          <p:nvPr/>
        </p:nvSpPr>
        <p:spPr>
          <a:xfrm>
            <a:off x="263358" y="590180"/>
            <a:ext cx="8617284" cy="2925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 time is spent in each application routine?</a:t>
            </a:r>
            <a:endParaRPr lang="en-US" sz="2400" b="1" dirty="0">
              <a:solidFill>
                <a:schemeClr val="accent2"/>
              </a:solidFill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7" name="Picture 6" descr="ParaProfScreenSnapz059.png">
            <a:extLst>
              <a:ext uri="{FF2B5EF4-FFF2-40B4-BE49-F238E27FC236}">
                <a16:creationId xmlns:a16="http://schemas.microsoft.com/office/drawing/2014/main" id="{D2037D06-6FBB-7A4D-BF13-FDBC62CF94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58"/>
          <a:stretch/>
        </p:blipFill>
        <p:spPr>
          <a:xfrm>
            <a:off x="1073904" y="1042612"/>
            <a:ext cx="6996191" cy="366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08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5D080-926E-934F-B095-6E682D996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Callpath</a:t>
            </a:r>
            <a:r>
              <a:rPr lang="en-US" dirty="0"/>
              <a:t> measurement in TAU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64DC2-1E7F-D248-B978-ABE130BAE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4334F-DF0A-3B4A-8632-1AA4868E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766A-B4F9-0D4A-808F-F0199F7E1DF9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C9300B-1B1A-BC43-A36F-02807B24A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47" y="398475"/>
            <a:ext cx="8659463" cy="4763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38EADD-41F5-BB45-97F7-2AAAE85FB9FA}"/>
              </a:ext>
            </a:extLst>
          </p:cNvPr>
          <p:cNvSpPr txBox="1"/>
          <p:nvPr/>
        </p:nvSpPr>
        <p:spPr>
          <a:xfrm>
            <a:off x="5514680" y="2646024"/>
            <a:ext cx="3313376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Periodic sampling interrupts with optional </a:t>
            </a:r>
            <a:r>
              <a:rPr lang="en-US" dirty="0" err="1">
                <a:solidFill>
                  <a:schemeClr val="bg1"/>
                </a:solidFill>
              </a:rPr>
              <a:t>callstack</a:t>
            </a:r>
            <a:r>
              <a:rPr lang="en-US" dirty="0">
                <a:solidFill>
                  <a:schemeClr val="bg1"/>
                </a:solidFill>
              </a:rPr>
              <a:t> unwinding</a:t>
            </a:r>
          </a:p>
        </p:txBody>
      </p:sp>
    </p:spTree>
    <p:extLst>
      <p:ext uri="{BB962C8B-B14F-4D97-AF65-F5344CB8AC3E}">
        <p14:creationId xmlns:p14="http://schemas.microsoft.com/office/powerpoint/2010/main" val="2575990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98E22-848E-9A4B-B743-49A9E9645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ParaProf</a:t>
            </a:r>
            <a:r>
              <a:rPr lang="en-US" dirty="0"/>
              <a:t> 3D Profile Browser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802E0C-89EA-CF4F-8D98-1E4B10EFF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662F3-EA46-1246-83B2-02901C8D0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766A-B4F9-0D4A-808F-F0199F7E1DF9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5" name="Content Placeholder 4" descr="aorsa_3dwindow.tiff">
            <a:extLst>
              <a:ext uri="{FF2B5EF4-FFF2-40B4-BE49-F238E27FC236}">
                <a16:creationId xmlns:a16="http://schemas.microsoft.com/office/drawing/2014/main" id="{78F25080-829E-A84D-9813-9025D5B3A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78" b="-4378"/>
          <a:stretch>
            <a:fillRect/>
          </a:stretch>
        </p:blipFill>
        <p:spPr bwMode="auto">
          <a:xfrm>
            <a:off x="627246" y="514018"/>
            <a:ext cx="7889507" cy="433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1E498C-D662-1541-92DC-B74B18C6F59F}"/>
              </a:ext>
            </a:extLst>
          </p:cNvPr>
          <p:cNvSpPr txBox="1"/>
          <p:nvPr/>
        </p:nvSpPr>
        <p:spPr>
          <a:xfrm>
            <a:off x="5561815" y="3475583"/>
            <a:ext cx="3398217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Height, color shows performance distribution across all timers, all threads of execution</a:t>
            </a:r>
          </a:p>
        </p:txBody>
      </p:sp>
    </p:spTree>
    <p:extLst>
      <p:ext uri="{BB962C8B-B14F-4D97-AF65-F5344CB8AC3E}">
        <p14:creationId xmlns:p14="http://schemas.microsoft.com/office/powerpoint/2010/main" val="318637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18B59-84F4-C04A-8778-1CCD26F77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ParaProf</a:t>
            </a:r>
            <a:r>
              <a:rPr lang="en-US" dirty="0"/>
              <a:t> Topology Display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5C28E7-B0B7-FD4F-B345-7174CDEB2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90C75-5197-184C-B0FF-117BD7C6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766A-B4F9-0D4A-808F-F0199F7E1DF9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5" name="Picture 3" descr="ParaProfScreenSnapz024.png">
            <a:extLst>
              <a:ext uri="{FF2B5EF4-FFF2-40B4-BE49-F238E27FC236}">
                <a16:creationId xmlns:a16="http://schemas.microsoft.com/office/drawing/2014/main" id="{3BECCBCE-E635-DF42-BE1F-D98B0272E4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0566" y="648256"/>
            <a:ext cx="6002867" cy="407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580BA3-C68F-AC42-9B85-5A2AA526FA18}"/>
              </a:ext>
            </a:extLst>
          </p:cNvPr>
          <p:cNvSpPr txBox="1"/>
          <p:nvPr/>
        </p:nvSpPr>
        <p:spPr>
          <a:xfrm>
            <a:off x="5608949" y="2683483"/>
            <a:ext cx="3398217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Can map performance data to logical or physical topologies using metadata attributes</a:t>
            </a:r>
          </a:p>
        </p:txBody>
      </p:sp>
    </p:spTree>
    <p:extLst>
      <p:ext uri="{BB962C8B-B14F-4D97-AF65-F5344CB8AC3E}">
        <p14:creationId xmlns:p14="http://schemas.microsoft.com/office/powerpoint/2010/main" val="3987752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13C2A-347B-6242-B406-36C7FE538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ParaProf</a:t>
            </a:r>
            <a:r>
              <a:rPr lang="en-US" dirty="0"/>
              <a:t> Comparison Window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C651D-DEBC-2B48-901A-C76DF667C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B8E9E-9782-A146-B719-3F4A41DD9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766A-B4F9-0D4A-808F-F0199F7E1DF9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543213-91B0-BC4B-B8C1-97821947D789}"/>
              </a:ext>
            </a:extLst>
          </p:cNvPr>
          <p:cNvSpPr txBox="1"/>
          <p:nvPr/>
        </p:nvSpPr>
        <p:spPr>
          <a:xfrm>
            <a:off x="401584" y="5975866"/>
            <a:ext cx="828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Comparing Rank 0 with 5 : Right click on “node 5” -&gt; Add node to comparison window</a:t>
            </a:r>
          </a:p>
        </p:txBody>
      </p:sp>
      <p:pic>
        <p:nvPicPr>
          <p:cNvPr id="6" name="Picture 5" descr="ParaProfScreenSnapz022.png">
            <a:extLst>
              <a:ext uri="{FF2B5EF4-FFF2-40B4-BE49-F238E27FC236}">
                <a16:creationId xmlns:a16="http://schemas.microsoft.com/office/drawing/2014/main" id="{778275AB-9C55-D44B-92C3-EC8BF2C2D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50"/>
          <a:stretch/>
        </p:blipFill>
        <p:spPr>
          <a:xfrm>
            <a:off x="1257300" y="688939"/>
            <a:ext cx="6629400" cy="40185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9611F4-A9B4-664C-80F0-D72D23501726}"/>
              </a:ext>
            </a:extLst>
          </p:cNvPr>
          <p:cNvSpPr txBox="1"/>
          <p:nvPr/>
        </p:nvSpPr>
        <p:spPr>
          <a:xfrm>
            <a:off x="5288583" y="3021091"/>
            <a:ext cx="3398217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Compare threads/processes from the same execution, or from different executions</a:t>
            </a:r>
          </a:p>
        </p:txBody>
      </p:sp>
    </p:spTree>
    <p:extLst>
      <p:ext uri="{BB962C8B-B14F-4D97-AF65-F5344CB8AC3E}">
        <p14:creationId xmlns:p14="http://schemas.microsoft.com/office/powerpoint/2010/main" val="4083989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A67DD2-883D-2247-9638-02F9A2289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Derived hardware counter metrics in TAU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9CCF04-1639-624F-8862-0367C9BF5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Goal: What is the execution rate of my loops in MFLOPS? </a:t>
            </a:r>
          </a:p>
          <a:p>
            <a:r>
              <a:rPr lang="en-US" sz="2400" dirty="0"/>
              <a:t>Flat profile with PAPI_FP_INS and time with loop instrumentation: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AA82FF-01A9-3C44-8382-48420F38F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1C476-5440-2E4B-8382-541B2A33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766A-B4F9-0D4A-808F-F0199F7E1DF9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7" name="Picture 4" descr="mflops_loops">
            <a:extLst>
              <a:ext uri="{FF2B5EF4-FFF2-40B4-BE49-F238E27FC236}">
                <a16:creationId xmlns:a16="http://schemas.microsoft.com/office/drawing/2014/main" id="{EA57680F-C4D4-2948-93E0-4A73BC05C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b="17882"/>
          <a:stretch/>
        </p:blipFill>
        <p:spPr bwMode="auto">
          <a:xfrm>
            <a:off x="1307332" y="1490133"/>
            <a:ext cx="6521450" cy="321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5EEFDF-EB5A-C84C-BB3B-9E6F2CCCF157}"/>
              </a:ext>
            </a:extLst>
          </p:cNvPr>
          <p:cNvSpPr txBox="1"/>
          <p:nvPr/>
        </p:nvSpPr>
        <p:spPr>
          <a:xfrm>
            <a:off x="5712643" y="3327235"/>
            <a:ext cx="2974157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Derived metric interface to compute FLOPS, cache hit ratios, IPC, etc.</a:t>
            </a:r>
          </a:p>
        </p:txBody>
      </p:sp>
    </p:spTree>
    <p:extLst>
      <p:ext uri="{BB962C8B-B14F-4D97-AF65-F5344CB8AC3E}">
        <p14:creationId xmlns:p14="http://schemas.microsoft.com/office/powerpoint/2010/main" val="1469068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F3C54-36F9-DD4A-A1E7-16A35EB97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</a:rPr>
              <a:t>TAU Performance System®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08DBF-4990-0641-B357-5755ED3D9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  <a:buFont typeface="Arial" pitchFamily="-1" charset="0"/>
              <a:buChar char="•"/>
            </a:pPr>
            <a:endParaRPr lang="en-US" sz="2000" b="1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lnSpc>
                <a:spcPct val="80000"/>
              </a:lnSpc>
              <a:spcAft>
                <a:spcPts val="600"/>
              </a:spcAft>
              <a:buFont typeface="Arial" pitchFamily="-1" charset="0"/>
              <a:buChar char="•"/>
            </a:pPr>
            <a:r>
              <a:rPr lang="en-US" sz="2000" b="1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Tuning and Analysis Utilities (20+ year project)</a:t>
            </a:r>
          </a:p>
          <a:p>
            <a:pPr>
              <a:lnSpc>
                <a:spcPct val="80000"/>
              </a:lnSpc>
              <a:spcAft>
                <a:spcPts val="600"/>
              </a:spcAft>
              <a:buFont typeface="Arial" pitchFamily="-1" charset="0"/>
              <a:buChar char="•"/>
            </a:pPr>
            <a:r>
              <a:rPr lang="en-US" sz="2000" b="1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Comprehensive performance profiling and tracing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1800" dirty="0">
                <a:latin typeface="Arial" pitchFamily="-1" charset="0"/>
              </a:rPr>
              <a:t>Integrated, scalable, flexible, portable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1800" dirty="0">
                <a:latin typeface="Arial" pitchFamily="-1" charset="0"/>
              </a:rPr>
              <a:t>Targets all parallel programming/execution paradigms</a:t>
            </a:r>
          </a:p>
          <a:p>
            <a:pPr>
              <a:lnSpc>
                <a:spcPct val="80000"/>
              </a:lnSpc>
              <a:spcAft>
                <a:spcPts val="600"/>
              </a:spcAft>
              <a:buFont typeface="Arial" pitchFamily="-1" charset="0"/>
              <a:buChar char="•"/>
            </a:pPr>
            <a:r>
              <a:rPr lang="en-US" sz="2000" b="1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Integrated performance toolkit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1800" dirty="0">
                <a:latin typeface="Arial" pitchFamily="-1" charset="0"/>
              </a:rPr>
              <a:t>Instrumentation, measurement, analysis, visualization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1800" dirty="0">
                <a:latin typeface="Arial" pitchFamily="-1" charset="0"/>
              </a:rPr>
              <a:t>Widely-ported performance profiling / tracing system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1800" dirty="0">
                <a:latin typeface="Arial" pitchFamily="-1" charset="0"/>
              </a:rPr>
              <a:t>Performance data management and data mining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1800" dirty="0">
                <a:latin typeface="Arial" pitchFamily="-1" charset="0"/>
              </a:rPr>
              <a:t>Open source (BSD-style license)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53BD5B-4547-4D42-9234-C4F5E666C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2033E2-EF01-DE4E-84F6-49B388D60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6" name="Picture 4" descr="tau">
            <a:extLst>
              <a:ext uri="{FF2B5EF4-FFF2-40B4-BE49-F238E27FC236}">
                <a16:creationId xmlns:a16="http://schemas.microsoft.com/office/drawing/2014/main" id="{67378E3D-5520-4C4A-9F6E-FFB55405B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7726"/>
          <a:stretch>
            <a:fillRect/>
          </a:stretch>
        </p:blipFill>
        <p:spPr bwMode="auto">
          <a:xfrm>
            <a:off x="6479903" y="2383982"/>
            <a:ext cx="2525295" cy="209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2196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B6202-7A24-DF4C-9CAD-AD28A4EF5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Communication Matrix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673BC7-E674-4D4C-9D26-52259196A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290B8-39D2-1645-9651-D2269B2EA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766A-B4F9-0D4A-808F-F0199F7E1DF9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6549B92-324D-3E40-8C09-552A7B878578}"/>
              </a:ext>
            </a:extLst>
          </p:cNvPr>
          <p:cNvSpPr txBox="1">
            <a:spLocks noChangeArrowheads="1"/>
          </p:cNvSpPr>
          <p:nvPr/>
        </p:nvSpPr>
        <p:spPr>
          <a:xfrm>
            <a:off x="4665575" y="5630024"/>
            <a:ext cx="4839360" cy="84597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Goal: What is the volume of inter-process communication? Along which calling path?</a:t>
            </a:r>
          </a:p>
        </p:txBody>
      </p:sp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71CBD65B-9D3D-AB49-9F56-75F80C62E9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126904"/>
              </p:ext>
            </p:extLst>
          </p:nvPr>
        </p:nvGraphicFramePr>
        <p:xfrm>
          <a:off x="78878" y="678936"/>
          <a:ext cx="6474322" cy="3032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Document" r:id="rId3" imgW="21587302" imgH="10107937" progId="Word.Document.12">
                  <p:link updateAutomatic="1"/>
                </p:oleObj>
              </mc:Choice>
              <mc:Fallback>
                <p:oleObj name="Document" r:id="rId3" imgW="21587302" imgH="10107937" progId="Word.Document.12">
                  <p:link updateAutomatic="1"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71CBD65B-9D3D-AB49-9F56-75F80C62E9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78" y="678936"/>
                        <a:ext cx="6474322" cy="30322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comm.png                                                       132B1680Macintosh HD                   BB700D50:">
            <a:extLst>
              <a:ext uri="{FF2B5EF4-FFF2-40B4-BE49-F238E27FC236}">
                <a16:creationId xmlns:a16="http://schemas.microsoft.com/office/drawing/2014/main" id="{F76773B1-FB2B-A842-A121-38C412227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3999" y="2039360"/>
            <a:ext cx="3353351" cy="264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233883-9097-3B42-883C-F3B276594481}"/>
              </a:ext>
            </a:extLst>
          </p:cNvPr>
          <p:cNvSpPr txBox="1"/>
          <p:nvPr/>
        </p:nvSpPr>
        <p:spPr>
          <a:xfrm>
            <a:off x="1522821" y="3848154"/>
            <a:ext cx="2974157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2D and 3D visualization of P2P communication patterns</a:t>
            </a:r>
          </a:p>
        </p:txBody>
      </p:sp>
    </p:spTree>
    <p:extLst>
      <p:ext uri="{BB962C8B-B14F-4D97-AF65-F5344CB8AC3E}">
        <p14:creationId xmlns:p14="http://schemas.microsoft.com/office/powerpoint/2010/main" val="183241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EEBE-2D07-924E-B4CE-FD29CE53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Jumpshot</a:t>
            </a:r>
            <a:r>
              <a:rPr lang="en-US" dirty="0"/>
              <a:t> Trace Visualizer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9D3255-1EDF-8346-A635-30BC3909D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976C3-86A2-2B4E-B02A-069998EC7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766A-B4F9-0D4A-808F-F0199F7E1DF9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864264-8D25-5A4E-A4DA-3A71A9D08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02" y="628734"/>
            <a:ext cx="6575196" cy="4109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3D2C5F-173B-1849-86DB-2FC1280FC805}"/>
              </a:ext>
            </a:extLst>
          </p:cNvPr>
          <p:cNvSpPr txBox="1"/>
          <p:nvPr/>
        </p:nvSpPr>
        <p:spPr>
          <a:xfrm>
            <a:off x="561287" y="3788013"/>
            <a:ext cx="2974157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Free trace timeline viewer (comes with TAU)</a:t>
            </a:r>
          </a:p>
        </p:txBody>
      </p:sp>
    </p:spTree>
    <p:extLst>
      <p:ext uri="{BB962C8B-B14F-4D97-AF65-F5344CB8AC3E}">
        <p14:creationId xmlns:p14="http://schemas.microsoft.com/office/powerpoint/2010/main" val="3841427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A55F8-1C66-6E47-9D2A-971707A89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Vampir</a:t>
            </a:r>
            <a:r>
              <a:rPr lang="en-US" dirty="0"/>
              <a:t> Trace Visualizer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5534BE-0B76-CD40-AECD-B7D051B8C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34BB0-553A-0240-BBAE-3CC2A4B3A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766A-B4F9-0D4A-808F-F0199F7E1DF9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E614E1-FA45-1845-AD22-2D1133969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99" y="583809"/>
            <a:ext cx="6882002" cy="41993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F28C7A-E53F-D449-B121-40C4D26C706F}"/>
              </a:ext>
            </a:extLst>
          </p:cNvPr>
          <p:cNvSpPr txBox="1"/>
          <p:nvPr/>
        </p:nvSpPr>
        <p:spPr>
          <a:xfrm>
            <a:off x="5788058" y="3316673"/>
            <a:ext cx="3130091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trace viewer (installed at many HPC centers)</a:t>
            </a:r>
          </a:p>
        </p:txBody>
      </p:sp>
    </p:spTree>
    <p:extLst>
      <p:ext uri="{BB962C8B-B14F-4D97-AF65-F5344CB8AC3E}">
        <p14:creationId xmlns:p14="http://schemas.microsoft.com/office/powerpoint/2010/main" val="2833230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008B2-9203-0540-A595-CA4CA06C1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Where to go from here?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D12E61-0025-6149-826E-E52BFB951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more sections of examples in this overview:</a:t>
            </a:r>
          </a:p>
          <a:p>
            <a:pPr lvl="1"/>
            <a:r>
              <a:rPr lang="en-US" dirty="0"/>
              <a:t>Parallel model / language support</a:t>
            </a:r>
          </a:p>
          <a:p>
            <a:pPr lvl="2"/>
            <a:r>
              <a:rPr lang="en-US" dirty="0"/>
              <a:t>MPI, OpenMP, </a:t>
            </a:r>
            <a:r>
              <a:rPr lang="en-US" dirty="0" err="1"/>
              <a:t>OpenACC</a:t>
            </a:r>
            <a:r>
              <a:rPr lang="en-US" dirty="0"/>
              <a:t>, CUDA, Python, </a:t>
            </a:r>
            <a:r>
              <a:rPr lang="en-US" dirty="0" err="1"/>
              <a:t>Kokkos</a:t>
            </a:r>
            <a:endParaRPr lang="en-US" dirty="0"/>
          </a:p>
          <a:p>
            <a:pPr lvl="1"/>
            <a:r>
              <a:rPr lang="en-US" dirty="0"/>
              <a:t>I/O library support</a:t>
            </a:r>
          </a:p>
          <a:p>
            <a:pPr lvl="2"/>
            <a:r>
              <a:rPr lang="en-US" dirty="0"/>
              <a:t>POSIX, MPI I/O, HDF5, ADIOS</a:t>
            </a:r>
          </a:p>
          <a:p>
            <a:r>
              <a:rPr lang="en-US" dirty="0"/>
              <a:t>We can jump to whatever is most relevant/interesting...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712C3D-4BC8-A249-B80D-16422CB9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6130A-41D9-D648-9CA9-F40E0F8C5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766A-B4F9-0D4A-808F-F0199F7E1DF9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064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5F9E9-448E-114A-A386-1D53085A4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Model Support in TAU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0C833-121C-1748-9283-6AC51D7871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/>
              <a:t>Measurement Support:</a:t>
            </a:r>
          </a:p>
          <a:p>
            <a:r>
              <a:rPr lang="en-US" dirty="0"/>
              <a:t>Instrumentation</a:t>
            </a:r>
          </a:p>
          <a:p>
            <a:pPr lvl="1"/>
            <a:r>
              <a:rPr lang="en-US" dirty="0"/>
              <a:t>Source</a:t>
            </a:r>
          </a:p>
          <a:p>
            <a:pPr lvl="1"/>
            <a:r>
              <a:rPr lang="en-US" dirty="0"/>
              <a:t>Binary</a:t>
            </a:r>
          </a:p>
          <a:p>
            <a:r>
              <a:rPr lang="en-US" b="1" dirty="0"/>
              <a:t>Interposition libraries</a:t>
            </a:r>
          </a:p>
          <a:p>
            <a:r>
              <a:rPr lang="en-US" dirty="0"/>
              <a:t>Wrappers</a:t>
            </a:r>
          </a:p>
          <a:p>
            <a:r>
              <a:rPr lang="en-US" b="1" dirty="0"/>
              <a:t>Callbacks</a:t>
            </a:r>
          </a:p>
          <a:p>
            <a:r>
              <a:rPr lang="en-US" b="1" dirty="0"/>
              <a:t>Sampling</a:t>
            </a:r>
          </a:p>
          <a:p>
            <a:r>
              <a:rPr lang="en-US" b="1" dirty="0"/>
              <a:t>Profiling</a:t>
            </a:r>
          </a:p>
          <a:p>
            <a:r>
              <a:rPr lang="en-US" dirty="0"/>
              <a:t>Tracing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C96A5C2-0A40-6344-802F-9EA12D91E4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/>
              <a:t>Model/Hardware Support:</a:t>
            </a:r>
          </a:p>
          <a:p>
            <a:r>
              <a:rPr lang="en-US" b="1" dirty="0"/>
              <a:t>MPI</a:t>
            </a:r>
          </a:p>
          <a:p>
            <a:r>
              <a:rPr lang="en-US" b="1" dirty="0"/>
              <a:t>OpenMP</a:t>
            </a:r>
          </a:p>
          <a:p>
            <a:r>
              <a:rPr lang="en-US" b="1" dirty="0" err="1"/>
              <a:t>OpenACC</a:t>
            </a:r>
            <a:endParaRPr lang="en-US" b="1" dirty="0"/>
          </a:p>
          <a:p>
            <a:r>
              <a:rPr lang="en-US" b="1" dirty="0"/>
              <a:t>CUDA</a:t>
            </a:r>
          </a:p>
          <a:p>
            <a:r>
              <a:rPr lang="en-US" b="1" dirty="0"/>
              <a:t>Python</a:t>
            </a:r>
          </a:p>
          <a:p>
            <a:r>
              <a:rPr lang="en-US" b="1" dirty="0" err="1"/>
              <a:t>Kokkos</a:t>
            </a:r>
            <a:endParaRPr lang="en-US" b="1" dirty="0"/>
          </a:p>
          <a:p>
            <a:r>
              <a:rPr lang="en-US" dirty="0"/>
              <a:t>PAPI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1B1E97-B48A-6443-9001-8938D5278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E55594-466C-8740-9733-987BF4E0973A}"/>
              </a:ext>
            </a:extLst>
          </p:cNvPr>
          <p:cNvSpPr txBox="1"/>
          <p:nvPr/>
        </p:nvSpPr>
        <p:spPr>
          <a:xfrm>
            <a:off x="3451387" y="4071403"/>
            <a:ext cx="4817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3"/>
              </a:rPr>
              <a:t>http://tau.uoregon.edu/tau.tgz</a:t>
            </a:r>
            <a:r>
              <a:rPr lang="en-US" sz="2800" dirty="0"/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AC1CDA-B061-6047-9340-A9004A961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CFAC-FC75-9745-8A4F-846EC7C0E6EA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916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368B4-4511-DF42-B741-56823937B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MPI Support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BF1722-E808-844A-8347-2B0A42B6C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Interposition library support (adding -</a:t>
            </a:r>
            <a:r>
              <a:rPr lang="en-US" dirty="0" err="1"/>
              <a:t>pthread</a:t>
            </a:r>
            <a:r>
              <a:rPr lang="en-US" dirty="0"/>
              <a:t> recommended)</a:t>
            </a:r>
          </a:p>
          <a:p>
            <a:pPr marL="457200" lvl="1" indent="0">
              <a:buNone/>
            </a:pPr>
            <a:r>
              <a:rPr lang="en-US" sz="2000" b="1" dirty="0">
                <a:latin typeface="Courier" pitchFamily="2" charset="0"/>
              </a:rPr>
              <a:t>$ ./configure -</a:t>
            </a:r>
            <a:r>
              <a:rPr lang="en-US" sz="2000" b="1" dirty="0" err="1">
                <a:latin typeface="Courier" pitchFamily="2" charset="0"/>
              </a:rPr>
              <a:t>mpi</a:t>
            </a:r>
            <a:r>
              <a:rPr lang="en-US" sz="2000" b="1" dirty="0">
                <a:latin typeface="Courier" pitchFamily="2" charset="0"/>
              </a:rPr>
              <a:t> -</a:t>
            </a:r>
            <a:r>
              <a:rPr lang="en-US" sz="2000" b="1" dirty="0" err="1">
                <a:latin typeface="Courier" pitchFamily="2" charset="0"/>
              </a:rPr>
              <a:t>pthread</a:t>
            </a:r>
            <a:r>
              <a:rPr lang="en-US" sz="2000" b="1" dirty="0">
                <a:latin typeface="Courier" pitchFamily="2" charset="0"/>
              </a:rPr>
              <a:t> ...</a:t>
            </a:r>
            <a:endParaRPr lang="en-US" sz="2000" dirty="0">
              <a:latin typeface="Courier" pitchFamily="2" charset="0"/>
            </a:endParaRPr>
          </a:p>
          <a:p>
            <a:r>
              <a:rPr lang="en-US" dirty="0"/>
              <a:t>Replaces MPI API weak symbols with instrumented versions</a:t>
            </a:r>
          </a:p>
          <a:p>
            <a:pPr marL="457200" lvl="1" indent="0">
              <a:buNone/>
            </a:pPr>
            <a:r>
              <a:rPr lang="en-US" sz="2000" dirty="0" err="1">
                <a:latin typeface="Courier" pitchFamily="2" charset="0"/>
              </a:rPr>
              <a:t>MPI_Send</a:t>
            </a:r>
            <a:r>
              <a:rPr lang="en-US" sz="2000" dirty="0">
                <a:latin typeface="Courier" pitchFamily="2" charset="0"/>
              </a:rPr>
              <a:t>(...) { return </a:t>
            </a:r>
            <a:r>
              <a:rPr lang="en-US" sz="2000" dirty="0" err="1">
                <a:latin typeface="Courier" pitchFamily="2" charset="0"/>
              </a:rPr>
              <a:t>PMPI_Send</a:t>
            </a:r>
            <a:r>
              <a:rPr lang="en-US" sz="2000" dirty="0">
                <a:latin typeface="Courier" pitchFamily="2" charset="0"/>
              </a:rPr>
              <a:t>(...); }</a:t>
            </a:r>
            <a:r>
              <a:rPr lang="en-US" sz="2200" dirty="0"/>
              <a:t> is the default implementation</a:t>
            </a:r>
            <a:endParaRPr lang="en-US" sz="2200" dirty="0">
              <a:latin typeface="Courier" pitchFamily="2" charset="0"/>
            </a:endParaRPr>
          </a:p>
          <a:p>
            <a:r>
              <a:rPr lang="en-US" dirty="0"/>
              <a:t>Linker based instrumentation (static executables)</a:t>
            </a:r>
          </a:p>
          <a:p>
            <a:pPr marL="457200" lvl="1" indent="0">
              <a:buNone/>
            </a:pPr>
            <a:r>
              <a:rPr lang="en-US" sz="2000" dirty="0" err="1">
                <a:latin typeface="Courier" pitchFamily="2" charset="0"/>
              </a:rPr>
              <a:t>tau_cc.sh</a:t>
            </a:r>
            <a:r>
              <a:rPr lang="en-US" sz="2000" dirty="0">
                <a:latin typeface="Courier" pitchFamily="2" charset="0"/>
              </a:rPr>
              <a:t> -o foo *.o </a:t>
            </a:r>
            <a:r>
              <a:rPr lang="en-US" sz="2000" dirty="0" err="1">
                <a:latin typeface="Courier" pitchFamily="2" charset="0"/>
              </a:rPr>
              <a:t>libstuff.a</a:t>
            </a:r>
            <a:endParaRPr lang="en-US" sz="2000" dirty="0">
              <a:latin typeface="Courier" pitchFamily="2" charset="0"/>
            </a:endParaRPr>
          </a:p>
          <a:p>
            <a:r>
              <a:rPr lang="en-US" dirty="0"/>
              <a:t>Runtime preloading (dynamic executables)</a:t>
            </a:r>
          </a:p>
          <a:p>
            <a:pPr marL="457200" lvl="1" indent="0">
              <a:buNone/>
            </a:pPr>
            <a:r>
              <a:rPr lang="en-US" sz="2200" b="1" dirty="0" err="1">
                <a:latin typeface="Courier" pitchFamily="2" charset="0"/>
              </a:rPr>
              <a:t>tau_exec</a:t>
            </a:r>
            <a:r>
              <a:rPr lang="en-US" sz="2200" b="1" dirty="0">
                <a:latin typeface="Courier" pitchFamily="2" charset="0"/>
              </a:rPr>
              <a:t> -T </a:t>
            </a:r>
            <a:r>
              <a:rPr lang="en-US" sz="2200" b="1" dirty="0" err="1">
                <a:latin typeface="Courier" pitchFamily="2" charset="0"/>
              </a:rPr>
              <a:t>mpi,pthread</a:t>
            </a:r>
            <a:r>
              <a:rPr lang="en-US" sz="2200" b="1" dirty="0">
                <a:latin typeface="Courier" pitchFamily="2" charset="0"/>
              </a:rPr>
              <a:t> ./</a:t>
            </a:r>
            <a:r>
              <a:rPr lang="en-US" sz="2200" b="1" dirty="0" err="1">
                <a:latin typeface="Courier" pitchFamily="2" charset="0"/>
              </a:rPr>
              <a:t>my_program</a:t>
            </a:r>
            <a:endParaRPr lang="en-US" sz="2200" b="1" dirty="0">
              <a:latin typeface="Courier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EB785-E35B-1A48-A36B-BD1C3E706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9C22F2-3E4C-1448-94B6-F96D08602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560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A68F110-F42D-E846-97A8-37E776B44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MPI dynamic executable example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2EDDA0-6F89-B94E-87D9-926266C1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8F4F1-DC64-6749-9DED-37743BF05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Example code from </a:t>
            </a:r>
            <a:r>
              <a:rPr lang="en-US" dirty="0">
                <a:hlinkClick r:id="rId2"/>
              </a:rPr>
              <a:t>https://www.hpc.ntnu.no/display/hpc/Writing+to+MPI+Files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configure TAU with MPI support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$ ./configure -</a:t>
            </a:r>
            <a:r>
              <a:rPr lang="en-US" dirty="0" err="1">
                <a:latin typeface="Courier" pitchFamily="2" charset="0"/>
              </a:rPr>
              <a:t>iowrapper</a:t>
            </a:r>
            <a:r>
              <a:rPr lang="en-US" dirty="0">
                <a:latin typeface="Courier" pitchFamily="2" charset="0"/>
              </a:rPr>
              <a:t> -bfd=download </a:t>
            </a:r>
            <a:r>
              <a:rPr lang="en-US" b="1" dirty="0">
                <a:latin typeface="Courier" pitchFamily="2" charset="0"/>
              </a:rPr>
              <a:t>-</a:t>
            </a:r>
            <a:r>
              <a:rPr lang="en-US" b="1" dirty="0" err="1">
                <a:latin typeface="Courier" pitchFamily="2" charset="0"/>
              </a:rPr>
              <a:t>mpi</a:t>
            </a:r>
            <a:r>
              <a:rPr lang="en-US" b="1" dirty="0">
                <a:latin typeface="Courier" pitchFamily="2" charset="0"/>
              </a:rPr>
              <a:t> -</a:t>
            </a:r>
            <a:r>
              <a:rPr lang="en-US" b="1" dirty="0" err="1">
                <a:latin typeface="Courier" pitchFamily="2" charset="0"/>
              </a:rPr>
              <a:t>pthread</a:t>
            </a:r>
            <a:endParaRPr lang="en-US" b="1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compile TAU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$ make -j install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build and run the example (new example)</a:t>
            </a: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cd examples/</a:t>
            </a:r>
            <a:r>
              <a:rPr lang="en-US" b="1" dirty="0" err="1">
                <a:latin typeface="Courier" pitchFamily="2" charset="0"/>
              </a:rPr>
              <a:t>mpi_io</a:t>
            </a:r>
            <a:endParaRPr lang="en-US" b="1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</a:t>
            </a:r>
            <a:r>
              <a:rPr lang="en-US" b="1" dirty="0" err="1">
                <a:latin typeface="Courier" pitchFamily="2" charset="0"/>
              </a:rPr>
              <a:t>mpicc</a:t>
            </a:r>
            <a:r>
              <a:rPr lang="en-US" b="1" dirty="0">
                <a:latin typeface="Courier" pitchFamily="2" charset="0"/>
              </a:rPr>
              <a:t> -DDEBUG -g -O3 -o </a:t>
            </a:r>
            <a:r>
              <a:rPr lang="en-US" b="1" dirty="0" err="1">
                <a:latin typeface="Courier" pitchFamily="2" charset="0"/>
              </a:rPr>
              <a:t>mpiio</a:t>
            </a:r>
            <a:r>
              <a:rPr lang="en-US" b="1" dirty="0">
                <a:latin typeface="Courier" pitchFamily="2" charset="0"/>
              </a:rPr>
              <a:t> </a:t>
            </a:r>
            <a:r>
              <a:rPr lang="en-US" b="1" dirty="0" err="1">
                <a:latin typeface="Courier" pitchFamily="2" charset="0"/>
              </a:rPr>
              <a:t>mpiio.c</a:t>
            </a:r>
            <a:endParaRPr lang="en-US" b="1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</a:t>
            </a:r>
            <a:r>
              <a:rPr lang="en-US" dirty="0" err="1">
                <a:latin typeface="Courier" pitchFamily="2" charset="0"/>
              </a:rPr>
              <a:t>mpirun</a:t>
            </a:r>
            <a:r>
              <a:rPr lang="en-US" dirty="0">
                <a:latin typeface="Courier" pitchFamily="2" charset="0"/>
              </a:rPr>
              <a:t> -np 4 </a:t>
            </a:r>
            <a:r>
              <a:rPr lang="en-US" b="1" dirty="0" err="1">
                <a:latin typeface="Courier" pitchFamily="2" charset="0"/>
              </a:rPr>
              <a:t>tau_exec</a:t>
            </a:r>
            <a:r>
              <a:rPr lang="en-US" b="1" dirty="0">
                <a:latin typeface="Courier" pitchFamily="2" charset="0"/>
              </a:rPr>
              <a:t> -T </a:t>
            </a:r>
            <a:r>
              <a:rPr lang="en-US" b="1" dirty="0" err="1">
                <a:latin typeface="Courier" pitchFamily="2" charset="0"/>
              </a:rPr>
              <a:t>mpi,pthread</a:t>
            </a:r>
            <a:r>
              <a:rPr lang="en-US" b="1" dirty="0">
                <a:latin typeface="Courier" pitchFamily="2" charset="0"/>
              </a:rPr>
              <a:t> </a:t>
            </a:r>
            <a:r>
              <a:rPr lang="en-US" dirty="0">
                <a:latin typeface="Courier" pitchFamily="2" charset="0"/>
              </a:rPr>
              <a:t>./</a:t>
            </a:r>
            <a:r>
              <a:rPr lang="en-US" dirty="0" err="1">
                <a:latin typeface="Courier" pitchFamily="2" charset="0"/>
              </a:rPr>
              <a:t>mpiio</a:t>
            </a:r>
            <a:r>
              <a:rPr lang="en-US" dirty="0">
                <a:latin typeface="Courier" pitchFamily="2" charset="0"/>
              </a:rPr>
              <a:t> ...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60C93-652B-FF43-B97C-37BAD9D00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302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4AEB1-6930-CF43-95BE-F3B5C7443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Profile Views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84B2B2A-446D-F244-BFAB-73E5DD42E4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17098"/>
          <a:stretch/>
        </p:blipFill>
        <p:spPr>
          <a:xfrm>
            <a:off x="121792" y="1907979"/>
            <a:ext cx="6597791" cy="2801181"/>
          </a:xfrm>
          <a:noFill/>
          <a:ln>
            <a:noFill/>
          </a:ln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D9D5ED8-C6B8-D549-8CD6-0D90908142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40549"/>
          <a:stretch/>
        </p:blipFill>
        <p:spPr>
          <a:xfrm>
            <a:off x="2441448" y="761540"/>
            <a:ext cx="6491415" cy="3125824"/>
          </a:xfrm>
          <a:noFill/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7BFE6E-2212-374B-8244-267D9A908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E3AF41-1C3B-784B-B7B6-C793C62C311B}"/>
              </a:ext>
            </a:extLst>
          </p:cNvPr>
          <p:cNvSpPr txBox="1"/>
          <p:nvPr/>
        </p:nvSpPr>
        <p:spPr>
          <a:xfrm>
            <a:off x="121792" y="1538647"/>
            <a:ext cx="2212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All ranks and threads: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5A89D8-EBB3-4E40-95FC-65660C8535F1}"/>
              </a:ext>
            </a:extLst>
          </p:cNvPr>
          <p:cNvSpPr txBox="1"/>
          <p:nvPr/>
        </p:nvSpPr>
        <p:spPr>
          <a:xfrm>
            <a:off x="4882768" y="752396"/>
            <a:ext cx="178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Rank 0, thread 0: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60C7D-8F25-8C4C-88FD-2A7362642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CFAC-FC75-9745-8A4F-846EC7C0E6EA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47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1D99E-7387-564C-BE90-E20DCBB8E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MPI and POSIX?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7D662-1724-DE42-90E8-2C0D209CB1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560" y="704713"/>
            <a:ext cx="4314930" cy="3822279"/>
          </a:xfrm>
        </p:spPr>
        <p:txBody>
          <a:bodyPr/>
          <a:lstStyle/>
          <a:p>
            <a:r>
              <a:rPr lang="en-US" dirty="0"/>
              <a:t>Just add -</a:t>
            </a:r>
            <a:r>
              <a:rPr lang="en-US" dirty="0" err="1"/>
              <a:t>io</a:t>
            </a:r>
            <a:r>
              <a:rPr lang="en-US" dirty="0"/>
              <a:t> to the </a:t>
            </a:r>
            <a:r>
              <a:rPr lang="en-US" dirty="0" err="1"/>
              <a:t>tau_exec</a:t>
            </a:r>
            <a:r>
              <a:rPr lang="en-US" dirty="0"/>
              <a:t> options</a:t>
            </a:r>
          </a:p>
          <a:p>
            <a:r>
              <a:rPr lang="en-US" dirty="0"/>
              <a:t>Can also add -</a:t>
            </a:r>
            <a:r>
              <a:rPr lang="en-US" dirty="0" err="1"/>
              <a:t>ebs</a:t>
            </a:r>
            <a:r>
              <a:rPr lang="en-US" dirty="0"/>
              <a:t> for sampling support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1B995A-BEFF-554F-AB3F-8E1CC9C72E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0870" y="2615853"/>
            <a:ext cx="3776472" cy="206985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0EEAB-E4FC-D347-A49A-40AF1A36D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EA8BF2-F021-AE48-918C-B89977FD0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59" y="681262"/>
            <a:ext cx="4970482" cy="31237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9110FF-9C26-E649-91FF-7EB2E486C523}"/>
              </a:ext>
            </a:extLst>
          </p:cNvPr>
          <p:cNvSpPr txBox="1"/>
          <p:nvPr/>
        </p:nvSpPr>
        <p:spPr>
          <a:xfrm>
            <a:off x="4445490" y="4361914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MPI+POSIX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DCCF81-8CAD-6E45-B59E-14383764FDD8}"/>
              </a:ext>
            </a:extLst>
          </p:cNvPr>
          <p:cNvSpPr txBox="1"/>
          <p:nvPr/>
        </p:nvSpPr>
        <p:spPr>
          <a:xfrm>
            <a:off x="6851624" y="3921587"/>
            <a:ext cx="218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MPI+POSIX+sampling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45379F-0415-934E-832D-072EA1F2268B}"/>
              </a:ext>
            </a:extLst>
          </p:cNvPr>
          <p:cNvCxnSpPr/>
          <p:nvPr/>
        </p:nvCxnSpPr>
        <p:spPr>
          <a:xfrm flipH="1">
            <a:off x="4067959" y="4501039"/>
            <a:ext cx="3485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E18E85D-0CF0-A84F-8E3C-1264A07B121F}"/>
              </a:ext>
            </a:extLst>
          </p:cNvPr>
          <p:cNvCxnSpPr>
            <a:stCxn id="12" idx="1"/>
          </p:cNvCxnSpPr>
          <p:nvPr/>
        </p:nvCxnSpPr>
        <p:spPr>
          <a:xfrm flipH="1" flipV="1">
            <a:off x="6428232" y="3805051"/>
            <a:ext cx="423392" cy="301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504F0-5494-7C40-BB4D-7C61440D3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CFAC-FC75-9745-8A4F-846EC7C0E6EA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871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5768-B5B2-A44D-AA49-4FEAF0EE8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Counters, too...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9262F0F-500A-A240-913D-1CECA324B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5045"/>
          <a:stretch/>
        </p:blipFill>
        <p:spPr>
          <a:xfrm>
            <a:off x="1161288" y="623994"/>
            <a:ext cx="7859942" cy="4018131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DF6A3-56B8-244D-8112-59432131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916BE6-401D-414C-9FDF-00BF1210227A}"/>
              </a:ext>
            </a:extLst>
          </p:cNvPr>
          <p:cNvSpPr txBox="1"/>
          <p:nvPr/>
        </p:nvSpPr>
        <p:spPr>
          <a:xfrm>
            <a:off x="-61932" y="724842"/>
            <a:ext cx="12232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Aggregates</a:t>
            </a:r>
          </a:p>
          <a:p>
            <a:r>
              <a:rPr lang="en-US" dirty="0"/>
              <a:t>(broken</a:t>
            </a:r>
          </a:p>
          <a:p>
            <a:r>
              <a:rPr lang="en-US" dirty="0"/>
              <a:t>down by</a:t>
            </a:r>
          </a:p>
          <a:p>
            <a:r>
              <a:rPr lang="en-US" dirty="0"/>
              <a:t>filename):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D84D82-030F-F44D-8FEF-F4A937C61474}"/>
              </a:ext>
            </a:extLst>
          </p:cNvPr>
          <p:cNvSpPr txBox="1"/>
          <p:nvPr/>
        </p:nvSpPr>
        <p:spPr>
          <a:xfrm>
            <a:off x="0" y="3228553"/>
            <a:ext cx="1290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calling</a:t>
            </a:r>
          </a:p>
          <a:p>
            <a:r>
              <a:rPr lang="en-US" dirty="0"/>
              <a:t>context: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F8E30AE-1934-3142-A775-FADACA96B23F}"/>
              </a:ext>
            </a:extLst>
          </p:cNvPr>
          <p:cNvCxnSpPr/>
          <p:nvPr/>
        </p:nvCxnSpPr>
        <p:spPr>
          <a:xfrm>
            <a:off x="832104" y="1161288"/>
            <a:ext cx="403450" cy="82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BD64C6-507C-574A-B2A4-2D0B5B32BFAF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45209" y="3874884"/>
            <a:ext cx="590345" cy="7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B1CEA5-84C4-AF45-9D26-51FCBE423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389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A4A52-6D44-9749-B236-556323CD6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Understanding Application Performance using TAU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BDE06-BDF5-584F-9531-0C1565B78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How much time</a:t>
            </a:r>
            <a:r>
              <a:rPr lang="en-US" dirty="0"/>
              <a:t> is spent in each application routine and outer loops? Within loops, what is the contribution of each </a:t>
            </a:r>
            <a:r>
              <a:rPr lang="en-US" i="1" dirty="0"/>
              <a:t>statement</a:t>
            </a:r>
            <a:r>
              <a:rPr lang="en-US" dirty="0"/>
              <a:t>? </a:t>
            </a:r>
          </a:p>
          <a:p>
            <a:r>
              <a:rPr lang="en-US" b="1" dirty="0"/>
              <a:t>How many instructions</a:t>
            </a:r>
            <a:r>
              <a:rPr lang="en-US" dirty="0"/>
              <a:t> are executed in these code regions?  </a:t>
            </a:r>
            <a:br>
              <a:rPr lang="en-US" dirty="0"/>
            </a:br>
            <a:r>
              <a:rPr lang="en-US" dirty="0"/>
              <a:t>Floating point, Level 1 and 2 </a:t>
            </a:r>
            <a:r>
              <a:rPr lang="en-US" i="1" dirty="0"/>
              <a:t>data cache misses</a:t>
            </a:r>
            <a:r>
              <a:rPr lang="en-US" dirty="0"/>
              <a:t>, hits, branches taken? </a:t>
            </a:r>
          </a:p>
          <a:p>
            <a:r>
              <a:rPr lang="en-US" b="1" dirty="0"/>
              <a:t>What is the memory usage</a:t>
            </a:r>
            <a:r>
              <a:rPr lang="en-US" dirty="0"/>
              <a:t> of the code? When and where is memory allocated/de-allocated? Are there any memory leaks? </a:t>
            </a:r>
          </a:p>
          <a:p>
            <a:r>
              <a:rPr lang="en-US" b="1" dirty="0"/>
              <a:t>What are the I/O characteristics</a:t>
            </a:r>
            <a:r>
              <a:rPr lang="en-US" dirty="0"/>
              <a:t> of the code?  What is the peak read and write </a:t>
            </a:r>
            <a:r>
              <a:rPr lang="en-US" i="1" dirty="0"/>
              <a:t>bandwidth</a:t>
            </a:r>
            <a:r>
              <a:rPr lang="en-US" dirty="0"/>
              <a:t> of individual calls, total volume? </a:t>
            </a:r>
          </a:p>
          <a:p>
            <a:r>
              <a:rPr lang="en-US" b="1" dirty="0"/>
              <a:t>What is the contribution of each </a:t>
            </a:r>
            <a:r>
              <a:rPr lang="en-US" b="1" i="1" dirty="0"/>
              <a:t>phase</a:t>
            </a:r>
            <a:r>
              <a:rPr lang="en-US" dirty="0"/>
              <a:t> of the program? What is the time wasted/spent waiting for collectives, and I/O operations in Initialization, Computation, I/O phases?</a:t>
            </a:r>
          </a:p>
          <a:p>
            <a:r>
              <a:rPr lang="en-US" b="1" dirty="0"/>
              <a:t>How does the application </a:t>
            </a:r>
            <a:r>
              <a:rPr lang="en-US" b="1" i="1" dirty="0"/>
              <a:t>scale</a:t>
            </a:r>
            <a:r>
              <a:rPr lang="en-US" b="1" dirty="0"/>
              <a:t>? </a:t>
            </a:r>
            <a:r>
              <a:rPr lang="en-US" dirty="0"/>
              <a:t>What is the efficiency, runtime breakdown of performance across different core counts?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209AAE-D433-3646-9786-3329F6EC1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B83F67-1340-AC4B-8A6E-6AF6D08F8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0966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368B4-4511-DF42-B741-56823937B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OpenMP Support Update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BF1722-E808-844A-8347-2B0A42B6C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Built-in support</a:t>
            </a:r>
          </a:p>
          <a:p>
            <a:pPr marL="457200" lvl="1" indent="0">
              <a:buNone/>
            </a:pPr>
            <a:r>
              <a:rPr lang="en-US" sz="2000" b="1" dirty="0">
                <a:latin typeface="Courier" pitchFamily="2" charset="0"/>
              </a:rPr>
              <a:t>$ </a:t>
            </a:r>
            <a:r>
              <a:rPr lang="en-US" sz="2000" dirty="0">
                <a:latin typeface="Courier" pitchFamily="2" charset="0"/>
              </a:rPr>
              <a:t>./configure -bfd=download </a:t>
            </a:r>
            <a:r>
              <a:rPr lang="en-US" sz="2000" b="1" dirty="0">
                <a:latin typeface="Courier" pitchFamily="2" charset="0"/>
              </a:rPr>
              <a:t>-</a:t>
            </a:r>
            <a:r>
              <a:rPr lang="en-US" sz="2000" b="1" dirty="0" err="1">
                <a:latin typeface="Courier" pitchFamily="2" charset="0"/>
              </a:rPr>
              <a:t>openmp</a:t>
            </a:r>
            <a:r>
              <a:rPr lang="en-US" sz="2000" b="1" dirty="0">
                <a:latin typeface="Courier" pitchFamily="2" charset="0"/>
              </a:rPr>
              <a:t> -</a:t>
            </a:r>
            <a:r>
              <a:rPr lang="en-US" sz="2000" b="1" dirty="0" err="1">
                <a:latin typeface="Courier" pitchFamily="2" charset="0"/>
              </a:rPr>
              <a:t>ompt</a:t>
            </a:r>
            <a:r>
              <a:rPr lang="en-US" sz="2000" b="1" dirty="0">
                <a:latin typeface="Courier" pitchFamily="2" charset="0"/>
              </a:rPr>
              <a:t>=download-tr6 ...</a:t>
            </a:r>
            <a:endParaRPr lang="en-US" dirty="0"/>
          </a:p>
          <a:p>
            <a:r>
              <a:rPr lang="en-US" dirty="0"/>
              <a:t>Compiles in support for latest OpenMP Tools interface</a:t>
            </a:r>
            <a:endParaRPr lang="en-US" sz="2200" dirty="0">
              <a:latin typeface="Courier" pitchFamily="2" charset="0"/>
            </a:endParaRPr>
          </a:p>
          <a:p>
            <a:r>
              <a:rPr lang="en-US" dirty="0"/>
              <a:t>TR6 Support will eventually be default (“</a:t>
            </a:r>
            <a:r>
              <a:rPr lang="en-US" sz="2400" dirty="0">
                <a:latin typeface="Courier" pitchFamily="2" charset="0"/>
              </a:rPr>
              <a:t>-</a:t>
            </a:r>
            <a:r>
              <a:rPr lang="en-US" sz="2400" dirty="0" err="1">
                <a:latin typeface="Courier" pitchFamily="2" charset="0"/>
              </a:rPr>
              <a:t>ompt</a:t>
            </a:r>
            <a:r>
              <a:rPr lang="en-US" sz="2400" dirty="0">
                <a:latin typeface="Courier" pitchFamily="2" charset="0"/>
              </a:rPr>
              <a:t>=download</a:t>
            </a:r>
            <a:r>
              <a:rPr lang="en-US" dirty="0"/>
              <a:t>”)</a:t>
            </a:r>
          </a:p>
          <a:p>
            <a:r>
              <a:rPr lang="en-US" dirty="0"/>
              <a:t>Currently supports Intel, LLVM, GNU, will soon support IBM, PGI</a:t>
            </a:r>
          </a:p>
          <a:p>
            <a:r>
              <a:rPr lang="en-US" dirty="0"/>
              <a:t>Linker-based instrumentation (static executables)</a:t>
            </a:r>
          </a:p>
          <a:p>
            <a:pPr marL="457200" lvl="1" indent="0">
              <a:buNone/>
            </a:pPr>
            <a:r>
              <a:rPr lang="en-US" sz="2000" dirty="0">
                <a:latin typeface="Courier" pitchFamily="2" charset="0"/>
              </a:rPr>
              <a:t>$ </a:t>
            </a:r>
            <a:r>
              <a:rPr lang="en-US" sz="2000" dirty="0" err="1">
                <a:latin typeface="Courier" pitchFamily="2" charset="0"/>
              </a:rPr>
              <a:t>tau_cc.sh</a:t>
            </a:r>
            <a:r>
              <a:rPr lang="en-US" sz="2000" dirty="0">
                <a:latin typeface="Courier" pitchFamily="2" charset="0"/>
              </a:rPr>
              <a:t> -o foo *.o </a:t>
            </a:r>
            <a:r>
              <a:rPr lang="en-US" sz="2000" dirty="0" err="1">
                <a:latin typeface="Courier" pitchFamily="2" charset="0"/>
              </a:rPr>
              <a:t>libstuff.a</a:t>
            </a:r>
            <a:endParaRPr lang="en-US" sz="2000" dirty="0">
              <a:latin typeface="Courier" pitchFamily="2" charset="0"/>
            </a:endParaRPr>
          </a:p>
          <a:p>
            <a:r>
              <a:rPr lang="en-US" dirty="0"/>
              <a:t>Runtime preloading (dynamic executables)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 pitchFamily="2" charset="0"/>
              </a:rPr>
              <a:t>$ </a:t>
            </a:r>
            <a:r>
              <a:rPr lang="en-US" sz="2200" b="1" dirty="0" err="1">
                <a:latin typeface="Courier" pitchFamily="2" charset="0"/>
              </a:rPr>
              <a:t>tau_exec</a:t>
            </a:r>
            <a:r>
              <a:rPr lang="en-US" sz="2200" b="1" dirty="0">
                <a:latin typeface="Courier" pitchFamily="2" charset="0"/>
              </a:rPr>
              <a:t> -T </a:t>
            </a:r>
            <a:r>
              <a:rPr lang="en-US" sz="2200" b="1" dirty="0" err="1">
                <a:latin typeface="Courier" pitchFamily="2" charset="0"/>
              </a:rPr>
              <a:t>openmp,ompt</a:t>
            </a:r>
            <a:r>
              <a:rPr lang="en-US" sz="2200" b="1" dirty="0">
                <a:latin typeface="Courier" pitchFamily="2" charset="0"/>
              </a:rPr>
              <a:t> -</a:t>
            </a:r>
            <a:r>
              <a:rPr lang="en-US" sz="2200" b="1" dirty="0" err="1">
                <a:latin typeface="Courier" pitchFamily="2" charset="0"/>
              </a:rPr>
              <a:t>ompt</a:t>
            </a:r>
            <a:r>
              <a:rPr lang="en-US" sz="2200" b="1" dirty="0">
                <a:latin typeface="Courier" pitchFamily="2" charset="0"/>
              </a:rPr>
              <a:t> ./</a:t>
            </a:r>
            <a:r>
              <a:rPr lang="en-US" sz="2200" b="1" dirty="0" err="1">
                <a:latin typeface="Courier" pitchFamily="2" charset="0"/>
              </a:rPr>
              <a:t>my_program</a:t>
            </a:r>
            <a:endParaRPr lang="en-US" sz="2200" b="1" dirty="0">
              <a:latin typeface="Courier" pitchFamily="2" charset="0"/>
            </a:endParaRPr>
          </a:p>
          <a:p>
            <a:r>
              <a:rPr lang="en-US" sz="2600" dirty="0" err="1"/>
              <a:t>PDT+Opari</a:t>
            </a:r>
            <a:r>
              <a:rPr lang="en-US" sz="2600" dirty="0"/>
              <a:t> support still available for instrumented measurement</a:t>
            </a:r>
          </a:p>
          <a:p>
            <a:pPr marL="0" indent="0">
              <a:buNone/>
            </a:pPr>
            <a:r>
              <a:rPr lang="en-US" sz="2200" b="1" dirty="0">
                <a:latin typeface="Courier" pitchFamily="2" charset="0"/>
              </a:rPr>
              <a:t>	$ ./configure -</a:t>
            </a:r>
            <a:r>
              <a:rPr lang="en-US" sz="2200" b="1" dirty="0" err="1">
                <a:latin typeface="Courier" pitchFamily="2" charset="0"/>
              </a:rPr>
              <a:t>openmp</a:t>
            </a:r>
            <a:r>
              <a:rPr lang="en-US" sz="2200" b="1" dirty="0">
                <a:latin typeface="Courier" pitchFamily="2" charset="0"/>
              </a:rPr>
              <a:t> -</a:t>
            </a:r>
            <a:r>
              <a:rPr lang="en-US" sz="2200" b="1" dirty="0" err="1">
                <a:latin typeface="Courier" pitchFamily="2" charset="0"/>
              </a:rPr>
              <a:t>opari</a:t>
            </a:r>
            <a:endParaRPr lang="en-US" sz="2200" b="1" dirty="0">
              <a:latin typeface="Courier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EB785-E35B-1A48-A36B-BD1C3E706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9C22F2-3E4C-1448-94B6-F96D08602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470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7B455E-E833-6740-84A6-051C54F77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22" y="875001"/>
            <a:ext cx="4628861" cy="3778972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6C13F9A6-D6CA-3645-A50A-5CE760398A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b="22135"/>
          <a:stretch/>
        </p:blipFill>
        <p:spPr>
          <a:xfrm>
            <a:off x="4854542" y="789152"/>
            <a:ext cx="4096590" cy="163359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14AEB1-6930-CF43-95BE-F3B5C7443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Profile Views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7BFE6E-2212-374B-8244-267D9A908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5A89D8-EBB3-4E40-95FC-65660C8535F1}"/>
              </a:ext>
            </a:extLst>
          </p:cNvPr>
          <p:cNvSpPr txBox="1"/>
          <p:nvPr/>
        </p:nvSpPr>
        <p:spPr>
          <a:xfrm>
            <a:off x="5681572" y="690335"/>
            <a:ext cx="191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All threads profile: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60C7D-8F25-8C4C-88FD-2A7362642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CFAC-FC75-9745-8A4F-846EC7C0E6EA}" type="slidenum">
              <a:rPr lang="en-US" altLang="en-US" smtClean="0"/>
              <a:pPr/>
              <a:t>31</a:t>
            </a:fld>
            <a:endParaRPr lang="en-US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E6CE31-373B-9443-87F5-B9622CAC301E}"/>
              </a:ext>
            </a:extLst>
          </p:cNvPr>
          <p:cNvSpPr txBox="1"/>
          <p:nvPr/>
        </p:nvSpPr>
        <p:spPr>
          <a:xfrm>
            <a:off x="1184533" y="497598"/>
            <a:ext cx="145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/>
              <a:t>pprof</a:t>
            </a:r>
            <a:r>
              <a:rPr lang="en-US" u="sng" dirty="0"/>
              <a:t> output: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EB1AFE-D7CF-A749-879C-B24BCEA3E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753" y="2606332"/>
            <a:ext cx="6505379" cy="20722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E3AF41-1C3B-784B-B7B6-C793C62C311B}"/>
              </a:ext>
            </a:extLst>
          </p:cNvPr>
          <p:cNvSpPr txBox="1"/>
          <p:nvPr/>
        </p:nvSpPr>
        <p:spPr>
          <a:xfrm>
            <a:off x="4769784" y="2437053"/>
            <a:ext cx="1870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Thread 0 </a:t>
            </a:r>
            <a:r>
              <a:rPr lang="en-US" u="sng" dirty="0" err="1"/>
              <a:t>callpath</a:t>
            </a:r>
            <a:r>
              <a:rPr lang="en-US" u="sng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44436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368B4-4511-DF42-B741-56823937B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OpenACC</a:t>
            </a:r>
            <a:r>
              <a:rPr lang="en-US" dirty="0"/>
              <a:t> Support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BF1722-E808-844A-8347-2B0A42B6C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Built-in support</a:t>
            </a:r>
          </a:p>
          <a:p>
            <a:pPr marL="457200" lvl="1" indent="0">
              <a:buNone/>
            </a:pPr>
            <a:r>
              <a:rPr lang="en-US" sz="2000" b="1" dirty="0">
                <a:latin typeface="Courier" pitchFamily="2" charset="0"/>
              </a:rPr>
              <a:t>$ ./configure -cc=</a:t>
            </a:r>
            <a:r>
              <a:rPr lang="en-US" sz="2000" b="1" dirty="0" err="1">
                <a:latin typeface="Courier" pitchFamily="2" charset="0"/>
              </a:rPr>
              <a:t>pgcc</a:t>
            </a:r>
            <a:r>
              <a:rPr lang="en-US" sz="2000" b="1" dirty="0">
                <a:latin typeface="Courier" pitchFamily="2" charset="0"/>
              </a:rPr>
              <a:t> -</a:t>
            </a:r>
            <a:r>
              <a:rPr lang="en-US" sz="2000" b="1" dirty="0" err="1">
                <a:latin typeface="Courier" pitchFamily="2" charset="0"/>
              </a:rPr>
              <a:t>c++</a:t>
            </a:r>
            <a:r>
              <a:rPr lang="en-US" sz="2000" b="1" dirty="0">
                <a:latin typeface="Courier" pitchFamily="2" charset="0"/>
              </a:rPr>
              <a:t>=</a:t>
            </a:r>
            <a:r>
              <a:rPr lang="en-US" sz="2000" b="1" dirty="0" err="1">
                <a:latin typeface="Courier" pitchFamily="2" charset="0"/>
              </a:rPr>
              <a:t>pg</a:t>
            </a:r>
            <a:r>
              <a:rPr lang="en-US" sz="2000" b="1" dirty="0">
                <a:latin typeface="Courier" pitchFamily="2" charset="0"/>
              </a:rPr>
              <a:t>++ -</a:t>
            </a:r>
            <a:r>
              <a:rPr lang="en-US" sz="2000" b="1" dirty="0" err="1">
                <a:latin typeface="Courier" pitchFamily="2" charset="0"/>
              </a:rPr>
              <a:t>fortran</a:t>
            </a:r>
            <a:r>
              <a:rPr lang="en-US" sz="2000" b="1" dirty="0">
                <a:latin typeface="Courier" pitchFamily="2" charset="0"/>
              </a:rPr>
              <a:t>=</a:t>
            </a:r>
            <a:r>
              <a:rPr lang="en-US" sz="2000" b="1" dirty="0" err="1">
                <a:latin typeface="Courier" pitchFamily="2" charset="0"/>
              </a:rPr>
              <a:t>pgi</a:t>
            </a:r>
            <a:r>
              <a:rPr lang="en-US" sz="2000" b="1" dirty="0">
                <a:latin typeface="Courier" pitchFamily="2" charset="0"/>
              </a:rPr>
              <a:t> ...</a:t>
            </a:r>
            <a:endParaRPr lang="en-US" dirty="0"/>
          </a:p>
          <a:p>
            <a:r>
              <a:rPr lang="en-US" dirty="0"/>
              <a:t>Runtime preloading (dynamic executables)</a:t>
            </a:r>
          </a:p>
          <a:p>
            <a:pPr marL="457200" lvl="1" indent="0">
              <a:buNone/>
            </a:pPr>
            <a:r>
              <a:rPr lang="en-US" sz="2200" b="1" dirty="0" err="1">
                <a:latin typeface="Courier" pitchFamily="2" charset="0"/>
              </a:rPr>
              <a:t>tau_exec</a:t>
            </a:r>
            <a:r>
              <a:rPr lang="en-US" sz="2200" b="1" dirty="0">
                <a:latin typeface="Courier" pitchFamily="2" charset="0"/>
              </a:rPr>
              <a:t> -T </a:t>
            </a:r>
            <a:r>
              <a:rPr lang="en-US" sz="2200" b="1" dirty="0" err="1">
                <a:latin typeface="Courier" pitchFamily="2" charset="0"/>
              </a:rPr>
              <a:t>pgi</a:t>
            </a:r>
            <a:r>
              <a:rPr lang="en-US" sz="2200" b="1" dirty="0">
                <a:latin typeface="Courier" pitchFamily="2" charset="0"/>
              </a:rPr>
              <a:t> -</a:t>
            </a:r>
            <a:r>
              <a:rPr lang="en-US" sz="2200" b="1" dirty="0" err="1">
                <a:latin typeface="Courier" pitchFamily="2" charset="0"/>
              </a:rPr>
              <a:t>openacc</a:t>
            </a:r>
            <a:r>
              <a:rPr lang="en-US" sz="2200" b="1" dirty="0">
                <a:latin typeface="Courier" pitchFamily="2" charset="0"/>
              </a:rPr>
              <a:t> ./</a:t>
            </a:r>
            <a:r>
              <a:rPr lang="en-US" sz="2200" b="1" dirty="0" err="1">
                <a:latin typeface="Courier" pitchFamily="2" charset="0"/>
              </a:rPr>
              <a:t>my_program</a:t>
            </a:r>
            <a:endParaRPr lang="en-US" sz="2200" b="1" dirty="0">
              <a:latin typeface="Courier" pitchFamily="2" charset="0"/>
            </a:endParaRPr>
          </a:p>
          <a:p>
            <a:pPr marL="400050" lvl="1" indent="0">
              <a:buNone/>
            </a:pPr>
            <a:endParaRPr lang="en-US" sz="1800" b="1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2400" b="1" dirty="0">
                <a:latin typeface="Courier" pitchFamily="2" charset="0"/>
              </a:rPr>
              <a:t>$ cd examples/</a:t>
            </a:r>
            <a:r>
              <a:rPr lang="en-US" sz="2400" b="1" dirty="0" err="1">
                <a:latin typeface="Courier" pitchFamily="2" charset="0"/>
              </a:rPr>
              <a:t>openacc</a:t>
            </a:r>
            <a:endParaRPr lang="en-US" sz="2400" b="1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2400" b="1" dirty="0">
                <a:latin typeface="Courier" pitchFamily="2" charset="0"/>
              </a:rPr>
              <a:t>$ make</a:t>
            </a:r>
          </a:p>
          <a:p>
            <a:pPr marL="0" indent="0">
              <a:buNone/>
            </a:pPr>
            <a:r>
              <a:rPr lang="en-US" sz="2400" b="1" dirty="0">
                <a:latin typeface="Courier" pitchFamily="2" charset="0"/>
              </a:rPr>
              <a:t>$ </a:t>
            </a:r>
            <a:r>
              <a:rPr lang="en-US" sz="2400" b="1" dirty="0" err="1">
                <a:latin typeface="Courier" pitchFamily="2" charset="0"/>
              </a:rPr>
              <a:t>tau_exec</a:t>
            </a:r>
            <a:r>
              <a:rPr lang="en-US" sz="2400" b="1" dirty="0">
                <a:latin typeface="Courier" pitchFamily="2" charset="0"/>
              </a:rPr>
              <a:t> -T </a:t>
            </a:r>
            <a:r>
              <a:rPr lang="en-US" sz="2400" b="1" dirty="0" err="1">
                <a:latin typeface="Courier" pitchFamily="2" charset="0"/>
              </a:rPr>
              <a:t>pgi</a:t>
            </a:r>
            <a:r>
              <a:rPr lang="en-US" sz="2400" b="1" dirty="0">
                <a:latin typeface="Courier" pitchFamily="2" charset="0"/>
              </a:rPr>
              <a:t> -</a:t>
            </a:r>
            <a:r>
              <a:rPr lang="en-US" sz="2400" b="1" dirty="0" err="1">
                <a:latin typeface="Courier" pitchFamily="2" charset="0"/>
              </a:rPr>
              <a:t>openacc</a:t>
            </a:r>
            <a:r>
              <a:rPr lang="en-US" sz="2400" b="1" dirty="0">
                <a:latin typeface="Courier" pitchFamily="2" charset="0"/>
              </a:rPr>
              <a:t> ./</a:t>
            </a:r>
            <a:r>
              <a:rPr lang="en-US" sz="2400" b="1" dirty="0" err="1">
                <a:latin typeface="Courier" pitchFamily="2" charset="0"/>
              </a:rPr>
              <a:t>jacobi</a:t>
            </a:r>
            <a:endParaRPr lang="en-US" sz="2400" dirty="0">
              <a:latin typeface="Courier" pitchFamily="2" charset="0"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EB785-E35B-1A48-A36B-BD1C3E706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9C22F2-3E4C-1448-94B6-F96D08602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9482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2E7A14-A08C-DF4F-9F45-15431461D7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260"/>
          <a:stretch/>
        </p:blipFill>
        <p:spPr>
          <a:xfrm>
            <a:off x="0" y="590550"/>
            <a:ext cx="9144000" cy="232687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82D832-57F5-FB44-8E1D-9C986B99F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8077F-40E5-494C-82AB-86BF04C12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33</a:t>
            </a:fld>
            <a:endParaRPr lang="en-US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779AB5-B2CF-3041-A9BB-44AC707D05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59055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OpenACC</a:t>
            </a:r>
            <a:r>
              <a:rPr lang="en-US" dirty="0"/>
              <a:t> Profile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318485-7701-1D4B-95AF-A8A33559FD8F}"/>
              </a:ext>
            </a:extLst>
          </p:cNvPr>
          <p:cNvSpPr txBox="1"/>
          <p:nvPr/>
        </p:nvSpPr>
        <p:spPr>
          <a:xfrm>
            <a:off x="2577978" y="590550"/>
            <a:ext cx="125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Flat Profile: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0E5903-615B-534B-B38A-5EB3C4087A87}"/>
              </a:ext>
            </a:extLst>
          </p:cNvPr>
          <p:cNvSpPr txBox="1"/>
          <p:nvPr/>
        </p:nvSpPr>
        <p:spPr>
          <a:xfrm>
            <a:off x="84944" y="2478799"/>
            <a:ext cx="167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/>
              <a:t>Callpath</a:t>
            </a:r>
            <a:r>
              <a:rPr lang="en-US" u="sng" dirty="0"/>
              <a:t> Profile: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B2BBB0-9B38-9343-B630-9D895C30C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80822"/>
            <a:ext cx="9144000" cy="187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58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368B4-4511-DF42-B741-56823937B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CUDA Support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BF1722-E808-844A-8347-2B0A42B6C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Built-in support</a:t>
            </a:r>
          </a:p>
          <a:p>
            <a:pPr marL="457200" lvl="1" indent="0">
              <a:buNone/>
            </a:pPr>
            <a:r>
              <a:rPr lang="en-US" sz="2000" b="1" dirty="0">
                <a:latin typeface="Courier" pitchFamily="2" charset="0"/>
              </a:rPr>
              <a:t>$ ./configure -</a:t>
            </a:r>
            <a:r>
              <a:rPr lang="en-US" sz="2000" b="1" dirty="0" err="1">
                <a:latin typeface="Courier" pitchFamily="2" charset="0"/>
              </a:rPr>
              <a:t>cuda</a:t>
            </a:r>
            <a:r>
              <a:rPr lang="en-US" sz="2000" b="1" dirty="0">
                <a:latin typeface="Courier" pitchFamily="2" charset="0"/>
              </a:rPr>
              <a:t>=/path/to/</a:t>
            </a:r>
            <a:r>
              <a:rPr lang="en-US" sz="2000" b="1" dirty="0" err="1">
                <a:latin typeface="Courier" pitchFamily="2" charset="0"/>
              </a:rPr>
              <a:t>cuda</a:t>
            </a:r>
            <a:r>
              <a:rPr lang="en-US" sz="2000" b="1" dirty="0">
                <a:latin typeface="Courier" pitchFamily="2" charset="0"/>
              </a:rPr>
              <a:t> ...</a:t>
            </a:r>
            <a:endParaRPr lang="en-US" dirty="0"/>
          </a:p>
          <a:p>
            <a:r>
              <a:rPr lang="en-US" dirty="0"/>
              <a:t>Runtime preloading (dynamic executables)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 pitchFamily="2" charset="0"/>
              </a:rPr>
              <a:t>$ </a:t>
            </a:r>
            <a:r>
              <a:rPr lang="en-US" sz="2200" b="1" dirty="0" err="1">
                <a:latin typeface="Courier" pitchFamily="2" charset="0"/>
              </a:rPr>
              <a:t>tau_exec</a:t>
            </a:r>
            <a:r>
              <a:rPr lang="en-US" sz="2200" b="1" dirty="0">
                <a:latin typeface="Courier" pitchFamily="2" charset="0"/>
              </a:rPr>
              <a:t> -T </a:t>
            </a:r>
            <a:r>
              <a:rPr lang="en-US" sz="2200" b="1" dirty="0" err="1">
                <a:latin typeface="Courier" pitchFamily="2" charset="0"/>
              </a:rPr>
              <a:t>cupti</a:t>
            </a:r>
            <a:r>
              <a:rPr lang="en-US" sz="2200" b="1" dirty="0">
                <a:latin typeface="Courier" pitchFamily="2" charset="0"/>
              </a:rPr>
              <a:t> -</a:t>
            </a:r>
            <a:r>
              <a:rPr lang="en-US" sz="2200" b="1" dirty="0" err="1">
                <a:latin typeface="Courier" pitchFamily="2" charset="0"/>
              </a:rPr>
              <a:t>cupti</a:t>
            </a:r>
            <a:r>
              <a:rPr lang="en-US" sz="2200" b="1" dirty="0">
                <a:latin typeface="Courier" pitchFamily="2" charset="0"/>
              </a:rPr>
              <a:t> ./</a:t>
            </a:r>
            <a:r>
              <a:rPr lang="en-US" sz="2200" b="1" dirty="0" err="1">
                <a:latin typeface="Courier" pitchFamily="2" charset="0"/>
              </a:rPr>
              <a:t>my_program</a:t>
            </a:r>
            <a:endParaRPr lang="en-US" sz="2200" b="1" dirty="0">
              <a:latin typeface="Courier" pitchFamily="2" charset="0"/>
            </a:endParaRPr>
          </a:p>
          <a:p>
            <a:r>
              <a:rPr lang="en-US" dirty="0"/>
              <a:t>Environment variables to control TAU measurement:</a:t>
            </a:r>
          </a:p>
          <a:p>
            <a:pPr marL="400050" lvl="1" indent="0">
              <a:buNone/>
            </a:pPr>
            <a:r>
              <a:rPr lang="en-US" sz="2000" b="1" dirty="0">
                <a:latin typeface="Courier" pitchFamily="2" charset="0"/>
              </a:rPr>
              <a:t>TAU_TRACK_CUDA_CDP</a:t>
            </a:r>
            <a:r>
              <a:rPr lang="en-US" sz="2000" b="1" dirty="0"/>
              <a:t> </a:t>
            </a:r>
            <a:r>
              <a:rPr lang="en-US" sz="2000" dirty="0"/>
              <a:t>tracks dynamic parallelism (kernels calling kernels)</a:t>
            </a:r>
            <a:endParaRPr lang="en-US" sz="2000" dirty="0">
              <a:latin typeface="Courier" pitchFamily="2" charset="0"/>
            </a:endParaRPr>
          </a:p>
          <a:p>
            <a:pPr marL="400050" lvl="1" indent="0">
              <a:buNone/>
            </a:pPr>
            <a:r>
              <a:rPr lang="en-US" sz="2000" b="1" dirty="0">
                <a:latin typeface="Courier" pitchFamily="2" charset="0"/>
              </a:rPr>
              <a:t>TAU_TRACK_UNIFIED_MEMORY</a:t>
            </a:r>
            <a:r>
              <a:rPr lang="en-US" sz="2000" b="1" dirty="0"/>
              <a:t> </a:t>
            </a:r>
            <a:r>
              <a:rPr lang="en-US" sz="2000" dirty="0"/>
              <a:t>enables unified memory metrics if the GPU supports it (most </a:t>
            </a:r>
            <a:r>
              <a:rPr lang="en-US" sz="2000" dirty="0" err="1"/>
              <a:t>Maxwells</a:t>
            </a:r>
            <a:r>
              <a:rPr lang="en-US" sz="2000" dirty="0"/>
              <a:t> and beyond)</a:t>
            </a:r>
            <a:endParaRPr lang="en-US" sz="2000" dirty="0">
              <a:latin typeface="Courier" pitchFamily="2" charset="0"/>
            </a:endParaRPr>
          </a:p>
          <a:p>
            <a:pPr marL="400050" lvl="1" indent="0">
              <a:buNone/>
            </a:pPr>
            <a:r>
              <a:rPr lang="en-US" sz="2000" b="1" dirty="0">
                <a:latin typeface="Courier" pitchFamily="2" charset="0"/>
              </a:rPr>
              <a:t>TAU_TRACK_CUDA_INSTRUCTIONS,</a:t>
            </a:r>
          </a:p>
          <a:p>
            <a:pPr marL="400050" lvl="1" indent="0">
              <a:buNone/>
            </a:pPr>
            <a:r>
              <a:rPr lang="en-US" sz="2000" b="1" dirty="0">
                <a:latin typeface="Courier" pitchFamily="2" charset="0"/>
              </a:rPr>
              <a:t>TAU_TRACK_CUDA_SASS</a:t>
            </a:r>
            <a:r>
              <a:rPr lang="en-US" sz="2000" b="1" dirty="0"/>
              <a:t> </a:t>
            </a:r>
            <a:r>
              <a:rPr lang="en-US" sz="2000" dirty="0"/>
              <a:t>related to source line instrumentation metrics</a:t>
            </a:r>
            <a:endParaRPr lang="en-US" sz="2000" dirty="0">
              <a:latin typeface="Courier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EB785-E35B-1A48-A36B-BD1C3E706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9C22F2-3E4C-1448-94B6-F96D08602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3389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82D832-57F5-FB44-8E1D-9C986B99F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8077F-40E5-494C-82AB-86BF04C12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35</a:t>
            </a:fld>
            <a:endParaRPr lang="en-US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779AB5-B2CF-3041-A9BB-44AC707D05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590550"/>
          </a:xfrm>
        </p:spPr>
        <p:txBody>
          <a:bodyPr>
            <a:normAutofit fontScale="90000"/>
          </a:bodyPr>
          <a:lstStyle/>
          <a:p>
            <a:r>
              <a:rPr lang="en-US" dirty="0"/>
              <a:t>CUDA Profile Data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51B1A7-E0E5-A042-8643-AD87BE55E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345"/>
          <a:stretch/>
        </p:blipFill>
        <p:spPr>
          <a:xfrm>
            <a:off x="0" y="642642"/>
            <a:ext cx="4594190" cy="10271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18612-EBCB-C047-98A0-E4F3BD9BF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792" y="2394363"/>
            <a:ext cx="4932477" cy="2312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96F2A1-9C31-E747-A2AD-0E5FD38D55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993"/>
          <a:stretch/>
        </p:blipFill>
        <p:spPr>
          <a:xfrm>
            <a:off x="104930" y="1767655"/>
            <a:ext cx="3881019" cy="1823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923419-81DD-144C-A193-3CC907B7CC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0158"/>
          <a:stretch/>
        </p:blipFill>
        <p:spPr>
          <a:xfrm>
            <a:off x="0" y="3769003"/>
            <a:ext cx="4120792" cy="938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F1056F-3501-5249-9F36-4B4130801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1019" y="1569436"/>
            <a:ext cx="5172250" cy="5556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318485-7701-1D4B-95AF-A8A33559FD8F}"/>
              </a:ext>
            </a:extLst>
          </p:cNvPr>
          <p:cNvSpPr txBox="1"/>
          <p:nvPr/>
        </p:nvSpPr>
        <p:spPr>
          <a:xfrm>
            <a:off x="1153913" y="633548"/>
            <a:ext cx="2289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Host, device(s) profile: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0E5903-615B-534B-B38A-5EB3C4087A87}"/>
              </a:ext>
            </a:extLst>
          </p:cNvPr>
          <p:cNvSpPr txBox="1"/>
          <p:nvPr/>
        </p:nvSpPr>
        <p:spPr>
          <a:xfrm>
            <a:off x="1066471" y="1755757"/>
            <a:ext cx="1325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Host timers: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9535CB-33A7-3348-8CBB-8D75622DBAC6}"/>
              </a:ext>
            </a:extLst>
          </p:cNvPr>
          <p:cNvSpPr txBox="1"/>
          <p:nvPr/>
        </p:nvSpPr>
        <p:spPr>
          <a:xfrm>
            <a:off x="1066471" y="3731259"/>
            <a:ext cx="152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Device timers: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C26603-25C8-4744-B1B3-FDA0A9A980C1}"/>
              </a:ext>
            </a:extLst>
          </p:cNvPr>
          <p:cNvSpPr txBox="1"/>
          <p:nvPr/>
        </p:nvSpPr>
        <p:spPr>
          <a:xfrm>
            <a:off x="5148045" y="1065467"/>
            <a:ext cx="1545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Host counters: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9EBCEE-E81D-514C-91B2-7FA8B9D57605}"/>
              </a:ext>
            </a:extLst>
          </p:cNvPr>
          <p:cNvSpPr txBox="1"/>
          <p:nvPr/>
        </p:nvSpPr>
        <p:spPr>
          <a:xfrm>
            <a:off x="5401184" y="2072090"/>
            <a:ext cx="1742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Device counters:</a:t>
            </a:r>
          </a:p>
        </p:txBody>
      </p:sp>
    </p:spTree>
    <p:extLst>
      <p:ext uri="{BB962C8B-B14F-4D97-AF65-F5344CB8AC3E}">
        <p14:creationId xmlns:p14="http://schemas.microsoft.com/office/powerpoint/2010/main" val="1712743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368B4-4511-DF42-B741-56823937B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Python Support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BF1722-E808-844A-8347-2B0A42B6C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Built-in support</a:t>
            </a:r>
          </a:p>
          <a:p>
            <a:pPr marL="457200" lvl="1" indent="0">
              <a:buNone/>
            </a:pPr>
            <a:r>
              <a:rPr lang="en-US" sz="2000" b="1" dirty="0">
                <a:latin typeface="Courier" pitchFamily="2" charset="0"/>
              </a:rPr>
              <a:t>$ ./configure -python ...</a:t>
            </a:r>
          </a:p>
          <a:p>
            <a:r>
              <a:rPr lang="en-US" dirty="0"/>
              <a:t>Runtime preloading (dynamic executables)</a:t>
            </a:r>
          </a:p>
          <a:p>
            <a:pPr marL="457200" lvl="1" indent="0">
              <a:buNone/>
            </a:pPr>
            <a:r>
              <a:rPr lang="en-US" sz="2200" b="1" dirty="0" err="1">
                <a:latin typeface="Courier" pitchFamily="2" charset="0"/>
              </a:rPr>
              <a:t>tau_python</a:t>
            </a:r>
            <a:r>
              <a:rPr lang="en-US" sz="2200" b="1" dirty="0">
                <a:latin typeface="Courier" pitchFamily="2" charset="0"/>
              </a:rPr>
              <a:t> ./</a:t>
            </a:r>
            <a:r>
              <a:rPr lang="en-US" sz="2200" b="1" dirty="0" err="1">
                <a:latin typeface="Courier" pitchFamily="2" charset="0"/>
              </a:rPr>
              <a:t>my_program.py</a:t>
            </a:r>
            <a:endParaRPr lang="en-US" sz="2200" b="1" dirty="0">
              <a:latin typeface="Courier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EB785-E35B-1A48-A36B-BD1C3E706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9C22F2-3E4C-1448-94B6-F96D08602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3006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82D832-57F5-FB44-8E1D-9C986B99F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8077F-40E5-494C-82AB-86BF04C12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37</a:t>
            </a:fld>
            <a:endParaRPr lang="en-US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779AB5-B2CF-3041-A9BB-44AC707D05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59055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Profile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318485-7701-1D4B-95AF-A8A33559FD8F}"/>
              </a:ext>
            </a:extLst>
          </p:cNvPr>
          <p:cNvSpPr txBox="1"/>
          <p:nvPr/>
        </p:nvSpPr>
        <p:spPr>
          <a:xfrm>
            <a:off x="1678227" y="758513"/>
            <a:ext cx="167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/>
              <a:t>Callpath</a:t>
            </a:r>
            <a:r>
              <a:rPr lang="en-US" u="sng" dirty="0"/>
              <a:t> Profile: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E3FD50-3FA6-5C41-8679-06833BEDB3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856"/>
          <a:stretch/>
        </p:blipFill>
        <p:spPr>
          <a:xfrm>
            <a:off x="247338" y="2821206"/>
            <a:ext cx="8064708" cy="19082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DECB49-4F96-5241-8DAB-58DC3E342F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986"/>
          <a:stretch/>
        </p:blipFill>
        <p:spPr>
          <a:xfrm>
            <a:off x="3384270" y="590550"/>
            <a:ext cx="5759730" cy="28713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0E5903-615B-534B-B38A-5EB3C4087A87}"/>
              </a:ext>
            </a:extLst>
          </p:cNvPr>
          <p:cNvSpPr txBox="1"/>
          <p:nvPr/>
        </p:nvSpPr>
        <p:spPr>
          <a:xfrm>
            <a:off x="1642670" y="2989169"/>
            <a:ext cx="125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Flat Profile: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A03735-B0A8-304D-857F-992F4F1E1145}"/>
              </a:ext>
            </a:extLst>
          </p:cNvPr>
          <p:cNvSpPr txBox="1"/>
          <p:nvPr/>
        </p:nvSpPr>
        <p:spPr>
          <a:xfrm>
            <a:off x="225335" y="1341649"/>
            <a:ext cx="24085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TensorFlow from virtual</a:t>
            </a:r>
          </a:p>
          <a:p>
            <a:r>
              <a:rPr lang="en-US" dirty="0"/>
              <a:t>environment, </a:t>
            </a:r>
            <a:r>
              <a:rPr lang="en-US" dirty="0" err="1"/>
              <a:t>Horovod</a:t>
            </a:r>
            <a:endParaRPr lang="en-US" dirty="0"/>
          </a:p>
          <a:p>
            <a:r>
              <a:rPr lang="en-US" dirty="0"/>
              <a:t>over </a:t>
            </a:r>
            <a:r>
              <a:rPr lang="en-US" dirty="0" err="1"/>
              <a:t>OpenMPI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0667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368B4-4511-DF42-B741-56823937B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Kokkos</a:t>
            </a:r>
            <a:r>
              <a:rPr lang="en-US" dirty="0"/>
              <a:t> Support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BF1722-E808-844A-8347-2B0A42B6C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Built-in support</a:t>
            </a:r>
          </a:p>
          <a:p>
            <a:pPr marL="457200" lvl="1" indent="0">
              <a:buNone/>
            </a:pPr>
            <a:r>
              <a:rPr lang="en-US" sz="2000" b="1" dirty="0">
                <a:latin typeface="Courier" pitchFamily="2" charset="0"/>
              </a:rPr>
              <a:t>$ ./configure ...</a:t>
            </a:r>
          </a:p>
          <a:p>
            <a:r>
              <a:rPr lang="en-US" dirty="0"/>
              <a:t>Runtime preloading (dynamic executables)</a:t>
            </a:r>
          </a:p>
          <a:p>
            <a:pPr marL="457200" lvl="1" indent="0">
              <a:buNone/>
            </a:pPr>
            <a:r>
              <a:rPr lang="en-US" sz="2200" b="1" dirty="0" err="1">
                <a:latin typeface="Courier" pitchFamily="2" charset="0"/>
              </a:rPr>
              <a:t>tau_exec</a:t>
            </a:r>
            <a:r>
              <a:rPr lang="en-US" sz="2200" b="1" dirty="0">
                <a:latin typeface="Courier" pitchFamily="2" charset="0"/>
              </a:rPr>
              <a:t> -T serial,openmp,ompt,tr6,cupti -</a:t>
            </a:r>
            <a:r>
              <a:rPr lang="en-US" sz="2200" b="1" dirty="0" err="1">
                <a:latin typeface="Courier" pitchFamily="2" charset="0"/>
              </a:rPr>
              <a:t>ompt</a:t>
            </a:r>
            <a:r>
              <a:rPr lang="en-US" sz="2200" b="1" dirty="0">
                <a:latin typeface="Courier" pitchFamily="2" charset="0"/>
              </a:rPr>
              <a:t> ./</a:t>
            </a:r>
            <a:r>
              <a:rPr lang="en-US" sz="2200" b="1" dirty="0" err="1">
                <a:latin typeface="Courier" pitchFamily="2" charset="0"/>
              </a:rPr>
              <a:t>my_program.py</a:t>
            </a:r>
            <a:endParaRPr lang="en-US" sz="2200" b="1" dirty="0">
              <a:latin typeface="Courier" pitchFamily="2" charset="0"/>
            </a:endParaRPr>
          </a:p>
          <a:p>
            <a:pPr marL="457200" lvl="1" indent="0">
              <a:buNone/>
            </a:pPr>
            <a:endParaRPr lang="en-US" sz="2200" b="1" dirty="0">
              <a:latin typeface="Courier" pitchFamily="2" charset="0"/>
            </a:endParaRPr>
          </a:p>
          <a:p>
            <a:r>
              <a:rPr lang="en-US" sz="2400" dirty="0" err="1"/>
              <a:t>Cupti</a:t>
            </a:r>
            <a:r>
              <a:rPr lang="en-US" sz="2400" dirty="0"/>
              <a:t>, OMPT are optional, but give more insight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EB785-E35B-1A48-A36B-BD1C3E706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9C22F2-3E4C-1448-94B6-F96D08602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762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82D832-57F5-FB44-8E1D-9C986B99F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8077F-40E5-494C-82AB-86BF04C12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39</a:t>
            </a:fld>
            <a:endParaRPr lang="en-US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779AB5-B2CF-3041-A9BB-44AC707D05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59055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Kokkos</a:t>
            </a:r>
            <a:r>
              <a:rPr lang="en-US" dirty="0"/>
              <a:t> + OpenMP Profile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318485-7701-1D4B-95AF-A8A33559FD8F}"/>
              </a:ext>
            </a:extLst>
          </p:cNvPr>
          <p:cNvSpPr txBox="1"/>
          <p:nvPr/>
        </p:nvSpPr>
        <p:spPr>
          <a:xfrm>
            <a:off x="0" y="1727980"/>
            <a:ext cx="258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/>
              <a:t>Callpath</a:t>
            </a:r>
            <a:r>
              <a:rPr lang="en-US" u="sng" dirty="0"/>
              <a:t> Profile, thread 0: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E3FD50-3FA6-5C41-8679-06833BEDB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109" y="893630"/>
            <a:ext cx="4736892" cy="37260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DECB49-4F96-5241-8DAB-58DC3E342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35" y="2124637"/>
            <a:ext cx="5759730" cy="24677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0E5903-615B-534B-B38A-5EB3C4087A87}"/>
              </a:ext>
            </a:extLst>
          </p:cNvPr>
          <p:cNvSpPr txBox="1"/>
          <p:nvPr/>
        </p:nvSpPr>
        <p:spPr>
          <a:xfrm>
            <a:off x="2249980" y="590306"/>
            <a:ext cx="2157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Flat Profile, thread 0:</a:t>
            </a:r>
          </a:p>
        </p:txBody>
      </p:sp>
    </p:spTree>
    <p:extLst>
      <p:ext uri="{BB962C8B-B14F-4D97-AF65-F5344CB8AC3E}">
        <p14:creationId xmlns:p14="http://schemas.microsoft.com/office/powerpoint/2010/main" val="792895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16B3C-BA23-ED48-8D75-C54B18218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Identifying Potential Bottlenecks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73F258-D2AE-0243-A86F-5D80A383D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776787"/>
            <a:ext cx="6019800" cy="366713"/>
          </a:xfrm>
        </p:spPr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AD718-8990-5344-9F97-C0A4F1A57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76787"/>
            <a:ext cx="2133600" cy="366713"/>
          </a:xfrm>
        </p:spPr>
        <p:txBody>
          <a:bodyPr/>
          <a:lstStyle/>
          <a:p>
            <a:fld id="{E758CF0C-250E-7F48-AF3C-1DAAD85AA699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6" name="Picture 4" descr="ParaProfScreenSnapz007.png                                     03FE1744Macintosh HD                   BB700D50:">
            <a:extLst>
              <a:ext uri="{FF2B5EF4-FFF2-40B4-BE49-F238E27FC236}">
                <a16:creationId xmlns:a16="http://schemas.microsoft.com/office/drawing/2014/main" id="{A4D33801-AEE7-974E-A157-C118EDEB9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11"/>
          <a:stretch/>
        </p:blipFill>
        <p:spPr bwMode="auto">
          <a:xfrm>
            <a:off x="571500" y="723900"/>
            <a:ext cx="67056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F644EB65-90DC-CE48-BEE0-A66DA6038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275" y="1409700"/>
            <a:ext cx="1519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low mflops in </a:t>
            </a:r>
          </a:p>
          <a:p>
            <a:pPr eaLnBrk="1" hangingPunct="1"/>
            <a:r>
              <a:rPr lang="en-US" sz="1800"/>
              <a:t>loops?</a:t>
            </a:r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0802341F-74D6-B64B-8D7D-A6441EDB5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4700" y="16383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BF85E33F-6B31-CB43-9B71-8EC22EDEA9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48300" y="1866900"/>
            <a:ext cx="2057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54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5F9E9-448E-114A-A386-1D53085A4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I/O Library Support in TAU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0C833-121C-1748-9283-6AC51D7871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/>
              <a:t>Measurement Support:</a:t>
            </a:r>
          </a:p>
          <a:p>
            <a:r>
              <a:rPr lang="en-US" dirty="0"/>
              <a:t>Instrumentation</a:t>
            </a:r>
          </a:p>
          <a:p>
            <a:pPr lvl="1"/>
            <a:r>
              <a:rPr lang="en-US" dirty="0"/>
              <a:t>Source</a:t>
            </a:r>
          </a:p>
          <a:p>
            <a:pPr lvl="1"/>
            <a:r>
              <a:rPr lang="en-US" dirty="0"/>
              <a:t>Binary</a:t>
            </a:r>
          </a:p>
          <a:p>
            <a:r>
              <a:rPr lang="en-US" b="1" dirty="0"/>
              <a:t>Interposition libraries</a:t>
            </a:r>
          </a:p>
          <a:p>
            <a:r>
              <a:rPr lang="en-US" b="1" dirty="0"/>
              <a:t>Wrappers</a:t>
            </a:r>
          </a:p>
          <a:p>
            <a:r>
              <a:rPr lang="en-US" b="1" dirty="0"/>
              <a:t>Callbacks</a:t>
            </a:r>
          </a:p>
          <a:p>
            <a:r>
              <a:rPr lang="en-US" b="1" dirty="0"/>
              <a:t>Sampling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C96A5C2-0A40-6344-802F-9EA12D91E4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/>
              <a:t>Library Support:</a:t>
            </a:r>
          </a:p>
          <a:p>
            <a:r>
              <a:rPr lang="en-US" b="1" dirty="0"/>
              <a:t>POSIX</a:t>
            </a:r>
          </a:p>
          <a:p>
            <a:r>
              <a:rPr lang="en-US" b="1" dirty="0"/>
              <a:t>MPI I/O</a:t>
            </a:r>
          </a:p>
          <a:p>
            <a:r>
              <a:rPr lang="en-US" b="1" dirty="0"/>
              <a:t>HDF5</a:t>
            </a:r>
          </a:p>
          <a:p>
            <a:r>
              <a:rPr lang="en-US" b="1" dirty="0"/>
              <a:t>ADIOS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1B1E97-B48A-6443-9001-8938D5278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E55594-466C-8740-9733-987BF4E0973A}"/>
              </a:ext>
            </a:extLst>
          </p:cNvPr>
          <p:cNvSpPr txBox="1"/>
          <p:nvPr/>
        </p:nvSpPr>
        <p:spPr>
          <a:xfrm>
            <a:off x="3721210" y="3681455"/>
            <a:ext cx="4817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2"/>
              </a:rPr>
              <a:t>http://tau.uoregon.edu/tau.tgz</a:t>
            </a:r>
            <a:r>
              <a:rPr lang="en-US" sz="2800" dirty="0"/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AC1CDA-B061-6047-9340-A9004A961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CFAC-FC75-9745-8A4F-846EC7C0E6EA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8967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A80C7-2396-0748-9A16-0CC7748B4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POSIX measurement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C7D62D-B780-5141-B071-30DB18EBE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Built-in support</a:t>
            </a:r>
          </a:p>
          <a:p>
            <a:pPr marL="457200" lvl="1" indent="0">
              <a:buNone/>
            </a:pPr>
            <a:r>
              <a:rPr lang="en-US" sz="2000" b="1" dirty="0">
                <a:latin typeface="Courier" pitchFamily="2" charset="0"/>
              </a:rPr>
              <a:t>$ ./configure -</a:t>
            </a:r>
            <a:r>
              <a:rPr lang="en-US" sz="2000" b="1" dirty="0" err="1">
                <a:latin typeface="Courier" pitchFamily="2" charset="0"/>
              </a:rPr>
              <a:t>iowrapper</a:t>
            </a:r>
            <a:endParaRPr lang="en-US" sz="2000" b="1" dirty="0">
              <a:latin typeface="Courier" pitchFamily="2" charset="0"/>
            </a:endParaRPr>
          </a:p>
          <a:p>
            <a:r>
              <a:rPr lang="en-US" dirty="0"/>
              <a:t>Wraps API calls related to files and sockets</a:t>
            </a:r>
          </a:p>
          <a:p>
            <a:r>
              <a:rPr lang="en-US" dirty="0"/>
              <a:t>Linker based instrumentation (static executables)</a:t>
            </a:r>
          </a:p>
          <a:p>
            <a:pPr marL="457200" lvl="1" indent="0">
              <a:buNone/>
            </a:pPr>
            <a:r>
              <a:rPr lang="en-US" sz="2000" b="1" dirty="0">
                <a:latin typeface="Courier" pitchFamily="2" charset="0"/>
              </a:rPr>
              <a:t>-</a:t>
            </a:r>
            <a:r>
              <a:rPr lang="en-US" sz="2000" b="1" dirty="0" err="1">
                <a:latin typeface="Courier" pitchFamily="2" charset="0"/>
              </a:rPr>
              <a:t>Wl</a:t>
            </a:r>
            <a:r>
              <a:rPr lang="en-US" sz="2000" b="1" dirty="0">
                <a:latin typeface="Courier" pitchFamily="2" charset="0"/>
              </a:rPr>
              <a:t>,-</a:t>
            </a:r>
            <a:r>
              <a:rPr lang="en-US" sz="2000" b="1" dirty="0" err="1">
                <a:latin typeface="Courier" pitchFamily="2" charset="0"/>
              </a:rPr>
              <a:t>wrap,fopen</a:t>
            </a:r>
            <a:r>
              <a:rPr lang="en-US" sz="2000" b="1" dirty="0">
                <a:latin typeface="Courier" pitchFamily="2" charset="0"/>
              </a:rPr>
              <a:t> -</a:t>
            </a:r>
            <a:r>
              <a:rPr lang="en-US" sz="2000" b="1" dirty="0" err="1">
                <a:latin typeface="Courier" pitchFamily="2" charset="0"/>
              </a:rPr>
              <a:t>Wl</a:t>
            </a:r>
            <a:r>
              <a:rPr lang="en-US" sz="2000" b="1" dirty="0">
                <a:latin typeface="Courier" pitchFamily="2" charset="0"/>
              </a:rPr>
              <a:t>,-</a:t>
            </a:r>
            <a:r>
              <a:rPr lang="en-US" sz="2000" b="1" dirty="0" err="1">
                <a:latin typeface="Courier" pitchFamily="2" charset="0"/>
              </a:rPr>
              <a:t>wrap,fclose</a:t>
            </a:r>
            <a:r>
              <a:rPr lang="en-US" sz="2000" b="1" dirty="0">
                <a:latin typeface="Courier" pitchFamily="2" charset="0"/>
              </a:rPr>
              <a:t> ... -</a:t>
            </a:r>
            <a:r>
              <a:rPr lang="en-US" sz="2000" b="1" dirty="0" err="1">
                <a:latin typeface="Courier" pitchFamily="2" charset="0"/>
              </a:rPr>
              <a:t>lTauPosixWrap</a:t>
            </a:r>
            <a:endParaRPr lang="en-US" sz="2000" b="1" dirty="0">
              <a:latin typeface="Courier" pitchFamily="2" charset="0"/>
            </a:endParaRPr>
          </a:p>
          <a:p>
            <a:pPr marL="457200" lvl="1" indent="0">
              <a:buNone/>
            </a:pPr>
            <a:r>
              <a:rPr lang="en-US" dirty="0"/>
              <a:t>Wrapper library implements </a:t>
            </a:r>
            <a:r>
              <a:rPr lang="en-US" sz="2000" dirty="0">
                <a:latin typeface="Courier" pitchFamily="2" charset="0"/>
              </a:rPr>
              <a:t>__</a:t>
            </a:r>
            <a:r>
              <a:rPr lang="en-US" sz="2000" dirty="0" err="1">
                <a:latin typeface="Courier" pitchFamily="2" charset="0"/>
              </a:rPr>
              <a:t>wrap_fopen</a:t>
            </a:r>
            <a:r>
              <a:rPr lang="en-US" dirty="0"/>
              <a:t>, calls </a:t>
            </a:r>
            <a:r>
              <a:rPr lang="en-US" sz="2000" dirty="0">
                <a:latin typeface="Courier" pitchFamily="2" charset="0"/>
              </a:rPr>
              <a:t>__</a:t>
            </a:r>
            <a:r>
              <a:rPr lang="en-US" sz="2000" dirty="0" err="1">
                <a:latin typeface="Courier" pitchFamily="2" charset="0"/>
              </a:rPr>
              <a:t>real_fopen</a:t>
            </a:r>
            <a:endParaRPr lang="en-US" sz="2000" dirty="0">
              <a:latin typeface="Courier" pitchFamily="2" charset="0"/>
            </a:endParaRPr>
          </a:p>
          <a:p>
            <a:r>
              <a:rPr lang="en-US" dirty="0"/>
              <a:t>Runtime preloading (dynamic executables)</a:t>
            </a:r>
          </a:p>
          <a:p>
            <a:pPr lvl="1"/>
            <a:r>
              <a:rPr lang="en-US" sz="2200" dirty="0">
                <a:latin typeface="Courier" pitchFamily="2" charset="0"/>
              </a:rPr>
              <a:t>LD_PRELOAD=</a:t>
            </a:r>
            <a:r>
              <a:rPr lang="en-US" sz="2200" dirty="0" err="1">
                <a:latin typeface="Courier" pitchFamily="2" charset="0"/>
              </a:rPr>
              <a:t>libTauPosixWrap.so</a:t>
            </a:r>
            <a:r>
              <a:rPr lang="en-US" dirty="0"/>
              <a:t> (or use </a:t>
            </a:r>
            <a:r>
              <a:rPr lang="en-US" sz="2200" dirty="0" err="1">
                <a:latin typeface="Courier" pitchFamily="2" charset="0"/>
              </a:rPr>
              <a:t>tau_exec</a:t>
            </a:r>
            <a:r>
              <a:rPr lang="en-US" sz="2200" dirty="0">
                <a:latin typeface="Courier" pitchFamily="2" charset="0"/>
              </a:rPr>
              <a:t> -</a:t>
            </a:r>
            <a:r>
              <a:rPr lang="en-US" sz="2200" dirty="0" err="1">
                <a:latin typeface="Courier" pitchFamily="2" charset="0"/>
              </a:rPr>
              <a:t>io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Wrapper library defines </a:t>
            </a:r>
            <a:r>
              <a:rPr lang="en-US" sz="2200" dirty="0" err="1">
                <a:latin typeface="Courier" pitchFamily="2" charset="0"/>
              </a:rPr>
              <a:t>fopen</a:t>
            </a:r>
            <a:r>
              <a:rPr lang="en-US" sz="2200" dirty="0">
                <a:latin typeface="Courier" pitchFamily="2" charset="0"/>
              </a:rPr>
              <a:t>()</a:t>
            </a:r>
            <a:r>
              <a:rPr lang="en-US" dirty="0"/>
              <a:t>, loads </a:t>
            </a:r>
            <a:r>
              <a:rPr lang="en-US" i="1" dirty="0"/>
              <a:t>real</a:t>
            </a:r>
            <a:r>
              <a:rPr lang="en-US" dirty="0"/>
              <a:t> </a:t>
            </a:r>
            <a:r>
              <a:rPr lang="en-US" dirty="0" err="1"/>
              <a:t>fopen</a:t>
            </a:r>
            <a:r>
              <a:rPr lang="en-US" dirty="0"/>
              <a:t> using </a:t>
            </a:r>
            <a:r>
              <a:rPr lang="en-US" sz="2200" dirty="0" err="1">
                <a:latin typeface="Courier" pitchFamily="2" charset="0"/>
              </a:rPr>
              <a:t>dlsym</a:t>
            </a:r>
            <a:r>
              <a:rPr lang="en-US" sz="2200" dirty="0">
                <a:latin typeface="Courier" pitchFamily="2" charset="0"/>
              </a:rPr>
              <a:t>()</a:t>
            </a:r>
          </a:p>
          <a:p>
            <a:r>
              <a:rPr lang="en-US" dirty="0"/>
              <a:t>“Characterizing I/O Performance Using the TAU Performance System”, Shende et al., </a:t>
            </a:r>
            <a:r>
              <a:rPr lang="en-US" i="1" dirty="0"/>
              <a:t>PARCO,</a:t>
            </a:r>
            <a:r>
              <a:rPr lang="en-US" dirty="0"/>
              <a:t> 2011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9C4A2-02B4-6E4F-A57B-D3A540217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44F4BE-E8B7-6B4D-A939-CF6A1E383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47840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A68F110-F42D-E846-97A8-37E776B44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POSIX static executable example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1316DEA-BE92-2B4B-99E2-6B9C2A4B3B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0975" y="877927"/>
            <a:ext cx="4314825" cy="3611483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D96A5EB-6622-8546-A8A8-C46A84332C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configure TAU with POSIX IO wrapper support</a:t>
            </a: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./configure  -</a:t>
            </a:r>
            <a:r>
              <a:rPr lang="en-US" b="1" dirty="0" err="1">
                <a:latin typeface="Courier" pitchFamily="2" charset="0"/>
              </a:rPr>
              <a:t>iowrapper</a:t>
            </a:r>
            <a:r>
              <a:rPr lang="en-US" b="1" dirty="0">
                <a:latin typeface="Courier" pitchFamily="2" charset="0"/>
              </a:rPr>
              <a:t> -bfd=download -unwind=download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compile TAU</a:t>
            </a: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make -j install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add TAU to the path</a:t>
            </a: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PATH=$PATH:`</a:t>
            </a:r>
            <a:r>
              <a:rPr lang="en-US" b="1" dirty="0" err="1">
                <a:latin typeface="Courier" pitchFamily="2" charset="0"/>
              </a:rPr>
              <a:t>pwd</a:t>
            </a:r>
            <a:r>
              <a:rPr lang="en-US" b="1" dirty="0">
                <a:latin typeface="Courier" pitchFamily="2" charset="0"/>
              </a:rPr>
              <a:t>`/x86_64/bin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build and run the example</a:t>
            </a: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cd examples/</a:t>
            </a:r>
            <a:r>
              <a:rPr lang="en-US" b="1" dirty="0" err="1">
                <a:latin typeface="Courier" pitchFamily="2" charset="0"/>
              </a:rPr>
              <a:t>iowrappers</a:t>
            </a:r>
            <a:r>
              <a:rPr lang="en-US" b="1" dirty="0">
                <a:latin typeface="Courier" pitchFamily="2" charset="0"/>
              </a:rPr>
              <a:t>/</a:t>
            </a:r>
            <a:r>
              <a:rPr lang="en-US" b="1" dirty="0" err="1">
                <a:latin typeface="Courier" pitchFamily="2" charset="0"/>
              </a:rPr>
              <a:t>posixio</a:t>
            </a:r>
            <a:endParaRPr lang="en-US" b="1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make</a:t>
            </a: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./foo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view a profile summary</a:t>
            </a: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</a:t>
            </a:r>
            <a:r>
              <a:rPr lang="en-US" b="1" dirty="0" err="1">
                <a:latin typeface="Courier" pitchFamily="2" charset="0"/>
              </a:rPr>
              <a:t>pprof</a:t>
            </a:r>
            <a:endParaRPr lang="en-US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profile visualizer</a:t>
            </a: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</a:t>
            </a:r>
            <a:r>
              <a:rPr lang="en-US" b="1" dirty="0" err="1">
                <a:latin typeface="Courier" pitchFamily="2" charset="0"/>
              </a:rPr>
              <a:t>paraprof</a:t>
            </a:r>
            <a:endParaRPr lang="en-US" b="1" dirty="0">
              <a:latin typeface="Courier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2EDDA0-6F89-B94E-87D9-926266C1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4EBB4C-1C27-E548-A884-F4E77E818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CFAC-FC75-9745-8A4F-846EC7C0E6EA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2311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06849-E22C-0A43-8164-44EB2219E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Profile Views (</a:t>
            </a:r>
            <a:r>
              <a:rPr lang="en-US" dirty="0" err="1"/>
              <a:t>pprof</a:t>
            </a:r>
            <a:r>
              <a:rPr lang="en-US" dirty="0"/>
              <a:t>, </a:t>
            </a:r>
            <a:r>
              <a:rPr lang="en-US" dirty="0" err="1"/>
              <a:t>paraprof</a:t>
            </a:r>
            <a:r>
              <a:rPr lang="en-US" dirty="0"/>
              <a:t>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91BA737-273D-7F49-A508-6B5D3F9F19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7105" y="1784502"/>
            <a:ext cx="5019307" cy="619232"/>
          </a:xfrm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4772-0A93-E24F-B3F1-0AB48609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743887-5D7F-B446-8F82-54D9549E91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846"/>
          <a:stretch/>
        </p:blipFill>
        <p:spPr>
          <a:xfrm>
            <a:off x="0" y="2997676"/>
            <a:ext cx="9144000" cy="1746335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529389-A013-1644-9A81-A024343EB2A3}"/>
              </a:ext>
            </a:extLst>
          </p:cNvPr>
          <p:cNvSpPr txBox="1"/>
          <p:nvPr/>
        </p:nvSpPr>
        <p:spPr>
          <a:xfrm>
            <a:off x="147106" y="776858"/>
            <a:ext cx="4000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/>
              <a:t>Callpath</a:t>
            </a:r>
            <a:r>
              <a:rPr lang="en-US" u="sng" dirty="0"/>
              <a:t> view in </a:t>
            </a:r>
            <a:r>
              <a:rPr lang="en-US" u="sng" dirty="0" err="1"/>
              <a:t>paraprof</a:t>
            </a:r>
            <a:r>
              <a:rPr lang="en-US" u="sng" dirty="0"/>
              <a:t>:</a:t>
            </a:r>
          </a:p>
          <a:p>
            <a:r>
              <a:rPr lang="en-US" dirty="0"/>
              <a:t>(run with </a:t>
            </a:r>
            <a:r>
              <a:rPr lang="en-US" dirty="0">
                <a:latin typeface="Courier" pitchFamily="2" charset="0"/>
              </a:rPr>
              <a:t>TAU_CALLPATH=1</a:t>
            </a:r>
            <a:r>
              <a:rPr lang="en-US" dirty="0"/>
              <a:t>, </a:t>
            </a:r>
          </a:p>
          <a:p>
            <a:r>
              <a:rPr lang="en-US" dirty="0">
                <a:latin typeface="Courier" pitchFamily="2" charset="0"/>
              </a:rPr>
              <a:t>TAU_CALLPATH_DEPTH=3</a:t>
            </a:r>
            <a:r>
              <a:rPr lang="en-US" dirty="0"/>
              <a:t> or greater)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966750-2F8F-664B-A9FC-D3A729E076A5}"/>
              </a:ext>
            </a:extLst>
          </p:cNvPr>
          <p:cNvSpPr txBox="1"/>
          <p:nvPr/>
        </p:nvSpPr>
        <p:spPr>
          <a:xfrm>
            <a:off x="147105" y="2595568"/>
            <a:ext cx="234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Flat profile in </a:t>
            </a:r>
            <a:r>
              <a:rPr lang="en-US" u="sng" dirty="0" err="1"/>
              <a:t>paraprof</a:t>
            </a:r>
            <a:r>
              <a:rPr lang="en-US" u="sng" dirty="0"/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198924-E324-E740-8351-62FA31DE5FB7}"/>
              </a:ext>
            </a:extLst>
          </p:cNvPr>
          <p:cNvSpPr txBox="1"/>
          <p:nvPr/>
        </p:nvSpPr>
        <p:spPr>
          <a:xfrm>
            <a:off x="4646631" y="634937"/>
            <a:ext cx="2393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Text output from </a:t>
            </a:r>
            <a:r>
              <a:rPr lang="en-US" u="sng" dirty="0" err="1"/>
              <a:t>pprof</a:t>
            </a:r>
            <a:r>
              <a:rPr lang="en-US" u="sng" dirty="0"/>
              <a:t>: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77B0BA6-FE15-FB46-9DC8-46B160B2FB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737903" y="991602"/>
            <a:ext cx="4314825" cy="2900128"/>
          </a:xfrm>
          <a:solidFill>
            <a:schemeClr val="tx1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2887C7-56A9-ED41-B512-CE88C8E46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CFAC-FC75-9745-8A4F-846EC7C0E6EA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247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A68F110-F42D-E846-97A8-37E776B44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POSIX dynamic executable example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1316DEA-BE92-2B4B-99E2-6B9C2A4B3B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0975" y="877927"/>
            <a:ext cx="4314825" cy="3611483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D96A5EB-6622-8546-A8A8-C46A84332C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configure TAU with POSIX IO wrapper support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$ ./configure  -</a:t>
            </a:r>
            <a:r>
              <a:rPr lang="en-US" dirty="0" err="1">
                <a:latin typeface="Courier" pitchFamily="2" charset="0"/>
              </a:rPr>
              <a:t>iowrapper</a:t>
            </a:r>
            <a:r>
              <a:rPr lang="en-US" dirty="0">
                <a:latin typeface="Courier" pitchFamily="2" charset="0"/>
              </a:rPr>
              <a:t> -bfd=download -unwind=download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compile TAU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$ make -j install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build and run the example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$ cd examples/</a:t>
            </a:r>
            <a:r>
              <a:rPr lang="en-US" dirty="0" err="1">
                <a:latin typeface="Courier" pitchFamily="2" charset="0"/>
              </a:rPr>
              <a:t>iowrappers</a:t>
            </a:r>
            <a:r>
              <a:rPr lang="en-US" dirty="0">
                <a:latin typeface="Courier" pitchFamily="2" charset="0"/>
              </a:rPr>
              <a:t>/</a:t>
            </a:r>
            <a:r>
              <a:rPr lang="en-US" dirty="0" err="1">
                <a:latin typeface="Courier" pitchFamily="2" charset="0"/>
              </a:rPr>
              <a:t>posixio</a:t>
            </a:r>
            <a:endParaRPr lang="en-US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</a:t>
            </a:r>
            <a:r>
              <a:rPr lang="en-US" b="1" dirty="0" err="1">
                <a:latin typeface="Courier" pitchFamily="2" charset="0"/>
              </a:rPr>
              <a:t>gcc</a:t>
            </a:r>
            <a:r>
              <a:rPr lang="en-US" b="1" dirty="0">
                <a:latin typeface="Courier" pitchFamily="2" charset="0"/>
              </a:rPr>
              <a:t> </a:t>
            </a:r>
            <a:r>
              <a:rPr lang="en-US" b="1" dirty="0" err="1">
                <a:latin typeface="Courier" pitchFamily="2" charset="0"/>
              </a:rPr>
              <a:t>foo.c</a:t>
            </a:r>
            <a:r>
              <a:rPr lang="en-US" b="1" dirty="0">
                <a:latin typeface="Courier" pitchFamily="2" charset="0"/>
              </a:rPr>
              <a:t> -o foo</a:t>
            </a: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</a:t>
            </a:r>
            <a:r>
              <a:rPr lang="en-US" b="1" dirty="0" err="1">
                <a:latin typeface="Courier" pitchFamily="2" charset="0"/>
              </a:rPr>
              <a:t>tau_exec</a:t>
            </a:r>
            <a:r>
              <a:rPr lang="en-US" b="1" dirty="0">
                <a:latin typeface="Courier" pitchFamily="2" charset="0"/>
              </a:rPr>
              <a:t> -T serial -</a:t>
            </a:r>
            <a:r>
              <a:rPr lang="en-US" b="1" dirty="0" err="1">
                <a:latin typeface="Courier" pitchFamily="2" charset="0"/>
              </a:rPr>
              <a:t>io</a:t>
            </a:r>
            <a:r>
              <a:rPr lang="en-US" b="1" dirty="0">
                <a:latin typeface="Courier" pitchFamily="2" charset="0"/>
              </a:rPr>
              <a:t> -</a:t>
            </a:r>
            <a:r>
              <a:rPr lang="en-US" b="1" dirty="0" err="1">
                <a:latin typeface="Courier" pitchFamily="2" charset="0"/>
              </a:rPr>
              <a:t>ebs</a:t>
            </a:r>
            <a:r>
              <a:rPr lang="en-US" b="1" dirty="0">
                <a:latin typeface="Courier" pitchFamily="2" charset="0"/>
              </a:rPr>
              <a:t> ./foo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view a profile summary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$ </a:t>
            </a:r>
            <a:r>
              <a:rPr lang="en-US" dirty="0" err="1">
                <a:latin typeface="Courier" pitchFamily="2" charset="0"/>
              </a:rPr>
              <a:t>pprof</a:t>
            </a:r>
            <a:r>
              <a:rPr lang="en-US" dirty="0">
                <a:latin typeface="Courier" pitchFamily="2" charset="0"/>
              </a:rPr>
              <a:t> -a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2EDDA0-6F89-B94E-87D9-926266C1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FB95CC-6962-6044-B0D8-F5141DA79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CFAC-FC75-9745-8A4F-846EC7C0E6EA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568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BA31A-26A0-F24D-948F-37ED6CB8D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Profile Views (</a:t>
            </a:r>
            <a:r>
              <a:rPr lang="en-US" dirty="0" err="1"/>
              <a:t>pprof</a:t>
            </a:r>
            <a:r>
              <a:rPr lang="en-US" dirty="0"/>
              <a:t>, </a:t>
            </a:r>
            <a:r>
              <a:rPr lang="en-US" dirty="0" err="1"/>
              <a:t>paraprof</a:t>
            </a:r>
            <a:r>
              <a:rPr lang="en-US" dirty="0"/>
              <a:t>)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50D4483-1A25-1449-A233-93C70EFA74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40145" y="3218688"/>
            <a:ext cx="4613367" cy="1227293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11493BE-DCAF-A443-994A-618CDA26BC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543" y="1682472"/>
            <a:ext cx="4284663" cy="3034384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B8D9C-51B3-E044-B6A7-58F394BB7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BF809D-217C-9A44-BBA0-B8AD7AC390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672"/>
          <a:stretch/>
        </p:blipFill>
        <p:spPr>
          <a:xfrm>
            <a:off x="2473890" y="590180"/>
            <a:ext cx="6614541" cy="23828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BC46D3-D5B7-4749-94D4-887FD3253C32}"/>
              </a:ext>
            </a:extLst>
          </p:cNvPr>
          <p:cNvSpPr txBox="1"/>
          <p:nvPr/>
        </p:nvSpPr>
        <p:spPr>
          <a:xfrm>
            <a:off x="4882768" y="752396"/>
            <a:ext cx="178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Rank 0, thread 0: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3392CB-99A9-764B-B160-956361983B03}"/>
              </a:ext>
            </a:extLst>
          </p:cNvPr>
          <p:cNvSpPr txBox="1"/>
          <p:nvPr/>
        </p:nvSpPr>
        <p:spPr>
          <a:xfrm>
            <a:off x="4440145" y="2832118"/>
            <a:ext cx="1505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/>
              <a:t>Callpath</a:t>
            </a:r>
            <a:r>
              <a:rPr lang="en-US" u="sng" dirty="0"/>
              <a:t> view: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5F641C-0301-1040-BD5B-982ED3BFEF01}"/>
              </a:ext>
            </a:extLst>
          </p:cNvPr>
          <p:cNvSpPr txBox="1"/>
          <p:nvPr/>
        </p:nvSpPr>
        <p:spPr>
          <a:xfrm>
            <a:off x="0" y="1313140"/>
            <a:ext cx="2393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Text output from </a:t>
            </a:r>
            <a:r>
              <a:rPr lang="en-US" u="sng" dirty="0" err="1"/>
              <a:t>pprof</a:t>
            </a:r>
            <a:r>
              <a:rPr lang="en-US" u="sng" dirty="0"/>
              <a:t>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E29C73-4925-E54E-8DCA-D8470684A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CFAC-FC75-9745-8A4F-846EC7C0E6EA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9387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B3495-8935-264D-B10B-A2AD34009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POSIX counters and metadata, too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D7B9889-D112-B341-8735-A44506E14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225" y="1350547"/>
            <a:ext cx="8837613" cy="1568964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F3B6D-235E-9B4C-8989-E4CF3185A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A457C8-84B7-D744-A885-0FCEEF8D514A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2322576" y="876237"/>
            <a:ext cx="1051560" cy="1089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22F8EDC-687B-684A-958A-AED9F9985963}"/>
              </a:ext>
            </a:extLst>
          </p:cNvPr>
          <p:cNvSpPr txBox="1"/>
          <p:nvPr/>
        </p:nvSpPr>
        <p:spPr>
          <a:xfrm>
            <a:off x="3374136" y="691571"/>
            <a:ext cx="257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Broken down by filename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09EC62-94F8-B54B-AC6E-8F9D9C5E7613}"/>
              </a:ext>
            </a:extLst>
          </p:cNvPr>
          <p:cNvSpPr txBox="1"/>
          <p:nvPr/>
        </p:nvSpPr>
        <p:spPr>
          <a:xfrm>
            <a:off x="1994585" y="3045171"/>
            <a:ext cx="239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...and by calling context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2BB964D-FA7D-9747-8596-6DF642A78EB4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747423" y="2178657"/>
            <a:ext cx="1247162" cy="1051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C8724F0-B105-6D4A-BC01-0B30168899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" r="-1" b="8549"/>
          <a:stretch/>
        </p:blipFill>
        <p:spPr>
          <a:xfrm>
            <a:off x="63611" y="3874226"/>
            <a:ext cx="8986838" cy="745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9EA4DDB-A64C-D245-9BE5-ACB796E34F42}"/>
              </a:ext>
            </a:extLst>
          </p:cNvPr>
          <p:cNvSpPr txBox="1"/>
          <p:nvPr/>
        </p:nvSpPr>
        <p:spPr>
          <a:xfrm>
            <a:off x="5788682" y="3364518"/>
            <a:ext cx="182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Metadata for file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63CB2A7-BA18-424C-80B6-956907979386}"/>
              </a:ext>
            </a:extLst>
          </p:cNvPr>
          <p:cNvCxnSpPr>
            <a:stCxn id="16" idx="1"/>
          </p:cNvCxnSpPr>
          <p:nvPr/>
        </p:nvCxnSpPr>
        <p:spPr>
          <a:xfrm flipH="1">
            <a:off x="4230094" y="3549184"/>
            <a:ext cx="1558588" cy="697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EA30C0-AD99-A648-B9AC-4EA0123D1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79303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368B4-4511-DF42-B741-56823937B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MPI I/O Support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BF1722-E808-844A-8347-2B0A42B6C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Built-in support (adding -</a:t>
            </a:r>
            <a:r>
              <a:rPr lang="en-US" dirty="0" err="1"/>
              <a:t>pthread</a:t>
            </a:r>
            <a:r>
              <a:rPr lang="en-US" dirty="0"/>
              <a:t> recommended)</a:t>
            </a:r>
          </a:p>
          <a:p>
            <a:pPr marL="457200" lvl="1" indent="0">
              <a:buNone/>
            </a:pPr>
            <a:r>
              <a:rPr lang="en-US" sz="2000" b="1" dirty="0">
                <a:latin typeface="Courier" pitchFamily="2" charset="0"/>
              </a:rPr>
              <a:t>$ ./configure -</a:t>
            </a:r>
            <a:r>
              <a:rPr lang="en-US" sz="2000" b="1" dirty="0" err="1">
                <a:latin typeface="Courier" pitchFamily="2" charset="0"/>
              </a:rPr>
              <a:t>mpi</a:t>
            </a:r>
            <a:r>
              <a:rPr lang="en-US" sz="2000" b="1" dirty="0">
                <a:latin typeface="Courier" pitchFamily="2" charset="0"/>
              </a:rPr>
              <a:t> -</a:t>
            </a:r>
            <a:r>
              <a:rPr lang="en-US" sz="2000" b="1" dirty="0" err="1">
                <a:latin typeface="Courier" pitchFamily="2" charset="0"/>
              </a:rPr>
              <a:t>pthread</a:t>
            </a:r>
            <a:endParaRPr lang="en-US" sz="2000" dirty="0">
              <a:latin typeface="Courier" pitchFamily="2" charset="0"/>
            </a:endParaRPr>
          </a:p>
          <a:p>
            <a:r>
              <a:rPr lang="en-US" dirty="0"/>
              <a:t>Replaces MPI API weak symbols with instrumented versions</a:t>
            </a:r>
          </a:p>
          <a:p>
            <a:pPr marL="457200" lvl="1" indent="0">
              <a:buNone/>
            </a:pPr>
            <a:r>
              <a:rPr lang="en-US" sz="2000" dirty="0" err="1">
                <a:latin typeface="Courier" pitchFamily="2" charset="0"/>
              </a:rPr>
              <a:t>MPI_Send</a:t>
            </a:r>
            <a:r>
              <a:rPr lang="en-US" sz="2000" dirty="0">
                <a:latin typeface="Courier" pitchFamily="2" charset="0"/>
              </a:rPr>
              <a:t>(...) { return </a:t>
            </a:r>
            <a:r>
              <a:rPr lang="en-US" sz="2000" dirty="0" err="1">
                <a:latin typeface="Courier" pitchFamily="2" charset="0"/>
              </a:rPr>
              <a:t>PMPI_Send</a:t>
            </a:r>
            <a:r>
              <a:rPr lang="en-US" sz="2000" dirty="0">
                <a:latin typeface="Courier" pitchFamily="2" charset="0"/>
              </a:rPr>
              <a:t>(...); }</a:t>
            </a:r>
            <a:r>
              <a:rPr lang="en-US" sz="2200" dirty="0"/>
              <a:t> is the default implementation</a:t>
            </a:r>
            <a:endParaRPr lang="en-US" sz="2200" dirty="0">
              <a:latin typeface="Courier" pitchFamily="2" charset="0"/>
            </a:endParaRPr>
          </a:p>
          <a:p>
            <a:r>
              <a:rPr lang="en-US" dirty="0"/>
              <a:t>Linker based instrumentation (static executables)</a:t>
            </a:r>
          </a:p>
          <a:p>
            <a:pPr marL="457200" lvl="1" indent="0">
              <a:buNone/>
            </a:pPr>
            <a:r>
              <a:rPr lang="en-US" sz="2000" b="1" dirty="0" err="1">
                <a:latin typeface="Courier" pitchFamily="2" charset="0"/>
              </a:rPr>
              <a:t>tau_cc.sh</a:t>
            </a:r>
            <a:r>
              <a:rPr lang="en-US" sz="2000" b="1" dirty="0">
                <a:latin typeface="Courier" pitchFamily="2" charset="0"/>
              </a:rPr>
              <a:t> -o foo *.o </a:t>
            </a:r>
            <a:r>
              <a:rPr lang="en-US" sz="2000" b="1" dirty="0" err="1">
                <a:latin typeface="Courier" pitchFamily="2" charset="0"/>
              </a:rPr>
              <a:t>libstuff.a</a:t>
            </a:r>
            <a:endParaRPr lang="en-US" sz="2000" b="1" dirty="0">
              <a:latin typeface="Courier" pitchFamily="2" charset="0"/>
            </a:endParaRPr>
          </a:p>
          <a:p>
            <a:r>
              <a:rPr lang="en-US" dirty="0"/>
              <a:t>Runtime preloading (dynamic executables)</a:t>
            </a:r>
          </a:p>
          <a:p>
            <a:pPr marL="457200" lvl="1" indent="0">
              <a:buNone/>
            </a:pPr>
            <a:r>
              <a:rPr lang="en-US" sz="2200" b="1" dirty="0" err="1">
                <a:latin typeface="Courier" pitchFamily="2" charset="0"/>
              </a:rPr>
              <a:t>tau_exec</a:t>
            </a:r>
            <a:r>
              <a:rPr lang="en-US" sz="2200" b="1" dirty="0">
                <a:latin typeface="Courier" pitchFamily="2" charset="0"/>
              </a:rPr>
              <a:t> -T </a:t>
            </a:r>
            <a:r>
              <a:rPr lang="en-US" sz="2200" b="1" dirty="0" err="1">
                <a:latin typeface="Courier" pitchFamily="2" charset="0"/>
              </a:rPr>
              <a:t>mpi,pthread</a:t>
            </a:r>
            <a:r>
              <a:rPr lang="en-US" sz="2200" b="1" dirty="0">
                <a:latin typeface="Courier" pitchFamily="2" charset="0"/>
              </a:rPr>
              <a:t> ./</a:t>
            </a:r>
            <a:r>
              <a:rPr lang="en-US" sz="2200" b="1" dirty="0" err="1">
                <a:latin typeface="Courier" pitchFamily="2" charset="0"/>
              </a:rPr>
              <a:t>my_program</a:t>
            </a:r>
            <a:endParaRPr lang="en-US" sz="2200" b="1" dirty="0">
              <a:latin typeface="Courier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EB785-E35B-1A48-A36B-BD1C3E706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9C22F2-3E4C-1448-94B6-F96D08602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0474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A68F110-F42D-E846-97A8-37E776B44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MPI dynamic executable example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2EDDA0-6F89-B94E-87D9-926266C1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8F4F1-DC64-6749-9DED-37743BF05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Example code from </a:t>
            </a:r>
            <a:r>
              <a:rPr lang="en-US" dirty="0">
                <a:hlinkClick r:id="rId2"/>
              </a:rPr>
              <a:t>https://www.hpc.ntnu.no/display/hpc/Writing+to+MPI+Files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configure TAU with MPI support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$ ./configure  -</a:t>
            </a:r>
            <a:r>
              <a:rPr lang="en-US" dirty="0" err="1">
                <a:latin typeface="Courier" pitchFamily="2" charset="0"/>
              </a:rPr>
              <a:t>iowrapper</a:t>
            </a:r>
            <a:r>
              <a:rPr lang="en-US" dirty="0">
                <a:latin typeface="Courier" pitchFamily="2" charset="0"/>
              </a:rPr>
              <a:t> -bfd=download -unwind=download </a:t>
            </a:r>
            <a:r>
              <a:rPr lang="en-US" b="1" dirty="0">
                <a:latin typeface="Courier" pitchFamily="2" charset="0"/>
              </a:rPr>
              <a:t>-</a:t>
            </a:r>
            <a:r>
              <a:rPr lang="en-US" b="1" dirty="0" err="1">
                <a:latin typeface="Courier" pitchFamily="2" charset="0"/>
              </a:rPr>
              <a:t>mpi</a:t>
            </a:r>
            <a:r>
              <a:rPr lang="en-US" b="1" dirty="0">
                <a:latin typeface="Courier" pitchFamily="2" charset="0"/>
              </a:rPr>
              <a:t> -</a:t>
            </a:r>
            <a:r>
              <a:rPr lang="en-US" b="1" dirty="0" err="1">
                <a:latin typeface="Courier" pitchFamily="2" charset="0"/>
              </a:rPr>
              <a:t>pthread</a:t>
            </a:r>
            <a:endParaRPr lang="en-US" b="1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compile TAU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$ make -j install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build and run the example (new example)</a:t>
            </a: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cd examples/</a:t>
            </a:r>
            <a:r>
              <a:rPr lang="en-US" b="1" dirty="0" err="1">
                <a:latin typeface="Courier" pitchFamily="2" charset="0"/>
              </a:rPr>
              <a:t>mpi_io</a:t>
            </a:r>
            <a:endParaRPr lang="en-US" b="1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</a:t>
            </a:r>
            <a:r>
              <a:rPr lang="en-US" b="1" dirty="0" err="1">
                <a:latin typeface="Courier" pitchFamily="2" charset="0"/>
              </a:rPr>
              <a:t>mpicc</a:t>
            </a:r>
            <a:r>
              <a:rPr lang="en-US" b="1" dirty="0">
                <a:latin typeface="Courier" pitchFamily="2" charset="0"/>
              </a:rPr>
              <a:t> -DDEBUG -g -O3 -o </a:t>
            </a:r>
            <a:r>
              <a:rPr lang="en-US" b="1" dirty="0" err="1">
                <a:latin typeface="Courier" pitchFamily="2" charset="0"/>
              </a:rPr>
              <a:t>mpiio</a:t>
            </a:r>
            <a:r>
              <a:rPr lang="en-US" b="1" dirty="0">
                <a:latin typeface="Courier" pitchFamily="2" charset="0"/>
              </a:rPr>
              <a:t> </a:t>
            </a:r>
            <a:r>
              <a:rPr lang="en-US" b="1" dirty="0" err="1">
                <a:latin typeface="Courier" pitchFamily="2" charset="0"/>
              </a:rPr>
              <a:t>mpiio.c</a:t>
            </a:r>
            <a:endParaRPr lang="en-US" b="1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</a:t>
            </a:r>
            <a:r>
              <a:rPr lang="en-US" b="1" dirty="0" err="1">
                <a:latin typeface="Courier" pitchFamily="2" charset="0"/>
              </a:rPr>
              <a:t>mpirun</a:t>
            </a:r>
            <a:r>
              <a:rPr lang="en-US" b="1" dirty="0">
                <a:latin typeface="Courier" pitchFamily="2" charset="0"/>
              </a:rPr>
              <a:t> -np 4 </a:t>
            </a:r>
            <a:r>
              <a:rPr lang="en-US" b="1" dirty="0" err="1">
                <a:latin typeface="Courier" pitchFamily="2" charset="0"/>
              </a:rPr>
              <a:t>tau_exec</a:t>
            </a:r>
            <a:r>
              <a:rPr lang="en-US" b="1" dirty="0">
                <a:latin typeface="Courier" pitchFamily="2" charset="0"/>
              </a:rPr>
              <a:t> -T </a:t>
            </a:r>
            <a:r>
              <a:rPr lang="en-US" b="1" dirty="0" err="1">
                <a:latin typeface="Courier" pitchFamily="2" charset="0"/>
              </a:rPr>
              <a:t>mpi,pthread</a:t>
            </a:r>
            <a:r>
              <a:rPr lang="en-US" b="1" dirty="0">
                <a:latin typeface="Courier" pitchFamily="2" charset="0"/>
              </a:rPr>
              <a:t> ./</a:t>
            </a:r>
            <a:r>
              <a:rPr lang="en-US" b="1" dirty="0" err="1">
                <a:latin typeface="Courier" pitchFamily="2" charset="0"/>
              </a:rPr>
              <a:t>mpiio</a:t>
            </a:r>
            <a:r>
              <a:rPr lang="en-US" b="1" dirty="0">
                <a:latin typeface="Courier" pitchFamily="2" charset="0"/>
              </a:rPr>
              <a:t> -f foo -l 10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60C93-652B-FF43-B97C-37BAD9D00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5494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4AEB1-6930-CF43-95BE-F3B5C7443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Profile Views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84B2B2A-446D-F244-BFAB-73E5DD42E4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17098"/>
          <a:stretch/>
        </p:blipFill>
        <p:spPr>
          <a:xfrm>
            <a:off x="121792" y="1907979"/>
            <a:ext cx="6597791" cy="2801181"/>
          </a:xfrm>
          <a:noFill/>
          <a:ln>
            <a:noFill/>
          </a:ln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D9D5ED8-C6B8-D549-8CD6-0D90908142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40549"/>
          <a:stretch/>
        </p:blipFill>
        <p:spPr>
          <a:xfrm>
            <a:off x="2441448" y="761540"/>
            <a:ext cx="6491415" cy="3125824"/>
          </a:xfrm>
          <a:noFill/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7BFE6E-2212-374B-8244-267D9A908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E3AF41-1C3B-784B-B7B6-C793C62C311B}"/>
              </a:ext>
            </a:extLst>
          </p:cNvPr>
          <p:cNvSpPr txBox="1"/>
          <p:nvPr/>
        </p:nvSpPr>
        <p:spPr>
          <a:xfrm>
            <a:off x="121792" y="1538647"/>
            <a:ext cx="2212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All ranks and threads: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5A89D8-EBB3-4E40-95FC-65660C8535F1}"/>
              </a:ext>
            </a:extLst>
          </p:cNvPr>
          <p:cNvSpPr txBox="1"/>
          <p:nvPr/>
        </p:nvSpPr>
        <p:spPr>
          <a:xfrm>
            <a:off x="4882768" y="752396"/>
            <a:ext cx="178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Rank 0, thread 0: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60C7D-8F25-8C4C-88FD-2A7362642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CFAC-FC75-9745-8A4F-846EC7C0E6EA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74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3512E-60CA-D645-8E16-8457C9DFC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does TAU support?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649015-2160-9645-A01A-FBF4B912E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D95D1-ADD6-124C-82B1-95491B992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766A-B4F9-0D4A-808F-F0199F7E1DF9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8EE2F1-5F8D-ED44-9A84-AD3C9C6B9263}"/>
              </a:ext>
            </a:extLst>
          </p:cNvPr>
          <p:cNvSpPr txBox="1"/>
          <p:nvPr/>
        </p:nvSpPr>
        <p:spPr>
          <a:xfrm>
            <a:off x="914400" y="1199780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Fortran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DA5BF9-23B0-D246-AC1F-6D4F5B6D92CD}"/>
              </a:ext>
            </a:extLst>
          </p:cNvPr>
          <p:cNvSpPr txBox="1"/>
          <p:nvPr/>
        </p:nvSpPr>
        <p:spPr>
          <a:xfrm>
            <a:off x="381000" y="590180"/>
            <a:ext cx="1667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C/C++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318778-1CCF-6E47-9817-B44E489504F9}"/>
              </a:ext>
            </a:extLst>
          </p:cNvPr>
          <p:cNvSpPr txBox="1"/>
          <p:nvPr/>
        </p:nvSpPr>
        <p:spPr>
          <a:xfrm>
            <a:off x="5710845" y="1319326"/>
            <a:ext cx="1325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Java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D719E3-B1BD-3A49-A816-EFA0C584D0E7}"/>
              </a:ext>
            </a:extLst>
          </p:cNvPr>
          <p:cNvSpPr txBox="1"/>
          <p:nvPr/>
        </p:nvSpPr>
        <p:spPr>
          <a:xfrm>
            <a:off x="2055107" y="2255537"/>
            <a:ext cx="10534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</a:rPr>
              <a:t>GCC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F824DE-7503-5A41-840A-3767EA37B409}"/>
              </a:ext>
            </a:extLst>
          </p:cNvPr>
          <p:cNvSpPr txBox="1"/>
          <p:nvPr/>
        </p:nvSpPr>
        <p:spPr>
          <a:xfrm>
            <a:off x="7230923" y="1262271"/>
            <a:ext cx="1096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MPI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6D04C7-5703-4B4C-B857-A0992D0ADE4B}"/>
              </a:ext>
            </a:extLst>
          </p:cNvPr>
          <p:cNvSpPr txBox="1"/>
          <p:nvPr/>
        </p:nvSpPr>
        <p:spPr>
          <a:xfrm>
            <a:off x="6096000" y="1991417"/>
            <a:ext cx="2255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OpenMP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B7B9B3-8EBD-BE4B-A63E-99922E5413D1}"/>
              </a:ext>
            </a:extLst>
          </p:cNvPr>
          <p:cNvSpPr txBox="1"/>
          <p:nvPr/>
        </p:nvSpPr>
        <p:spPr>
          <a:xfrm>
            <a:off x="4672895" y="2540831"/>
            <a:ext cx="1068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PGI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A1397B-1020-B04A-9818-3EC98D3DB6E2}"/>
              </a:ext>
            </a:extLst>
          </p:cNvPr>
          <p:cNvSpPr txBox="1"/>
          <p:nvPr/>
        </p:nvSpPr>
        <p:spPr>
          <a:xfrm>
            <a:off x="2590800" y="666380"/>
            <a:ext cx="1647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</a:rPr>
              <a:t>CUDA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090F3D-BE89-5D47-89DA-473998F7583B}"/>
              </a:ext>
            </a:extLst>
          </p:cNvPr>
          <p:cNvSpPr txBox="1"/>
          <p:nvPr/>
        </p:nvSpPr>
        <p:spPr>
          <a:xfrm>
            <a:off x="4343400" y="590180"/>
            <a:ext cx="1267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UPC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054787-5279-0E44-907B-559667809347}"/>
              </a:ext>
            </a:extLst>
          </p:cNvPr>
          <p:cNvSpPr txBox="1"/>
          <p:nvPr/>
        </p:nvSpPr>
        <p:spPr>
          <a:xfrm>
            <a:off x="5892095" y="2617031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Cray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A081B9-ED10-7846-B2C6-142BD86E3BFA}"/>
              </a:ext>
            </a:extLst>
          </p:cNvPr>
          <p:cNvSpPr txBox="1"/>
          <p:nvPr/>
        </p:nvSpPr>
        <p:spPr>
          <a:xfrm>
            <a:off x="7003124" y="682394"/>
            <a:ext cx="1922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</a:rPr>
              <a:t>Python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44ABC0-54BF-DE48-B76A-3647F683D119}"/>
              </a:ext>
            </a:extLst>
          </p:cNvPr>
          <p:cNvSpPr txBox="1"/>
          <p:nvPr/>
        </p:nvSpPr>
        <p:spPr>
          <a:xfrm>
            <a:off x="457200" y="2448617"/>
            <a:ext cx="1239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Intel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95F5A9-315D-5449-9691-94E73B974895}"/>
              </a:ext>
            </a:extLst>
          </p:cNvPr>
          <p:cNvSpPr txBox="1"/>
          <p:nvPr/>
        </p:nvSpPr>
        <p:spPr>
          <a:xfrm>
            <a:off x="3148895" y="2693231"/>
            <a:ext cx="1542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LLVM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7725D7-0D12-CA40-9F0C-7EE8D40D3BD7}"/>
              </a:ext>
            </a:extLst>
          </p:cNvPr>
          <p:cNvSpPr txBox="1"/>
          <p:nvPr/>
        </p:nvSpPr>
        <p:spPr>
          <a:xfrm>
            <a:off x="275364" y="1752626"/>
            <a:ext cx="2350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pthreads</a:t>
            </a:r>
            <a:endParaRPr lang="en-US" sz="4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D3F586-91BB-6D4B-9F48-60E162958149}"/>
              </a:ext>
            </a:extLst>
          </p:cNvPr>
          <p:cNvSpPr txBox="1"/>
          <p:nvPr/>
        </p:nvSpPr>
        <p:spPr>
          <a:xfrm>
            <a:off x="275364" y="2963423"/>
            <a:ext cx="1324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MPC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DC78B4-1855-AE4F-81ED-D2B1C4478249}"/>
              </a:ext>
            </a:extLst>
          </p:cNvPr>
          <p:cNvSpPr txBox="1"/>
          <p:nvPr/>
        </p:nvSpPr>
        <p:spPr>
          <a:xfrm>
            <a:off x="2879059" y="3250811"/>
            <a:ext cx="15524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Linux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60292E-F1E3-C342-A619-DFE2A8E06F17}"/>
              </a:ext>
            </a:extLst>
          </p:cNvPr>
          <p:cNvSpPr txBox="1"/>
          <p:nvPr/>
        </p:nvSpPr>
        <p:spPr>
          <a:xfrm>
            <a:off x="4417493" y="3126461"/>
            <a:ext cx="2431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3366FF"/>
                </a:solidFill>
              </a:rPr>
              <a:t>Windows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16EB5A-2B3E-E540-9E98-F2D42F9E108D}"/>
              </a:ext>
            </a:extLst>
          </p:cNvPr>
          <p:cNvSpPr txBox="1"/>
          <p:nvPr/>
        </p:nvSpPr>
        <p:spPr>
          <a:xfrm>
            <a:off x="6803940" y="3119367"/>
            <a:ext cx="10438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AIX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31838C-EA7D-EC48-85F9-FD3BD865F9DA}"/>
              </a:ext>
            </a:extLst>
          </p:cNvPr>
          <p:cNvSpPr txBox="1"/>
          <p:nvPr/>
        </p:nvSpPr>
        <p:spPr>
          <a:xfrm>
            <a:off x="7585707" y="2555091"/>
            <a:ext cx="1153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8064A2"/>
                </a:solidFill>
              </a:rPr>
              <a:t>Sun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263666-07F3-B946-9744-54CABA93C6E0}"/>
              </a:ext>
            </a:extLst>
          </p:cNvPr>
          <p:cNvSpPr txBox="1"/>
          <p:nvPr/>
        </p:nvSpPr>
        <p:spPr>
          <a:xfrm>
            <a:off x="3116123" y="1186071"/>
            <a:ext cx="2606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</a:rPr>
              <a:t>OpenACC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829B42-A99E-D446-AB87-6FF80926B122}"/>
              </a:ext>
            </a:extLst>
          </p:cNvPr>
          <p:cNvSpPr txBox="1"/>
          <p:nvPr/>
        </p:nvSpPr>
        <p:spPr>
          <a:xfrm>
            <a:off x="253991" y="3634202"/>
            <a:ext cx="2393343" cy="1077218"/>
          </a:xfrm>
          <a:prstGeom prst="rect">
            <a:avLst/>
          </a:prstGeom>
          <a:noFill/>
          <a:ln w="28575" cap="flat" cmpd="sng" algn="ctr">
            <a:solidFill>
              <a:srgbClr val="4F81BD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Insert yours</a:t>
            </a:r>
          </a:p>
          <a:p>
            <a:pPr algn="ctr"/>
            <a:r>
              <a:rPr lang="en-US" sz="3200" b="1" dirty="0"/>
              <a:t>here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B00C58-F724-E343-8899-66C3D97CE869}"/>
              </a:ext>
            </a:extLst>
          </p:cNvPr>
          <p:cNvSpPr txBox="1"/>
          <p:nvPr/>
        </p:nvSpPr>
        <p:spPr>
          <a:xfrm>
            <a:off x="3316880" y="1858523"/>
            <a:ext cx="2321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Intel MIC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24BB10-E876-B340-948F-D1633D8E59D3}"/>
              </a:ext>
            </a:extLst>
          </p:cNvPr>
          <p:cNvSpPr txBox="1"/>
          <p:nvPr/>
        </p:nvSpPr>
        <p:spPr>
          <a:xfrm>
            <a:off x="2688316" y="4171001"/>
            <a:ext cx="2579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</a:rPr>
              <a:t>BlueGene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3005B2-6E36-7947-A119-3B0AD2ADE660}"/>
              </a:ext>
            </a:extLst>
          </p:cNvPr>
          <p:cNvSpPr txBox="1"/>
          <p:nvPr/>
        </p:nvSpPr>
        <p:spPr>
          <a:xfrm>
            <a:off x="5774053" y="682394"/>
            <a:ext cx="1068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GPI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25977C-CB26-3B42-AB06-0C9D58984914}"/>
              </a:ext>
            </a:extLst>
          </p:cNvPr>
          <p:cNvSpPr txBox="1"/>
          <p:nvPr/>
        </p:nvSpPr>
        <p:spPr>
          <a:xfrm>
            <a:off x="5714610" y="4131132"/>
            <a:ext cx="1865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8064A2"/>
                </a:solidFill>
              </a:rPr>
              <a:t>Fujitsu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3BDB7C-E387-8349-9806-A4C749270E8D}"/>
              </a:ext>
            </a:extLst>
          </p:cNvPr>
          <p:cNvSpPr txBox="1"/>
          <p:nvPr/>
        </p:nvSpPr>
        <p:spPr>
          <a:xfrm>
            <a:off x="7365835" y="4073845"/>
            <a:ext cx="1923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ARM64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5F7EAD-F857-BF43-AEAE-6245D02D3A56}"/>
              </a:ext>
            </a:extLst>
          </p:cNvPr>
          <p:cNvSpPr txBox="1"/>
          <p:nvPr/>
        </p:nvSpPr>
        <p:spPr>
          <a:xfrm>
            <a:off x="7929927" y="3096151"/>
            <a:ext cx="14157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OS 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3DEF00-C238-3B4A-BF48-7994CEEE3725}"/>
              </a:ext>
            </a:extLst>
          </p:cNvPr>
          <p:cNvSpPr txBox="1"/>
          <p:nvPr/>
        </p:nvSpPr>
        <p:spPr>
          <a:xfrm>
            <a:off x="5993288" y="3628796"/>
            <a:ext cx="1904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</a:rPr>
              <a:t>NVIDIA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E9971F-C864-9641-AB1B-BA483F8D04F2}"/>
              </a:ext>
            </a:extLst>
          </p:cNvPr>
          <p:cNvSpPr txBox="1"/>
          <p:nvPr/>
        </p:nvSpPr>
        <p:spPr>
          <a:xfrm>
            <a:off x="3808486" y="3711822"/>
            <a:ext cx="21518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Power 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B6D1320-A5F8-D44E-A9D7-A620585E8767}"/>
              </a:ext>
            </a:extLst>
          </p:cNvPr>
          <p:cNvSpPr txBox="1"/>
          <p:nvPr/>
        </p:nvSpPr>
        <p:spPr>
          <a:xfrm>
            <a:off x="1779901" y="2849592"/>
            <a:ext cx="1053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3366FF"/>
                </a:solidFill>
              </a:rPr>
              <a:t>HPX</a:t>
            </a:r>
          </a:p>
        </p:txBody>
      </p:sp>
    </p:spTree>
    <p:extLst>
      <p:ext uri="{BB962C8B-B14F-4D97-AF65-F5344CB8AC3E}">
        <p14:creationId xmlns:p14="http://schemas.microsoft.com/office/powerpoint/2010/main" val="13232865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1D99E-7387-564C-BE90-E20DCBB8E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MPI and POSIX?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7D662-1724-DE42-90E8-2C0D209CB1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Just add -</a:t>
            </a:r>
            <a:r>
              <a:rPr lang="en-US" dirty="0" err="1"/>
              <a:t>io</a:t>
            </a:r>
            <a:r>
              <a:rPr lang="en-US" dirty="0"/>
              <a:t> to the </a:t>
            </a:r>
            <a:r>
              <a:rPr lang="en-US" dirty="0" err="1"/>
              <a:t>tau_exec</a:t>
            </a:r>
            <a:r>
              <a:rPr lang="en-US" dirty="0"/>
              <a:t> options</a:t>
            </a:r>
          </a:p>
          <a:p>
            <a:r>
              <a:rPr lang="en-US" dirty="0"/>
              <a:t>Can also add -</a:t>
            </a:r>
            <a:r>
              <a:rPr lang="en-US" dirty="0" err="1"/>
              <a:t>ebs</a:t>
            </a:r>
            <a:r>
              <a:rPr lang="en-US" dirty="0"/>
              <a:t> for sampling support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1B995A-BEFF-554F-AB3F-8E1CC9C72E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0870" y="2615853"/>
            <a:ext cx="3776472" cy="206985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0EEAB-E4FC-D347-A49A-40AF1A36D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EA8BF2-F021-AE48-918C-B89977FD0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59" y="681262"/>
            <a:ext cx="4970482" cy="31237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9110FF-9C26-E649-91FF-7EB2E486C523}"/>
              </a:ext>
            </a:extLst>
          </p:cNvPr>
          <p:cNvSpPr txBox="1"/>
          <p:nvPr/>
        </p:nvSpPr>
        <p:spPr>
          <a:xfrm>
            <a:off x="4445490" y="4361914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MPI+POSIX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DCCF81-8CAD-6E45-B59E-14383764FDD8}"/>
              </a:ext>
            </a:extLst>
          </p:cNvPr>
          <p:cNvSpPr txBox="1"/>
          <p:nvPr/>
        </p:nvSpPr>
        <p:spPr>
          <a:xfrm>
            <a:off x="6851624" y="3921587"/>
            <a:ext cx="218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MPI+POSIX+sampling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45379F-0415-934E-832D-072EA1F2268B}"/>
              </a:ext>
            </a:extLst>
          </p:cNvPr>
          <p:cNvCxnSpPr/>
          <p:nvPr/>
        </p:nvCxnSpPr>
        <p:spPr>
          <a:xfrm flipH="1">
            <a:off x="4067959" y="4501039"/>
            <a:ext cx="3485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E18E85D-0CF0-A84F-8E3C-1264A07B121F}"/>
              </a:ext>
            </a:extLst>
          </p:cNvPr>
          <p:cNvCxnSpPr>
            <a:stCxn id="12" idx="1"/>
          </p:cNvCxnSpPr>
          <p:nvPr/>
        </p:nvCxnSpPr>
        <p:spPr>
          <a:xfrm flipH="1" flipV="1">
            <a:off x="6428232" y="3805051"/>
            <a:ext cx="423392" cy="301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504F0-5494-7C40-BB4D-7C61440D3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CFAC-FC75-9745-8A4F-846EC7C0E6EA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0837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5768-B5B2-A44D-AA49-4FEAF0EE8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Counters, too...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9262F0F-500A-A240-913D-1CECA324B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5045"/>
          <a:stretch/>
        </p:blipFill>
        <p:spPr>
          <a:xfrm>
            <a:off x="1161288" y="623994"/>
            <a:ext cx="7859942" cy="4018131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DF6A3-56B8-244D-8112-59432131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916BE6-401D-414C-9FDF-00BF1210227A}"/>
              </a:ext>
            </a:extLst>
          </p:cNvPr>
          <p:cNvSpPr txBox="1"/>
          <p:nvPr/>
        </p:nvSpPr>
        <p:spPr>
          <a:xfrm>
            <a:off x="-61932" y="724842"/>
            <a:ext cx="12232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Aggregates</a:t>
            </a:r>
          </a:p>
          <a:p>
            <a:r>
              <a:rPr lang="en-US" dirty="0"/>
              <a:t>(broken</a:t>
            </a:r>
          </a:p>
          <a:p>
            <a:r>
              <a:rPr lang="en-US" dirty="0"/>
              <a:t>down by</a:t>
            </a:r>
          </a:p>
          <a:p>
            <a:r>
              <a:rPr lang="en-US" dirty="0"/>
              <a:t>filename):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D84D82-030F-F44D-8FEF-F4A937C61474}"/>
              </a:ext>
            </a:extLst>
          </p:cNvPr>
          <p:cNvSpPr txBox="1"/>
          <p:nvPr/>
        </p:nvSpPr>
        <p:spPr>
          <a:xfrm>
            <a:off x="0" y="3228553"/>
            <a:ext cx="1290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calling</a:t>
            </a:r>
          </a:p>
          <a:p>
            <a:r>
              <a:rPr lang="en-US" dirty="0"/>
              <a:t>context: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F8E30AE-1934-3142-A775-FADACA96B23F}"/>
              </a:ext>
            </a:extLst>
          </p:cNvPr>
          <p:cNvCxnSpPr/>
          <p:nvPr/>
        </p:nvCxnSpPr>
        <p:spPr>
          <a:xfrm>
            <a:off x="832104" y="1161288"/>
            <a:ext cx="403450" cy="82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BD64C6-507C-574A-B2A4-2D0B5B32BFAF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45209" y="3874884"/>
            <a:ext cx="590345" cy="7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B1CEA5-84C4-AF45-9D26-51FCBE423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143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A9219-BCDB-B14D-A632-253C1BF27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HDF5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AAD60-87F5-2C47-BE02-3F81D7620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Not built-in, but TAU includes an example using the </a:t>
            </a:r>
            <a:r>
              <a:rPr lang="en-US" dirty="0" err="1">
                <a:latin typeface="Courier" pitchFamily="2" charset="0"/>
              </a:rPr>
              <a:t>tau_gen_wrapper</a:t>
            </a:r>
            <a:r>
              <a:rPr lang="en-US" dirty="0"/>
              <a:t> utility</a:t>
            </a:r>
          </a:p>
          <a:p>
            <a:r>
              <a:rPr lang="en-US" dirty="0"/>
              <a:t>Uses PDT (</a:t>
            </a:r>
            <a:r>
              <a:rPr lang="en-US" dirty="0">
                <a:hlinkClick r:id="rId3"/>
              </a:rPr>
              <a:t>http://tau.uoregon.edu/pdt.tgz</a:t>
            </a:r>
            <a:r>
              <a:rPr lang="en-US" dirty="0"/>
              <a:t>) to parse a library header, and provides a wrapper library similar to what is available for the POSIX library wrapper</a:t>
            </a:r>
            <a:endParaRPr lang="en-US" sz="2200" dirty="0">
              <a:latin typeface="Courier" pitchFamily="2" charset="0"/>
            </a:endParaRPr>
          </a:p>
          <a:p>
            <a:r>
              <a:rPr lang="en-US" dirty="0"/>
              <a:t>Linker based instrumentation (static executables)</a:t>
            </a:r>
          </a:p>
          <a:p>
            <a:pPr marL="457200" lvl="1" indent="0">
              <a:buNone/>
            </a:pPr>
            <a:r>
              <a:rPr lang="en-US" sz="2000" dirty="0"/>
              <a:t>i.e. </a:t>
            </a:r>
            <a:r>
              <a:rPr lang="en-US" sz="2000" b="1" dirty="0" err="1">
                <a:latin typeface="Courier" pitchFamily="2" charset="0"/>
              </a:rPr>
              <a:t>tau_cc.sh</a:t>
            </a:r>
            <a:r>
              <a:rPr lang="en-US" sz="2000" b="1" dirty="0">
                <a:latin typeface="Courier" pitchFamily="2" charset="0"/>
              </a:rPr>
              <a:t> -o foo *.o -</a:t>
            </a:r>
            <a:r>
              <a:rPr lang="en-US" sz="2000" b="1" dirty="0" err="1">
                <a:latin typeface="Courier" pitchFamily="2" charset="0"/>
              </a:rPr>
              <a:t>tau_options</a:t>
            </a:r>
            <a:r>
              <a:rPr lang="en-US" sz="2000" b="1" dirty="0">
                <a:latin typeface="Courier" pitchFamily="2" charset="0"/>
              </a:rPr>
              <a:t>='-</a:t>
            </a:r>
            <a:r>
              <a:rPr lang="en-US" sz="2000" b="1" dirty="0" err="1">
                <a:latin typeface="Courier" pitchFamily="2" charset="0"/>
              </a:rPr>
              <a:t>optTauWrapFile</a:t>
            </a:r>
            <a:r>
              <a:rPr lang="en-US" sz="2000" b="1" dirty="0">
                <a:latin typeface="Courier" pitchFamily="2" charset="0"/>
              </a:rPr>
              <a:t>=headers/hdf5_wrapper/</a:t>
            </a:r>
            <a:r>
              <a:rPr lang="en-US" sz="2000" b="1" dirty="0" err="1">
                <a:latin typeface="Courier" pitchFamily="2" charset="0"/>
              </a:rPr>
              <a:t>link_options.tau</a:t>
            </a:r>
            <a:r>
              <a:rPr lang="en-US" sz="2000" b="1" dirty="0">
                <a:latin typeface="Courier" pitchFamily="2" charset="0"/>
              </a:rPr>
              <a:t> -</a:t>
            </a:r>
            <a:r>
              <a:rPr lang="en-US" sz="2000" b="1" dirty="0" err="1">
                <a:latin typeface="Courier" pitchFamily="2" charset="0"/>
              </a:rPr>
              <a:t>optTrackIO</a:t>
            </a:r>
            <a:r>
              <a:rPr lang="en-US" sz="2000" b="1" dirty="0">
                <a:latin typeface="Courier" pitchFamily="2" charset="0"/>
              </a:rPr>
              <a:t>' </a:t>
            </a:r>
            <a:r>
              <a:rPr lang="en-US" sz="2000" b="1" dirty="0" err="1">
                <a:latin typeface="Courier" pitchFamily="2" charset="0"/>
              </a:rPr>
              <a:t>libotherstuff.a</a:t>
            </a:r>
            <a:endParaRPr lang="en-US" sz="2000" b="1" dirty="0">
              <a:latin typeface="Courier" pitchFamily="2" charset="0"/>
            </a:endParaRPr>
          </a:p>
          <a:p>
            <a:r>
              <a:rPr lang="en-US" dirty="0"/>
              <a:t>Runtime preloading (dynamic executables)</a:t>
            </a:r>
          </a:p>
          <a:p>
            <a:pPr marL="457200" lvl="1" indent="0">
              <a:buNone/>
            </a:pPr>
            <a:r>
              <a:rPr lang="en-US" sz="2000" dirty="0"/>
              <a:t>i.e. </a:t>
            </a:r>
            <a:r>
              <a:rPr lang="en-US" sz="2100" b="1" dirty="0" err="1">
                <a:latin typeface="Courier" pitchFamily="2" charset="0"/>
              </a:rPr>
              <a:t>tau_exec</a:t>
            </a:r>
            <a:r>
              <a:rPr lang="en-US" sz="2100" b="1" dirty="0">
                <a:latin typeface="Courier" pitchFamily="2" charset="0"/>
              </a:rPr>
              <a:t> -T </a:t>
            </a:r>
            <a:r>
              <a:rPr lang="en-US" sz="2100" b="1" dirty="0" err="1">
                <a:latin typeface="Courier" pitchFamily="2" charset="0"/>
              </a:rPr>
              <a:t>mpi,pthread</a:t>
            </a:r>
            <a:r>
              <a:rPr lang="en-US" sz="2100" b="1" dirty="0">
                <a:latin typeface="Courier" pitchFamily="2" charset="0"/>
              </a:rPr>
              <a:t> -</a:t>
            </a:r>
            <a:r>
              <a:rPr lang="en-US" sz="2100" b="1" dirty="0" err="1">
                <a:latin typeface="Courier" pitchFamily="2" charset="0"/>
              </a:rPr>
              <a:t>loadlib</a:t>
            </a:r>
            <a:r>
              <a:rPr lang="en-US" sz="2100" b="1" dirty="0">
                <a:latin typeface="Courier" pitchFamily="2" charset="0"/>
              </a:rPr>
              <a:t>=./libhdf5_wrap.so ./</a:t>
            </a:r>
            <a:r>
              <a:rPr lang="en-US" sz="2100" b="1" dirty="0" err="1">
                <a:latin typeface="Courier" pitchFamily="2" charset="0"/>
              </a:rPr>
              <a:t>my_program</a:t>
            </a:r>
            <a:endParaRPr lang="en-US" sz="2100" b="1" dirty="0">
              <a:latin typeface="Courier" pitchFamily="2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451F27-0859-AB4F-9FA0-A2822107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5180B-8062-BA46-96A6-6234A976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3155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A68F110-F42D-E846-97A8-37E776B44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HDF5 </a:t>
            </a:r>
            <a:r>
              <a:rPr lang="en-US" dirty="0" err="1"/>
              <a:t>tau_gen_wrap</a:t>
            </a:r>
            <a:r>
              <a:rPr lang="en-US" dirty="0"/>
              <a:t> example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2EDDA0-6F89-B94E-87D9-926266C1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8F4F1-DC64-6749-9DED-37743BF05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configure TAU with PDT support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$ ./configure  -</a:t>
            </a:r>
            <a:r>
              <a:rPr lang="en-US" dirty="0" err="1">
                <a:latin typeface="Courier" pitchFamily="2" charset="0"/>
              </a:rPr>
              <a:t>iowrapper</a:t>
            </a:r>
            <a:r>
              <a:rPr lang="en-US" dirty="0">
                <a:latin typeface="Courier" pitchFamily="2" charset="0"/>
              </a:rPr>
              <a:t> -bfd=download -unwind=download -</a:t>
            </a:r>
            <a:r>
              <a:rPr lang="en-US" dirty="0" err="1">
                <a:latin typeface="Courier" pitchFamily="2" charset="0"/>
              </a:rPr>
              <a:t>mpi</a:t>
            </a:r>
            <a:r>
              <a:rPr lang="en-US" dirty="0">
                <a:latin typeface="Courier" pitchFamily="2" charset="0"/>
              </a:rPr>
              <a:t> -</a:t>
            </a:r>
            <a:r>
              <a:rPr lang="en-US" dirty="0" err="1">
                <a:latin typeface="Courier" pitchFamily="2" charset="0"/>
              </a:rPr>
              <a:t>pthread</a:t>
            </a:r>
            <a:r>
              <a:rPr lang="en-US" b="1" dirty="0">
                <a:latin typeface="Courier" pitchFamily="2" charset="0"/>
              </a:rPr>
              <a:t> -</a:t>
            </a:r>
            <a:r>
              <a:rPr lang="en-US" b="1" dirty="0" err="1">
                <a:latin typeface="Courier" pitchFamily="2" charset="0"/>
              </a:rPr>
              <a:t>pdt</a:t>
            </a:r>
            <a:r>
              <a:rPr lang="en-US" b="1" dirty="0">
                <a:latin typeface="Courier" pitchFamily="2" charset="0"/>
              </a:rPr>
              <a:t>=/path/to/</a:t>
            </a:r>
            <a:r>
              <a:rPr lang="en-US" b="1" dirty="0" err="1">
                <a:latin typeface="Courier" pitchFamily="2" charset="0"/>
              </a:rPr>
              <a:t>pdt</a:t>
            </a:r>
            <a:endParaRPr lang="en-US" b="1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compile TAU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$ make -j install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build and run the wrapper</a:t>
            </a: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cd examples/</a:t>
            </a:r>
            <a:r>
              <a:rPr lang="en-US" b="1" dirty="0" err="1">
                <a:latin typeface="Courier" pitchFamily="2" charset="0"/>
              </a:rPr>
              <a:t>iowrappers</a:t>
            </a:r>
            <a:r>
              <a:rPr lang="en-US" b="1" dirty="0">
                <a:latin typeface="Courier" pitchFamily="2" charset="0"/>
              </a:rPr>
              <a:t>/hdf5_wrap</a:t>
            </a: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</a:t>
            </a:r>
            <a:r>
              <a:rPr lang="en-US" b="1" dirty="0" err="1">
                <a:latin typeface="Courier" pitchFamily="2" charset="0"/>
              </a:rPr>
              <a:t>mkdir</a:t>
            </a:r>
            <a:r>
              <a:rPr lang="en-US" b="1" dirty="0">
                <a:latin typeface="Courier" pitchFamily="2" charset="0"/>
              </a:rPr>
              <a:t> headers ; cd headers ; ln -s /path/to/hdf5/include/* .</a:t>
            </a: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</a:t>
            </a:r>
            <a:r>
              <a:rPr lang="en-US" b="1" dirty="0" err="1">
                <a:latin typeface="Courier" pitchFamily="2" charset="0"/>
              </a:rPr>
              <a:t>tau_gen_wrapper</a:t>
            </a:r>
            <a:r>
              <a:rPr lang="en-US" b="1" dirty="0">
                <a:latin typeface="Courier" pitchFamily="2" charset="0"/>
              </a:rPr>
              <a:t> hdf5.h /path/to/hdf5/lib/libhdf5.a -f ../</a:t>
            </a:r>
            <a:r>
              <a:rPr lang="en-US" b="1" dirty="0" err="1">
                <a:latin typeface="Courier" pitchFamily="2" charset="0"/>
              </a:rPr>
              <a:t>select.tau</a:t>
            </a:r>
            <a:r>
              <a:rPr lang="en-US" b="1" dirty="0">
                <a:latin typeface="Courier" pitchFamily="2" charset="0"/>
              </a:rPr>
              <a:t> ; cd ..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build and run the example</a:t>
            </a: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</a:t>
            </a:r>
            <a:r>
              <a:rPr lang="en-US" b="1" dirty="0" err="1">
                <a:latin typeface="Courier" pitchFamily="2" charset="0"/>
              </a:rPr>
              <a:t>tau_cc.sh</a:t>
            </a:r>
            <a:r>
              <a:rPr lang="en-US" b="1" dirty="0">
                <a:latin typeface="Courier" pitchFamily="2" charset="0"/>
              </a:rPr>
              <a:t> -</a:t>
            </a:r>
            <a:r>
              <a:rPr lang="en-US" b="1" dirty="0" err="1">
                <a:latin typeface="Courier" pitchFamily="2" charset="0"/>
              </a:rPr>
              <a:t>tau_options</a:t>
            </a:r>
            <a:r>
              <a:rPr lang="en-US" b="1" dirty="0">
                <a:latin typeface="Courier" pitchFamily="2" charset="0"/>
              </a:rPr>
              <a:t>='-</a:t>
            </a:r>
            <a:r>
              <a:rPr lang="en-US" b="1" dirty="0" err="1">
                <a:latin typeface="Courier" pitchFamily="2" charset="0"/>
              </a:rPr>
              <a:t>optTauWrapFile</a:t>
            </a:r>
            <a:r>
              <a:rPr lang="en-US" b="1" dirty="0">
                <a:latin typeface="Courier" pitchFamily="2" charset="0"/>
              </a:rPr>
              <a:t>=headers/hdf5_wrapper/</a:t>
            </a:r>
            <a:r>
              <a:rPr lang="en-US" b="1" dirty="0" err="1">
                <a:latin typeface="Courier" pitchFamily="2" charset="0"/>
              </a:rPr>
              <a:t>link_options.tau</a:t>
            </a:r>
            <a:r>
              <a:rPr lang="en-US" b="1" dirty="0">
                <a:latin typeface="Courier" pitchFamily="2" charset="0"/>
              </a:rPr>
              <a:t> -</a:t>
            </a:r>
            <a:r>
              <a:rPr lang="en-US" b="1" dirty="0" err="1">
                <a:latin typeface="Courier" pitchFamily="2" charset="0"/>
              </a:rPr>
              <a:t>optTrackIO</a:t>
            </a:r>
            <a:r>
              <a:rPr lang="en-US" b="1" dirty="0">
                <a:latin typeface="Courier" pitchFamily="2" charset="0"/>
              </a:rPr>
              <a:t> ' -c </a:t>
            </a:r>
            <a:r>
              <a:rPr lang="en-US" b="1" dirty="0" err="1">
                <a:latin typeface="Courier" pitchFamily="2" charset="0"/>
              </a:rPr>
              <a:t>hyperslab_by_row.c</a:t>
            </a:r>
            <a:r>
              <a:rPr lang="en-US" b="1" dirty="0">
                <a:latin typeface="Courier" pitchFamily="2" charset="0"/>
              </a:rPr>
              <a:t> -I/path/to/hdf5/include</a:t>
            </a: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</a:t>
            </a:r>
            <a:r>
              <a:rPr lang="en-US" b="1" dirty="0" err="1">
                <a:latin typeface="Courier" pitchFamily="2" charset="0"/>
              </a:rPr>
              <a:t>tau_cc.sh</a:t>
            </a:r>
            <a:r>
              <a:rPr lang="en-US" b="1" dirty="0">
                <a:latin typeface="Courier" pitchFamily="2" charset="0"/>
              </a:rPr>
              <a:t> -</a:t>
            </a:r>
            <a:r>
              <a:rPr lang="en-US" b="1" dirty="0" err="1">
                <a:latin typeface="Courier" pitchFamily="2" charset="0"/>
              </a:rPr>
              <a:t>tau_options</a:t>
            </a:r>
            <a:r>
              <a:rPr lang="en-US" b="1" dirty="0">
                <a:latin typeface="Courier" pitchFamily="2" charset="0"/>
              </a:rPr>
              <a:t>='-</a:t>
            </a:r>
            <a:r>
              <a:rPr lang="en-US" b="1" dirty="0" err="1">
                <a:latin typeface="Courier" pitchFamily="2" charset="0"/>
              </a:rPr>
              <a:t>optTauWrapFile</a:t>
            </a:r>
            <a:r>
              <a:rPr lang="en-US" b="1" dirty="0">
                <a:latin typeface="Courier" pitchFamily="2" charset="0"/>
              </a:rPr>
              <a:t>=headers/hdf5_wrapper/</a:t>
            </a:r>
            <a:r>
              <a:rPr lang="en-US" b="1" dirty="0" err="1">
                <a:latin typeface="Courier" pitchFamily="2" charset="0"/>
              </a:rPr>
              <a:t>link_options.tau</a:t>
            </a:r>
            <a:r>
              <a:rPr lang="en-US" b="1" dirty="0">
                <a:latin typeface="Courier" pitchFamily="2" charset="0"/>
              </a:rPr>
              <a:t> -</a:t>
            </a:r>
            <a:r>
              <a:rPr lang="en-US" b="1" dirty="0" err="1">
                <a:latin typeface="Courier" pitchFamily="2" charset="0"/>
              </a:rPr>
              <a:t>optTrackIO</a:t>
            </a:r>
            <a:r>
              <a:rPr lang="en-US" b="1" dirty="0">
                <a:latin typeface="Courier" pitchFamily="2" charset="0"/>
              </a:rPr>
              <a:t> ' -o </a:t>
            </a:r>
            <a:r>
              <a:rPr lang="en-US" b="1" dirty="0" err="1">
                <a:latin typeface="Courier" pitchFamily="2" charset="0"/>
              </a:rPr>
              <a:t>hyperslab_by_row</a:t>
            </a:r>
            <a:r>
              <a:rPr lang="en-US" b="1" dirty="0">
                <a:latin typeface="Courier" pitchFamily="2" charset="0"/>
              </a:rPr>
              <a:t> </a:t>
            </a:r>
            <a:r>
              <a:rPr lang="en-US" b="1" dirty="0" err="1">
                <a:latin typeface="Courier" pitchFamily="2" charset="0"/>
              </a:rPr>
              <a:t>hyperslab_by_row.o</a:t>
            </a:r>
            <a:r>
              <a:rPr lang="en-US" b="1" dirty="0">
                <a:latin typeface="Courier" pitchFamily="2" charset="0"/>
              </a:rPr>
              <a:t> -L/path/to/hdf5/lib -lhdf5_hl -lhdf5 -</a:t>
            </a:r>
            <a:r>
              <a:rPr lang="en-US" b="1" dirty="0" err="1">
                <a:latin typeface="Courier" pitchFamily="2" charset="0"/>
              </a:rPr>
              <a:t>lz</a:t>
            </a:r>
            <a:r>
              <a:rPr lang="en-US" b="1" dirty="0">
                <a:latin typeface="Courier" pitchFamily="2" charset="0"/>
              </a:rPr>
              <a:t> -</a:t>
            </a:r>
            <a:r>
              <a:rPr lang="en-US" b="1" dirty="0" err="1">
                <a:latin typeface="Courier" pitchFamily="2" charset="0"/>
              </a:rPr>
              <a:t>lsz</a:t>
            </a:r>
            <a:r>
              <a:rPr lang="en-US" b="1" dirty="0">
                <a:latin typeface="Courier" pitchFamily="2" charset="0"/>
              </a:rPr>
              <a:t> -</a:t>
            </a:r>
            <a:r>
              <a:rPr lang="en-US" b="1" dirty="0" err="1">
                <a:latin typeface="Courier" pitchFamily="2" charset="0"/>
              </a:rPr>
              <a:t>ldl</a:t>
            </a:r>
            <a:r>
              <a:rPr lang="en-US" b="1" dirty="0">
                <a:latin typeface="Courier" pitchFamily="2" charset="0"/>
              </a:rPr>
              <a:t> -</a:t>
            </a:r>
            <a:r>
              <a:rPr lang="en-US" b="1" dirty="0" err="1">
                <a:latin typeface="Courier" pitchFamily="2" charset="0"/>
              </a:rPr>
              <a:t>lm</a:t>
            </a:r>
            <a:r>
              <a:rPr lang="en-US" b="1" dirty="0">
                <a:latin typeface="Courier" pitchFamily="2" charset="0"/>
              </a:rPr>
              <a:t> -</a:t>
            </a:r>
            <a:r>
              <a:rPr lang="en-US" b="1" dirty="0" err="1">
                <a:latin typeface="Courier" pitchFamily="2" charset="0"/>
              </a:rPr>
              <a:t>Wl</a:t>
            </a:r>
            <a:r>
              <a:rPr lang="en-US" b="1" dirty="0">
                <a:latin typeface="Courier" pitchFamily="2" charset="0"/>
              </a:rPr>
              <a:t>,-</a:t>
            </a:r>
            <a:r>
              <a:rPr lang="en-US" b="1" dirty="0" err="1">
                <a:latin typeface="Courier" pitchFamily="2" charset="0"/>
              </a:rPr>
              <a:t>rpath</a:t>
            </a:r>
            <a:r>
              <a:rPr lang="en-US" b="1" dirty="0">
                <a:latin typeface="Courier" pitchFamily="2" charset="0"/>
              </a:rPr>
              <a:t>,/path/to/hdf5/lib</a:t>
            </a: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</a:t>
            </a:r>
            <a:r>
              <a:rPr lang="en-US" b="1" dirty="0" err="1">
                <a:latin typeface="Courier" pitchFamily="2" charset="0"/>
              </a:rPr>
              <a:t>mpirun</a:t>
            </a:r>
            <a:r>
              <a:rPr lang="en-US" b="1" dirty="0">
                <a:latin typeface="Courier" pitchFamily="2" charset="0"/>
              </a:rPr>
              <a:t> -np 4 ./</a:t>
            </a:r>
            <a:r>
              <a:rPr lang="en-US" b="1" dirty="0" err="1">
                <a:latin typeface="Courier" pitchFamily="2" charset="0"/>
              </a:rPr>
              <a:t>hyperslab_by_row</a:t>
            </a:r>
            <a:endParaRPr lang="en-US" b="1" dirty="0">
              <a:latin typeface="Courier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91EE87-4474-E044-9201-E6F660593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6348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5E9BB-D814-2C4A-84E1-BE227EFD7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Profile Views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687274-0DC8-464A-AC5E-B045F1137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E5C9E0F-6081-1D4E-BBE6-D5152705A1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51030"/>
          <a:stretch/>
        </p:blipFill>
        <p:spPr>
          <a:xfrm>
            <a:off x="116967" y="2984350"/>
            <a:ext cx="6647688" cy="1667164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A1FF4A-F951-1143-9FDE-B2F83CC4F79A}"/>
              </a:ext>
            </a:extLst>
          </p:cNvPr>
          <p:cNvSpPr txBox="1"/>
          <p:nvPr/>
        </p:nvSpPr>
        <p:spPr>
          <a:xfrm>
            <a:off x="116967" y="2591257"/>
            <a:ext cx="2212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All ranks and threads: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A121BD8-4F36-4D42-89D0-35C094C476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27033"/>
          <a:stretch/>
        </p:blipFill>
        <p:spPr>
          <a:xfrm>
            <a:off x="1148218" y="613941"/>
            <a:ext cx="7995782" cy="2955175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2E6251-8E1B-164B-BA51-00AF7A2D391E}"/>
              </a:ext>
            </a:extLst>
          </p:cNvPr>
          <p:cNvSpPr txBox="1"/>
          <p:nvPr/>
        </p:nvSpPr>
        <p:spPr>
          <a:xfrm>
            <a:off x="3994023" y="608322"/>
            <a:ext cx="178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Rank 0, thread 0: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5BBF9B-030F-1546-93E6-CAD04FE10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CFAC-FC75-9745-8A4F-846EC7C0E6EA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69049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A68F110-F42D-E846-97A8-37E776B44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HDF5 </a:t>
            </a:r>
            <a:r>
              <a:rPr lang="en-US" dirty="0" err="1"/>
              <a:t>tau_wrap</a:t>
            </a:r>
            <a:r>
              <a:rPr lang="en-US" dirty="0"/>
              <a:t> example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A8CD17-1F0C-DD45-BDFD-B9ACC00A3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use a similar process to generate a libhdf5_wrap.so wrapper that can be preloaded with </a:t>
            </a:r>
            <a:r>
              <a:rPr lang="en-US" dirty="0" err="1"/>
              <a:t>tau_exec</a:t>
            </a:r>
            <a:r>
              <a:rPr lang="en-US" dirty="0"/>
              <a:t>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000" b="1" dirty="0">
                <a:latin typeface="Courier" pitchFamily="2" charset="0"/>
              </a:rPr>
              <a:t>$ </a:t>
            </a:r>
            <a:r>
              <a:rPr lang="en-US" sz="2000" b="1" dirty="0" err="1">
                <a:latin typeface="Courier" pitchFamily="2" charset="0"/>
              </a:rPr>
              <a:t>tau_gen_wrapper</a:t>
            </a:r>
            <a:r>
              <a:rPr lang="en-US" sz="2000" b="1" dirty="0">
                <a:latin typeface="Courier" pitchFamily="2" charset="0"/>
              </a:rPr>
              <a:t> -r ...</a:t>
            </a:r>
          </a:p>
          <a:p>
            <a:pPr marL="0" indent="0">
              <a:buNone/>
            </a:pPr>
            <a:endParaRPr lang="en-US" sz="2000" b="1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" pitchFamily="2" charset="0"/>
              </a:rPr>
              <a:t>$ </a:t>
            </a:r>
            <a:r>
              <a:rPr lang="en-US" sz="2000" b="1" dirty="0" err="1">
                <a:latin typeface="Courier" pitchFamily="2" charset="0"/>
              </a:rPr>
              <a:t>tau_exec</a:t>
            </a:r>
            <a:r>
              <a:rPr lang="en-US" sz="2000" b="1" dirty="0">
                <a:latin typeface="Courier" pitchFamily="2" charset="0"/>
              </a:rPr>
              <a:t> -T </a:t>
            </a:r>
            <a:r>
              <a:rPr lang="en-US" sz="2000" b="1" dirty="0" err="1">
                <a:latin typeface="Courier" pitchFamily="2" charset="0"/>
              </a:rPr>
              <a:t>mpi,pthread</a:t>
            </a:r>
            <a:r>
              <a:rPr lang="en-US" sz="2000" b="1" dirty="0">
                <a:latin typeface="Courier" pitchFamily="2" charset="0"/>
              </a:rPr>
              <a:t> -</a:t>
            </a:r>
            <a:r>
              <a:rPr lang="en-US" sz="2000" b="1" dirty="0" err="1">
                <a:latin typeface="Courier" pitchFamily="2" charset="0"/>
              </a:rPr>
              <a:t>io</a:t>
            </a:r>
            <a:r>
              <a:rPr lang="en-US" sz="2000" b="1" dirty="0">
                <a:latin typeface="Courier" pitchFamily="2" charset="0"/>
              </a:rPr>
              <a:t> –</a:t>
            </a:r>
            <a:r>
              <a:rPr lang="en-US" sz="2000" b="1" dirty="0" err="1">
                <a:latin typeface="Courier" pitchFamily="2" charset="0"/>
              </a:rPr>
              <a:t>loadlib</a:t>
            </a:r>
            <a:r>
              <a:rPr lang="en-US" sz="2000" b="1" dirty="0">
                <a:latin typeface="Courier" pitchFamily="2" charset="0"/>
              </a:rPr>
              <a:t>=./libhdf5_wrap.so ./</a:t>
            </a:r>
            <a:r>
              <a:rPr lang="en-US" sz="2000" b="1" dirty="0" err="1">
                <a:latin typeface="Courier" pitchFamily="2" charset="0"/>
              </a:rPr>
              <a:t>hyperslab_by_row</a:t>
            </a:r>
            <a:endParaRPr lang="en-US" sz="2000" b="1" dirty="0">
              <a:latin typeface="Courier" pitchFamily="2" charset="0"/>
            </a:endParaRPr>
          </a:p>
          <a:p>
            <a:pPr marL="0" indent="0">
              <a:buNone/>
            </a:pPr>
            <a:endParaRPr lang="en-US" dirty="0">
              <a:latin typeface="Courier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2EDDA0-6F89-B94E-87D9-926266C1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D914D-5081-9445-BFA1-1DAAF15F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994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939D7-0881-DC46-8878-418032B3E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ADIOS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BEEF7-6AE3-9647-80AE-506209BFB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Built-in, uses callback API provided by ADIOS 1.13</a:t>
            </a:r>
          </a:p>
          <a:p>
            <a:r>
              <a:rPr lang="en-US" dirty="0"/>
              <a:t>Using the callback API, measurement tools can register with ADIOS during initialization, and be notified when ADIOS events happen (even asynchronous ones)</a:t>
            </a:r>
          </a:p>
          <a:p>
            <a:pPr lvl="1"/>
            <a:r>
              <a:rPr lang="en-US" dirty="0"/>
              <a:t>Tool implements </a:t>
            </a:r>
            <a:r>
              <a:rPr lang="en-US" dirty="0" err="1">
                <a:latin typeface="Courier" pitchFamily="2" charset="0"/>
              </a:rPr>
              <a:t>adiost_tool</a:t>
            </a:r>
            <a:r>
              <a:rPr lang="en-US" dirty="0">
                <a:latin typeface="Courier" pitchFamily="2" charset="0"/>
              </a:rPr>
              <a:t>() </a:t>
            </a:r>
            <a:r>
              <a:rPr lang="en-US" dirty="0"/>
              <a:t>function that returns a pointer to an initialization function to register for event notification</a:t>
            </a:r>
          </a:p>
          <a:p>
            <a:r>
              <a:rPr lang="en-US" dirty="0"/>
              <a:t>ADIOS is (by default) built as static library on many systems, so only way to register tools is by adding linker options before the ADIOS libraries</a:t>
            </a:r>
          </a:p>
          <a:p>
            <a:r>
              <a:rPr lang="en-US" dirty="0"/>
              <a:t>Dynamic linking is easier on other systems, of course (can just use </a:t>
            </a:r>
            <a:r>
              <a:rPr lang="en-US" dirty="0" err="1"/>
              <a:t>tau_exec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1C091-7BE0-D344-B015-122419511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A7911-C402-3D42-9FB8-091F7A996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7122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A68F110-F42D-E846-97A8-37E776B44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ADIOS example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2EDDA0-6F89-B94E-87D9-926266C1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8F4F1-DC64-6749-9DED-37743BF05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configure TAU with PDT support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$ ./configure  -</a:t>
            </a:r>
            <a:r>
              <a:rPr lang="en-US" dirty="0" err="1">
                <a:latin typeface="Courier" pitchFamily="2" charset="0"/>
              </a:rPr>
              <a:t>iowrapper</a:t>
            </a:r>
            <a:r>
              <a:rPr lang="en-US" dirty="0">
                <a:latin typeface="Courier" pitchFamily="2" charset="0"/>
              </a:rPr>
              <a:t> -bfd=download -unwind=download -</a:t>
            </a:r>
            <a:r>
              <a:rPr lang="en-US" dirty="0" err="1">
                <a:latin typeface="Courier" pitchFamily="2" charset="0"/>
              </a:rPr>
              <a:t>mpi</a:t>
            </a:r>
            <a:r>
              <a:rPr lang="en-US" dirty="0">
                <a:latin typeface="Courier" pitchFamily="2" charset="0"/>
              </a:rPr>
              <a:t> -</a:t>
            </a:r>
            <a:r>
              <a:rPr lang="en-US" dirty="0" err="1">
                <a:latin typeface="Courier" pitchFamily="2" charset="0"/>
              </a:rPr>
              <a:t>pthread</a:t>
            </a:r>
            <a:r>
              <a:rPr lang="en-US" dirty="0">
                <a:latin typeface="Courier" pitchFamily="2" charset="0"/>
              </a:rPr>
              <a:t> -</a:t>
            </a:r>
            <a:r>
              <a:rPr lang="en-US" dirty="0" err="1">
                <a:latin typeface="Courier" pitchFamily="2" charset="0"/>
              </a:rPr>
              <a:t>pdt</a:t>
            </a:r>
            <a:r>
              <a:rPr lang="en-US" dirty="0">
                <a:latin typeface="Courier" pitchFamily="2" charset="0"/>
              </a:rPr>
              <a:t>=/path/to/</a:t>
            </a:r>
            <a:r>
              <a:rPr lang="en-US" dirty="0" err="1">
                <a:latin typeface="Courier" pitchFamily="2" charset="0"/>
              </a:rPr>
              <a:t>pdt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b="1" dirty="0">
                <a:latin typeface="Courier" pitchFamily="2" charset="0"/>
              </a:rPr>
              <a:t>-adios=/path/to/adios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compile TAU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$ make -j install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build and run the example</a:t>
            </a: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cd </a:t>
            </a:r>
            <a:r>
              <a:rPr lang="en-US" b="1" dirty="0" err="1">
                <a:latin typeface="Courier" pitchFamily="2" charset="0"/>
              </a:rPr>
              <a:t>src</a:t>
            </a:r>
            <a:r>
              <a:rPr lang="en-US" b="1" dirty="0">
                <a:latin typeface="Courier" pitchFamily="2" charset="0"/>
              </a:rPr>
              <a:t>/Example-</a:t>
            </a:r>
            <a:r>
              <a:rPr lang="en-US" b="1" dirty="0" err="1">
                <a:latin typeface="Courier" pitchFamily="2" charset="0"/>
              </a:rPr>
              <a:t>Heat_Transfer</a:t>
            </a:r>
            <a:endParaRPr lang="en-US" b="1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modify </a:t>
            </a:r>
            <a:r>
              <a:rPr lang="en-US" dirty="0" err="1">
                <a:latin typeface="Courier" pitchFamily="2" charset="0"/>
              </a:rPr>
              <a:t>Makefile</a:t>
            </a:r>
            <a:r>
              <a:rPr lang="en-US" dirty="0">
                <a:latin typeface="Courier" pitchFamily="2" charset="0"/>
              </a:rPr>
              <a:t> to compile with tau_f90.sh instead of mpif90: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 FC=tau_f90.sh -</a:t>
            </a:r>
            <a:r>
              <a:rPr lang="en-US" dirty="0" err="1">
                <a:latin typeface="Courier" pitchFamily="2" charset="0"/>
              </a:rPr>
              <a:t>optTauSelectFile</a:t>
            </a:r>
            <a:r>
              <a:rPr lang="en-US" dirty="0">
                <a:latin typeface="Courier" pitchFamily="2" charset="0"/>
              </a:rPr>
              <a:t>=</a:t>
            </a:r>
            <a:r>
              <a:rPr lang="en-US" dirty="0" err="1">
                <a:latin typeface="Courier" pitchFamily="2" charset="0"/>
              </a:rPr>
              <a:t>select.tau</a:t>
            </a:r>
            <a:r>
              <a:rPr lang="en-US" dirty="0">
                <a:latin typeface="Courier" pitchFamily="2" charset="0"/>
              </a:rPr>
              <a:t> –</a:t>
            </a:r>
            <a:r>
              <a:rPr lang="en-US" dirty="0" err="1">
                <a:latin typeface="Courier" pitchFamily="2" charset="0"/>
              </a:rPr>
              <a:t>optShared</a:t>
            </a:r>
            <a:endParaRPr lang="en-US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make</a:t>
            </a:r>
          </a:p>
          <a:p>
            <a:pPr marL="0" indent="0">
              <a:buNone/>
            </a:pPr>
            <a:r>
              <a:rPr lang="en-US" b="1" dirty="0">
                <a:latin typeface="Courier" pitchFamily="2" charset="0"/>
              </a:rPr>
              <a:t>$ </a:t>
            </a:r>
            <a:r>
              <a:rPr lang="en-US" b="1" dirty="0" err="1">
                <a:latin typeface="Courier" pitchFamily="2" charset="0"/>
              </a:rPr>
              <a:t>mpirun</a:t>
            </a:r>
            <a:r>
              <a:rPr lang="en-US" b="1" dirty="0">
                <a:latin typeface="Courier" pitchFamily="2" charset="0"/>
              </a:rPr>
              <a:t> -np 4 ./</a:t>
            </a:r>
            <a:r>
              <a:rPr lang="en-US" b="1" dirty="0" err="1">
                <a:latin typeface="Courier" pitchFamily="2" charset="0"/>
              </a:rPr>
              <a:t>heat_transfer_adios</a:t>
            </a:r>
            <a:endParaRPr lang="en-US" b="1" dirty="0">
              <a:latin typeface="Courier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1016E1-3DCC-7241-A798-89A05DFB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9842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3FCF244-19E5-5145-B189-26B4882BAE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40784"/>
          <a:stretch/>
        </p:blipFill>
        <p:spPr>
          <a:xfrm>
            <a:off x="2190969" y="676095"/>
            <a:ext cx="6861388" cy="371321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5E9BB-D814-2C4A-84E1-BE227EFD7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Profile Views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687274-0DC8-464A-AC5E-B045F1137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A1FF4A-F951-1143-9FDE-B2F83CC4F79A}"/>
              </a:ext>
            </a:extLst>
          </p:cNvPr>
          <p:cNvSpPr txBox="1"/>
          <p:nvPr/>
        </p:nvSpPr>
        <p:spPr>
          <a:xfrm>
            <a:off x="0" y="2179610"/>
            <a:ext cx="2212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All ranks and threads: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2E6251-8E1B-164B-BA51-00AF7A2D391E}"/>
              </a:ext>
            </a:extLst>
          </p:cNvPr>
          <p:cNvSpPr txBox="1"/>
          <p:nvPr/>
        </p:nvSpPr>
        <p:spPr>
          <a:xfrm>
            <a:off x="3994023" y="608322"/>
            <a:ext cx="178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Rank 0, thread 0: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F83482B7-8D5A-4848-9F48-3E35BD17FD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b="21068"/>
          <a:stretch/>
        </p:blipFill>
        <p:spPr>
          <a:xfrm>
            <a:off x="110519" y="2685621"/>
            <a:ext cx="5047889" cy="2040510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0125FD-9B88-CB4F-B975-19B8E6289C25}"/>
              </a:ext>
            </a:extLst>
          </p:cNvPr>
          <p:cNvSpPr txBox="1"/>
          <p:nvPr/>
        </p:nvSpPr>
        <p:spPr>
          <a:xfrm>
            <a:off x="7379208" y="832104"/>
            <a:ext cx="1447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ADIOS events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4DC87B3-78F8-B246-BB03-5C9D6DED085B}"/>
              </a:ext>
            </a:extLst>
          </p:cNvPr>
          <p:cNvCxnSpPr/>
          <p:nvPr/>
        </p:nvCxnSpPr>
        <p:spPr>
          <a:xfrm flipH="1">
            <a:off x="6656832" y="977654"/>
            <a:ext cx="704088" cy="366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2062070-6296-6048-836B-925829E103F1}"/>
              </a:ext>
            </a:extLst>
          </p:cNvPr>
          <p:cNvCxnSpPr>
            <a:cxnSpLocks/>
          </p:cNvCxnSpPr>
          <p:nvPr/>
        </p:nvCxnSpPr>
        <p:spPr>
          <a:xfrm flipH="1">
            <a:off x="6781800" y="1160911"/>
            <a:ext cx="838200" cy="753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2F6FC88-8569-2149-BF95-B437E246DE16}"/>
              </a:ext>
            </a:extLst>
          </p:cNvPr>
          <p:cNvCxnSpPr>
            <a:cxnSpLocks/>
          </p:cNvCxnSpPr>
          <p:nvPr/>
        </p:nvCxnSpPr>
        <p:spPr>
          <a:xfrm flipH="1">
            <a:off x="6675120" y="1201436"/>
            <a:ext cx="1069848" cy="1799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48968FD-CC2E-7447-8D79-E7B062B9EE68}"/>
              </a:ext>
            </a:extLst>
          </p:cNvPr>
          <p:cNvCxnSpPr>
            <a:cxnSpLocks/>
          </p:cNvCxnSpPr>
          <p:nvPr/>
        </p:nvCxnSpPr>
        <p:spPr>
          <a:xfrm flipH="1">
            <a:off x="6656832" y="1201436"/>
            <a:ext cx="1276775" cy="2096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E9D4EAF-1ABB-E14E-A1BD-699E7E0C254F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7008878" y="1201436"/>
            <a:ext cx="1093894" cy="2504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3AAED2C-A4AA-BE43-8C2F-CCE2C1A7C657}"/>
              </a:ext>
            </a:extLst>
          </p:cNvPr>
          <p:cNvCxnSpPr>
            <a:cxnSpLocks/>
          </p:cNvCxnSpPr>
          <p:nvPr/>
        </p:nvCxnSpPr>
        <p:spPr>
          <a:xfrm flipH="1">
            <a:off x="7213396" y="1160911"/>
            <a:ext cx="1116454" cy="2764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DDF941-1F11-B043-8E3E-990C22966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CFAC-FC75-9745-8A4F-846EC7C0E6EA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0564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5E9BB-D814-2C4A-84E1-BE227EFD7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Profile Views, cont.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687274-0DC8-464A-AC5E-B045F1137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A1FF4A-F951-1143-9FDE-B2F83CC4F79A}"/>
              </a:ext>
            </a:extLst>
          </p:cNvPr>
          <p:cNvSpPr txBox="1"/>
          <p:nvPr/>
        </p:nvSpPr>
        <p:spPr>
          <a:xfrm>
            <a:off x="0" y="608322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/>
              <a:t>Callgraph</a:t>
            </a:r>
            <a:r>
              <a:rPr lang="en-US" u="sng" dirty="0"/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2E6251-8E1B-164B-BA51-00AF7A2D391E}"/>
              </a:ext>
            </a:extLst>
          </p:cNvPr>
          <p:cNvSpPr txBox="1"/>
          <p:nvPr/>
        </p:nvSpPr>
        <p:spPr>
          <a:xfrm>
            <a:off x="265176" y="3729450"/>
            <a:ext cx="108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Counters: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3E8621D-B085-9E48-9397-4740A770BA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58927"/>
          <a:stretch/>
        </p:blipFill>
        <p:spPr>
          <a:xfrm>
            <a:off x="1470014" y="3360118"/>
            <a:ext cx="6370680" cy="1179577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8CEAAB7-1100-DA4C-B834-2E42BCC7E1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b="57081"/>
          <a:stretch/>
        </p:blipFill>
        <p:spPr>
          <a:xfrm>
            <a:off x="162687" y="936709"/>
            <a:ext cx="6722745" cy="211473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31712B-6F66-1C49-841D-BF4029F0B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CFAC-FC75-9745-8A4F-846EC7C0E6EA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496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9DA2-7E3D-F141-999D-2B972D7CF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Profiling and Tracing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BB39D2-0649-B94A-A419-4BA6EBFA1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8890D-0AAF-7E45-93EF-3B6D91D7D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766A-B4F9-0D4A-808F-F0199F7E1DF9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DB9C1F6-C0E3-E544-BF7B-A87228344C8D}"/>
              </a:ext>
            </a:extLst>
          </p:cNvPr>
          <p:cNvSpPr txBox="1">
            <a:spLocks noChangeArrowheads="1"/>
          </p:cNvSpPr>
          <p:nvPr/>
        </p:nvSpPr>
        <p:spPr>
          <a:xfrm>
            <a:off x="4836962" y="3180980"/>
            <a:ext cx="3962400" cy="762000"/>
          </a:xfrm>
          <a:prstGeom prst="rect">
            <a:avLst/>
          </a:prstGeom>
        </p:spPr>
        <p:txBody>
          <a:bodyPr wrap="square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74320">
              <a:spcBef>
                <a:spcPts val="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sz="160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Tracing shows you when the events take place on a timeline</a:t>
            </a:r>
            <a:endParaRPr lang="en-US" sz="1600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B82A7A-426A-F446-9A8C-761E39EEB802}"/>
              </a:ext>
            </a:extLst>
          </p:cNvPr>
          <p:cNvSpPr txBox="1"/>
          <p:nvPr/>
        </p:nvSpPr>
        <p:spPr>
          <a:xfrm>
            <a:off x="1407962" y="590180"/>
            <a:ext cx="18487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Profiling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E6460E-0003-7B43-A69C-2030E5A76896}"/>
              </a:ext>
            </a:extLst>
          </p:cNvPr>
          <p:cNvSpPr txBox="1"/>
          <p:nvPr/>
        </p:nvSpPr>
        <p:spPr>
          <a:xfrm>
            <a:off x="6056162" y="590180"/>
            <a:ext cx="16442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Tracing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8A874EB-9D49-4D4A-A34B-34DCF9147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62" y="3180980"/>
            <a:ext cx="381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marR="0" lvl="0" indent="-27432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-1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Profiling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shows you 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how much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(total) time was spent in each routine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56256A3-0E85-2545-834A-3647CE27D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62" y="3703083"/>
            <a:ext cx="8305800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74320" eaLnBrk="1" hangingPunct="1">
              <a:spcBef>
                <a:spcPts val="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sz="2000" dirty="0"/>
              <a:t>Profiling and tracing</a:t>
            </a:r>
          </a:p>
          <a:p>
            <a:pPr marL="697230" lvl="1" indent="-285750" eaLnBrk="1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b="1" dirty="0"/>
              <a:t>Profiling </a:t>
            </a:r>
            <a:r>
              <a:rPr lang="en-US" dirty="0"/>
              <a:t>shows you </a:t>
            </a:r>
            <a:r>
              <a:rPr lang="en-US" b="1" dirty="0"/>
              <a:t>how much</a:t>
            </a:r>
            <a:r>
              <a:rPr lang="en-US" dirty="0"/>
              <a:t> (total) time was spent in each routine</a:t>
            </a:r>
          </a:p>
          <a:p>
            <a:pPr marL="697230" lvl="1" indent="-285750" eaLnBrk="1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b="1" dirty="0"/>
              <a:t>Tracing</a:t>
            </a:r>
            <a:r>
              <a:rPr lang="en-US" dirty="0"/>
              <a:t> shows you </a:t>
            </a:r>
            <a:r>
              <a:rPr lang="en-US" b="1" dirty="0"/>
              <a:t>when</a:t>
            </a:r>
            <a:r>
              <a:rPr lang="en-US" dirty="0"/>
              <a:t> the events take place on a timeline</a:t>
            </a:r>
          </a:p>
        </p:txBody>
      </p:sp>
      <p:pic>
        <p:nvPicPr>
          <p:cNvPr id="10" name="Picture 9" descr="ParaProfScreenSnapz015.png">
            <a:extLst>
              <a:ext uri="{FF2B5EF4-FFF2-40B4-BE49-F238E27FC236}">
                <a16:creationId xmlns:a16="http://schemas.microsoft.com/office/drawing/2014/main" id="{F927F8AA-EBDF-504B-8A30-F4BFB0B28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62" y="1123580"/>
            <a:ext cx="3533849" cy="2615922"/>
          </a:xfrm>
          <a:prstGeom prst="rect">
            <a:avLst/>
          </a:prstGeom>
        </p:spPr>
      </p:pic>
      <p:pic>
        <p:nvPicPr>
          <p:cNvPr id="11" name="Picture 10" descr="FirstFrameScreenSnapz001.png">
            <a:extLst>
              <a:ext uri="{FF2B5EF4-FFF2-40B4-BE49-F238E27FC236}">
                <a16:creationId xmlns:a16="http://schemas.microsoft.com/office/drawing/2014/main" id="{B896C2CF-0F4A-D84D-9125-511661594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79" y="1123580"/>
            <a:ext cx="401312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667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186B0D1-30AE-504C-B7AE-BD5E5A709F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21853"/>
          <a:stretch/>
        </p:blipFill>
        <p:spPr>
          <a:xfrm>
            <a:off x="2770632" y="680372"/>
            <a:ext cx="6207951" cy="3929431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CAF610BF-EB8E-5D48-9685-05D11CF35B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9728" y="1656847"/>
            <a:ext cx="5449824" cy="30477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5E9BB-D814-2C4A-84E1-BE227EFD7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Reader Profile, Counters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687274-0DC8-464A-AC5E-B045F1137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2E6251-8E1B-164B-BA51-00AF7A2D391E}"/>
              </a:ext>
            </a:extLst>
          </p:cNvPr>
          <p:cNvSpPr txBox="1"/>
          <p:nvPr/>
        </p:nvSpPr>
        <p:spPr>
          <a:xfrm>
            <a:off x="109728" y="1287515"/>
            <a:ext cx="108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Counters: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4A537F-86AB-DB47-979A-039859DD1BEE}"/>
              </a:ext>
            </a:extLst>
          </p:cNvPr>
          <p:cNvSpPr txBox="1"/>
          <p:nvPr/>
        </p:nvSpPr>
        <p:spPr>
          <a:xfrm>
            <a:off x="4021455" y="754181"/>
            <a:ext cx="36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Rank 0, thread 0 (only ADIOS events):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D874C-08AF-C847-B34F-9CC29445E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CFAC-FC75-9745-8A4F-846EC7C0E6EA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791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78EF7-6199-764D-A6C3-311395408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Inclusive vs. Exclusive Measurements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063FB4-7099-4441-9813-E4923DAB3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71" y="599704"/>
            <a:ext cx="8836573" cy="4167557"/>
          </a:xfrm>
        </p:spPr>
        <p:txBody>
          <a:bodyPr>
            <a:normAutofit/>
          </a:bodyPr>
          <a:lstStyle/>
          <a:p>
            <a:pPr indent="-347472">
              <a:spcBef>
                <a:spcPts val="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sz="20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Performance with respect to code regions</a:t>
            </a:r>
          </a:p>
          <a:p>
            <a:pPr indent="-347472">
              <a:spcBef>
                <a:spcPts val="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sz="20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Exclusive measurements for region only</a:t>
            </a:r>
          </a:p>
          <a:p>
            <a:pPr indent="-347472">
              <a:spcBef>
                <a:spcPts val="0"/>
              </a:spcBef>
              <a:spcAft>
                <a:spcPts val="600"/>
              </a:spcAft>
              <a:buFont typeface="Arial" pitchFamily="-1" charset="0"/>
              <a:buChar char="•"/>
            </a:pPr>
            <a:r>
              <a:rPr lang="en-US" sz="20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Inclusive measurements includes child regions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B188F4-949F-6145-AF4D-D671ED9E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7F380-7610-1047-89F1-3D1009258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766A-B4F9-0D4A-808F-F0199F7E1DF9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69BC0246-0516-B348-820E-DDED9971B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1320" y="1772905"/>
            <a:ext cx="2209800" cy="2895600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Lucida Console" pitchFamily="-1" charset="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A8DA6810-6A5B-D04A-ADD8-6E9312392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645" y="2230105"/>
            <a:ext cx="1590675" cy="22098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F1F6D365-A953-F04C-BCD8-05E07E68EEC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333358" y="2153905"/>
            <a:ext cx="3302000" cy="2209800"/>
            <a:chOff x="1155" y="2112"/>
            <a:chExt cx="2080" cy="1392"/>
          </a:xfrm>
        </p:grpSpPr>
        <p:sp>
          <p:nvSpPr>
            <p:cNvPr id="21" name="AutoShape 5">
              <a:extLst>
                <a:ext uri="{FF2B5EF4-FFF2-40B4-BE49-F238E27FC236}">
                  <a16:creationId xmlns:a16="http://schemas.microsoft.com/office/drawing/2014/main" id="{44D38557-223F-0641-83DE-114B47DFE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" y="2112"/>
              <a:ext cx="240" cy="1392"/>
            </a:xfrm>
            <a:prstGeom prst="leftBrace">
              <a:avLst>
                <a:gd name="adj1" fmla="val 48333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Text Box 6">
              <a:extLst>
                <a:ext uri="{FF2B5EF4-FFF2-40B4-BE49-F238E27FC236}">
                  <a16:creationId xmlns:a16="http://schemas.microsoft.com/office/drawing/2014/main" id="{635C7F22-F7A5-9049-871C-90EDD213A8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5" y="2616"/>
              <a:ext cx="736" cy="446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inclusive</a:t>
              </a:r>
            </a:p>
            <a:p>
              <a:r>
                <a:rPr lang="en-US" sz="2000"/>
                <a:t>duration</a:t>
              </a:r>
              <a:endParaRPr lang="en-US" sz="2000">
                <a:latin typeface="Comic Sans MS" pitchFamily="-1" charset="0"/>
              </a:endParaRPr>
            </a:p>
          </p:txBody>
        </p:sp>
        <p:sp>
          <p:nvSpPr>
            <p:cNvPr id="23" name="AutoShape 7">
              <a:extLst>
                <a:ext uri="{FF2B5EF4-FFF2-40B4-BE49-F238E27FC236}">
                  <a16:creationId xmlns:a16="http://schemas.microsoft.com/office/drawing/2014/main" id="{8D78EE16-6188-AB46-8958-AC0B2EA7E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1" y="2256"/>
              <a:ext cx="144" cy="288"/>
            </a:xfrm>
            <a:prstGeom prst="leftBrace">
              <a:avLst>
                <a:gd name="adj1" fmla="val 16667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ext Box 8">
              <a:extLst>
                <a:ext uri="{FF2B5EF4-FFF2-40B4-BE49-F238E27FC236}">
                  <a16:creationId xmlns:a16="http://schemas.microsoft.com/office/drawing/2014/main" id="{E1B546AD-5BE1-5048-B256-420430578F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2" y="2616"/>
              <a:ext cx="781" cy="446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exclusive</a:t>
              </a:r>
            </a:p>
            <a:p>
              <a:r>
                <a:rPr lang="en-US" sz="2000"/>
                <a:t>duration</a:t>
              </a:r>
            </a:p>
          </p:txBody>
        </p:sp>
        <p:sp>
          <p:nvSpPr>
            <p:cNvPr id="25" name="AutoShape 9">
              <a:extLst>
                <a:ext uri="{FF2B5EF4-FFF2-40B4-BE49-F238E27FC236}">
                  <a16:creationId xmlns:a16="http://schemas.microsoft.com/office/drawing/2014/main" id="{B70F5E35-DA76-DD47-BB10-FB191BD05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1" y="3120"/>
              <a:ext cx="144" cy="288"/>
            </a:xfrm>
            <a:prstGeom prst="leftBrace">
              <a:avLst>
                <a:gd name="adj1" fmla="val 16667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AutoShape 10">
              <a:extLst>
                <a:ext uri="{FF2B5EF4-FFF2-40B4-BE49-F238E27FC236}">
                  <a16:creationId xmlns:a16="http://schemas.microsoft.com/office/drawing/2014/main" id="{81C3A0B1-B6AA-034F-9192-E43E36192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" y="2400"/>
              <a:ext cx="144" cy="864"/>
            </a:xfrm>
            <a:prstGeom prst="leftBrace">
              <a:avLst>
                <a:gd name="adj1" fmla="val 50000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Rectangle 11">
            <a:extLst>
              <a:ext uri="{FF2B5EF4-FFF2-40B4-BE49-F238E27FC236}">
                <a16:creationId xmlns:a16="http://schemas.microsoft.com/office/drawing/2014/main" id="{D7D9FC63-9D77-C445-A1DF-9EC5BFF94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320" y="2306305"/>
            <a:ext cx="1371600" cy="6858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115D526A-EF88-0143-A766-2C8A0B6E5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320" y="3677905"/>
            <a:ext cx="1371600" cy="6858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 Box 13">
            <a:extLst>
              <a:ext uri="{FF2B5EF4-FFF2-40B4-BE49-F238E27FC236}">
                <a16:creationId xmlns:a16="http://schemas.microsoft.com/office/drawing/2014/main" id="{7575B821-C133-D84E-9AE0-B614AFF4C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320" y="1776080"/>
            <a:ext cx="1544638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int </a:t>
            </a:r>
            <a:r>
              <a:rPr lang="en-US">
                <a:solidFill>
                  <a:schemeClr val="tx2"/>
                </a:solidFill>
              </a:rPr>
              <a:t>foo</a:t>
            </a:r>
            <a:r>
              <a:rPr lang="en-US"/>
              <a:t>() </a:t>
            </a:r>
          </a:p>
          <a:p>
            <a:r>
              <a:rPr lang="en-US"/>
              <a:t>{</a:t>
            </a:r>
          </a:p>
          <a:p>
            <a:r>
              <a:rPr lang="en-US"/>
              <a:t>       int a;</a:t>
            </a:r>
          </a:p>
          <a:p>
            <a:r>
              <a:rPr lang="en-US"/>
              <a:t>       a =a + 1;</a:t>
            </a:r>
          </a:p>
          <a:p>
            <a:endParaRPr lang="en-US"/>
          </a:p>
          <a:p>
            <a:r>
              <a:rPr lang="en-US"/>
              <a:t>     bar();</a:t>
            </a:r>
          </a:p>
          <a:p>
            <a:endParaRPr lang="en-US"/>
          </a:p>
          <a:p>
            <a:r>
              <a:rPr lang="en-US"/>
              <a:t>       a =a + 1;</a:t>
            </a:r>
          </a:p>
          <a:p>
            <a:r>
              <a:rPr lang="en-US"/>
              <a:t>       return a;</a:t>
            </a:r>
          </a:p>
          <a:p>
            <a:r>
              <a:rPr lang="en-US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11173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2795F-4304-4747-901C-1E41D3B7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Inclusive vs. Exclusive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81CBE-2C91-4442-A602-5468FFFCC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F945A-902C-764E-B3E6-FC4B14314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CF0C-250E-7F48-AF3C-1DAAD85AA699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6" name="Picture 5" descr="ParaProfScreenSnapz015.png">
            <a:extLst>
              <a:ext uri="{FF2B5EF4-FFF2-40B4-BE49-F238E27FC236}">
                <a16:creationId xmlns:a16="http://schemas.microsoft.com/office/drawing/2014/main" id="{61776169-F3BF-AB49-BE0F-885ECA8CE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12" y="820598"/>
            <a:ext cx="4117543" cy="3048000"/>
          </a:xfrm>
          <a:prstGeom prst="rect">
            <a:avLst/>
          </a:prstGeom>
        </p:spPr>
      </p:pic>
      <p:pic>
        <p:nvPicPr>
          <p:cNvPr id="7" name="Picture 6" descr="ParaProfScreenSnapz016.png">
            <a:extLst>
              <a:ext uri="{FF2B5EF4-FFF2-40B4-BE49-F238E27FC236}">
                <a16:creationId xmlns:a16="http://schemas.microsoft.com/office/drawing/2014/main" id="{190CF3F0-7390-9B47-A678-F03CD358B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2" y="820598"/>
            <a:ext cx="4323420" cy="320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9DAC6C-610E-A149-92D3-A524EB991A56}"/>
              </a:ext>
            </a:extLst>
          </p:cNvPr>
          <p:cNvSpPr txBox="1"/>
          <p:nvPr/>
        </p:nvSpPr>
        <p:spPr>
          <a:xfrm>
            <a:off x="981645" y="4099017"/>
            <a:ext cx="1582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Inclusive 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14480-C879-2C4E-8488-41AB2E2D82B4}"/>
              </a:ext>
            </a:extLst>
          </p:cNvPr>
          <p:cNvSpPr txBox="1"/>
          <p:nvPr/>
        </p:nvSpPr>
        <p:spPr>
          <a:xfrm>
            <a:off x="5723285" y="4099017"/>
            <a:ext cx="1659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Exclusive time</a:t>
            </a:r>
          </a:p>
        </p:txBody>
      </p:sp>
    </p:spTree>
    <p:extLst>
      <p:ext uri="{BB962C8B-B14F-4D97-AF65-F5344CB8AC3E}">
        <p14:creationId xmlns:p14="http://schemas.microsoft.com/office/powerpoint/2010/main" val="2581231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974E6-E731-0348-B9C8-778E2C89C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TAU Architecture and Workflow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12A826-7C2B-7F4F-939A-D0F4B8C98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Performance Measurement and Analysis using the TAU Performance System®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44DA0-66DD-7C47-8558-0D3485213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6766A-B4F9-0D4A-808F-F0199F7E1DF9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5" name="Picture 4" descr="tau-arch.png">
            <a:extLst>
              <a:ext uri="{FF2B5EF4-FFF2-40B4-BE49-F238E27FC236}">
                <a16:creationId xmlns:a16="http://schemas.microsoft.com/office/drawing/2014/main" id="{D90ABCA5-BA87-2D49-9334-0CC64D9D91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170" y="658270"/>
            <a:ext cx="7345659" cy="405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1490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EX_Kickoff_Meeting_2" id="{161A87DE-C582-1F42-8478-E7F6ED46EB44}" vid="{6F1CA0D8-E402-7247-A537-5D71FB35D1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2096</TotalTime>
  <Words>3414</Words>
  <Application>Microsoft Macintosh PowerPoint</Application>
  <PresentationFormat>On-screen Show (16:9)</PresentationFormat>
  <Paragraphs>588</Paragraphs>
  <Slides>60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ＭＳ Ｐゴシック</vt:lpstr>
      <vt:lpstr>Arial</vt:lpstr>
      <vt:lpstr>Calibri</vt:lpstr>
      <vt:lpstr>Comic Sans MS</vt:lpstr>
      <vt:lpstr>Courier</vt:lpstr>
      <vt:lpstr>Lucida Console</vt:lpstr>
      <vt:lpstr>Office Theme</vt:lpstr>
      <vt:lpstr>%5C???</vt:lpstr>
      <vt:lpstr>Performance Measurement and Analysis using the TAU Performance System®</vt:lpstr>
      <vt:lpstr>TAU Performance System®</vt:lpstr>
      <vt:lpstr>Understanding Application Performance using TAU</vt:lpstr>
      <vt:lpstr>Identifying Potential Bottlenecks</vt:lpstr>
      <vt:lpstr>What does TAU support?</vt:lpstr>
      <vt:lpstr>Profiling and Tracing</vt:lpstr>
      <vt:lpstr>Inclusive vs. Exclusive Measurements</vt:lpstr>
      <vt:lpstr>Inclusive vs. Exclusive Measurements</vt:lpstr>
      <vt:lpstr>TAU Architecture and Workflow</vt:lpstr>
      <vt:lpstr>TAU Architecture and Workflow</vt:lpstr>
      <vt:lpstr>Automatic Instrumentation with TAU</vt:lpstr>
      <vt:lpstr>TAU Execution Command (tau_exec)</vt:lpstr>
      <vt:lpstr>ParaProf Profile Browser</vt:lpstr>
      <vt:lpstr>Routine Level Profile</vt:lpstr>
      <vt:lpstr>Callpath measurement in TAU</vt:lpstr>
      <vt:lpstr>ParaProf 3D Profile Browser</vt:lpstr>
      <vt:lpstr>ParaProf Topology Display</vt:lpstr>
      <vt:lpstr>ParaProf Comparison Window</vt:lpstr>
      <vt:lpstr>Derived hardware counter metrics in TAU</vt:lpstr>
      <vt:lpstr>Communication Matrix</vt:lpstr>
      <vt:lpstr>Jumpshot Trace Visualizer</vt:lpstr>
      <vt:lpstr>Vampir Trace Visualizer</vt:lpstr>
      <vt:lpstr>Where to go from here?</vt:lpstr>
      <vt:lpstr>Parallel Model Support in TAU</vt:lpstr>
      <vt:lpstr>MPI Support</vt:lpstr>
      <vt:lpstr>MPI dynamic executable example</vt:lpstr>
      <vt:lpstr>Profile Views</vt:lpstr>
      <vt:lpstr>MPI and POSIX?</vt:lpstr>
      <vt:lpstr>Counters, too...</vt:lpstr>
      <vt:lpstr>OpenMP Support Update</vt:lpstr>
      <vt:lpstr>Profile Views</vt:lpstr>
      <vt:lpstr>OpenACC Support</vt:lpstr>
      <vt:lpstr>OpenACC Profile Data</vt:lpstr>
      <vt:lpstr>CUDA Support</vt:lpstr>
      <vt:lpstr>CUDA Profile Data</vt:lpstr>
      <vt:lpstr>Python Support</vt:lpstr>
      <vt:lpstr>Python Profile Data</vt:lpstr>
      <vt:lpstr>Kokkos Support</vt:lpstr>
      <vt:lpstr>Kokkos + OpenMP Profile Data</vt:lpstr>
      <vt:lpstr>I/O Library Support in TAU</vt:lpstr>
      <vt:lpstr>POSIX measurement</vt:lpstr>
      <vt:lpstr>POSIX static executable example</vt:lpstr>
      <vt:lpstr>Profile Views (pprof, paraprof)</vt:lpstr>
      <vt:lpstr>POSIX dynamic executable example</vt:lpstr>
      <vt:lpstr>Profile Views (pprof, paraprof)</vt:lpstr>
      <vt:lpstr>POSIX counters and metadata, too</vt:lpstr>
      <vt:lpstr>MPI I/O Support</vt:lpstr>
      <vt:lpstr>MPI dynamic executable example</vt:lpstr>
      <vt:lpstr>Profile Views</vt:lpstr>
      <vt:lpstr>MPI and POSIX?</vt:lpstr>
      <vt:lpstr>Counters, too...</vt:lpstr>
      <vt:lpstr>HDF5 support</vt:lpstr>
      <vt:lpstr>HDF5 tau_gen_wrap example</vt:lpstr>
      <vt:lpstr>Profile Views</vt:lpstr>
      <vt:lpstr>HDF5 tau_wrap example</vt:lpstr>
      <vt:lpstr>ADIOS support</vt:lpstr>
      <vt:lpstr>ADIOS example</vt:lpstr>
      <vt:lpstr>Profile Views</vt:lpstr>
      <vt:lpstr>Profile Views, cont.</vt:lpstr>
      <vt:lpstr>Reader Profile, Counters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FLASH Nightly Regression Testing Using TAU tools for nightly performance testing</dc:title>
  <dc:creator>Kevin Huck</dc:creator>
  <cp:lastModifiedBy>Kevin Huck</cp:lastModifiedBy>
  <cp:revision>80</cp:revision>
  <cp:lastPrinted>2018-04-19T17:04:01Z</cp:lastPrinted>
  <dcterms:created xsi:type="dcterms:W3CDTF">2018-11-18T22:44:46Z</dcterms:created>
  <dcterms:modified xsi:type="dcterms:W3CDTF">2018-11-30T16:27:49Z</dcterms:modified>
</cp:coreProperties>
</file>