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guide id="3" pos="576" userDrawn="1">
          <p15:clr>
            <a:srgbClr val="A4A3A4"/>
          </p15:clr>
        </p15:guide>
        <p15:guide id="4" pos="20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5"/>
    <p:restoredTop sz="96327"/>
  </p:normalViewPr>
  <p:slideViewPr>
    <p:cSldViewPr snapToGrid="0" showGuides="1">
      <p:cViewPr varScale="1">
        <p:scale>
          <a:sx n="32" d="100"/>
          <a:sy n="32" d="100"/>
        </p:scale>
        <p:origin x="352" y="208"/>
      </p:cViewPr>
      <p:guideLst>
        <p:guide orient="horz" pos="13824"/>
        <p:guide pos="10368"/>
        <p:guide pos="576"/>
        <p:guide pos="20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916251"/>
      </p:ext>
    </p:extLst>
  </p:cSld>
  <p:clrMapOvr>
    <a:masterClrMapping/>
  </p:clrMapOvr>
  <p:extLst>
    <p:ext uri="{DCECCB84-F9BA-43D5-87BE-67443E8EF086}">
      <p15:sldGuideLst xmlns:p15="http://schemas.microsoft.com/office/powerpoint/2012/main">
        <p15:guide id="1" orient="horz" pos="13824" userDrawn="1">
          <p15:clr>
            <a:srgbClr val="FBAE40"/>
          </p15:clr>
        </p15:guide>
        <p15:guide id="2" pos="103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theme" Target="../theme/theme1.xml"/><Relationship Id="rId16" Type="http://schemas.openxmlformats.org/officeDocument/2006/relationships/image" Target="../media/image14.png"/><Relationship Id="rId20"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714D28-4D10-E83B-7DC3-54BA7A954B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b="50003"/>
          <a:stretch/>
        </p:blipFill>
        <p:spPr>
          <a:xfrm>
            <a:off x="0" y="0"/>
            <a:ext cx="32918400" cy="3657600"/>
          </a:xfrm>
          <a:prstGeom prst="rect">
            <a:avLst/>
          </a:prstGeom>
          <a:scene3d>
            <a:camera prst="orthographicFront">
              <a:rot lat="0" lon="0" rev="10800000"/>
            </a:camera>
            <a:lightRig rig="threePt" dir="t"/>
          </a:scene3d>
        </p:spPr>
      </p:pic>
      <p:pic>
        <p:nvPicPr>
          <p:cNvPr id="8" name="Picture 7">
            <a:extLst>
              <a:ext uri="{FF2B5EF4-FFF2-40B4-BE49-F238E27FC236}">
                <a16:creationId xmlns:a16="http://schemas.microsoft.com/office/drawing/2014/main" id="{775E0045-2B85-E04F-CA19-E15BC7DC00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3351" y="691860"/>
            <a:ext cx="10972800" cy="2273879"/>
          </a:xfrm>
          <a:prstGeom prst="rect">
            <a:avLst/>
          </a:prstGeom>
          <a:noFill/>
        </p:spPr>
      </p:pic>
      <p:pic>
        <p:nvPicPr>
          <p:cNvPr id="9" name="Picture 8">
            <a:extLst>
              <a:ext uri="{FF2B5EF4-FFF2-40B4-BE49-F238E27FC236}">
                <a16:creationId xmlns:a16="http://schemas.microsoft.com/office/drawing/2014/main" id="{DC3F20C1-436F-9F35-4397-2053189B98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7501"/>
          <a:stretch/>
        </p:blipFill>
        <p:spPr>
          <a:xfrm>
            <a:off x="0" y="40253512"/>
            <a:ext cx="32918400" cy="914399"/>
          </a:xfrm>
          <a:prstGeom prst="rect">
            <a:avLst/>
          </a:prstGeom>
        </p:spPr>
      </p:pic>
      <p:pic>
        <p:nvPicPr>
          <p:cNvPr id="10" name="Picture 9">
            <a:extLst>
              <a:ext uri="{FF2B5EF4-FFF2-40B4-BE49-F238E27FC236}">
                <a16:creationId xmlns:a16="http://schemas.microsoft.com/office/drawing/2014/main" id="{2779D162-5987-5B6F-7AA4-11A60C21A08A}"/>
              </a:ext>
            </a:extLst>
          </p:cNvPr>
          <p:cNvPicPr>
            <a:picLocks noChangeAspect="1"/>
          </p:cNvPicPr>
          <p:nvPr userDrawn="1"/>
        </p:nvPicPr>
        <p:blipFill rotWithShape="1">
          <a:blip r:embed="rId5"/>
          <a:srcRect t="29166" b="30729"/>
          <a:stretch/>
        </p:blipFill>
        <p:spPr>
          <a:xfrm>
            <a:off x="25298400" y="41990961"/>
            <a:ext cx="7315200" cy="1354015"/>
          </a:xfrm>
          <a:prstGeom prst="rect">
            <a:avLst/>
          </a:prstGeom>
        </p:spPr>
      </p:pic>
      <p:sp>
        <p:nvSpPr>
          <p:cNvPr id="11" name="TextBox 10">
            <a:extLst>
              <a:ext uri="{FF2B5EF4-FFF2-40B4-BE49-F238E27FC236}">
                <a16:creationId xmlns:a16="http://schemas.microsoft.com/office/drawing/2014/main" id="{2D5A52A9-0EDE-7D09-A559-A74F48BD6E6A}"/>
              </a:ext>
            </a:extLst>
          </p:cNvPr>
          <p:cNvSpPr txBox="1"/>
          <p:nvPr userDrawn="1"/>
        </p:nvSpPr>
        <p:spPr>
          <a:xfrm>
            <a:off x="0" y="40329243"/>
            <a:ext cx="16238228" cy="769441"/>
          </a:xfrm>
          <a:prstGeom prst="rect">
            <a:avLst/>
          </a:prstGeom>
          <a:noFill/>
        </p:spPr>
        <p:txBody>
          <a:bodyPr wrap="non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i="1" baseline="0" dirty="0" err="1">
                <a:solidFill>
                  <a:schemeClr val="bg1"/>
                </a:solidFill>
                <a:effectLst/>
                <a:latin typeface="PT Sans" panose="020B0503020203020204" pitchFamily="34" charset="77"/>
              </a:rPr>
              <a:t>SciDAC</a:t>
            </a:r>
            <a:r>
              <a:rPr lang="en-US" sz="4400" b="1" i="1" baseline="0" dirty="0">
                <a:solidFill>
                  <a:schemeClr val="bg1"/>
                </a:solidFill>
                <a:effectLst/>
                <a:latin typeface="PT Sans" panose="020B0503020203020204" pitchFamily="34" charset="77"/>
              </a:rPr>
              <a:t> Institute for Computer Science, Data, and Artificial Intelligence</a:t>
            </a:r>
          </a:p>
        </p:txBody>
      </p:sp>
      <p:pic>
        <p:nvPicPr>
          <p:cNvPr id="13" name="Picture 12">
            <a:extLst>
              <a:ext uri="{FF2B5EF4-FFF2-40B4-BE49-F238E27FC236}">
                <a16:creationId xmlns:a16="http://schemas.microsoft.com/office/drawing/2014/main" id="{6A08F1D5-EB2E-8AC8-A681-CDF94AB5BE1B}"/>
              </a:ext>
            </a:extLst>
          </p:cNvPr>
          <p:cNvPicPr>
            <a:picLocks noChangeAspect="1"/>
          </p:cNvPicPr>
          <p:nvPr userDrawn="1"/>
        </p:nvPicPr>
        <p:blipFill>
          <a:blip r:embed="rId6"/>
          <a:stretch>
            <a:fillRect/>
          </a:stretch>
        </p:blipFill>
        <p:spPr>
          <a:xfrm>
            <a:off x="277910" y="41297742"/>
            <a:ext cx="3200400" cy="1252331"/>
          </a:xfrm>
          <a:prstGeom prst="rect">
            <a:avLst/>
          </a:prstGeom>
        </p:spPr>
      </p:pic>
      <p:pic>
        <p:nvPicPr>
          <p:cNvPr id="15" name="Picture 14">
            <a:extLst>
              <a:ext uri="{FF2B5EF4-FFF2-40B4-BE49-F238E27FC236}">
                <a16:creationId xmlns:a16="http://schemas.microsoft.com/office/drawing/2014/main" id="{F1B87DDB-BA8B-A6E7-62E4-6423D29ABD07}"/>
              </a:ext>
            </a:extLst>
          </p:cNvPr>
          <p:cNvPicPr>
            <a:picLocks noChangeAspect="1"/>
          </p:cNvPicPr>
          <p:nvPr userDrawn="1"/>
        </p:nvPicPr>
        <p:blipFill rotWithShape="1">
          <a:blip r:embed="rId7"/>
          <a:srcRect l="10294" t="34890" r="11275" b="35294"/>
          <a:stretch/>
        </p:blipFill>
        <p:spPr>
          <a:xfrm>
            <a:off x="304800" y="42755400"/>
            <a:ext cx="3200400" cy="940118"/>
          </a:xfrm>
          <a:prstGeom prst="rect">
            <a:avLst/>
          </a:prstGeom>
        </p:spPr>
      </p:pic>
      <p:pic>
        <p:nvPicPr>
          <p:cNvPr id="17" name="Picture 16" descr="A blue and white logo&#10;&#10;Description automatically generated">
            <a:extLst>
              <a:ext uri="{FF2B5EF4-FFF2-40B4-BE49-F238E27FC236}">
                <a16:creationId xmlns:a16="http://schemas.microsoft.com/office/drawing/2014/main" id="{E8FBA640-6A26-1B13-FC7F-7154A4D91DA4}"/>
              </a:ext>
            </a:extLst>
          </p:cNvPr>
          <p:cNvPicPr>
            <a:picLocks noChangeAspect="1"/>
          </p:cNvPicPr>
          <p:nvPr userDrawn="1"/>
        </p:nvPicPr>
        <p:blipFill>
          <a:blip r:embed="rId8"/>
          <a:stretch>
            <a:fillRect/>
          </a:stretch>
        </p:blipFill>
        <p:spPr>
          <a:xfrm>
            <a:off x="3672903" y="41437211"/>
            <a:ext cx="1828800" cy="2281382"/>
          </a:xfrm>
          <a:prstGeom prst="rect">
            <a:avLst/>
          </a:prstGeom>
        </p:spPr>
      </p:pic>
      <p:pic>
        <p:nvPicPr>
          <p:cNvPr id="19" name="Picture 18" descr="A blue and white logo&#10;&#10;Description automatically generated">
            <a:extLst>
              <a:ext uri="{FF2B5EF4-FFF2-40B4-BE49-F238E27FC236}">
                <a16:creationId xmlns:a16="http://schemas.microsoft.com/office/drawing/2014/main" id="{5DDD78EF-9E36-DB5B-0210-C6F1287307F3}"/>
              </a:ext>
            </a:extLst>
          </p:cNvPr>
          <p:cNvPicPr>
            <a:picLocks noChangeAspect="1"/>
          </p:cNvPicPr>
          <p:nvPr userDrawn="1"/>
        </p:nvPicPr>
        <p:blipFill>
          <a:blip r:embed="rId9"/>
          <a:stretch>
            <a:fillRect/>
          </a:stretch>
        </p:blipFill>
        <p:spPr>
          <a:xfrm>
            <a:off x="5550070" y="41431786"/>
            <a:ext cx="3200400" cy="1350458"/>
          </a:xfrm>
          <a:prstGeom prst="rect">
            <a:avLst/>
          </a:prstGeom>
        </p:spPr>
      </p:pic>
      <p:pic>
        <p:nvPicPr>
          <p:cNvPr id="21" name="Picture 20" descr="A blue and white logo&#10;&#10;Description automatically generated">
            <a:extLst>
              <a:ext uri="{FF2B5EF4-FFF2-40B4-BE49-F238E27FC236}">
                <a16:creationId xmlns:a16="http://schemas.microsoft.com/office/drawing/2014/main" id="{4C1B173E-B486-356C-CC2D-BCE3DE407642}"/>
              </a:ext>
            </a:extLst>
          </p:cNvPr>
          <p:cNvPicPr>
            <a:picLocks noChangeAspect="1"/>
          </p:cNvPicPr>
          <p:nvPr userDrawn="1"/>
        </p:nvPicPr>
        <p:blipFill>
          <a:blip r:embed="rId10"/>
          <a:stretch>
            <a:fillRect/>
          </a:stretch>
        </p:blipFill>
        <p:spPr>
          <a:xfrm>
            <a:off x="9001906" y="41765177"/>
            <a:ext cx="3200400" cy="990223"/>
          </a:xfrm>
          <a:prstGeom prst="rect">
            <a:avLst/>
          </a:prstGeom>
        </p:spPr>
      </p:pic>
      <p:pic>
        <p:nvPicPr>
          <p:cNvPr id="23" name="Picture 22" descr="A blue text on a black background&#10;&#10;Description automatically generated">
            <a:extLst>
              <a:ext uri="{FF2B5EF4-FFF2-40B4-BE49-F238E27FC236}">
                <a16:creationId xmlns:a16="http://schemas.microsoft.com/office/drawing/2014/main" id="{5C1FC0C1-4C61-70A3-4A26-ADC730BA7471}"/>
              </a:ext>
            </a:extLst>
          </p:cNvPr>
          <p:cNvPicPr>
            <a:picLocks noChangeAspect="1"/>
          </p:cNvPicPr>
          <p:nvPr userDrawn="1"/>
        </p:nvPicPr>
        <p:blipFill>
          <a:blip r:embed="rId11"/>
          <a:stretch>
            <a:fillRect/>
          </a:stretch>
        </p:blipFill>
        <p:spPr>
          <a:xfrm>
            <a:off x="12242846" y="41654513"/>
            <a:ext cx="3200400" cy="1280160"/>
          </a:xfrm>
          <a:prstGeom prst="rect">
            <a:avLst/>
          </a:prstGeom>
        </p:spPr>
      </p:pic>
      <p:pic>
        <p:nvPicPr>
          <p:cNvPr id="25" name="Picture 24" descr="Blue text on a black background&#10;&#10;Description automatically generated">
            <a:extLst>
              <a:ext uri="{FF2B5EF4-FFF2-40B4-BE49-F238E27FC236}">
                <a16:creationId xmlns:a16="http://schemas.microsoft.com/office/drawing/2014/main" id="{B3612C9D-17D9-1D71-F241-8DF0757C054F}"/>
              </a:ext>
            </a:extLst>
          </p:cNvPr>
          <p:cNvPicPr>
            <a:picLocks noChangeAspect="1"/>
          </p:cNvPicPr>
          <p:nvPr userDrawn="1"/>
        </p:nvPicPr>
        <p:blipFill>
          <a:blip r:embed="rId12"/>
          <a:stretch>
            <a:fillRect/>
          </a:stretch>
        </p:blipFill>
        <p:spPr>
          <a:xfrm>
            <a:off x="10905764" y="43113945"/>
            <a:ext cx="3200400" cy="537567"/>
          </a:xfrm>
          <a:prstGeom prst="rect">
            <a:avLst/>
          </a:prstGeom>
        </p:spPr>
      </p:pic>
      <p:pic>
        <p:nvPicPr>
          <p:cNvPr id="27" name="Picture 26" descr="Purple text on a white background&#10;&#10;Description automatically generated">
            <a:extLst>
              <a:ext uri="{FF2B5EF4-FFF2-40B4-BE49-F238E27FC236}">
                <a16:creationId xmlns:a16="http://schemas.microsoft.com/office/drawing/2014/main" id="{C07DE3EB-5F15-7005-FCC3-ECFBEF3202BB}"/>
              </a:ext>
            </a:extLst>
          </p:cNvPr>
          <p:cNvPicPr>
            <a:picLocks noChangeAspect="1"/>
          </p:cNvPicPr>
          <p:nvPr userDrawn="1"/>
        </p:nvPicPr>
        <p:blipFill rotWithShape="1">
          <a:blip r:embed="rId13"/>
          <a:srcRect l="4820" t="14954" r="2901" b="19641"/>
          <a:stretch/>
        </p:blipFill>
        <p:spPr>
          <a:xfrm>
            <a:off x="17260422" y="41511580"/>
            <a:ext cx="3200400" cy="1190871"/>
          </a:xfrm>
          <a:prstGeom prst="rect">
            <a:avLst/>
          </a:prstGeom>
          <a:ln>
            <a:noFill/>
          </a:ln>
        </p:spPr>
      </p:pic>
      <p:pic>
        <p:nvPicPr>
          <p:cNvPr id="29" name="Graphic 28">
            <a:extLst>
              <a:ext uri="{FF2B5EF4-FFF2-40B4-BE49-F238E27FC236}">
                <a16:creationId xmlns:a16="http://schemas.microsoft.com/office/drawing/2014/main" id="{4F77A83B-66B3-C97F-3739-4EBE43AD5B5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8149348" y="42865680"/>
            <a:ext cx="3200400" cy="769351"/>
          </a:xfrm>
          <a:prstGeom prst="rect">
            <a:avLst/>
          </a:prstGeom>
        </p:spPr>
      </p:pic>
      <p:pic>
        <p:nvPicPr>
          <p:cNvPr id="35" name="Graphic 34">
            <a:extLst>
              <a:ext uri="{FF2B5EF4-FFF2-40B4-BE49-F238E27FC236}">
                <a16:creationId xmlns:a16="http://schemas.microsoft.com/office/drawing/2014/main" id="{738A8D28-9861-571D-F439-0EF1F3BEE20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5117911" y="41934647"/>
            <a:ext cx="2212848" cy="1716865"/>
          </a:xfrm>
          <a:prstGeom prst="rect">
            <a:avLst/>
          </a:prstGeom>
        </p:spPr>
      </p:pic>
      <p:pic>
        <p:nvPicPr>
          <p:cNvPr id="37" name="Picture 36" descr="Blue text on a white background&#10;&#10;Description automatically generated">
            <a:extLst>
              <a:ext uri="{FF2B5EF4-FFF2-40B4-BE49-F238E27FC236}">
                <a16:creationId xmlns:a16="http://schemas.microsoft.com/office/drawing/2014/main" id="{F6655484-700E-13E9-252B-C7026AE974D4}"/>
              </a:ext>
            </a:extLst>
          </p:cNvPr>
          <p:cNvPicPr>
            <a:picLocks noChangeAspect="1"/>
          </p:cNvPicPr>
          <p:nvPr userDrawn="1"/>
        </p:nvPicPr>
        <p:blipFill>
          <a:blip r:embed="rId18"/>
          <a:stretch>
            <a:fillRect/>
          </a:stretch>
        </p:blipFill>
        <p:spPr>
          <a:xfrm>
            <a:off x="6223211" y="43034059"/>
            <a:ext cx="3200400" cy="600462"/>
          </a:xfrm>
          <a:prstGeom prst="rect">
            <a:avLst/>
          </a:prstGeom>
        </p:spPr>
      </p:pic>
      <p:pic>
        <p:nvPicPr>
          <p:cNvPr id="39" name="Picture 38" descr="Red letters on a white background&#10;&#10;Description automatically generated">
            <a:extLst>
              <a:ext uri="{FF2B5EF4-FFF2-40B4-BE49-F238E27FC236}">
                <a16:creationId xmlns:a16="http://schemas.microsoft.com/office/drawing/2014/main" id="{B1EBFE1B-C733-3A9E-4FA5-512BC123F66C}"/>
              </a:ext>
            </a:extLst>
          </p:cNvPr>
          <p:cNvPicPr>
            <a:picLocks noChangeAspect="1"/>
          </p:cNvPicPr>
          <p:nvPr userDrawn="1"/>
        </p:nvPicPr>
        <p:blipFill>
          <a:blip r:embed="rId19"/>
          <a:stretch>
            <a:fillRect/>
          </a:stretch>
        </p:blipFill>
        <p:spPr>
          <a:xfrm>
            <a:off x="21913033" y="42755400"/>
            <a:ext cx="3200400" cy="896112"/>
          </a:xfrm>
          <a:prstGeom prst="rect">
            <a:avLst/>
          </a:prstGeom>
        </p:spPr>
      </p:pic>
      <p:pic>
        <p:nvPicPr>
          <p:cNvPr id="41" name="Picture 40">
            <a:extLst>
              <a:ext uri="{FF2B5EF4-FFF2-40B4-BE49-F238E27FC236}">
                <a16:creationId xmlns:a16="http://schemas.microsoft.com/office/drawing/2014/main" id="{6EC234A1-9FFF-36DA-CEE3-FCD79E719A62}"/>
              </a:ext>
            </a:extLst>
          </p:cNvPr>
          <p:cNvPicPr>
            <a:picLocks noChangeAspect="1"/>
          </p:cNvPicPr>
          <p:nvPr userDrawn="1"/>
        </p:nvPicPr>
        <p:blipFill>
          <a:blip r:embed="rId20"/>
          <a:stretch>
            <a:fillRect/>
          </a:stretch>
        </p:blipFill>
        <p:spPr>
          <a:xfrm>
            <a:off x="21279411" y="41843070"/>
            <a:ext cx="3200400" cy="666750"/>
          </a:xfrm>
          <a:prstGeom prst="rect">
            <a:avLst/>
          </a:prstGeom>
        </p:spPr>
      </p:pic>
      <p:pic>
        <p:nvPicPr>
          <p:cNvPr id="2" name="Picture 1" descr="A qr code with a dinosaur&#10;&#10;Description automatically generated">
            <a:extLst>
              <a:ext uri="{FF2B5EF4-FFF2-40B4-BE49-F238E27FC236}">
                <a16:creationId xmlns:a16="http://schemas.microsoft.com/office/drawing/2014/main" id="{AF31FFC5-22D6-49F7-A42D-1A4FC76546A3}"/>
              </a:ext>
            </a:extLst>
          </p:cNvPr>
          <p:cNvPicPr>
            <a:picLocks noChangeAspect="1"/>
          </p:cNvPicPr>
          <p:nvPr userDrawn="1"/>
        </p:nvPicPr>
        <p:blipFill>
          <a:blip r:embed="rId21"/>
          <a:stretch>
            <a:fillRect/>
          </a:stretch>
        </p:blipFill>
        <p:spPr>
          <a:xfrm>
            <a:off x="27806588" y="37271070"/>
            <a:ext cx="4572000" cy="4572000"/>
          </a:xfrm>
          <a:prstGeom prst="rect">
            <a:avLst/>
          </a:prstGeom>
        </p:spPr>
      </p:pic>
    </p:spTree>
    <p:extLst>
      <p:ext uri="{BB962C8B-B14F-4D97-AF65-F5344CB8AC3E}">
        <p14:creationId xmlns:p14="http://schemas.microsoft.com/office/powerpoint/2010/main" val="1939965831"/>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160" userDrawn="1">
          <p15:clr>
            <a:srgbClr val="F26B43"/>
          </p15:clr>
        </p15:guide>
        <p15:guide id="2" pos="57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epsi.pppl.gov/" TargetMode="External"/><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epsi.pppl.gov/about-epsi" TargetMode="External"/><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9F7A0-9CA9-B6B4-E3C1-375FAFC25C12}"/>
              </a:ext>
            </a:extLst>
          </p:cNvPr>
          <p:cNvSpPr txBox="1"/>
          <p:nvPr/>
        </p:nvSpPr>
        <p:spPr>
          <a:xfrm>
            <a:off x="11531600" y="212499"/>
            <a:ext cx="21158200" cy="2554545"/>
          </a:xfrm>
          <a:prstGeom prst="rect">
            <a:avLst/>
          </a:prstGeom>
          <a:noFill/>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baseline="0" dirty="0">
                <a:ln>
                  <a:solidFill>
                    <a:srgbClr val="22578B"/>
                  </a:solidFill>
                </a:ln>
                <a:solidFill>
                  <a:schemeClr val="bg1"/>
                </a:solidFill>
                <a:effectLst/>
                <a:latin typeface="PT Sans" panose="020B0503020203020204" pitchFamily="34" charset="77"/>
              </a:rPr>
              <a:t>Monitoring, Porting, and Optimizing </a:t>
            </a:r>
            <a:r>
              <a:rPr lang="en-US" sz="8000" b="1" dirty="0">
                <a:ln>
                  <a:solidFill>
                    <a:srgbClr val="22578B"/>
                  </a:solidFill>
                </a:ln>
                <a:solidFill>
                  <a:schemeClr val="bg1"/>
                </a:solidFill>
                <a:latin typeface="PT Sans" panose="020B0503020203020204" pitchFamily="34" charset="77"/>
              </a:rPr>
              <a:t>the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ln>
                  <a:solidFill>
                    <a:srgbClr val="22578B"/>
                  </a:solidFill>
                </a:ln>
                <a:solidFill>
                  <a:schemeClr val="bg1"/>
                </a:solidFill>
                <a:latin typeface="PT Sans" panose="020B0503020203020204" pitchFamily="34" charset="77"/>
              </a:rPr>
              <a:t>G</a:t>
            </a:r>
            <a:r>
              <a:rPr lang="en-US" sz="8000" b="1" baseline="0" dirty="0">
                <a:ln>
                  <a:solidFill>
                    <a:srgbClr val="22578B"/>
                  </a:solidFill>
                </a:ln>
                <a:solidFill>
                  <a:schemeClr val="bg1"/>
                </a:solidFill>
                <a:effectLst/>
                <a:latin typeface="PT Sans" panose="020B0503020203020204" pitchFamily="34" charset="77"/>
              </a:rPr>
              <a:t>lobal</a:t>
            </a:r>
            <a:r>
              <a:rPr lang="en-US" sz="8000" b="1" dirty="0">
                <a:ln>
                  <a:solidFill>
                    <a:srgbClr val="22578B"/>
                  </a:solidFill>
                </a:ln>
                <a:solidFill>
                  <a:schemeClr val="bg1"/>
                </a:solidFill>
                <a:latin typeface="PT Sans" panose="020B0503020203020204" pitchFamily="34" charset="77"/>
              </a:rPr>
              <a:t> G</a:t>
            </a:r>
            <a:r>
              <a:rPr lang="en-US" sz="8000" b="1" baseline="0" dirty="0">
                <a:ln>
                  <a:solidFill>
                    <a:srgbClr val="22578B"/>
                  </a:solidFill>
                </a:ln>
                <a:solidFill>
                  <a:schemeClr val="bg1"/>
                </a:solidFill>
                <a:effectLst/>
                <a:latin typeface="PT Sans" panose="020B0503020203020204" pitchFamily="34" charset="77"/>
              </a:rPr>
              <a:t>yrokinetic </a:t>
            </a:r>
            <a:r>
              <a:rPr lang="en-US" sz="8000" b="1" dirty="0">
                <a:ln>
                  <a:solidFill>
                    <a:srgbClr val="22578B"/>
                  </a:solidFill>
                </a:ln>
                <a:solidFill>
                  <a:schemeClr val="bg1"/>
                </a:solidFill>
                <a:latin typeface="PT Sans" panose="020B0503020203020204" pitchFamily="34" charset="77"/>
              </a:rPr>
              <a:t>Pa</a:t>
            </a:r>
            <a:r>
              <a:rPr lang="en-US" sz="8000" b="1" baseline="0" dirty="0">
                <a:ln>
                  <a:solidFill>
                    <a:srgbClr val="22578B"/>
                  </a:solidFill>
                </a:ln>
                <a:solidFill>
                  <a:schemeClr val="bg1"/>
                </a:solidFill>
                <a:effectLst/>
                <a:latin typeface="PT Sans" panose="020B0503020203020204" pitchFamily="34" charset="77"/>
              </a:rPr>
              <a:t>rticle-in-cell </a:t>
            </a:r>
            <a:r>
              <a:rPr lang="en-US" sz="8000" b="1" dirty="0">
                <a:ln>
                  <a:solidFill>
                    <a:srgbClr val="22578B"/>
                  </a:solidFill>
                </a:ln>
                <a:solidFill>
                  <a:schemeClr val="bg1"/>
                </a:solidFill>
                <a:latin typeface="PT Sans" panose="020B0503020203020204" pitchFamily="34" charset="77"/>
              </a:rPr>
              <a:t>C</a:t>
            </a:r>
            <a:r>
              <a:rPr lang="en-US" sz="8000" b="1" baseline="0" dirty="0">
                <a:ln>
                  <a:solidFill>
                    <a:srgbClr val="22578B"/>
                  </a:solidFill>
                </a:ln>
                <a:solidFill>
                  <a:schemeClr val="bg1"/>
                </a:solidFill>
                <a:effectLst/>
                <a:latin typeface="PT Sans" panose="020B0503020203020204" pitchFamily="34" charset="77"/>
              </a:rPr>
              <a:t>ode XGC</a:t>
            </a:r>
          </a:p>
        </p:txBody>
      </p:sp>
      <p:sp>
        <p:nvSpPr>
          <p:cNvPr id="13" name="TextBox 12">
            <a:extLst>
              <a:ext uri="{FF2B5EF4-FFF2-40B4-BE49-F238E27FC236}">
                <a16:creationId xmlns:a16="http://schemas.microsoft.com/office/drawing/2014/main" id="{E1561238-F3CD-688D-C89C-8B174403703E}"/>
              </a:ext>
            </a:extLst>
          </p:cNvPr>
          <p:cNvSpPr txBox="1"/>
          <p:nvPr/>
        </p:nvSpPr>
        <p:spPr>
          <a:xfrm>
            <a:off x="10527783" y="2791108"/>
            <a:ext cx="22390617" cy="769441"/>
          </a:xfrm>
          <a:prstGeom prst="rect">
            <a:avLst/>
          </a:prstGeom>
          <a:noFill/>
          <a:ln>
            <a:noFill/>
          </a:ln>
        </p:spPr>
        <p:txBody>
          <a:bodyPr wrap="non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baseline="0" dirty="0">
                <a:ln>
                  <a:solidFill>
                    <a:srgbClr val="22578B"/>
                  </a:solidFill>
                </a:ln>
                <a:solidFill>
                  <a:schemeClr val="bg1"/>
                </a:solidFill>
                <a:effectLst/>
                <a:latin typeface="PT Sans" panose="020B0503020203020204" pitchFamily="34" charset="77"/>
              </a:rPr>
              <a:t>Kevin Huck, Aaron </a:t>
            </a:r>
            <a:r>
              <a:rPr lang="en-US" sz="4400" b="1" baseline="0" dirty="0" err="1">
                <a:ln>
                  <a:solidFill>
                    <a:srgbClr val="22578B"/>
                  </a:solidFill>
                </a:ln>
                <a:solidFill>
                  <a:schemeClr val="bg1"/>
                </a:solidFill>
                <a:effectLst/>
                <a:latin typeface="PT Sans" panose="020B0503020203020204" pitchFamily="34" charset="77"/>
              </a:rPr>
              <a:t>Scheinberg</a:t>
            </a:r>
            <a:r>
              <a:rPr lang="en-US" sz="4400" b="1" baseline="0" dirty="0">
                <a:ln>
                  <a:solidFill>
                    <a:srgbClr val="22578B"/>
                  </a:solidFill>
                </a:ln>
                <a:solidFill>
                  <a:schemeClr val="bg1"/>
                </a:solidFill>
                <a:effectLst/>
                <a:latin typeface="PT Sans" panose="020B0503020203020204" pitchFamily="34" charset="77"/>
              </a:rPr>
              <a:t>, David </a:t>
            </a:r>
            <a:r>
              <a:rPr lang="en-US" sz="4400" b="1" baseline="0" dirty="0" err="1">
                <a:ln>
                  <a:solidFill>
                    <a:srgbClr val="22578B"/>
                  </a:solidFill>
                </a:ln>
                <a:solidFill>
                  <a:schemeClr val="bg1"/>
                </a:solidFill>
                <a:effectLst/>
                <a:latin typeface="PT Sans" panose="020B0503020203020204" pitchFamily="34" charset="77"/>
              </a:rPr>
              <a:t>Pugmire</a:t>
            </a:r>
            <a:r>
              <a:rPr lang="en-US" sz="4400" b="1" baseline="0" dirty="0">
                <a:ln>
                  <a:solidFill>
                    <a:srgbClr val="22578B"/>
                  </a:solidFill>
                </a:ln>
                <a:solidFill>
                  <a:schemeClr val="bg1"/>
                </a:solidFill>
                <a:effectLst/>
                <a:latin typeface="PT Sans" panose="020B0503020203020204" pitchFamily="34" charset="77"/>
              </a:rPr>
              <a:t>, Eric </a:t>
            </a:r>
            <a:r>
              <a:rPr lang="en-US" sz="4400" b="1" baseline="0" dirty="0" err="1">
                <a:ln>
                  <a:solidFill>
                    <a:srgbClr val="22578B"/>
                  </a:solidFill>
                </a:ln>
                <a:solidFill>
                  <a:schemeClr val="bg1"/>
                </a:solidFill>
                <a:effectLst/>
                <a:latin typeface="PT Sans" panose="020B0503020203020204" pitchFamily="34" charset="77"/>
              </a:rPr>
              <a:t>Suchyta</a:t>
            </a:r>
            <a:r>
              <a:rPr lang="en-US" sz="4400" b="1" baseline="0" dirty="0">
                <a:ln>
                  <a:solidFill>
                    <a:srgbClr val="22578B"/>
                  </a:solidFill>
                </a:ln>
                <a:solidFill>
                  <a:schemeClr val="bg1"/>
                </a:solidFill>
                <a:effectLst/>
                <a:latin typeface="PT Sans" panose="020B0503020203020204" pitchFamily="34" charset="77"/>
              </a:rPr>
              <a:t>, Norbert </a:t>
            </a:r>
            <a:r>
              <a:rPr lang="en-US" sz="4400" b="1" baseline="0" dirty="0" err="1">
                <a:ln>
                  <a:solidFill>
                    <a:srgbClr val="22578B"/>
                  </a:solidFill>
                </a:ln>
                <a:solidFill>
                  <a:schemeClr val="bg1"/>
                </a:solidFill>
                <a:effectLst/>
                <a:latin typeface="PT Sans" panose="020B0503020203020204" pitchFamily="34" charset="77"/>
              </a:rPr>
              <a:t>Podhorszki</a:t>
            </a:r>
            <a:r>
              <a:rPr lang="en-US" sz="4400" b="1" baseline="0" dirty="0">
                <a:ln>
                  <a:solidFill>
                    <a:srgbClr val="22578B"/>
                  </a:solidFill>
                </a:ln>
                <a:solidFill>
                  <a:schemeClr val="bg1"/>
                </a:solidFill>
                <a:effectLst/>
                <a:latin typeface="PT Sans" panose="020B0503020203020204" pitchFamily="34" charset="77"/>
              </a:rPr>
              <a:t>. Scott </a:t>
            </a:r>
            <a:r>
              <a:rPr lang="en-US" sz="4400" b="1" baseline="0" dirty="0" err="1">
                <a:ln>
                  <a:solidFill>
                    <a:srgbClr val="22578B"/>
                  </a:solidFill>
                </a:ln>
                <a:solidFill>
                  <a:schemeClr val="bg1"/>
                </a:solidFill>
                <a:effectLst/>
                <a:latin typeface="PT Sans" panose="020B0503020203020204" pitchFamily="34" charset="77"/>
              </a:rPr>
              <a:t>Klasky</a:t>
            </a:r>
            <a:endParaRPr lang="en-US" sz="4400" b="1" baseline="0" dirty="0">
              <a:ln>
                <a:solidFill>
                  <a:srgbClr val="22578B"/>
                </a:solidFill>
              </a:ln>
              <a:solidFill>
                <a:schemeClr val="bg1"/>
              </a:solidFill>
              <a:effectLst/>
              <a:latin typeface="PT Sans" panose="020B0503020203020204" pitchFamily="34" charset="77"/>
            </a:endParaRPr>
          </a:p>
        </p:txBody>
      </p:sp>
      <p:pic>
        <p:nvPicPr>
          <p:cNvPr id="1026" name="Picture 2">
            <a:extLst>
              <a:ext uri="{FF2B5EF4-FFF2-40B4-BE49-F238E27FC236}">
                <a16:creationId xmlns:a16="http://schemas.microsoft.com/office/drawing/2014/main" id="{A1674F8E-9E48-89F2-956C-4E95BFE09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991861"/>
            <a:ext cx="3816350" cy="33006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AD9B1C-EB08-2E27-7414-1A8DE391C1C6}"/>
              </a:ext>
            </a:extLst>
          </p:cNvPr>
          <p:cNvSpPr txBox="1"/>
          <p:nvPr/>
        </p:nvSpPr>
        <p:spPr>
          <a:xfrm>
            <a:off x="25518861" y="8819938"/>
            <a:ext cx="6387189" cy="1477328"/>
          </a:xfrm>
          <a:prstGeom prst="rect">
            <a:avLst/>
          </a:prstGeom>
          <a:noFill/>
        </p:spPr>
        <p:txBody>
          <a:bodyPr wrap="square" rtlCol="0">
            <a:spAutoFit/>
          </a:bodyPr>
          <a:lstStyle/>
          <a:p>
            <a:r>
              <a:rPr lang="en-US" i="1" dirty="0">
                <a:latin typeface="PT Sans" panose="020B0503020203020204" pitchFamily="34" charset="77"/>
              </a:rPr>
              <a:t>This figure shows an electrostatic potential perturbation from a </a:t>
            </a:r>
            <a:r>
              <a:rPr lang="en-US" i="1" dirty="0" err="1">
                <a:latin typeface="PT Sans" panose="020B0503020203020204" pitchFamily="34" charset="77"/>
              </a:rPr>
              <a:t>petascale</a:t>
            </a:r>
            <a:r>
              <a:rPr lang="en-US" i="1" dirty="0">
                <a:latin typeface="PT Sans" panose="020B0503020203020204" pitchFamily="34" charset="77"/>
              </a:rPr>
              <a:t> simulation of full-function gyrokinetic ion temperature gradient turbulence in realistic global DIII-D geometry. The magnetic separatrix surface is highlighted in the edge region. (source: </a:t>
            </a:r>
            <a:r>
              <a:rPr lang="en-US" i="1" dirty="0">
                <a:latin typeface="PT Sans" panose="020B0503020203020204" pitchFamily="34" charset="77"/>
                <a:hlinkClick r:id="rId3"/>
              </a:rPr>
              <a:t>https://epsi.pppl.gov</a:t>
            </a:r>
            <a:r>
              <a:rPr lang="en-US" i="1" dirty="0">
                <a:latin typeface="PT Sans" panose="020B0503020203020204" pitchFamily="34" charset="77"/>
              </a:rPr>
              <a:t>)</a:t>
            </a:r>
          </a:p>
        </p:txBody>
      </p:sp>
      <p:pic>
        <p:nvPicPr>
          <p:cNvPr id="1028" name="Picture 4">
            <a:extLst>
              <a:ext uri="{FF2B5EF4-FFF2-40B4-BE49-F238E27FC236}">
                <a16:creationId xmlns:a16="http://schemas.microsoft.com/office/drawing/2014/main" id="{46BBAFB2-1273-B677-41D4-6C827A6C3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8863" y="3991861"/>
            <a:ext cx="6387189" cy="48035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CD85DD-41EF-119C-220D-C5AD1AAEABDF}"/>
              </a:ext>
            </a:extLst>
          </p:cNvPr>
          <p:cNvSpPr txBox="1"/>
          <p:nvPr/>
        </p:nvSpPr>
        <p:spPr>
          <a:xfrm>
            <a:off x="5105065" y="3991861"/>
            <a:ext cx="20325316" cy="6386276"/>
          </a:xfrm>
          <a:prstGeom prst="rect">
            <a:avLst/>
          </a:prstGeom>
          <a:noFill/>
        </p:spPr>
        <p:txBody>
          <a:bodyPr wrap="square" rtlCol="0">
            <a:noAutofit/>
          </a:bodyPr>
          <a:lstStyle/>
          <a:p>
            <a:r>
              <a:rPr lang="en-US" sz="2800" dirty="0">
                <a:latin typeface="PT Sans" panose="020B0503020203020204" pitchFamily="34" charset="77"/>
              </a:rPr>
              <a:t>RAPIDS2 has maintained an ongoing collaboration and partnership with the SciDAC-4 Partnership Center for High Fidelity Boundary Plasma Simulation (HBPS). The HBPS goal is to develop advanced simulation software, utilizing  extreme parallelism and based upon a first-principles kinetic approach, to address the challenges associated with understanding the edge region of magnetically confined plasmas. This work is relevant to existing magnetic fusion experiments and essential for next-generation burning plasma experiments such as ITER. The success of ITER is critically dependent upon sustained high confinement (H-mode) operation, which requires an edge pedestal of sufficient height for good core plasma confinement without producing deleterious large-scale, edge-localized instabilities. The plasma edge presents a set of multi-physics, multi-scale problems involving a separatrix and complex 3D magnetic geometry. Perhaps the greatest computational challenge is the lack of scale separation – temporal scales for drift waves, Alfvén waves, and ELM dynamics, for example, have strong overlap. Similar overlap occurs in the spatial scales for the ion poloidal gyro-radius, drift wave, and plasma pedestal width. Microturbulence and large-scale neoclassical dynamics self-organize together nonlinearly. The traditional approach of separating fusion problems into weakly interacting spatial or temporal domains clearly breaks down in the edge. A full kinetic model (total-f non-perturbative model) must be applied to understand and predict the edge physics including non-equilibrium thermodynamic issues arising from the magnetic topology (e.g., the open field lines producing a spatially sensitive velocity hole), plasma wall interactions, neutral and atomic physics. </a:t>
            </a:r>
            <a:r>
              <a:rPr lang="en-US" sz="2800" i="1" dirty="0">
                <a:latin typeface="PT Sans" panose="020B0503020203020204" pitchFamily="34" charset="77"/>
              </a:rPr>
              <a:t>(source: </a:t>
            </a:r>
            <a:r>
              <a:rPr lang="en-US" sz="2800" i="1" dirty="0">
                <a:latin typeface="PT Sans" panose="020B0503020203020204" pitchFamily="34" charset="77"/>
                <a:hlinkClick r:id="rId5"/>
              </a:rPr>
              <a:t>https://epsi.pppl.gov/about-epsi</a:t>
            </a:r>
            <a:r>
              <a:rPr lang="en-US" sz="2800" i="1" dirty="0">
                <a:latin typeface="PT Sans" panose="020B0503020203020204" pitchFamily="34" charset="77"/>
              </a:rPr>
              <a:t>)</a:t>
            </a:r>
            <a:endParaRPr lang="en-US" sz="2800" dirty="0">
              <a:latin typeface="PT Sans" panose="020B0503020203020204" pitchFamily="34" charset="77"/>
            </a:endParaRPr>
          </a:p>
        </p:txBody>
      </p:sp>
      <p:pic>
        <p:nvPicPr>
          <p:cNvPr id="1030" name="Picture 6">
            <a:extLst>
              <a:ext uri="{FF2B5EF4-FFF2-40B4-BE49-F238E27FC236}">
                <a16:creationId xmlns:a16="http://schemas.microsoft.com/office/drawing/2014/main" id="{F90AA2EA-C70B-D4E6-8395-9EC7D416B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775" y="7805944"/>
            <a:ext cx="36576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BECD94CF-D9D4-3C95-8C27-21AE217CA8ED}"/>
              </a:ext>
            </a:extLst>
          </p:cNvPr>
          <p:cNvPicPr>
            <a:picLocks noChangeAspect="1" noChangeArrowheads="1"/>
          </p:cNvPicPr>
          <p:nvPr/>
        </p:nvPicPr>
        <p:blipFill>
          <a:blip r:embed="rId7"/>
          <a:srcRect t="521" b="521"/>
          <a:stretch/>
        </p:blipFill>
        <p:spPr bwMode="auto">
          <a:xfrm>
            <a:off x="862683" y="21427205"/>
            <a:ext cx="10186667" cy="7990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CAF8E10-30D2-49FB-5A39-219D81604890}"/>
              </a:ext>
            </a:extLst>
          </p:cNvPr>
          <p:cNvSpPr txBox="1"/>
          <p:nvPr/>
        </p:nvSpPr>
        <p:spPr>
          <a:xfrm>
            <a:off x="11516755" y="22115826"/>
            <a:ext cx="4526757" cy="3460248"/>
          </a:xfrm>
          <a:prstGeom prst="rect">
            <a:avLst/>
          </a:prstGeom>
          <a:noFill/>
        </p:spPr>
        <p:txBody>
          <a:bodyPr wrap="square" rtlCol="0">
            <a:noAutofit/>
          </a:bodyPr>
          <a:lstStyle/>
          <a:p>
            <a:pPr algn="l" rtl="0">
              <a:spcBef>
                <a:spcPts val="0"/>
              </a:spcBef>
              <a:spcAft>
                <a:spcPts val="0"/>
              </a:spcAft>
            </a:pPr>
            <a:r>
              <a:rPr lang="en-US" sz="1800" b="0" i="1" u="none" strike="noStrike" dirty="0">
                <a:solidFill>
                  <a:srgbClr val="000000"/>
                </a:solidFill>
                <a:effectLst/>
                <a:latin typeface="PT Sans" panose="020B0503020203020204" pitchFamily="34" charset="77"/>
              </a:rPr>
              <a:t>Figure, left: Scaling performance and timer breakdown of the XGC simulation on Frontier (OLCF), relative to Perlmutter (NERSC) and Summit (OLCF), using the same number of GPUs (roughly 2.1x faster than Summit). Because electromagnetic simulations are a science priority going forward, the electron push kernel is less time dominant since it is sub-cycled fewer times. Scaling performance on Polaris (ALCF) is similar to Perlmutter. Credit: Aaron </a:t>
            </a:r>
            <a:r>
              <a:rPr lang="en-US" sz="1800" b="0" i="1" u="none" strike="noStrike" dirty="0" err="1">
                <a:solidFill>
                  <a:srgbClr val="000000"/>
                </a:solidFill>
                <a:effectLst/>
                <a:latin typeface="PT Sans" panose="020B0503020203020204" pitchFamily="34" charset="77"/>
              </a:rPr>
              <a:t>Scheinberg</a:t>
            </a:r>
            <a:r>
              <a:rPr lang="en-US" sz="1800" b="0" i="1" u="none" strike="noStrike" dirty="0">
                <a:solidFill>
                  <a:srgbClr val="000000"/>
                </a:solidFill>
                <a:effectLst/>
                <a:latin typeface="PT Sans" panose="020B0503020203020204" pitchFamily="34" charset="77"/>
              </a:rPr>
              <a:t>, Jubilee Development</a:t>
            </a:r>
            <a:endParaRPr lang="en-US" b="0" i="0" u="none" strike="noStrike" dirty="0">
              <a:solidFill>
                <a:srgbClr val="000000"/>
              </a:solidFill>
              <a:effectLst/>
              <a:latin typeface="PT Sans" panose="020B0503020203020204" pitchFamily="34" charset="77"/>
            </a:endParaRPr>
          </a:p>
        </p:txBody>
      </p:sp>
      <p:sp>
        <p:nvSpPr>
          <p:cNvPr id="14" name="TextBox 13">
            <a:extLst>
              <a:ext uri="{FF2B5EF4-FFF2-40B4-BE49-F238E27FC236}">
                <a16:creationId xmlns:a16="http://schemas.microsoft.com/office/drawing/2014/main" id="{C9D41066-EAA8-2608-B356-DC372DF67378}"/>
              </a:ext>
            </a:extLst>
          </p:cNvPr>
          <p:cNvSpPr txBox="1"/>
          <p:nvPr/>
        </p:nvSpPr>
        <p:spPr>
          <a:xfrm>
            <a:off x="914400" y="29522398"/>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Porting and tuning HBPS applications with TAU and APEX</a:t>
            </a:r>
            <a:endParaRPr lang="en-US" sz="4000" dirty="0">
              <a:solidFill>
                <a:srgbClr val="22578B"/>
              </a:solidFill>
              <a:latin typeface="PT Sans" panose="020B0503020203020204" pitchFamily="34" charset="77"/>
            </a:endParaRPr>
          </a:p>
        </p:txBody>
      </p:sp>
      <p:sp>
        <p:nvSpPr>
          <p:cNvPr id="17" name="TextBox 16">
            <a:extLst>
              <a:ext uri="{FF2B5EF4-FFF2-40B4-BE49-F238E27FC236}">
                <a16:creationId xmlns:a16="http://schemas.microsoft.com/office/drawing/2014/main" id="{F6CC855B-06DA-164B-7533-5C53F48598A0}"/>
              </a:ext>
            </a:extLst>
          </p:cNvPr>
          <p:cNvSpPr txBox="1"/>
          <p:nvPr/>
        </p:nvSpPr>
        <p:spPr>
          <a:xfrm>
            <a:off x="914400" y="30274082"/>
            <a:ext cx="15544800" cy="2494656"/>
          </a:xfrm>
          <a:prstGeom prst="rect">
            <a:avLst/>
          </a:prstGeom>
          <a:noFill/>
        </p:spPr>
        <p:txBody>
          <a:bodyPr wrap="square">
            <a:noAutofit/>
          </a:bodyPr>
          <a:lstStyle/>
          <a:p>
            <a:r>
              <a:rPr lang="en-US" sz="3200" b="0" i="0" u="none" strike="noStrike" dirty="0">
                <a:solidFill>
                  <a:srgbClr val="000000"/>
                </a:solidFill>
                <a:effectLst/>
                <a:latin typeface="PT Sans" panose="020B0503020203020204" pitchFamily="34" charset="77"/>
              </a:rPr>
              <a:t>TAU and APEX’s scalable performance &amp; visualization tools from The University of Oregon OACISS Institute help High-Fidelity Boundary Plasma Simulation (HBPS) scientists achieve performance portability on the latest generation of DOE leadership-class systems.</a:t>
            </a:r>
            <a:endParaRPr lang="en-US" sz="3200" dirty="0">
              <a:latin typeface="PT Sans" panose="020B0503020203020204" pitchFamily="34" charset="77"/>
            </a:endParaRPr>
          </a:p>
        </p:txBody>
      </p:sp>
      <p:sp>
        <p:nvSpPr>
          <p:cNvPr id="18" name="TextBox 17">
            <a:extLst>
              <a:ext uri="{FF2B5EF4-FFF2-40B4-BE49-F238E27FC236}">
                <a16:creationId xmlns:a16="http://schemas.microsoft.com/office/drawing/2014/main" id="{4DAB0CA6-7DDB-B28D-DFC9-C68AA2126976}"/>
              </a:ext>
            </a:extLst>
          </p:cNvPr>
          <p:cNvSpPr txBox="1"/>
          <p:nvPr/>
        </p:nvSpPr>
        <p:spPr>
          <a:xfrm>
            <a:off x="914400" y="32979078"/>
            <a:ext cx="15544800" cy="2920571"/>
          </a:xfrm>
          <a:prstGeom prst="rect">
            <a:avLst/>
          </a:prstGeom>
          <a:noFill/>
        </p:spPr>
        <p:txBody>
          <a:bodyPr wrap="square">
            <a:noAutofit/>
          </a:bodyPr>
          <a:lstStyle/>
          <a:p>
            <a:r>
              <a:rPr lang="en-US" sz="3200" b="0" i="0" u="none" strike="noStrike" dirty="0">
                <a:solidFill>
                  <a:srgbClr val="000000"/>
                </a:solidFill>
                <a:effectLst/>
                <a:latin typeface="PT Sans" panose="020B0503020203020204" pitchFamily="34" charset="77"/>
              </a:rPr>
              <a:t>TAU’s performance measurement and analysis is helping XGC and GENE developers design new algorithms and parallelization strategies to fully utilize GPUs on Perlmutter and Polaris as well as on Frontier and Aurora development machines. TAU and APEX are also helping the HBPS team to improve OpenMP performance on CPUs. Improved computational efficiency and reduced memory usage allow for explorations of larger fusion energy problems with fewer compute nodes.</a:t>
            </a:r>
          </a:p>
        </p:txBody>
      </p:sp>
      <p:sp>
        <p:nvSpPr>
          <p:cNvPr id="19" name="TextBox 18">
            <a:extLst>
              <a:ext uri="{FF2B5EF4-FFF2-40B4-BE49-F238E27FC236}">
                <a16:creationId xmlns:a16="http://schemas.microsoft.com/office/drawing/2014/main" id="{70C50988-5DBC-60EA-B17C-8B924DC6BDC9}"/>
              </a:ext>
            </a:extLst>
          </p:cNvPr>
          <p:cNvSpPr txBox="1"/>
          <p:nvPr/>
        </p:nvSpPr>
        <p:spPr>
          <a:xfrm>
            <a:off x="914400" y="32271192"/>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Significance and Impact</a:t>
            </a:r>
          </a:p>
        </p:txBody>
      </p:sp>
      <p:sp>
        <p:nvSpPr>
          <p:cNvPr id="21" name="TextBox 20">
            <a:extLst>
              <a:ext uri="{FF2B5EF4-FFF2-40B4-BE49-F238E27FC236}">
                <a16:creationId xmlns:a16="http://schemas.microsoft.com/office/drawing/2014/main" id="{703AFB38-ECCD-58DE-F24C-FCBE7E1935B3}"/>
              </a:ext>
            </a:extLst>
          </p:cNvPr>
          <p:cNvSpPr txBox="1"/>
          <p:nvPr/>
        </p:nvSpPr>
        <p:spPr>
          <a:xfrm>
            <a:off x="914400" y="36247041"/>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Technical Approach</a:t>
            </a:r>
          </a:p>
        </p:txBody>
      </p:sp>
      <p:sp>
        <p:nvSpPr>
          <p:cNvPr id="22" name="TextBox 21">
            <a:extLst>
              <a:ext uri="{FF2B5EF4-FFF2-40B4-BE49-F238E27FC236}">
                <a16:creationId xmlns:a16="http://schemas.microsoft.com/office/drawing/2014/main" id="{1C6820F5-6D70-CA8A-6843-A581823FE7E4}"/>
              </a:ext>
            </a:extLst>
          </p:cNvPr>
          <p:cNvSpPr txBox="1"/>
          <p:nvPr/>
        </p:nvSpPr>
        <p:spPr>
          <a:xfrm>
            <a:off x="914400" y="36914754"/>
            <a:ext cx="15544800" cy="3268575"/>
          </a:xfrm>
          <a:prstGeom prst="rect">
            <a:avLst/>
          </a:prstGeom>
          <a:noFill/>
        </p:spPr>
        <p:txBody>
          <a:bodyPr wrap="square">
            <a:noAutofit/>
          </a:bodyPr>
          <a:lstStyle/>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Measured, analyzed and tuned XGC computational kernels for AMD GPUs as well as NVIDIA GPUs using TAU and APEX.</a:t>
            </a:r>
          </a:p>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Helped tune XGC OpenMP regions to replace atomic operations with faster reductions.</a:t>
            </a:r>
          </a:p>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APEX is enabling portable comparisons of the GENE simulation to fully utilize new systems utilizing NVIDIA, AMD, or Intel GPUs.</a:t>
            </a:r>
          </a:p>
        </p:txBody>
      </p:sp>
      <p:pic>
        <p:nvPicPr>
          <p:cNvPr id="1037" name="Picture 13" descr="A picture containing calendar&#10;&#10;Description automatically generated">
            <a:extLst>
              <a:ext uri="{FF2B5EF4-FFF2-40B4-BE49-F238E27FC236}">
                <a16:creationId xmlns:a16="http://schemas.microsoft.com/office/drawing/2014/main" id="{EC371B3B-E596-DD4C-A593-9FBFC89BC1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57518" y="10652598"/>
            <a:ext cx="15280960" cy="916524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Background pattern&#10;&#10;Description automatically generated">
            <a:extLst>
              <a:ext uri="{FF2B5EF4-FFF2-40B4-BE49-F238E27FC236}">
                <a16:creationId xmlns:a16="http://schemas.microsoft.com/office/drawing/2014/main" id="{EFE2FFC4-7BF3-9536-9177-863B8382F3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76439" y="21166859"/>
            <a:ext cx="15544800" cy="90904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01088CB-38B7-B241-03A2-1095201BF73C}"/>
              </a:ext>
            </a:extLst>
          </p:cNvPr>
          <p:cNvSpPr txBox="1"/>
          <p:nvPr/>
        </p:nvSpPr>
        <p:spPr>
          <a:xfrm>
            <a:off x="879922" y="10181226"/>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End-to-end simulation monitoring workflow</a:t>
            </a:r>
            <a:endParaRPr lang="en-US" sz="4000" dirty="0">
              <a:solidFill>
                <a:srgbClr val="22578B"/>
              </a:solidFill>
              <a:latin typeface="PT Sans" panose="020B0503020203020204" pitchFamily="34" charset="77"/>
            </a:endParaRPr>
          </a:p>
        </p:txBody>
      </p:sp>
      <p:sp>
        <p:nvSpPr>
          <p:cNvPr id="24" name="TextBox 23">
            <a:extLst>
              <a:ext uri="{FF2B5EF4-FFF2-40B4-BE49-F238E27FC236}">
                <a16:creationId xmlns:a16="http://schemas.microsoft.com/office/drawing/2014/main" id="{5D5C3457-40BE-F736-04CA-38554385A91E}"/>
              </a:ext>
            </a:extLst>
          </p:cNvPr>
          <p:cNvSpPr txBox="1"/>
          <p:nvPr/>
        </p:nvSpPr>
        <p:spPr>
          <a:xfrm>
            <a:off x="879922" y="10865433"/>
            <a:ext cx="15544800" cy="2494656"/>
          </a:xfrm>
          <a:prstGeom prst="rect">
            <a:avLst/>
          </a:prstGeom>
          <a:noFill/>
        </p:spPr>
        <p:txBody>
          <a:bodyPr wrap="square">
            <a:noAutofit/>
          </a:bodyPr>
          <a:lstStyle/>
          <a:p>
            <a:r>
              <a:rPr lang="en-US" sz="3200" b="0" i="0" u="none" strike="noStrike" dirty="0">
                <a:solidFill>
                  <a:srgbClr val="000000"/>
                </a:solidFill>
                <a:effectLst/>
                <a:latin typeface="PT Sans" panose="020B0503020203020204" pitchFamily="34" charset="77"/>
              </a:rPr>
              <a:t>We have developed an end-to-end workflow to monitor simulation results at runtime. This workflow enables scientists to collaboratively track results produced by high performance simulations in order to ensure successful runs. In collaboration with the HBPS </a:t>
            </a:r>
            <a:r>
              <a:rPr lang="en-US" sz="3200" b="0" i="0" u="none" strike="noStrike" dirty="0" err="1">
                <a:solidFill>
                  <a:srgbClr val="000000"/>
                </a:solidFill>
                <a:effectLst/>
                <a:latin typeface="PT Sans" panose="020B0503020203020204" pitchFamily="34" charset="77"/>
              </a:rPr>
              <a:t>SciDAC</a:t>
            </a:r>
            <a:r>
              <a:rPr lang="en-US" sz="3200" b="0" i="0" u="none" strike="noStrike" dirty="0">
                <a:solidFill>
                  <a:srgbClr val="000000"/>
                </a:solidFill>
                <a:effectLst/>
                <a:latin typeface="PT Sans" panose="020B0503020203020204" pitchFamily="34" charset="77"/>
              </a:rPr>
              <a:t> partnership, we have demonstrated this workflow for the XGC simulation modeling edge plasma physics.</a:t>
            </a:r>
          </a:p>
        </p:txBody>
      </p:sp>
      <p:sp>
        <p:nvSpPr>
          <p:cNvPr id="25" name="TextBox 24">
            <a:extLst>
              <a:ext uri="{FF2B5EF4-FFF2-40B4-BE49-F238E27FC236}">
                <a16:creationId xmlns:a16="http://schemas.microsoft.com/office/drawing/2014/main" id="{BA8958FB-60F3-CFA0-41AB-B7BB20F41288}"/>
              </a:ext>
            </a:extLst>
          </p:cNvPr>
          <p:cNvSpPr txBox="1"/>
          <p:nvPr/>
        </p:nvSpPr>
        <p:spPr>
          <a:xfrm>
            <a:off x="879922" y="14483145"/>
            <a:ext cx="15544800" cy="2920571"/>
          </a:xfrm>
          <a:prstGeom prst="rect">
            <a:avLst/>
          </a:prstGeom>
          <a:noFill/>
        </p:spPr>
        <p:txBody>
          <a:bodyPr wrap="square">
            <a:noAutofit/>
          </a:bodyPr>
          <a:lstStyle/>
          <a:p>
            <a:r>
              <a:rPr lang="en-US" sz="3200" b="0" i="0" u="none" strike="noStrike" dirty="0">
                <a:solidFill>
                  <a:srgbClr val="000000"/>
                </a:solidFill>
                <a:effectLst/>
                <a:latin typeface="PT Sans" panose="020B0503020203020204" pitchFamily="34" charset="77"/>
              </a:rPr>
              <a:t>The high performance simulation workflows involve lengthy (non-interactive) runs on supercomputers followed by data movement and post-processing. The workflow that we developed empowers the science teams to produce visual output from the simulation at runtime and present them in an accessible way to a group of experts. This enables the correction of issues early in the simulation cycle, significantly increasing productivity.</a:t>
            </a:r>
          </a:p>
        </p:txBody>
      </p:sp>
      <p:sp>
        <p:nvSpPr>
          <p:cNvPr id="26" name="TextBox 25">
            <a:extLst>
              <a:ext uri="{FF2B5EF4-FFF2-40B4-BE49-F238E27FC236}">
                <a16:creationId xmlns:a16="http://schemas.microsoft.com/office/drawing/2014/main" id="{496C764E-4121-597F-A60E-23BD8E1BDCA6}"/>
              </a:ext>
            </a:extLst>
          </p:cNvPr>
          <p:cNvSpPr txBox="1"/>
          <p:nvPr/>
        </p:nvSpPr>
        <p:spPr>
          <a:xfrm>
            <a:off x="914400" y="13795330"/>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Significance and Impact</a:t>
            </a:r>
          </a:p>
        </p:txBody>
      </p:sp>
      <p:sp>
        <p:nvSpPr>
          <p:cNvPr id="27" name="TextBox 26">
            <a:extLst>
              <a:ext uri="{FF2B5EF4-FFF2-40B4-BE49-F238E27FC236}">
                <a16:creationId xmlns:a16="http://schemas.microsoft.com/office/drawing/2014/main" id="{30645F64-ECF6-DF4F-FC46-D7D6D8FACCC6}"/>
              </a:ext>
            </a:extLst>
          </p:cNvPr>
          <p:cNvSpPr txBox="1"/>
          <p:nvPr/>
        </p:nvSpPr>
        <p:spPr>
          <a:xfrm>
            <a:off x="914400" y="17587798"/>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Technical Approach</a:t>
            </a:r>
          </a:p>
        </p:txBody>
      </p:sp>
      <p:sp>
        <p:nvSpPr>
          <p:cNvPr id="28" name="TextBox 27">
            <a:extLst>
              <a:ext uri="{FF2B5EF4-FFF2-40B4-BE49-F238E27FC236}">
                <a16:creationId xmlns:a16="http://schemas.microsoft.com/office/drawing/2014/main" id="{6AC7CBAD-9DCB-A2BF-7E9F-8601AE80736D}"/>
              </a:ext>
            </a:extLst>
          </p:cNvPr>
          <p:cNvSpPr txBox="1"/>
          <p:nvPr/>
        </p:nvSpPr>
        <p:spPr>
          <a:xfrm>
            <a:off x="897161" y="18295684"/>
            <a:ext cx="15544800" cy="3268575"/>
          </a:xfrm>
          <a:prstGeom prst="rect">
            <a:avLst/>
          </a:prstGeom>
          <a:noFill/>
        </p:spPr>
        <p:txBody>
          <a:bodyPr wrap="square">
            <a:noAutofit/>
          </a:bodyPr>
          <a:lstStyle/>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The workflow begins with an in situ analysis engine, EFFIS, to analyze and visualize results as they are produced.</a:t>
            </a:r>
          </a:p>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The data extracts generated are then captured via ADIOS by an interactive dashboard, </a:t>
            </a:r>
            <a:r>
              <a:rPr lang="en-US" sz="3200" b="0" i="0" u="none" strike="noStrike" dirty="0" err="1">
                <a:solidFill>
                  <a:srgbClr val="000000"/>
                </a:solidFill>
                <a:effectLst/>
                <a:latin typeface="PT Sans" panose="020B0503020203020204" pitchFamily="34" charset="77"/>
              </a:rPr>
              <a:t>eSimmon</a:t>
            </a:r>
            <a:r>
              <a:rPr lang="en-US" sz="3200" b="0" i="0" u="none" strike="noStrike" dirty="0">
                <a:solidFill>
                  <a:srgbClr val="000000"/>
                </a:solidFill>
                <a:effectLst/>
                <a:latin typeface="PT Sans" panose="020B0503020203020204" pitchFamily="34" charset="77"/>
              </a:rPr>
              <a:t>, that can be accessed over the Web.</a:t>
            </a:r>
          </a:p>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The workflow enables the use of various VTK-m and </a:t>
            </a:r>
            <a:r>
              <a:rPr lang="en-US" sz="3200" b="0" i="0" u="none" strike="noStrike" dirty="0" err="1">
                <a:solidFill>
                  <a:srgbClr val="000000"/>
                </a:solidFill>
                <a:effectLst/>
                <a:latin typeface="PT Sans" panose="020B0503020203020204" pitchFamily="34" charset="77"/>
              </a:rPr>
              <a:t>ParaView</a:t>
            </a:r>
            <a:r>
              <a:rPr lang="en-US" sz="3200" b="0" i="0" u="none" strike="noStrike" dirty="0">
                <a:solidFill>
                  <a:srgbClr val="000000"/>
                </a:solidFill>
                <a:effectLst/>
                <a:latin typeface="PT Sans" panose="020B0503020203020204" pitchFamily="34" charset="77"/>
              </a:rPr>
              <a:t> for data extraction and interactive visualization over the Web.</a:t>
            </a:r>
          </a:p>
        </p:txBody>
      </p:sp>
      <p:pic>
        <p:nvPicPr>
          <p:cNvPr id="1041" name="Picture 17">
            <a:extLst>
              <a:ext uri="{FF2B5EF4-FFF2-40B4-BE49-F238E27FC236}">
                <a16:creationId xmlns:a16="http://schemas.microsoft.com/office/drawing/2014/main" id="{1FBC76DF-D3A7-5F4E-22B9-4384CB937A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83415" y="31159176"/>
            <a:ext cx="10542184" cy="71148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29">
            <a:extLst>
              <a:ext uri="{FF2B5EF4-FFF2-40B4-BE49-F238E27FC236}">
                <a16:creationId xmlns:a16="http://schemas.microsoft.com/office/drawing/2014/main" id="{8D498194-A948-B8D7-9B1B-6D1D9F919D3E}"/>
              </a:ext>
            </a:extLst>
          </p:cNvPr>
          <p:cNvGraphicFramePr>
            <a:graphicFrameLocks noGrp="1"/>
          </p:cNvGraphicFramePr>
          <p:nvPr>
            <p:extLst>
              <p:ext uri="{D42A27DB-BD31-4B8C-83A1-F6EECF244321}">
                <p14:modId xmlns:p14="http://schemas.microsoft.com/office/powerpoint/2010/main" val="251472761"/>
              </p:ext>
            </p:extLst>
          </p:nvPr>
        </p:nvGraphicFramePr>
        <p:xfrm>
          <a:off x="19211924" y="38274039"/>
          <a:ext cx="5797551" cy="1723765"/>
        </p:xfrm>
        <a:graphic>
          <a:graphicData uri="http://schemas.openxmlformats.org/drawingml/2006/table">
            <a:tbl>
              <a:tblPr firstRow="1" firstCol="1" bandCol="1">
                <a:tableStyleId>{3C2FFA5D-87B4-456A-9821-1D502468CF0F}</a:tableStyleId>
              </a:tblPr>
              <a:tblGrid>
                <a:gridCol w="1057275">
                  <a:extLst>
                    <a:ext uri="{9D8B030D-6E8A-4147-A177-3AD203B41FA5}">
                      <a16:colId xmlns:a16="http://schemas.microsoft.com/office/drawing/2014/main" val="1598022037"/>
                    </a:ext>
                  </a:extLst>
                </a:gridCol>
                <a:gridCol w="1071563">
                  <a:extLst>
                    <a:ext uri="{9D8B030D-6E8A-4147-A177-3AD203B41FA5}">
                      <a16:colId xmlns:a16="http://schemas.microsoft.com/office/drawing/2014/main" val="3543378982"/>
                    </a:ext>
                  </a:extLst>
                </a:gridCol>
                <a:gridCol w="1787525">
                  <a:extLst>
                    <a:ext uri="{9D8B030D-6E8A-4147-A177-3AD203B41FA5}">
                      <a16:colId xmlns:a16="http://schemas.microsoft.com/office/drawing/2014/main" val="2043782433"/>
                    </a:ext>
                  </a:extLst>
                </a:gridCol>
                <a:gridCol w="1881188">
                  <a:extLst>
                    <a:ext uri="{9D8B030D-6E8A-4147-A177-3AD203B41FA5}">
                      <a16:colId xmlns:a16="http://schemas.microsoft.com/office/drawing/2014/main" val="1344854796"/>
                    </a:ext>
                  </a:extLst>
                </a:gridCol>
              </a:tblGrid>
              <a:tr h="584707">
                <a:tc>
                  <a:txBody>
                    <a:bodyPr/>
                    <a:lstStyle/>
                    <a:p>
                      <a:pPr rtl="0" fontAlgn="t">
                        <a:spcBef>
                          <a:spcPts val="0"/>
                        </a:spcBef>
                        <a:spcAft>
                          <a:spcPts val="0"/>
                        </a:spcAft>
                      </a:pPr>
                      <a:r>
                        <a:rPr lang="en-US" sz="2400" b="0" u="none" strike="noStrike" dirty="0">
                          <a:solidFill>
                            <a:schemeClr val="bg1"/>
                          </a:solidFill>
                          <a:effectLst/>
                        </a:rPr>
                        <a:t>Cache</a:t>
                      </a:r>
                      <a:endParaRPr lang="en-US" sz="2400" dirty="0">
                        <a:solidFill>
                          <a:schemeClr val="bg1"/>
                        </a:solidFill>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chemeClr val="bg1"/>
                          </a:solidFill>
                          <a:effectLst/>
                        </a:rPr>
                        <a:t>V100</a:t>
                      </a:r>
                      <a:endParaRPr lang="en-US" sz="2400" dirty="0">
                        <a:solidFill>
                          <a:schemeClr val="bg1"/>
                        </a:solidFill>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chemeClr val="bg1"/>
                          </a:solidFill>
                          <a:effectLst/>
                        </a:rPr>
                        <a:t>MI250X old</a:t>
                      </a:r>
                      <a:endParaRPr lang="en-US" sz="2400" dirty="0">
                        <a:solidFill>
                          <a:schemeClr val="bg1"/>
                        </a:solidFill>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chemeClr val="bg1"/>
                          </a:solidFill>
                          <a:effectLst/>
                        </a:rPr>
                        <a:t>MI250X new</a:t>
                      </a:r>
                      <a:endParaRPr lang="en-US" sz="2400" dirty="0">
                        <a:solidFill>
                          <a:schemeClr val="bg1"/>
                        </a:solidFill>
                        <a:effectLst/>
                        <a:latin typeface="PT Sans" panose="020B0503020203020204" pitchFamily="34" charset="77"/>
                      </a:endParaRPr>
                    </a:p>
                  </a:txBody>
                  <a:tcPr marL="95250" marR="95250" marT="95250" marB="95250"/>
                </a:tc>
                <a:extLst>
                  <a:ext uri="{0D108BD9-81ED-4DB2-BD59-A6C34878D82A}">
                    <a16:rowId xmlns:a16="http://schemas.microsoft.com/office/drawing/2014/main" val="3291806603"/>
                  </a:ext>
                </a:extLst>
              </a:tr>
              <a:tr h="569529">
                <a:tc>
                  <a:txBody>
                    <a:bodyPr/>
                    <a:lstStyle/>
                    <a:p>
                      <a:pPr rtl="0" fontAlgn="t">
                        <a:spcBef>
                          <a:spcPts val="0"/>
                        </a:spcBef>
                        <a:spcAft>
                          <a:spcPts val="0"/>
                        </a:spcAft>
                      </a:pPr>
                      <a:r>
                        <a:rPr lang="en-US" sz="2400" b="0" u="none" strike="noStrike">
                          <a:solidFill>
                            <a:srgbClr val="000000"/>
                          </a:solidFill>
                          <a:effectLst/>
                        </a:rPr>
                        <a:t>L1</a:t>
                      </a:r>
                      <a:endParaRPr lang="en-US" sz="240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a:solidFill>
                            <a:srgbClr val="000000"/>
                          </a:solidFill>
                          <a:effectLst/>
                        </a:rPr>
                        <a:t>99.8%</a:t>
                      </a:r>
                      <a:endParaRPr lang="en-US" sz="240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rgbClr val="000000"/>
                          </a:solidFill>
                          <a:effectLst/>
                        </a:rPr>
                        <a:t>87.6%</a:t>
                      </a:r>
                      <a:endParaRPr lang="en-US" sz="2400" dirty="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rgbClr val="000000"/>
                          </a:solidFill>
                          <a:effectLst/>
                        </a:rPr>
                        <a:t>98.7%</a:t>
                      </a:r>
                      <a:endParaRPr lang="en-US" sz="2400" dirty="0">
                        <a:effectLst/>
                        <a:latin typeface="PT Sans" panose="020B0503020203020204" pitchFamily="34" charset="77"/>
                      </a:endParaRPr>
                    </a:p>
                  </a:txBody>
                  <a:tcPr marL="95250" marR="95250" marT="95250" marB="95250"/>
                </a:tc>
                <a:extLst>
                  <a:ext uri="{0D108BD9-81ED-4DB2-BD59-A6C34878D82A}">
                    <a16:rowId xmlns:a16="http://schemas.microsoft.com/office/drawing/2014/main" val="1159663376"/>
                  </a:ext>
                </a:extLst>
              </a:tr>
              <a:tr h="569529">
                <a:tc>
                  <a:txBody>
                    <a:bodyPr/>
                    <a:lstStyle/>
                    <a:p>
                      <a:pPr rtl="0" fontAlgn="t">
                        <a:spcBef>
                          <a:spcPts val="0"/>
                        </a:spcBef>
                        <a:spcAft>
                          <a:spcPts val="0"/>
                        </a:spcAft>
                      </a:pPr>
                      <a:r>
                        <a:rPr lang="en-US" sz="2400" b="0" u="none" strike="noStrike">
                          <a:solidFill>
                            <a:srgbClr val="000000"/>
                          </a:solidFill>
                          <a:effectLst/>
                        </a:rPr>
                        <a:t>L2</a:t>
                      </a:r>
                      <a:endParaRPr lang="en-US" sz="240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a:solidFill>
                            <a:srgbClr val="000000"/>
                          </a:solidFill>
                          <a:effectLst/>
                        </a:rPr>
                        <a:t>95.4%</a:t>
                      </a:r>
                      <a:endParaRPr lang="en-US" sz="240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rgbClr val="000000"/>
                          </a:solidFill>
                          <a:effectLst/>
                        </a:rPr>
                        <a:t>58.8%</a:t>
                      </a:r>
                      <a:endParaRPr lang="en-US" sz="2400" dirty="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rgbClr val="000000"/>
                          </a:solidFill>
                          <a:effectLst/>
                        </a:rPr>
                        <a:t>94.1%</a:t>
                      </a:r>
                      <a:endParaRPr lang="en-US" sz="2400" dirty="0">
                        <a:effectLst/>
                        <a:latin typeface="PT Sans" panose="020B0503020203020204" pitchFamily="34" charset="77"/>
                      </a:endParaRPr>
                    </a:p>
                  </a:txBody>
                  <a:tcPr marL="95250" marR="95250" marT="95250" marB="95250"/>
                </a:tc>
                <a:extLst>
                  <a:ext uri="{0D108BD9-81ED-4DB2-BD59-A6C34878D82A}">
                    <a16:rowId xmlns:a16="http://schemas.microsoft.com/office/drawing/2014/main" val="598872175"/>
                  </a:ext>
                </a:extLst>
              </a:tr>
            </a:tbl>
          </a:graphicData>
        </a:graphic>
      </p:graphicFrame>
      <p:sp>
        <p:nvSpPr>
          <p:cNvPr id="32" name="TextBox 31">
            <a:extLst>
              <a:ext uri="{FF2B5EF4-FFF2-40B4-BE49-F238E27FC236}">
                <a16:creationId xmlns:a16="http://schemas.microsoft.com/office/drawing/2014/main" id="{CA55790C-A270-36BD-D990-53B67375832A}"/>
              </a:ext>
            </a:extLst>
          </p:cNvPr>
          <p:cNvSpPr txBox="1"/>
          <p:nvPr/>
        </p:nvSpPr>
        <p:spPr>
          <a:xfrm>
            <a:off x="16506595" y="20271718"/>
            <a:ext cx="15497405" cy="369332"/>
          </a:xfrm>
          <a:prstGeom prst="rect">
            <a:avLst/>
          </a:prstGeom>
          <a:noFill/>
        </p:spPr>
        <p:txBody>
          <a:bodyPr wrap="square" rtlCol="0">
            <a:spAutoFit/>
          </a:bodyPr>
          <a:lstStyle/>
          <a:p>
            <a:r>
              <a:rPr lang="en-US" dirty="0">
                <a:latin typeface="PT Sans" panose="020B0503020203020204" pitchFamily="34" charset="77"/>
              </a:rPr>
              <a:t>Figure, above: The </a:t>
            </a:r>
            <a:r>
              <a:rPr lang="en-US" dirty="0" err="1">
                <a:latin typeface="PT Sans" panose="020B0503020203020204" pitchFamily="34" charset="77"/>
              </a:rPr>
              <a:t>eSimmon</a:t>
            </a:r>
            <a:r>
              <a:rPr lang="en-US" dirty="0">
                <a:latin typeface="PT Sans" panose="020B0503020203020204" pitchFamily="34" charset="77"/>
              </a:rPr>
              <a:t> dashboard showing data extracts generated by EFFIS during an XGC simulation.</a:t>
            </a:r>
          </a:p>
        </p:txBody>
      </p:sp>
      <p:sp>
        <p:nvSpPr>
          <p:cNvPr id="33" name="TextBox 32">
            <a:extLst>
              <a:ext uri="{FF2B5EF4-FFF2-40B4-BE49-F238E27FC236}">
                <a16:creationId xmlns:a16="http://schemas.microsoft.com/office/drawing/2014/main" id="{AF630929-C530-B07E-9D54-C8BAD0C935FF}"/>
              </a:ext>
            </a:extLst>
          </p:cNvPr>
          <p:cNvSpPr txBox="1"/>
          <p:nvPr/>
        </p:nvSpPr>
        <p:spPr>
          <a:xfrm>
            <a:off x="27164713" y="33346390"/>
            <a:ext cx="4839287" cy="2585323"/>
          </a:xfrm>
          <a:prstGeom prst="rect">
            <a:avLst/>
          </a:prstGeom>
          <a:noFill/>
        </p:spPr>
        <p:txBody>
          <a:bodyPr wrap="square" rtlCol="0">
            <a:spAutoFit/>
          </a:bodyPr>
          <a:lstStyle/>
          <a:p>
            <a:r>
              <a:rPr lang="en-US" i="1" dirty="0">
                <a:latin typeface="PT Sans" panose="020B0503020203020204" pitchFamily="34" charset="77"/>
              </a:rPr>
              <a:t>Figure, left: Using APEX to capture Roofline metrics from the main push kernel, we identified opportunities for improvement. Changing the launch bounds for the </a:t>
            </a:r>
            <a:r>
              <a:rPr lang="en-US" i="1" dirty="0" err="1">
                <a:latin typeface="PT Sans" panose="020B0503020203020204" pitchFamily="34" charset="77"/>
              </a:rPr>
              <a:t>Kokkos</a:t>
            </a:r>
            <a:r>
              <a:rPr lang="en-US" i="1" dirty="0">
                <a:latin typeface="PT Sans" panose="020B0503020203020204" pitchFamily="34" charset="77"/>
              </a:rPr>
              <a:t> kernel from the default of &lt;1024,1&gt; to &lt;256,2&gt; at compile time increased computational intensity 25x, reduced time by 22%. The HIP values for the AMD MI250 represent: &lt;MAX_THREADS_PER_BLOCK, MIN_WARPS_PER_EU&gt;.</a:t>
            </a:r>
          </a:p>
        </p:txBody>
      </p:sp>
      <p:cxnSp>
        <p:nvCxnSpPr>
          <p:cNvPr id="37" name="Straight Arrow Connector 36">
            <a:extLst>
              <a:ext uri="{FF2B5EF4-FFF2-40B4-BE49-F238E27FC236}">
                <a16:creationId xmlns:a16="http://schemas.microsoft.com/office/drawing/2014/main" id="{5FF740D9-D07D-CDE5-447E-E185B246519F}"/>
              </a:ext>
            </a:extLst>
          </p:cNvPr>
          <p:cNvCxnSpPr>
            <a:cxnSpLocks/>
          </p:cNvCxnSpPr>
          <p:nvPr/>
        </p:nvCxnSpPr>
        <p:spPr>
          <a:xfrm flipV="1">
            <a:off x="20283198" y="35725042"/>
            <a:ext cx="4114800" cy="349213"/>
          </a:xfrm>
          <a:prstGeom prst="straightConnector1">
            <a:avLst/>
          </a:prstGeom>
          <a:ln w="254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C3A4DE-7EE7-1A33-3B74-301873922674}"/>
              </a:ext>
            </a:extLst>
          </p:cNvPr>
          <p:cNvSpPr txBox="1"/>
          <p:nvPr/>
        </p:nvSpPr>
        <p:spPr>
          <a:xfrm>
            <a:off x="16441961" y="30343608"/>
            <a:ext cx="15579278" cy="646331"/>
          </a:xfrm>
          <a:prstGeom prst="rect">
            <a:avLst/>
          </a:prstGeom>
          <a:noFill/>
        </p:spPr>
        <p:txBody>
          <a:bodyPr wrap="square" rtlCol="0">
            <a:spAutoFit/>
          </a:bodyPr>
          <a:lstStyle/>
          <a:p>
            <a:r>
              <a:rPr lang="en-US" i="1" dirty="0">
                <a:latin typeface="PT Sans" panose="020B0503020203020204" pitchFamily="34" charset="77"/>
              </a:rPr>
              <a:t>Figure, above: A </a:t>
            </a:r>
            <a:r>
              <a:rPr lang="en-US" i="1" dirty="0" err="1">
                <a:latin typeface="PT Sans" panose="020B0503020203020204" pitchFamily="34" charset="77"/>
              </a:rPr>
              <a:t>Poincaré</a:t>
            </a:r>
            <a:r>
              <a:rPr lang="en-US" i="1" dirty="0">
                <a:latin typeface="PT Sans" panose="020B0503020203020204" pitchFamily="34" charset="77"/>
              </a:rPr>
              <a:t> plot showing the cross section of many particle traces that iterate several times around a fusion reactor. These plots are generated in situ using VTK-m and displayed by the </a:t>
            </a:r>
            <a:r>
              <a:rPr lang="en-US" i="1" dirty="0" err="1">
                <a:latin typeface="PT Sans" panose="020B0503020203020204" pitchFamily="34" charset="77"/>
              </a:rPr>
              <a:t>eSimmon</a:t>
            </a:r>
            <a:r>
              <a:rPr lang="en-US" i="1" dirty="0">
                <a:latin typeface="PT Sans" panose="020B0503020203020204" pitchFamily="34" charset="77"/>
              </a:rPr>
              <a:t> dashboard.</a:t>
            </a:r>
          </a:p>
        </p:txBody>
      </p:sp>
    </p:spTree>
    <p:extLst>
      <p:ext uri="{BB962C8B-B14F-4D97-AF65-F5344CB8AC3E}">
        <p14:creationId xmlns:p14="http://schemas.microsoft.com/office/powerpoint/2010/main" val="3692096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1448</TotalTime>
  <Words>977</Words>
  <Application>Microsoft Macintosh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PT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27</cp:revision>
  <dcterms:created xsi:type="dcterms:W3CDTF">2023-08-21T17:01:04Z</dcterms:created>
  <dcterms:modified xsi:type="dcterms:W3CDTF">2023-08-22T17:55:25Z</dcterms:modified>
</cp:coreProperties>
</file>