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284" r:id="rId3"/>
    <p:sldId id="322" r:id="rId4"/>
    <p:sldId id="294" r:id="rId5"/>
    <p:sldId id="295" r:id="rId6"/>
    <p:sldId id="296" r:id="rId7"/>
    <p:sldId id="297" r:id="rId8"/>
    <p:sldId id="298" r:id="rId9"/>
    <p:sldId id="299" r:id="rId10"/>
    <p:sldId id="319" r:id="rId11"/>
    <p:sldId id="311" r:id="rId12"/>
    <p:sldId id="312" r:id="rId13"/>
    <p:sldId id="313" r:id="rId14"/>
    <p:sldId id="314" r:id="rId15"/>
    <p:sldId id="315" r:id="rId16"/>
    <p:sldId id="304" r:id="rId17"/>
    <p:sldId id="305" r:id="rId18"/>
    <p:sldId id="306" r:id="rId19"/>
    <p:sldId id="307" r:id="rId20"/>
    <p:sldId id="320" r:id="rId21"/>
    <p:sldId id="300" r:id="rId22"/>
    <p:sldId id="301" r:id="rId23"/>
    <p:sldId id="302" r:id="rId24"/>
    <p:sldId id="303" r:id="rId25"/>
    <p:sldId id="316" r:id="rId26"/>
    <p:sldId id="317" r:id="rId27"/>
    <p:sldId id="318" r:id="rId28"/>
    <p:sldId id="310" r:id="rId29"/>
    <p:sldId id="278" r:id="rId30"/>
    <p:sldId id="324" r:id="rId31"/>
    <p:sldId id="325" r:id="rId32"/>
    <p:sldId id="326" r:id="rId33"/>
    <p:sldId id="327"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20" autoAdjust="0"/>
  </p:normalViewPr>
  <p:slideViewPr>
    <p:cSldViewPr snapToGrid="0" snapToObjects="1">
      <p:cViewPr varScale="1">
        <p:scale>
          <a:sx n="91" d="100"/>
          <a:sy n="91" d="100"/>
        </p:scale>
        <p:origin x="-1288" y="-104"/>
      </p:cViewPr>
      <p:guideLst>
        <p:guide orient="horz" pos="2160"/>
        <p:guide pos="2880"/>
      </p:guideLst>
    </p:cSldViewPr>
  </p:slideViewPr>
  <p:notesTextViewPr>
    <p:cViewPr>
      <p:scale>
        <a:sx n="155" d="100"/>
        <a:sy n="15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17A5B8F-B263-0940-BF8D-421417BE8893}" type="datetimeFigureOut">
              <a:rPr lang="en-US"/>
              <a:pPr>
                <a:defRPr/>
              </a:pPr>
              <a:t>6/15/15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26B7F45-10E3-6841-AEC8-B63BC76971C7}" type="slidenum">
              <a:rPr lang="en-US"/>
              <a:pPr>
                <a:defRPr/>
              </a:pPr>
              <a:t>‹#›</a:t>
            </a:fld>
            <a:endParaRPr lang="en-US"/>
          </a:p>
        </p:txBody>
      </p:sp>
    </p:spTree>
    <p:extLst>
      <p:ext uri="{BB962C8B-B14F-4D97-AF65-F5344CB8AC3E}">
        <p14:creationId xmlns:p14="http://schemas.microsoft.com/office/powerpoint/2010/main" val="103703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8DE02ED-14A0-414C-9B15-0392917B9F68}" type="datetimeFigureOut">
              <a:rPr lang="en-US"/>
              <a:pPr>
                <a:defRPr/>
              </a:pPr>
              <a:t>6/15/15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F1C470C-261E-2D4B-A05A-3952CA709CC8}" type="slidenum">
              <a:rPr lang="en-US"/>
              <a:pPr>
                <a:defRPr/>
              </a:pPr>
              <a:t>‹#›</a:t>
            </a:fld>
            <a:endParaRPr lang="en-US"/>
          </a:p>
        </p:txBody>
      </p:sp>
    </p:spTree>
    <p:extLst>
      <p:ext uri="{BB962C8B-B14F-4D97-AF65-F5344CB8AC3E}">
        <p14:creationId xmlns:p14="http://schemas.microsoft.com/office/powerpoint/2010/main" val="79284140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a:t>
            </a:fld>
            <a:endParaRPr lang="en-US"/>
          </a:p>
        </p:txBody>
      </p:sp>
    </p:spTree>
    <p:extLst>
      <p:ext uri="{BB962C8B-B14F-4D97-AF65-F5344CB8AC3E}">
        <p14:creationId xmlns:p14="http://schemas.microsoft.com/office/powerpoint/2010/main" val="53737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 The Random4-n.10</a:t>
            </a:r>
            <a:r>
              <a:rPr lang="en-US" baseline="0" dirty="0" smtClean="0"/>
              <a:t> dataset is on the small end, but larger problems (11,12) show similar performance throttling results.  For the 12 on 16 nodes, the speedup is ~2.1X.</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16</a:t>
            </a:fld>
            <a:endParaRPr lang="en-US"/>
          </a:p>
        </p:txBody>
      </p:sp>
    </p:spTree>
    <p:extLst>
      <p:ext uri="{BB962C8B-B14F-4D97-AF65-F5344CB8AC3E}">
        <p14:creationId xmlns:p14="http://schemas.microsoft.com/office/powerpoint/2010/main" val="199498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run, shows</a:t>
            </a:r>
            <a:r>
              <a:rPr lang="en-US" baseline="0" dirty="0" smtClean="0"/>
              <a:t> that all 240 threads are busy… power consumption is not bad – about 240 W per node.</a:t>
            </a:r>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17</a:t>
            </a:fld>
            <a:endParaRPr lang="en-US"/>
          </a:p>
        </p:txBody>
      </p:sp>
    </p:spTree>
    <p:extLst>
      <p:ext uri="{BB962C8B-B14F-4D97-AF65-F5344CB8AC3E}">
        <p14:creationId xmlns:p14="http://schemas.microsoft.com/office/powerpoint/2010/main" val="65836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Optimized run - shows</a:t>
            </a:r>
            <a:r>
              <a:rPr lang="en-US" baseline="0" dirty="0" smtClean="0"/>
              <a:t> that only 61 (6 threads on 9 nodes, 7 threads on one node) threads are busy… power consumption is much less – about 150 W per node.  Most importantly – the number of searches done in the 60 seconds is much higher.</a:t>
            </a:r>
          </a:p>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18</a:t>
            </a:fld>
            <a:endParaRPr lang="en-US"/>
          </a:p>
        </p:txBody>
      </p:sp>
    </p:spTree>
    <p:extLst>
      <p:ext uri="{BB962C8B-B14F-4D97-AF65-F5344CB8AC3E}">
        <p14:creationId xmlns:p14="http://schemas.microsoft.com/office/powerpoint/2010/main" val="93430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Throughput ==</a:t>
            </a:r>
            <a:r>
              <a:rPr lang="en-US" baseline="0" dirty="0" smtClean="0"/>
              <a:t> total calls to “</a:t>
            </a:r>
            <a:r>
              <a:rPr lang="en-US" baseline="0" dirty="0" err="1" smtClean="0"/>
              <a:t>handle_queue_action</a:t>
            </a:r>
            <a:r>
              <a:rPr lang="en-US" baseline="0" dirty="0" smtClean="0"/>
              <a:t>”. This view shows the metric what the policy uses to optimize the number of active threads. The queue contains vertices to explore (Traversed </a:t>
            </a:r>
            <a:r>
              <a:rPr lang="en-US" baseline="0" dirty="0" err="1" smtClean="0"/>
              <a:t>Eges</a:t>
            </a:r>
            <a:r>
              <a:rPr lang="en-US" baseline="0" dirty="0" smtClean="0"/>
              <a:t> Per Second -&gt; TEPS)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19</a:t>
            </a:fld>
            <a:endParaRPr lang="en-US"/>
          </a:p>
        </p:txBody>
      </p:sp>
    </p:spTree>
    <p:extLst>
      <p:ext uri="{BB962C8B-B14F-4D97-AF65-F5344CB8AC3E}">
        <p14:creationId xmlns:p14="http://schemas.microsoft.com/office/powerpoint/2010/main" val="231176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TEPS = “Traversed Edges</a:t>
            </a:r>
            <a:r>
              <a:rPr lang="en-US" baseline="0" dirty="0" smtClean="0"/>
              <a:t> Per Second”. More is better. </a:t>
            </a:r>
            <a:r>
              <a:rPr lang="en-US" b="1" baseline="0" dirty="0" smtClean="0"/>
              <a:t>IMPORTANT TO NOTE: problem is not with HPX, but the nature of the problem. Because the graph is distributed, the threads contend while waiting on remote actions.</a:t>
            </a:r>
            <a:endParaRPr lang="en-US" b="1"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20</a:t>
            </a:fld>
            <a:endParaRPr lang="en-US"/>
          </a:p>
        </p:txBody>
      </p:sp>
    </p:spTree>
    <p:extLst>
      <p:ext uri="{BB962C8B-B14F-4D97-AF65-F5344CB8AC3E}">
        <p14:creationId xmlns:p14="http://schemas.microsoft.com/office/powerpoint/2010/main" val="301234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LULESH is</a:t>
            </a:r>
            <a:r>
              <a:rPr lang="en-US" baseline="0" dirty="0" smtClean="0"/>
              <a:t> a proxy application from LLNL to model and study hydrodynamics, the motion of materials relative to each other when subject to forces.</a:t>
            </a:r>
          </a:p>
          <a:p>
            <a:r>
              <a:rPr lang="en-US" dirty="0" smtClean="0"/>
              <a:t>The</a:t>
            </a:r>
            <a:r>
              <a:rPr lang="en-US" baseline="0" dirty="0" smtClean="0"/>
              <a:t> LULESH implementation was done by the researchers at IU.</a:t>
            </a:r>
          </a:p>
          <a:p>
            <a:r>
              <a:rPr lang="en-US" baseline="0" dirty="0" smtClean="0"/>
              <a:t>We modified the thread scheduler algorithm to check the thread cap on every iteration of the main worker loop. If a thread is not holding any resources and the number of active workers is greater than the current thread cap, the thread goes into an idle state until signaled to resume work. If the number of active workers is less than the cap, an active worker signals an idle thread to resume working.  The policy rule sets the thread cap according to the latest power observations. A quiescent node of Edison draws ~40W. Fully loaded, it draws ~300W.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21</a:t>
            </a:fld>
            <a:endParaRPr lang="en-US"/>
          </a:p>
        </p:txBody>
      </p:sp>
    </p:spTree>
    <p:extLst>
      <p:ext uri="{BB962C8B-B14F-4D97-AF65-F5344CB8AC3E}">
        <p14:creationId xmlns:p14="http://schemas.microsoft.com/office/powerpoint/2010/main" val="52837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tasking time in the application takes ~74 seconds, when the </a:t>
            </a:r>
            <a:r>
              <a:rPr lang="en-US" baseline="0" dirty="0" err="1" smtClean="0"/>
              <a:t>aprun</a:t>
            </a:r>
            <a:r>
              <a:rPr lang="en-US" baseline="0" dirty="0" smtClean="0"/>
              <a:t> launch and HPX startup time is included, the total runtime is ~91 seconds.  The read line shows the maximum concurrency, 768 threads (no cap used).The black line shows the cumulative power draw across all 16 nodes – it maxes out around 4500 W, about 281 W per node. The average power draw per node was around 247 W.  The total energy usage was measured as 360 </a:t>
            </a:r>
            <a:r>
              <a:rPr lang="en-US" baseline="0" dirty="0" err="1" smtClean="0"/>
              <a:t>kiloJoules</a:t>
            </a:r>
            <a:r>
              <a:rPr lang="en-US" baseline="0" dirty="0" smtClean="0"/>
              <a:t>. The stacked bars show which tasks were executing when APEX sampled them with a 1Hz period (1 sample per second). </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22</a:t>
            </a:fld>
            <a:endParaRPr lang="en-US"/>
          </a:p>
        </p:txBody>
      </p:sp>
    </p:spTree>
    <p:extLst>
      <p:ext uri="{BB962C8B-B14F-4D97-AF65-F5344CB8AC3E}">
        <p14:creationId xmlns:p14="http://schemas.microsoft.com/office/powerpoint/2010/main" val="22274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measurement, with throttling enabled. The key difference: the total energy draw was only 280 </a:t>
            </a:r>
            <a:r>
              <a:rPr lang="en-US" dirty="0" err="1" smtClean="0"/>
              <a:t>kiloJoules</a:t>
            </a:r>
            <a:r>
              <a:rPr lang="en-US" dirty="0" smtClean="0"/>
              <a:t>, 22% less. The runtime only increased by ~3 seconds! The red</a:t>
            </a:r>
            <a:r>
              <a:rPr lang="en-US" baseline="0" dirty="0" smtClean="0"/>
              <a:t> line shows the thread cap as it is modified by the policy.  The black line shows the reflected reduction in Power draw, with some localized fluctuations. The average power draw for this run was 186 W. This execution used less than 1/3 the number of threads, but only took 3 seconds longer.  The next slide explains why…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23</a:t>
            </a:fld>
            <a:endParaRPr lang="en-US"/>
          </a:p>
        </p:txBody>
      </p:sp>
    </p:spTree>
    <p:extLst>
      <p:ext uri="{BB962C8B-B14F-4D97-AF65-F5344CB8AC3E}">
        <p14:creationId xmlns:p14="http://schemas.microsoft.com/office/powerpoint/2010/main" val="13388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One</a:t>
            </a:r>
            <a:r>
              <a:rPr lang="en-US" baseline="0" dirty="0" smtClean="0"/>
              <a:t> big </a:t>
            </a:r>
            <a:r>
              <a:rPr lang="en-US" dirty="0" smtClean="0"/>
              <a:t>difference</a:t>
            </a:r>
            <a:r>
              <a:rPr lang="en-US" baseline="0" dirty="0" smtClean="0"/>
              <a:t> is that the throttled version of the code does not “yield” near as much as the original (I don’t have a good measurement of that yet). But a sampled profile showed much less time spent in yielding activity – when a worker thread surrenders its task to be executed by another worker. </a:t>
            </a:r>
            <a:r>
              <a:rPr lang="en-US" b="1" baseline="0" dirty="0" smtClean="0"/>
              <a:t>IMPORTANT TO NOTE: problem is not with HPX, but with the LULESH implementation. Hypothesis: the subdomains are not assigned to nodes to exploit spatial locality. We will experiment to improve spatial locality with subdomains. </a:t>
            </a:r>
            <a:endParaRPr lang="en-US" b="1" dirty="0" smtClean="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24</a:t>
            </a:fld>
            <a:endParaRPr lang="en-US"/>
          </a:p>
        </p:txBody>
      </p:sp>
    </p:spTree>
    <p:extLst>
      <p:ext uri="{BB962C8B-B14F-4D97-AF65-F5344CB8AC3E}">
        <p14:creationId xmlns:p14="http://schemas.microsoft.com/office/powerpoint/2010/main" val="166006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25</a:t>
            </a:fld>
            <a:endParaRPr lang="en-US"/>
          </a:p>
        </p:txBody>
      </p:sp>
    </p:spTree>
    <p:extLst>
      <p:ext uri="{BB962C8B-B14F-4D97-AF65-F5344CB8AC3E}">
        <p14:creationId xmlns:p14="http://schemas.microsoft.com/office/powerpoint/2010/main" val="49606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Performance is no longer constrained primarily by the throughput of individual cores or the behavior of the code executing in a single pipeline. </a:t>
            </a:r>
            <a:endParaRPr lang="en-US" dirty="0" smtClean="0"/>
          </a:p>
          <a:p>
            <a:endParaRPr lang="en-US" dirty="0"/>
          </a:p>
        </p:txBody>
      </p:sp>
      <p:sp>
        <p:nvSpPr>
          <p:cNvPr id="4" name="Slide Number Placeholder 3"/>
          <p:cNvSpPr>
            <a:spLocks noGrp="1"/>
          </p:cNvSpPr>
          <p:nvPr>
            <p:ph type="sldNum" sz="quarter" idx="10"/>
          </p:nvPr>
        </p:nvSpPr>
        <p:spPr/>
        <p:txBody>
          <a:bodyPr/>
          <a:lstStyle/>
          <a:p>
            <a:fld id="{4B89A1DF-64DF-474B-8BA5-14E89EC63E9E}" type="slidenum">
              <a:rPr lang="en-US" smtClean="0"/>
              <a:t>2</a:t>
            </a:fld>
            <a:endParaRPr lang="en-US"/>
          </a:p>
        </p:txBody>
      </p:sp>
    </p:spTree>
    <p:extLst>
      <p:ext uri="{BB962C8B-B14F-4D97-AF65-F5344CB8AC3E}">
        <p14:creationId xmlns:p14="http://schemas.microsoft.com/office/powerpoint/2010/main" val="2135489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allowed to use 48 cores</a:t>
            </a:r>
            <a:r>
              <a:rPr lang="en-US" baseline="0" dirty="0" smtClean="0"/>
              <a:t> (all the logical cores on a node) not all cores are actually utilized (by worker threads at least; there are additional helper threads in the HPX3 runtime not shown on the chart and not affected by throttling).</a:t>
            </a:r>
          </a:p>
          <a:p>
            <a:endParaRPr lang="en-US" baseline="0" dirty="0" smtClean="0"/>
          </a:p>
          <a:p>
            <a:r>
              <a:rPr lang="en-US" baseline="0" dirty="0" smtClean="0"/>
              <a:t>(All actions in the code are getting represented as </a:t>
            </a:r>
            <a:r>
              <a:rPr lang="en-US" baseline="0" dirty="0" err="1" smtClean="0"/>
              <a:t>continutation</a:t>
            </a:r>
            <a:r>
              <a:rPr lang="en-US" baseline="0" dirty="0" smtClean="0"/>
              <a:t>::</a:t>
            </a:r>
            <a:r>
              <a:rPr lang="en-US" baseline="0" dirty="0" err="1" smtClean="0"/>
              <a:t>async</a:t>
            </a:r>
            <a:r>
              <a:rPr lang="en-US" baseline="0" dirty="0" smtClean="0"/>
              <a:t> because the functions are function objects from boost::bind and we can’t tell the name of the original function at present)</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26</a:t>
            </a:fld>
            <a:endParaRPr lang="en-US"/>
          </a:p>
        </p:txBody>
      </p:sp>
    </p:spTree>
    <p:extLst>
      <p:ext uri="{BB962C8B-B14F-4D97-AF65-F5344CB8AC3E}">
        <p14:creationId xmlns:p14="http://schemas.microsoft.com/office/powerpoint/2010/main" val="182106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IPC: 0.605227 (</a:t>
            </a:r>
            <a:r>
              <a:rPr lang="en-US" dirty="0" err="1" smtClean="0"/>
              <a:t>unthrottled</a:t>
            </a:r>
            <a:r>
              <a:rPr lang="en-US" dirty="0" smtClean="0"/>
              <a:t>) </a:t>
            </a:r>
          </a:p>
          <a:p>
            <a:r>
              <a:rPr lang="en-US" dirty="0" smtClean="0"/>
              <a:t>IPC: 0.751752 (throttled)</a:t>
            </a:r>
          </a:p>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27</a:t>
            </a:fld>
            <a:endParaRPr lang="en-US"/>
          </a:p>
        </p:txBody>
      </p:sp>
    </p:spTree>
    <p:extLst>
      <p:ext uri="{BB962C8B-B14F-4D97-AF65-F5344CB8AC3E}">
        <p14:creationId xmlns:p14="http://schemas.microsoft.com/office/powerpoint/2010/main" val="14989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APEX is for </a:t>
            </a:r>
            <a:r>
              <a:rPr lang="en-US" dirty="0" err="1" smtClean="0"/>
              <a:t>exascale</a:t>
            </a:r>
            <a:r>
              <a:rPr lang="en-US" dirty="0" smtClean="0"/>
              <a:t> research, it</a:t>
            </a:r>
            <a:r>
              <a:rPr lang="en-US" baseline="0" dirty="0" smtClean="0"/>
              <a:t> could have usage opportunities with today’s technology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28</a:t>
            </a:fld>
            <a:endParaRPr lang="en-US"/>
          </a:p>
        </p:txBody>
      </p:sp>
    </p:spTree>
    <p:extLst>
      <p:ext uri="{BB962C8B-B14F-4D97-AF65-F5344CB8AC3E}">
        <p14:creationId xmlns:p14="http://schemas.microsoft.com/office/powerpoint/2010/main" val="177664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LULESH is</a:t>
            </a:r>
            <a:r>
              <a:rPr lang="en-US" baseline="0" dirty="0" smtClean="0"/>
              <a:t> a proxy application from LLNL to model and study hydrodynamics, the motion of materials relative to each other when subject to forces.</a:t>
            </a:r>
          </a:p>
          <a:p>
            <a:r>
              <a:rPr lang="en-US" dirty="0" smtClean="0"/>
              <a:t>The</a:t>
            </a:r>
            <a:r>
              <a:rPr lang="en-US" baseline="0" dirty="0" smtClean="0"/>
              <a:t> LULESH implementation was done by the researchers at IU.</a:t>
            </a:r>
          </a:p>
          <a:p>
            <a:r>
              <a:rPr lang="en-US" baseline="0" dirty="0" smtClean="0"/>
              <a:t>We modified the thread scheduler algorithm to check the thread cap on every iteration of the main worker loop. If a thread is not holding any resources and the number of active workers is greater than the current thread cap, the thread goes into an idle state until signaled to resume work. If the number of active workers is less than the cap, an active worker signals an idle thread to resume working.  The policy rule sets the thread cap according to the latest power observations. A quiescent node of Edison draws ~40W. Fully loaded, it draws ~300W.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30</a:t>
            </a:fld>
            <a:endParaRPr lang="en-US"/>
          </a:p>
        </p:txBody>
      </p:sp>
    </p:spTree>
    <p:extLst>
      <p:ext uri="{BB962C8B-B14F-4D97-AF65-F5344CB8AC3E}">
        <p14:creationId xmlns:p14="http://schemas.microsoft.com/office/powerpoint/2010/main" val="528375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red </a:t>
            </a:r>
            <a:r>
              <a:rPr lang="en-US" baseline="0" dirty="0" smtClean="0"/>
              <a:t>line shows the maximum concurrency, </a:t>
            </a:r>
            <a:r>
              <a:rPr lang="en-US" baseline="0" dirty="0" smtClean="0"/>
              <a:t>384 threads </a:t>
            </a:r>
            <a:r>
              <a:rPr lang="en-US" baseline="0" dirty="0" smtClean="0"/>
              <a:t>(no cap used).The black line shows the cumulative power draw across all 16 nodes – it maxes out around </a:t>
            </a:r>
            <a:r>
              <a:rPr lang="en-US" baseline="0" dirty="0" smtClean="0"/>
              <a:t>4576 </a:t>
            </a:r>
            <a:r>
              <a:rPr lang="en-US" baseline="0" dirty="0" smtClean="0"/>
              <a:t>W, about </a:t>
            </a:r>
            <a:r>
              <a:rPr lang="en-US" baseline="0" dirty="0" smtClean="0"/>
              <a:t>286 </a:t>
            </a:r>
            <a:r>
              <a:rPr lang="en-US" baseline="0" dirty="0" smtClean="0"/>
              <a:t>W per node. The average power draw per node was around </a:t>
            </a:r>
            <a:r>
              <a:rPr lang="en-US" baseline="0" dirty="0" smtClean="0"/>
              <a:t>242 </a:t>
            </a:r>
            <a:r>
              <a:rPr lang="en-US" baseline="0" dirty="0" smtClean="0"/>
              <a:t>W.  The total energy usage was measured as </a:t>
            </a:r>
            <a:r>
              <a:rPr lang="en-US" baseline="0" dirty="0" smtClean="0"/>
              <a:t>602 </a:t>
            </a:r>
            <a:r>
              <a:rPr lang="en-US" baseline="0" dirty="0" err="1" smtClean="0"/>
              <a:t>kiloJoules</a:t>
            </a:r>
            <a:r>
              <a:rPr lang="en-US" baseline="0" dirty="0" smtClean="0"/>
              <a:t>. The stacked bars show which tasks were executing when APEX sampled them with a 1Hz period (1 sample per second). </a:t>
            </a:r>
            <a:r>
              <a:rPr lang="en-US" baseline="0" dirty="0" smtClean="0"/>
              <a:t>Each iteration results in a synchronized exchange, those are when concurrency drops to very low levels.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31</a:t>
            </a:fld>
            <a:endParaRPr lang="en-US"/>
          </a:p>
        </p:txBody>
      </p:sp>
    </p:spTree>
    <p:extLst>
      <p:ext uri="{BB962C8B-B14F-4D97-AF65-F5344CB8AC3E}">
        <p14:creationId xmlns:p14="http://schemas.microsoft.com/office/powerpoint/2010/main" val="22274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measurement, with throttling enabled. The key difference: the total energy draw was only </a:t>
            </a:r>
            <a:r>
              <a:rPr lang="en-US" dirty="0" smtClean="0"/>
              <a:t>565 </a:t>
            </a:r>
            <a:r>
              <a:rPr lang="en-US" dirty="0" err="1" smtClean="0"/>
              <a:t>kiloJoules</a:t>
            </a:r>
            <a:r>
              <a:rPr lang="en-US" dirty="0" smtClean="0"/>
              <a:t>, </a:t>
            </a:r>
            <a:r>
              <a:rPr lang="en-US" dirty="0" smtClean="0"/>
              <a:t>6.17% </a:t>
            </a:r>
            <a:r>
              <a:rPr lang="en-US" dirty="0" smtClean="0"/>
              <a:t>less. The runtime only increased by </a:t>
            </a:r>
            <a:r>
              <a:rPr lang="en-US" dirty="0" smtClean="0"/>
              <a:t>.6 </a:t>
            </a:r>
            <a:r>
              <a:rPr lang="en-US" dirty="0" smtClean="0"/>
              <a:t>seconds! The red</a:t>
            </a:r>
            <a:r>
              <a:rPr lang="en-US" baseline="0" dirty="0" smtClean="0"/>
              <a:t> line shows the thread cap as it is modified by the policy.  The black line shows the reflected reduction in Power draw, with some localized fluctuations. The average power draw for this run was </a:t>
            </a:r>
            <a:r>
              <a:rPr lang="en-US" baseline="0" dirty="0" smtClean="0"/>
              <a:t>226 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32</a:t>
            </a:fld>
            <a:endParaRPr lang="en-US"/>
          </a:p>
        </p:txBody>
      </p:sp>
    </p:spTree>
    <p:extLst>
      <p:ext uri="{BB962C8B-B14F-4D97-AF65-F5344CB8AC3E}">
        <p14:creationId xmlns:p14="http://schemas.microsoft.com/office/powerpoint/2010/main" val="133888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33</a:t>
            </a:fld>
            <a:endParaRPr lang="en-US"/>
          </a:p>
        </p:txBody>
      </p:sp>
    </p:spTree>
    <p:extLst>
      <p:ext uri="{BB962C8B-B14F-4D97-AF65-F5344CB8AC3E}">
        <p14:creationId xmlns:p14="http://schemas.microsoft.com/office/powerpoint/2010/main" val="166006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 can you get a higher resolution</a:t>
            </a:r>
            <a:r>
              <a:rPr lang="en-US" baseline="0" dirty="0" smtClean="0"/>
              <a:t> or vector version of this figure?  We do have a meta-event in use: the “reset” event. It is used when we make an adaptive change in processing, and want to reset one or more counters/timers.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a:t>
            </a:fld>
            <a:endParaRPr lang="en-US"/>
          </a:p>
        </p:txBody>
      </p:sp>
    </p:spTree>
    <p:extLst>
      <p:ext uri="{BB962C8B-B14F-4D97-AF65-F5344CB8AC3E}">
        <p14:creationId xmlns:p14="http://schemas.microsoft.com/office/powerpoint/2010/main" val="262942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APEX introspection is provided through the APEX API. Applications,</a:t>
            </a:r>
            <a:r>
              <a:rPr lang="en-US" baseline="0" dirty="0" smtClean="0"/>
              <a:t> libraries, and runtimes can pass events and data to APEX through the API. Important to point out that the synchronous processing of timer and counter data is done as minimally as possible – control returns to the application without excessive processing</a:t>
            </a:r>
          </a:p>
          <a:p>
            <a:endParaRPr lang="en-US" baseline="0" dirty="0" smtClean="0"/>
          </a:p>
          <a:p>
            <a:r>
              <a:rPr lang="en-US" baseline="0" dirty="0" smtClean="0"/>
              <a:t>The most important API events are listed. Introspection is also provided through RCR and through reading of available system data.</a:t>
            </a:r>
          </a:p>
          <a:p>
            <a:endParaRPr lang="en-US" baseline="0" dirty="0" smtClean="0"/>
          </a:p>
          <a:p>
            <a:r>
              <a:rPr lang="en-US" baseline="0" dirty="0" smtClean="0"/>
              <a:t>Integration with HPX-3, HPX-5 is done in the runtime. RS threads (tasks) are timed. </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5</a:t>
            </a:fld>
            <a:endParaRPr lang="en-US"/>
          </a:p>
        </p:txBody>
      </p:sp>
    </p:spTree>
    <p:extLst>
      <p:ext uri="{BB962C8B-B14F-4D97-AF65-F5344CB8AC3E}">
        <p14:creationId xmlns:p14="http://schemas.microsoft.com/office/powerpoint/2010/main" val="65482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Edison,</a:t>
            </a:r>
            <a:r>
              <a:rPr lang="en-US" baseline="0" dirty="0" smtClean="0"/>
              <a:t> using it to get power. On special systems with root access, can get other measurements. (RENCI)</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6</a:t>
            </a:fld>
            <a:endParaRPr lang="en-US"/>
          </a:p>
        </p:txBody>
      </p:sp>
    </p:spTree>
    <p:extLst>
      <p:ext uri="{BB962C8B-B14F-4D97-AF65-F5344CB8AC3E}">
        <p14:creationId xmlns:p14="http://schemas.microsoft.com/office/powerpoint/2010/main" val="412039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1-sided communication</a:t>
            </a:r>
            <a:r>
              <a:rPr lang="en-US" baseline="0" dirty="0" smtClean="0"/>
              <a:t> can be done either by the non-root nodes (using a “put”) or by the root node (using N-1 “get” calls)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9</a:t>
            </a:fld>
            <a:endParaRPr lang="en-US"/>
          </a:p>
        </p:txBody>
      </p:sp>
    </p:spTree>
    <p:extLst>
      <p:ext uri="{BB962C8B-B14F-4D97-AF65-F5344CB8AC3E}">
        <p14:creationId xmlns:p14="http://schemas.microsoft.com/office/powerpoint/2010/main" val="133943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13</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14</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15</a:t>
            </a:fld>
            <a:endParaRPr lang="en-US"/>
          </a:p>
        </p:txBody>
      </p:sp>
    </p:spTree>
    <p:extLst>
      <p:ext uri="{BB962C8B-B14F-4D97-AF65-F5344CB8AC3E}">
        <p14:creationId xmlns:p14="http://schemas.microsoft.com/office/powerpoint/2010/main" val="6740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862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8"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9" name="Rectangle 8"/>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1"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2"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7996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8"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9" name="Rectangle 8"/>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1"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2"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4111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2672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2672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9"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10" name="Rectangle 9"/>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2"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3"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60991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7"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8" name="Rectangle 7"/>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0"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1"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20745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6"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7" name="Rectangle 6"/>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9"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0"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314870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pic>
        <p:nvPicPr>
          <p:cNvPr id="4" name="image2.png" descr="three-sisters.png"/>
          <p:cNvPicPr/>
          <p:nvPr userDrawn="1"/>
        </p:nvPicPr>
        <p:blipFill>
          <a:blip r:embed="rId2">
            <a:alphaModFix amt="31000"/>
            <a:extLst/>
          </a:blip>
          <a:srcRect b="19512"/>
          <a:stretch>
            <a:fillRect/>
          </a:stretch>
        </p:blipFill>
        <p:spPr>
          <a:xfrm>
            <a:off x="-1" y="2"/>
            <a:ext cx="9144001" cy="750094"/>
          </a:xfrm>
          <a:prstGeom prst="rect">
            <a:avLst/>
          </a:prstGeom>
          <a:ln w="12700">
            <a:noFill/>
            <a:miter lim="400000"/>
          </a:ln>
          <a:effectLst/>
        </p:spPr>
      </p:pic>
      <p:sp>
        <p:nvSpPr>
          <p:cNvPr id="16" name="Shape 16"/>
          <p:cNvSpPr>
            <a:spLocks noGrp="1"/>
          </p:cNvSpPr>
          <p:nvPr>
            <p:ph type="title"/>
          </p:nvPr>
        </p:nvSpPr>
        <p:spPr>
          <a:prstGeom prst="rect">
            <a:avLst/>
          </a:prstGeom>
          <a:effectLst/>
        </p:spPr>
        <p:txBody>
          <a:bodyPr/>
          <a:lstStyle>
            <a:lvl1pPr>
              <a:defRPr>
                <a:ln>
                  <a:noFill/>
                </a:ln>
              </a:defRPr>
            </a:lvl1pPr>
          </a:lstStyle>
          <a:p>
            <a:pPr lvl="0">
              <a:defRPr sz="1800" b="0" i="0">
                <a:uFillTx/>
              </a:defRPr>
            </a:pPr>
            <a:r>
              <a:rPr sz="3300" b="1" i="1" dirty="0">
                <a:uFill>
                  <a:solidFill/>
                </a:uFill>
              </a:rPr>
              <a:t>Title Text</a:t>
            </a:r>
          </a:p>
        </p:txBody>
      </p:sp>
      <p:sp>
        <p:nvSpPr>
          <p:cNvPr id="17" name="Shape 17"/>
          <p:cNvSpPr>
            <a:spLocks noGrp="1"/>
          </p:cNvSpPr>
          <p:nvPr>
            <p:ph type="body" idx="1" hasCustomPrompt="1"/>
          </p:nvPr>
        </p:nvSpPr>
        <p:spPr>
          <a:prstGeom prst="rect">
            <a:avLst/>
          </a:prstGeom>
        </p:spPr>
        <p:txBody>
          <a:bodyPr/>
          <a:lstStyle/>
          <a:p>
            <a:pPr lvl="0">
              <a:defRPr sz="1800">
                <a:uFillTx/>
              </a:defRPr>
            </a:pPr>
            <a:r>
              <a:rPr sz="2900" dirty="0">
                <a:uFill>
                  <a:solidFill/>
                </a:uFill>
              </a:rPr>
              <a:t>Body Level One</a:t>
            </a:r>
          </a:p>
          <a:p>
            <a:pPr lvl="1">
              <a:defRPr sz="1800">
                <a:uFillTx/>
              </a:defRPr>
            </a:pPr>
            <a:r>
              <a:rPr sz="2900" dirty="0">
                <a:uFill>
                  <a:solidFill/>
                </a:uFill>
              </a:rPr>
              <a:t>Body Level Two</a:t>
            </a:r>
          </a:p>
          <a:p>
            <a:pPr lvl="2">
              <a:defRPr sz="1800">
                <a:uFillTx/>
              </a:defRPr>
            </a:pPr>
            <a:r>
              <a:rPr sz="2900" dirty="0">
                <a:uFill>
                  <a:solidFill/>
                </a:uFill>
              </a:rPr>
              <a:t>Body Level Three</a:t>
            </a:r>
          </a:p>
          <a:p>
            <a:pPr lvl="3">
              <a:defRPr sz="1800">
                <a:uFillTx/>
              </a:defRPr>
            </a:pPr>
            <a:r>
              <a:rPr sz="2900" dirty="0">
                <a:uFill>
                  <a:solidFill/>
                </a:uFill>
              </a:rPr>
              <a:t>Body Level Four</a:t>
            </a:r>
            <a:endParaRPr sz="2900" dirty="0" smtClean="0">
              <a:uFill>
                <a:solidFill/>
              </a:uFill>
            </a:endParaRPr>
          </a:p>
          <a:p>
            <a:pPr lvl="4">
              <a:defRPr sz="1800">
                <a:uFillTx/>
              </a:defRPr>
            </a:pPr>
            <a:r>
              <a:rPr lang="en-US" sz="2900" dirty="0" smtClean="0">
                <a:uFill>
                  <a:solidFill/>
                </a:uFill>
              </a:rPr>
              <a:t>+ </a:t>
            </a:r>
            <a:r>
              <a:rPr sz="2900" dirty="0" smtClean="0">
                <a:uFill>
                  <a:solidFill/>
                </a:uFill>
              </a:rPr>
              <a:t>Body </a:t>
            </a:r>
            <a:r>
              <a:rPr sz="2900" dirty="0">
                <a:uFill>
                  <a:solidFill/>
                </a:uFill>
              </a:rPr>
              <a:t>Level Five</a:t>
            </a:r>
          </a:p>
        </p:txBody>
      </p:sp>
      <p:sp>
        <p:nvSpPr>
          <p:cNvPr id="5" name="Slide Number Placeholder 5"/>
          <p:cNvSpPr>
            <a:spLocks noGrp="1"/>
          </p:cNvSpPr>
          <p:nvPr>
            <p:ph type="sldNum" sz="quarter" idx="4"/>
          </p:nvPr>
        </p:nvSpPr>
        <p:spPr>
          <a:xfrm>
            <a:off x="8270372" y="6452182"/>
            <a:ext cx="380045" cy="365000"/>
          </a:xfrm>
          <a:prstGeom prst="rect">
            <a:avLst/>
          </a:prstGeom>
        </p:spPr>
        <p:txBody>
          <a:bodyPr vert="horz" lIns="59701" tIns="29851" rIns="59701" bIns="29851" rtlCol="0" anchor="ctr"/>
          <a:lstStyle>
            <a:lvl1pPr algn="r">
              <a:defRPr sz="1200">
                <a:solidFill>
                  <a:srgbClr val="FFFFFF"/>
                </a:solidFill>
              </a:defRPr>
            </a:lvl1pPr>
          </a:lstStyle>
          <a:p>
            <a:fld id="{0A293C49-ACD7-E34C-A091-B5548756F54C}" type="slidenum">
              <a:rPr lang="en-US" smtClean="0"/>
              <a:pPr/>
              <a:t>‹#›</a:t>
            </a:fld>
            <a:endParaRPr lang="en-US" dirty="0"/>
          </a:p>
        </p:txBody>
      </p:sp>
      <p:cxnSp>
        <p:nvCxnSpPr>
          <p:cNvPr id="3" name="Straight Connector 2"/>
          <p:cNvCxnSpPr/>
          <p:nvPr userDrawn="1"/>
        </p:nvCxnSpPr>
        <p:spPr>
          <a:xfrm flipV="1">
            <a:off x="1" y="750097"/>
            <a:ext cx="9156944" cy="18260"/>
          </a:xfrm>
          <a:prstGeom prst="line">
            <a:avLst/>
          </a:prstGeom>
          <a:noFill/>
          <a:ln w="25400" cap="flat">
            <a:solidFill>
              <a:schemeClr val="bg1">
                <a:lumMod val="50000"/>
              </a:schemeClr>
            </a:solidFill>
            <a:prstDash val="solid"/>
            <a:round/>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68491466"/>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28600" y="0"/>
            <a:ext cx="8686800" cy="102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Text Placeholder 2"/>
          <p:cNvSpPr>
            <a:spLocks noGrp="1"/>
          </p:cNvSpPr>
          <p:nvPr>
            <p:ph type="body" idx="1"/>
          </p:nvPr>
        </p:nvSpPr>
        <p:spPr bwMode="auto">
          <a:xfrm>
            <a:off x="228600" y="1143000"/>
            <a:ext cx="86868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9" r:id="rId7"/>
  </p:sldLayoutIdLst>
  <p:hf sldNum="0" hdr="0" ftr="0" dt="0"/>
  <p:txStyles>
    <p:titleStyle>
      <a:lvl1pPr algn="ctr" defTabSz="457200" rtl="0" eaLnBrk="1" fontAlgn="base" hangingPunct="1">
        <a:spcBef>
          <a:spcPct val="0"/>
        </a:spcBef>
        <a:spcAft>
          <a:spcPct val="0"/>
        </a:spcAft>
        <a:defRPr sz="4400" b="1" kern="1200">
          <a:solidFill>
            <a:schemeClr val="tx1"/>
          </a:solidFill>
          <a:latin typeface="Times New Roman"/>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Times New Roman"/>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graph500.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github.com/khuck/xpress-ape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175053"/>
            <a:ext cx="7772400" cy="1470025"/>
          </a:xfrm>
        </p:spPr>
        <p:txBody>
          <a:bodyPr/>
          <a:lstStyle/>
          <a:p>
            <a:r>
              <a:rPr lang="en-US" dirty="0"/>
              <a:t>An Autonomic Performance Environment for </a:t>
            </a:r>
            <a:r>
              <a:rPr lang="en-US" dirty="0" err="1" smtClean="0"/>
              <a:t>Exascale</a:t>
            </a:r>
            <a:endParaRPr lang="en-US" sz="2400" dirty="0">
              <a:latin typeface="Calibri" charset="0"/>
            </a:endParaRPr>
          </a:p>
        </p:txBody>
      </p:sp>
      <p:sp>
        <p:nvSpPr>
          <p:cNvPr id="3" name="Subtitle 2"/>
          <p:cNvSpPr>
            <a:spLocks noGrp="1"/>
          </p:cNvSpPr>
          <p:nvPr>
            <p:ph type="subTitle" idx="1"/>
          </p:nvPr>
        </p:nvSpPr>
        <p:spPr>
          <a:xfrm>
            <a:off x="0" y="2888743"/>
            <a:ext cx="9144000" cy="2521457"/>
          </a:xfrm>
        </p:spPr>
        <p:txBody>
          <a:bodyPr rtlCol="0">
            <a:normAutofit/>
          </a:bodyPr>
          <a:lstStyle/>
          <a:p>
            <a:pPr fontAlgn="auto">
              <a:spcAft>
                <a:spcPts val="0"/>
              </a:spcAft>
              <a:defRPr/>
            </a:pPr>
            <a:r>
              <a:rPr lang="en-US" dirty="0" smtClean="0">
                <a:solidFill>
                  <a:schemeClr val="tx1">
                    <a:lumMod val="75000"/>
                    <a:lumOff val="25000"/>
                  </a:schemeClr>
                </a:solidFill>
                <a:ea typeface="+mn-ea"/>
                <a:cs typeface="+mn-cs"/>
              </a:rPr>
              <a:t>Kevin A. Huck</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Nick Chaimov</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Allen D. Malony</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Sameer Shende</a:t>
            </a:r>
            <a:r>
              <a:rPr lang="en-US" baseline="30000" dirty="0" smtClean="0">
                <a:solidFill>
                  <a:schemeClr val="tx1">
                    <a:lumMod val="75000"/>
                    <a:lumOff val="25000"/>
                  </a:schemeClr>
                </a:solidFill>
                <a:ea typeface="+mn-ea"/>
                <a:cs typeface="+mn-cs"/>
              </a:rPr>
              <a:t>1</a:t>
            </a:r>
            <a:r>
              <a:rPr lang="en-US" dirty="0" smtClean="0">
                <a:solidFill>
                  <a:schemeClr val="tx1">
                    <a:lumMod val="75000"/>
                    <a:lumOff val="25000"/>
                  </a:schemeClr>
                </a:solidFill>
                <a:ea typeface="+mn-ea"/>
                <a:cs typeface="+mn-cs"/>
              </a:rPr>
              <a:t>, Allan Porterfield</a:t>
            </a:r>
            <a:r>
              <a:rPr lang="en-US" baseline="30000" dirty="0" smtClean="0">
                <a:solidFill>
                  <a:schemeClr val="tx1">
                    <a:lumMod val="75000"/>
                    <a:lumOff val="25000"/>
                  </a:schemeClr>
                </a:solidFill>
                <a:ea typeface="+mn-ea"/>
                <a:cs typeface="+mn-cs"/>
              </a:rPr>
              <a:t>2</a:t>
            </a:r>
            <a:r>
              <a:rPr lang="en-US" dirty="0" smtClean="0">
                <a:solidFill>
                  <a:schemeClr val="tx1">
                    <a:lumMod val="75000"/>
                    <a:lumOff val="25000"/>
                  </a:schemeClr>
                </a:solidFill>
                <a:ea typeface="+mn-ea"/>
                <a:cs typeface="+mn-cs"/>
              </a:rPr>
              <a:t>, Rob Fowler</a:t>
            </a:r>
            <a:r>
              <a:rPr lang="en-US" sz="2800" baseline="30000" dirty="0">
                <a:solidFill>
                  <a:schemeClr val="tx1">
                    <a:lumMod val="75000"/>
                    <a:lumOff val="25000"/>
                  </a:schemeClr>
                </a:solidFill>
              </a:rPr>
              <a:t>2</a:t>
            </a:r>
            <a:endParaRPr lang="en-US" sz="3000" dirty="0" smtClean="0">
              <a:solidFill>
                <a:schemeClr val="tx1">
                  <a:lumMod val="75000"/>
                  <a:lumOff val="25000"/>
                </a:schemeClr>
              </a:solidFill>
            </a:endParaRPr>
          </a:p>
          <a:p>
            <a:pPr fontAlgn="auto">
              <a:spcAft>
                <a:spcPts val="0"/>
              </a:spcAft>
              <a:defRPr/>
            </a:pPr>
            <a:endParaRPr lang="en-US" sz="2400" baseline="30000" dirty="0" smtClean="0">
              <a:solidFill>
                <a:schemeClr val="tx1">
                  <a:lumMod val="75000"/>
                  <a:lumOff val="25000"/>
                </a:schemeClr>
              </a:solidFill>
              <a:ea typeface="+mn-ea"/>
              <a:cs typeface="+mn-cs"/>
            </a:endParaRPr>
          </a:p>
          <a:p>
            <a:pPr fontAlgn="auto">
              <a:spcAft>
                <a:spcPts val="0"/>
              </a:spcAft>
              <a:defRPr/>
            </a:pPr>
            <a:r>
              <a:rPr lang="en-US" sz="2400" baseline="30000" dirty="0" smtClean="0">
                <a:solidFill>
                  <a:schemeClr val="tx1">
                    <a:lumMod val="75000"/>
                    <a:lumOff val="25000"/>
                  </a:schemeClr>
                </a:solidFill>
                <a:ea typeface="+mn-ea"/>
                <a:cs typeface="+mn-cs"/>
              </a:rPr>
              <a:t>1</a:t>
            </a:r>
            <a:r>
              <a:rPr lang="en-US" sz="2400" dirty="0" smtClean="0">
                <a:solidFill>
                  <a:schemeClr val="tx1">
                    <a:lumMod val="75000"/>
                    <a:lumOff val="25000"/>
                  </a:schemeClr>
                </a:solidFill>
                <a:ea typeface="+mn-ea"/>
                <a:cs typeface="+mn-cs"/>
              </a:rPr>
              <a:t>University of Oregon, Eugene, Oregon, USA</a:t>
            </a:r>
          </a:p>
          <a:p>
            <a:pPr fontAlgn="auto">
              <a:spcAft>
                <a:spcPts val="0"/>
              </a:spcAft>
              <a:defRPr/>
            </a:pPr>
            <a:r>
              <a:rPr lang="en-US" sz="2400" baseline="30000" dirty="0" smtClean="0">
                <a:solidFill>
                  <a:schemeClr val="tx1">
                    <a:lumMod val="75000"/>
                    <a:lumOff val="25000"/>
                  </a:schemeClr>
                </a:solidFill>
              </a:rPr>
              <a:t>2</a:t>
            </a:r>
            <a:r>
              <a:rPr lang="en-US" sz="2400" dirty="0" smtClean="0">
                <a:solidFill>
                  <a:schemeClr val="tx1">
                    <a:lumMod val="75000"/>
                    <a:lumOff val="25000"/>
                  </a:schemeClr>
                </a:solidFill>
              </a:rPr>
              <a:t>RENCI, Chapel Hill, North Carolina, </a:t>
            </a:r>
            <a:r>
              <a:rPr lang="en-US" sz="2400" dirty="0">
                <a:solidFill>
                  <a:schemeClr val="tx1">
                    <a:lumMod val="75000"/>
                    <a:lumOff val="25000"/>
                  </a:schemeClr>
                </a:solidFill>
              </a:rPr>
              <a:t>USA</a:t>
            </a:r>
          </a:p>
          <a:p>
            <a:pPr fontAlgn="auto">
              <a:spcAft>
                <a:spcPts val="0"/>
              </a:spcAft>
              <a:defRPr/>
            </a:pPr>
            <a:endParaRPr lang="en-US" dirty="0" smtClean="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Examples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HPX-3 1-D stencil code</a:t>
            </a:r>
          </a:p>
          <a:p>
            <a:r>
              <a:rPr lang="en-US" dirty="0"/>
              <a:t>HPX-5 Single-source-shortest-path benchmark</a:t>
            </a:r>
          </a:p>
          <a:p>
            <a:r>
              <a:rPr lang="en-US" dirty="0" smtClean="0"/>
              <a:t>HPX-5 LULESH kernel</a:t>
            </a:r>
          </a:p>
          <a:p>
            <a:r>
              <a:rPr lang="en-US" dirty="0"/>
              <a:t>HPX-3 </a:t>
            </a:r>
            <a:r>
              <a:rPr lang="en-US" dirty="0" err="1"/>
              <a:t>miniGhost</a:t>
            </a:r>
            <a:r>
              <a:rPr lang="en-US" dirty="0"/>
              <a:t> kernel</a:t>
            </a:r>
          </a:p>
          <a:p>
            <a:r>
              <a:rPr lang="en-US" dirty="0" smtClean="0"/>
              <a:t>All experiments conducted on Edison</a:t>
            </a:r>
          </a:p>
          <a:p>
            <a:pPr lvl="1"/>
            <a:r>
              <a:rPr lang="en-US" dirty="0" smtClean="0"/>
              <a:t>Cray </a:t>
            </a:r>
            <a:r>
              <a:rPr lang="en-US" dirty="0"/>
              <a:t>XC30 @ </a:t>
            </a:r>
            <a:r>
              <a:rPr lang="en-US" dirty="0" err="1" smtClean="0"/>
              <a:t>NERSC.gov</a:t>
            </a:r>
            <a:endParaRPr lang="en-US" dirty="0" smtClean="0"/>
          </a:p>
          <a:p>
            <a:pPr lvl="1"/>
            <a:r>
              <a:rPr lang="en-US" dirty="0" smtClean="0"/>
              <a:t>5576 nodes with two 12</a:t>
            </a:r>
            <a:r>
              <a:rPr lang="en-US" dirty="0"/>
              <a:t>-core Intel "Ivy Bridge" </a:t>
            </a:r>
            <a:r>
              <a:rPr lang="en-US" dirty="0" smtClean="0"/>
              <a:t>processors </a:t>
            </a:r>
            <a:r>
              <a:rPr lang="en-US" dirty="0"/>
              <a:t>at 2.4 GHz</a:t>
            </a:r>
            <a:endParaRPr lang="en-US" dirty="0" smtClean="0"/>
          </a:p>
          <a:p>
            <a:pPr lvl="1"/>
            <a:r>
              <a:rPr lang="en-US" dirty="0" smtClean="0"/>
              <a:t>48 </a:t>
            </a:r>
            <a:r>
              <a:rPr lang="en-US" dirty="0"/>
              <a:t>threads per node (24 physical cores w/</a:t>
            </a:r>
            <a:r>
              <a:rPr lang="en-US" dirty="0" err="1"/>
              <a:t>hyperthreading</a:t>
            </a:r>
            <a:r>
              <a:rPr lang="en-US" dirty="0" smtClean="0"/>
              <a:t>)</a:t>
            </a:r>
          </a:p>
          <a:p>
            <a:pPr lvl="1"/>
            <a:r>
              <a:rPr lang="en-US" dirty="0"/>
              <a:t>Cray Aries </a:t>
            </a:r>
            <a:r>
              <a:rPr lang="en-US" dirty="0" smtClean="0"/>
              <a:t>interconnect with </a:t>
            </a:r>
            <a:r>
              <a:rPr lang="en-US" dirty="0"/>
              <a:t>Dragonfly topology with 23.7 TB/s global </a:t>
            </a:r>
            <a:r>
              <a:rPr lang="en-US" dirty="0" smtClean="0"/>
              <a:t>bandwidth</a:t>
            </a:r>
            <a:endParaRPr lang="en-US" dirty="0"/>
          </a:p>
        </p:txBody>
      </p:sp>
    </p:spTree>
    <p:extLst>
      <p:ext uri="{BB962C8B-B14F-4D97-AF65-F5344CB8AC3E}">
        <p14:creationId xmlns:p14="http://schemas.microsoft.com/office/powerpoint/2010/main" val="13028830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Concurrency Throttling for Performance</a:t>
            </a:r>
            <a:endParaRPr lang="en-US" sz="3600" dirty="0"/>
          </a:p>
        </p:txBody>
      </p:sp>
      <p:sp>
        <p:nvSpPr>
          <p:cNvPr id="3" name="Content Placeholder 2"/>
          <p:cNvSpPr>
            <a:spLocks noGrp="1"/>
          </p:cNvSpPr>
          <p:nvPr>
            <p:ph idx="1"/>
          </p:nvPr>
        </p:nvSpPr>
        <p:spPr/>
        <p:txBody>
          <a:bodyPr>
            <a:normAutofit/>
          </a:bodyPr>
          <a:lstStyle/>
          <a:p>
            <a:r>
              <a:rPr lang="en-US" dirty="0"/>
              <a:t>H</a:t>
            </a:r>
            <a:r>
              <a:rPr lang="en-US" dirty="0" smtClean="0"/>
              <a:t>eat diffusion</a:t>
            </a:r>
          </a:p>
          <a:p>
            <a:r>
              <a:rPr lang="en-US" dirty="0" smtClean="0"/>
              <a:t>1D stencil code</a:t>
            </a:r>
          </a:p>
          <a:p>
            <a:pPr marL="342900" lvl="1" indent="-342900">
              <a:buFont typeface="Arial" charset="0"/>
              <a:buChar char="•"/>
            </a:pPr>
            <a:r>
              <a:rPr lang="en-US" sz="3200" dirty="0"/>
              <a:t>Data </a:t>
            </a:r>
            <a:r>
              <a:rPr lang="en-US" sz="3200" dirty="0" smtClean="0"/>
              <a:t>array</a:t>
            </a:r>
            <a:br>
              <a:rPr lang="en-US" sz="3200" dirty="0" smtClean="0"/>
            </a:br>
            <a:r>
              <a:rPr lang="en-US" sz="3200" dirty="0" smtClean="0"/>
              <a:t>partitioned</a:t>
            </a:r>
            <a:r>
              <a:rPr lang="en-US" sz="3200" dirty="0"/>
              <a:t> </a:t>
            </a:r>
            <a:r>
              <a:rPr lang="en-US" sz="3200" dirty="0" smtClean="0"/>
              <a:t>into</a:t>
            </a:r>
            <a:br>
              <a:rPr lang="en-US" sz="3200" dirty="0" smtClean="0"/>
            </a:br>
            <a:r>
              <a:rPr lang="en-US" sz="3200" dirty="0" smtClean="0"/>
              <a:t>chunks</a:t>
            </a:r>
            <a:endParaRPr lang="en-US" sz="3200" dirty="0"/>
          </a:p>
          <a:p>
            <a:r>
              <a:rPr lang="en-US" dirty="0" smtClean="0"/>
              <a:t>1 node with</a:t>
            </a:r>
            <a:br>
              <a:rPr lang="en-US" dirty="0" smtClean="0"/>
            </a:br>
            <a:r>
              <a:rPr lang="en-US" dirty="0" smtClean="0"/>
              <a:t>no </a:t>
            </a:r>
            <a:r>
              <a:rPr lang="en-US" dirty="0" err="1" smtClean="0"/>
              <a:t>hyperthreading</a:t>
            </a:r>
            <a:endParaRPr lang="en-US" dirty="0" smtClean="0"/>
          </a:p>
          <a:p>
            <a:r>
              <a:rPr lang="en-US" dirty="0" smtClean="0"/>
              <a:t>Performance increases to a point with increasing worker threads, then decreases</a:t>
            </a:r>
          </a:p>
        </p:txBody>
      </p:sp>
      <p:pic>
        <p:nvPicPr>
          <p:cNvPr id="14" name="Picture 13"/>
          <p:cNvPicPr>
            <a:picLocks noChangeAspect="1"/>
          </p:cNvPicPr>
          <p:nvPr/>
        </p:nvPicPr>
        <p:blipFill>
          <a:blip r:embed="rId2"/>
          <a:stretch>
            <a:fillRect/>
          </a:stretch>
        </p:blipFill>
        <p:spPr>
          <a:xfrm>
            <a:off x="3733800" y="1354364"/>
            <a:ext cx="5435600" cy="3251200"/>
          </a:xfrm>
          <a:prstGeom prst="rect">
            <a:avLst/>
          </a:prstGeom>
        </p:spPr>
      </p:pic>
      <p:sp>
        <p:nvSpPr>
          <p:cNvPr id="4" name="TextBox 3"/>
          <p:cNvSpPr txBox="1"/>
          <p:nvPr/>
        </p:nvSpPr>
        <p:spPr>
          <a:xfrm>
            <a:off x="7716434" y="1080599"/>
            <a:ext cx="1347444" cy="584776"/>
          </a:xfrm>
          <a:prstGeom prst="rect">
            <a:avLst/>
          </a:prstGeom>
          <a:noFill/>
        </p:spPr>
        <p:txBody>
          <a:bodyPr wrap="none" rtlCol="0">
            <a:spAutoFit/>
          </a:bodyPr>
          <a:lstStyle/>
          <a:p>
            <a:r>
              <a:rPr lang="en-US" sz="3200" dirty="0" smtClean="0">
                <a:latin typeface="Times New Roman"/>
                <a:cs typeface="Times New Roman"/>
              </a:rPr>
              <a:t>HPX-3</a:t>
            </a:r>
            <a:endParaRPr lang="en-US" sz="3200" dirty="0">
              <a:latin typeface="Times New Roman"/>
              <a:cs typeface="Times New Roman"/>
            </a:endParaRPr>
          </a:p>
        </p:txBody>
      </p:sp>
    </p:spTree>
    <p:extLst>
      <p:ext uri="{BB962C8B-B14F-4D97-AF65-F5344CB8AC3E}">
        <p14:creationId xmlns:p14="http://schemas.microsoft.com/office/powerpoint/2010/main" val="1731519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Concurrency Throttling for Performance</a:t>
            </a:r>
            <a:endParaRPr lang="en-US" sz="3600" dirty="0"/>
          </a:p>
        </p:txBody>
      </p:sp>
      <p:sp>
        <p:nvSpPr>
          <p:cNvPr id="3" name="Content Placeholder 2"/>
          <p:cNvSpPr>
            <a:spLocks noGrp="1"/>
          </p:cNvSpPr>
          <p:nvPr>
            <p:ph idx="1"/>
          </p:nvPr>
        </p:nvSpPr>
        <p:spPr/>
        <p:txBody>
          <a:bodyPr/>
          <a:lstStyle/>
          <a:p>
            <a:r>
              <a:rPr lang="en-US" dirty="0" smtClean="0"/>
              <a:t>Region of</a:t>
            </a:r>
            <a:br>
              <a:rPr lang="en-US" dirty="0" smtClean="0"/>
            </a:br>
            <a:r>
              <a:rPr lang="en-US" dirty="0" smtClean="0"/>
              <a:t>maximum</a:t>
            </a:r>
            <a:br>
              <a:rPr lang="en-US" dirty="0" smtClean="0"/>
            </a:br>
            <a:r>
              <a:rPr lang="en-US" dirty="0" smtClean="0"/>
              <a:t>performance</a:t>
            </a:r>
            <a:br>
              <a:rPr lang="en-US" dirty="0" smtClean="0"/>
            </a:br>
            <a:r>
              <a:rPr lang="en-US" dirty="0" smtClean="0"/>
              <a:t>correlates with</a:t>
            </a:r>
            <a:br>
              <a:rPr lang="en-US" dirty="0" smtClean="0"/>
            </a:br>
            <a:r>
              <a:rPr lang="en-US" dirty="0" smtClean="0"/>
              <a:t>thread queue</a:t>
            </a:r>
            <a:br>
              <a:rPr lang="en-US" dirty="0" smtClean="0"/>
            </a:br>
            <a:r>
              <a:rPr lang="en-US" dirty="0" smtClean="0"/>
              <a:t>length</a:t>
            </a:r>
            <a:r>
              <a:rPr lang="en-US" dirty="0"/>
              <a:t> </a:t>
            </a:r>
            <a:r>
              <a:rPr lang="en-US" dirty="0" smtClean="0"/>
              <a:t>runtime</a:t>
            </a:r>
            <a:br>
              <a:rPr lang="en-US" dirty="0" smtClean="0"/>
            </a:br>
            <a:r>
              <a:rPr lang="en-US" dirty="0" smtClean="0"/>
              <a:t>performance counter</a:t>
            </a:r>
          </a:p>
          <a:p>
            <a:pPr lvl="1"/>
            <a:r>
              <a:rPr lang="en-US" dirty="0" smtClean="0"/>
              <a:t>Represents # tasks currently waiting to execute</a:t>
            </a:r>
          </a:p>
          <a:p>
            <a:r>
              <a:rPr lang="en-US" dirty="0" smtClean="0"/>
              <a:t>Could do introspection on this to control concurrency throttling policy (*work in progress)</a:t>
            </a:r>
          </a:p>
        </p:txBody>
      </p:sp>
      <p:pic>
        <p:nvPicPr>
          <p:cNvPr id="6" name="Picture 5"/>
          <p:cNvPicPr>
            <a:picLocks noChangeAspect="1"/>
          </p:cNvPicPr>
          <p:nvPr/>
        </p:nvPicPr>
        <p:blipFill>
          <a:blip r:embed="rId2"/>
          <a:stretch>
            <a:fillRect/>
          </a:stretch>
        </p:blipFill>
        <p:spPr>
          <a:xfrm>
            <a:off x="3559630" y="1138464"/>
            <a:ext cx="5435600" cy="3251200"/>
          </a:xfrm>
          <a:prstGeom prst="rect">
            <a:avLst/>
          </a:prstGeom>
        </p:spPr>
      </p:pic>
      <p:sp>
        <p:nvSpPr>
          <p:cNvPr id="4" name="TextBox 3"/>
          <p:cNvSpPr txBox="1"/>
          <p:nvPr/>
        </p:nvSpPr>
        <p:spPr>
          <a:xfrm rot="16200000">
            <a:off x="3198028" y="2332905"/>
            <a:ext cx="1069524" cy="400110"/>
          </a:xfrm>
          <a:prstGeom prst="rect">
            <a:avLst/>
          </a:prstGeom>
          <a:solidFill>
            <a:schemeClr val="bg1"/>
          </a:solidFill>
        </p:spPr>
        <p:txBody>
          <a:bodyPr wrap="none" rtlCol="0">
            <a:spAutoFit/>
          </a:bodyPr>
          <a:lstStyle/>
          <a:p>
            <a:r>
              <a:rPr lang="en-US" sz="2000" dirty="0" smtClean="0">
                <a:solidFill>
                  <a:srgbClr val="3366FF"/>
                </a:solidFill>
                <a:latin typeface="Times New Roman"/>
                <a:cs typeface="Times New Roman"/>
              </a:rPr>
              <a:t>Runtime</a:t>
            </a:r>
            <a:endParaRPr lang="en-US" sz="2000" dirty="0">
              <a:solidFill>
                <a:srgbClr val="3366FF"/>
              </a:solidFill>
              <a:latin typeface="Times New Roman"/>
              <a:cs typeface="Times New Roman"/>
            </a:endParaRPr>
          </a:p>
        </p:txBody>
      </p:sp>
      <p:sp>
        <p:nvSpPr>
          <p:cNvPr id="7" name="TextBox 6"/>
          <p:cNvSpPr txBox="1"/>
          <p:nvPr/>
        </p:nvSpPr>
        <p:spPr>
          <a:xfrm rot="16200000">
            <a:off x="7686060" y="2459906"/>
            <a:ext cx="2292615" cy="400110"/>
          </a:xfrm>
          <a:prstGeom prst="rect">
            <a:avLst/>
          </a:prstGeom>
          <a:solidFill>
            <a:schemeClr val="bg1"/>
          </a:solidFill>
        </p:spPr>
        <p:txBody>
          <a:bodyPr wrap="none" rtlCol="0">
            <a:spAutoFit/>
          </a:bodyPr>
          <a:lstStyle/>
          <a:p>
            <a:r>
              <a:rPr lang="en-US" sz="2000" dirty="0" smtClean="0">
                <a:solidFill>
                  <a:srgbClr val="FF0000"/>
                </a:solidFill>
                <a:latin typeface="Times New Roman"/>
                <a:cs typeface="Times New Roman"/>
              </a:rPr>
              <a:t>Thread queue length</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2258868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Baseline</a:t>
            </a:r>
            <a:endParaRPr lang="en-US" dirty="0"/>
          </a:p>
        </p:txBody>
      </p:sp>
      <p:sp>
        <p:nvSpPr>
          <p:cNvPr id="11" name="Content Placeholder 10"/>
          <p:cNvSpPr>
            <a:spLocks noGrp="1"/>
          </p:cNvSpPr>
          <p:nvPr>
            <p:ph idx="1"/>
          </p:nvPr>
        </p:nvSpPr>
        <p:spPr>
          <a:xfrm>
            <a:off x="6025444" y="1591733"/>
            <a:ext cx="3118556" cy="4525963"/>
          </a:xfrm>
        </p:spPr>
        <p:txBody>
          <a:bodyPr>
            <a:normAutofit fontScale="77500" lnSpcReduction="20000"/>
          </a:bodyPr>
          <a:lstStyle/>
          <a:p>
            <a:r>
              <a:rPr lang="en-US" dirty="0" smtClean="0"/>
              <a:t>48 worker threads (with </a:t>
            </a:r>
            <a:r>
              <a:rPr lang="en-US" dirty="0" err="1" smtClean="0"/>
              <a:t>hyperthreading</a:t>
            </a:r>
            <a:r>
              <a:rPr lang="en-US" dirty="0" smtClean="0"/>
              <a:t>)</a:t>
            </a:r>
          </a:p>
          <a:p>
            <a:r>
              <a:rPr lang="en-US" dirty="0" smtClean="0"/>
              <a:t>Actual concurrency much lower</a:t>
            </a:r>
          </a:p>
          <a:p>
            <a:pPr lvl="1"/>
            <a:r>
              <a:rPr lang="en-US" dirty="0" smtClean="0"/>
              <a:t>Implementation is memory bound</a:t>
            </a:r>
          </a:p>
          <a:p>
            <a:r>
              <a:rPr lang="en-US" dirty="0" smtClean="0"/>
              <a:t>Large variation in concurrency over time</a:t>
            </a:r>
          </a:p>
          <a:p>
            <a:pPr lvl="1"/>
            <a:r>
              <a:rPr lang="en-US" dirty="0" smtClean="0"/>
              <a:t>Tasks waiting on prior tasks to complete</a:t>
            </a:r>
          </a:p>
        </p:txBody>
      </p:sp>
      <p:pic>
        <p:nvPicPr>
          <p:cNvPr id="12" name="Picture 11" descr="1d_stencil_unthrottl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3"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15" name="TextBox 14"/>
          <p:cNvSpPr txBox="1"/>
          <p:nvPr/>
        </p:nvSpPr>
        <p:spPr>
          <a:xfrm>
            <a:off x="4976635" y="4882445"/>
            <a:ext cx="973193" cy="369332"/>
          </a:xfrm>
          <a:prstGeom prst="rect">
            <a:avLst/>
          </a:prstGeom>
          <a:noFill/>
        </p:spPr>
        <p:txBody>
          <a:bodyPr wrap="none" rtlCol="0">
            <a:spAutoFit/>
          </a:bodyPr>
          <a:lstStyle/>
          <a:p>
            <a:r>
              <a:rPr lang="en-US" dirty="0" smtClean="0">
                <a:latin typeface="Times New Roman"/>
                <a:cs typeface="Times New Roman"/>
              </a:rPr>
              <a:t>138 </a:t>
            </a:r>
            <a:r>
              <a:rPr lang="en-US" dirty="0" err="1" smtClean="0">
                <a:latin typeface="Times New Roman"/>
                <a:cs typeface="Times New Roman"/>
              </a:rPr>
              <a:t>secs</a:t>
            </a:r>
            <a:endParaRPr lang="en-US" dirty="0">
              <a:latin typeface="Times New Roman"/>
              <a:cs typeface="Times New Roman"/>
            </a:endParaRPr>
          </a:p>
        </p:txBody>
      </p:sp>
      <p:sp>
        <p:nvSpPr>
          <p:cNvPr id="2" name="TextBox 1"/>
          <p:cNvSpPr txBox="1"/>
          <p:nvPr/>
        </p:nvSpPr>
        <p:spPr>
          <a:xfrm>
            <a:off x="4952999" y="5290276"/>
            <a:ext cx="1749886" cy="646331"/>
          </a:xfrm>
          <a:prstGeom prst="rect">
            <a:avLst/>
          </a:prstGeom>
          <a:noFill/>
        </p:spPr>
        <p:txBody>
          <a:bodyPr wrap="none" rtlCol="0">
            <a:spAutoFit/>
          </a:bodyPr>
          <a:lstStyle/>
          <a:p>
            <a:pPr algn="ctr"/>
            <a:r>
              <a:rPr lang="en-US" dirty="0" smtClean="0">
                <a:latin typeface="Times New Roman"/>
                <a:cs typeface="Times New Roman"/>
              </a:rPr>
              <a:t>Event-generated</a:t>
            </a:r>
            <a:br>
              <a:rPr lang="en-US" dirty="0" smtClean="0">
                <a:latin typeface="Times New Roman"/>
                <a:cs typeface="Times New Roman"/>
              </a:rPr>
            </a:br>
            <a:r>
              <a:rPr lang="en-US" dirty="0" smtClean="0">
                <a:latin typeface="Times New Roman"/>
                <a:cs typeface="Times New Roman"/>
              </a:rPr>
              <a:t>metrics</a:t>
            </a:r>
            <a:endParaRPr lang="en-US" dirty="0">
              <a:latin typeface="Times New Roman"/>
              <a:cs typeface="Times New Roman"/>
            </a:endParaRPr>
          </a:p>
        </p:txBody>
      </p:sp>
      <p:sp>
        <p:nvSpPr>
          <p:cNvPr id="3" name="Right Brace 2"/>
          <p:cNvSpPr/>
          <p:nvPr/>
        </p:nvSpPr>
        <p:spPr>
          <a:xfrm>
            <a:off x="4722637" y="5223555"/>
            <a:ext cx="230362" cy="6848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1270000" y="5655729"/>
            <a:ext cx="1069588"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74326" y="5321365"/>
            <a:ext cx="1203575" cy="923330"/>
          </a:xfrm>
          <a:prstGeom prst="rect">
            <a:avLst/>
          </a:prstGeom>
          <a:noFill/>
        </p:spPr>
        <p:txBody>
          <a:bodyPr wrap="none" rtlCol="0">
            <a:spAutoFit/>
          </a:bodyPr>
          <a:lstStyle/>
          <a:p>
            <a:pPr algn="ctr"/>
            <a:r>
              <a:rPr lang="en-US" dirty="0" smtClean="0">
                <a:latin typeface="Times New Roman"/>
                <a:cs typeface="Times New Roman"/>
              </a:rPr>
              <a:t>Where</a:t>
            </a:r>
            <a:br>
              <a:rPr lang="en-US" dirty="0" smtClean="0">
                <a:latin typeface="Times New Roman"/>
                <a:cs typeface="Times New Roman"/>
              </a:rPr>
            </a:br>
            <a:r>
              <a:rPr lang="en-US" dirty="0" smtClean="0">
                <a:latin typeface="Times New Roman"/>
                <a:cs typeface="Times New Roman"/>
              </a:rPr>
              <a:t>calculation</a:t>
            </a:r>
            <a:br>
              <a:rPr lang="en-US" dirty="0" smtClean="0">
                <a:latin typeface="Times New Roman"/>
                <a:cs typeface="Times New Roman"/>
              </a:rPr>
            </a:br>
            <a:r>
              <a:rPr lang="en-US" dirty="0" smtClean="0">
                <a:latin typeface="Times New Roman"/>
                <a:cs typeface="Times New Roman"/>
              </a:rPr>
              <a:t>takes place</a:t>
            </a:r>
            <a:endParaRPr lang="en-US" dirty="0">
              <a:latin typeface="Times New Roman"/>
              <a:cs typeface="Times New Roman"/>
            </a:endParaRPr>
          </a:p>
        </p:txBody>
      </p:sp>
    </p:spTree>
    <p:extLst>
      <p:ext uri="{BB962C8B-B14F-4D97-AF65-F5344CB8AC3E}">
        <p14:creationId xmlns:p14="http://schemas.microsoft.com/office/powerpoint/2010/main" val="33813009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w/optimal # of Threads</a:t>
            </a:r>
            <a:endParaRPr lang="en-US" dirty="0"/>
          </a:p>
        </p:txBody>
      </p:sp>
      <p:sp>
        <p:nvSpPr>
          <p:cNvPr id="11" name="Content Placeholder 10"/>
          <p:cNvSpPr>
            <a:spLocks noGrp="1"/>
          </p:cNvSpPr>
          <p:nvPr>
            <p:ph idx="1"/>
          </p:nvPr>
        </p:nvSpPr>
        <p:spPr>
          <a:xfrm>
            <a:off x="6025444" y="1591733"/>
            <a:ext cx="3118556" cy="4525963"/>
          </a:xfrm>
        </p:spPr>
        <p:txBody>
          <a:bodyPr>
            <a:normAutofit fontScale="85000" lnSpcReduction="20000"/>
          </a:bodyPr>
          <a:lstStyle/>
          <a:p>
            <a:r>
              <a:rPr lang="en-US" dirty="0" smtClean="0"/>
              <a:t>12 worker threads</a:t>
            </a:r>
          </a:p>
          <a:p>
            <a:r>
              <a:rPr lang="en-US" dirty="0" smtClean="0"/>
              <a:t>Greater proportion of threads kept busy</a:t>
            </a:r>
          </a:p>
          <a:p>
            <a:pPr lvl="1"/>
            <a:r>
              <a:rPr lang="en-US" dirty="0" smtClean="0"/>
              <a:t>Less interference between active threads and threads waiting for memory</a:t>
            </a:r>
          </a:p>
          <a:p>
            <a:r>
              <a:rPr lang="en-US" dirty="0" smtClean="0"/>
              <a:t>Much faster</a:t>
            </a:r>
          </a:p>
          <a:p>
            <a:pPr lvl="1"/>
            <a:r>
              <a:rPr lang="en-US" dirty="0" smtClean="0"/>
              <a:t>61 sec. </a:t>
            </a:r>
            <a:r>
              <a:rPr lang="en-US" dirty="0" err="1" smtClean="0"/>
              <a:t>vs</a:t>
            </a:r>
            <a:r>
              <a:rPr lang="en-US" dirty="0" smtClean="0"/>
              <a:t> 138 sec.</a:t>
            </a:r>
          </a:p>
          <a:p>
            <a:pPr lvl="1"/>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7" name="TextBox 6"/>
          <p:cNvSpPr txBox="1"/>
          <p:nvPr/>
        </p:nvSpPr>
        <p:spPr>
          <a:xfrm>
            <a:off x="4891969" y="4882445"/>
            <a:ext cx="857777" cy="369332"/>
          </a:xfrm>
          <a:prstGeom prst="rect">
            <a:avLst/>
          </a:prstGeom>
          <a:noFill/>
        </p:spPr>
        <p:txBody>
          <a:bodyPr wrap="none" rtlCol="0">
            <a:spAutoFit/>
          </a:bodyPr>
          <a:lstStyle/>
          <a:p>
            <a:r>
              <a:rPr lang="en-US" dirty="0" smtClean="0">
                <a:latin typeface="Times New Roman"/>
                <a:cs typeface="Times New Roman"/>
              </a:rPr>
              <a:t>61 </a:t>
            </a:r>
            <a:r>
              <a:rPr lang="en-US" dirty="0" err="1" smtClean="0">
                <a:latin typeface="Times New Roman"/>
                <a:cs typeface="Times New Roman"/>
              </a:rPr>
              <a:t>secs</a:t>
            </a:r>
            <a:endParaRPr lang="en-US" dirty="0">
              <a:latin typeface="Times New Roman"/>
              <a:cs typeface="Times New Roman"/>
            </a:endParaRPr>
          </a:p>
        </p:txBody>
      </p:sp>
    </p:spTree>
    <p:extLst>
      <p:ext uri="{BB962C8B-B14F-4D97-AF65-F5344CB8AC3E}">
        <p14:creationId xmlns:p14="http://schemas.microsoft.com/office/powerpoint/2010/main" val="10626619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Adaptation with APEX</a:t>
            </a:r>
            <a:endParaRPr lang="en-US" dirty="0"/>
          </a:p>
        </p:txBody>
      </p:sp>
      <p:sp>
        <p:nvSpPr>
          <p:cNvPr id="11" name="Content Placeholder 10"/>
          <p:cNvSpPr>
            <a:spLocks noGrp="1"/>
          </p:cNvSpPr>
          <p:nvPr>
            <p:ph idx="1"/>
          </p:nvPr>
        </p:nvSpPr>
        <p:spPr>
          <a:xfrm>
            <a:off x="6025444" y="1591733"/>
            <a:ext cx="3118556" cy="4525963"/>
          </a:xfrm>
        </p:spPr>
        <p:txBody>
          <a:bodyPr>
            <a:normAutofit fontScale="85000" lnSpcReduction="20000"/>
          </a:bodyPr>
          <a:lstStyle/>
          <a:p>
            <a:r>
              <a:rPr lang="en-US" dirty="0" smtClean="0"/>
              <a:t>Initially 48 worker threads</a:t>
            </a:r>
          </a:p>
          <a:p>
            <a:r>
              <a:rPr lang="en-US" dirty="0" smtClean="0"/>
              <a:t>Discrete hill climbing search to minimize average #of pending tasks</a:t>
            </a:r>
          </a:p>
          <a:p>
            <a:r>
              <a:rPr lang="en-US" dirty="0" smtClean="0"/>
              <a:t>Converges on 13 (vs. optimal of 12)</a:t>
            </a:r>
          </a:p>
          <a:p>
            <a:r>
              <a:rPr lang="en-US" dirty="0" smtClean="0"/>
              <a:t>Nearly as fast as optimal</a:t>
            </a:r>
          </a:p>
          <a:p>
            <a:pPr lvl="1"/>
            <a:r>
              <a:rPr lang="en-US" dirty="0" smtClean="0"/>
              <a:t>64 seconds vs.  61 seconds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7" name="TextBox 6"/>
          <p:cNvSpPr txBox="1"/>
          <p:nvPr/>
        </p:nvSpPr>
        <p:spPr>
          <a:xfrm>
            <a:off x="4849636" y="4882445"/>
            <a:ext cx="864339" cy="369332"/>
          </a:xfrm>
          <a:prstGeom prst="rect">
            <a:avLst/>
          </a:prstGeom>
          <a:noFill/>
        </p:spPr>
        <p:txBody>
          <a:bodyPr wrap="none" rtlCol="0">
            <a:spAutoFit/>
          </a:bodyPr>
          <a:lstStyle/>
          <a:p>
            <a:r>
              <a:rPr lang="en-US" dirty="0" smtClean="0">
                <a:latin typeface="Times New Roman"/>
                <a:cs typeface="Times New Roman"/>
              </a:rPr>
              <a:t>64 </a:t>
            </a:r>
            <a:r>
              <a:rPr lang="en-US" dirty="0" err="1" smtClean="0">
                <a:latin typeface="Times New Roman"/>
                <a:cs typeface="Times New Roman"/>
              </a:rPr>
              <a:t>secs</a:t>
            </a:r>
            <a:endParaRPr lang="en-US" dirty="0">
              <a:latin typeface="Times New Roman"/>
              <a:cs typeface="Times New Roman"/>
            </a:endParaRPr>
          </a:p>
        </p:txBody>
      </p:sp>
    </p:spTree>
    <p:extLst>
      <p:ext uri="{BB962C8B-B14F-4D97-AF65-F5344CB8AC3E}">
        <p14:creationId xmlns:p14="http://schemas.microsoft.com/office/powerpoint/2010/main" val="3792777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 Adaptation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Single Source, Shortest </a:t>
            </a:r>
            <a:r>
              <a:rPr lang="en-US" dirty="0"/>
              <a:t>Path (SSSP</a:t>
            </a:r>
            <a:r>
              <a:rPr lang="en-US" dirty="0" smtClean="0"/>
              <a:t>) graph search benchmark</a:t>
            </a:r>
          </a:p>
          <a:p>
            <a:pPr lvl="1"/>
            <a:r>
              <a:rPr lang="en-US" dirty="0" smtClean="0"/>
              <a:t>Graph500.org benchmark kernel (</a:t>
            </a:r>
            <a:r>
              <a:rPr lang="en-US" dirty="0" smtClean="0">
                <a:hlinkClick r:id="rId3"/>
              </a:rPr>
              <a:t>http</a:t>
            </a:r>
            <a:r>
              <a:rPr lang="en-US" dirty="0">
                <a:hlinkClick r:id="rId3"/>
              </a:rPr>
              <a:t>://www.graph500.</a:t>
            </a:r>
            <a:r>
              <a:rPr lang="en-US" dirty="0" smtClean="0">
                <a:hlinkClick r:id="rId3"/>
              </a:rPr>
              <a:t>org</a:t>
            </a:r>
            <a:r>
              <a:rPr lang="en-US" dirty="0" smtClean="0"/>
              <a:t>)</a:t>
            </a:r>
          </a:p>
          <a:p>
            <a:r>
              <a:rPr lang="en-US" dirty="0" smtClean="0"/>
              <a:t>Large graph loaded, a point is selected at random and the shortest path between it and all other points is found</a:t>
            </a:r>
          </a:p>
          <a:p>
            <a:pPr lvl="1"/>
            <a:r>
              <a:rPr lang="es-ES_tradnl" dirty="0" smtClean="0"/>
              <a:t>Random4</a:t>
            </a:r>
            <a:r>
              <a:rPr lang="es-ES_tradnl" dirty="0"/>
              <a:t>-n.</a:t>
            </a:r>
            <a:r>
              <a:rPr lang="es-ES_tradnl" dirty="0" smtClean="0"/>
              <a:t>10 </a:t>
            </a:r>
            <a:r>
              <a:rPr lang="es-ES_tradnl" dirty="0" err="1" smtClean="0"/>
              <a:t>dataset</a:t>
            </a:r>
            <a:r>
              <a:rPr lang="es-ES_tradnl" dirty="0" smtClean="0"/>
              <a:t>, </a:t>
            </a:r>
            <a:r>
              <a:rPr lang="es-ES_tradnl" dirty="0" err="1" smtClean="0"/>
              <a:t>runs</a:t>
            </a:r>
            <a:r>
              <a:rPr lang="es-ES_tradnl" dirty="0" smtClean="0"/>
              <a:t> </a:t>
            </a:r>
            <a:r>
              <a:rPr lang="es-ES_tradnl" dirty="0" err="1" smtClean="0"/>
              <a:t>for</a:t>
            </a:r>
            <a:r>
              <a:rPr lang="es-ES_tradnl" dirty="0" smtClean="0"/>
              <a:t> 60 </a:t>
            </a:r>
            <a:r>
              <a:rPr lang="es-ES_tradnl" dirty="0" err="1" smtClean="0"/>
              <a:t>seconds</a:t>
            </a:r>
            <a:r>
              <a:rPr lang="es-ES_tradnl" dirty="0" smtClean="0"/>
              <a:t> of </a:t>
            </a:r>
            <a:r>
              <a:rPr lang="es-ES_tradnl" dirty="0" err="1" smtClean="0"/>
              <a:t>timed</a:t>
            </a:r>
            <a:r>
              <a:rPr lang="es-ES_tradnl" dirty="0" smtClean="0"/>
              <a:t> </a:t>
            </a:r>
            <a:r>
              <a:rPr lang="es-ES_tradnl" dirty="0" err="1" smtClean="0"/>
              <a:t>searches</a:t>
            </a:r>
            <a:endParaRPr lang="es-ES_tradnl" dirty="0" smtClean="0"/>
          </a:p>
          <a:p>
            <a:r>
              <a:rPr lang="es-ES_tradnl" dirty="0" err="1" smtClean="0"/>
              <a:t>Throughput</a:t>
            </a:r>
            <a:r>
              <a:rPr lang="es-ES_tradnl" dirty="0" smtClean="0"/>
              <a:t> </a:t>
            </a:r>
            <a:r>
              <a:rPr lang="es-ES_tradnl" dirty="0" err="1" smtClean="0"/>
              <a:t>is</a:t>
            </a:r>
            <a:r>
              <a:rPr lang="es-ES_tradnl" dirty="0" smtClean="0"/>
              <a:t> </a:t>
            </a:r>
            <a:r>
              <a:rPr lang="es-ES_tradnl" dirty="0" err="1" smtClean="0"/>
              <a:t>the</a:t>
            </a:r>
            <a:r>
              <a:rPr lang="es-ES_tradnl" dirty="0" smtClean="0"/>
              <a:t> </a:t>
            </a:r>
            <a:r>
              <a:rPr lang="es-ES_tradnl" dirty="0" err="1"/>
              <a:t>m</a:t>
            </a:r>
            <a:r>
              <a:rPr lang="es-ES_tradnl" dirty="0" err="1" smtClean="0"/>
              <a:t>etric</a:t>
            </a:r>
            <a:r>
              <a:rPr lang="es-ES_tradnl" dirty="0" smtClean="0"/>
              <a:t> of </a:t>
            </a:r>
            <a:r>
              <a:rPr lang="es-ES_tradnl" dirty="0" err="1" smtClean="0"/>
              <a:t>interest</a:t>
            </a:r>
            <a:r>
              <a:rPr lang="es-ES_tradnl" dirty="0" smtClean="0"/>
              <a:t>, </a:t>
            </a:r>
            <a:r>
              <a:rPr lang="es-ES_tradnl" dirty="0" err="1" smtClean="0"/>
              <a:t>not</a:t>
            </a:r>
            <a:r>
              <a:rPr lang="es-ES_tradnl" dirty="0" smtClean="0"/>
              <a:t> time </a:t>
            </a:r>
            <a:r>
              <a:rPr lang="es-ES_tradnl" dirty="0" err="1" smtClean="0"/>
              <a:t>to</a:t>
            </a:r>
            <a:r>
              <a:rPr lang="es-ES_tradnl" dirty="0" smtClean="0"/>
              <a:t> </a:t>
            </a:r>
            <a:r>
              <a:rPr lang="es-ES_tradnl" dirty="0" err="1" smtClean="0"/>
              <a:t>completion</a:t>
            </a:r>
            <a:endParaRPr lang="es-ES_tradnl" dirty="0"/>
          </a:p>
          <a:p>
            <a:r>
              <a:rPr lang="es-ES_tradnl" dirty="0" smtClean="0"/>
              <a:t>10 </a:t>
            </a:r>
            <a:r>
              <a:rPr lang="es-ES_tradnl" dirty="0" err="1" smtClean="0"/>
              <a:t>nodes</a:t>
            </a:r>
            <a:r>
              <a:rPr lang="es-ES_tradnl" dirty="0" smtClean="0"/>
              <a:t>, 24 </a:t>
            </a:r>
            <a:r>
              <a:rPr lang="es-ES_tradnl" dirty="0" err="1" smtClean="0"/>
              <a:t>threads</a:t>
            </a:r>
            <a:r>
              <a:rPr lang="es-ES_tradnl" dirty="0" smtClean="0"/>
              <a:t> per </a:t>
            </a:r>
            <a:r>
              <a:rPr lang="es-ES_tradnl" dirty="0" err="1" smtClean="0"/>
              <a:t>node</a:t>
            </a:r>
            <a:r>
              <a:rPr lang="es-ES_tradnl" dirty="0" smtClean="0"/>
              <a:t> (no </a:t>
            </a:r>
            <a:r>
              <a:rPr lang="es-ES_tradnl" dirty="0" err="1" smtClean="0"/>
              <a:t>hyperthreading</a:t>
            </a:r>
            <a:r>
              <a:rPr lang="es-ES_tradnl" dirty="0" smtClean="0"/>
              <a:t>)</a:t>
            </a:r>
          </a:p>
          <a:p>
            <a:pPr lvl="1"/>
            <a:r>
              <a:rPr lang="es-ES_tradnl" dirty="0" err="1"/>
              <a:t>G</a:t>
            </a:r>
            <a:r>
              <a:rPr lang="es-ES_tradnl" dirty="0" err="1" smtClean="0"/>
              <a:t>raph</a:t>
            </a:r>
            <a:r>
              <a:rPr lang="es-ES_tradnl" dirty="0" smtClean="0"/>
              <a:t> </a:t>
            </a:r>
            <a:r>
              <a:rPr lang="es-ES_tradnl" dirty="0" err="1" smtClean="0"/>
              <a:t>is</a:t>
            </a:r>
            <a:r>
              <a:rPr lang="es-ES_tradnl" dirty="0" smtClean="0"/>
              <a:t> </a:t>
            </a:r>
            <a:r>
              <a:rPr lang="es-ES_tradnl" dirty="0" err="1" smtClean="0"/>
              <a:t>distributed</a:t>
            </a:r>
            <a:r>
              <a:rPr lang="es-ES_tradnl" dirty="0" smtClean="0"/>
              <a:t> </a:t>
            </a:r>
            <a:r>
              <a:rPr lang="es-ES_tradnl" dirty="0" err="1" smtClean="0"/>
              <a:t>across</a:t>
            </a:r>
            <a:r>
              <a:rPr lang="es-ES_tradnl" dirty="0" smtClean="0"/>
              <a:t> </a:t>
            </a:r>
            <a:r>
              <a:rPr lang="es-ES_tradnl" dirty="0" err="1" smtClean="0"/>
              <a:t>nodes</a:t>
            </a:r>
            <a:endParaRPr lang="en-US" dirty="0"/>
          </a:p>
          <a:p>
            <a:r>
              <a:rPr lang="en-US" dirty="0" smtClean="0"/>
              <a:t>APEX policy rule:</a:t>
            </a:r>
          </a:p>
          <a:p>
            <a:pPr lvl="1"/>
            <a:r>
              <a:rPr lang="en-US" dirty="0"/>
              <a:t># calls to </a:t>
            </a:r>
            <a:r>
              <a:rPr lang="en-US" i="1" dirty="0"/>
              <a:t>_</a:t>
            </a:r>
            <a:r>
              <a:rPr lang="en-US" i="1" dirty="0" err="1"/>
              <a:t>handle_queue_action</a:t>
            </a:r>
            <a:r>
              <a:rPr lang="en-US" i="1" dirty="0"/>
              <a:t>() </a:t>
            </a:r>
            <a:r>
              <a:rPr lang="en-US" dirty="0" smtClean="0"/>
              <a:t>used </a:t>
            </a:r>
            <a:r>
              <a:rPr lang="en-US" dirty="0"/>
              <a:t>as “throughput” metric</a:t>
            </a:r>
          </a:p>
          <a:p>
            <a:pPr lvl="1"/>
            <a:r>
              <a:rPr lang="en-US" dirty="0"/>
              <a:t>A</a:t>
            </a:r>
            <a:r>
              <a:rPr lang="en-US" dirty="0" smtClean="0"/>
              <a:t>djust thread concurrency to maximize throughput</a:t>
            </a:r>
          </a:p>
          <a:p>
            <a:pPr lvl="1"/>
            <a:r>
              <a:rPr lang="en-US" dirty="0" smtClean="0"/>
              <a:t>Use </a:t>
            </a:r>
            <a:r>
              <a:rPr lang="en-US" dirty="0"/>
              <a:t>Active Harmony for optimization </a:t>
            </a:r>
            <a:r>
              <a:rPr lang="en-US" dirty="0" smtClean="0"/>
              <a:t>search</a:t>
            </a:r>
          </a:p>
          <a:p>
            <a:pPr lvl="2"/>
            <a:r>
              <a:rPr lang="en-US" i="1" dirty="0" smtClean="0"/>
              <a:t>Parallel Rank Order</a:t>
            </a:r>
            <a:r>
              <a:rPr lang="en-US" dirty="0" smtClean="0"/>
              <a:t> search strategy</a:t>
            </a:r>
          </a:p>
          <a:p>
            <a:r>
              <a:rPr lang="en-US" dirty="0" smtClean="0"/>
              <a:t>HPX-5 implementation</a:t>
            </a:r>
          </a:p>
        </p:txBody>
      </p:sp>
    </p:spTree>
    <p:extLst>
      <p:ext uri="{BB962C8B-B14F-4D97-AF65-F5344CB8AC3E}">
        <p14:creationId xmlns:p14="http://schemas.microsoft.com/office/powerpoint/2010/main" val="33042204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SSSP </a:t>
            </a:r>
            <a:r>
              <a:rPr lang="en-US" dirty="0"/>
              <a:t>B</a:t>
            </a:r>
            <a:r>
              <a:rPr lang="en-US" dirty="0" smtClean="0"/>
              <a:t>aseline</a:t>
            </a:r>
            <a:endParaRPr lang="en-US" dirty="0"/>
          </a:p>
        </p:txBody>
      </p:sp>
      <p:pic>
        <p:nvPicPr>
          <p:cNvPr id="7" name="Picture 6" descr="concurrency-sss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966" y="797986"/>
            <a:ext cx="7837714" cy="5486400"/>
          </a:xfrm>
          <a:prstGeom prst="rect">
            <a:avLst/>
          </a:prstGeom>
        </p:spPr>
      </p:pic>
      <p:sp>
        <p:nvSpPr>
          <p:cNvPr id="8" name="TextBox 7"/>
          <p:cNvSpPr txBox="1"/>
          <p:nvPr/>
        </p:nvSpPr>
        <p:spPr>
          <a:xfrm>
            <a:off x="67732" y="4876795"/>
            <a:ext cx="1919516" cy="1200328"/>
          </a:xfrm>
          <a:prstGeom prst="rect">
            <a:avLst/>
          </a:prstGeom>
          <a:noFill/>
        </p:spPr>
        <p:txBody>
          <a:bodyPr wrap="none" rtlCol="0">
            <a:spAutoFit/>
          </a:bodyPr>
          <a:lstStyle/>
          <a:p>
            <a:r>
              <a:rPr lang="en-US" sz="2400" b="1" dirty="0" smtClean="0">
                <a:latin typeface="Times New Roman"/>
                <a:cs typeface="Times New Roman"/>
              </a:rPr>
              <a:t>1962</a:t>
            </a:r>
            <a:r>
              <a:rPr lang="en-US" sz="2400" dirty="0" smtClean="0">
                <a:latin typeface="Times New Roman"/>
                <a:cs typeface="Times New Roman"/>
              </a:rPr>
              <a:t> searches</a:t>
            </a:r>
          </a:p>
          <a:p>
            <a:r>
              <a:rPr lang="en-US" sz="2400" dirty="0">
                <a:latin typeface="Times New Roman"/>
                <a:cs typeface="Times New Roman"/>
              </a:rPr>
              <a:t>p</a:t>
            </a:r>
            <a:r>
              <a:rPr lang="en-US" sz="2400" dirty="0" smtClean="0">
                <a:latin typeface="Times New Roman"/>
                <a:cs typeface="Times New Roman"/>
              </a:rPr>
              <a:t>erformed in</a:t>
            </a:r>
            <a:br>
              <a:rPr lang="en-US" sz="2400" dirty="0" smtClean="0">
                <a:latin typeface="Times New Roman"/>
                <a:cs typeface="Times New Roman"/>
              </a:rPr>
            </a:br>
            <a:r>
              <a:rPr lang="en-US" sz="2400" dirty="0" smtClean="0">
                <a:latin typeface="Times New Roman"/>
                <a:cs typeface="Times New Roman"/>
              </a:rPr>
              <a:t>60 seconds</a:t>
            </a:r>
            <a:endParaRPr lang="en-US" sz="2400" dirty="0">
              <a:latin typeface="Times New Roman"/>
              <a:cs typeface="Times New Roman"/>
            </a:endParaRPr>
          </a:p>
        </p:txBody>
      </p:sp>
      <p:sp>
        <p:nvSpPr>
          <p:cNvPr id="5" name="TextBox 4"/>
          <p:cNvSpPr txBox="1"/>
          <p:nvPr/>
        </p:nvSpPr>
        <p:spPr>
          <a:xfrm>
            <a:off x="7405917" y="429888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3" name="TextBox 2"/>
          <p:cNvSpPr txBox="1"/>
          <p:nvPr/>
        </p:nvSpPr>
        <p:spPr>
          <a:xfrm>
            <a:off x="67732" y="3371512"/>
            <a:ext cx="1595584" cy="646331"/>
          </a:xfrm>
          <a:prstGeom prst="rect">
            <a:avLst/>
          </a:prstGeom>
          <a:noFill/>
        </p:spPr>
        <p:txBody>
          <a:bodyPr wrap="none" rtlCol="0">
            <a:spAutoFit/>
          </a:bodyPr>
          <a:lstStyle/>
          <a:p>
            <a:r>
              <a:rPr lang="en-US" dirty="0" smtClean="0">
                <a:latin typeface="Times New Roman"/>
                <a:cs typeface="Times New Roman"/>
              </a:rPr>
              <a:t>All 240 threads</a:t>
            </a:r>
            <a:br>
              <a:rPr lang="en-US" dirty="0" smtClean="0">
                <a:latin typeface="Times New Roman"/>
                <a:cs typeface="Times New Roman"/>
              </a:rPr>
            </a:br>
            <a:r>
              <a:rPr lang="en-US" dirty="0" smtClean="0">
                <a:latin typeface="Times New Roman"/>
                <a:cs typeface="Times New Roman"/>
              </a:rPr>
              <a:t>are busy</a:t>
            </a:r>
            <a:endParaRPr lang="en-US" dirty="0">
              <a:latin typeface="Times New Roman"/>
              <a:cs typeface="Times New Roman"/>
            </a:endParaRPr>
          </a:p>
        </p:txBody>
      </p:sp>
      <p:sp>
        <p:nvSpPr>
          <p:cNvPr id="9" name="TextBox 8"/>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240W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24288955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with Throughput Policy</a:t>
            </a:r>
            <a:endParaRPr lang="en-US" dirty="0"/>
          </a:p>
        </p:txBody>
      </p:sp>
      <p:pic>
        <p:nvPicPr>
          <p:cNvPr id="5" name="Picture 4" descr="concurrency-sss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846668"/>
            <a:ext cx="7837714" cy="5486400"/>
          </a:xfrm>
          <a:prstGeom prst="rect">
            <a:avLst/>
          </a:prstGeom>
        </p:spPr>
      </p:pic>
      <p:sp>
        <p:nvSpPr>
          <p:cNvPr id="6" name="TextBox 5"/>
          <p:cNvSpPr txBox="1"/>
          <p:nvPr/>
        </p:nvSpPr>
        <p:spPr>
          <a:xfrm>
            <a:off x="67732" y="5041745"/>
            <a:ext cx="1971814" cy="1200328"/>
          </a:xfrm>
          <a:prstGeom prst="rect">
            <a:avLst/>
          </a:prstGeom>
          <a:noFill/>
        </p:spPr>
        <p:txBody>
          <a:bodyPr wrap="none" rtlCol="0">
            <a:spAutoFit/>
          </a:bodyPr>
          <a:lstStyle/>
          <a:p>
            <a:r>
              <a:rPr lang="en-US" sz="2400" b="1" dirty="0" smtClean="0"/>
              <a:t>6929</a:t>
            </a:r>
            <a:r>
              <a:rPr lang="en-US" sz="2400" dirty="0" smtClean="0"/>
              <a:t> searches</a:t>
            </a:r>
            <a:br>
              <a:rPr lang="en-US" sz="2400" dirty="0" smtClean="0"/>
            </a:br>
            <a:r>
              <a:rPr lang="en-US" sz="2400" dirty="0" smtClean="0"/>
              <a:t>performed</a:t>
            </a:r>
          </a:p>
          <a:p>
            <a:r>
              <a:rPr lang="en-US" sz="2400" dirty="0" smtClean="0"/>
              <a:t>In 60 seconds</a:t>
            </a:r>
            <a:endParaRPr lang="en-US" sz="2400" dirty="0"/>
          </a:p>
        </p:txBody>
      </p:sp>
      <p:sp>
        <p:nvSpPr>
          <p:cNvPr id="3" name="TextBox 2"/>
          <p:cNvSpPr txBox="1"/>
          <p:nvPr/>
        </p:nvSpPr>
        <p:spPr>
          <a:xfrm>
            <a:off x="7405917" y="419991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7" name="TextBox 6"/>
          <p:cNvSpPr txBox="1"/>
          <p:nvPr/>
        </p:nvSpPr>
        <p:spPr>
          <a:xfrm>
            <a:off x="67732" y="3371512"/>
            <a:ext cx="1672253" cy="1200329"/>
          </a:xfrm>
          <a:prstGeom prst="rect">
            <a:avLst/>
          </a:prstGeom>
          <a:noFill/>
        </p:spPr>
        <p:txBody>
          <a:bodyPr wrap="none" rtlCol="0">
            <a:spAutoFit/>
          </a:bodyPr>
          <a:lstStyle/>
          <a:p>
            <a:r>
              <a:rPr lang="en-US" dirty="0" smtClean="0"/>
              <a:t>Only 61 threads</a:t>
            </a:r>
            <a:br>
              <a:rPr lang="en-US" dirty="0" smtClean="0"/>
            </a:br>
            <a:r>
              <a:rPr lang="en-US" dirty="0" smtClean="0"/>
              <a:t>(6 on 9 nodes,</a:t>
            </a:r>
          </a:p>
          <a:p>
            <a:r>
              <a:rPr lang="en-US" dirty="0" smtClean="0"/>
              <a:t>7 on 1 nodes)</a:t>
            </a:r>
          </a:p>
          <a:p>
            <a:r>
              <a:rPr lang="en-US" dirty="0" smtClean="0"/>
              <a:t>are busy</a:t>
            </a:r>
            <a:endParaRPr lang="en-US" dirty="0"/>
          </a:p>
        </p:txBody>
      </p:sp>
      <p:sp>
        <p:nvSpPr>
          <p:cNvPr id="8" name="TextBox 7"/>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150W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34140564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with Throughput Policy</a:t>
            </a:r>
            <a:endParaRPr lang="en-US" dirty="0"/>
          </a:p>
        </p:txBody>
      </p:sp>
      <p:pic>
        <p:nvPicPr>
          <p:cNvPr id="5" name="Picture 4" descr="concurrency-sssp-throughpu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848785"/>
            <a:ext cx="7837714" cy="5486400"/>
          </a:xfrm>
          <a:prstGeom prst="rect">
            <a:avLst/>
          </a:prstGeom>
        </p:spPr>
      </p:pic>
      <p:sp>
        <p:nvSpPr>
          <p:cNvPr id="6" name="TextBox 5"/>
          <p:cNvSpPr txBox="1"/>
          <p:nvPr/>
        </p:nvSpPr>
        <p:spPr>
          <a:xfrm>
            <a:off x="67732" y="5041745"/>
            <a:ext cx="1971814" cy="1200328"/>
          </a:xfrm>
          <a:prstGeom prst="rect">
            <a:avLst/>
          </a:prstGeom>
          <a:noFill/>
        </p:spPr>
        <p:txBody>
          <a:bodyPr wrap="none" rtlCol="0">
            <a:spAutoFit/>
          </a:bodyPr>
          <a:lstStyle/>
          <a:p>
            <a:r>
              <a:rPr lang="en-US" sz="2400" b="1" dirty="0" smtClean="0"/>
              <a:t>6929</a:t>
            </a:r>
            <a:r>
              <a:rPr lang="en-US" sz="2400" dirty="0" smtClean="0"/>
              <a:t> searches</a:t>
            </a:r>
            <a:br>
              <a:rPr lang="en-US" sz="2400" dirty="0" smtClean="0"/>
            </a:br>
            <a:r>
              <a:rPr lang="en-US" sz="2400" dirty="0" smtClean="0"/>
              <a:t>performed</a:t>
            </a:r>
          </a:p>
          <a:p>
            <a:r>
              <a:rPr lang="en-US" sz="2400" dirty="0" smtClean="0"/>
              <a:t>In 60 seconds</a:t>
            </a:r>
            <a:endParaRPr lang="en-US" sz="2400" dirty="0"/>
          </a:p>
        </p:txBody>
      </p:sp>
      <p:cxnSp>
        <p:nvCxnSpPr>
          <p:cNvPr id="8" name="Straight Arrow Connector 7"/>
          <p:cNvCxnSpPr/>
          <p:nvPr/>
        </p:nvCxnSpPr>
        <p:spPr>
          <a:xfrm>
            <a:off x="1698908" y="4569251"/>
            <a:ext cx="1281360" cy="2398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405917" y="419991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9" name="TextBox 8"/>
          <p:cNvSpPr txBox="1"/>
          <p:nvPr/>
        </p:nvSpPr>
        <p:spPr>
          <a:xfrm>
            <a:off x="-5019" y="3273314"/>
            <a:ext cx="1780656" cy="1754327"/>
          </a:xfrm>
          <a:prstGeom prst="rect">
            <a:avLst/>
          </a:prstGeom>
          <a:noFill/>
        </p:spPr>
        <p:txBody>
          <a:bodyPr wrap="none" rtlCol="0">
            <a:spAutoFit/>
          </a:bodyPr>
          <a:lstStyle/>
          <a:p>
            <a:r>
              <a:rPr lang="en-US" dirty="0" smtClean="0"/>
              <a:t>Used in policy</a:t>
            </a:r>
            <a:br>
              <a:rPr lang="en-US" dirty="0" smtClean="0"/>
            </a:br>
            <a:r>
              <a:rPr lang="en-US" dirty="0" smtClean="0"/>
              <a:t>to optimize the</a:t>
            </a:r>
            <a:br>
              <a:rPr lang="en-US" dirty="0" smtClean="0"/>
            </a:br>
            <a:r>
              <a:rPr lang="en-US" dirty="0" smtClean="0"/>
              <a:t>number of active</a:t>
            </a:r>
            <a:br>
              <a:rPr lang="en-US" dirty="0" smtClean="0"/>
            </a:br>
            <a:r>
              <a:rPr lang="en-US" dirty="0" smtClean="0"/>
              <a:t>threads (queue</a:t>
            </a:r>
            <a:br>
              <a:rPr lang="en-US" dirty="0" smtClean="0"/>
            </a:br>
            <a:r>
              <a:rPr lang="en-US" dirty="0" smtClean="0"/>
              <a:t>contains vertices</a:t>
            </a:r>
            <a:br>
              <a:rPr lang="en-US" dirty="0" smtClean="0"/>
            </a:br>
            <a:r>
              <a:rPr lang="en-US" dirty="0" smtClean="0"/>
              <a:t>to explore)</a:t>
            </a:r>
            <a:endParaRPr lang="en-US" dirty="0"/>
          </a:p>
        </p:txBody>
      </p:sp>
      <p:sp>
        <p:nvSpPr>
          <p:cNvPr id="10" name="TextBox 9"/>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150W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21408869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and Autonomics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Performance awareness and performance adaptation</a:t>
            </a:r>
          </a:p>
          <a:p>
            <a:r>
              <a:rPr lang="en-US" dirty="0" smtClean="0"/>
              <a:t>Top </a:t>
            </a:r>
            <a:r>
              <a:rPr lang="en-US" dirty="0"/>
              <a:t>down and bottom up performance </a:t>
            </a:r>
            <a:r>
              <a:rPr lang="en-US" dirty="0" smtClean="0"/>
              <a:t>mapping / feedback</a:t>
            </a:r>
            <a:endParaRPr lang="en-US" dirty="0"/>
          </a:p>
          <a:p>
            <a:pPr lvl="1"/>
            <a:r>
              <a:rPr lang="en-US" dirty="0"/>
              <a:t>Make node-wide resource utilization data and analysis, energy consumption, and health information available in real time</a:t>
            </a:r>
          </a:p>
          <a:p>
            <a:pPr lvl="1"/>
            <a:r>
              <a:rPr lang="en-US" dirty="0" smtClean="0"/>
              <a:t>Associate performance state with policy for feedback control</a:t>
            </a:r>
            <a:endParaRPr lang="en-US" dirty="0"/>
          </a:p>
          <a:p>
            <a:r>
              <a:rPr lang="en-US" dirty="0" smtClean="0"/>
              <a:t>APEX introspection</a:t>
            </a:r>
          </a:p>
          <a:p>
            <a:pPr lvl="1"/>
            <a:r>
              <a:rPr lang="en-US" dirty="0" smtClean="0"/>
              <a:t>OS </a:t>
            </a:r>
            <a:r>
              <a:rPr lang="en-US" dirty="0"/>
              <a:t>(LXK) </a:t>
            </a:r>
            <a:r>
              <a:rPr lang="en-US" dirty="0" smtClean="0"/>
              <a:t>track </a:t>
            </a:r>
            <a:r>
              <a:rPr lang="en-US" dirty="0"/>
              <a:t>system resource assignment, utilization, job contention, overhead</a:t>
            </a:r>
          </a:p>
          <a:p>
            <a:pPr lvl="1"/>
            <a:r>
              <a:rPr lang="en-US" dirty="0"/>
              <a:t>Runtime (HPX) </a:t>
            </a:r>
            <a:r>
              <a:rPr lang="en-US" dirty="0" smtClean="0"/>
              <a:t>track </a:t>
            </a:r>
            <a:r>
              <a:rPr lang="en-US" dirty="0"/>
              <a:t>threads, queues, concurrency, remote operations, parcels, memory management</a:t>
            </a:r>
          </a:p>
          <a:p>
            <a:pPr lvl="1"/>
            <a:r>
              <a:rPr lang="en-US" dirty="0" err="1"/>
              <a:t>ParalleX</a:t>
            </a:r>
            <a:r>
              <a:rPr lang="en-US" dirty="0"/>
              <a:t>, DSLs and legacy codes allow language-level performance semantics to be </a:t>
            </a:r>
            <a:r>
              <a:rPr lang="en-US" dirty="0" smtClean="0"/>
              <a:t>measured</a:t>
            </a:r>
            <a:endParaRPr lang="en-US" dirty="0"/>
          </a:p>
          <a:p>
            <a:endParaRPr lang="en-US" dirty="0" smtClean="0"/>
          </a:p>
        </p:txBody>
      </p:sp>
    </p:spTree>
    <p:extLst>
      <p:ext uri="{BB962C8B-B14F-4D97-AF65-F5344CB8AC3E}">
        <p14:creationId xmlns:p14="http://schemas.microsoft.com/office/powerpoint/2010/main" val="27439028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Performance Explanation</a:t>
            </a:r>
            <a:endParaRPr lang="en-US" dirty="0"/>
          </a:p>
        </p:txBody>
      </p:sp>
      <p:sp>
        <p:nvSpPr>
          <p:cNvPr id="6" name="Content Placeholder 5"/>
          <p:cNvSpPr>
            <a:spLocks noGrp="1"/>
          </p:cNvSpPr>
          <p:nvPr>
            <p:ph idx="1"/>
          </p:nvPr>
        </p:nvSpPr>
        <p:spPr>
          <a:xfrm>
            <a:off x="228600" y="1143000"/>
            <a:ext cx="8686800" cy="1429136"/>
          </a:xfrm>
        </p:spPr>
        <p:txBody>
          <a:bodyPr>
            <a:normAutofit fontScale="77500" lnSpcReduction="20000"/>
          </a:bodyPr>
          <a:lstStyle/>
          <a:p>
            <a:r>
              <a:rPr lang="en-US" dirty="0" smtClean="0"/>
              <a:t>Less threads = less contention for task yield locks (network)</a:t>
            </a:r>
          </a:p>
          <a:p>
            <a:r>
              <a:rPr lang="en-US" dirty="0" smtClean="0"/>
              <a:t>Tasks yield when waiting on network (network bound)</a:t>
            </a:r>
          </a:p>
          <a:p>
            <a:r>
              <a:rPr lang="en-US" dirty="0" smtClean="0"/>
              <a:t>Threads contend waiting on remote actions</a:t>
            </a:r>
          </a:p>
        </p:txBody>
      </p:sp>
      <p:graphicFrame>
        <p:nvGraphicFramePr>
          <p:cNvPr id="5" name="Table 4"/>
          <p:cNvGraphicFramePr>
            <a:graphicFrameLocks noGrp="1"/>
          </p:cNvGraphicFramePr>
          <p:nvPr>
            <p:extLst>
              <p:ext uri="{D42A27DB-BD31-4B8C-83A1-F6EECF244321}">
                <p14:modId xmlns:p14="http://schemas.microsoft.com/office/powerpoint/2010/main" val="3051069869"/>
              </p:ext>
            </p:extLst>
          </p:nvPr>
        </p:nvGraphicFramePr>
        <p:xfrm>
          <a:off x="1719856" y="2456671"/>
          <a:ext cx="6333745" cy="3701766"/>
        </p:xfrm>
        <a:graphic>
          <a:graphicData uri="http://schemas.openxmlformats.org/drawingml/2006/table">
            <a:tbl>
              <a:tblPr firstRow="1" firstCol="1" lastCol="1" bandRow="1">
                <a:tableStyleId>{69C7853C-536D-4A76-A0AE-DD22124D55A5}</a:tableStyleId>
              </a:tblPr>
              <a:tblGrid>
                <a:gridCol w="1951115"/>
                <a:gridCol w="1555421"/>
                <a:gridCol w="1555421"/>
                <a:gridCol w="1271788"/>
              </a:tblGrid>
              <a:tr h="370667">
                <a:tc>
                  <a:txBody>
                    <a:bodyPr/>
                    <a:lstStyle/>
                    <a:p>
                      <a:pPr algn="l" fontAlgn="b"/>
                      <a:r>
                        <a:rPr lang="en-US" sz="2200" u="none" strike="noStrike" dirty="0">
                          <a:effectLst/>
                        </a:rPr>
                        <a:t>Metric</a:t>
                      </a:r>
                      <a:endParaRPr lang="en-US" sz="2200" b="0" i="0" u="none" strike="noStrike" dirty="0">
                        <a:solidFill>
                          <a:srgbClr val="000000"/>
                        </a:solidFill>
                        <a:effectLst/>
                        <a:latin typeface="Calibri"/>
                      </a:endParaRPr>
                    </a:p>
                  </a:txBody>
                  <a:tcPr marL="24070" marR="24070" marT="24070" marB="0" anchor="b"/>
                </a:tc>
                <a:tc>
                  <a:txBody>
                    <a:bodyPr/>
                    <a:lstStyle/>
                    <a:p>
                      <a:pPr algn="l" fontAlgn="b"/>
                      <a:r>
                        <a:rPr lang="en-US" sz="2200" u="none" strike="noStrike">
                          <a:effectLst/>
                        </a:rPr>
                        <a:t>Baseline</a:t>
                      </a:r>
                      <a:endParaRPr lang="en-US" sz="2200" b="0" i="0" u="none" strike="noStrike">
                        <a:solidFill>
                          <a:srgbClr val="000000"/>
                        </a:solidFill>
                        <a:effectLst/>
                        <a:latin typeface="Calibri"/>
                      </a:endParaRPr>
                    </a:p>
                  </a:txBody>
                  <a:tcPr marL="24070" marR="24070" marT="24070" marB="0" anchor="b"/>
                </a:tc>
                <a:tc>
                  <a:txBody>
                    <a:bodyPr/>
                    <a:lstStyle/>
                    <a:p>
                      <a:pPr algn="l" fontAlgn="b"/>
                      <a:r>
                        <a:rPr lang="en-US" sz="2200" u="none" strike="noStrike" dirty="0" smtClean="0">
                          <a:effectLst/>
                        </a:rPr>
                        <a:t>With</a:t>
                      </a:r>
                      <a:r>
                        <a:rPr lang="en-US" sz="2200" u="none" strike="noStrike" baseline="0" dirty="0" smtClean="0">
                          <a:effectLst/>
                        </a:rPr>
                        <a:t> </a:t>
                      </a:r>
                      <a:r>
                        <a:rPr lang="en-US" sz="2200" u="none" strike="noStrike" dirty="0" smtClean="0">
                          <a:effectLst/>
                        </a:rPr>
                        <a:t>APEX</a:t>
                      </a:r>
                      <a:endParaRPr lang="en-US" sz="2200" b="0" i="0" u="none" strike="noStrike" dirty="0">
                        <a:solidFill>
                          <a:srgbClr val="000000"/>
                        </a:solidFill>
                        <a:effectLst/>
                        <a:latin typeface="Calibri"/>
                      </a:endParaRPr>
                    </a:p>
                  </a:txBody>
                  <a:tcPr marL="24070" marR="24070" marT="24070" marB="0" anchor="b"/>
                </a:tc>
                <a:tc>
                  <a:txBody>
                    <a:bodyPr/>
                    <a:lstStyle/>
                    <a:p>
                      <a:pPr algn="l" fontAlgn="b"/>
                      <a:r>
                        <a:rPr lang="en-US" sz="2200" u="none" strike="noStrike">
                          <a:effectLst/>
                        </a:rPr>
                        <a:t>Difference</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b="1" i="0" u="none" strike="noStrike" dirty="0" smtClean="0">
                          <a:solidFill>
                            <a:srgbClr val="000000"/>
                          </a:solidFill>
                          <a:effectLst/>
                          <a:latin typeface="Calibri"/>
                        </a:rPr>
                        <a:t>Searches</a:t>
                      </a:r>
                      <a:r>
                        <a:rPr lang="en-US" sz="2200" b="1" i="0" u="none" strike="noStrike" baseline="0" dirty="0" smtClean="0">
                          <a:solidFill>
                            <a:srgbClr val="000000"/>
                          </a:solidFill>
                          <a:effectLst/>
                          <a:latin typeface="Calibri"/>
                        </a:rPr>
                        <a:t> Done</a:t>
                      </a:r>
                      <a:endParaRPr lang="en-US" sz="2200" b="1" i="0" u="none" strike="noStrike" dirty="0">
                        <a:solidFill>
                          <a:srgbClr val="000000"/>
                        </a:solidFill>
                        <a:effectLst/>
                        <a:latin typeface="Calibri"/>
                      </a:endParaRPr>
                    </a:p>
                  </a:txBody>
                  <a:tcPr marL="24070" marR="24070" marT="24070" marB="0" anchor="b"/>
                </a:tc>
                <a:tc>
                  <a:txBody>
                    <a:bodyPr/>
                    <a:lstStyle/>
                    <a:p>
                      <a:pPr algn="r" fontAlgn="b"/>
                      <a:r>
                        <a:rPr lang="en-US" sz="2200" b="0" i="0" u="none" strike="noStrike" dirty="0" smtClean="0">
                          <a:solidFill>
                            <a:srgbClr val="000000"/>
                          </a:solidFill>
                          <a:effectLst/>
                          <a:latin typeface="Calibri"/>
                        </a:rPr>
                        <a:t>1962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b="0" i="0" u="none" strike="noStrike" dirty="0" smtClean="0">
                          <a:solidFill>
                            <a:srgbClr val="000000"/>
                          </a:solidFill>
                          <a:effectLst/>
                          <a:latin typeface="Calibri"/>
                        </a:rPr>
                        <a:t>6929</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b="1" i="0" u="none" strike="noStrike" dirty="0" smtClean="0">
                          <a:solidFill>
                            <a:srgbClr val="000000"/>
                          </a:solidFill>
                          <a:effectLst/>
                          <a:latin typeface="Calibri"/>
                        </a:rPr>
                        <a:t>353.16%</a:t>
                      </a:r>
                      <a:endParaRPr lang="en-US" sz="2200" b="1" i="0" u="none" strike="noStrike" dirty="0">
                        <a:solidFill>
                          <a:srgbClr val="000000"/>
                        </a:solidFill>
                        <a:effectLst/>
                        <a:latin typeface="Calibri"/>
                      </a:endParaRPr>
                    </a:p>
                  </a:txBody>
                  <a:tcPr marL="24070" marR="24070" marT="24070" marB="0" anchor="b"/>
                </a:tc>
              </a:tr>
              <a:tr h="370667">
                <a:tc>
                  <a:txBody>
                    <a:bodyPr/>
                    <a:lstStyle/>
                    <a:p>
                      <a:pPr algn="l" fontAlgn="b"/>
                      <a:r>
                        <a:rPr lang="en-US" sz="2200" u="none" strike="noStrike" dirty="0">
                          <a:effectLst/>
                        </a:rPr>
                        <a:t>Cycles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a:effectLst/>
                        </a:rPr>
                        <a:t>6.91756E+12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2.81473E+12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40.69%</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dirty="0">
                          <a:effectLst/>
                        </a:rPr>
                        <a:t>Instructions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3.17485E+12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2.01608E+12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63.50%</a:t>
                      </a:r>
                      <a:endParaRPr lang="en-US" sz="2200" b="0" i="0" u="none" strike="noStrike" dirty="0">
                        <a:solidFill>
                          <a:srgbClr val="000000"/>
                        </a:solidFill>
                        <a:effectLst/>
                        <a:latin typeface="Calibri"/>
                      </a:endParaRPr>
                    </a:p>
                  </a:txBody>
                  <a:tcPr marL="24070" marR="24070" marT="24070" marB="0" anchor="b"/>
                </a:tc>
              </a:tr>
              <a:tr h="365763">
                <a:tc>
                  <a:txBody>
                    <a:bodyPr/>
                    <a:lstStyle/>
                    <a:p>
                      <a:pPr algn="l" fontAlgn="b"/>
                      <a:r>
                        <a:rPr lang="en-US" sz="2200" u="none" strike="noStrike" dirty="0">
                          <a:effectLst/>
                        </a:rPr>
                        <a:t>L2 Cache Misses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7986640437</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8570692088</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107.31%</a:t>
                      </a:r>
                      <a:endParaRPr lang="en-US" sz="2200" b="0" i="0" u="none" strike="noStrike" dirty="0">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IPC</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0.458955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0.716263</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156.06%</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INS/L2TCM</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397.52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235.23</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59.17%</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min_TEPS</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7.23E+04</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9.47E+04</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130.87%</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median TEPS</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1.36E+05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4.95E+05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365.01%</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dirty="0" err="1">
                          <a:effectLst/>
                        </a:rPr>
                        <a:t>max_TEPS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2.51E+05</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a:effectLst/>
                        </a:rPr>
                        <a:t>7.63E+05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dirty="0">
                          <a:effectLst/>
                        </a:rPr>
                        <a:t>303.36%</a:t>
                      </a:r>
                      <a:endParaRPr lang="en-US" sz="2200" b="0" i="0" u="none" strike="noStrike" dirty="0">
                        <a:solidFill>
                          <a:srgbClr val="000000"/>
                        </a:solidFill>
                        <a:effectLst/>
                        <a:latin typeface="Calibri"/>
                      </a:endParaRPr>
                    </a:p>
                  </a:txBody>
                  <a:tcPr marL="24070" marR="24070" marT="24070" marB="0" anchor="b"/>
                </a:tc>
              </a:tr>
            </a:tbl>
          </a:graphicData>
        </a:graphic>
      </p:graphicFrame>
      <p:sp>
        <p:nvSpPr>
          <p:cNvPr id="3" name="TextBox 2"/>
          <p:cNvSpPr txBox="1"/>
          <p:nvPr/>
        </p:nvSpPr>
        <p:spPr>
          <a:xfrm>
            <a:off x="245094" y="3315593"/>
            <a:ext cx="1431126" cy="1323439"/>
          </a:xfrm>
          <a:prstGeom prst="rect">
            <a:avLst/>
          </a:prstGeom>
          <a:noFill/>
        </p:spPr>
        <p:txBody>
          <a:bodyPr wrap="none" rtlCol="0">
            <a:spAutoFit/>
          </a:bodyPr>
          <a:lstStyle/>
          <a:p>
            <a:pPr algn="ctr"/>
            <a:r>
              <a:rPr lang="en-US" sz="2000" dirty="0" smtClean="0">
                <a:latin typeface="Times New Roman"/>
                <a:cs typeface="Times New Roman"/>
              </a:rPr>
              <a:t>TEPS</a:t>
            </a:r>
            <a:br>
              <a:rPr lang="en-US" sz="2000" dirty="0" smtClean="0">
                <a:latin typeface="Times New Roman"/>
                <a:cs typeface="Times New Roman"/>
              </a:rPr>
            </a:br>
            <a:r>
              <a:rPr lang="en-US" sz="2000" dirty="0" smtClean="0">
                <a:latin typeface="Times New Roman"/>
                <a:cs typeface="Times New Roman"/>
              </a:rPr>
              <a:t>(Traversed</a:t>
            </a:r>
            <a:br>
              <a:rPr lang="en-US" sz="2000" dirty="0" smtClean="0">
                <a:latin typeface="Times New Roman"/>
                <a:cs typeface="Times New Roman"/>
              </a:rPr>
            </a:br>
            <a:r>
              <a:rPr lang="en-US" sz="2000" dirty="0" smtClean="0">
                <a:latin typeface="Times New Roman"/>
                <a:cs typeface="Times New Roman"/>
              </a:rPr>
              <a:t>Edges</a:t>
            </a:r>
            <a:br>
              <a:rPr lang="en-US" sz="2000" dirty="0" smtClean="0">
                <a:latin typeface="Times New Roman"/>
                <a:cs typeface="Times New Roman"/>
              </a:rPr>
            </a:br>
            <a:r>
              <a:rPr lang="en-US" sz="2000" dirty="0" smtClean="0">
                <a:latin typeface="Times New Roman"/>
                <a:cs typeface="Times New Roman"/>
              </a:rPr>
              <a:t>Per Second)</a:t>
            </a:r>
            <a:endParaRPr lang="en-US" sz="2000" dirty="0">
              <a:latin typeface="Times New Roman"/>
              <a:cs typeface="Times New Roman"/>
            </a:endParaRPr>
          </a:p>
        </p:txBody>
      </p:sp>
    </p:spTree>
    <p:extLst>
      <p:ext uri="{BB962C8B-B14F-4D97-AF65-F5344CB8AC3E}">
        <p14:creationId xmlns:p14="http://schemas.microsoft.com/office/powerpoint/2010/main" val="648086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96167" y="646461"/>
            <a:ext cx="1455998" cy="1455998"/>
          </a:xfrm>
          <a:prstGeom prst="rect">
            <a:avLst/>
          </a:prstGeom>
        </p:spPr>
      </p:pic>
      <p:sp>
        <p:nvSpPr>
          <p:cNvPr id="2" name="Title 1"/>
          <p:cNvSpPr>
            <a:spLocks noGrp="1"/>
          </p:cNvSpPr>
          <p:nvPr>
            <p:ph type="title"/>
          </p:nvPr>
        </p:nvSpPr>
        <p:spPr/>
        <p:txBody>
          <a:bodyPr/>
          <a:lstStyle/>
          <a:p>
            <a:r>
              <a:rPr lang="en-US" dirty="0" smtClean="0"/>
              <a:t>Throttling for Power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Livermore Unstructured </a:t>
            </a:r>
            <a:r>
              <a:rPr lang="en-US" dirty="0" err="1" smtClean="0"/>
              <a:t>Lagrangian</a:t>
            </a:r>
            <a:r>
              <a:rPr lang="en-US" dirty="0" smtClean="0"/>
              <a:t> Explicit Shock</a:t>
            </a:r>
            <a:br>
              <a:rPr lang="en-US" dirty="0" smtClean="0"/>
            </a:br>
            <a:r>
              <a:rPr lang="en-US" dirty="0" smtClean="0"/>
              <a:t>Hydrodynamics (LULESH)</a:t>
            </a:r>
          </a:p>
          <a:p>
            <a:pPr lvl="1"/>
            <a:r>
              <a:rPr lang="en-US" dirty="0"/>
              <a:t>P</a:t>
            </a:r>
            <a:r>
              <a:rPr lang="en-US" dirty="0" smtClean="0"/>
              <a:t>roxy application in DOE co-design efforts for </a:t>
            </a:r>
            <a:r>
              <a:rPr lang="en-US" dirty="0" err="1" smtClean="0"/>
              <a:t>exascale</a:t>
            </a:r>
            <a:endParaRPr lang="en-US" dirty="0" smtClean="0"/>
          </a:p>
          <a:p>
            <a:pPr lvl="1"/>
            <a:r>
              <a:rPr lang="en-US" dirty="0" smtClean="0"/>
              <a:t>CPU bounded in most implementations (use HPX-5)</a:t>
            </a:r>
          </a:p>
          <a:p>
            <a:r>
              <a:rPr lang="en-US" dirty="0" smtClean="0"/>
              <a:t>Develop an APEX policy</a:t>
            </a:r>
            <a:r>
              <a:rPr lang="en-US" dirty="0"/>
              <a:t> </a:t>
            </a:r>
            <a:r>
              <a:rPr lang="en-US" dirty="0" smtClean="0"/>
              <a:t>for power</a:t>
            </a:r>
            <a:endParaRPr lang="en-US" dirty="0"/>
          </a:p>
          <a:p>
            <a:pPr lvl="1"/>
            <a:r>
              <a:rPr lang="en-US" dirty="0" smtClean="0"/>
              <a:t>Threads are idled in HPX to keep node under power cap</a:t>
            </a:r>
          </a:p>
          <a:p>
            <a:pPr lvl="1"/>
            <a:r>
              <a:rPr lang="en-US" dirty="0" smtClean="0"/>
              <a:t>Use hysteresis of last 3 observations</a:t>
            </a:r>
          </a:p>
          <a:p>
            <a:pPr lvl="1"/>
            <a:r>
              <a:rPr lang="en-US" dirty="0" smtClean="0"/>
              <a:t>If Power &lt; low cap        increase thread cap</a:t>
            </a:r>
          </a:p>
          <a:p>
            <a:pPr lvl="1"/>
            <a:r>
              <a:rPr lang="en-US" dirty="0" smtClean="0"/>
              <a:t>If Power &gt; high cap       decrease thread cap</a:t>
            </a:r>
          </a:p>
          <a:p>
            <a:r>
              <a:rPr lang="en-US" dirty="0" smtClean="0"/>
              <a:t>HPX thread scheduler modified to idle/activate threads per cap</a:t>
            </a:r>
          </a:p>
          <a:p>
            <a:r>
              <a:rPr lang="en-US" dirty="0" smtClean="0"/>
              <a:t>Test example: </a:t>
            </a:r>
          </a:p>
          <a:p>
            <a:pPr lvl="1"/>
            <a:r>
              <a:rPr lang="en-US" dirty="0" smtClean="0"/>
              <a:t>343 domains, </a:t>
            </a:r>
            <a:r>
              <a:rPr lang="en-US" dirty="0" err="1" smtClean="0"/>
              <a:t>nx</a:t>
            </a:r>
            <a:r>
              <a:rPr lang="en-US" dirty="0" smtClean="0"/>
              <a:t> = 48, 100 iterations</a:t>
            </a:r>
          </a:p>
          <a:p>
            <a:pPr lvl="1"/>
            <a:r>
              <a:rPr lang="en-US" dirty="0" smtClean="0"/>
              <a:t>16 nodes of Edison, Cray XC30</a:t>
            </a:r>
          </a:p>
          <a:p>
            <a:pPr lvl="1"/>
            <a:r>
              <a:rPr lang="en-US" dirty="0" smtClean="0"/>
              <a:t>Baseline vs. Throttled (200W per node high power cap)</a:t>
            </a:r>
          </a:p>
        </p:txBody>
      </p:sp>
      <p:sp>
        <p:nvSpPr>
          <p:cNvPr id="7" name="TextBox 6"/>
          <p:cNvSpPr txBox="1"/>
          <p:nvPr/>
        </p:nvSpPr>
        <p:spPr>
          <a:xfrm>
            <a:off x="0" y="6014303"/>
            <a:ext cx="9144000" cy="276999"/>
          </a:xfrm>
          <a:prstGeom prst="rect">
            <a:avLst/>
          </a:prstGeom>
          <a:noFill/>
        </p:spPr>
        <p:txBody>
          <a:bodyPr wrap="square" rtlCol="0">
            <a:spAutoFit/>
          </a:bodyPr>
          <a:lstStyle/>
          <a:p>
            <a:pPr algn="ctr"/>
            <a:r>
              <a:rPr lang="en-US" i="1" baseline="-25000" dirty="0" smtClean="0"/>
              <a:t>LULESH image, source: Hydrodynamics </a:t>
            </a:r>
            <a:r>
              <a:rPr lang="en-US" i="1" baseline="-25000" dirty="0"/>
              <a:t>Challenge Problem</a:t>
            </a:r>
            <a:r>
              <a:rPr lang="en-US" i="1" baseline="-25000" dirty="0" smtClean="0"/>
              <a:t>, Lawrence </a:t>
            </a:r>
            <a:r>
              <a:rPr lang="en-US" i="1" baseline="-25000" dirty="0"/>
              <a:t>Livermore </a:t>
            </a:r>
            <a:r>
              <a:rPr lang="en-US" i="1" baseline="-25000" dirty="0" smtClean="0"/>
              <a:t>National </a:t>
            </a:r>
            <a:r>
              <a:rPr lang="en-US" i="1" baseline="-25000" dirty="0"/>
              <a:t>Laboratory. Technical Report</a:t>
            </a:r>
            <a:r>
              <a:rPr lang="en-US" i="1" baseline="-25000" dirty="0" smtClean="0"/>
              <a:t>, LLNL-TR-490254</a:t>
            </a:r>
            <a:endParaRPr lang="en-US" i="1" baseline="-25000" dirty="0"/>
          </a:p>
        </p:txBody>
      </p:sp>
      <p:sp>
        <p:nvSpPr>
          <p:cNvPr id="8" name="Right Arrow 7"/>
          <p:cNvSpPr/>
          <p:nvPr/>
        </p:nvSpPr>
        <p:spPr>
          <a:xfrm>
            <a:off x="3394215" y="3575115"/>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399538" y="3923925"/>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167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30112"/>
            <a:ext cx="7315200" cy="5120640"/>
          </a:xfrm>
          <a:prstGeom prst="rect">
            <a:avLst/>
          </a:prstGeom>
        </p:spPr>
      </p:pic>
      <p:sp>
        <p:nvSpPr>
          <p:cNvPr id="2" name="Title 1"/>
          <p:cNvSpPr>
            <a:spLocks noGrp="1"/>
          </p:cNvSpPr>
          <p:nvPr>
            <p:ph type="title"/>
          </p:nvPr>
        </p:nvSpPr>
        <p:spPr/>
        <p:txBody>
          <a:bodyPr/>
          <a:lstStyle/>
          <a:p>
            <a:r>
              <a:rPr lang="en-US" dirty="0" smtClean="0"/>
              <a:t>LULESH Baseline</a:t>
            </a:r>
            <a:endParaRPr lang="en-US" dirty="0"/>
          </a:p>
        </p:txBody>
      </p:sp>
      <p:sp>
        <p:nvSpPr>
          <p:cNvPr id="9" name="TextBox 8"/>
          <p:cNvSpPr txBox="1"/>
          <p:nvPr/>
        </p:nvSpPr>
        <p:spPr>
          <a:xfrm>
            <a:off x="0" y="3788540"/>
            <a:ext cx="2774655" cy="2462212"/>
          </a:xfrm>
          <a:prstGeom prst="rect">
            <a:avLst/>
          </a:prstGeom>
          <a:noFill/>
        </p:spPr>
        <p:txBody>
          <a:bodyPr wrap="none" rtlCol="0">
            <a:spAutoFit/>
          </a:bodyPr>
          <a:lstStyle/>
          <a:p>
            <a:r>
              <a:rPr lang="en-US" sz="2200" b="1" dirty="0" smtClean="0"/>
              <a:t>No power cap</a:t>
            </a:r>
          </a:p>
          <a:p>
            <a:r>
              <a:rPr lang="en-US" sz="2200" b="1" dirty="0" smtClean="0"/>
              <a:t>No thread cap</a:t>
            </a:r>
          </a:p>
          <a:p>
            <a:r>
              <a:rPr lang="en-US" sz="2200" dirty="0" smtClean="0"/>
              <a:t>768 threads</a:t>
            </a:r>
          </a:p>
          <a:p>
            <a:r>
              <a:rPr lang="en-US" sz="2200" dirty="0" smtClean="0"/>
              <a:t>Avg. 247 Watts/node</a:t>
            </a:r>
          </a:p>
          <a:p>
            <a:r>
              <a:rPr lang="en-US" sz="2200" dirty="0" smtClean="0"/>
              <a:t>~360 </a:t>
            </a:r>
            <a:r>
              <a:rPr lang="en-US" sz="2200" dirty="0" err="1" smtClean="0"/>
              <a:t>kiloJoules</a:t>
            </a:r>
            <a:r>
              <a:rPr lang="en-US" sz="2200" dirty="0" smtClean="0"/>
              <a:t> total</a:t>
            </a:r>
          </a:p>
          <a:p>
            <a:r>
              <a:rPr lang="en-US" sz="2200" dirty="0" smtClean="0"/>
              <a:t>~91 seconds total</a:t>
            </a:r>
          </a:p>
          <a:p>
            <a:r>
              <a:rPr lang="en-US" sz="2200" dirty="0" smtClean="0"/>
              <a:t>~74 seconds HPX tasks</a:t>
            </a:r>
            <a:endParaRPr lang="en-US" sz="2200" dirty="0"/>
          </a:p>
        </p:txBody>
      </p:sp>
      <p:sp>
        <p:nvSpPr>
          <p:cNvPr id="5" name="TextBox 4"/>
          <p:cNvSpPr txBox="1"/>
          <p:nvPr/>
        </p:nvSpPr>
        <p:spPr>
          <a:xfrm>
            <a:off x="7460171" y="4684891"/>
            <a:ext cx="800069" cy="369332"/>
          </a:xfrm>
          <a:prstGeom prst="rect">
            <a:avLst/>
          </a:prstGeom>
          <a:noFill/>
        </p:spPr>
        <p:txBody>
          <a:bodyPr wrap="none" rtlCol="0">
            <a:spAutoFit/>
          </a:bodyPr>
          <a:lstStyle/>
          <a:p>
            <a:r>
              <a:rPr lang="en-US" dirty="0" smtClean="0">
                <a:latin typeface="Times New Roman"/>
                <a:cs typeface="Times New Roman"/>
              </a:rPr>
              <a:t>91secs</a:t>
            </a:r>
            <a:endParaRPr lang="en-US" dirty="0">
              <a:latin typeface="Times New Roman"/>
              <a:cs typeface="Times New Roman"/>
            </a:endParaRPr>
          </a:p>
        </p:txBody>
      </p:sp>
      <p:sp>
        <p:nvSpPr>
          <p:cNvPr id="3" name="TextBox 2"/>
          <p:cNvSpPr txBox="1"/>
          <p:nvPr/>
        </p:nvSpPr>
        <p:spPr>
          <a:xfrm>
            <a:off x="2718211" y="3788540"/>
            <a:ext cx="710451" cy="369332"/>
          </a:xfrm>
          <a:prstGeom prst="rect">
            <a:avLst/>
          </a:prstGeom>
          <a:noFill/>
        </p:spPr>
        <p:txBody>
          <a:bodyPr wrap="none" rtlCol="0">
            <a:spAutoFit/>
          </a:bodyPr>
          <a:lstStyle/>
          <a:p>
            <a:r>
              <a:rPr lang="en-US" dirty="0" err="1" smtClean="0">
                <a:latin typeface="Times New Roman"/>
                <a:cs typeface="Times New Roman"/>
              </a:rPr>
              <a:t>aprun</a:t>
            </a:r>
            <a:endParaRPr lang="en-US" dirty="0">
              <a:latin typeface="Times New Roman"/>
              <a:cs typeface="Times New Roman"/>
            </a:endParaRPr>
          </a:p>
        </p:txBody>
      </p:sp>
    </p:spTree>
    <p:extLst>
      <p:ext uri="{BB962C8B-B14F-4D97-AF65-F5344CB8AC3E}">
        <p14:creationId xmlns:p14="http://schemas.microsoft.com/office/powerpoint/2010/main" val="31003570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43000"/>
            <a:ext cx="7315200" cy="5120640"/>
          </a:xfrm>
          <a:prstGeom prst="rect">
            <a:avLst/>
          </a:prstGeom>
        </p:spPr>
      </p:pic>
      <p:sp>
        <p:nvSpPr>
          <p:cNvPr id="2" name="Title 1"/>
          <p:cNvSpPr>
            <a:spLocks noGrp="1"/>
          </p:cNvSpPr>
          <p:nvPr>
            <p:ph type="title"/>
          </p:nvPr>
        </p:nvSpPr>
        <p:spPr/>
        <p:txBody>
          <a:bodyPr/>
          <a:lstStyle/>
          <a:p>
            <a:r>
              <a:rPr lang="en-US" dirty="0" smtClean="0"/>
              <a:t>LULESH Throttled by Power </a:t>
            </a:r>
            <a:r>
              <a:rPr lang="en-US" dirty="0"/>
              <a:t>C</a:t>
            </a:r>
            <a:r>
              <a:rPr lang="en-US" dirty="0" smtClean="0"/>
              <a:t>ap</a:t>
            </a:r>
            <a:endParaRPr lang="en-US" dirty="0"/>
          </a:p>
        </p:txBody>
      </p:sp>
      <p:sp>
        <p:nvSpPr>
          <p:cNvPr id="7" name="TextBox 6"/>
          <p:cNvSpPr txBox="1"/>
          <p:nvPr/>
        </p:nvSpPr>
        <p:spPr>
          <a:xfrm>
            <a:off x="0" y="3801428"/>
            <a:ext cx="2774655" cy="2462212"/>
          </a:xfrm>
          <a:prstGeom prst="rect">
            <a:avLst/>
          </a:prstGeom>
          <a:noFill/>
        </p:spPr>
        <p:txBody>
          <a:bodyPr wrap="none" rtlCol="0">
            <a:spAutoFit/>
          </a:bodyPr>
          <a:lstStyle/>
          <a:p>
            <a:r>
              <a:rPr lang="en-US" sz="2200" b="1" dirty="0" smtClean="0"/>
              <a:t>200W power cap</a:t>
            </a:r>
          </a:p>
          <a:p>
            <a:r>
              <a:rPr lang="en-US" sz="2200" dirty="0" smtClean="0"/>
              <a:t>768 threads</a:t>
            </a:r>
          </a:p>
          <a:p>
            <a:r>
              <a:rPr lang="en-US" sz="2200" dirty="0" smtClean="0"/>
              <a:t>throttled to </a:t>
            </a:r>
            <a:r>
              <a:rPr lang="en-US" sz="2200" b="1" dirty="0" smtClean="0"/>
              <a:t>220</a:t>
            </a:r>
          </a:p>
          <a:p>
            <a:r>
              <a:rPr lang="en-US" sz="2200" dirty="0" smtClean="0"/>
              <a:t>Avg. 186 Watts/node</a:t>
            </a:r>
          </a:p>
          <a:p>
            <a:r>
              <a:rPr lang="en-US" sz="2200" dirty="0" smtClean="0"/>
              <a:t>~280 </a:t>
            </a:r>
            <a:r>
              <a:rPr lang="en-US" sz="2200" dirty="0" err="1" smtClean="0"/>
              <a:t>kiloJoules</a:t>
            </a:r>
            <a:r>
              <a:rPr lang="en-US" sz="2200" dirty="0" smtClean="0"/>
              <a:t> total</a:t>
            </a:r>
          </a:p>
          <a:p>
            <a:r>
              <a:rPr lang="en-US" sz="2200" dirty="0" smtClean="0"/>
              <a:t>~94 seconds total</a:t>
            </a:r>
          </a:p>
          <a:p>
            <a:r>
              <a:rPr lang="en-US" sz="2200" dirty="0" smtClean="0"/>
              <a:t>~77 seconds HPX tasks</a:t>
            </a:r>
            <a:endParaRPr lang="en-US" sz="2200" dirty="0"/>
          </a:p>
        </p:txBody>
      </p:sp>
      <p:sp>
        <p:nvSpPr>
          <p:cNvPr id="5" name="TextBox 4"/>
          <p:cNvSpPr txBox="1"/>
          <p:nvPr/>
        </p:nvSpPr>
        <p:spPr>
          <a:xfrm>
            <a:off x="7417838" y="4684891"/>
            <a:ext cx="857777" cy="369332"/>
          </a:xfrm>
          <a:prstGeom prst="rect">
            <a:avLst/>
          </a:prstGeom>
          <a:noFill/>
        </p:spPr>
        <p:txBody>
          <a:bodyPr wrap="none" rtlCol="0">
            <a:spAutoFit/>
          </a:bodyPr>
          <a:lstStyle/>
          <a:p>
            <a:r>
              <a:rPr lang="en-US" dirty="0" smtClean="0">
                <a:latin typeface="Times New Roman"/>
                <a:cs typeface="Times New Roman"/>
              </a:rPr>
              <a:t>94 </a:t>
            </a:r>
            <a:r>
              <a:rPr lang="en-US" dirty="0" err="1" smtClean="0">
                <a:latin typeface="Times New Roman"/>
                <a:cs typeface="Times New Roman"/>
              </a:rPr>
              <a:t>secs</a:t>
            </a:r>
            <a:endParaRPr lang="en-US" dirty="0">
              <a:latin typeface="Times New Roman"/>
              <a:cs typeface="Times New Roman"/>
            </a:endParaRPr>
          </a:p>
        </p:txBody>
      </p:sp>
      <p:sp>
        <p:nvSpPr>
          <p:cNvPr id="8" name="TextBox 7"/>
          <p:cNvSpPr txBox="1"/>
          <p:nvPr/>
        </p:nvSpPr>
        <p:spPr>
          <a:xfrm>
            <a:off x="2661767" y="4056649"/>
            <a:ext cx="710451" cy="369332"/>
          </a:xfrm>
          <a:prstGeom prst="rect">
            <a:avLst/>
          </a:prstGeom>
          <a:noFill/>
        </p:spPr>
        <p:txBody>
          <a:bodyPr wrap="none" rtlCol="0">
            <a:spAutoFit/>
          </a:bodyPr>
          <a:lstStyle/>
          <a:p>
            <a:r>
              <a:rPr lang="en-US" dirty="0" err="1" smtClean="0">
                <a:latin typeface="Times New Roman"/>
                <a:cs typeface="Times New Roman"/>
              </a:rPr>
              <a:t>aprun</a:t>
            </a:r>
            <a:endParaRPr lang="en-US" dirty="0">
              <a:latin typeface="Times New Roman"/>
              <a:cs typeface="Times New Roman"/>
            </a:endParaRPr>
          </a:p>
        </p:txBody>
      </p:sp>
    </p:spTree>
    <p:extLst>
      <p:ext uri="{BB962C8B-B14F-4D97-AF65-F5344CB8AC3E}">
        <p14:creationId xmlns:p14="http://schemas.microsoft.com/office/powerpoint/2010/main" val="24147053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LULESH Performance Explanation</a:t>
            </a:r>
            <a:endParaRPr lang="en-US" dirty="0"/>
          </a:p>
        </p:txBody>
      </p:sp>
      <p:sp>
        <p:nvSpPr>
          <p:cNvPr id="3" name="Content Placeholder 2"/>
          <p:cNvSpPr>
            <a:spLocks noGrp="1"/>
          </p:cNvSpPr>
          <p:nvPr>
            <p:ph idx="1"/>
          </p:nvPr>
        </p:nvSpPr>
        <p:spPr>
          <a:xfrm>
            <a:off x="228600" y="1045320"/>
            <a:ext cx="8686800" cy="3410434"/>
          </a:xfrm>
        </p:spPr>
        <p:txBody>
          <a:bodyPr>
            <a:normAutofit fontScale="85000" lnSpcReduction="10000"/>
          </a:bodyPr>
          <a:lstStyle/>
          <a:p>
            <a:r>
              <a:rPr lang="en-US" dirty="0" smtClean="0"/>
              <a:t>768 vs. 220 threads (after throttling)</a:t>
            </a:r>
          </a:p>
          <a:p>
            <a:r>
              <a:rPr lang="en-US" dirty="0" smtClean="0"/>
              <a:t>360 kJ vs. 280 kJ total energy consumed (~22% decrease)</a:t>
            </a:r>
          </a:p>
          <a:p>
            <a:r>
              <a:rPr lang="en-US" dirty="0" smtClean="0"/>
              <a:t>75.24 vs. 77.96 seconds in HPX (~3.6% increase)</a:t>
            </a:r>
          </a:p>
          <a:p>
            <a:r>
              <a:rPr lang="en-US" dirty="0" smtClean="0"/>
              <a:t>Big reduction in yielded action stalls (in thread scheduler) – Less contention for network access</a:t>
            </a:r>
          </a:p>
          <a:p>
            <a:r>
              <a:rPr lang="en-US" dirty="0" smtClean="0"/>
              <a:t>Hypothesis:  LULESH implementation is showing signs of being network bound - spatial locality of subdomains is not maintained during decomposition</a:t>
            </a:r>
          </a:p>
        </p:txBody>
      </p:sp>
      <p:graphicFrame>
        <p:nvGraphicFramePr>
          <p:cNvPr id="8" name="Table 7"/>
          <p:cNvGraphicFramePr>
            <a:graphicFrameLocks noGrp="1"/>
          </p:cNvGraphicFramePr>
          <p:nvPr>
            <p:extLst>
              <p:ext uri="{D42A27DB-BD31-4B8C-83A1-F6EECF244321}">
                <p14:modId xmlns:p14="http://schemas.microsoft.com/office/powerpoint/2010/main" val="456893011"/>
              </p:ext>
            </p:extLst>
          </p:nvPr>
        </p:nvGraphicFramePr>
        <p:xfrm>
          <a:off x="534688" y="4358136"/>
          <a:ext cx="8152112" cy="1923612"/>
        </p:xfrm>
        <a:graphic>
          <a:graphicData uri="http://schemas.openxmlformats.org/drawingml/2006/table">
            <a:tbl>
              <a:tblPr firstRow="1" firstCol="1" lastCol="1" bandRow="1">
                <a:tableStyleId>{C083E6E3-FA7D-4D7B-A595-EF9225AFEA82}</a:tableStyleId>
              </a:tblPr>
              <a:tblGrid>
                <a:gridCol w="2379978"/>
                <a:gridCol w="1996994"/>
                <a:gridCol w="1996994"/>
                <a:gridCol w="1778146"/>
              </a:tblGrid>
              <a:tr h="319192">
                <a:tc>
                  <a:txBody>
                    <a:bodyPr/>
                    <a:lstStyle/>
                    <a:p>
                      <a:pPr algn="l" fontAlgn="b"/>
                      <a:r>
                        <a:rPr lang="en-US" sz="2000" u="none" strike="noStrike" dirty="0">
                          <a:effectLst/>
                        </a:rPr>
                        <a:t>Metric</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Baseline</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Throttled</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 Difference</a:t>
                      </a:r>
                      <a:endParaRPr lang="en-US" sz="2000" b="1"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Cycles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1.11341E+13</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3.88187E+12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34.865</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Instructions</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7.33378E+12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5.37177E+12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73.247</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L2 Cache Misses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8422448397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3894908172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46.244</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IPC</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0.658677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1.38381</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210.089%</a:t>
                      </a:r>
                      <a:endParaRPr lang="en-US" sz="2000" b="0" i="0" u="none" strike="noStrike">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INS/L2CM</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870.742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1379.18</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a:effectLst/>
                        </a:rPr>
                        <a:t>158.391%</a:t>
                      </a:r>
                      <a:endParaRPr lang="en-US" sz="2000" b="0" i="0" u="none" strike="noStrike" dirty="0">
                        <a:solidFill>
                          <a:srgbClr val="000000"/>
                        </a:solidFill>
                        <a:effectLst/>
                        <a:latin typeface="Calibri"/>
                      </a:endParaRPr>
                    </a:p>
                  </a:txBody>
                  <a:tcPr marL="15802" marR="15802" marT="15802" marB="0" anchor="b"/>
                </a:tc>
              </a:tr>
            </a:tbl>
          </a:graphicData>
        </a:graphic>
      </p:graphicFrame>
    </p:spTree>
    <p:extLst>
      <p:ext uri="{BB962C8B-B14F-4D97-AF65-F5344CB8AC3E}">
        <p14:creationId xmlns:p14="http://schemas.microsoft.com/office/powerpoint/2010/main" val="33430385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sz="4000" dirty="0" smtClean="0"/>
              <a:t>Throttling for Power</a:t>
            </a:r>
            <a:endParaRPr lang="en-US" sz="4000" dirty="0"/>
          </a:p>
        </p:txBody>
      </p:sp>
      <p:sp>
        <p:nvSpPr>
          <p:cNvPr id="3" name="Content Placeholder 2"/>
          <p:cNvSpPr>
            <a:spLocks noGrp="1"/>
          </p:cNvSpPr>
          <p:nvPr>
            <p:ph idx="1"/>
          </p:nvPr>
        </p:nvSpPr>
        <p:spPr>
          <a:xfrm>
            <a:off x="220132" y="1274461"/>
            <a:ext cx="3713425" cy="4957006"/>
          </a:xfrm>
        </p:spPr>
        <p:txBody>
          <a:bodyPr>
            <a:normAutofit fontScale="92500" lnSpcReduction="10000"/>
          </a:bodyPr>
          <a:lstStyle/>
          <a:p>
            <a:r>
              <a:rPr lang="en-US" dirty="0" err="1" smtClean="0"/>
              <a:t>MiniGhost</a:t>
            </a:r>
            <a:endParaRPr lang="en-US" dirty="0" smtClean="0"/>
          </a:p>
          <a:p>
            <a:pPr lvl="1"/>
            <a:r>
              <a:rPr lang="en-US" dirty="0" err="1" smtClean="0"/>
              <a:t>Mantevo</a:t>
            </a:r>
            <a:r>
              <a:rPr lang="en-US" dirty="0" smtClean="0"/>
              <a:t> finite different </a:t>
            </a:r>
            <a:r>
              <a:rPr lang="en-US" dirty="0" err="1" smtClean="0"/>
              <a:t>miniapp</a:t>
            </a:r>
            <a:endParaRPr lang="en-US" dirty="0"/>
          </a:p>
          <a:p>
            <a:pPr lvl="1"/>
            <a:r>
              <a:rPr lang="en-US" dirty="0" smtClean="0"/>
              <a:t>Implements a</a:t>
            </a:r>
            <a:r>
              <a:rPr lang="en-US" dirty="0"/>
              <a:t/>
            </a:r>
            <a:br>
              <a:rPr lang="en-US" dirty="0"/>
            </a:br>
            <a:r>
              <a:rPr lang="en-US" dirty="0" smtClean="0"/>
              <a:t>difference stencil across homogenous 3D domain</a:t>
            </a:r>
          </a:p>
          <a:p>
            <a:pPr lvl="1"/>
            <a:r>
              <a:rPr lang="en-US" dirty="0" smtClean="0"/>
              <a:t>Ported to HPX-3 from </a:t>
            </a:r>
            <a:r>
              <a:rPr lang="en-US" dirty="0" err="1" smtClean="0"/>
              <a:t>OpenMP+MPI</a:t>
            </a:r>
            <a:endParaRPr lang="en-US" dirty="0" smtClean="0"/>
          </a:p>
          <a:p>
            <a:pPr lvl="1"/>
            <a:r>
              <a:rPr lang="en-US" dirty="0" smtClean="0"/>
              <a:t>HPX-3 has better performance than </a:t>
            </a:r>
            <a:r>
              <a:rPr lang="en-US" dirty="0" err="1" smtClean="0"/>
              <a:t>OpenMP</a:t>
            </a:r>
            <a:r>
              <a:rPr lang="en-US" dirty="0" smtClean="0"/>
              <a:t> version</a:t>
            </a:r>
          </a:p>
        </p:txBody>
      </p:sp>
      <p:pic>
        <p:nvPicPr>
          <p:cNvPr id="7" name="Picture 6"/>
          <p:cNvPicPr>
            <a:picLocks noChangeAspect="1"/>
          </p:cNvPicPr>
          <p:nvPr/>
        </p:nvPicPr>
        <p:blipFill>
          <a:blip r:embed="rId3"/>
          <a:stretch>
            <a:fillRect/>
          </a:stretch>
        </p:blipFill>
        <p:spPr>
          <a:xfrm>
            <a:off x="3933558" y="1274461"/>
            <a:ext cx="5210442" cy="3427714"/>
          </a:xfrm>
          <a:prstGeom prst="rect">
            <a:avLst/>
          </a:prstGeom>
        </p:spPr>
      </p:pic>
      <p:sp>
        <p:nvSpPr>
          <p:cNvPr id="11" name="Content Placeholder 2"/>
          <p:cNvSpPr txBox="1">
            <a:spLocks/>
          </p:cNvSpPr>
          <p:nvPr/>
        </p:nvSpPr>
        <p:spPr bwMode="auto">
          <a:xfrm>
            <a:off x="3933558" y="4839758"/>
            <a:ext cx="5074975" cy="139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Times New Roman"/>
                <a:cs typeface="Times New Roman"/>
              </a:rPr>
              <a:t>Diminishing returns with added cores per node</a:t>
            </a:r>
          </a:p>
          <a:p>
            <a:pPr lvl="1"/>
            <a:r>
              <a:rPr lang="en-US" dirty="0" smtClean="0">
                <a:latin typeface="Times New Roman"/>
                <a:cs typeface="Times New Roman"/>
              </a:rPr>
              <a:t>Can throttle for energy without substantial performance impact</a:t>
            </a:r>
          </a:p>
        </p:txBody>
      </p:sp>
    </p:spTree>
    <p:extLst>
      <p:ext uri="{BB962C8B-B14F-4D97-AF65-F5344CB8AC3E}">
        <p14:creationId xmlns:p14="http://schemas.microsoft.com/office/powerpoint/2010/main" val="12296109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MiniGhost</a:t>
            </a:r>
            <a:r>
              <a:rPr lang="en-US" dirty="0" smtClean="0"/>
              <a:t> Baseline</a:t>
            </a:r>
            <a:endParaRPr lang="en-US" dirty="0"/>
          </a:p>
        </p:txBody>
      </p:sp>
      <p:pic>
        <p:nvPicPr>
          <p:cNvPr id="12" name="Picture 11"/>
          <p:cNvPicPr>
            <a:picLocks noChangeAspect="1"/>
          </p:cNvPicPr>
          <p:nvPr/>
        </p:nvPicPr>
        <p:blipFill>
          <a:blip r:embed="rId3"/>
          <a:stretch>
            <a:fillRect/>
          </a:stretch>
        </p:blipFill>
        <p:spPr>
          <a:xfrm>
            <a:off x="762000" y="916517"/>
            <a:ext cx="7619999" cy="5333999"/>
          </a:xfrm>
          <a:prstGeom prst="rect">
            <a:avLst/>
          </a:prstGeom>
        </p:spPr>
      </p:pic>
      <p:sp>
        <p:nvSpPr>
          <p:cNvPr id="13" name="TextBox 12"/>
          <p:cNvSpPr txBox="1"/>
          <p:nvPr/>
        </p:nvSpPr>
        <p:spPr>
          <a:xfrm>
            <a:off x="7306434" y="4926344"/>
            <a:ext cx="1440331" cy="646331"/>
          </a:xfrm>
          <a:prstGeom prst="rect">
            <a:avLst/>
          </a:prstGeom>
          <a:noFill/>
        </p:spPr>
        <p:txBody>
          <a:bodyPr wrap="none" rtlCol="0">
            <a:spAutoFit/>
          </a:bodyPr>
          <a:lstStyle/>
          <a:p>
            <a:r>
              <a:rPr lang="en-US" dirty="0" smtClean="0"/>
              <a:t>92 seconds</a:t>
            </a:r>
          </a:p>
          <a:p>
            <a:r>
              <a:rPr lang="en-US" dirty="0" smtClean="0"/>
              <a:t>total runtime</a:t>
            </a:r>
            <a:endParaRPr lang="en-US" dirty="0"/>
          </a:p>
        </p:txBody>
      </p:sp>
    </p:spTree>
    <p:extLst>
      <p:ext uri="{BB962C8B-B14F-4D97-AF65-F5344CB8AC3E}">
        <p14:creationId xmlns:p14="http://schemas.microsoft.com/office/powerpoint/2010/main" val="5045109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00" y="919564"/>
            <a:ext cx="7615646" cy="5330952"/>
          </a:xfrm>
          <a:prstGeom prst="rect">
            <a:avLst/>
          </a:prstGeom>
        </p:spPr>
      </p:pic>
      <p:sp>
        <p:nvSpPr>
          <p:cNvPr id="2" name="Title 1"/>
          <p:cNvSpPr>
            <a:spLocks noGrp="1"/>
          </p:cNvSpPr>
          <p:nvPr>
            <p:ph type="title"/>
          </p:nvPr>
        </p:nvSpPr>
        <p:spPr>
          <a:xfrm>
            <a:off x="457200" y="0"/>
            <a:ext cx="8229600" cy="1143000"/>
          </a:xfrm>
        </p:spPr>
        <p:txBody>
          <a:bodyPr/>
          <a:lstStyle/>
          <a:p>
            <a:r>
              <a:rPr lang="en-US" dirty="0" err="1" smtClean="0"/>
              <a:t>MiniGhost</a:t>
            </a:r>
            <a:r>
              <a:rPr lang="en-US" dirty="0" smtClean="0"/>
              <a:t> Throttled</a:t>
            </a:r>
            <a:endParaRPr lang="en-US" dirty="0"/>
          </a:p>
        </p:txBody>
      </p:sp>
      <p:sp>
        <p:nvSpPr>
          <p:cNvPr id="13" name="TextBox 12"/>
          <p:cNvSpPr txBox="1"/>
          <p:nvPr/>
        </p:nvSpPr>
        <p:spPr>
          <a:xfrm>
            <a:off x="7361658" y="4933821"/>
            <a:ext cx="1693442" cy="646331"/>
          </a:xfrm>
          <a:prstGeom prst="rect">
            <a:avLst/>
          </a:prstGeom>
          <a:noFill/>
        </p:spPr>
        <p:txBody>
          <a:bodyPr wrap="square" rtlCol="0">
            <a:spAutoFit/>
          </a:bodyPr>
          <a:lstStyle/>
          <a:p>
            <a:r>
              <a:rPr lang="en-US" dirty="0" smtClean="0"/>
              <a:t>103 seconds</a:t>
            </a:r>
            <a:br>
              <a:rPr lang="en-US" dirty="0" smtClean="0"/>
            </a:br>
            <a:r>
              <a:rPr lang="en-US" dirty="0" smtClean="0"/>
              <a:t>total runtime</a:t>
            </a:r>
            <a:endParaRPr lang="en-US" dirty="0"/>
          </a:p>
        </p:txBody>
      </p:sp>
      <p:sp>
        <p:nvSpPr>
          <p:cNvPr id="3" name="TextBox 2"/>
          <p:cNvSpPr txBox="1"/>
          <p:nvPr/>
        </p:nvSpPr>
        <p:spPr>
          <a:xfrm>
            <a:off x="6002758" y="5709553"/>
            <a:ext cx="2943443" cy="369332"/>
          </a:xfrm>
          <a:prstGeom prst="rect">
            <a:avLst/>
          </a:prstGeom>
          <a:noFill/>
        </p:spPr>
        <p:txBody>
          <a:bodyPr wrap="square" rtlCol="0">
            <a:spAutoFit/>
          </a:bodyPr>
          <a:lstStyle/>
          <a:p>
            <a:r>
              <a:rPr lang="en-US" dirty="0" smtClean="0"/>
              <a:t>12% slower, 33% less power</a:t>
            </a:r>
            <a:endParaRPr lang="en-US" dirty="0"/>
          </a:p>
        </p:txBody>
      </p:sp>
      <p:sp>
        <p:nvSpPr>
          <p:cNvPr id="6" name="TextBox 5"/>
          <p:cNvSpPr txBox="1"/>
          <p:nvPr/>
        </p:nvSpPr>
        <p:spPr>
          <a:xfrm>
            <a:off x="457200" y="5572675"/>
            <a:ext cx="2087343" cy="369332"/>
          </a:xfrm>
          <a:prstGeom prst="rect">
            <a:avLst/>
          </a:prstGeom>
          <a:noFill/>
        </p:spPr>
        <p:txBody>
          <a:bodyPr wrap="none" rtlCol="0">
            <a:spAutoFit/>
          </a:bodyPr>
          <a:lstStyle/>
          <a:p>
            <a:r>
              <a:rPr lang="en-US" dirty="0" smtClean="0"/>
              <a:t>200 Watt power cap</a:t>
            </a:r>
            <a:endParaRPr lang="en-US" dirty="0"/>
          </a:p>
        </p:txBody>
      </p:sp>
    </p:spTree>
    <p:extLst>
      <p:ext uri="{BB962C8B-B14F-4D97-AF65-F5344CB8AC3E}">
        <p14:creationId xmlns:p14="http://schemas.microsoft.com/office/powerpoint/2010/main" val="4018738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Discussion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Conduct more robust experiments and at larger scales on different platforms</a:t>
            </a:r>
          </a:p>
          <a:p>
            <a:r>
              <a:rPr lang="en-US" dirty="0" smtClean="0"/>
              <a:t>More, better policy rules</a:t>
            </a:r>
          </a:p>
          <a:p>
            <a:pPr lvl="1"/>
            <a:r>
              <a:rPr lang="en-US" dirty="0" smtClean="0"/>
              <a:t>Runtime and operating system</a:t>
            </a:r>
          </a:p>
          <a:p>
            <a:pPr lvl="1"/>
            <a:r>
              <a:rPr lang="en-US" dirty="0" smtClean="0"/>
              <a:t>Application and device-specific (*in progress)</a:t>
            </a:r>
          </a:p>
          <a:p>
            <a:pPr lvl="1"/>
            <a:r>
              <a:rPr lang="en-US" dirty="0" smtClean="0"/>
              <a:t>Global policies (</a:t>
            </a:r>
            <a:r>
              <a:rPr lang="en-US" dirty="0"/>
              <a:t>*in progress)</a:t>
            </a:r>
            <a:endParaRPr lang="en-US" dirty="0" smtClean="0"/>
          </a:p>
          <a:p>
            <a:r>
              <a:rPr lang="en-US" dirty="0"/>
              <a:t>Multi-objective optimization</a:t>
            </a:r>
          </a:p>
          <a:p>
            <a:r>
              <a:rPr lang="en-US" dirty="0" smtClean="0"/>
              <a:t>Integration into HPX-5, HPX-3 code bases</a:t>
            </a:r>
            <a:endParaRPr lang="en-US" dirty="0"/>
          </a:p>
          <a:p>
            <a:r>
              <a:rPr lang="en-US" dirty="0"/>
              <a:t>API refinements for </a:t>
            </a:r>
            <a:r>
              <a:rPr lang="en-US" dirty="0" smtClean="0"/>
              <a:t>general purpose usage</a:t>
            </a:r>
          </a:p>
          <a:p>
            <a:r>
              <a:rPr lang="en-US" dirty="0" smtClean="0"/>
              <a:t>Global data exchange – who does it, and when?</a:t>
            </a:r>
          </a:p>
          <a:p>
            <a:r>
              <a:rPr lang="en-US" dirty="0" smtClean="0"/>
              <a:t>“MPMD” processing – how to (whether to?) sandbox APEX </a:t>
            </a:r>
          </a:p>
          <a:p>
            <a:r>
              <a:rPr lang="en-US" dirty="0"/>
              <a:t>Source code: </a:t>
            </a:r>
            <a:r>
              <a:rPr lang="en-US" dirty="0">
                <a:hlinkClick r:id="rId3"/>
              </a:rPr>
              <a:t>https://github.com/khuck/xpress-</a:t>
            </a:r>
            <a:r>
              <a:rPr lang="en-US" dirty="0" smtClean="0">
                <a:hlinkClick r:id="rId3"/>
              </a:rPr>
              <a:t>apex</a:t>
            </a:r>
            <a:r>
              <a:rPr lang="en-US" dirty="0" smtClean="0"/>
              <a:t> </a:t>
            </a:r>
          </a:p>
        </p:txBody>
      </p:sp>
    </p:spTree>
    <p:extLst>
      <p:ext uri="{BB962C8B-B14F-4D97-AF65-F5344CB8AC3E}">
        <p14:creationId xmlns:p14="http://schemas.microsoft.com/office/powerpoint/2010/main" val="334211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228600" y="1143000"/>
            <a:ext cx="8686800" cy="4526330"/>
          </a:xfrm>
        </p:spPr>
        <p:txBody>
          <a:bodyPr>
            <a:normAutofit fontScale="70000" lnSpcReduction="20000"/>
          </a:bodyPr>
          <a:lstStyle/>
          <a:p>
            <a:r>
              <a:rPr lang="en-US" dirty="0"/>
              <a:t>Support for this work was provided through Scientific Discovery through Advanced Computing (</a:t>
            </a:r>
            <a:r>
              <a:rPr lang="en-US" dirty="0" err="1"/>
              <a:t>SciDAC</a:t>
            </a:r>
            <a:r>
              <a:rPr lang="en-US" dirty="0"/>
              <a:t>) program funded by U.S. Department of Energy, Office of Science, Advanced Scientific Computing Research (and Basic Energy Sciences/Biological and Environmental Research/High Energy Physics/Fusion Energy Sciences/Nuclear Physics) under award numbers DE-SC0008638, DE-SC0008704, DE- FG02-11ER26050 and DE-SC0006925</a:t>
            </a:r>
            <a:r>
              <a:rPr lang="en-US" dirty="0" smtClean="0"/>
              <a:t>.</a:t>
            </a:r>
          </a:p>
          <a:p>
            <a:r>
              <a:rPr lang="en-US" dirty="0" smtClean="0"/>
              <a:t>Sandia </a:t>
            </a:r>
            <a:r>
              <a:rPr lang="en-US" dirty="0"/>
              <a:t>National Laboratories is a multi-program laboratory managed and operated by Sandia Corporation, a wholly owned subsidiary of Lockheed Martin Corporation, for the U.S. DOE’s National Nuclear Security Administration under contract DE- AC04-94AL85000</a:t>
            </a:r>
            <a:r>
              <a:rPr lang="en-US" dirty="0" smtClean="0"/>
              <a:t>.</a:t>
            </a:r>
          </a:p>
          <a:p>
            <a:r>
              <a:rPr lang="en-US" dirty="0"/>
              <a:t>This research used resources of the National Energy Research Scientific Computing Center, a DOE Office of Science User Facility supported by the Office of Science of the U.S. Department of Energy under Contract No. DE-AC02-05CH11231.</a:t>
            </a:r>
          </a:p>
          <a:p>
            <a:endParaRPr lang="en-US" dirty="0"/>
          </a:p>
        </p:txBody>
      </p:sp>
      <p:pic>
        <p:nvPicPr>
          <p:cNvPr id="6" name="Picture 5" descr="scida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052" y="5472192"/>
            <a:ext cx="2223896" cy="832104"/>
          </a:xfrm>
          <a:prstGeom prst="rect">
            <a:avLst/>
          </a:prstGeom>
        </p:spPr>
      </p:pic>
      <p:pic>
        <p:nvPicPr>
          <p:cNvPr id="7" name="Picture 6" descr="500px-Sandia_National_Laboratorie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325" y="5572776"/>
            <a:ext cx="1828800" cy="731520"/>
          </a:xfrm>
          <a:prstGeom prst="rect">
            <a:avLst/>
          </a:prstGeom>
        </p:spPr>
      </p:pic>
      <p:pic>
        <p:nvPicPr>
          <p:cNvPr id="9" name="Picture 8"/>
          <p:cNvPicPr>
            <a:picLocks noChangeAspect="1"/>
          </p:cNvPicPr>
          <p:nvPr/>
        </p:nvPicPr>
        <p:blipFill rotWithShape="1">
          <a:blip r:embed="rId4"/>
          <a:srcRect l="10087" t="25953" r="2500" b="27051"/>
          <a:stretch/>
        </p:blipFill>
        <p:spPr>
          <a:xfrm>
            <a:off x="5866676" y="5572776"/>
            <a:ext cx="2024909" cy="731520"/>
          </a:xfrm>
          <a:prstGeom prst="rect">
            <a:avLst/>
          </a:prstGeom>
        </p:spPr>
      </p:pic>
    </p:spTree>
    <p:extLst>
      <p:ext uri="{BB962C8B-B14F-4D97-AF65-F5344CB8AC3E}">
        <p14:creationId xmlns:p14="http://schemas.microsoft.com/office/powerpoint/2010/main" val="1336985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APEX Design</a:t>
            </a:r>
            <a:endParaRPr lang="en-US" dirty="0"/>
          </a:p>
        </p:txBody>
      </p:sp>
      <p:pic>
        <p:nvPicPr>
          <p:cNvPr id="4" name="Picture 3" descr="apex-cro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74" y="1378074"/>
            <a:ext cx="8174602" cy="3899482"/>
          </a:xfrm>
          <a:prstGeom prst="rect">
            <a:avLst/>
          </a:prstGeom>
        </p:spPr>
      </p:pic>
    </p:spTree>
    <p:extLst>
      <p:ext uri="{BB962C8B-B14F-4D97-AF65-F5344CB8AC3E}">
        <p14:creationId xmlns:p14="http://schemas.microsoft.com/office/powerpoint/2010/main" val="22903663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160799" y="646461"/>
            <a:ext cx="1991366" cy="1991366"/>
          </a:xfrm>
          <a:prstGeom prst="rect">
            <a:avLst/>
          </a:prstGeom>
        </p:spPr>
      </p:pic>
      <p:sp>
        <p:nvSpPr>
          <p:cNvPr id="2" name="Title 1"/>
          <p:cNvSpPr>
            <a:spLocks noGrp="1"/>
          </p:cNvSpPr>
          <p:nvPr>
            <p:ph type="title"/>
          </p:nvPr>
        </p:nvSpPr>
        <p:spPr/>
        <p:txBody>
          <a:bodyPr/>
          <a:lstStyle/>
          <a:p>
            <a:r>
              <a:rPr lang="en-US" dirty="0" smtClean="0"/>
              <a:t>Global Throttling for Power</a:t>
            </a:r>
            <a:endParaRPr lang="en-US" dirty="0"/>
          </a:p>
        </p:txBody>
      </p:sp>
      <p:sp>
        <p:nvSpPr>
          <p:cNvPr id="3" name="Content Placeholder 2"/>
          <p:cNvSpPr>
            <a:spLocks noGrp="1"/>
          </p:cNvSpPr>
          <p:nvPr>
            <p:ph idx="1"/>
          </p:nvPr>
        </p:nvSpPr>
        <p:spPr>
          <a:xfrm>
            <a:off x="228600" y="1023679"/>
            <a:ext cx="8686800" cy="5332671"/>
          </a:xfrm>
        </p:spPr>
        <p:txBody>
          <a:bodyPr>
            <a:normAutofit fontScale="70000" lnSpcReduction="20000"/>
          </a:bodyPr>
          <a:lstStyle/>
          <a:p>
            <a:r>
              <a:rPr lang="en-US" dirty="0" smtClean="0"/>
              <a:t>Livermore Unstructured </a:t>
            </a:r>
            <a:r>
              <a:rPr lang="en-US" dirty="0" err="1" smtClean="0"/>
              <a:t>Lagrangian</a:t>
            </a:r>
            <a:r>
              <a:rPr lang="en-US" dirty="0" smtClean="0"/>
              <a:t> Explicit Shock</a:t>
            </a:r>
            <a:br>
              <a:rPr lang="en-US" dirty="0" smtClean="0"/>
            </a:br>
            <a:r>
              <a:rPr lang="en-US" dirty="0" smtClean="0"/>
              <a:t>Hydrodynamics (LULESH)</a:t>
            </a:r>
          </a:p>
          <a:p>
            <a:pPr lvl="1"/>
            <a:r>
              <a:rPr lang="en-US" dirty="0"/>
              <a:t>P</a:t>
            </a:r>
            <a:r>
              <a:rPr lang="en-US" dirty="0" smtClean="0"/>
              <a:t>roxy application in DOE co-design efforts for </a:t>
            </a:r>
            <a:r>
              <a:rPr lang="en-US" dirty="0" err="1" smtClean="0"/>
              <a:t>exascale</a:t>
            </a:r>
            <a:endParaRPr lang="en-US" dirty="0" smtClean="0"/>
          </a:p>
          <a:p>
            <a:pPr lvl="1"/>
            <a:r>
              <a:rPr lang="en-US" dirty="0" smtClean="0"/>
              <a:t>CPU bounded in most implementations (we use HPX-5)</a:t>
            </a:r>
          </a:p>
          <a:p>
            <a:r>
              <a:rPr lang="en-US" dirty="0" smtClean="0"/>
              <a:t>Develop a </a:t>
            </a:r>
            <a:r>
              <a:rPr lang="en-US" i="1" dirty="0" smtClean="0"/>
              <a:t>global</a:t>
            </a:r>
            <a:r>
              <a:rPr lang="en-US" dirty="0" smtClean="0"/>
              <a:t> APEX policy</a:t>
            </a:r>
            <a:r>
              <a:rPr lang="en-US" dirty="0"/>
              <a:t> </a:t>
            </a:r>
            <a:r>
              <a:rPr lang="en-US" dirty="0" smtClean="0"/>
              <a:t>for power</a:t>
            </a:r>
            <a:endParaRPr lang="en-US" dirty="0"/>
          </a:p>
          <a:p>
            <a:pPr lvl="1"/>
            <a:r>
              <a:rPr lang="en-US" dirty="0" smtClean="0"/>
              <a:t>Performance data is periodically reduced (using HPX-5) and analyzed</a:t>
            </a:r>
          </a:p>
          <a:p>
            <a:pPr lvl="1"/>
            <a:r>
              <a:rPr lang="en-US" dirty="0" smtClean="0"/>
              <a:t>1 node decides thread caps for all other nodes, based on work distribution</a:t>
            </a:r>
          </a:p>
          <a:p>
            <a:pPr lvl="1"/>
            <a:r>
              <a:rPr lang="en-US" dirty="0" smtClean="0"/>
              <a:t>Threads are idled in HPX to reduce power consumption</a:t>
            </a:r>
          </a:p>
          <a:p>
            <a:pPr lvl="2"/>
            <a:r>
              <a:rPr lang="en-US" dirty="0" smtClean="0"/>
              <a:t>If node has the max work, increase thread cap by 1 (with ceiling of 24)</a:t>
            </a:r>
          </a:p>
          <a:p>
            <a:pPr lvl="2"/>
            <a:r>
              <a:rPr lang="en-US" dirty="0" smtClean="0"/>
              <a:t>If node has significantly less work, reduce thread cap by 1 (with floor of 20)</a:t>
            </a:r>
          </a:p>
          <a:p>
            <a:pPr lvl="2"/>
            <a:r>
              <a:rPr lang="en-US" dirty="0" smtClean="0"/>
              <a:t>Otherwise, don’t change thread cap</a:t>
            </a:r>
          </a:p>
          <a:p>
            <a:pPr lvl="1"/>
            <a:r>
              <a:rPr lang="en-US" dirty="0" smtClean="0"/>
              <a:t>New </a:t>
            </a:r>
            <a:r>
              <a:rPr lang="en-US" dirty="0" smtClean="0"/>
              <a:t>cap limits are distributed to remote localities (using HPX-5)</a:t>
            </a:r>
          </a:p>
          <a:p>
            <a:r>
              <a:rPr lang="en-US" dirty="0" smtClean="0"/>
              <a:t>Using modified HPX thread scheduler to idle/activate threads per cap</a:t>
            </a:r>
          </a:p>
          <a:p>
            <a:r>
              <a:rPr lang="en-US" dirty="0" smtClean="0"/>
              <a:t>Test example: </a:t>
            </a:r>
          </a:p>
          <a:p>
            <a:pPr lvl="1"/>
            <a:r>
              <a:rPr lang="en-US" dirty="0" smtClean="0"/>
              <a:t>512 domains, </a:t>
            </a:r>
            <a:r>
              <a:rPr lang="en-US" dirty="0" err="1" smtClean="0"/>
              <a:t>nx</a:t>
            </a:r>
            <a:r>
              <a:rPr lang="en-US" dirty="0" smtClean="0"/>
              <a:t> = 64, 100 iterations</a:t>
            </a:r>
          </a:p>
          <a:p>
            <a:pPr lvl="1"/>
            <a:r>
              <a:rPr lang="en-US" dirty="0" smtClean="0"/>
              <a:t>16 nodes of Edison, Cray XC30, </a:t>
            </a:r>
            <a:r>
              <a:rPr lang="en-US" dirty="0" smtClean="0"/>
              <a:t>384 total </a:t>
            </a:r>
            <a:r>
              <a:rPr lang="en-US" dirty="0" smtClean="0"/>
              <a:t>cores</a:t>
            </a:r>
          </a:p>
          <a:p>
            <a:pPr lvl="1"/>
            <a:r>
              <a:rPr lang="en-US" dirty="0" smtClean="0"/>
              <a:t>Baseline vs. Throttled</a:t>
            </a:r>
          </a:p>
        </p:txBody>
      </p:sp>
      <p:sp>
        <p:nvSpPr>
          <p:cNvPr id="7" name="TextBox 6"/>
          <p:cNvSpPr txBox="1"/>
          <p:nvPr/>
        </p:nvSpPr>
        <p:spPr>
          <a:xfrm>
            <a:off x="6363470" y="5429182"/>
            <a:ext cx="2766574" cy="830997"/>
          </a:xfrm>
          <a:prstGeom prst="rect">
            <a:avLst/>
          </a:prstGeom>
          <a:noFill/>
        </p:spPr>
        <p:txBody>
          <a:bodyPr wrap="square" rtlCol="0">
            <a:spAutoFit/>
          </a:bodyPr>
          <a:lstStyle/>
          <a:p>
            <a:pPr algn="ctr"/>
            <a:r>
              <a:rPr lang="en-US" i="1" baseline="-25000" dirty="0" smtClean="0"/>
              <a:t>LULESH image, source: Hydrodynamics </a:t>
            </a:r>
            <a:r>
              <a:rPr lang="en-US" i="1" baseline="-25000" dirty="0"/>
              <a:t>Challenge Problem</a:t>
            </a:r>
            <a:r>
              <a:rPr lang="en-US" i="1" baseline="-25000" dirty="0" smtClean="0"/>
              <a:t>, Lawrence </a:t>
            </a:r>
            <a:r>
              <a:rPr lang="en-US" i="1" baseline="-25000" dirty="0"/>
              <a:t>Livermore </a:t>
            </a:r>
            <a:r>
              <a:rPr lang="en-US" i="1" baseline="-25000" dirty="0" smtClean="0"/>
              <a:t>National </a:t>
            </a:r>
            <a:r>
              <a:rPr lang="en-US" i="1" baseline="-25000" dirty="0"/>
              <a:t>Laboratory. Technical Report</a:t>
            </a:r>
            <a:r>
              <a:rPr lang="en-US" i="1" baseline="-25000" dirty="0" smtClean="0"/>
              <a:t>, LLNL-TR-490254</a:t>
            </a:r>
            <a:endParaRPr lang="en-US" i="1" baseline="-25000" dirty="0"/>
          </a:p>
        </p:txBody>
      </p:sp>
    </p:spTree>
    <p:extLst>
      <p:ext uri="{BB962C8B-B14F-4D97-AF65-F5344CB8AC3E}">
        <p14:creationId xmlns:p14="http://schemas.microsoft.com/office/powerpoint/2010/main" val="14928776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LULESH Baseline</a:t>
            </a:r>
            <a:endParaRPr lang="en-US" dirty="0"/>
          </a:p>
        </p:txBody>
      </p:sp>
      <p:sp>
        <p:nvSpPr>
          <p:cNvPr id="9" name="TextBox 8"/>
          <p:cNvSpPr txBox="1"/>
          <p:nvPr/>
        </p:nvSpPr>
        <p:spPr>
          <a:xfrm>
            <a:off x="-26826" y="3822718"/>
            <a:ext cx="2745037" cy="2462212"/>
          </a:xfrm>
          <a:prstGeom prst="rect">
            <a:avLst/>
          </a:prstGeom>
          <a:noFill/>
        </p:spPr>
        <p:txBody>
          <a:bodyPr wrap="none" rtlCol="0">
            <a:spAutoFit/>
          </a:bodyPr>
          <a:lstStyle/>
          <a:p>
            <a:r>
              <a:rPr lang="en-US" sz="2200" b="1" dirty="0" smtClean="0"/>
              <a:t>No power cap</a:t>
            </a:r>
          </a:p>
          <a:p>
            <a:r>
              <a:rPr lang="en-US" sz="2200" b="1" dirty="0" smtClean="0"/>
              <a:t>No thread cap</a:t>
            </a:r>
          </a:p>
          <a:p>
            <a:r>
              <a:rPr lang="en-US" sz="2200" dirty="0" smtClean="0"/>
              <a:t>384 total threads</a:t>
            </a:r>
            <a:endParaRPr lang="en-US" sz="2200" dirty="0" smtClean="0"/>
          </a:p>
          <a:p>
            <a:r>
              <a:rPr lang="en-US" sz="2200" dirty="0" smtClean="0"/>
              <a:t>Avg. </a:t>
            </a:r>
            <a:r>
              <a:rPr lang="en-US" sz="2200" dirty="0" smtClean="0"/>
              <a:t>242 </a:t>
            </a:r>
            <a:r>
              <a:rPr lang="en-US" sz="2200" dirty="0" smtClean="0"/>
              <a:t>Watts/</a:t>
            </a:r>
            <a:r>
              <a:rPr lang="en-US" sz="2200" dirty="0" smtClean="0"/>
              <a:t>node</a:t>
            </a:r>
          </a:p>
          <a:p>
            <a:r>
              <a:rPr lang="en-US" sz="2200" dirty="0" smtClean="0"/>
              <a:t>Peak power: 4576 W</a:t>
            </a:r>
            <a:endParaRPr lang="en-US" sz="2200" dirty="0" smtClean="0"/>
          </a:p>
          <a:p>
            <a:r>
              <a:rPr lang="en-US" sz="2200" dirty="0" smtClean="0"/>
              <a:t>602.32 </a:t>
            </a:r>
            <a:r>
              <a:rPr lang="en-US" sz="2200" dirty="0" err="1" smtClean="0"/>
              <a:t>kiloJoules</a:t>
            </a:r>
            <a:r>
              <a:rPr lang="en-US" sz="2200" dirty="0" smtClean="0"/>
              <a:t> </a:t>
            </a:r>
            <a:r>
              <a:rPr lang="en-US" sz="2200" dirty="0" smtClean="0"/>
              <a:t>total</a:t>
            </a:r>
          </a:p>
          <a:p>
            <a:r>
              <a:rPr lang="en-US" sz="2200" b="1" dirty="0" smtClean="0"/>
              <a:t>155.353</a:t>
            </a:r>
            <a:r>
              <a:rPr lang="en-US" sz="2200" dirty="0" smtClean="0"/>
              <a:t> </a:t>
            </a:r>
            <a:r>
              <a:rPr lang="en-US" sz="2200" dirty="0" smtClean="0"/>
              <a:t>seconds </a:t>
            </a:r>
            <a:r>
              <a:rPr lang="en-US" sz="2200" dirty="0" smtClean="0"/>
              <a:t>total</a:t>
            </a:r>
            <a:endParaRPr lang="en-US" sz="2200" dirty="0" smtClean="0"/>
          </a:p>
        </p:txBody>
      </p:sp>
      <p:sp>
        <p:nvSpPr>
          <p:cNvPr id="3" name="TextBox 2"/>
          <p:cNvSpPr txBox="1"/>
          <p:nvPr/>
        </p:nvSpPr>
        <p:spPr>
          <a:xfrm>
            <a:off x="2718211" y="3788540"/>
            <a:ext cx="710451" cy="369332"/>
          </a:xfrm>
          <a:prstGeom prst="rect">
            <a:avLst/>
          </a:prstGeom>
          <a:noFill/>
        </p:spPr>
        <p:txBody>
          <a:bodyPr wrap="none" rtlCol="0">
            <a:spAutoFit/>
          </a:bodyPr>
          <a:lstStyle/>
          <a:p>
            <a:r>
              <a:rPr lang="en-US" dirty="0" err="1" smtClean="0">
                <a:latin typeface="Times New Roman"/>
                <a:cs typeface="Times New Roman"/>
              </a:rPr>
              <a:t>aprun</a:t>
            </a:r>
            <a:endParaRPr lang="en-US" dirty="0">
              <a:latin typeface="Times New Roman"/>
              <a:cs typeface="Times New Roman"/>
            </a:endParaRPr>
          </a:p>
        </p:txBody>
      </p:sp>
      <p:pic>
        <p:nvPicPr>
          <p:cNvPr id="4" name="Picture 3" descr="baseline-512-64-100-16nodes.pdf"/>
          <p:cNvPicPr>
            <a:picLocks noChangeAspect="1"/>
          </p:cNvPicPr>
          <p:nvPr/>
        </p:nvPicPr>
        <p:blipFill rotWithShape="1">
          <a:blip r:embed="rId3">
            <a:extLst>
              <a:ext uri="{28A0092B-C50C-407E-A947-70E740481C1C}">
                <a14:useLocalDpi xmlns:a14="http://schemas.microsoft.com/office/drawing/2010/main" val="0"/>
              </a:ext>
            </a:extLst>
          </a:blip>
          <a:srcRect t="22793" b="22055"/>
          <a:stretch/>
        </p:blipFill>
        <p:spPr>
          <a:xfrm>
            <a:off x="1813617" y="981809"/>
            <a:ext cx="7323665" cy="5227072"/>
          </a:xfrm>
          <a:prstGeom prst="rect">
            <a:avLst/>
          </a:prstGeom>
        </p:spPr>
      </p:pic>
    </p:spTree>
    <p:extLst>
      <p:ext uri="{BB962C8B-B14F-4D97-AF65-F5344CB8AC3E}">
        <p14:creationId xmlns:p14="http://schemas.microsoft.com/office/powerpoint/2010/main" val="38409936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ottled-512-64-100-16nodes.pdf"/>
          <p:cNvPicPr>
            <a:picLocks noChangeAspect="1"/>
          </p:cNvPicPr>
          <p:nvPr/>
        </p:nvPicPr>
        <p:blipFill rotWithShape="1">
          <a:blip r:embed="rId3">
            <a:extLst>
              <a:ext uri="{28A0092B-C50C-407E-A947-70E740481C1C}">
                <a14:useLocalDpi xmlns:a14="http://schemas.microsoft.com/office/drawing/2010/main" val="0"/>
              </a:ext>
            </a:extLst>
          </a:blip>
          <a:srcRect t="22793" b="22259"/>
          <a:stretch/>
        </p:blipFill>
        <p:spPr>
          <a:xfrm>
            <a:off x="1819656" y="990932"/>
            <a:ext cx="7324344" cy="5208267"/>
          </a:xfrm>
          <a:prstGeom prst="rect">
            <a:avLst/>
          </a:prstGeom>
        </p:spPr>
      </p:pic>
      <p:sp>
        <p:nvSpPr>
          <p:cNvPr id="2" name="Title 1"/>
          <p:cNvSpPr>
            <a:spLocks noGrp="1"/>
          </p:cNvSpPr>
          <p:nvPr>
            <p:ph type="title"/>
          </p:nvPr>
        </p:nvSpPr>
        <p:spPr/>
        <p:txBody>
          <a:bodyPr/>
          <a:lstStyle/>
          <a:p>
            <a:r>
              <a:rPr lang="en-US" sz="4000" dirty="0" smtClean="0"/>
              <a:t>LULESH Throttled by </a:t>
            </a:r>
            <a:r>
              <a:rPr lang="en-US" sz="4000" dirty="0" smtClean="0"/>
              <a:t>Global Policy</a:t>
            </a:r>
            <a:endParaRPr lang="en-US" sz="4000" dirty="0"/>
          </a:p>
        </p:txBody>
      </p:sp>
      <p:sp>
        <p:nvSpPr>
          <p:cNvPr id="7" name="TextBox 6"/>
          <p:cNvSpPr txBox="1"/>
          <p:nvPr/>
        </p:nvSpPr>
        <p:spPr>
          <a:xfrm>
            <a:off x="0" y="3140271"/>
            <a:ext cx="2804951" cy="3151284"/>
          </a:xfrm>
          <a:prstGeom prst="rect">
            <a:avLst/>
          </a:prstGeom>
          <a:noFill/>
        </p:spPr>
        <p:txBody>
          <a:bodyPr wrap="none" rtlCol="0">
            <a:normAutofit/>
          </a:bodyPr>
          <a:lstStyle/>
          <a:p>
            <a:r>
              <a:rPr lang="en-US" sz="2200" b="1" dirty="0" smtClean="0"/>
              <a:t>De-activate threads</a:t>
            </a:r>
          </a:p>
          <a:p>
            <a:r>
              <a:rPr lang="en-US" sz="2200" b="1" dirty="0" smtClean="0"/>
              <a:t>on underutilized</a:t>
            </a:r>
          </a:p>
          <a:p>
            <a:r>
              <a:rPr lang="en-US" sz="2200" b="1" dirty="0" smtClean="0"/>
              <a:t>nodes</a:t>
            </a:r>
            <a:endParaRPr lang="en-US" sz="2200" b="1" dirty="0" smtClean="0"/>
          </a:p>
          <a:p>
            <a:r>
              <a:rPr lang="en-US" sz="2200" dirty="0" smtClean="0"/>
              <a:t>384 threads</a:t>
            </a:r>
            <a:endParaRPr lang="en-US" sz="2200" dirty="0" smtClean="0"/>
          </a:p>
          <a:p>
            <a:r>
              <a:rPr lang="en-US" sz="2200" dirty="0" smtClean="0"/>
              <a:t>throttled to </a:t>
            </a:r>
            <a:r>
              <a:rPr lang="en-US" sz="2200" b="1" dirty="0" smtClean="0"/>
              <a:t>375</a:t>
            </a:r>
            <a:endParaRPr lang="en-US" sz="2200" b="1" dirty="0" smtClean="0"/>
          </a:p>
          <a:p>
            <a:r>
              <a:rPr lang="en-US" sz="2200" dirty="0" smtClean="0"/>
              <a:t>Avg. </a:t>
            </a:r>
            <a:r>
              <a:rPr lang="en-US" sz="2200" dirty="0" smtClean="0"/>
              <a:t>226 Watts</a:t>
            </a:r>
            <a:r>
              <a:rPr lang="en-US" sz="2200" dirty="0" smtClean="0"/>
              <a:t>/node</a:t>
            </a:r>
          </a:p>
          <a:p>
            <a:r>
              <a:rPr lang="en-US" sz="2200" dirty="0"/>
              <a:t>Peak power: </a:t>
            </a:r>
            <a:r>
              <a:rPr lang="en-US" sz="2200" dirty="0" smtClean="0"/>
              <a:t>4344 W</a:t>
            </a:r>
            <a:endParaRPr lang="en-US" sz="2200" dirty="0"/>
          </a:p>
          <a:p>
            <a:r>
              <a:rPr lang="en-US" sz="2200" dirty="0" smtClean="0"/>
              <a:t>565 </a:t>
            </a:r>
            <a:r>
              <a:rPr lang="en-US" sz="2200" dirty="0" err="1" smtClean="0"/>
              <a:t>kiloJoules</a:t>
            </a:r>
            <a:r>
              <a:rPr lang="en-US" sz="2200" dirty="0" smtClean="0"/>
              <a:t> </a:t>
            </a:r>
            <a:r>
              <a:rPr lang="en-US" sz="2200" dirty="0" smtClean="0"/>
              <a:t>total</a:t>
            </a:r>
          </a:p>
          <a:p>
            <a:r>
              <a:rPr lang="en-US" sz="2200" b="1" dirty="0" smtClean="0"/>
              <a:t>155.996</a:t>
            </a:r>
            <a:r>
              <a:rPr lang="en-US" sz="2200" dirty="0" smtClean="0"/>
              <a:t> </a:t>
            </a:r>
            <a:r>
              <a:rPr lang="en-US" sz="2200" dirty="0" smtClean="0"/>
              <a:t>seconds </a:t>
            </a:r>
            <a:r>
              <a:rPr lang="en-US" sz="2200" dirty="0" smtClean="0"/>
              <a:t>total</a:t>
            </a:r>
            <a:endParaRPr lang="en-US" sz="2200" dirty="0" smtClean="0"/>
          </a:p>
        </p:txBody>
      </p:sp>
    </p:spTree>
    <p:extLst>
      <p:ext uri="{BB962C8B-B14F-4D97-AF65-F5344CB8AC3E}">
        <p14:creationId xmlns:p14="http://schemas.microsoft.com/office/powerpoint/2010/main" val="28891714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LULESH Performance Explanation</a:t>
            </a:r>
            <a:endParaRPr lang="en-US" dirty="0"/>
          </a:p>
        </p:txBody>
      </p:sp>
      <p:sp>
        <p:nvSpPr>
          <p:cNvPr id="3" name="Content Placeholder 2"/>
          <p:cNvSpPr>
            <a:spLocks noGrp="1"/>
          </p:cNvSpPr>
          <p:nvPr>
            <p:ph idx="1"/>
          </p:nvPr>
        </p:nvSpPr>
        <p:spPr>
          <a:xfrm>
            <a:off x="228600" y="1045319"/>
            <a:ext cx="8686800" cy="5193349"/>
          </a:xfrm>
        </p:spPr>
        <p:txBody>
          <a:bodyPr>
            <a:normAutofit lnSpcReduction="10000"/>
          </a:bodyPr>
          <a:lstStyle/>
          <a:p>
            <a:r>
              <a:rPr lang="en-US" dirty="0" smtClean="0"/>
              <a:t>384 vs</a:t>
            </a:r>
            <a:r>
              <a:rPr lang="en-US" dirty="0" smtClean="0"/>
              <a:t>. </a:t>
            </a:r>
            <a:r>
              <a:rPr lang="en-US" dirty="0" smtClean="0"/>
              <a:t>375 (</a:t>
            </a:r>
            <a:r>
              <a:rPr lang="en-US" dirty="0" smtClean="0"/>
              <a:t>379 final) </a:t>
            </a:r>
            <a:r>
              <a:rPr lang="en-US" dirty="0" smtClean="0"/>
              <a:t>threads</a:t>
            </a:r>
            <a:endParaRPr lang="en-US" dirty="0" smtClean="0"/>
          </a:p>
          <a:p>
            <a:r>
              <a:rPr lang="en-US" dirty="0" smtClean="0"/>
              <a:t>602 kJ </a:t>
            </a:r>
            <a:r>
              <a:rPr lang="en-US" dirty="0" smtClean="0"/>
              <a:t>vs. </a:t>
            </a:r>
            <a:r>
              <a:rPr lang="en-US" dirty="0" smtClean="0"/>
              <a:t>565 kJ </a:t>
            </a:r>
            <a:r>
              <a:rPr lang="en-US" dirty="0" smtClean="0"/>
              <a:t>total energy consumed (</a:t>
            </a:r>
            <a:r>
              <a:rPr lang="en-US" dirty="0" smtClean="0"/>
              <a:t>~</a:t>
            </a:r>
            <a:r>
              <a:rPr lang="en-US" dirty="0" smtClean="0"/>
              <a:t>6.17</a:t>
            </a:r>
            <a:r>
              <a:rPr lang="en-US" dirty="0" smtClean="0"/>
              <a:t>% </a:t>
            </a:r>
            <a:r>
              <a:rPr lang="en-US" dirty="0" smtClean="0"/>
              <a:t>decrease)</a:t>
            </a:r>
          </a:p>
          <a:p>
            <a:r>
              <a:rPr lang="en-US" dirty="0" smtClean="0"/>
              <a:t>155.353 </a:t>
            </a:r>
            <a:r>
              <a:rPr lang="en-US" dirty="0" smtClean="0"/>
              <a:t>vs. </a:t>
            </a:r>
            <a:r>
              <a:rPr lang="en-US" dirty="0" smtClean="0"/>
              <a:t>155.996 </a:t>
            </a:r>
            <a:r>
              <a:rPr lang="en-US" dirty="0" smtClean="0"/>
              <a:t>seconds in HPX </a:t>
            </a:r>
            <a:r>
              <a:rPr lang="en-US" dirty="0" smtClean="0"/>
              <a:t>(0.4% </a:t>
            </a:r>
            <a:r>
              <a:rPr lang="en-US" dirty="0" smtClean="0"/>
              <a:t>increase</a:t>
            </a:r>
            <a:r>
              <a:rPr lang="en-US" dirty="0" smtClean="0"/>
              <a:t>)</a:t>
            </a:r>
          </a:p>
          <a:p>
            <a:r>
              <a:rPr lang="en-US" dirty="0" smtClean="0"/>
              <a:t>Static decomposition issues:</a:t>
            </a:r>
          </a:p>
          <a:p>
            <a:pPr lvl="1"/>
            <a:r>
              <a:rPr lang="en-US" dirty="0" smtClean="0"/>
              <a:t>Full domain is broken into subdomains</a:t>
            </a:r>
          </a:p>
          <a:p>
            <a:pPr lvl="1"/>
            <a:r>
              <a:rPr lang="en-US" dirty="0" smtClean="0"/>
              <a:t>More subdomains (512) than cores (384), not perfectly distributed, minor load imbalance</a:t>
            </a:r>
          </a:p>
          <a:p>
            <a:r>
              <a:rPr lang="en-US" dirty="0" smtClean="0"/>
              <a:t>Demonstrates effectiveness of global policies</a:t>
            </a:r>
            <a:endParaRPr lang="en-US" dirty="0" smtClean="0"/>
          </a:p>
          <a:p>
            <a:endParaRPr lang="en-US" dirty="0" smtClean="0"/>
          </a:p>
        </p:txBody>
      </p:sp>
    </p:spTree>
    <p:extLst>
      <p:ext uri="{BB962C8B-B14F-4D97-AF65-F5344CB8AC3E}">
        <p14:creationId xmlns:p14="http://schemas.microsoft.com/office/powerpoint/2010/main" val="4185193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Global Design</a:t>
            </a:r>
            <a:endParaRPr lang="en-US" dirty="0"/>
          </a:p>
        </p:txBody>
      </p:sp>
      <p:sp>
        <p:nvSpPr>
          <p:cNvPr id="5" name="TextBox 4"/>
          <p:cNvSpPr txBox="1"/>
          <p:nvPr/>
        </p:nvSpPr>
        <p:spPr>
          <a:xfrm>
            <a:off x="1536700" y="5867400"/>
            <a:ext cx="6211957" cy="369332"/>
          </a:xfrm>
          <a:prstGeom prst="rect">
            <a:avLst/>
          </a:prstGeom>
          <a:noFill/>
        </p:spPr>
        <p:txBody>
          <a:bodyPr wrap="none" rtlCol="0">
            <a:spAutoFit/>
          </a:bodyPr>
          <a:lstStyle/>
          <a:p>
            <a:pPr algn="ctr"/>
            <a:r>
              <a:rPr lang="en-US" dirty="0" smtClean="0">
                <a:latin typeface="Times New Roman"/>
                <a:cs typeface="Times New Roman"/>
              </a:rPr>
              <a:t>Leverage HPX to provide global introspection, state, and policies</a:t>
            </a:r>
            <a:endParaRPr lang="en-US" dirty="0">
              <a:latin typeface="Times New Roman"/>
              <a:cs typeface="Times New Roman"/>
            </a:endParaRPr>
          </a:p>
        </p:txBody>
      </p:sp>
      <p:pic>
        <p:nvPicPr>
          <p:cNvPr id="3" name="Picture 2" descr="apex-glob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01" y="1148638"/>
            <a:ext cx="7541351" cy="4662317"/>
          </a:xfrm>
          <a:prstGeom prst="rect">
            <a:avLst/>
          </a:prstGeom>
        </p:spPr>
      </p:pic>
    </p:spTree>
    <p:extLst>
      <p:ext uri="{BB962C8B-B14F-4D97-AF65-F5344CB8AC3E}">
        <p14:creationId xmlns:p14="http://schemas.microsoft.com/office/powerpoint/2010/main" val="31323100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Introspection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APEX collects data through “inspectors”</a:t>
            </a:r>
          </a:p>
          <a:p>
            <a:pPr lvl="1"/>
            <a:r>
              <a:rPr lang="en-US" i="1" dirty="0" smtClean="0"/>
              <a:t>Synchronous</a:t>
            </a:r>
            <a:r>
              <a:rPr lang="en-US" dirty="0" smtClean="0"/>
              <a:t> uses an event API and event “listeners”</a:t>
            </a:r>
          </a:p>
          <a:p>
            <a:pPr lvl="2"/>
            <a:r>
              <a:rPr lang="en-US" dirty="0" smtClean="0"/>
              <a:t>Initialize, terminate, new </a:t>
            </a:r>
            <a:r>
              <a:rPr lang="en-US" dirty="0"/>
              <a:t>thread</a:t>
            </a:r>
          </a:p>
          <a:p>
            <a:pPr lvl="2"/>
            <a:r>
              <a:rPr lang="en-US" dirty="0" smtClean="0"/>
              <a:t>Timer start, stop, yield, resume</a:t>
            </a:r>
          </a:p>
          <a:p>
            <a:pPr lvl="2"/>
            <a:r>
              <a:rPr lang="en-US" dirty="0" smtClean="0"/>
              <a:t>Sampled value (counters from HPX-5, HPX-3)</a:t>
            </a:r>
          </a:p>
          <a:p>
            <a:pPr lvl="2"/>
            <a:r>
              <a:rPr lang="en-US" dirty="0" smtClean="0"/>
              <a:t>Custom events (meta-events)</a:t>
            </a:r>
          </a:p>
          <a:p>
            <a:pPr lvl="1"/>
            <a:r>
              <a:rPr lang="en-US" i="1" dirty="0" err="1" smtClean="0"/>
              <a:t>Asynchonous</a:t>
            </a:r>
            <a:r>
              <a:rPr lang="en-US" dirty="0" smtClean="0"/>
              <a:t> do not rely on events, but occur periodically</a:t>
            </a:r>
          </a:p>
          <a:p>
            <a:r>
              <a:rPr lang="en-US" dirty="0" smtClean="0"/>
              <a:t>APEX exploits access to performance data from lower stack components</a:t>
            </a:r>
          </a:p>
          <a:p>
            <a:pPr lvl="1"/>
            <a:r>
              <a:rPr lang="en-US" dirty="0"/>
              <a:t>R</a:t>
            </a:r>
            <a:r>
              <a:rPr lang="en-US" dirty="0" smtClean="0"/>
              <a:t>eading from the RCR blackboard (i.e., power, energy)</a:t>
            </a:r>
          </a:p>
          <a:p>
            <a:pPr lvl="1"/>
            <a:r>
              <a:rPr lang="en-US" dirty="0" smtClean="0"/>
              <a:t>“Health” data through other interfaces (e.g., /</a:t>
            </a:r>
            <a:r>
              <a:rPr lang="en-US" dirty="0" err="1" smtClean="0"/>
              <a:t>proc</a:t>
            </a:r>
            <a:r>
              <a:rPr lang="en-US" dirty="0" smtClean="0"/>
              <a:t>/stat from current systems)</a:t>
            </a:r>
            <a:endParaRPr lang="en-US" dirty="0"/>
          </a:p>
        </p:txBody>
      </p:sp>
    </p:spTree>
    <p:extLst>
      <p:ext uri="{BB962C8B-B14F-4D97-AF65-F5344CB8AC3E}">
        <p14:creationId xmlns:p14="http://schemas.microsoft.com/office/powerpoint/2010/main" val="3263966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RCR: </a:t>
            </a:r>
            <a:r>
              <a:rPr lang="en-US" i="1" dirty="0" smtClean="0"/>
              <a:t>Resource Centric Reflection</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Performance </a:t>
            </a:r>
            <a:r>
              <a:rPr lang="en-US" dirty="0"/>
              <a:t>introspection across layers to enable dynamic, adaptive operation and decision control</a:t>
            </a:r>
          </a:p>
          <a:p>
            <a:r>
              <a:rPr lang="en-US" dirty="0"/>
              <a:t>Extends previous work on building decision support instrumentation (</a:t>
            </a:r>
            <a:r>
              <a:rPr lang="en-US" i="1" dirty="0" err="1"/>
              <a:t>RCRToolkit</a:t>
            </a:r>
            <a:r>
              <a:rPr lang="en-US" dirty="0"/>
              <a:t>) for introspective adaptive scheduling</a:t>
            </a:r>
          </a:p>
          <a:p>
            <a:r>
              <a:rPr lang="en-US" dirty="0" smtClean="0"/>
              <a:t>Daemon </a:t>
            </a:r>
            <a:r>
              <a:rPr lang="en-US" dirty="0"/>
              <a:t>monitors shared, non-core resources</a:t>
            </a:r>
          </a:p>
          <a:p>
            <a:r>
              <a:rPr lang="en-US" dirty="0"/>
              <a:t>Real-time analysis, raw/processed data published to shared memory region, clients subscribe</a:t>
            </a:r>
          </a:p>
          <a:p>
            <a:r>
              <a:rPr lang="en-US" dirty="0" smtClean="0"/>
              <a:t>Utilized at lower levels of the </a:t>
            </a:r>
            <a:r>
              <a:rPr lang="en-US" dirty="0" err="1" smtClean="0"/>
              <a:t>OpenX</a:t>
            </a:r>
            <a:r>
              <a:rPr lang="en-US" dirty="0" smtClean="0"/>
              <a:t> stack</a:t>
            </a:r>
          </a:p>
          <a:p>
            <a:r>
              <a:rPr lang="en-US" dirty="0" smtClean="0"/>
              <a:t>APEX introspection and policy components will access and evaluate</a:t>
            </a:r>
            <a:endParaRPr lang="en-US" dirty="0"/>
          </a:p>
        </p:txBody>
      </p:sp>
    </p:spTree>
    <p:extLst>
      <p:ext uri="{BB962C8B-B14F-4D97-AF65-F5344CB8AC3E}">
        <p14:creationId xmlns:p14="http://schemas.microsoft.com/office/powerpoint/2010/main" val="632024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Event Listeners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Profiling listener</a:t>
            </a:r>
          </a:p>
          <a:p>
            <a:pPr lvl="1"/>
            <a:r>
              <a:rPr lang="en-US" dirty="0"/>
              <a:t>S</a:t>
            </a:r>
            <a:r>
              <a:rPr lang="en-US" dirty="0" smtClean="0"/>
              <a:t>tart event: take timestamp, return profiler handle</a:t>
            </a:r>
          </a:p>
          <a:p>
            <a:pPr lvl="1"/>
            <a:r>
              <a:rPr lang="en-US" dirty="0"/>
              <a:t>S</a:t>
            </a:r>
            <a:r>
              <a:rPr lang="en-US" dirty="0" smtClean="0"/>
              <a:t>top event: take timestamp, put profiler object in a queue for back-end processing, return</a:t>
            </a:r>
          </a:p>
          <a:p>
            <a:pPr lvl="1"/>
            <a:r>
              <a:rPr lang="en-US" dirty="0" smtClean="0"/>
              <a:t>Sample event: put the sample in the queue</a:t>
            </a:r>
          </a:p>
          <a:p>
            <a:pPr lvl="1"/>
            <a:r>
              <a:rPr lang="en-US" dirty="0" smtClean="0"/>
              <a:t>Consumer thread: process profiler objects and samples to build statistical profile (in HPX-3, processed as a thread/task)</a:t>
            </a:r>
          </a:p>
          <a:p>
            <a:r>
              <a:rPr lang="en-US" dirty="0" smtClean="0"/>
              <a:t>Concurrency listener</a:t>
            </a:r>
          </a:p>
          <a:p>
            <a:pPr lvl="1"/>
            <a:r>
              <a:rPr lang="en-US" dirty="0" smtClean="0"/>
              <a:t>Start event: push timer ID on stack</a:t>
            </a:r>
          </a:p>
          <a:p>
            <a:pPr lvl="1"/>
            <a:r>
              <a:rPr lang="en-US" dirty="0" smtClean="0"/>
              <a:t>Stop event: pop timer ID off stack</a:t>
            </a:r>
          </a:p>
          <a:p>
            <a:pPr lvl="1"/>
            <a:r>
              <a:rPr lang="en-US" dirty="0" smtClean="0"/>
              <a:t>Consumer thread: periodically log current timer for each thread, output report at termination</a:t>
            </a:r>
          </a:p>
        </p:txBody>
      </p:sp>
    </p:spTree>
    <p:extLst>
      <p:ext uri="{BB962C8B-B14F-4D97-AF65-F5344CB8AC3E}">
        <p14:creationId xmlns:p14="http://schemas.microsoft.com/office/powerpoint/2010/main" val="2966015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Policy Listener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Policies are rules that decide on outcomes based on observed state</a:t>
            </a:r>
          </a:p>
          <a:p>
            <a:pPr lvl="1"/>
            <a:r>
              <a:rPr lang="en-US" i="1" dirty="0" smtClean="0"/>
              <a:t>Triggered</a:t>
            </a:r>
            <a:r>
              <a:rPr lang="en-US" dirty="0" smtClean="0"/>
              <a:t> policies are invoked by introspection API events</a:t>
            </a:r>
          </a:p>
          <a:p>
            <a:pPr lvl="1"/>
            <a:r>
              <a:rPr lang="en-US" i="1" dirty="0" smtClean="0"/>
              <a:t>Periodic</a:t>
            </a:r>
            <a:r>
              <a:rPr lang="en-US" dirty="0" smtClean="0"/>
              <a:t> policies are run periodically</a:t>
            </a:r>
          </a:p>
          <a:p>
            <a:r>
              <a:rPr lang="en-US" dirty="0" smtClean="0"/>
              <a:t>Polices are registered </a:t>
            </a:r>
            <a:r>
              <a:rPr lang="en-US" dirty="0"/>
              <a:t>with the Policy E</a:t>
            </a:r>
            <a:r>
              <a:rPr lang="en-US" dirty="0" smtClean="0"/>
              <a:t>ngine</a:t>
            </a:r>
          </a:p>
          <a:p>
            <a:pPr lvl="1"/>
            <a:r>
              <a:rPr lang="en-US" dirty="0" smtClean="0"/>
              <a:t>Applications, runtimes, and/or OS register callback functions</a:t>
            </a:r>
          </a:p>
          <a:p>
            <a:r>
              <a:rPr lang="en-US" dirty="0" smtClean="0"/>
              <a:t>Callback functions define the policy rules</a:t>
            </a:r>
          </a:p>
          <a:p>
            <a:pPr lvl="1"/>
            <a:r>
              <a:rPr lang="en-US" dirty="0" smtClean="0"/>
              <a:t>“If x &lt; y then…”</a:t>
            </a:r>
          </a:p>
          <a:p>
            <a:r>
              <a:rPr lang="en-US" dirty="0" smtClean="0"/>
              <a:t>Enables runtime adaptation using introspection data</a:t>
            </a:r>
          </a:p>
          <a:p>
            <a:pPr lvl="1"/>
            <a:r>
              <a:rPr lang="en-US" dirty="0" smtClean="0"/>
              <a:t>Engages actuators across stack layers</a:t>
            </a:r>
          </a:p>
          <a:p>
            <a:pPr lvl="1"/>
            <a:r>
              <a:rPr lang="en-US" dirty="0" smtClean="0"/>
              <a:t>Could also be used to involve online auto-tuning support</a:t>
            </a:r>
            <a:endParaRPr lang="en-US" dirty="0"/>
          </a:p>
        </p:txBody>
      </p:sp>
    </p:spTree>
    <p:extLst>
      <p:ext uri="{BB962C8B-B14F-4D97-AF65-F5344CB8AC3E}">
        <p14:creationId xmlns:p14="http://schemas.microsoft.com/office/powerpoint/2010/main" val="24267065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Global 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APEX introspection is collected locally</a:t>
            </a:r>
          </a:p>
          <a:p>
            <a:pPr lvl="1"/>
            <a:r>
              <a:rPr lang="en-US" dirty="0" smtClean="0"/>
              <a:t>However, it is not limited to a single-node view</a:t>
            </a:r>
          </a:p>
          <a:p>
            <a:r>
              <a:rPr lang="en-US" dirty="0" smtClean="0"/>
              <a:t>Global view of introspection data and interactions</a:t>
            </a:r>
          </a:p>
          <a:p>
            <a:pPr lvl="1"/>
            <a:r>
              <a:rPr lang="en-US" dirty="0" smtClean="0"/>
              <a:t>Take advantage of the distributed runtime support</a:t>
            </a:r>
          </a:p>
          <a:p>
            <a:pPr lvl="2"/>
            <a:r>
              <a:rPr lang="en-US" dirty="0" smtClean="0"/>
              <a:t>HPX3, HPX5, MPI, …</a:t>
            </a:r>
          </a:p>
          <a:p>
            <a:r>
              <a:rPr lang="en-US" dirty="0" smtClean="0"/>
              <a:t>API provided for back-end implementations</a:t>
            </a:r>
          </a:p>
          <a:p>
            <a:pPr lvl="1"/>
            <a:r>
              <a:rPr lang="en-US" i="1" dirty="0" err="1" smtClean="0"/>
              <a:t>apex_global_get_value</a:t>
            </a:r>
            <a:r>
              <a:rPr lang="en-US" i="1" dirty="0" smtClean="0"/>
              <a:t>() </a:t>
            </a:r>
            <a:r>
              <a:rPr lang="en-US" dirty="0" smtClean="0"/>
              <a:t>– each node gets data to be reduced, optional RDMA put (push model)</a:t>
            </a:r>
          </a:p>
          <a:p>
            <a:pPr lvl="1"/>
            <a:r>
              <a:rPr lang="en-US" i="1" dirty="0" err="1" smtClean="0"/>
              <a:t>apex_global_reduce</a:t>
            </a:r>
            <a:r>
              <a:rPr lang="en-US" i="1" dirty="0" smtClean="0"/>
              <a:t>() </a:t>
            </a:r>
            <a:r>
              <a:rPr lang="en-US" dirty="0" smtClean="0"/>
              <a:t>– optional RDMA get (pull model), node data is aggregated at root node, optional broadcast back out</a:t>
            </a:r>
          </a:p>
          <a:p>
            <a:r>
              <a:rPr lang="en-US" dirty="0" smtClean="0"/>
              <a:t>Can extend global view to policies</a:t>
            </a:r>
            <a:endParaRPr lang="en-US" dirty="0"/>
          </a:p>
        </p:txBody>
      </p:sp>
    </p:spTree>
    <p:extLst>
      <p:ext uri="{BB962C8B-B14F-4D97-AF65-F5344CB8AC3E}">
        <p14:creationId xmlns:p14="http://schemas.microsoft.com/office/powerpoint/2010/main" val="19309030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NewTemplate.pot</Template>
  <TotalTime>6752</TotalTime>
  <Words>3246</Words>
  <Application>Microsoft Macintosh PowerPoint</Application>
  <PresentationFormat>On-screen Show (4:3)</PresentationFormat>
  <Paragraphs>395</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NewTemplate</vt:lpstr>
      <vt:lpstr>An Autonomic Performance Environment for Exascale</vt:lpstr>
      <vt:lpstr>APEX and Autonomics</vt:lpstr>
      <vt:lpstr>APEX Design</vt:lpstr>
      <vt:lpstr>APEX Global Design</vt:lpstr>
      <vt:lpstr>APEX Introspection</vt:lpstr>
      <vt:lpstr>RCR: Resource Centric Reflection</vt:lpstr>
      <vt:lpstr>APEX Event Listeners</vt:lpstr>
      <vt:lpstr>APEX Policy Listener</vt:lpstr>
      <vt:lpstr>APEX Global View</vt:lpstr>
      <vt:lpstr>APEX Examples</vt:lpstr>
      <vt:lpstr>Concurrency Throttling for Performance</vt:lpstr>
      <vt:lpstr>Concurrency Throttling for Performance</vt:lpstr>
      <vt:lpstr>1d_stencil Baseline</vt:lpstr>
      <vt:lpstr>1d_stencil w/optimal # of Threads</vt:lpstr>
      <vt:lpstr>1d_stencil Adaptation with APEX</vt:lpstr>
      <vt:lpstr>Throughput Adaptation</vt:lpstr>
      <vt:lpstr>SSSP Baseline</vt:lpstr>
      <vt:lpstr>SSSP with Throughput Policy</vt:lpstr>
      <vt:lpstr>SSSP with Throughput Policy</vt:lpstr>
      <vt:lpstr>SSSP Performance Explanation</vt:lpstr>
      <vt:lpstr>Throttling for Power</vt:lpstr>
      <vt:lpstr>LULESH Baseline</vt:lpstr>
      <vt:lpstr>LULESH Throttled by Power Cap</vt:lpstr>
      <vt:lpstr>LULESH Performance Explanation</vt:lpstr>
      <vt:lpstr>Throttling for Power</vt:lpstr>
      <vt:lpstr>MiniGhost Baseline</vt:lpstr>
      <vt:lpstr>MiniGhost Throttled</vt:lpstr>
      <vt:lpstr>Future Work, Discussion</vt:lpstr>
      <vt:lpstr>Acknowledgements</vt:lpstr>
      <vt:lpstr>Global Throttling for Power</vt:lpstr>
      <vt:lpstr>LULESH Baseline</vt:lpstr>
      <vt:lpstr>LULESH Throttled by Global Policy</vt:lpstr>
      <vt:lpstr>LULESH Performance Explanation</vt:lpstr>
    </vt:vector>
  </TitlesOfParts>
  <Company>ParaTools,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249</cp:revision>
  <dcterms:created xsi:type="dcterms:W3CDTF">2013-07-03T16:30:33Z</dcterms:created>
  <dcterms:modified xsi:type="dcterms:W3CDTF">2015-06-15T16:20:46Z</dcterms:modified>
</cp:coreProperties>
</file>