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0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7" r:id="rId18"/>
    <p:sldId id="288" r:id="rId19"/>
    <p:sldId id="266" r:id="rId20"/>
    <p:sldId id="267" r:id="rId21"/>
    <p:sldId id="269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85" autoAdjust="0"/>
  </p:normalViewPr>
  <p:slideViewPr>
    <p:cSldViewPr snapToGrid="0" snapToObjects="1">
      <p:cViewPr varScale="1">
        <p:scale>
          <a:sx n="65" d="100"/>
          <a:sy n="65" d="100"/>
        </p:scale>
        <p:origin x="-1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B4629-3CA5-C048-AA54-43232A9FF32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81198-31D6-D64D-B6DF-38C98C089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81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9A3BE-6567-9C45-BBC6-42E036628633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4B458-5C02-5843-AD9C-1CCC83C37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r>
              <a:rPr lang="en-US" baseline="0" dirty="0" smtClean="0"/>
              <a:t> raised at face 2 face meeting: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were asking why this should be in the standard itself and we need to make this clear, although I think we have very good arguments for it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was concern about the overhead and people wanted more information on where things happen on the critical path (even without tools attached)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were also questions about the impact of OMPD on the actual runtime and the relationship between OMPT and OMPD.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suggestion of a standard and a debug runtime was met with large hesitation – looking at overheads should therefore not only be limited to the mandatory parts. People would like to implement what they can in the production runtime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B458-5C02-5843-AD9C-1CCC83C373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5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0ECD-8426-4F7C-9CFA-7E3C4FCDEC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4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0ECD-8426-4F7C-9CFA-7E3C4FCDEC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3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“NUMA</a:t>
            </a:r>
            <a:r>
              <a:rPr lang="en-US" baseline="0" dirty="0" smtClean="0"/>
              <a:t> ceiling” can prevent applications from reaching the memory bandwidth roofline. The PAPI-NUMA extension is intended to help application developers find and fix NUMA bottlenecks so that their applications map more efficiently onto the cache and memory system. The experimental PAPI-NUMA implementation is layered over the low-level Linux </a:t>
            </a:r>
            <a:r>
              <a:rPr lang="en-US" baseline="0" dirty="0" err="1" smtClean="0"/>
              <a:t>perf_event</a:t>
            </a:r>
            <a:r>
              <a:rPr lang="en-US" baseline="0" dirty="0" smtClean="0"/>
              <a:t> hardware counter sampling interface and currently works only on Intel systems with PEBS-LL (Precise Event Based Sampling with Load Latency). We are working on extending it to AMD systems with Instruction Based Sampling (IBS). We are also working on a higher level tool interface that handles more of the low-level details of configuring the sampling and parsing the sample buffer.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r>
              <a:rPr lang="en-US" baseline="0" dirty="0" smtClean="0"/>
              <a:t> loads or stores.</a:t>
            </a:r>
          </a:p>
          <a:p>
            <a:r>
              <a:rPr lang="en-US" baseline="0" dirty="0" smtClean="0"/>
              <a:t>Sampling can be used together with counting mode.</a:t>
            </a:r>
          </a:p>
          <a:p>
            <a:r>
              <a:rPr lang="en-US" baseline="0" dirty="0" smtClean="0"/>
              <a:t>Need buffer to be fairly large for </a:t>
            </a:r>
            <a:r>
              <a:rPr lang="en-US" baseline="0" smtClean="0"/>
              <a:t>low overhead.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18E16-DC9B-7548-89DF-94A4CDC751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2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difference</a:t>
            </a:r>
            <a:r>
              <a:rPr lang="en-US" baseline="0" dirty="0" smtClean="0"/>
              <a:t> between yellow and green?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B458-5C02-5843-AD9C-1CCC83C373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1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8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9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8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2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0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1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ster-head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80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38074"/>
            <a:ext cx="9144000" cy="511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FA3D-3E06-C147-83DF-B04C3505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MPToolsInterface/LLVM-openmp" TargetMode="External"/><Relationship Id="rId4" Type="http://schemas.openxmlformats.org/officeDocument/2006/relationships/hyperlink" Target="https://github.com/OpenMPToolsInterface/ompt-test-suit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Tools</a:t>
            </a:r>
            <a:r>
              <a:rPr lang="en-US" b="1" dirty="0" smtClean="0">
                <a:solidFill>
                  <a:schemeClr val="tx1"/>
                </a:solidFill>
              </a:rPr>
              <a:t>, Integration,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Measurement &amp; Modeling Update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765076"/>
          </a:xfrm>
        </p:spPr>
        <p:txBody>
          <a:bodyPr>
            <a:normAutofit/>
          </a:bodyPr>
          <a:lstStyle/>
          <a:p>
            <a:r>
              <a:rPr lang="en-US" dirty="0" smtClean="0"/>
              <a:t>Allen </a:t>
            </a:r>
            <a:r>
              <a:rPr lang="en-US" dirty="0" err="1" smtClean="0"/>
              <a:t>Malony</a:t>
            </a:r>
            <a:r>
              <a:rPr lang="en-US" dirty="0" smtClean="0"/>
              <a:t>, Sameer </a:t>
            </a:r>
            <a:r>
              <a:rPr lang="en-US" dirty="0" err="1" smtClean="0"/>
              <a:t>Shende</a:t>
            </a:r>
            <a:r>
              <a:rPr lang="en-US" dirty="0" smtClean="0"/>
              <a:t>, </a:t>
            </a:r>
            <a:r>
              <a:rPr lang="en-US" dirty="0" err="1" smtClean="0"/>
              <a:t>Boyana</a:t>
            </a:r>
            <a:r>
              <a:rPr lang="en-US" dirty="0" smtClean="0"/>
              <a:t> Norris, Shirley Moore, Jeff Hollingsworth, Kevin Huck, Nick </a:t>
            </a:r>
            <a:r>
              <a:rPr lang="en-US" dirty="0" err="1" smtClean="0"/>
              <a:t>Chaimov</a:t>
            </a:r>
            <a:r>
              <a:rPr lang="en-US" dirty="0" smtClean="0"/>
              <a:t>, Robert Lim, </a:t>
            </a:r>
            <a:r>
              <a:rPr lang="en" dirty="0"/>
              <a:t>Xiaoguang </a:t>
            </a:r>
            <a:r>
              <a:rPr lang="en" dirty="0" smtClean="0"/>
              <a:t>Dai</a:t>
            </a:r>
            <a:r>
              <a:rPr lang="en-US" dirty="0" smtClean="0"/>
              <a:t>, Wyatt Spear, Josefina Lenis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5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CUPTI Updates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Integrating PC Sampling in TAU</a:t>
            </a:r>
          </a:p>
          <a:p>
            <a:r>
              <a:rPr lang="en-US" dirty="0" smtClean="0"/>
              <a:t>Mapping PC samples to disassembled instructions</a:t>
            </a:r>
          </a:p>
          <a:p>
            <a:r>
              <a:rPr lang="en-US" dirty="0" smtClean="0"/>
              <a:t>Calculating metrics intensity at kernel level</a:t>
            </a:r>
          </a:p>
          <a:p>
            <a:pPr lvl="1"/>
            <a:r>
              <a:rPr lang="en-US" dirty="0" smtClean="0"/>
              <a:t>FLOPS, Memory, Control intensity</a:t>
            </a:r>
          </a:p>
          <a:p>
            <a:r>
              <a:rPr lang="en-US" dirty="0" smtClean="0"/>
              <a:t>Understanding kernel behavior in real time, identifying where to spend tuning efforts</a:t>
            </a:r>
          </a:p>
          <a:p>
            <a:pPr lvl="1"/>
            <a:r>
              <a:rPr lang="en-US" dirty="0" smtClean="0"/>
              <a:t>See paper:  Identifying Optimization Opportunities within Kernel Execution in GPU Codes (</a:t>
            </a:r>
            <a:r>
              <a:rPr lang="en-US" dirty="0" err="1" smtClean="0"/>
              <a:t>HeteroPar</a:t>
            </a:r>
            <a:r>
              <a:rPr lang="en-US" dirty="0" smtClean="0"/>
              <a:t> 2015)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Kernel Characterization for LAMMPS and LULESH Applications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4040188" cy="279705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38400"/>
            <a:ext cx="4041775" cy="279815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LAMMPS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LULESH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2648" y="5105400"/>
            <a:ext cx="8153400" cy="1371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Three GPUs:  M2090 (Fermi), K80 (Tesla), M6000 (Maxwell)</a:t>
            </a:r>
          </a:p>
          <a:p>
            <a:r>
              <a:rPr lang="en-US" dirty="0" smtClean="0"/>
              <a:t>LAMMPS: PK kernel shows more computational operations</a:t>
            </a:r>
          </a:p>
          <a:p>
            <a:r>
              <a:rPr lang="en-US" dirty="0" smtClean="0"/>
              <a:t>LULESH: CKE, CMG, CE2 shows more compute-intensive, as well as branches and moves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CUPTI Updates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495800"/>
            <a:ext cx="8153400" cy="190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Providing </a:t>
            </a:r>
            <a:r>
              <a:rPr lang="en-US" dirty="0"/>
              <a:t>environment measurements in </a:t>
            </a:r>
            <a:r>
              <a:rPr lang="en-US" dirty="0" err="1" smtClean="0"/>
              <a:t>ParaProf</a:t>
            </a:r>
            <a:endParaRPr lang="en-US" dirty="0"/>
          </a:p>
          <a:p>
            <a:pPr lvl="1"/>
            <a:r>
              <a:rPr lang="en-US" dirty="0" smtClean="0"/>
              <a:t>Fan Speed, GPU Temperature, Memory Frequency, Power Utilization, SM Frequency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370"/>
            <a:ext cx="7280445" cy="28952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0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Branch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962400"/>
            <a:ext cx="81534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GPU architectures specialize in executing SIMD in lock step</a:t>
            </a:r>
          </a:p>
          <a:p>
            <a:pPr lvl="1"/>
            <a:r>
              <a:rPr lang="en-US" dirty="0" smtClean="0"/>
              <a:t>Mask threads that do not satisfy branch conditions</a:t>
            </a:r>
          </a:p>
          <a:p>
            <a:r>
              <a:rPr lang="en-US" dirty="0" smtClean="0"/>
              <a:t>Lanes allow branching threads to execute and non-branching threads to wait and eventually synchronize</a:t>
            </a:r>
          </a:p>
          <a:p>
            <a:r>
              <a:rPr lang="en-US" dirty="0" smtClean="0"/>
              <a:t>Leads to performance drawbacks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75039"/>
            <a:ext cx="4114800" cy="238736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9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Flow Graphs for Various</a:t>
            </a:r>
            <a:br>
              <a:rPr lang="en-US" dirty="0" smtClean="0"/>
            </a:br>
            <a:r>
              <a:rPr lang="en-US" dirty="0" err="1" smtClean="0"/>
              <a:t>Rodinia</a:t>
            </a:r>
            <a:r>
              <a:rPr lang="en-US" dirty="0" smtClean="0"/>
              <a:t> Kernel Functions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02" y="2441689"/>
            <a:ext cx="2103298" cy="258751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48" y="2438400"/>
            <a:ext cx="1160752" cy="25908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Gaussian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Streamcluster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2648" y="5105400"/>
            <a:ext cx="8153400" cy="1371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Calculating execution frequencies in control flow graphs provide an understanding of the program structure</a:t>
            </a:r>
          </a:p>
          <a:p>
            <a:r>
              <a:rPr lang="en-US" dirty="0" smtClean="0"/>
              <a:t>Deriving trip counts can determine how an application of input size N will perform without having to compile or run the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Block Trip Counts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04288"/>
            <a:ext cx="3733800" cy="258423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15" y="2308014"/>
            <a:ext cx="3711485" cy="256878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Breadth First 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Gaussian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2648" y="5105400"/>
            <a:ext cx="8153400" cy="1371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Three GPUs:  M2090 (Fermi), K80 (Tesla), M6000 (Maxwell)</a:t>
            </a:r>
          </a:p>
          <a:p>
            <a:r>
              <a:rPr lang="en-US" dirty="0" smtClean="0"/>
              <a:t>Each stacked bar represents a basic code block region</a:t>
            </a:r>
          </a:p>
          <a:p>
            <a:r>
              <a:rPr lang="en-US" dirty="0" smtClean="0"/>
              <a:t>Each GPU creates its own version of a control flow graph</a:t>
            </a:r>
          </a:p>
          <a:p>
            <a:r>
              <a:rPr lang="en-US" dirty="0" smtClean="0"/>
              <a:t>Higher trip counts seen for Maxwell in BFS, and Fermi in Gaussian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5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Autotuned</a:t>
            </a:r>
            <a:r>
              <a:rPr lang="en-US" dirty="0" smtClean="0"/>
              <a:t> three kernel computations using Orio on three GPU architectures, constructed control flow graphs and collected execution frequencies</a:t>
            </a:r>
          </a:p>
          <a:p>
            <a:endParaRPr lang="en-US" dirty="0" smtClean="0"/>
          </a:p>
          <a:p>
            <a:r>
              <a:rPr lang="en-US" dirty="0" smtClean="0"/>
              <a:t>Predict performance parameters for certain types of input (e.g. given input size m, what thread or block size would lead to optimal performance?)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886700" cy="43513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/>
              <a:t>Modern architectures have complex shared cache and memory hierarchies.</a:t>
            </a:r>
          </a:p>
          <a:p>
            <a:r>
              <a:rPr lang="en-US" sz="2400" dirty="0" smtClean="0"/>
              <a:t>Sub</a:t>
            </a:r>
            <a:r>
              <a:rPr lang="en-US" sz="2400" dirty="0"/>
              <a:t>-optimal data/thread placement resulting in non-local data accesses can seriously degrade performance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Proposed software stack </a:t>
            </a:r>
            <a:r>
              <a:rPr lang="en-US" sz="2400" dirty="0" smtClean="0">
                <a:sym typeface="Wingdings"/>
              </a:rPr>
              <a:t>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10-02 at 4.22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800"/>
            <a:ext cx="3581400" cy="3072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429000"/>
            <a:ext cx="3810000" cy="292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PAPI-NUMA routines</a:t>
            </a:r>
          </a:p>
          <a:p>
            <a:pPr marL="384048" lvl="1" indent="-18288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Calibri" pitchFamily="34" charset="0"/>
              <a:buChar char="◦"/>
            </a:pP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PAPI_sample_init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(): sets up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perf_event_attr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 structure and calls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perf_event_open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84048" lvl="1" indent="-18288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Calibri" pitchFamily="34" charset="0"/>
              <a:buChar char="◦"/>
            </a:pP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PAPI_sample_start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(): enables sampling</a:t>
            </a:r>
          </a:p>
          <a:p>
            <a:pPr marL="384048" lvl="1" indent="-182880" fontAlgn="auto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Calibri" pitchFamily="34" charset="0"/>
              <a:buChar char="◦"/>
            </a:pP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PAPI_sample_stop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(): disables sampling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77049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Reference: </a:t>
            </a:r>
            <a:r>
              <a:rPr lang="en-US" sz="1600" dirty="0" err="1" smtClean="0"/>
              <a:t>Ivonne</a:t>
            </a:r>
            <a:r>
              <a:rPr lang="en-US" sz="1600" dirty="0"/>
              <a:t> </a:t>
            </a:r>
            <a:r>
              <a:rPr lang="en-US" sz="1600" dirty="0" smtClean="0"/>
              <a:t>Lopez, Shirley Moore,</a:t>
            </a:r>
            <a:r>
              <a:rPr lang="en-US" sz="1600" dirty="0"/>
              <a:t> </a:t>
            </a:r>
            <a:r>
              <a:rPr lang="en-US" sz="1600" dirty="0" smtClean="0"/>
              <a:t>and Vince Weaver. A </a:t>
            </a:r>
            <a:r>
              <a:rPr lang="en-US" sz="1600" dirty="0" err="1" smtClean="0"/>
              <a:t>Protoytpe</a:t>
            </a:r>
            <a:r>
              <a:rPr lang="en-US" sz="1600" dirty="0" smtClean="0"/>
              <a:t> Sampling </a:t>
            </a:r>
          </a:p>
          <a:p>
            <a:r>
              <a:rPr lang="en-US" sz="1600" dirty="0" smtClean="0"/>
              <a:t>Interface for PAPI, XSEDE15, St. Louis, July 2015.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PAPI-NUMA: Experimental Extension to PAPI for NUMA Profiling</a:t>
            </a:r>
          </a:p>
        </p:txBody>
      </p:sp>
    </p:spTree>
    <p:extLst>
      <p:ext uri="{BB962C8B-B14F-4D97-AF65-F5344CB8AC3E}">
        <p14:creationId xmlns:p14="http://schemas.microsoft.com/office/powerpoint/2010/main" val="80129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Tool Interface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American Typewriter"/>
                <a:cs typeface="American Typewriter"/>
              </a:rPr>
              <a:t>int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err="1">
                <a:latin typeface="American Typewriter"/>
                <a:cs typeface="American Typewriter"/>
              </a:rPr>
              <a:t>PAPI_sample_numa</a:t>
            </a:r>
            <a:r>
              <a:rPr lang="en-US" dirty="0">
                <a:latin typeface="American Typewriter"/>
                <a:cs typeface="American Typewriter"/>
              </a:rPr>
              <a:t>(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      </a:t>
            </a:r>
            <a:r>
              <a:rPr lang="en-US" dirty="0" err="1">
                <a:latin typeface="American Typewriter"/>
                <a:cs typeface="American Typewriter"/>
              </a:rPr>
              <a:t>int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err="1">
                <a:latin typeface="American Typewriter"/>
                <a:cs typeface="American Typewriter"/>
              </a:rPr>
              <a:t>EventSet</a:t>
            </a:r>
            <a:r>
              <a:rPr lang="en-US" dirty="0">
                <a:latin typeface="American Typewriter"/>
                <a:cs typeface="American Typewriter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      </a:t>
            </a:r>
            <a:r>
              <a:rPr lang="en-US" dirty="0" err="1">
                <a:latin typeface="American Typewriter"/>
                <a:cs typeface="American Typewriter"/>
              </a:rPr>
              <a:t>int</a:t>
            </a:r>
            <a:r>
              <a:rPr lang="en-US" dirty="0">
                <a:latin typeface="American Typewriter"/>
                <a:cs typeface="American Typewriter"/>
              </a:rPr>
              <a:t> Event;       /* Preset such as PAPI_LD_LAT  */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      </a:t>
            </a:r>
            <a:r>
              <a:rPr lang="en-US" dirty="0" err="1">
                <a:latin typeface="American Typewriter"/>
                <a:cs typeface="American Typewriter"/>
              </a:rPr>
              <a:t>int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err="1">
                <a:latin typeface="American Typewriter"/>
                <a:cs typeface="American Typewriter"/>
              </a:rPr>
              <a:t>sample_period</a:t>
            </a:r>
            <a:r>
              <a:rPr lang="en-US" dirty="0">
                <a:latin typeface="American Typewriter"/>
                <a:cs typeface="American Typewriter"/>
              </a:rPr>
              <a:t>,    /* Sample every N events */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      </a:t>
            </a:r>
            <a:r>
              <a:rPr lang="en-US" dirty="0" err="1">
                <a:latin typeface="American Typewriter"/>
                <a:cs typeface="American Typewriter"/>
              </a:rPr>
              <a:t>int</a:t>
            </a:r>
            <a:r>
              <a:rPr lang="en-US" dirty="0">
                <a:latin typeface="American Typewriter"/>
                <a:cs typeface="American Typewriter"/>
              </a:rPr>
              <a:t> threshold,     /* latency threshold for latency events */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      </a:t>
            </a:r>
            <a:r>
              <a:rPr lang="en-US" dirty="0" err="1">
                <a:latin typeface="American Typewriter"/>
                <a:cs typeface="American Typewriter"/>
              </a:rPr>
              <a:t>PAPI_callback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err="1">
                <a:latin typeface="American Typewriter"/>
                <a:cs typeface="American Typewriter"/>
              </a:rPr>
              <a:t>func</a:t>
            </a:r>
            <a:r>
              <a:rPr lang="en-US" dirty="0">
                <a:latin typeface="American Typewriter"/>
                <a:cs typeface="American Typewriter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      </a:t>
            </a:r>
            <a:r>
              <a:rPr lang="en-US" dirty="0" err="1">
                <a:latin typeface="American Typewriter"/>
                <a:cs typeface="American Typewriter"/>
              </a:rPr>
              <a:t>sample_record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err="1">
                <a:latin typeface="American Typewriter"/>
                <a:cs typeface="American Typewriter"/>
              </a:rPr>
              <a:t>buf</a:t>
            </a:r>
            <a:r>
              <a:rPr lang="en-US" dirty="0">
                <a:latin typeface="American Typewriter"/>
                <a:cs typeface="American Typewriter"/>
              </a:rPr>
              <a:t>[NUM_CPUS];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      </a:t>
            </a:r>
            <a:r>
              <a:rPr lang="en-US" dirty="0" err="1">
                <a:latin typeface="American Typewriter"/>
                <a:cs typeface="American Typewriter"/>
              </a:rPr>
              <a:t>int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err="1">
                <a:latin typeface="American Typewriter"/>
                <a:cs typeface="American Typewriter"/>
              </a:rPr>
              <a:t>fds</a:t>
            </a:r>
            <a:r>
              <a:rPr lang="en-US" dirty="0">
                <a:latin typeface="American Typewriter"/>
                <a:cs typeface="American Typewriter"/>
              </a:rPr>
              <a:t>);       /* file descriptor for each logical CPU */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Thread-specific NUMA profiling</a:t>
            </a:r>
          </a:p>
          <a:p>
            <a:r>
              <a:rPr lang="en-US" dirty="0"/>
              <a:t>Would be included in each sample record:  </a:t>
            </a:r>
            <a:r>
              <a:rPr lang="en-US" dirty="0" err="1"/>
              <a:t>processID</a:t>
            </a:r>
            <a:r>
              <a:rPr lang="en-US" dirty="0"/>
              <a:t>, </a:t>
            </a:r>
            <a:r>
              <a:rPr lang="en-US" dirty="0" err="1"/>
              <a:t>threadID</a:t>
            </a:r>
            <a:r>
              <a:rPr lang="en-US" dirty="0"/>
              <a:t>, instruction address, data operand address , source of data – i.e., cache level or DRAM , instruction latency in cycles, TLB hit or miss and level, thread NUMA region, data NUMA region.  </a:t>
            </a:r>
          </a:p>
          <a:p>
            <a:r>
              <a:rPr lang="en-US" dirty="0"/>
              <a:t>User callback function would be invoked when user buffer is almost full.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93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+ PAPI-NUMA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Current support option – derived metric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API_NATIVE_OFFCORE_RESPONSE_0</a:t>
            </a:r>
            <a:r>
              <a:rPr lang="en-US" dirty="0"/>
              <a:t>:</a:t>
            </a:r>
            <a:r>
              <a:rPr lang="en-US" dirty="0" smtClean="0"/>
              <a:t>REMOTE_DRAM</a:t>
            </a:r>
          </a:p>
          <a:p>
            <a:pPr lvl="1"/>
            <a:r>
              <a:rPr lang="en-US" dirty="0" err="1" smtClean="0"/>
              <a:t>PAPI_NATIVE_perf</a:t>
            </a:r>
            <a:r>
              <a:rPr lang="en-US" dirty="0"/>
              <a:t>::</a:t>
            </a:r>
            <a:r>
              <a:rPr lang="en-US" dirty="0" smtClean="0"/>
              <a:t>PERF_COUNT_HW_CACHE_NODE:ACCESS</a:t>
            </a:r>
          </a:p>
          <a:p>
            <a:r>
              <a:rPr lang="en-US" dirty="0" smtClean="0"/>
              <a:t>Still need to add support for multidimensional samples from thin PAPI </a:t>
            </a:r>
            <a:r>
              <a:rPr lang="en-US" i="1" dirty="0" err="1" smtClean="0"/>
              <a:t>perf_event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PERF_SAMPLE_IP (64-bit address)</a:t>
            </a:r>
          </a:p>
          <a:p>
            <a:pPr lvl="1"/>
            <a:r>
              <a:rPr lang="en-US" dirty="0" smtClean="0"/>
              <a:t>PERF_SAMPLE_TID (32-bit </a:t>
            </a:r>
            <a:r>
              <a:rPr lang="en-US" dirty="0" err="1" smtClean="0"/>
              <a:t>pid</a:t>
            </a:r>
            <a:r>
              <a:rPr lang="en-US" dirty="0" smtClean="0"/>
              <a:t>, 32-bit </a:t>
            </a:r>
            <a:r>
              <a:rPr lang="en-US" dirty="0" err="1" smtClean="0"/>
              <a:t>tid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PERF_SAMPLE_WEIGHT (cycles)</a:t>
            </a:r>
          </a:p>
          <a:p>
            <a:pPr lvl="1"/>
            <a:r>
              <a:rPr lang="en-US" dirty="0" smtClean="0"/>
              <a:t>PERF_SAMPLE_DATA_SRC (address)</a:t>
            </a:r>
          </a:p>
          <a:p>
            <a:pPr lvl="1"/>
            <a:r>
              <a:rPr lang="en-US" dirty="0" smtClean="0"/>
              <a:t>Everything </a:t>
            </a:r>
            <a:r>
              <a:rPr lang="en-US" smtClean="0"/>
              <a:t>else encoded </a:t>
            </a:r>
            <a:r>
              <a:rPr lang="en-US" dirty="0" smtClean="0"/>
              <a:t>as 64-bit value (load/store, hit/miss/</a:t>
            </a:r>
            <a:r>
              <a:rPr lang="en-US" dirty="0" err="1" smtClean="0"/>
              <a:t>prefetch</a:t>
            </a:r>
            <a:r>
              <a:rPr lang="en-US" dirty="0" smtClean="0"/>
              <a:t>, level, snoop mode, TLB hit/miss &amp; level)</a:t>
            </a:r>
          </a:p>
          <a:p>
            <a:r>
              <a:rPr lang="en-US" dirty="0" smtClean="0"/>
              <a:t>AMD support likely, as well</a:t>
            </a:r>
          </a:p>
          <a:p>
            <a:r>
              <a:rPr lang="en-US" dirty="0" smtClean="0"/>
              <a:t>Targeting </a:t>
            </a:r>
            <a:r>
              <a:rPr lang="en-US" dirty="0" err="1" smtClean="0"/>
              <a:t>MemAxes</a:t>
            </a:r>
            <a:r>
              <a:rPr lang="en-US" dirty="0" smtClean="0"/>
              <a:t> for visualization</a:t>
            </a:r>
            <a:endParaRPr lang="en-US" dirty="0"/>
          </a:p>
          <a:p>
            <a:r>
              <a:rPr lang="en-US" dirty="0" smtClean="0"/>
              <a:t>General solution with CUDA samples?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1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Port to ARM64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Instrumentation</a:t>
            </a:r>
          </a:p>
          <a:p>
            <a:pPr lvl="1"/>
            <a:r>
              <a:rPr lang="en-US" dirty="0" smtClean="0"/>
              <a:t>PDT parsers (C, C++, F90) ported</a:t>
            </a:r>
          </a:p>
          <a:p>
            <a:pPr lvl="1"/>
            <a:r>
              <a:rPr lang="en-US" dirty="0" smtClean="0"/>
              <a:t>MPI, </a:t>
            </a:r>
            <a:r>
              <a:rPr lang="en-US" dirty="0" err="1" smtClean="0"/>
              <a:t>OpenMP</a:t>
            </a:r>
            <a:r>
              <a:rPr lang="en-US" dirty="0" smtClean="0"/>
              <a:t>, </a:t>
            </a:r>
            <a:r>
              <a:rPr lang="en-US" dirty="0" err="1" smtClean="0"/>
              <a:t>pthread</a:t>
            </a:r>
            <a:r>
              <a:rPr lang="en-US" dirty="0" smtClean="0"/>
              <a:t> libraries ported</a:t>
            </a:r>
          </a:p>
          <a:p>
            <a:pPr lvl="1"/>
            <a:r>
              <a:rPr lang="en-US" dirty="0" smtClean="0"/>
              <a:t>TAU’s compiler-based instrumentation</a:t>
            </a:r>
          </a:p>
          <a:p>
            <a:pPr lvl="1"/>
            <a:r>
              <a:rPr lang="en-US" dirty="0" smtClean="0"/>
              <a:t>Wrapper generator ported</a:t>
            </a:r>
          </a:p>
          <a:p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Sampling support</a:t>
            </a:r>
          </a:p>
          <a:p>
            <a:pPr lvl="1"/>
            <a:r>
              <a:rPr lang="en-US" dirty="0" err="1" smtClean="0"/>
              <a:t>Binutils</a:t>
            </a:r>
            <a:r>
              <a:rPr lang="en-US" dirty="0" smtClean="0"/>
              <a:t> ported (</a:t>
            </a:r>
            <a:r>
              <a:rPr lang="en-US" dirty="0" err="1" smtClean="0"/>
              <a:t>libunwind</a:t>
            </a:r>
            <a:r>
              <a:rPr lang="en-US" dirty="0" smtClean="0"/>
              <a:t> not available)</a:t>
            </a:r>
          </a:p>
          <a:p>
            <a:pPr lvl="1"/>
            <a:r>
              <a:rPr lang="en-US" dirty="0" smtClean="0"/>
              <a:t>PAPI not available yet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0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Available as Eclipse component or standalone Java application</a:t>
            </a:r>
          </a:p>
          <a:p>
            <a:r>
              <a:rPr lang="en-US" sz="2000" dirty="0" smtClean="0"/>
              <a:t>Load local JSON files generated by ERT or access public Roofline data repository</a:t>
            </a:r>
          </a:p>
          <a:p>
            <a:r>
              <a:rPr lang="en-US" sz="2000" dirty="0" err="1" smtClean="0"/>
              <a:t>JavaFX</a:t>
            </a:r>
            <a:r>
              <a:rPr lang="en-US" sz="2000" dirty="0" smtClean="0"/>
              <a:t> chart implementation</a:t>
            </a:r>
            <a:endParaRPr 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Filter rooflines by metadata </a:t>
            </a:r>
            <a:r>
              <a:rPr lang="en-US" sz="2000" dirty="0" err="1" smtClean="0"/>
              <a:t>filelds</a:t>
            </a:r>
            <a:endParaRPr lang="en-US" sz="2000" dirty="0" smtClean="0"/>
          </a:p>
          <a:p>
            <a:r>
              <a:rPr lang="en-US" sz="2000" dirty="0" smtClean="0"/>
              <a:t>Heat map visualization</a:t>
            </a:r>
          </a:p>
          <a:p>
            <a:r>
              <a:rPr lang="en-US" sz="2000" dirty="0" smtClean="0"/>
              <a:t>In development:</a:t>
            </a:r>
          </a:p>
          <a:p>
            <a:pPr lvl="1"/>
            <a:r>
              <a:rPr lang="en-US" sz="2000" dirty="0" smtClean="0"/>
              <a:t>Overlay multiple rooflines</a:t>
            </a:r>
          </a:p>
          <a:p>
            <a:pPr lvl="1"/>
            <a:r>
              <a:rPr lang="en-US" sz="2000" dirty="0" smtClean="0"/>
              <a:t>Display </a:t>
            </a:r>
            <a:r>
              <a:rPr lang="en-US" sz="2000" dirty="0" err="1" smtClean="0"/>
              <a:t>applicatoin</a:t>
            </a:r>
            <a:r>
              <a:rPr lang="en-US" sz="2000" dirty="0" smtClean="0"/>
              <a:t> performance data in roofline chart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/>
        </p:blipFill>
        <p:spPr>
          <a:xfrm>
            <a:off x="343811" y="3689246"/>
            <a:ext cx="3468140" cy="2796318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/>
          <a:stretch/>
        </p:blipFill>
        <p:spPr>
          <a:xfrm>
            <a:off x="6349716" y="4207409"/>
            <a:ext cx="2446399" cy="19187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53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Autoperf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8074"/>
            <a:ext cx="9144000" cy="3206398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Simple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tool for performance experiments and associated analysis</a:t>
            </a:r>
          </a:p>
          <a:p>
            <a:r>
              <a:rPr lang="en-US" dirty="0"/>
              <a:t>Adds a layer of abstraction over </a:t>
            </a:r>
            <a:r>
              <a:rPr lang="en-US" i="1" dirty="0"/>
              <a:t>existing</a:t>
            </a:r>
            <a:r>
              <a:rPr lang="en-US" dirty="0"/>
              <a:t> performance tools</a:t>
            </a:r>
          </a:p>
          <a:p>
            <a:r>
              <a:rPr lang="en-US" dirty="0"/>
              <a:t>Automates tedious and error-prone tasks </a:t>
            </a:r>
          </a:p>
          <a:p>
            <a:pPr lvl="1"/>
            <a:r>
              <a:rPr lang="en-US" dirty="0"/>
              <a:t>Selecting performance counters (</a:t>
            </a:r>
            <a:r>
              <a:rPr lang="en-US" dirty="0">
                <a:solidFill>
                  <a:srgbClr val="008000"/>
                </a:solidFill>
              </a:rPr>
              <a:t>minimize </a:t>
            </a:r>
            <a:r>
              <a:rPr lang="en-US" dirty="0"/>
              <a:t># of experiments required)</a:t>
            </a:r>
          </a:p>
          <a:p>
            <a:pPr lvl="1"/>
            <a:r>
              <a:rPr lang="en-US" dirty="0"/>
              <a:t>Setting up the </a:t>
            </a:r>
            <a:r>
              <a:rPr lang="en-US" dirty="0">
                <a:solidFill>
                  <a:srgbClr val="008000"/>
                </a:solidFill>
              </a:rPr>
              <a:t>environment</a:t>
            </a:r>
            <a:r>
              <a:rPr lang="en-US" dirty="0"/>
              <a:t> for each tool, managing </a:t>
            </a:r>
            <a:r>
              <a:rPr lang="en-US" dirty="0">
                <a:solidFill>
                  <a:srgbClr val="008000"/>
                </a:solidFill>
              </a:rPr>
              <a:t>batch</a:t>
            </a:r>
            <a:r>
              <a:rPr lang="en-US" dirty="0"/>
              <a:t> jobs</a:t>
            </a:r>
          </a:p>
          <a:p>
            <a:pPr lvl="1"/>
            <a:r>
              <a:rPr lang="en-US" dirty="0"/>
              <a:t>Generating </a:t>
            </a:r>
            <a:r>
              <a:rPr lang="en-US" dirty="0">
                <a:solidFill>
                  <a:srgbClr val="008000"/>
                </a:solidFill>
              </a:rPr>
              <a:t>selective</a:t>
            </a:r>
            <a:r>
              <a:rPr lang="en-US" dirty="0"/>
              <a:t> profiling configuration based on sampling results</a:t>
            </a:r>
          </a:p>
          <a:p>
            <a:pPr lvl="1"/>
            <a:r>
              <a:rPr lang="en-US" dirty="0"/>
              <a:t>Configuring access to </a:t>
            </a:r>
            <a:r>
              <a:rPr lang="en-US" dirty="0">
                <a:solidFill>
                  <a:srgbClr val="008000"/>
                </a:solidFill>
              </a:rPr>
              <a:t>databases</a:t>
            </a:r>
            <a:r>
              <a:rPr lang="en-US" dirty="0"/>
              <a:t>, uploading data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Reusable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extensible</a:t>
            </a:r>
            <a:r>
              <a:rPr lang="en-US" dirty="0"/>
              <a:t> analyses that are easy to understand; </a:t>
            </a:r>
            <a:r>
              <a:rPr lang="en-US" dirty="0">
                <a:solidFill>
                  <a:srgbClr val="008000"/>
                </a:solidFill>
              </a:rPr>
              <a:t>comparisons</a:t>
            </a:r>
            <a:r>
              <a:rPr lang="en-US" dirty="0"/>
              <a:t> across multiple code versions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4" descr="autoperf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" b="-2555"/>
          <a:stretch/>
        </p:blipFill>
        <p:spPr>
          <a:xfrm>
            <a:off x="641804" y="4411499"/>
            <a:ext cx="8015722" cy="21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5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Geant4 Example</a:t>
            </a:r>
            <a:r>
              <a:rPr lang="en-US" dirty="0" smtClean="0"/>
              <a:t>: Effect of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8074"/>
            <a:ext cx="9144000" cy="110719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Stalls </a:t>
            </a:r>
            <a:r>
              <a:rPr lang="en-US" dirty="0"/>
              <a:t>per instruction </a:t>
            </a:r>
            <a:r>
              <a:rPr lang="en-US" dirty="0" err="1"/>
              <a:t>vs</a:t>
            </a:r>
            <a:r>
              <a:rPr lang="en-US" dirty="0"/>
              <a:t> total cycles—O2 unexpectedly increases stalls per instruction in two of the </a:t>
            </a:r>
            <a:r>
              <a:rPr lang="en-US" dirty="0" smtClean="0"/>
              <a:t>functions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6" y="2345267"/>
            <a:ext cx="4755100" cy="3566325"/>
          </a:xfrm>
          <a:prstGeom prst="rect">
            <a:avLst/>
          </a:prstGeom>
        </p:spPr>
      </p:pic>
      <p:pic>
        <p:nvPicPr>
          <p:cNvPr id="9" name="Picture 8" descr="cor3_PAPI_TOT_CYC_STL_PER_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00" y="2345267"/>
            <a:ext cx="4755100" cy="356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4333" y="2836333"/>
            <a:ext cx="52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-O2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85289" y="2889956"/>
            <a:ext cx="52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-O3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290" y="5187085"/>
            <a:ext cx="3200400" cy="1216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22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91538" y="2520462"/>
            <a:ext cx="547077" cy="3158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0889" y="3942862"/>
            <a:ext cx="547077" cy="3158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Port to Power 8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Instrumentation</a:t>
            </a:r>
          </a:p>
          <a:p>
            <a:pPr lvl="1"/>
            <a:r>
              <a:rPr lang="en-US" dirty="0" smtClean="0"/>
              <a:t>PDT parsers (C, C++, F90) being ported</a:t>
            </a:r>
          </a:p>
          <a:p>
            <a:pPr lvl="1"/>
            <a:r>
              <a:rPr lang="en-US" dirty="0" smtClean="0"/>
              <a:t>MPI, </a:t>
            </a:r>
            <a:r>
              <a:rPr lang="en-US" dirty="0" err="1" smtClean="0"/>
              <a:t>OpenMP</a:t>
            </a:r>
            <a:r>
              <a:rPr lang="en-US" dirty="0" smtClean="0"/>
              <a:t>, </a:t>
            </a:r>
            <a:r>
              <a:rPr lang="en-US" dirty="0" err="1" smtClean="0"/>
              <a:t>pthread</a:t>
            </a:r>
            <a:r>
              <a:rPr lang="en-US" dirty="0" smtClean="0"/>
              <a:t> libraries ported</a:t>
            </a:r>
          </a:p>
          <a:p>
            <a:pPr lvl="1"/>
            <a:r>
              <a:rPr lang="en-US" dirty="0" smtClean="0"/>
              <a:t>TAU’s compiler-based instrumentation</a:t>
            </a:r>
          </a:p>
          <a:p>
            <a:pPr lvl="1"/>
            <a:r>
              <a:rPr lang="en-US" dirty="0" smtClean="0"/>
              <a:t>Wrapper generator ported</a:t>
            </a:r>
          </a:p>
          <a:p>
            <a:pPr lvl="1"/>
            <a:r>
              <a:rPr lang="en-US" dirty="0" smtClean="0"/>
              <a:t>CUDA 7.x support is stable</a:t>
            </a:r>
          </a:p>
          <a:p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Sampling support</a:t>
            </a:r>
          </a:p>
          <a:p>
            <a:pPr lvl="1"/>
            <a:r>
              <a:rPr lang="en-US" dirty="0" err="1" smtClean="0"/>
              <a:t>Binutils</a:t>
            </a:r>
            <a:r>
              <a:rPr lang="en-US" dirty="0" smtClean="0"/>
              <a:t> ported, </a:t>
            </a:r>
            <a:r>
              <a:rPr lang="en-US" dirty="0" err="1" smtClean="0"/>
              <a:t>libunwind</a:t>
            </a:r>
            <a:r>
              <a:rPr lang="en-US" dirty="0" smtClean="0"/>
              <a:t> also available</a:t>
            </a:r>
          </a:p>
          <a:p>
            <a:pPr lvl="1"/>
            <a:r>
              <a:rPr lang="en-US" dirty="0" smtClean="0"/>
              <a:t>OMPT port underway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9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TAU Interface for Tracking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PAPI</a:t>
            </a:r>
          </a:p>
          <a:p>
            <a:pPr lvl="1"/>
            <a:r>
              <a:rPr lang="en-US" dirty="0" smtClean="0"/>
              <a:t>RAPL access directly</a:t>
            </a:r>
          </a:p>
          <a:p>
            <a:pPr lvl="2"/>
            <a:r>
              <a:rPr lang="en-US" dirty="0" smtClean="0"/>
              <a:t>Needs root privileges, </a:t>
            </a:r>
            <a:r>
              <a:rPr lang="en-US" dirty="0" err="1" smtClean="0"/>
              <a:t>setcap</a:t>
            </a:r>
            <a:r>
              <a:rPr lang="en-US" dirty="0" smtClean="0"/>
              <a:t>, </a:t>
            </a:r>
            <a:r>
              <a:rPr lang="en-US" dirty="0" err="1" smtClean="0"/>
              <a:t>msr</a:t>
            </a:r>
            <a:r>
              <a:rPr lang="en-US" dirty="0" smtClean="0"/>
              <a:t> read access</a:t>
            </a:r>
          </a:p>
          <a:p>
            <a:pPr lvl="1"/>
            <a:r>
              <a:rPr lang="en-US" dirty="0" smtClean="0"/>
              <a:t>PERF interface to RAPL</a:t>
            </a:r>
          </a:p>
          <a:p>
            <a:pPr lvl="2"/>
            <a:r>
              <a:rPr lang="en-US" dirty="0" smtClean="0"/>
              <a:t>Needs paranoid file to contain -1 (root)</a:t>
            </a:r>
          </a:p>
          <a:p>
            <a:pPr lvl="2"/>
            <a:r>
              <a:rPr lang="en-US" dirty="0" smtClean="0"/>
              <a:t>No special privileges for binaries</a:t>
            </a:r>
          </a:p>
          <a:p>
            <a:r>
              <a:rPr lang="en-US" dirty="0" smtClean="0"/>
              <a:t>Cray PM Counters Interface</a:t>
            </a:r>
          </a:p>
          <a:p>
            <a:pPr lvl="1"/>
            <a:r>
              <a:rPr lang="en-US" dirty="0" smtClean="0"/>
              <a:t>Available on Cray XC40</a:t>
            </a:r>
          </a:p>
          <a:p>
            <a:pPr lvl="2"/>
            <a:r>
              <a:rPr lang="en-US" dirty="0" smtClean="0"/>
              <a:t>No special privileges for users</a:t>
            </a:r>
          </a:p>
          <a:p>
            <a:pPr lvl="2"/>
            <a:r>
              <a:rPr lang="en-US" dirty="0" smtClean="0"/>
              <a:t>TAU reads data from files</a:t>
            </a:r>
          </a:p>
          <a:p>
            <a:pPr lvl="2"/>
            <a:r>
              <a:rPr lang="en-US" dirty="0" smtClean="0"/>
              <a:t>export TAU_TRACK_POWER=1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6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DyninstAPI</a:t>
            </a:r>
            <a:r>
              <a:rPr lang="en-US" dirty="0" smtClean="0"/>
              <a:t> v9.0.3</a:t>
            </a:r>
          </a:p>
          <a:p>
            <a:pPr lvl="1"/>
            <a:r>
              <a:rPr lang="en-US" dirty="0" smtClean="0"/>
              <a:t>TAU supports </a:t>
            </a:r>
            <a:r>
              <a:rPr lang="en-US" dirty="0" err="1" smtClean="0"/>
              <a:t>DyninstAPI</a:t>
            </a:r>
            <a:r>
              <a:rPr lang="en-US" dirty="0" smtClean="0"/>
              <a:t> 7.x, 8.x, and 9.x </a:t>
            </a:r>
          </a:p>
          <a:p>
            <a:pPr lvl="1"/>
            <a:r>
              <a:rPr lang="en-US" dirty="0" smtClean="0"/>
              <a:t>New TAU release depends on BOOST and Dwarf when used with </a:t>
            </a:r>
            <a:r>
              <a:rPr lang="en-US" dirty="0" err="1" smtClean="0"/>
              <a:t>DyninstAPI</a:t>
            </a:r>
            <a:endParaRPr lang="en-US" dirty="0" smtClean="0"/>
          </a:p>
          <a:p>
            <a:pPr lvl="1"/>
            <a:r>
              <a:rPr lang="en-US" dirty="0" smtClean="0"/>
              <a:t>Used with </a:t>
            </a:r>
            <a:r>
              <a:rPr lang="en-US" dirty="0" err="1" smtClean="0"/>
              <a:t>tau_exec</a:t>
            </a:r>
            <a:r>
              <a:rPr lang="en-US" dirty="0" smtClean="0"/>
              <a:t> for instrumenting binaries and preloading MPI wrapper interposition libraries</a:t>
            </a:r>
          </a:p>
          <a:p>
            <a:pPr lvl="1"/>
            <a:r>
              <a:rPr lang="en-US" dirty="0" smtClean="0"/>
              <a:t>Supports rewriting binaries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0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Database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Analysis Framework for instrumentation of source code, used by TAU and Score-P</a:t>
            </a:r>
          </a:p>
          <a:p>
            <a:r>
              <a:rPr lang="en-US" dirty="0" smtClean="0"/>
              <a:t>New Parsers for C, C++, and Fortran are being integrated</a:t>
            </a:r>
          </a:p>
          <a:p>
            <a:r>
              <a:rPr lang="en-US" dirty="0" err="1" smtClean="0"/>
              <a:t>Gfortran</a:t>
            </a:r>
            <a:r>
              <a:rPr lang="en-US" dirty="0" smtClean="0"/>
              <a:t> 4.8.5 and ROSE, EDG 4.10.1 parsers being tested</a:t>
            </a:r>
          </a:p>
          <a:p>
            <a:r>
              <a:rPr lang="en-US" dirty="0" smtClean="0"/>
              <a:t>TAU v2.25 and PDT v3.21 scheduled for release at SC’15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2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PDT Parsers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PDT C/C++ parser</a:t>
            </a:r>
          </a:p>
          <a:p>
            <a:pPr lvl="1"/>
            <a:r>
              <a:rPr lang="en-US" dirty="0" smtClean="0"/>
              <a:t>Based on EDG 4.10.1.</a:t>
            </a:r>
          </a:p>
          <a:p>
            <a:pPr lvl="1"/>
            <a:r>
              <a:rPr lang="en-US" dirty="0" smtClean="0"/>
              <a:t>Adds new support for C++11 and C++14 features.</a:t>
            </a:r>
          </a:p>
          <a:p>
            <a:pPr lvl="1"/>
            <a:r>
              <a:rPr lang="en-US" dirty="0" smtClean="0"/>
              <a:t>More compatible with GNU extensions.</a:t>
            </a:r>
          </a:p>
          <a:p>
            <a:pPr lvl="1"/>
            <a:r>
              <a:rPr lang="en-US" dirty="0" smtClean="0"/>
              <a:t>Ability to parse code using new versions of the Boost headers not supported by the previous EDG and ROSE-based parsers.</a:t>
            </a:r>
          </a:p>
          <a:p>
            <a:pPr lvl="1"/>
            <a:r>
              <a:rPr lang="en-US" dirty="0" smtClean="0"/>
              <a:t>CUDA parsing support</a:t>
            </a:r>
          </a:p>
          <a:p>
            <a:pPr lvl="2"/>
            <a:r>
              <a:rPr lang="en-US" dirty="0" smtClean="0"/>
              <a:t>Can instrument host functions defined in a .cu file.</a:t>
            </a:r>
          </a:p>
          <a:p>
            <a:pPr lvl="1"/>
            <a:r>
              <a:rPr lang="en-US" dirty="0" smtClean="0"/>
              <a:t>Should substantially expand the range of codes for which TAU can do source-level instrumentation.</a:t>
            </a:r>
          </a:p>
          <a:p>
            <a:pPr lvl="2"/>
            <a:r>
              <a:rPr lang="en-US" dirty="0" smtClean="0"/>
              <a:t>Many Boost-using codes previously were limited to compiler-level instrumentation or sampling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OMPT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OMPT proposal presented to </a:t>
            </a:r>
            <a:r>
              <a:rPr lang="en-US" dirty="0" err="1" smtClean="0"/>
              <a:t>OpenMP</a:t>
            </a:r>
            <a:r>
              <a:rPr lang="en-US" dirty="0" smtClean="0"/>
              <a:t> </a:t>
            </a:r>
            <a:r>
              <a:rPr lang="en-US" dirty="0" smtClean="0"/>
              <a:t>language committee </a:t>
            </a:r>
            <a:r>
              <a:rPr lang="en-US" dirty="0" smtClean="0"/>
              <a:t>at last </a:t>
            </a:r>
            <a:r>
              <a:rPr lang="en-US" dirty="0" smtClean="0"/>
              <a:t>F2F (</a:t>
            </a:r>
            <a:r>
              <a:rPr lang="en-US" dirty="0" smtClean="0"/>
              <a:t>Aachen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Several reasonable concerns raised by compiler vendors</a:t>
            </a:r>
            <a:endParaRPr lang="en-US" dirty="0" smtClean="0"/>
          </a:p>
          <a:p>
            <a:r>
              <a:rPr lang="en-US" dirty="0" err="1" smtClean="0"/>
              <a:t>OpenMP</a:t>
            </a:r>
            <a:r>
              <a:rPr lang="en-US" dirty="0" smtClean="0"/>
              <a:t> 3.0 features done</a:t>
            </a:r>
          </a:p>
          <a:p>
            <a:r>
              <a:rPr lang="en-US" dirty="0" smtClean="0"/>
              <a:t>Outstanding 4.0 issues:</a:t>
            </a:r>
          </a:p>
          <a:p>
            <a:pPr lvl="1"/>
            <a:r>
              <a:rPr lang="en-US" dirty="0" smtClean="0"/>
              <a:t>Tracking task dependencies</a:t>
            </a:r>
          </a:p>
          <a:p>
            <a:pPr lvl="1"/>
            <a:r>
              <a:rPr lang="en-US" dirty="0" smtClean="0"/>
              <a:t>Target directives</a:t>
            </a:r>
          </a:p>
          <a:p>
            <a:r>
              <a:rPr lang="en-US" dirty="0" smtClean="0"/>
              <a:t>TAU support:</a:t>
            </a:r>
          </a:p>
          <a:p>
            <a:pPr lvl="1"/>
            <a:r>
              <a:rPr lang="en-US" dirty="0"/>
              <a:t>Transitioning from Intel modified runtime to “LLVM/Clang” </a:t>
            </a:r>
            <a:r>
              <a:rPr lang="en-US" dirty="0" smtClean="0"/>
              <a:t>runtime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 for GCC 4.9+ (</a:t>
            </a:r>
            <a:r>
              <a:rPr lang="en-US" dirty="0" err="1" smtClean="0"/>
              <a:t>GOMP_parallel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hlinkClick r:id="rId3"/>
              </a:rPr>
              <a:t>https://github.com/OpenMPToolsInterface/LLVM-</a:t>
            </a:r>
            <a:r>
              <a:rPr lang="en-US" dirty="0" smtClean="0">
                <a:hlinkClick r:id="rId3"/>
              </a:rPr>
              <a:t>openmp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4"/>
              </a:rPr>
              <a:t>https://github.com/OpenMPToolsInterface/ompt-test-</a:t>
            </a:r>
            <a:r>
              <a:rPr lang="en-US" dirty="0" smtClean="0">
                <a:hlinkClick r:id="rId4"/>
              </a:rPr>
              <a:t>suite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3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with Current GPU Profiling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4" y="1524000"/>
            <a:ext cx="3882231" cy="292622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34" y="1524000"/>
            <a:ext cx="3882231" cy="2926221"/>
          </a:xfr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12648" y="4343400"/>
            <a:ext cx="8153400" cy="17526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Hard to correlate where performance spikes are attributed to in source code</a:t>
            </a:r>
          </a:p>
          <a:p>
            <a:r>
              <a:rPr lang="en-US" dirty="0" smtClean="0"/>
              <a:t>Event queue method: event injected at beginning and at end of execution (no idea what happens in between)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AHM @ ORNL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FA3D-3E06-C147-83DF-B04C35058B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2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1786</Words>
  <Application>Microsoft Macintosh PowerPoint</Application>
  <PresentationFormat>On-screen Show (4:3)</PresentationFormat>
  <Paragraphs>239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Tools, Integration, Measurement &amp; Modeling Update</vt:lpstr>
      <vt:lpstr>TAU Port to ARM64 Linux</vt:lpstr>
      <vt:lpstr>TAU Port to Power 8 Linux</vt:lpstr>
      <vt:lpstr>TAU Interface for Tracking Energy</vt:lpstr>
      <vt:lpstr>Tool Integration</vt:lpstr>
      <vt:lpstr>Program Database Toolkit</vt:lpstr>
      <vt:lpstr>New PDT Parsers</vt:lpstr>
      <vt:lpstr>OMPT updates</vt:lpstr>
      <vt:lpstr>Problem with Current GPU Profiling</vt:lpstr>
      <vt:lpstr>TAU CUPTI Updates (1)</vt:lpstr>
      <vt:lpstr>Kernel Characterization for LAMMPS and LULESH Applications</vt:lpstr>
      <vt:lpstr>TAU CUPTI Updates (2)</vt:lpstr>
      <vt:lpstr>Divergent Branch Problem</vt:lpstr>
      <vt:lpstr>Control Flow Graphs for Various Rodinia Kernel Functions</vt:lpstr>
      <vt:lpstr>Basic Block Trip Counts</vt:lpstr>
      <vt:lpstr>Ongoing work</vt:lpstr>
      <vt:lpstr>PAPI-NUMA: Experimental Extension to PAPI for NUMA Profiling</vt:lpstr>
      <vt:lpstr>Proposed Tool Interface</vt:lpstr>
      <vt:lpstr>TAU + PAPI-NUMA</vt:lpstr>
      <vt:lpstr>Roofline Visualization</vt:lpstr>
      <vt:lpstr>Autoperf</vt:lpstr>
      <vt:lpstr>Geant4 Example: Effect of optimizations</vt:lpstr>
    </vt:vector>
  </TitlesOfParts>
  <Company>ParaTools,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Tools / Integration Update</dc:title>
  <dc:creator>Kevin Huck</dc:creator>
  <cp:lastModifiedBy>Kevin Huck</cp:lastModifiedBy>
  <cp:revision>29</cp:revision>
  <cp:lastPrinted>2015-10-20T11:53:37Z</cp:lastPrinted>
  <dcterms:created xsi:type="dcterms:W3CDTF">2015-10-19T19:41:43Z</dcterms:created>
  <dcterms:modified xsi:type="dcterms:W3CDTF">2015-10-20T16:22:33Z</dcterms:modified>
</cp:coreProperties>
</file>