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sldIdLst>
    <p:sldId id="274"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ucer" initials="cs" lastIdx="12" clrIdx="0"/>
  <p:cmAuthor id="1" name="Robert Luca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F0B"/>
    <a:srgbClr val="FC0006"/>
    <a:srgbClr val="2209FF"/>
    <a:srgbClr val="FCC609"/>
    <a:srgbClr val="1194FF"/>
    <a:srgbClr val="2A00FF"/>
    <a:srgbClr val="367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07" autoAdjust="0"/>
    <p:restoredTop sz="82020" autoAdjust="0"/>
  </p:normalViewPr>
  <p:slideViewPr>
    <p:cSldViewPr>
      <p:cViewPr varScale="1">
        <p:scale>
          <a:sx n="95" d="100"/>
          <a:sy n="95" d="100"/>
        </p:scale>
        <p:origin x="-616" y="-112"/>
      </p:cViewPr>
      <p:guideLst>
        <p:guide orient="horz" pos="2208"/>
        <p:guide pos="2880"/>
      </p:guideLst>
    </p:cSldViewPr>
  </p:slideViewPr>
  <p:outlineViewPr>
    <p:cViewPr>
      <p:scale>
        <a:sx n="33" d="100"/>
        <a:sy n="33" d="100"/>
      </p:scale>
      <p:origin x="30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07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0" tIns="46582" rIns="93160"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60" tIns="46582" rIns="93160" bIns="46582" rtlCol="0"/>
          <a:lstStyle>
            <a:lvl1pPr algn="r">
              <a:defRPr sz="1200"/>
            </a:lvl1pPr>
          </a:lstStyle>
          <a:p>
            <a:fld id="{552A171B-F280-487E-AB57-9E09D7D6F475}" type="datetimeFigureOut">
              <a:rPr lang="en-US" smtClean="0"/>
              <a:pPr/>
              <a:t>10/7/14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0" tIns="46582" rIns="93160"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0" tIns="46582" rIns="93160"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0" tIns="46582" rIns="93160"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0" tIns="46582" rIns="93160" bIns="46582" rtlCol="0" anchor="b"/>
          <a:lstStyle>
            <a:lvl1pPr algn="r">
              <a:defRPr sz="1200"/>
            </a:lvl1pPr>
          </a:lstStyle>
          <a:p>
            <a:fld id="{F4A6DD1E-07AB-4857-BE57-82B520EA68A7}" type="slidenum">
              <a:rPr lang="en-US" smtClean="0"/>
              <a:pPr/>
              <a:t>‹#›</a:t>
            </a:fld>
            <a:endParaRPr lang="en-US" dirty="0"/>
          </a:p>
        </p:txBody>
      </p:sp>
    </p:spTree>
    <p:extLst>
      <p:ext uri="{BB962C8B-B14F-4D97-AF65-F5344CB8AC3E}">
        <p14:creationId xmlns:p14="http://schemas.microsoft.com/office/powerpoint/2010/main" val="234838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r>
              <a:rPr lang="en-US" sz="1400" b="0" dirty="0" smtClean="0">
                <a:solidFill>
                  <a:schemeClr val="tx1"/>
                </a:solidFill>
              </a:rPr>
              <a:t>MPAS-Ocean: “Model for Prediction Across</a:t>
            </a:r>
            <a:r>
              <a:rPr lang="en-US" sz="1400" b="0" baseline="0" dirty="0" smtClean="0">
                <a:solidFill>
                  <a:schemeClr val="tx1"/>
                </a:solidFill>
              </a:rPr>
              <a:t> Scales” project from NCAR &amp; LANL (COSIM). In MPAS, the ocean (or atmospheric) data is discretized into </a:t>
            </a:r>
            <a:r>
              <a:rPr lang="en-US" sz="1400" b="0" kern="1200" dirty="0" smtClean="0">
                <a:solidFill>
                  <a:schemeClr val="tx1"/>
                </a:solidFill>
                <a:latin typeface="+mn-lt"/>
                <a:ea typeface="+mn-ea"/>
                <a:cs typeface="+mn-cs"/>
              </a:rPr>
              <a:t>unstructured </a:t>
            </a:r>
            <a:r>
              <a:rPr lang="en-US" sz="1400" b="0" kern="1200" dirty="0" err="1" smtClean="0">
                <a:solidFill>
                  <a:schemeClr val="tx1"/>
                </a:solidFill>
                <a:latin typeface="+mn-lt"/>
                <a:ea typeface="+mn-ea"/>
                <a:cs typeface="+mn-cs"/>
              </a:rPr>
              <a:t>Voronoi</a:t>
            </a:r>
            <a:r>
              <a:rPr lang="en-US" sz="1400" b="0" kern="1200" dirty="0" smtClean="0">
                <a:solidFill>
                  <a:schemeClr val="tx1"/>
                </a:solidFill>
                <a:latin typeface="+mn-lt"/>
                <a:ea typeface="+mn-ea"/>
                <a:cs typeface="+mn-cs"/>
              </a:rPr>
              <a:t> meshes, formally Spherical </a:t>
            </a:r>
            <a:r>
              <a:rPr lang="en-US" sz="1400" b="0" kern="1200" dirty="0" err="1" smtClean="0">
                <a:solidFill>
                  <a:schemeClr val="tx1"/>
                </a:solidFill>
                <a:latin typeface="+mn-lt"/>
                <a:ea typeface="+mn-ea"/>
                <a:cs typeface="+mn-cs"/>
              </a:rPr>
              <a:t>Centriodal</a:t>
            </a:r>
            <a:r>
              <a:rPr lang="en-US" sz="1400" b="0" kern="1200" dirty="0" smtClean="0">
                <a:solidFill>
                  <a:schemeClr val="tx1"/>
                </a:solidFill>
                <a:latin typeface="+mn-lt"/>
                <a:ea typeface="+mn-ea"/>
                <a:cs typeface="+mn-cs"/>
              </a:rPr>
              <a:t> </a:t>
            </a:r>
            <a:r>
              <a:rPr lang="en-US" sz="1400" b="0" kern="1200" dirty="0" err="1" smtClean="0">
                <a:solidFill>
                  <a:schemeClr val="tx1"/>
                </a:solidFill>
                <a:latin typeface="+mn-lt"/>
                <a:ea typeface="+mn-ea"/>
                <a:cs typeface="+mn-cs"/>
              </a:rPr>
              <a:t>Voronoi</a:t>
            </a:r>
            <a:r>
              <a:rPr lang="en-US" sz="1400" b="0" kern="1200" dirty="0" smtClean="0">
                <a:solidFill>
                  <a:schemeClr val="tx1"/>
                </a:solidFill>
                <a:latin typeface="+mn-lt"/>
                <a:ea typeface="+mn-ea"/>
                <a:cs typeface="+mn-cs"/>
              </a:rPr>
              <a:t> </a:t>
            </a:r>
            <a:r>
              <a:rPr lang="en-US" sz="1400" b="0" kern="1200" dirty="0" err="1" smtClean="0">
                <a:solidFill>
                  <a:schemeClr val="tx1"/>
                </a:solidFill>
                <a:latin typeface="+mn-lt"/>
                <a:ea typeface="+mn-ea"/>
                <a:cs typeface="+mn-cs"/>
              </a:rPr>
              <a:t>Tesselations</a:t>
            </a:r>
            <a:r>
              <a:rPr lang="en-US" sz="1400" b="0" kern="1200" dirty="0" smtClean="0">
                <a:solidFill>
                  <a:schemeClr val="tx1"/>
                </a:solidFill>
                <a:latin typeface="+mn-lt"/>
                <a:ea typeface="+mn-ea"/>
                <a:cs typeface="+mn-cs"/>
              </a:rPr>
              <a:t> (SCVTs).</a:t>
            </a:r>
          </a:p>
          <a:p>
            <a:pPr>
              <a:lnSpc>
                <a:spcPct val="80000"/>
              </a:lnSpc>
              <a:spcBef>
                <a:spcPct val="0"/>
              </a:spcBef>
              <a:buFontTx/>
              <a:buNone/>
            </a:pPr>
            <a:endParaRPr lang="en-US" sz="1400" b="0" kern="1200" dirty="0" smtClean="0">
              <a:solidFill>
                <a:schemeClr val="tx1"/>
              </a:solidFill>
              <a:latin typeface="+mn-lt"/>
              <a:ea typeface="+mn-ea"/>
              <a:cs typeface="+mn-cs"/>
            </a:endParaRPr>
          </a:p>
          <a:p>
            <a:pPr>
              <a:lnSpc>
                <a:spcPct val="80000"/>
              </a:lnSpc>
              <a:spcBef>
                <a:spcPct val="0"/>
              </a:spcBef>
              <a:buFontTx/>
              <a:buNone/>
            </a:pPr>
            <a:r>
              <a:rPr lang="en-US" sz="1400" b="0" kern="1200" dirty="0" smtClean="0">
                <a:solidFill>
                  <a:schemeClr val="tx1"/>
                </a:solidFill>
                <a:latin typeface="+mn-lt"/>
                <a:ea typeface="+mn-ea"/>
                <a:cs typeface="+mn-cs"/>
              </a:rPr>
              <a:t>The mesh cells are partitioned by GPMETIS</a:t>
            </a:r>
            <a:r>
              <a:rPr lang="en-US" sz="1400" b="0" kern="1200" baseline="0" dirty="0" smtClean="0">
                <a:solidFill>
                  <a:schemeClr val="tx1"/>
                </a:solidFill>
                <a:latin typeface="+mn-lt"/>
                <a:ea typeface="+mn-ea"/>
                <a:cs typeface="+mn-cs"/>
              </a:rPr>
              <a:t> into blocks. The blocks are very well balanced with respect to the number of cells per block. However, TAU performance measurement demonstrated that the computational load is not well balanced across blocks.</a:t>
            </a:r>
          </a:p>
          <a:p>
            <a:pPr>
              <a:lnSpc>
                <a:spcPct val="80000"/>
              </a:lnSpc>
              <a:spcBef>
                <a:spcPct val="0"/>
              </a:spcBef>
              <a:buFontTx/>
              <a:buNone/>
            </a:pPr>
            <a:endParaRPr lang="en-US" sz="1400" b="0" kern="1200" baseline="0" dirty="0" smtClean="0">
              <a:solidFill>
                <a:schemeClr val="tx1"/>
              </a:solidFill>
              <a:latin typeface="+mn-lt"/>
              <a:ea typeface="+mn-ea"/>
              <a:cs typeface="+mn-cs"/>
            </a:endParaRPr>
          </a:p>
          <a:p>
            <a:pPr>
              <a:lnSpc>
                <a:spcPct val="80000"/>
              </a:lnSpc>
              <a:spcBef>
                <a:spcPct val="0"/>
              </a:spcBef>
              <a:buFontTx/>
              <a:buNone/>
            </a:pPr>
            <a:r>
              <a:rPr lang="en-US" sz="1400" b="0" kern="1200" baseline="0" dirty="0" smtClean="0">
                <a:solidFill>
                  <a:schemeClr val="tx1"/>
                </a:solidFill>
                <a:latin typeface="+mn-lt"/>
                <a:ea typeface="+mn-ea"/>
                <a:cs typeface="+mn-cs"/>
              </a:rPr>
              <a:t>Correlating the performance data with application metadata collected by TAU, we were able to determine that the imbalance was correlated with not the number of cells per block, but the total number of cells needed to compute a block – which includes 3 layers of halo cells from neighboring blocks. Blocks with relatively few neighbors (coastal cells) have relatively fewer cells to compute, and terminate early on each iteration, leading to long </a:t>
            </a:r>
            <a:r>
              <a:rPr lang="en-US" sz="1400" b="0" kern="1200" baseline="0" dirty="0" err="1" smtClean="0">
                <a:solidFill>
                  <a:schemeClr val="tx1"/>
                </a:solidFill>
                <a:latin typeface="+mn-lt"/>
                <a:ea typeface="+mn-ea"/>
                <a:cs typeface="+mn-cs"/>
              </a:rPr>
              <a:t>MPI_Wait</a:t>
            </a:r>
            <a:r>
              <a:rPr lang="en-US" sz="1400" b="0" kern="1200" baseline="0" dirty="0" smtClean="0">
                <a:solidFill>
                  <a:schemeClr val="tx1"/>
                </a:solidFill>
                <a:latin typeface="+mn-lt"/>
                <a:ea typeface="+mn-ea"/>
                <a:cs typeface="+mn-cs"/>
              </a:rPr>
              <a:t> times.</a:t>
            </a:r>
          </a:p>
          <a:p>
            <a:pPr>
              <a:lnSpc>
                <a:spcPct val="80000"/>
              </a:lnSpc>
              <a:spcBef>
                <a:spcPct val="0"/>
              </a:spcBef>
              <a:buFontTx/>
              <a:buNone/>
            </a:pPr>
            <a:endParaRPr lang="en-US" sz="1400" b="0" kern="1200" baseline="0" dirty="0" smtClean="0">
              <a:solidFill>
                <a:schemeClr val="tx1"/>
              </a:solidFill>
              <a:latin typeface="+mn-lt"/>
              <a:ea typeface="+mn-ea"/>
              <a:cs typeface="+mn-cs"/>
            </a:endParaRPr>
          </a:p>
          <a:p>
            <a:pPr>
              <a:lnSpc>
                <a:spcPct val="80000"/>
              </a:lnSpc>
              <a:spcBef>
                <a:spcPct val="0"/>
              </a:spcBef>
              <a:buFontTx/>
              <a:buNone/>
            </a:pPr>
            <a:r>
              <a:rPr lang="en-US" sz="1400" b="0" kern="1200" baseline="0" dirty="0" smtClean="0">
                <a:solidFill>
                  <a:schemeClr val="tx1"/>
                </a:solidFill>
                <a:latin typeface="+mn-lt"/>
                <a:ea typeface="+mn-ea"/>
                <a:cs typeface="+mn-cs"/>
              </a:rPr>
              <a:t>The “Hindsight” partition refinement method modifies the static partitioning by assigning weights to each cell in the block, where the weight is defined as the </a:t>
            </a:r>
            <a:r>
              <a:rPr lang="en-US" sz="1400" b="1" i="1" kern="1200" baseline="0" dirty="0" smtClean="0">
                <a:solidFill>
                  <a:schemeClr val="tx1"/>
                </a:solidFill>
                <a:latin typeface="+mn-lt"/>
                <a:ea typeface="+mn-ea"/>
                <a:cs typeface="+mn-cs"/>
              </a:rPr>
              <a:t>total</a:t>
            </a:r>
            <a:r>
              <a:rPr lang="en-US" sz="1400" b="0" i="0" kern="1200" baseline="0" dirty="0" smtClean="0">
                <a:solidFill>
                  <a:schemeClr val="tx1"/>
                </a:solidFill>
                <a:latin typeface="+mn-lt"/>
                <a:ea typeface="+mn-ea"/>
                <a:cs typeface="+mn-cs"/>
              </a:rPr>
              <a:t> amount of work in the block, including halo cells. The mesh is then repartitioned, with the goal of reducing max </a:t>
            </a:r>
            <a:r>
              <a:rPr lang="en-US" sz="1400" b="1" i="1" kern="1200" baseline="0" dirty="0" smtClean="0">
                <a:solidFill>
                  <a:schemeClr val="tx1"/>
                </a:solidFill>
                <a:latin typeface="+mn-lt"/>
                <a:ea typeface="+mn-ea"/>
                <a:cs typeface="+mn-cs"/>
              </a:rPr>
              <a:t>total</a:t>
            </a:r>
            <a:r>
              <a:rPr lang="en-US" sz="1400" b="0" i="0" kern="1200" baseline="0" dirty="0" smtClean="0">
                <a:solidFill>
                  <a:schemeClr val="tx1"/>
                </a:solidFill>
                <a:latin typeface="+mn-lt"/>
                <a:ea typeface="+mn-ea"/>
                <a:cs typeface="+mn-cs"/>
              </a:rPr>
              <a:t> amount of work assigned any block.</a:t>
            </a:r>
          </a:p>
          <a:p>
            <a:pPr>
              <a:lnSpc>
                <a:spcPct val="80000"/>
              </a:lnSpc>
              <a:spcBef>
                <a:spcPct val="0"/>
              </a:spcBef>
              <a:buFontTx/>
              <a:buNone/>
            </a:pPr>
            <a:endParaRPr lang="en-US" sz="1400" b="0" i="0" kern="1200" baseline="0" dirty="0" smtClean="0">
              <a:solidFill>
                <a:schemeClr val="tx1"/>
              </a:solidFill>
              <a:latin typeface="+mn-lt"/>
              <a:ea typeface="+mn-ea"/>
              <a:cs typeface="+mn-cs"/>
            </a:endParaRPr>
          </a:p>
          <a:p>
            <a:pPr>
              <a:lnSpc>
                <a:spcPct val="80000"/>
              </a:lnSpc>
              <a:spcBef>
                <a:spcPct val="0"/>
              </a:spcBef>
              <a:buFontTx/>
              <a:buNone/>
            </a:pPr>
            <a:r>
              <a:rPr lang="en-US" sz="1400" b="0" i="0" kern="1200" baseline="0" dirty="0" smtClean="0">
                <a:solidFill>
                  <a:schemeClr val="tx1"/>
                </a:solidFill>
                <a:latin typeface="+mn-lt"/>
                <a:ea typeface="+mn-ea"/>
                <a:cs typeface="+mn-cs"/>
              </a:rPr>
              <a:t>The TAU performance measurements and Metadata are post-processed, and combined with the application </a:t>
            </a:r>
            <a:r>
              <a:rPr lang="en-US" sz="1400" b="0" i="0" kern="1200" baseline="0" dirty="0" err="1" smtClean="0">
                <a:solidFill>
                  <a:schemeClr val="tx1"/>
                </a:solidFill>
                <a:latin typeface="+mn-lt"/>
                <a:ea typeface="+mn-ea"/>
                <a:cs typeface="+mn-cs"/>
              </a:rPr>
              <a:t>NetCDF</a:t>
            </a:r>
            <a:r>
              <a:rPr lang="en-US" sz="1400" b="0" i="0" kern="1200" baseline="0" dirty="0" smtClean="0">
                <a:solidFill>
                  <a:schemeClr val="tx1"/>
                </a:solidFill>
                <a:latin typeface="+mn-lt"/>
                <a:ea typeface="+mn-ea"/>
                <a:cs typeface="+mn-cs"/>
              </a:rPr>
              <a:t> data. That data is parsed and visualized in </a:t>
            </a:r>
            <a:r>
              <a:rPr lang="en-US" sz="1400" b="0" i="0" kern="1200" baseline="0" dirty="0" err="1" smtClean="0">
                <a:solidFill>
                  <a:schemeClr val="tx1"/>
                </a:solidFill>
                <a:latin typeface="+mn-lt"/>
                <a:ea typeface="+mn-ea"/>
                <a:cs typeface="+mn-cs"/>
              </a:rPr>
              <a:t>VisIt</a:t>
            </a:r>
            <a:r>
              <a:rPr lang="en-US" sz="1400" b="0" i="0" kern="1200" baseline="0" dirty="0" smtClean="0">
                <a:solidFill>
                  <a:schemeClr val="tx1"/>
                </a:solidFill>
                <a:latin typeface="+mn-lt"/>
                <a:ea typeface="+mn-ea"/>
                <a:cs typeface="+mn-cs"/>
              </a:rPr>
              <a:t>. 3D and 2D projections are possible, but the 2D projection looks best for slides/publications. 3D is best for interactive exploration in </a:t>
            </a:r>
            <a:r>
              <a:rPr lang="en-US" sz="1400" b="0" i="0" kern="1200" baseline="0" dirty="0" err="1" smtClean="0">
                <a:solidFill>
                  <a:schemeClr val="tx1"/>
                </a:solidFill>
                <a:latin typeface="+mn-lt"/>
                <a:ea typeface="+mn-ea"/>
                <a:cs typeface="+mn-cs"/>
              </a:rPr>
              <a:t>VisIt</a:t>
            </a:r>
            <a:r>
              <a:rPr lang="en-US" sz="1400" b="0" i="0" kern="1200" baseline="0" dirty="0" smtClean="0">
                <a:solidFill>
                  <a:schemeClr val="tx1"/>
                </a:solidFill>
                <a:latin typeface="+mn-lt"/>
                <a:ea typeface="+mn-ea"/>
                <a:cs typeface="+mn-cs"/>
              </a:rPr>
              <a:t>.</a:t>
            </a:r>
            <a:endParaRPr lang="en-US" sz="1400" b="0" dirty="0" smtClean="0">
              <a:solidFill>
                <a:schemeClr val="tx1"/>
              </a:solidFill>
            </a:endParaRPr>
          </a:p>
        </p:txBody>
      </p:sp>
      <p:sp>
        <p:nvSpPr>
          <p:cNvPr id="15363" name="Slide Number Placeholder 3"/>
          <p:cNvSpPr txBox="1">
            <a:spLocks noGrp="1"/>
          </p:cNvSpPr>
          <p:nvPr/>
        </p:nvSpPr>
        <p:spPr bwMode="auto">
          <a:xfrm>
            <a:off x="3969707" y="8830153"/>
            <a:ext cx="3039109" cy="464662"/>
          </a:xfrm>
          <a:prstGeom prst="rect">
            <a:avLst/>
          </a:prstGeom>
          <a:noFill/>
          <a:ln w="9525">
            <a:noFill/>
            <a:miter lim="800000"/>
            <a:headEnd/>
            <a:tailEnd/>
          </a:ln>
        </p:spPr>
        <p:txBody>
          <a:bodyPr lIns="91419" tIns="45709" rIns="91419" bIns="45709" anchor="b"/>
          <a:lstStyle/>
          <a:p>
            <a:pPr algn="r" defTabSz="914773" eaLnBrk="0" hangingPunct="0"/>
            <a:fld id="{CC75C1CE-B3C7-4E1B-B254-F041918EBDA5}" type="slidenum">
              <a:rPr lang="en-US" sz="1200"/>
              <a:pPr algn="r" defTabSz="914773" eaLnBrk="0" hangingPunct="0"/>
              <a:t>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ASCAC August 24-25, 2010</a:t>
            </a:r>
            <a:endParaRPr lang="en-US" dirty="0"/>
          </a:p>
        </p:txBody>
      </p:sp>
      <p:sp>
        <p:nvSpPr>
          <p:cNvPr id="6" name="Slide Number Placeholder 5"/>
          <p:cNvSpPr>
            <a:spLocks noGrp="1"/>
          </p:cNvSpPr>
          <p:nvPr>
            <p:ph type="sldNum" sz="quarter" idx="12"/>
          </p:nvPr>
        </p:nvSpPr>
        <p:spPr/>
        <p:txBody>
          <a:bodyPr/>
          <a:lstStyle/>
          <a:p>
            <a:fld id="{8F7F0FD8-C4D8-4FC8-ACE5-C8022F3C3BAB}" type="slidenum">
              <a:rPr lang="en-US" smtClean="0"/>
              <a:pPr/>
              <a:t>‹#›</a:t>
            </a:fld>
            <a:endParaRPr lang="en-US" dirty="0"/>
          </a:p>
        </p:txBody>
      </p:sp>
      <p:sp>
        <p:nvSpPr>
          <p:cNvPr id="7" name="Rectangle 6"/>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horizontal-logo-green-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8F7F0FD8-C4D8-4FC8-ACE5-C8022F3C3BAB}"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ASCAC August 24-25, 2010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F7F0FD8-C4D8-4FC8-ACE5-C8022F3C3BAB}"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ASCAC August 24-25, 2010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8F7F0FD8-C4D8-4FC8-ACE5-C8022F3C3BAB}"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t>ASCAC August 24-25, 2010</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ASCAC August 24-25, 2010</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56"/>
          <p:cNvSpPr>
            <a:spLocks noGrp="1" noChangeArrowheads="1"/>
          </p:cNvSpPr>
          <p:nvPr>
            <p:ph type="ftr" sz="quarter" idx="10"/>
          </p:nvPr>
        </p:nvSpPr>
        <p:spPr>
          <a:xfrm>
            <a:off x="3124200" y="6638925"/>
            <a:ext cx="2895600" cy="182563"/>
          </a:xfrm>
          <a:prstGeom prst="rect">
            <a:avLst/>
          </a:prstGeom>
          <a:ln/>
        </p:spPr>
        <p:txBody>
          <a:bodyPr/>
          <a:lstStyle>
            <a:lvl1pPr>
              <a:defRPr/>
            </a:lvl1pPr>
          </a:lstStyle>
          <a:p>
            <a:pPr>
              <a:defRPr/>
            </a:pPr>
            <a:r>
              <a:rPr lang="en-US" dirty="0" smtClean="0"/>
              <a:t>ASCAC August 24-25, 2010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ASCAC August 24-25, 2010</a:t>
            </a:r>
            <a:endParaRPr lang="en-US" dirty="0"/>
          </a:p>
        </p:txBody>
      </p:sp>
      <p:sp>
        <p:nvSpPr>
          <p:cNvPr id="5" name="Slide Number Placeholder 4"/>
          <p:cNvSpPr>
            <a:spLocks noGrp="1"/>
          </p:cNvSpPr>
          <p:nvPr>
            <p:ph type="sldNum" sz="quarter" idx="12"/>
          </p:nvPr>
        </p:nvSpPr>
        <p:spPr/>
        <p:txBody>
          <a:bodyPr/>
          <a:lstStyle/>
          <a:p>
            <a:fld id="{7DF4C97D-2F8B-46B3-9CB6-6C3C0F52BCC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5" y="866776"/>
            <a:ext cx="8410575" cy="5259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7064"/>
            <a:ext cx="5334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r>
              <a:rPr lang="en-US" dirty="0" smtClean="0"/>
              <a:t>ASCAC August 24-25, 2010</a:t>
            </a:r>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fld id="{8F7F0FD8-C4D8-4FC8-ACE5-C8022F3C3BAB}" type="slidenum">
              <a:rPr lang="en-US" smtClean="0"/>
              <a:pPr/>
              <a:t>‹#›</a:t>
            </a:fld>
            <a:endParaRPr lang="en-US" dirty="0"/>
          </a:p>
        </p:txBody>
      </p:sp>
      <p:pic>
        <p:nvPicPr>
          <p:cNvPr id="7" name="Picture 9" descr="horizontal-logo-green-text.jpg"/>
          <p:cNvPicPr>
            <a:picLocks noChangeAspect="1"/>
          </p:cNvPicPr>
          <p:nvPr/>
        </p:nvPicPr>
        <p:blipFill>
          <a:blip r:embed="rId10"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Straight Connector 8"/>
          <p:cNvCxnSpPr>
            <a:cxnSpLocks noChangeShapeType="1"/>
          </p:cNvCxnSpPr>
          <p:nvPr/>
        </p:nvCxnSpPr>
        <p:spPr bwMode="auto">
          <a:xfrm>
            <a:off x="152400" y="2130425"/>
            <a:ext cx="8763000" cy="3175"/>
          </a:xfrm>
          <a:prstGeom prst="line">
            <a:avLst/>
          </a:prstGeom>
          <a:noFill/>
          <a:ln w="25400" algn="ctr">
            <a:solidFill>
              <a:srgbClr val="F9B074"/>
            </a:solidFill>
            <a:round/>
            <a:headEnd/>
            <a:tailEnd/>
          </a:ln>
        </p:spPr>
      </p:cxnSp>
      <p:cxnSp>
        <p:nvCxnSpPr>
          <p:cNvPr id="14339" name="Straight Connector 20"/>
          <p:cNvCxnSpPr>
            <a:cxnSpLocks noChangeShapeType="1"/>
          </p:cNvCxnSpPr>
          <p:nvPr/>
        </p:nvCxnSpPr>
        <p:spPr bwMode="auto">
          <a:xfrm>
            <a:off x="4724400" y="838200"/>
            <a:ext cx="0" cy="1295400"/>
          </a:xfrm>
          <a:prstGeom prst="line">
            <a:avLst/>
          </a:prstGeom>
          <a:noFill/>
          <a:ln w="25400" algn="ctr">
            <a:solidFill>
              <a:srgbClr val="F9B074"/>
            </a:solidFill>
            <a:round/>
            <a:headEnd/>
            <a:tailEnd/>
          </a:ln>
        </p:spPr>
      </p:cxnSp>
      <p:sp>
        <p:nvSpPr>
          <p:cNvPr id="14340" name="TextBox 13"/>
          <p:cNvSpPr txBox="1">
            <a:spLocks noChangeArrowheads="1"/>
          </p:cNvSpPr>
          <p:nvPr/>
        </p:nvSpPr>
        <p:spPr bwMode="auto">
          <a:xfrm>
            <a:off x="5181600" y="762000"/>
            <a:ext cx="83548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Impact</a:t>
            </a:r>
            <a:endParaRPr lang="en-US" i="1" dirty="0">
              <a:solidFill>
                <a:srgbClr val="DA5500"/>
              </a:solidFill>
            </a:endParaRPr>
          </a:p>
        </p:txBody>
      </p:sp>
      <p:sp>
        <p:nvSpPr>
          <p:cNvPr id="14341" name="TextBox 14"/>
          <p:cNvSpPr txBox="1">
            <a:spLocks noChangeArrowheads="1"/>
          </p:cNvSpPr>
          <p:nvPr/>
        </p:nvSpPr>
        <p:spPr bwMode="auto">
          <a:xfrm>
            <a:off x="503925" y="762000"/>
            <a:ext cx="120392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Objectives   </a:t>
            </a:r>
            <a:endParaRPr lang="en-US" i="1" dirty="0">
              <a:solidFill>
                <a:srgbClr val="DA5500"/>
              </a:solidFill>
            </a:endParaRPr>
          </a:p>
        </p:txBody>
      </p:sp>
      <p:sp>
        <p:nvSpPr>
          <p:cNvPr id="14342" name="Content Placeholder 5"/>
          <p:cNvSpPr>
            <a:spLocks noGrp="1"/>
          </p:cNvSpPr>
          <p:nvPr>
            <p:ph sz="half" idx="4294967295"/>
          </p:nvPr>
        </p:nvSpPr>
        <p:spPr>
          <a:xfrm>
            <a:off x="152400" y="1143000"/>
            <a:ext cx="4495800" cy="1752600"/>
          </a:xfrm>
        </p:spPr>
        <p:txBody>
          <a:bodyPr>
            <a:normAutofit/>
          </a:bodyPr>
          <a:lstStyle/>
          <a:p>
            <a:pPr lvl="0">
              <a:defRPr/>
            </a:pPr>
            <a:r>
              <a:rPr lang="en-US" sz="1400" dirty="0" smtClean="0">
                <a:solidFill>
                  <a:schemeClr val="tx1"/>
                </a:solidFill>
              </a:rPr>
              <a:t>Map TAU performance measurements to the MPAS-Ocean spatial domain </a:t>
            </a:r>
            <a:r>
              <a:rPr lang="en-US" sz="1400" dirty="0" smtClean="0">
                <a:solidFill>
                  <a:schemeClr val="tx1"/>
                </a:solidFill>
              </a:rPr>
              <a:t>to assist in optimization </a:t>
            </a:r>
            <a:r>
              <a:rPr lang="en-US" sz="1400" dirty="0" smtClean="0">
                <a:solidFill>
                  <a:schemeClr val="tx1"/>
                </a:solidFill>
              </a:rPr>
              <a:t>of </a:t>
            </a:r>
            <a:r>
              <a:rPr lang="en-US" sz="1400" dirty="0" smtClean="0">
                <a:solidFill>
                  <a:schemeClr val="tx1"/>
                </a:solidFill>
              </a:rPr>
              <a:t>partition strategies</a:t>
            </a:r>
          </a:p>
          <a:p>
            <a:pPr lvl="0">
              <a:defRPr/>
            </a:pPr>
            <a:endParaRPr lang="en-US" sz="1400" dirty="0" smtClean="0">
              <a:solidFill>
                <a:schemeClr val="tx1"/>
              </a:solidFill>
            </a:endParaRPr>
          </a:p>
        </p:txBody>
      </p:sp>
      <p:sp>
        <p:nvSpPr>
          <p:cNvPr id="14343" name="Content Placeholder 5"/>
          <p:cNvSpPr>
            <a:spLocks noGrp="1"/>
          </p:cNvSpPr>
          <p:nvPr>
            <p:ph sz="half" idx="4294967295"/>
          </p:nvPr>
        </p:nvSpPr>
        <p:spPr>
          <a:xfrm>
            <a:off x="4800600" y="1143000"/>
            <a:ext cx="4267200" cy="1600200"/>
          </a:xfrm>
        </p:spPr>
        <p:txBody>
          <a:bodyPr>
            <a:normAutofit/>
          </a:bodyPr>
          <a:lstStyle/>
          <a:p>
            <a:pPr>
              <a:defRPr/>
            </a:pPr>
            <a:r>
              <a:rPr lang="en-US" sz="1400" dirty="0">
                <a:solidFill>
                  <a:schemeClr val="tx1"/>
                </a:solidFill>
              </a:rPr>
              <a:t>Integrated </a:t>
            </a:r>
            <a:r>
              <a:rPr lang="en-US" sz="1400" dirty="0" smtClean="0">
                <a:solidFill>
                  <a:schemeClr val="tx1"/>
                </a:solidFill>
              </a:rPr>
              <a:t>TAU performance </a:t>
            </a:r>
            <a:r>
              <a:rPr lang="en-US" sz="1400" dirty="0">
                <a:solidFill>
                  <a:schemeClr val="tx1"/>
                </a:solidFill>
              </a:rPr>
              <a:t>measurement data with application scientific data in </a:t>
            </a:r>
            <a:r>
              <a:rPr lang="en-US" sz="1400" dirty="0" err="1">
                <a:solidFill>
                  <a:schemeClr val="tx1"/>
                </a:solidFill>
              </a:rPr>
              <a:t>VisIt</a:t>
            </a:r>
            <a:r>
              <a:rPr lang="en-US" sz="1400" dirty="0">
                <a:solidFill>
                  <a:schemeClr val="tx1"/>
                </a:solidFill>
              </a:rPr>
              <a:t> </a:t>
            </a:r>
          </a:p>
          <a:p>
            <a:pPr lvl="0">
              <a:defRPr/>
            </a:pPr>
            <a:r>
              <a:rPr lang="en-US" sz="1400" dirty="0" smtClean="0">
                <a:solidFill>
                  <a:schemeClr val="tx1"/>
                </a:solidFill>
              </a:rPr>
              <a:t>Reduced execution time up to 15% for 60km model on 256 processes</a:t>
            </a:r>
          </a:p>
        </p:txBody>
      </p:sp>
      <p:sp>
        <p:nvSpPr>
          <p:cNvPr id="14351" name="Rectangle 9"/>
          <p:cNvSpPr>
            <a:spLocks noChangeArrowheads="1"/>
          </p:cNvSpPr>
          <p:nvPr/>
        </p:nvSpPr>
        <p:spPr bwMode="auto">
          <a:xfrm>
            <a:off x="1981200" y="6437313"/>
            <a:ext cx="6096000" cy="344487"/>
          </a:xfrm>
          <a:prstGeom prst="rect">
            <a:avLst/>
          </a:prstGeom>
          <a:noFill/>
          <a:ln w="15875">
            <a:noFill/>
            <a:miter lim="800000"/>
            <a:headEnd/>
            <a:tailEnd/>
          </a:ln>
        </p:spPr>
        <p:txBody>
          <a:bodyPr/>
          <a:lstStyle/>
          <a:p>
            <a:pPr marL="173038" indent="-173038" eaLnBrk="0" hangingPunct="0">
              <a:lnSpc>
                <a:spcPct val="90000"/>
              </a:lnSpc>
              <a:spcBef>
                <a:spcPct val="60000"/>
              </a:spcBef>
              <a:buClr>
                <a:srgbClr val="FFFF99"/>
              </a:buClr>
              <a:buFont typeface="Symbol" pitchFamily="18" charset="2"/>
              <a:buNone/>
            </a:pPr>
            <a:endParaRPr lang="en-US" sz="1200" dirty="0">
              <a:solidFill>
                <a:srgbClr val="DA5500"/>
              </a:solidFill>
            </a:endParaRPr>
          </a:p>
        </p:txBody>
      </p:sp>
      <p:sp>
        <p:nvSpPr>
          <p:cNvPr id="18" name="TextBox 13"/>
          <p:cNvSpPr txBox="1">
            <a:spLocks noChangeArrowheads="1"/>
          </p:cNvSpPr>
          <p:nvPr/>
        </p:nvSpPr>
        <p:spPr bwMode="auto">
          <a:xfrm>
            <a:off x="5181600" y="2286000"/>
            <a:ext cx="4031232" cy="369332"/>
          </a:xfrm>
          <a:prstGeom prst="rect">
            <a:avLst/>
          </a:prstGeom>
          <a:noFill/>
          <a:ln w="9525">
            <a:noFill/>
            <a:miter lim="800000"/>
            <a:headEnd/>
            <a:tailEnd/>
          </a:ln>
        </p:spPr>
        <p:txBody>
          <a:bodyPr wrap="square">
            <a:spAutoFit/>
          </a:bodyPr>
          <a:lstStyle/>
          <a:p>
            <a:pPr eaLnBrk="0" hangingPunct="0"/>
            <a:r>
              <a:rPr lang="en-US" i="1" dirty="0" smtClean="0">
                <a:solidFill>
                  <a:srgbClr val="DA5500"/>
                </a:solidFill>
              </a:rPr>
              <a:t>Progress &amp; Accomplishments </a:t>
            </a:r>
            <a:endParaRPr lang="en-US" i="1" dirty="0">
              <a:solidFill>
                <a:srgbClr val="DA5500"/>
              </a:solidFill>
            </a:endParaRPr>
          </a:p>
        </p:txBody>
      </p:sp>
      <p:sp>
        <p:nvSpPr>
          <p:cNvPr id="14" name="Content Placeholder 5"/>
          <p:cNvSpPr txBox="1">
            <a:spLocks/>
          </p:cNvSpPr>
          <p:nvPr/>
        </p:nvSpPr>
        <p:spPr bwMode="auto">
          <a:xfrm>
            <a:off x="4800600" y="2590800"/>
            <a:ext cx="4038600" cy="3139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1" indent="-233363" eaLnBrk="0" fontAlgn="base" hangingPunct="0">
              <a:spcBef>
                <a:spcPts val="1200"/>
              </a:spcBef>
              <a:spcAft>
                <a:spcPct val="0"/>
              </a:spcAft>
              <a:buClr>
                <a:schemeClr val="accent4">
                  <a:lumMod val="75000"/>
                </a:schemeClr>
              </a:buClr>
              <a:buSzPct val="100000"/>
              <a:buFont typeface="Wingdings" charset="2"/>
              <a:buChar char="§"/>
              <a:defRPr/>
            </a:pPr>
            <a:r>
              <a:rPr lang="en-US" sz="1400" b="1" dirty="0" smtClean="0">
                <a:cs typeface="Arial" pitchFamily="34" charset="0"/>
              </a:rPr>
              <a:t>Demonstrated that the </a:t>
            </a:r>
            <a:r>
              <a:rPr lang="en-US" sz="1400" b="1" dirty="0" smtClean="0"/>
              <a:t>load imbalance problem is correlated with variability among partition block size due to relatively </a:t>
            </a:r>
            <a:r>
              <a:rPr lang="en-US" sz="1400" b="1" i="1" u="sng" dirty="0" smtClean="0"/>
              <a:t>large halo regions</a:t>
            </a:r>
          </a:p>
          <a:p>
            <a:pPr marL="233363" lvl="1" indent="-233363" eaLnBrk="0" fontAlgn="base" hangingPunct="0">
              <a:spcBef>
                <a:spcPts val="1200"/>
              </a:spcBef>
              <a:spcAft>
                <a:spcPct val="0"/>
              </a:spcAft>
              <a:buClr>
                <a:schemeClr val="accent4">
                  <a:lumMod val="75000"/>
                </a:schemeClr>
              </a:buClr>
              <a:buSzPct val="100000"/>
              <a:buFont typeface="Wingdings" charset="2"/>
              <a:buChar char="§"/>
              <a:defRPr/>
            </a:pPr>
            <a:r>
              <a:rPr lang="en-US" sz="1400" b="1" dirty="0"/>
              <a:t>Visualizations </a:t>
            </a:r>
            <a:r>
              <a:rPr lang="en-US" sz="1400" b="1" dirty="0" smtClean="0"/>
              <a:t>also show that vertical </a:t>
            </a:r>
            <a:r>
              <a:rPr lang="en-US" sz="1400" b="1" dirty="0"/>
              <a:t>depth, coastlines and number of neighbors </a:t>
            </a:r>
            <a:r>
              <a:rPr lang="en-US" sz="1400" b="1" dirty="0" smtClean="0"/>
              <a:t>likely affect </a:t>
            </a:r>
            <a:r>
              <a:rPr lang="en-US" sz="1400" b="1" dirty="0"/>
              <a:t>computation, communication times</a:t>
            </a:r>
            <a:endParaRPr lang="en-US" sz="1400" b="1" dirty="0">
              <a:cs typeface="Arial" pitchFamily="34" charset="0"/>
            </a:endParaRPr>
          </a:p>
          <a:p>
            <a:pPr marL="233363" lvl="1" indent="-233363" eaLnBrk="0" fontAlgn="base" hangingPunct="0">
              <a:spcBef>
                <a:spcPts val="1200"/>
              </a:spcBef>
              <a:spcAft>
                <a:spcPct val="0"/>
              </a:spcAft>
              <a:buClr>
                <a:schemeClr val="accent4">
                  <a:lumMod val="75000"/>
                </a:schemeClr>
              </a:buClr>
              <a:buSzPct val="100000"/>
              <a:buFont typeface="Wingdings" charset="2"/>
              <a:buChar char="§"/>
              <a:defRPr/>
            </a:pPr>
            <a:r>
              <a:rPr lang="en-US" sz="1400" b="1" dirty="0" smtClean="0">
                <a:cs typeface="Arial" pitchFamily="34" charset="0"/>
              </a:rPr>
              <a:t>Hindsight partition refinement using </a:t>
            </a:r>
            <a:r>
              <a:rPr lang="en-US" sz="1400" b="1" dirty="0" err="1" smtClean="0">
                <a:cs typeface="Arial" pitchFamily="34" charset="0"/>
              </a:rPr>
              <a:t>block+halo</a:t>
            </a:r>
            <a:r>
              <a:rPr lang="en-US" sz="1400" b="1" dirty="0" smtClean="0">
                <a:cs typeface="Arial" pitchFamily="34" charset="0"/>
              </a:rPr>
              <a:t> weights reduced mean </a:t>
            </a:r>
            <a:r>
              <a:rPr lang="en-US" sz="1400" b="1" dirty="0" err="1" smtClean="0">
                <a:cs typeface="Arial" pitchFamily="34" charset="0"/>
              </a:rPr>
              <a:t>MPI_Wait</a:t>
            </a:r>
            <a:r>
              <a:rPr lang="en-US" sz="1400" b="1" dirty="0" smtClean="0">
                <a:cs typeface="Arial" pitchFamily="34" charset="0"/>
              </a:rPr>
              <a:t> times by 40%, and overall execution time up to 15% </a:t>
            </a:r>
            <a:r>
              <a:rPr lang="en-US" sz="1400" b="1" dirty="0" smtClean="0"/>
              <a:t> </a:t>
            </a:r>
          </a:p>
          <a:p>
            <a:pPr marL="233363" lvl="1" indent="-233363" eaLnBrk="0" fontAlgn="base" hangingPunct="0">
              <a:spcBef>
                <a:spcPts val="1200"/>
              </a:spcBef>
              <a:spcAft>
                <a:spcPct val="0"/>
              </a:spcAft>
              <a:buClr>
                <a:schemeClr val="accent4">
                  <a:lumMod val="75000"/>
                </a:schemeClr>
              </a:buClr>
              <a:buSzPct val="100000"/>
              <a:buFont typeface="Wingdings" charset="2"/>
              <a:buChar char="§"/>
              <a:defRPr/>
            </a:pPr>
            <a:r>
              <a:rPr lang="en-US" sz="1400" b="1" dirty="0" smtClean="0"/>
              <a:t>Workshop publication: Huck et al., “Linking </a:t>
            </a:r>
            <a:r>
              <a:rPr lang="en-US" sz="1400" b="1" dirty="0"/>
              <a:t>Performance Data into Scientific Visualization </a:t>
            </a:r>
            <a:r>
              <a:rPr lang="en-US" sz="1400" b="1" dirty="0" smtClean="0"/>
              <a:t>Tools”, </a:t>
            </a:r>
            <a:r>
              <a:rPr lang="en-US" sz="1400" b="1" i="1" dirty="0"/>
              <a:t>Visual Performance </a:t>
            </a:r>
            <a:r>
              <a:rPr lang="en-US" sz="1400" b="1" i="1" dirty="0" smtClean="0"/>
              <a:t>Analytics</a:t>
            </a:r>
            <a:r>
              <a:rPr lang="en-US" sz="1400" b="1" dirty="0" smtClean="0"/>
              <a:t> at SC’14</a:t>
            </a:r>
          </a:p>
        </p:txBody>
      </p:sp>
      <p:sp>
        <p:nvSpPr>
          <p:cNvPr id="16" name="Rectangle 15"/>
          <p:cNvSpPr/>
          <p:nvPr/>
        </p:nvSpPr>
        <p:spPr>
          <a:xfrm>
            <a:off x="4648200" y="5867400"/>
            <a:ext cx="4495800" cy="261610"/>
          </a:xfrm>
          <a:prstGeom prst="rect">
            <a:avLst/>
          </a:prstGeom>
        </p:spPr>
        <p:txBody>
          <a:bodyPr wrap="square">
            <a:spAutoFit/>
          </a:bodyPr>
          <a:lstStyle/>
          <a:p>
            <a:pPr algn="ctr"/>
            <a:r>
              <a:rPr lang="en-US" sz="1100" i="1" dirty="0" smtClean="0"/>
              <a:t>Results collected on </a:t>
            </a:r>
            <a:r>
              <a:rPr lang="en-US" sz="1100" i="1" dirty="0" err="1" smtClean="0"/>
              <a:t>Edison@NERSC</a:t>
            </a:r>
            <a:r>
              <a:rPr lang="en-US" sz="1100" i="1" dirty="0" smtClean="0"/>
              <a:t> using 60km data and 240 processes</a:t>
            </a:r>
            <a:endParaRPr lang="en-US" sz="1100" i="1" dirty="0"/>
          </a:p>
        </p:txBody>
      </p:sp>
      <p:sp>
        <p:nvSpPr>
          <p:cNvPr id="23" name="Title 1"/>
          <p:cNvSpPr txBox="1">
            <a:spLocks/>
          </p:cNvSpPr>
          <p:nvPr/>
        </p:nvSpPr>
        <p:spPr>
          <a:xfrm>
            <a:off x="0" y="0"/>
            <a:ext cx="9144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a:lstStyle>
          <a:p>
            <a:r>
              <a:rPr lang="en-US" sz="2000" b="1" dirty="0">
                <a:solidFill>
                  <a:schemeClr val="tx1"/>
                </a:solidFill>
                <a:latin typeface="Arial"/>
                <a:cs typeface="Arial"/>
              </a:rPr>
              <a:t>Linking Performance Data into Scientific Visualization Tools</a:t>
            </a:r>
            <a:r>
              <a:rPr lang="en-US" sz="2000" b="1" dirty="0" smtClean="0">
                <a:solidFill>
                  <a:schemeClr val="tx1"/>
                </a:solidFill>
                <a:latin typeface="Arial"/>
                <a:cs typeface="Arial"/>
              </a:rPr>
              <a:t/>
            </a:r>
            <a:br>
              <a:rPr lang="en-US" sz="2000" b="1" dirty="0" smtClean="0">
                <a:solidFill>
                  <a:schemeClr val="tx1"/>
                </a:solidFill>
                <a:latin typeface="Arial"/>
                <a:cs typeface="Arial"/>
              </a:rPr>
            </a:br>
            <a:r>
              <a:rPr lang="en-US" sz="1600" b="1" dirty="0" smtClean="0">
                <a:solidFill>
                  <a:schemeClr val="tx1"/>
                </a:solidFill>
                <a:latin typeface="Arial"/>
                <a:cs typeface="Arial"/>
              </a:rPr>
              <a:t>Kevin A. Huck (SUPER), Hank Childs (SDAV), Allen D. </a:t>
            </a:r>
            <a:r>
              <a:rPr lang="en-US" sz="1600" b="1" dirty="0" err="1" smtClean="0">
                <a:solidFill>
                  <a:schemeClr val="tx1"/>
                </a:solidFill>
                <a:latin typeface="Arial"/>
                <a:cs typeface="Arial"/>
              </a:rPr>
              <a:t>Malony</a:t>
            </a:r>
            <a:r>
              <a:rPr lang="en-US" sz="1600" b="1" dirty="0" smtClean="0">
                <a:solidFill>
                  <a:schemeClr val="tx1"/>
                </a:solidFill>
                <a:latin typeface="Arial"/>
                <a:cs typeface="Arial"/>
              </a:rPr>
              <a:t> (SUPER)</a:t>
            </a:r>
          </a:p>
        </p:txBody>
      </p:sp>
      <p:pic>
        <p:nvPicPr>
          <p:cNvPr id="15" name="Picture 1" descr="super-logo-background.pdf"/>
          <p:cNvPicPr>
            <a:picLocks noChangeAspect="1"/>
          </p:cNvPicPr>
          <p:nvPr/>
        </p:nvPicPr>
        <p:blipFill>
          <a:blip r:embed="rId3"/>
          <a:srcRect b="1712"/>
          <a:stretch>
            <a:fillRect/>
          </a:stretch>
        </p:blipFill>
        <p:spPr bwMode="auto">
          <a:xfrm>
            <a:off x="7239000" y="6248400"/>
            <a:ext cx="1676400" cy="636544"/>
          </a:xfrm>
          <a:prstGeom prst="rect">
            <a:avLst/>
          </a:prstGeom>
          <a:noFill/>
          <a:ln w="9525">
            <a:noFill/>
            <a:miter lim="800000"/>
            <a:headEnd/>
            <a:tailEnd/>
          </a:ln>
        </p:spPr>
      </p:pic>
      <p:pic>
        <p:nvPicPr>
          <p:cNvPr id="17" name="Picture 16" descr="visit-2D-original-ncells.png"/>
          <p:cNvPicPr>
            <a:picLocks noChangeAspect="1"/>
          </p:cNvPicPr>
          <p:nvPr/>
        </p:nvPicPr>
        <p:blipFill rotWithShape="1">
          <a:blip r:embed="rId4">
            <a:extLst>
              <a:ext uri="{28A0092B-C50C-407E-A947-70E740481C1C}">
                <a14:useLocalDpi xmlns:a14="http://schemas.microsoft.com/office/drawing/2010/main" val="0"/>
              </a:ext>
            </a:extLst>
          </a:blip>
          <a:srcRect l="17670" t="5662" r="463" b="7039"/>
          <a:stretch/>
        </p:blipFill>
        <p:spPr>
          <a:xfrm>
            <a:off x="95250" y="2331720"/>
            <a:ext cx="2190750" cy="1051560"/>
          </a:xfrm>
          <a:prstGeom prst="rect">
            <a:avLst/>
          </a:prstGeom>
          <a:ln>
            <a:solidFill>
              <a:srgbClr val="000000"/>
            </a:solidFill>
          </a:ln>
        </p:spPr>
      </p:pic>
      <p:pic>
        <p:nvPicPr>
          <p:cNvPr id="19" name="Picture 18" descr="visit-2D-refined-ncells-scaled.png"/>
          <p:cNvPicPr>
            <a:picLocks noChangeAspect="1"/>
          </p:cNvPicPr>
          <p:nvPr/>
        </p:nvPicPr>
        <p:blipFill rotWithShape="1">
          <a:blip r:embed="rId5">
            <a:extLst>
              <a:ext uri="{28A0092B-C50C-407E-A947-70E740481C1C}">
                <a14:useLocalDpi xmlns:a14="http://schemas.microsoft.com/office/drawing/2010/main" val="0"/>
              </a:ext>
            </a:extLst>
          </a:blip>
          <a:srcRect l="17439" t="1530" r="578" b="13057"/>
          <a:stretch/>
        </p:blipFill>
        <p:spPr>
          <a:xfrm>
            <a:off x="2438400" y="2331720"/>
            <a:ext cx="2190750" cy="1051560"/>
          </a:xfrm>
          <a:prstGeom prst="rect">
            <a:avLst/>
          </a:prstGeom>
          <a:ln>
            <a:solidFill>
              <a:srgbClr val="000000"/>
            </a:solidFill>
          </a:ln>
        </p:spPr>
      </p:pic>
      <p:pic>
        <p:nvPicPr>
          <p:cNvPr id="20" name="Picture 19" descr="visit-2D-original-computation.png"/>
          <p:cNvPicPr>
            <a:picLocks noChangeAspect="1"/>
          </p:cNvPicPr>
          <p:nvPr/>
        </p:nvPicPr>
        <p:blipFill rotWithShape="1">
          <a:blip r:embed="rId6">
            <a:extLst>
              <a:ext uri="{28A0092B-C50C-407E-A947-70E740481C1C}">
                <a14:useLocalDpi xmlns:a14="http://schemas.microsoft.com/office/drawing/2010/main" val="0"/>
              </a:ext>
            </a:extLst>
          </a:blip>
          <a:srcRect l="17835" t="6104" r="884" b="8250"/>
          <a:stretch/>
        </p:blipFill>
        <p:spPr>
          <a:xfrm>
            <a:off x="95250" y="3627120"/>
            <a:ext cx="2190750" cy="1051560"/>
          </a:xfrm>
          <a:prstGeom prst="rect">
            <a:avLst/>
          </a:prstGeom>
          <a:ln>
            <a:solidFill>
              <a:srgbClr val="000000"/>
            </a:solidFill>
          </a:ln>
        </p:spPr>
      </p:pic>
      <p:pic>
        <p:nvPicPr>
          <p:cNvPr id="22" name="Picture 21" descr="visit-2D-original-mpiwait.png"/>
          <p:cNvPicPr>
            <a:picLocks noChangeAspect="1"/>
          </p:cNvPicPr>
          <p:nvPr/>
        </p:nvPicPr>
        <p:blipFill rotWithShape="1">
          <a:blip r:embed="rId7">
            <a:extLst>
              <a:ext uri="{28A0092B-C50C-407E-A947-70E740481C1C}">
                <a14:useLocalDpi xmlns:a14="http://schemas.microsoft.com/office/drawing/2010/main" val="0"/>
              </a:ext>
            </a:extLst>
          </a:blip>
          <a:srcRect l="17900" t="6036" r="462" b="7104"/>
          <a:stretch/>
        </p:blipFill>
        <p:spPr>
          <a:xfrm>
            <a:off x="95250" y="4937760"/>
            <a:ext cx="2190750" cy="1051560"/>
          </a:xfrm>
          <a:prstGeom prst="rect">
            <a:avLst/>
          </a:prstGeom>
          <a:ln>
            <a:solidFill>
              <a:srgbClr val="000000"/>
            </a:solidFill>
          </a:ln>
        </p:spPr>
      </p:pic>
      <p:pic>
        <p:nvPicPr>
          <p:cNvPr id="24" name="Picture 23" descr="visit-2D-refined-computation-scaled.png"/>
          <p:cNvPicPr>
            <a:picLocks noChangeAspect="1"/>
          </p:cNvPicPr>
          <p:nvPr/>
        </p:nvPicPr>
        <p:blipFill rotWithShape="1">
          <a:blip r:embed="rId8">
            <a:extLst>
              <a:ext uri="{28A0092B-C50C-407E-A947-70E740481C1C}">
                <a14:useLocalDpi xmlns:a14="http://schemas.microsoft.com/office/drawing/2010/main" val="0"/>
              </a:ext>
            </a:extLst>
          </a:blip>
          <a:srcRect l="16976" t="2280" r="580" b="11350"/>
          <a:stretch/>
        </p:blipFill>
        <p:spPr>
          <a:xfrm>
            <a:off x="2438400" y="3627120"/>
            <a:ext cx="2190750" cy="1051560"/>
          </a:xfrm>
          <a:prstGeom prst="rect">
            <a:avLst/>
          </a:prstGeom>
          <a:ln>
            <a:solidFill>
              <a:srgbClr val="000000"/>
            </a:solidFill>
          </a:ln>
        </p:spPr>
      </p:pic>
      <p:pic>
        <p:nvPicPr>
          <p:cNvPr id="25" name="Picture 24" descr="visit-2D-refined-mpiwait-scaled.png"/>
          <p:cNvPicPr>
            <a:picLocks noChangeAspect="1"/>
          </p:cNvPicPr>
          <p:nvPr/>
        </p:nvPicPr>
        <p:blipFill rotWithShape="1">
          <a:blip r:embed="rId9">
            <a:extLst>
              <a:ext uri="{28A0092B-C50C-407E-A947-70E740481C1C}">
                <a14:useLocalDpi xmlns:a14="http://schemas.microsoft.com/office/drawing/2010/main" val="0"/>
              </a:ext>
            </a:extLst>
          </a:blip>
          <a:srcRect l="17091" t="1783" r="695" b="11634"/>
          <a:stretch/>
        </p:blipFill>
        <p:spPr>
          <a:xfrm>
            <a:off x="2438400" y="4937760"/>
            <a:ext cx="2190750" cy="1051560"/>
          </a:xfrm>
          <a:prstGeom prst="rect">
            <a:avLst/>
          </a:prstGeom>
          <a:ln>
            <a:solidFill>
              <a:srgbClr val="000000"/>
            </a:solidFill>
          </a:ln>
        </p:spPr>
      </p:pic>
      <p:sp>
        <p:nvSpPr>
          <p:cNvPr id="26" name="TextBox 25"/>
          <p:cNvSpPr txBox="1"/>
          <p:nvPr/>
        </p:nvSpPr>
        <p:spPr>
          <a:xfrm>
            <a:off x="0" y="3319343"/>
            <a:ext cx="4724400" cy="307777"/>
          </a:xfrm>
          <a:prstGeom prst="rect">
            <a:avLst/>
          </a:prstGeom>
          <a:noFill/>
        </p:spPr>
        <p:txBody>
          <a:bodyPr wrap="square" numCol="1" rtlCol="0">
            <a:spAutoFit/>
          </a:bodyPr>
          <a:lstStyle/>
          <a:p>
            <a:pPr algn="ctr"/>
            <a:r>
              <a:rPr lang="en-US" sz="1400" dirty="0" smtClean="0">
                <a:solidFill>
                  <a:srgbClr val="000000"/>
                </a:solidFill>
              </a:rPr>
              <a:t>min: </a:t>
            </a:r>
            <a:r>
              <a:rPr lang="en-US" sz="1400" b="1" dirty="0" smtClean="0">
                <a:solidFill>
                  <a:srgbClr val="2209FF"/>
                </a:solidFill>
              </a:rPr>
              <a:t>473</a:t>
            </a:r>
            <a:r>
              <a:rPr lang="en-US" sz="1400" dirty="0" smtClean="0">
                <a:solidFill>
                  <a:srgbClr val="000000"/>
                </a:solidFill>
              </a:rPr>
              <a:t>, max: </a:t>
            </a:r>
            <a:r>
              <a:rPr lang="en-US" sz="1400" b="1" dirty="0" smtClean="0">
                <a:solidFill>
                  <a:srgbClr val="FC0006"/>
                </a:solidFill>
              </a:rPr>
              <a:t>846</a:t>
            </a:r>
            <a:r>
              <a:rPr lang="en-US" sz="1400" dirty="0" smtClean="0">
                <a:solidFill>
                  <a:srgbClr val="000000"/>
                </a:solidFill>
              </a:rPr>
              <a:t>   </a:t>
            </a:r>
            <a:r>
              <a:rPr lang="en-US" sz="1400" b="1" i="1" u="sng" dirty="0" smtClean="0">
                <a:solidFill>
                  <a:srgbClr val="000000"/>
                </a:solidFill>
              </a:rPr>
              <a:t>Total</a:t>
            </a:r>
            <a:r>
              <a:rPr lang="en-US" sz="1400" b="1" i="1" dirty="0" smtClean="0">
                <a:solidFill>
                  <a:srgbClr val="000000"/>
                </a:solidFill>
              </a:rPr>
              <a:t> Cells per Block</a:t>
            </a:r>
            <a:r>
              <a:rPr lang="en-US" sz="1400" dirty="0" smtClean="0">
                <a:solidFill>
                  <a:srgbClr val="000000"/>
                </a:solidFill>
              </a:rPr>
              <a:t>    min</a:t>
            </a:r>
            <a:r>
              <a:rPr lang="en-US" sz="1400" dirty="0">
                <a:solidFill>
                  <a:srgbClr val="000000"/>
                </a:solidFill>
              </a:rPr>
              <a:t>: 535, max: </a:t>
            </a:r>
            <a:r>
              <a:rPr lang="en-US" sz="1400" b="1" dirty="0" smtClean="0">
                <a:solidFill>
                  <a:srgbClr val="000000"/>
                </a:solidFill>
              </a:rPr>
              <a:t>771</a:t>
            </a:r>
            <a:endParaRPr lang="en-US" sz="1400" b="1" dirty="0">
              <a:solidFill>
                <a:srgbClr val="000000"/>
              </a:solidFill>
            </a:endParaRPr>
          </a:p>
        </p:txBody>
      </p:sp>
      <p:sp>
        <p:nvSpPr>
          <p:cNvPr id="27" name="TextBox 26"/>
          <p:cNvSpPr txBox="1"/>
          <p:nvPr/>
        </p:nvSpPr>
        <p:spPr>
          <a:xfrm>
            <a:off x="0" y="4614743"/>
            <a:ext cx="4724400" cy="307777"/>
          </a:xfrm>
          <a:prstGeom prst="rect">
            <a:avLst/>
          </a:prstGeom>
          <a:noFill/>
        </p:spPr>
        <p:txBody>
          <a:bodyPr wrap="square" numCol="1" rtlCol="0">
            <a:spAutoFit/>
          </a:bodyPr>
          <a:lstStyle/>
          <a:p>
            <a:pPr algn="ctr"/>
            <a:r>
              <a:rPr lang="en-US" sz="1400" dirty="0" smtClean="0">
                <a:solidFill>
                  <a:srgbClr val="000000"/>
                </a:solidFill>
              </a:rPr>
              <a:t>min: </a:t>
            </a:r>
            <a:r>
              <a:rPr lang="en-US" sz="1400" b="1" dirty="0" smtClean="0">
                <a:solidFill>
                  <a:srgbClr val="2209FF"/>
                </a:solidFill>
              </a:rPr>
              <a:t>83</a:t>
            </a:r>
            <a:r>
              <a:rPr lang="en-US" sz="1400" dirty="0" smtClean="0">
                <a:solidFill>
                  <a:srgbClr val="000000"/>
                </a:solidFill>
              </a:rPr>
              <a:t>s, max: </a:t>
            </a:r>
            <a:r>
              <a:rPr lang="en-US" sz="1400" b="1" dirty="0" smtClean="0">
                <a:solidFill>
                  <a:srgbClr val="FC0006"/>
                </a:solidFill>
              </a:rPr>
              <a:t>250</a:t>
            </a:r>
            <a:r>
              <a:rPr lang="en-US" sz="1400" dirty="0" smtClean="0">
                <a:solidFill>
                  <a:srgbClr val="000000"/>
                </a:solidFill>
              </a:rPr>
              <a:t>s   </a:t>
            </a:r>
            <a:r>
              <a:rPr lang="en-US" sz="1400" b="1" i="1" dirty="0" smtClean="0">
                <a:solidFill>
                  <a:srgbClr val="000000"/>
                </a:solidFill>
              </a:rPr>
              <a:t>Computation Time</a:t>
            </a:r>
            <a:r>
              <a:rPr lang="en-US" sz="1400" dirty="0" smtClean="0">
                <a:solidFill>
                  <a:srgbClr val="000000"/>
                </a:solidFill>
              </a:rPr>
              <a:t>    min: 98s, max</a:t>
            </a:r>
            <a:r>
              <a:rPr lang="en-US" sz="1400" dirty="0">
                <a:solidFill>
                  <a:srgbClr val="000000"/>
                </a:solidFill>
              </a:rPr>
              <a:t>: </a:t>
            </a:r>
            <a:r>
              <a:rPr lang="en-US" sz="1400" b="1" dirty="0" smtClean="0">
                <a:solidFill>
                  <a:srgbClr val="000000"/>
                </a:solidFill>
              </a:rPr>
              <a:t>240</a:t>
            </a:r>
            <a:r>
              <a:rPr lang="en-US" sz="1400" dirty="0" smtClean="0">
                <a:solidFill>
                  <a:srgbClr val="000000"/>
                </a:solidFill>
              </a:rPr>
              <a:t>s</a:t>
            </a:r>
            <a:endParaRPr lang="en-US" sz="1400" dirty="0">
              <a:solidFill>
                <a:srgbClr val="000000"/>
              </a:solidFill>
            </a:endParaRPr>
          </a:p>
        </p:txBody>
      </p:sp>
      <p:sp>
        <p:nvSpPr>
          <p:cNvPr id="28" name="TextBox 27"/>
          <p:cNvSpPr txBox="1"/>
          <p:nvPr/>
        </p:nvSpPr>
        <p:spPr>
          <a:xfrm>
            <a:off x="0" y="5940623"/>
            <a:ext cx="4724400" cy="307777"/>
          </a:xfrm>
          <a:prstGeom prst="rect">
            <a:avLst/>
          </a:prstGeom>
          <a:noFill/>
        </p:spPr>
        <p:txBody>
          <a:bodyPr wrap="square" rtlCol="0">
            <a:spAutoFit/>
          </a:bodyPr>
          <a:lstStyle/>
          <a:p>
            <a:pPr algn="ctr"/>
            <a:r>
              <a:rPr lang="en-US" sz="1400" dirty="0" smtClean="0">
                <a:solidFill>
                  <a:srgbClr val="000000"/>
                </a:solidFill>
              </a:rPr>
              <a:t>min: </a:t>
            </a:r>
            <a:r>
              <a:rPr lang="en-US" sz="1400" b="1" dirty="0" smtClean="0">
                <a:solidFill>
                  <a:srgbClr val="2209FF"/>
                </a:solidFill>
              </a:rPr>
              <a:t>27</a:t>
            </a:r>
            <a:r>
              <a:rPr lang="en-US" sz="1400" dirty="0" smtClean="0">
                <a:solidFill>
                  <a:srgbClr val="000000"/>
                </a:solidFill>
              </a:rPr>
              <a:t>s, max: </a:t>
            </a:r>
            <a:r>
              <a:rPr lang="en-US" sz="1400" b="1" dirty="0" smtClean="0">
                <a:solidFill>
                  <a:srgbClr val="FC0006"/>
                </a:solidFill>
              </a:rPr>
              <a:t>190</a:t>
            </a:r>
            <a:r>
              <a:rPr lang="en-US" sz="1400" dirty="0" smtClean="0">
                <a:solidFill>
                  <a:srgbClr val="000000"/>
                </a:solidFill>
              </a:rPr>
              <a:t>s       </a:t>
            </a:r>
            <a:r>
              <a:rPr lang="en-US" sz="1400" b="1" i="1" dirty="0" err="1" smtClean="0">
                <a:solidFill>
                  <a:srgbClr val="000000"/>
                </a:solidFill>
              </a:rPr>
              <a:t>MPI_Wait</a:t>
            </a:r>
            <a:r>
              <a:rPr lang="en-US" sz="1400" b="1" i="1" dirty="0" smtClean="0">
                <a:solidFill>
                  <a:srgbClr val="000000"/>
                </a:solidFill>
              </a:rPr>
              <a:t> Time</a:t>
            </a:r>
            <a:r>
              <a:rPr lang="en-US" sz="1400" b="1" dirty="0" smtClean="0">
                <a:solidFill>
                  <a:srgbClr val="000000"/>
                </a:solidFill>
              </a:rPr>
              <a:t>     </a:t>
            </a:r>
            <a:r>
              <a:rPr lang="en-US" sz="1400" dirty="0" smtClean="0">
                <a:solidFill>
                  <a:srgbClr val="000000"/>
                </a:solidFill>
              </a:rPr>
              <a:t>   min</a:t>
            </a:r>
            <a:r>
              <a:rPr lang="en-US" sz="1400" dirty="0">
                <a:solidFill>
                  <a:srgbClr val="000000"/>
                </a:solidFill>
              </a:rPr>
              <a:t>: </a:t>
            </a:r>
            <a:r>
              <a:rPr lang="en-US" sz="1400" b="1" dirty="0" smtClean="0">
                <a:solidFill>
                  <a:srgbClr val="000000"/>
                </a:solidFill>
              </a:rPr>
              <a:t>9</a:t>
            </a:r>
            <a:r>
              <a:rPr lang="en-US" sz="1400" dirty="0" smtClean="0">
                <a:solidFill>
                  <a:srgbClr val="000000"/>
                </a:solidFill>
              </a:rPr>
              <a:t>s, max</a:t>
            </a:r>
            <a:r>
              <a:rPr lang="en-US" sz="1400" dirty="0">
                <a:solidFill>
                  <a:srgbClr val="000000"/>
                </a:solidFill>
              </a:rPr>
              <a:t>: </a:t>
            </a:r>
            <a:r>
              <a:rPr lang="en-US" sz="1400" b="1" dirty="0" smtClean="0">
                <a:solidFill>
                  <a:srgbClr val="000000"/>
                </a:solidFill>
              </a:rPr>
              <a:t>150</a:t>
            </a:r>
            <a:r>
              <a:rPr lang="en-US" sz="1400" dirty="0" smtClean="0">
                <a:solidFill>
                  <a:srgbClr val="000000"/>
                </a:solidFill>
              </a:rPr>
              <a:t>s</a:t>
            </a:r>
            <a:endParaRPr lang="en-US" sz="1400" dirty="0">
              <a:solidFill>
                <a:srgbClr val="000000"/>
              </a:solidFill>
            </a:endParaRPr>
          </a:p>
        </p:txBody>
      </p:sp>
      <p:sp>
        <p:nvSpPr>
          <p:cNvPr id="32" name="TextBox 31"/>
          <p:cNvSpPr txBox="1"/>
          <p:nvPr/>
        </p:nvSpPr>
        <p:spPr>
          <a:xfrm>
            <a:off x="-1815" y="2057400"/>
            <a:ext cx="4724400" cy="307777"/>
          </a:xfrm>
          <a:prstGeom prst="rect">
            <a:avLst/>
          </a:prstGeom>
          <a:noFill/>
        </p:spPr>
        <p:txBody>
          <a:bodyPr wrap="square" numCol="1" rtlCol="0">
            <a:spAutoFit/>
          </a:bodyPr>
          <a:lstStyle/>
          <a:p>
            <a:pPr algn="ctr"/>
            <a:r>
              <a:rPr lang="en-US" sz="1400" dirty="0" smtClean="0"/>
              <a:t>Original Partitions                         Refined Partitions</a:t>
            </a:r>
            <a:endParaRPr lang="en-US"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asic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Strayer_CompMaterials_presentationv_20100726</Template>
  <TotalTime>2963</TotalTime>
  <Words>494</Words>
  <Application>Microsoft Macintosh PowerPoint</Application>
  <PresentationFormat>On-screen Show (4:3)</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Basic_Green</vt:lpstr>
      <vt:lpstr>PowerPoint Presentation</vt:lpstr>
    </vt:vector>
  </TitlesOfParts>
  <Company>Office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ASCR Update August 24, 2010</dc:title>
  <dc:creator>hellaba</dc:creator>
  <cp:lastModifiedBy>Kevin Huck</cp:lastModifiedBy>
  <cp:revision>204</cp:revision>
  <cp:lastPrinted>2011-06-28T22:56:55Z</cp:lastPrinted>
  <dcterms:created xsi:type="dcterms:W3CDTF">2012-02-08T00:16:59Z</dcterms:created>
  <dcterms:modified xsi:type="dcterms:W3CDTF">2014-10-07T16:43:02Z</dcterms:modified>
</cp:coreProperties>
</file>