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2" r:id="rId16"/>
    <p:sldId id="271" r:id="rId17"/>
    <p:sldId id="273" r:id="rId18"/>
    <p:sldId id="270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69"/>
    <p:restoredTop sz="85048"/>
  </p:normalViewPr>
  <p:slideViewPr>
    <p:cSldViewPr snapToGrid="0" snapToObjects="1">
      <p:cViewPr varScale="1">
        <p:scale>
          <a:sx n="200" d="100"/>
          <a:sy n="200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95118F-9A10-6D4A-80EA-F6E7C8B47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47FB2-4616-3348-91F7-3CB86778F9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930D0-16F7-3042-B8B0-35BD6E626C1D}" type="datetimeFigureOut">
              <a:rPr lang="en-US" altLang="en-US"/>
              <a:pPr/>
              <a:t>6/20/18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2CFCB-B736-A84E-A167-33D41B3031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A448E-2B89-FE4E-8182-FE2CA1D31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471885-6562-4242-A5B2-2363D65978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E9C482-9B40-7640-88E2-33C48ACD1A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9C04A-36FD-4642-9B80-19D040B4AA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26303F-28AD-FC40-BF84-FBED2FDD8A6F}" type="datetimeFigureOut">
              <a:rPr lang="en-US" altLang="en-US"/>
              <a:pPr/>
              <a:t>6/20/18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02A5BB1-93CD-3B4F-B9AB-71AF366D4E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CD1A2CA-50D3-B84D-9AE4-78152D7F5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67B77-41A7-3E43-A7AF-2594A166CC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CEF5E-1C1F-414F-ADBF-29DFE6BE3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66F02A-F0EA-FE44-B0A8-19C1F9E4C9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7856-2E3D-924A-B24B-A3EA8D2821BE}"/>
              </a:ext>
            </a:extLst>
          </p:cNvPr>
          <p:cNvSpPr/>
          <p:nvPr userDrawn="1"/>
        </p:nvSpPr>
        <p:spPr>
          <a:xfrm>
            <a:off x="0" y="0"/>
            <a:ext cx="9144000" cy="1733384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6383C2-12EC-7E4A-9788-938DCEE25A01}"/>
              </a:ext>
            </a:extLst>
          </p:cNvPr>
          <p:cNvSpPr/>
          <p:nvPr/>
        </p:nvSpPr>
        <p:spPr>
          <a:xfrm>
            <a:off x="0" y="4767262"/>
            <a:ext cx="9144000" cy="376238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9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5047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59C7DC-93FA-8C4E-8229-8038A40CC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776787"/>
            <a:ext cx="60198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F18DFC-DD28-E742-B9D6-2E6C03C3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F7ADF-05FA-8747-89D6-6A58BD53D3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33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B8638-BA51-9F4D-AE9F-065E7600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E1083-B830-F94C-8FA8-9D035D86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24B3E-5835-A446-807B-942F0A03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E2A6F-F00D-3145-9ABF-E482CD0B6C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05D99-A488-9542-843D-CD15ED4C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D484B-4A4E-774D-9565-144F045E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3A17F-FBC7-E448-AF74-3D3685BB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AF8E-1F1F-EF46-8715-00AD2668E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06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7862C-C634-A044-BC1C-786E056A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13AF3-8E9F-D542-8F89-04FEBB5A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8EFF-D868-774F-9FC5-9867ED8A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8CF0C-250E-7F48-AF3C-1DAAD85AA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2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CB01D-8B2C-6C45-BFBD-F8F0E4D0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05DD3-FD9C-5044-91EB-14039A21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9614B-6972-9E42-84FF-D689F8C6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2E9A0-AEA3-884D-B6E7-D8FD39271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01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870" y="772344"/>
            <a:ext cx="4314930" cy="38222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772344"/>
            <a:ext cx="4284785" cy="38222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9EA19-B82B-B14C-A0BE-2436DF08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1368-B184-C94F-870D-376192CE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50ACA-9314-3748-AF85-6640E89A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1CFAC-FC75-9745-8A4F-846EC7C0E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48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C0CA86-E65B-A443-B6E0-952F33D2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B0513-2342-8B4A-9210-B7B6787D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5F349-A0E3-7643-9D22-0F2D5505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1535E-D482-B349-AA47-C2471FBA0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91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DBB67-49AA-8A41-944C-9F2E14CE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CFD38-D0C0-5545-8280-D4CEA265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159CF-C068-384F-989E-524B498A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766A-B4F9-0D4A-808F-F0199F7E1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33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98C70-A045-574D-86EB-4A67E092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23909-2DFC-8B46-91DA-A5CA0316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B5B3B-6CB7-9049-B886-4C441C9F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DAC36-F37A-1F4D-B3E7-4DEE3675B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86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0DBBC-81B7-2449-B502-412F1D84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837BC-3E47-BB43-83A4-BA4C1EDF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94CFA-00F2-3543-A356-023B11F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773E0-9125-A44D-8348-73254536C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46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4A933-BAFC-0246-8883-750E0F2C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9DB70-80A6-FE42-AF22-F17798D0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E2D76-6B5E-294A-A1C7-F4D1FF20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2BF5C-5956-0A4D-8138-F5A7E901C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53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59DA96-F1E4-DB41-9126-C10CC6B6F9BE}"/>
              </a:ext>
            </a:extLst>
          </p:cNvPr>
          <p:cNvSpPr/>
          <p:nvPr userDrawn="1"/>
        </p:nvSpPr>
        <p:spPr>
          <a:xfrm>
            <a:off x="0" y="-9527"/>
            <a:ext cx="9144000" cy="599704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2A7954-6CFF-C342-99C1-5D812CA9A8E2}"/>
              </a:ext>
            </a:extLst>
          </p:cNvPr>
          <p:cNvSpPr/>
          <p:nvPr/>
        </p:nvSpPr>
        <p:spPr>
          <a:xfrm>
            <a:off x="0" y="4767262"/>
            <a:ext cx="8686800" cy="376238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247AFC5-7DF8-AA41-A8E1-50FFCBEE18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59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0E7B9685-54BA-8A4A-843D-0647488617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9771" y="599704"/>
            <a:ext cx="8836573" cy="4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FF545-FB9C-064F-B067-E1496ABAD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776787"/>
            <a:ext cx="6019800" cy="366713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err="1" smtClean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4310C-95F6-764C-AAAA-49212B463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76787"/>
            <a:ext cx="2133600" cy="366713"/>
          </a:xfrm>
          <a:prstGeom prst="rect">
            <a:avLst/>
          </a:prstGeom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2A15BCA9-B133-B14A-BE86-FEE66265706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UO_Signature_stckd_4c.pdf">
            <a:extLst>
              <a:ext uri="{FF2B5EF4-FFF2-40B4-BE49-F238E27FC236}">
                <a16:creationId xmlns:a16="http://schemas.microsoft.com/office/drawing/2014/main" id="{E3944C43-83C8-3349-A131-45F8C1055E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76" y="4776788"/>
            <a:ext cx="377825" cy="3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u.uoregon.edu/" TargetMode="External"/><Relationship Id="rId2" Type="http://schemas.openxmlformats.org/officeDocument/2006/relationships/hyperlink" Target="mailto:khuck@cs.uoregon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pc.ntnu.no/display/hpc/Writing+to+MPI+Fil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tau.uoregon.edu/pdt.tgz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tau.uoregon.edu/tau.tgz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249B0009-A385-334D-8B20-D4513D1F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60" y="98534"/>
            <a:ext cx="8020878" cy="1466192"/>
          </a:xfrm>
        </p:spPr>
        <p:txBody>
          <a:bodyPr/>
          <a:lstStyle/>
          <a:p>
            <a:r>
              <a:rPr lang="en-US" altLang="en-US" b="1" dirty="0"/>
              <a:t>Measurement of I/O with TAU</a:t>
            </a:r>
            <a:endParaRPr lang="en-US" alt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55A7D-417C-684C-BF70-99DCF84C6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268" y="1731163"/>
            <a:ext cx="6940551" cy="192339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Kevin Huck, Allen </a:t>
            </a:r>
            <a:r>
              <a:rPr lang="en-US" sz="2400" dirty="0" err="1">
                <a:ea typeface="+mn-ea"/>
              </a:rPr>
              <a:t>Malony</a:t>
            </a:r>
            <a:r>
              <a:rPr lang="en-US" sz="2400" dirty="0">
                <a:ea typeface="+mn-ea"/>
              </a:rPr>
              <a:t>, Sameer Shende, </a:t>
            </a:r>
            <a:r>
              <a:rPr lang="en-US" sz="2400" dirty="0" err="1">
                <a:ea typeface="+mn-ea"/>
              </a:rPr>
              <a:t>Aurele</a:t>
            </a:r>
            <a:r>
              <a:rPr lang="en-US" sz="2400" dirty="0">
                <a:ea typeface="+mn-ea"/>
              </a:rPr>
              <a:t> </a:t>
            </a:r>
            <a:r>
              <a:rPr lang="en-US" sz="2400" dirty="0" err="1">
                <a:ea typeface="+mn-ea"/>
              </a:rPr>
              <a:t>Maheo</a:t>
            </a:r>
            <a:r>
              <a:rPr lang="en-US" sz="2400" dirty="0">
                <a:ea typeface="+mn-ea"/>
              </a:rPr>
              <a:t>, Wyatt Spear, Robert Lim, Chad Wood, Jacob Lambert, Srinivasan Ramesh, Mohammad </a:t>
            </a:r>
            <a:r>
              <a:rPr lang="en-US" sz="2400" dirty="0" err="1">
                <a:ea typeface="+mn-ea"/>
              </a:rPr>
              <a:t>Alaul</a:t>
            </a:r>
            <a:r>
              <a:rPr lang="en-US" sz="2400" dirty="0">
                <a:ea typeface="+mn-ea"/>
              </a:rPr>
              <a:t> </a:t>
            </a:r>
            <a:r>
              <a:rPr lang="en-US" sz="2400" dirty="0" err="1">
                <a:ea typeface="+mn-ea"/>
              </a:rPr>
              <a:t>Haque</a:t>
            </a:r>
            <a:r>
              <a:rPr lang="en-US" sz="2400" dirty="0">
                <a:ea typeface="+mn-ea"/>
              </a:rPr>
              <a:t> </a:t>
            </a:r>
            <a:r>
              <a:rPr lang="en-US" sz="2400" dirty="0" err="1">
                <a:ea typeface="+mn-ea"/>
              </a:rPr>
              <a:t>Monil</a:t>
            </a:r>
            <a:endParaRPr lang="en-US" sz="24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ea"/>
                <a:hlinkClick r:id="rId2"/>
              </a:rPr>
              <a:t>khuck@cs.uoregon.edu</a:t>
            </a:r>
            <a:endParaRPr lang="en-US" sz="24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ea typeface="+mn-ea"/>
                <a:hlinkClick r:id="rId3"/>
              </a:rPr>
              <a:t>http://tau.uoregon.edu</a:t>
            </a:r>
            <a:endParaRPr lang="en-US" sz="2400" dirty="0">
              <a:ea typeface="+mn-ea"/>
            </a:endParaRPr>
          </a:p>
        </p:txBody>
      </p:sp>
      <p:pic>
        <p:nvPicPr>
          <p:cNvPr id="13315" name="Picture 5" descr="UO_logo.png">
            <a:extLst>
              <a:ext uri="{FF2B5EF4-FFF2-40B4-BE49-F238E27FC236}">
                <a16:creationId xmlns:a16="http://schemas.microsoft.com/office/drawing/2014/main" id="{FCC96CCA-C845-6D41-9F9E-534A3696E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06" y="3779783"/>
            <a:ext cx="472598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25D854-8733-5B42-8FE2-ABD5B7AD37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4" y="2983230"/>
            <a:ext cx="2635250" cy="546100"/>
          </a:xfrm>
          <a:prstGeom prst="rect">
            <a:avLst/>
          </a:prstGeom>
        </p:spPr>
      </p:pic>
      <p:pic>
        <p:nvPicPr>
          <p:cNvPr id="7" name="Picture 9" descr="horizontal-logo-green-text.jpg">
            <a:extLst>
              <a:ext uri="{FF2B5EF4-FFF2-40B4-BE49-F238E27FC236}">
                <a16:creationId xmlns:a16="http://schemas.microsoft.com/office/drawing/2014/main" id="{142E97C9-56EF-2F45-8FC3-15786BBC7C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1862" y="3073400"/>
            <a:ext cx="218602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68F110-F42D-E846-97A8-37E776B4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dynamic executable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DDA0-6F89-B94E-87D9-926266C1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F4F1-DC64-6749-9DED-37743BF05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Example code from </a:t>
            </a:r>
            <a:r>
              <a:rPr lang="en-US" dirty="0">
                <a:hlinkClick r:id="rId2"/>
              </a:rPr>
              <a:t>https://www.hpc.ntnu.no/display/hpc/Writing+to+MPI+Files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configure TAU with MPI support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$ ./configure  -</a:t>
            </a:r>
            <a:r>
              <a:rPr lang="en-US" dirty="0" err="1">
                <a:latin typeface="Courier" pitchFamily="2" charset="0"/>
              </a:rPr>
              <a:t>iowrapper</a:t>
            </a:r>
            <a:r>
              <a:rPr lang="en-US" dirty="0">
                <a:latin typeface="Courier" pitchFamily="2" charset="0"/>
              </a:rPr>
              <a:t> -bfd=download -unwind=download </a:t>
            </a:r>
            <a:r>
              <a:rPr lang="en-US" b="1" dirty="0">
                <a:latin typeface="Courier" pitchFamily="2" charset="0"/>
              </a:rPr>
              <a:t>-</a:t>
            </a:r>
            <a:r>
              <a:rPr lang="en-US" b="1" dirty="0" err="1">
                <a:latin typeface="Courier" pitchFamily="2" charset="0"/>
              </a:rPr>
              <a:t>mpi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pthread</a:t>
            </a:r>
            <a:endParaRPr lang="en-US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compile TAU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$ make -j install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build and run the example (new example)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cd examples/</a:t>
            </a:r>
            <a:r>
              <a:rPr lang="en-US" b="1" dirty="0" err="1">
                <a:latin typeface="Courier" pitchFamily="2" charset="0"/>
              </a:rPr>
              <a:t>mpi_io</a:t>
            </a:r>
            <a:endParaRPr lang="en-US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</a:t>
            </a:r>
            <a:r>
              <a:rPr lang="en-US" b="1" dirty="0" err="1">
                <a:latin typeface="Courier" pitchFamily="2" charset="0"/>
              </a:rPr>
              <a:t>mpicc</a:t>
            </a:r>
            <a:r>
              <a:rPr lang="en-US" b="1" dirty="0">
                <a:latin typeface="Courier" pitchFamily="2" charset="0"/>
              </a:rPr>
              <a:t> -DDEBUG -g -O3 -o </a:t>
            </a:r>
            <a:r>
              <a:rPr lang="en-US" b="1" dirty="0" err="1">
                <a:latin typeface="Courier" pitchFamily="2" charset="0"/>
              </a:rPr>
              <a:t>mpiio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 err="1">
                <a:latin typeface="Courier" pitchFamily="2" charset="0"/>
              </a:rPr>
              <a:t>mpiio.c</a:t>
            </a:r>
            <a:endParaRPr lang="en-US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</a:t>
            </a:r>
            <a:r>
              <a:rPr lang="en-US" b="1" dirty="0" err="1">
                <a:latin typeface="Courier" pitchFamily="2" charset="0"/>
              </a:rPr>
              <a:t>mpirun</a:t>
            </a:r>
            <a:r>
              <a:rPr lang="en-US" b="1" dirty="0">
                <a:latin typeface="Courier" pitchFamily="2" charset="0"/>
              </a:rPr>
              <a:t> -np 4 </a:t>
            </a:r>
            <a:r>
              <a:rPr lang="en-US" b="1" dirty="0" err="1">
                <a:latin typeface="Courier" pitchFamily="2" charset="0"/>
              </a:rPr>
              <a:t>tau_exec</a:t>
            </a:r>
            <a:r>
              <a:rPr lang="en-US" b="1" dirty="0">
                <a:latin typeface="Courier" pitchFamily="2" charset="0"/>
              </a:rPr>
              <a:t> -T </a:t>
            </a:r>
            <a:r>
              <a:rPr lang="en-US" b="1" dirty="0" err="1">
                <a:latin typeface="Courier" pitchFamily="2" charset="0"/>
              </a:rPr>
              <a:t>mpi,pthread</a:t>
            </a:r>
            <a:r>
              <a:rPr lang="en-US" b="1" dirty="0">
                <a:latin typeface="Courier" pitchFamily="2" charset="0"/>
              </a:rPr>
              <a:t> ./</a:t>
            </a:r>
            <a:r>
              <a:rPr lang="en-US" b="1" dirty="0" err="1">
                <a:latin typeface="Courier" pitchFamily="2" charset="0"/>
              </a:rPr>
              <a:t>mpiio</a:t>
            </a:r>
            <a:r>
              <a:rPr lang="en-US" b="1" dirty="0">
                <a:latin typeface="Courier" pitchFamily="2" charset="0"/>
              </a:rPr>
              <a:t> -f foo -l 10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560C93-652B-FF43-B97C-37BAD9D0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05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AEB1-6930-CF43-95BE-F3B5C744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Views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4B2B2A-446D-F244-BFAB-73E5DD42E4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7098"/>
          <a:stretch/>
        </p:blipFill>
        <p:spPr>
          <a:xfrm>
            <a:off x="121792" y="1907979"/>
            <a:ext cx="6597791" cy="2801181"/>
          </a:xfrm>
          <a:noFill/>
          <a:ln>
            <a:noFill/>
          </a:ln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9D5ED8-C6B8-D549-8CD6-0D90908142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40549"/>
          <a:stretch/>
        </p:blipFill>
        <p:spPr>
          <a:xfrm>
            <a:off x="2441448" y="761540"/>
            <a:ext cx="6491415" cy="3125824"/>
          </a:xfr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BFE6E-2212-374B-8244-267D9A90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E3AF41-1C3B-784B-B7B6-C793C62C311B}"/>
              </a:ext>
            </a:extLst>
          </p:cNvPr>
          <p:cNvSpPr txBox="1"/>
          <p:nvPr/>
        </p:nvSpPr>
        <p:spPr>
          <a:xfrm>
            <a:off x="121792" y="1538647"/>
            <a:ext cx="221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All ranks and threads: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5A89D8-EBB3-4E40-95FC-65660C8535F1}"/>
              </a:ext>
            </a:extLst>
          </p:cNvPr>
          <p:cNvSpPr txBox="1"/>
          <p:nvPr/>
        </p:nvSpPr>
        <p:spPr>
          <a:xfrm>
            <a:off x="4882768" y="752396"/>
            <a:ext cx="178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Rank 0, thread 0: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F60C7D-8F25-8C4C-88FD-2A736264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08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D99E-7387-564C-BE90-E20DCBB8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and POSIX?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7D662-1724-DE42-90E8-2C0D209CB1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Just add -</a:t>
            </a:r>
            <a:r>
              <a:rPr lang="en-US" dirty="0" err="1"/>
              <a:t>io</a:t>
            </a:r>
            <a:r>
              <a:rPr lang="en-US" dirty="0"/>
              <a:t> to the </a:t>
            </a:r>
            <a:r>
              <a:rPr lang="en-US" dirty="0" err="1"/>
              <a:t>tau_exec</a:t>
            </a:r>
            <a:r>
              <a:rPr lang="en-US" dirty="0"/>
              <a:t> options</a:t>
            </a:r>
          </a:p>
          <a:p>
            <a:r>
              <a:rPr lang="en-US" dirty="0"/>
              <a:t>Can also add -</a:t>
            </a:r>
            <a:r>
              <a:rPr lang="en-US" dirty="0" err="1"/>
              <a:t>ebs</a:t>
            </a:r>
            <a:r>
              <a:rPr lang="en-US" dirty="0"/>
              <a:t> for sampling support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1B995A-BEFF-554F-AB3F-8E1CC9C72E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0870" y="2615853"/>
            <a:ext cx="3776472" cy="206985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0EEAB-E4FC-D347-A49A-40AF1A36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EA8BF2-F021-AE48-918C-B89977FD0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59" y="681262"/>
            <a:ext cx="4970482" cy="31237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9110FF-9C26-E649-91FF-7EB2E486C523}"/>
              </a:ext>
            </a:extLst>
          </p:cNvPr>
          <p:cNvSpPr txBox="1"/>
          <p:nvPr/>
        </p:nvSpPr>
        <p:spPr>
          <a:xfrm>
            <a:off x="4445490" y="436191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MPI+POSIX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CCF81-8CAD-6E45-B59E-14383764FDD8}"/>
              </a:ext>
            </a:extLst>
          </p:cNvPr>
          <p:cNvSpPr txBox="1"/>
          <p:nvPr/>
        </p:nvSpPr>
        <p:spPr>
          <a:xfrm>
            <a:off x="6851624" y="3921587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MPI+POSIX+sampling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45379F-0415-934E-832D-072EA1F2268B}"/>
              </a:ext>
            </a:extLst>
          </p:cNvPr>
          <p:cNvCxnSpPr/>
          <p:nvPr/>
        </p:nvCxnSpPr>
        <p:spPr>
          <a:xfrm flipH="1">
            <a:off x="4067959" y="4501039"/>
            <a:ext cx="348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18E85D-0CF0-A84F-8E3C-1264A07B121F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6428232" y="3805051"/>
            <a:ext cx="423392" cy="301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504F0-5494-7C40-BB4D-7C61440D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984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5768-B5B2-A44D-AA49-4FEAF0EE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Counters, too...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262F0F-500A-A240-913D-1CECA324B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5045"/>
          <a:stretch/>
        </p:blipFill>
        <p:spPr>
          <a:xfrm>
            <a:off x="1161288" y="623994"/>
            <a:ext cx="7859942" cy="401813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DF6A3-56B8-244D-8112-59432131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916BE6-401D-414C-9FDF-00BF1210227A}"/>
              </a:ext>
            </a:extLst>
          </p:cNvPr>
          <p:cNvSpPr txBox="1"/>
          <p:nvPr/>
        </p:nvSpPr>
        <p:spPr>
          <a:xfrm>
            <a:off x="-61932" y="724842"/>
            <a:ext cx="1223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Aggregates</a:t>
            </a:r>
          </a:p>
          <a:p>
            <a:r>
              <a:rPr lang="en-US" dirty="0"/>
              <a:t>(broken</a:t>
            </a:r>
          </a:p>
          <a:p>
            <a:r>
              <a:rPr lang="en-US" dirty="0"/>
              <a:t>down by</a:t>
            </a:r>
          </a:p>
          <a:p>
            <a:r>
              <a:rPr lang="en-US" dirty="0"/>
              <a:t>filename):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84D82-030F-F44D-8FEF-F4A937C61474}"/>
              </a:ext>
            </a:extLst>
          </p:cNvPr>
          <p:cNvSpPr txBox="1"/>
          <p:nvPr/>
        </p:nvSpPr>
        <p:spPr>
          <a:xfrm>
            <a:off x="0" y="3228553"/>
            <a:ext cx="129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calling</a:t>
            </a:r>
          </a:p>
          <a:p>
            <a:r>
              <a:rPr lang="en-US" dirty="0"/>
              <a:t>context: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8E30AE-1934-3142-A775-FADACA96B23F}"/>
              </a:ext>
            </a:extLst>
          </p:cNvPr>
          <p:cNvCxnSpPr/>
          <p:nvPr/>
        </p:nvCxnSpPr>
        <p:spPr>
          <a:xfrm>
            <a:off x="832104" y="1161288"/>
            <a:ext cx="403450" cy="82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BD64C6-507C-574A-B2A4-2D0B5B32BFA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45209" y="3874884"/>
            <a:ext cx="590345" cy="7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B1CEA5-84C4-AF45-9D26-51FCBE42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12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9219-BCDB-B14D-A632-253C1BF2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AAD60-87F5-2C47-BE02-3F81D7620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Not built-in, but TAU includes an example using the </a:t>
            </a:r>
            <a:r>
              <a:rPr lang="en-US" dirty="0" err="1">
                <a:latin typeface="Courier" pitchFamily="2" charset="0"/>
              </a:rPr>
              <a:t>tau_gen_wrapper</a:t>
            </a:r>
            <a:r>
              <a:rPr lang="en-US" dirty="0"/>
              <a:t> utility</a:t>
            </a:r>
          </a:p>
          <a:p>
            <a:r>
              <a:rPr lang="en-US" dirty="0"/>
              <a:t>Uses PDT (</a:t>
            </a:r>
            <a:r>
              <a:rPr lang="en-US" dirty="0">
                <a:hlinkClick r:id="rId2"/>
              </a:rPr>
              <a:t>http://tau.uoregon.edu/pdt.tgz</a:t>
            </a:r>
            <a:r>
              <a:rPr lang="en-US" dirty="0"/>
              <a:t>) to parse a library header, and provides a wrapper library similar to what is available for the POSIX library wrapper</a:t>
            </a:r>
            <a:endParaRPr lang="en-US" sz="2200" dirty="0">
              <a:latin typeface="Courier" pitchFamily="2" charset="0"/>
            </a:endParaRPr>
          </a:p>
          <a:p>
            <a:r>
              <a:rPr lang="en-US" dirty="0"/>
              <a:t>Linker based instrumentation (static executables)</a:t>
            </a:r>
          </a:p>
          <a:p>
            <a:pPr marL="457200" lvl="1" indent="0">
              <a:buNone/>
            </a:pPr>
            <a:r>
              <a:rPr lang="en-US" sz="2000" dirty="0"/>
              <a:t>i.e. </a:t>
            </a:r>
            <a:r>
              <a:rPr lang="en-US" sz="2000" b="1" dirty="0" err="1">
                <a:latin typeface="Courier" pitchFamily="2" charset="0"/>
              </a:rPr>
              <a:t>tau_cc.sh</a:t>
            </a:r>
            <a:r>
              <a:rPr lang="en-US" sz="2000" b="1" dirty="0">
                <a:latin typeface="Courier" pitchFamily="2" charset="0"/>
              </a:rPr>
              <a:t> -o foo *.o -</a:t>
            </a:r>
            <a:r>
              <a:rPr lang="en-US" sz="2000" b="1" dirty="0" err="1">
                <a:latin typeface="Courier" pitchFamily="2" charset="0"/>
              </a:rPr>
              <a:t>tau_options</a:t>
            </a:r>
            <a:r>
              <a:rPr lang="en-US" sz="2000" b="1" dirty="0">
                <a:latin typeface="Courier" pitchFamily="2" charset="0"/>
              </a:rPr>
              <a:t>='-</a:t>
            </a:r>
            <a:r>
              <a:rPr lang="en-US" sz="2000" b="1" dirty="0" err="1">
                <a:latin typeface="Courier" pitchFamily="2" charset="0"/>
              </a:rPr>
              <a:t>optTauWrapFile</a:t>
            </a:r>
            <a:r>
              <a:rPr lang="en-US" sz="2000" b="1" dirty="0">
                <a:latin typeface="Courier" pitchFamily="2" charset="0"/>
              </a:rPr>
              <a:t>=headers/hdf5_wrapper/</a:t>
            </a:r>
            <a:r>
              <a:rPr lang="en-US" sz="2000" b="1" dirty="0" err="1">
                <a:latin typeface="Courier" pitchFamily="2" charset="0"/>
              </a:rPr>
              <a:t>link_options.tau</a:t>
            </a:r>
            <a:r>
              <a:rPr lang="en-US" sz="2000" b="1" dirty="0">
                <a:latin typeface="Courier" pitchFamily="2" charset="0"/>
              </a:rPr>
              <a:t> -</a:t>
            </a:r>
            <a:r>
              <a:rPr lang="en-US" sz="2000" b="1" dirty="0" err="1">
                <a:latin typeface="Courier" pitchFamily="2" charset="0"/>
              </a:rPr>
              <a:t>optTrackIO</a:t>
            </a:r>
            <a:r>
              <a:rPr lang="en-US" sz="2000" b="1" dirty="0">
                <a:latin typeface="Courier" pitchFamily="2" charset="0"/>
              </a:rPr>
              <a:t>' </a:t>
            </a:r>
            <a:r>
              <a:rPr lang="en-US" sz="2000" b="1" dirty="0" err="1">
                <a:latin typeface="Courier" pitchFamily="2" charset="0"/>
              </a:rPr>
              <a:t>libotherstuff.a</a:t>
            </a:r>
            <a:endParaRPr lang="en-US" sz="2000" b="1" dirty="0">
              <a:latin typeface="Courier" pitchFamily="2" charset="0"/>
            </a:endParaRPr>
          </a:p>
          <a:p>
            <a:r>
              <a:rPr lang="en-US" dirty="0"/>
              <a:t>Runtime preloading (dynamic executables)</a:t>
            </a:r>
          </a:p>
          <a:p>
            <a:pPr marL="457200" lvl="1" indent="0">
              <a:buNone/>
            </a:pPr>
            <a:r>
              <a:rPr lang="en-US" sz="2000" dirty="0"/>
              <a:t>i.e. </a:t>
            </a:r>
            <a:r>
              <a:rPr lang="en-US" sz="2200" b="1" dirty="0" err="1">
                <a:latin typeface="Courier" pitchFamily="2" charset="0"/>
              </a:rPr>
              <a:t>tau_exec</a:t>
            </a:r>
            <a:r>
              <a:rPr lang="en-US" sz="2200" b="1" dirty="0">
                <a:latin typeface="Courier" pitchFamily="2" charset="0"/>
              </a:rPr>
              <a:t> -T </a:t>
            </a:r>
            <a:r>
              <a:rPr lang="en-US" sz="2200" b="1" dirty="0" err="1">
                <a:latin typeface="Courier" pitchFamily="2" charset="0"/>
              </a:rPr>
              <a:t>mpi,pthread</a:t>
            </a:r>
            <a:r>
              <a:rPr lang="en-US" sz="2200" b="1" dirty="0">
                <a:latin typeface="Courier" pitchFamily="2" charset="0"/>
              </a:rPr>
              <a:t> </a:t>
            </a:r>
            <a:r>
              <a:rPr lang="en-US" b="1" dirty="0">
                <a:latin typeface="Courier" pitchFamily="2" charset="0"/>
              </a:rPr>
              <a:t>-</a:t>
            </a:r>
            <a:r>
              <a:rPr lang="en-US" b="1" dirty="0" err="1">
                <a:latin typeface="Courier" pitchFamily="2" charset="0"/>
              </a:rPr>
              <a:t>loadlib</a:t>
            </a:r>
            <a:r>
              <a:rPr lang="en-US" b="1" dirty="0">
                <a:latin typeface="Courier" pitchFamily="2" charset="0"/>
              </a:rPr>
              <a:t>=./libhdf5_wrap.so</a:t>
            </a:r>
            <a:r>
              <a:rPr lang="en-US" sz="2200" b="1" dirty="0">
                <a:latin typeface="Courier" pitchFamily="2" charset="0"/>
              </a:rPr>
              <a:t> ./</a:t>
            </a:r>
            <a:r>
              <a:rPr lang="en-US" sz="2200" b="1" dirty="0" err="1">
                <a:latin typeface="Courier" pitchFamily="2" charset="0"/>
              </a:rPr>
              <a:t>my_program</a:t>
            </a:r>
            <a:endParaRPr lang="en-US" sz="2200" b="1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51F27-0859-AB4F-9FA0-A2822107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5180B-8062-BA46-96A6-6234A976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29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68F110-F42D-E846-97A8-37E776B4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</a:t>
            </a:r>
            <a:r>
              <a:rPr lang="en-US" dirty="0" err="1"/>
              <a:t>tau_gen_wrap</a:t>
            </a:r>
            <a:r>
              <a:rPr lang="en-US" dirty="0"/>
              <a:t>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DDA0-6F89-B94E-87D9-926266C1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F4F1-DC64-6749-9DED-37743BF05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configure TAU with PDT support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$ ./configure  -</a:t>
            </a:r>
            <a:r>
              <a:rPr lang="en-US" dirty="0" err="1">
                <a:latin typeface="Courier" pitchFamily="2" charset="0"/>
              </a:rPr>
              <a:t>iowrapper</a:t>
            </a:r>
            <a:r>
              <a:rPr lang="en-US" dirty="0">
                <a:latin typeface="Courier" pitchFamily="2" charset="0"/>
              </a:rPr>
              <a:t> -bfd=download -unwind=download -</a:t>
            </a:r>
            <a:r>
              <a:rPr lang="en-US" dirty="0" err="1">
                <a:latin typeface="Courier" pitchFamily="2" charset="0"/>
              </a:rPr>
              <a:t>mpi</a:t>
            </a:r>
            <a:r>
              <a:rPr lang="en-US" dirty="0">
                <a:latin typeface="Courier" pitchFamily="2" charset="0"/>
              </a:rPr>
              <a:t> -</a:t>
            </a:r>
            <a:r>
              <a:rPr lang="en-US" dirty="0" err="1">
                <a:latin typeface="Courier" pitchFamily="2" charset="0"/>
              </a:rPr>
              <a:t>pthread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pdt</a:t>
            </a:r>
            <a:r>
              <a:rPr lang="en-US" b="1" dirty="0">
                <a:latin typeface="Courier" pitchFamily="2" charset="0"/>
              </a:rPr>
              <a:t>=/path/to/</a:t>
            </a:r>
            <a:r>
              <a:rPr lang="en-US" b="1" dirty="0" err="1">
                <a:latin typeface="Courier" pitchFamily="2" charset="0"/>
              </a:rPr>
              <a:t>pdt</a:t>
            </a:r>
            <a:endParaRPr lang="en-US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compile TAU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$ make -j install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build and run the wrapper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cd examples/</a:t>
            </a:r>
            <a:r>
              <a:rPr lang="en-US" b="1" dirty="0" err="1">
                <a:latin typeface="Courier" pitchFamily="2" charset="0"/>
              </a:rPr>
              <a:t>iowrappers</a:t>
            </a:r>
            <a:r>
              <a:rPr lang="en-US" b="1" dirty="0">
                <a:latin typeface="Courier" pitchFamily="2" charset="0"/>
              </a:rPr>
              <a:t>/hdf5_wrap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</a:t>
            </a:r>
            <a:r>
              <a:rPr lang="en-US" b="1" dirty="0" err="1">
                <a:latin typeface="Courier" pitchFamily="2" charset="0"/>
              </a:rPr>
              <a:t>mkdir</a:t>
            </a:r>
            <a:r>
              <a:rPr lang="en-US" b="1" dirty="0">
                <a:latin typeface="Courier" pitchFamily="2" charset="0"/>
              </a:rPr>
              <a:t> headers ; cd headers ; ln -s /path/to/hdf5/include/* .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</a:t>
            </a:r>
            <a:r>
              <a:rPr lang="en-US" b="1" dirty="0" err="1">
                <a:latin typeface="Courier" pitchFamily="2" charset="0"/>
              </a:rPr>
              <a:t>tau_gen_wrapper</a:t>
            </a:r>
            <a:r>
              <a:rPr lang="en-US" b="1" dirty="0">
                <a:latin typeface="Courier" pitchFamily="2" charset="0"/>
              </a:rPr>
              <a:t> hdf5.h /path/to/hdf5/lib/libhdf5.a -f ../</a:t>
            </a:r>
            <a:r>
              <a:rPr lang="en-US" b="1" dirty="0" err="1">
                <a:latin typeface="Courier" pitchFamily="2" charset="0"/>
              </a:rPr>
              <a:t>select.tau</a:t>
            </a:r>
            <a:r>
              <a:rPr lang="en-US" b="1" dirty="0">
                <a:latin typeface="Courier" pitchFamily="2" charset="0"/>
              </a:rPr>
              <a:t> ; cd ..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build and run the example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</a:t>
            </a:r>
            <a:r>
              <a:rPr lang="en-US" b="1" dirty="0" err="1">
                <a:latin typeface="Courier" pitchFamily="2" charset="0"/>
              </a:rPr>
              <a:t>tau_cc.sh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tau_options</a:t>
            </a:r>
            <a:r>
              <a:rPr lang="en-US" b="1" dirty="0">
                <a:latin typeface="Courier" pitchFamily="2" charset="0"/>
              </a:rPr>
              <a:t>='-</a:t>
            </a:r>
            <a:r>
              <a:rPr lang="en-US" b="1" dirty="0" err="1">
                <a:latin typeface="Courier" pitchFamily="2" charset="0"/>
              </a:rPr>
              <a:t>optTauWrapFile</a:t>
            </a:r>
            <a:r>
              <a:rPr lang="en-US" b="1" dirty="0">
                <a:latin typeface="Courier" pitchFamily="2" charset="0"/>
              </a:rPr>
              <a:t>=headers/hdf5_wrapper/</a:t>
            </a:r>
            <a:r>
              <a:rPr lang="en-US" b="1" dirty="0" err="1">
                <a:latin typeface="Courier" pitchFamily="2" charset="0"/>
              </a:rPr>
              <a:t>link_options.tau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optTrackIO</a:t>
            </a:r>
            <a:r>
              <a:rPr lang="en-US" b="1" dirty="0">
                <a:latin typeface="Courier" pitchFamily="2" charset="0"/>
              </a:rPr>
              <a:t> ' -c </a:t>
            </a:r>
            <a:r>
              <a:rPr lang="en-US" b="1" dirty="0" err="1">
                <a:latin typeface="Courier" pitchFamily="2" charset="0"/>
              </a:rPr>
              <a:t>hyperslab_by_row.c</a:t>
            </a:r>
            <a:r>
              <a:rPr lang="en-US" b="1" dirty="0">
                <a:latin typeface="Courier" pitchFamily="2" charset="0"/>
              </a:rPr>
              <a:t> -I/path/to/hdf5/include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</a:t>
            </a:r>
            <a:r>
              <a:rPr lang="en-US" b="1" dirty="0" err="1">
                <a:latin typeface="Courier" pitchFamily="2" charset="0"/>
              </a:rPr>
              <a:t>tau_cc.sh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tau_options</a:t>
            </a:r>
            <a:r>
              <a:rPr lang="en-US" b="1" dirty="0">
                <a:latin typeface="Courier" pitchFamily="2" charset="0"/>
              </a:rPr>
              <a:t>='-</a:t>
            </a:r>
            <a:r>
              <a:rPr lang="en-US" b="1" dirty="0" err="1">
                <a:latin typeface="Courier" pitchFamily="2" charset="0"/>
              </a:rPr>
              <a:t>optTauWrapFile</a:t>
            </a:r>
            <a:r>
              <a:rPr lang="en-US" b="1" dirty="0">
                <a:latin typeface="Courier" pitchFamily="2" charset="0"/>
              </a:rPr>
              <a:t>=headers/hdf5_wrapper/</a:t>
            </a:r>
            <a:r>
              <a:rPr lang="en-US" b="1" dirty="0" err="1">
                <a:latin typeface="Courier" pitchFamily="2" charset="0"/>
              </a:rPr>
              <a:t>link_options.tau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optTrackIO</a:t>
            </a:r>
            <a:r>
              <a:rPr lang="en-US" b="1" dirty="0">
                <a:latin typeface="Courier" pitchFamily="2" charset="0"/>
              </a:rPr>
              <a:t> ' -o </a:t>
            </a:r>
            <a:r>
              <a:rPr lang="en-US" b="1" dirty="0" err="1">
                <a:latin typeface="Courier" pitchFamily="2" charset="0"/>
              </a:rPr>
              <a:t>hyperslab_by_row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 err="1">
                <a:latin typeface="Courier" pitchFamily="2" charset="0"/>
              </a:rPr>
              <a:t>hyperslab_by_row.o</a:t>
            </a:r>
            <a:r>
              <a:rPr lang="en-US" b="1" dirty="0">
                <a:latin typeface="Courier" pitchFamily="2" charset="0"/>
              </a:rPr>
              <a:t> -L/path/to/hdf5/lib -lhdf5_hl -lhdf5 -</a:t>
            </a:r>
            <a:r>
              <a:rPr lang="en-US" b="1" dirty="0" err="1">
                <a:latin typeface="Courier" pitchFamily="2" charset="0"/>
              </a:rPr>
              <a:t>lz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lsz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ldl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lm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Wl</a:t>
            </a:r>
            <a:r>
              <a:rPr lang="en-US" b="1" dirty="0">
                <a:latin typeface="Courier" pitchFamily="2" charset="0"/>
              </a:rPr>
              <a:t>,-</a:t>
            </a:r>
            <a:r>
              <a:rPr lang="en-US" b="1" dirty="0" err="1">
                <a:latin typeface="Courier" pitchFamily="2" charset="0"/>
              </a:rPr>
              <a:t>rpath</a:t>
            </a:r>
            <a:r>
              <a:rPr lang="en-US" b="1" dirty="0">
                <a:latin typeface="Courier" pitchFamily="2" charset="0"/>
              </a:rPr>
              <a:t>,/path/to/hdf5/lib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</a:t>
            </a:r>
            <a:r>
              <a:rPr lang="en-US" b="1" dirty="0" err="1">
                <a:latin typeface="Courier" pitchFamily="2" charset="0"/>
              </a:rPr>
              <a:t>mpirun</a:t>
            </a:r>
            <a:r>
              <a:rPr lang="en-US" b="1" dirty="0">
                <a:latin typeface="Courier" pitchFamily="2" charset="0"/>
              </a:rPr>
              <a:t> -np 4 ./</a:t>
            </a:r>
            <a:r>
              <a:rPr lang="en-US" b="1" dirty="0" err="1">
                <a:latin typeface="Courier" pitchFamily="2" charset="0"/>
              </a:rPr>
              <a:t>hyperslab_by_row</a:t>
            </a:r>
            <a:endParaRPr lang="en-US" b="1" dirty="0">
              <a:latin typeface="Courier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91EE87-4474-E044-9201-E6F66059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135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E9BB-D814-2C4A-84E1-BE227EFD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Views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87274-0DC8-464A-AC5E-B045F113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E5C9E0F-6081-1D4E-BBE6-D5152705A1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51030"/>
          <a:stretch/>
        </p:blipFill>
        <p:spPr>
          <a:xfrm>
            <a:off x="116967" y="2984350"/>
            <a:ext cx="6647688" cy="166716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A1FF4A-F951-1143-9FDE-B2F83CC4F79A}"/>
              </a:ext>
            </a:extLst>
          </p:cNvPr>
          <p:cNvSpPr txBox="1"/>
          <p:nvPr/>
        </p:nvSpPr>
        <p:spPr>
          <a:xfrm>
            <a:off x="116967" y="2591257"/>
            <a:ext cx="221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All ranks and threads: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A121BD8-4F36-4D42-89D0-35C094C476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27033"/>
          <a:stretch/>
        </p:blipFill>
        <p:spPr>
          <a:xfrm>
            <a:off x="1148218" y="613941"/>
            <a:ext cx="7995782" cy="295517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2E6251-8E1B-164B-BA51-00AF7A2D391E}"/>
              </a:ext>
            </a:extLst>
          </p:cNvPr>
          <p:cNvSpPr txBox="1"/>
          <p:nvPr/>
        </p:nvSpPr>
        <p:spPr>
          <a:xfrm>
            <a:off x="3994023" y="608322"/>
            <a:ext cx="178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Rank 0, thread 0: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5BBF9B-030F-1546-93E6-CAD04FE1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70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68F110-F42D-E846-97A8-37E776B4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</a:t>
            </a:r>
            <a:r>
              <a:rPr lang="en-US" dirty="0" err="1"/>
              <a:t>tau_wrap</a:t>
            </a:r>
            <a:r>
              <a:rPr lang="en-US" dirty="0"/>
              <a:t> example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A8CD17-1F0C-DD45-BDFD-B9ACC00A3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use a similar process to generate a libhdf5_wrap.so wrapper that can be preloaded with </a:t>
            </a:r>
            <a:r>
              <a:rPr lang="en-US" dirty="0" err="1"/>
              <a:t>tau_exec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b="1" dirty="0">
                <a:latin typeface="Courier" pitchFamily="2" charset="0"/>
              </a:rPr>
              <a:t>$ </a:t>
            </a:r>
            <a:r>
              <a:rPr lang="en-US" sz="2000" b="1" dirty="0" err="1">
                <a:latin typeface="Courier" pitchFamily="2" charset="0"/>
              </a:rPr>
              <a:t>tau_gen_wrapper</a:t>
            </a:r>
            <a:r>
              <a:rPr lang="en-US" sz="2000" b="1" dirty="0">
                <a:latin typeface="Courier" pitchFamily="2" charset="0"/>
              </a:rPr>
              <a:t> -r ...</a:t>
            </a:r>
          </a:p>
          <a:p>
            <a:pPr marL="0" indent="0">
              <a:buNone/>
            </a:pPr>
            <a:endParaRPr lang="en-US" sz="2000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" pitchFamily="2" charset="0"/>
              </a:rPr>
              <a:t>$ </a:t>
            </a:r>
            <a:r>
              <a:rPr lang="en-US" sz="2000" b="1" dirty="0" err="1">
                <a:latin typeface="Courier" pitchFamily="2" charset="0"/>
              </a:rPr>
              <a:t>tau_exec</a:t>
            </a:r>
            <a:r>
              <a:rPr lang="en-US" sz="2000" b="1" dirty="0">
                <a:latin typeface="Courier" pitchFamily="2" charset="0"/>
              </a:rPr>
              <a:t> -T </a:t>
            </a:r>
            <a:r>
              <a:rPr lang="en-US" sz="2000" b="1" dirty="0" err="1">
                <a:latin typeface="Courier" pitchFamily="2" charset="0"/>
              </a:rPr>
              <a:t>mpi,pthread</a:t>
            </a:r>
            <a:r>
              <a:rPr lang="en-US" sz="2000" b="1" dirty="0">
                <a:latin typeface="Courier" pitchFamily="2" charset="0"/>
              </a:rPr>
              <a:t> -</a:t>
            </a:r>
            <a:r>
              <a:rPr lang="en-US" sz="2000" b="1" dirty="0" err="1">
                <a:latin typeface="Courier" pitchFamily="2" charset="0"/>
              </a:rPr>
              <a:t>io</a:t>
            </a:r>
            <a:r>
              <a:rPr lang="en-US" sz="2000" b="1" dirty="0">
                <a:latin typeface="Courier" pitchFamily="2" charset="0"/>
              </a:rPr>
              <a:t> –</a:t>
            </a:r>
            <a:r>
              <a:rPr lang="en-US" sz="2000" b="1" dirty="0" err="1">
                <a:latin typeface="Courier" pitchFamily="2" charset="0"/>
              </a:rPr>
              <a:t>loadlib</a:t>
            </a:r>
            <a:r>
              <a:rPr lang="en-US" sz="2000" b="1" dirty="0">
                <a:latin typeface="Courier" pitchFamily="2" charset="0"/>
              </a:rPr>
              <a:t>=./libhdf5_wrap.so ./</a:t>
            </a:r>
            <a:r>
              <a:rPr lang="en-US" sz="2000" b="1" dirty="0" err="1">
                <a:latin typeface="Courier" pitchFamily="2" charset="0"/>
              </a:rPr>
              <a:t>hyperslab_by_row</a:t>
            </a:r>
            <a:endParaRPr lang="en-US" sz="2000" b="1" dirty="0">
              <a:latin typeface="Courier" pitchFamily="2" charset="0"/>
            </a:endParaRP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DDA0-6F89-B94E-87D9-926266C1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AD914D-5081-9445-BFA1-1DAAF15F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731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39D7-0881-DC46-8878-418032B3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ADIOS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BEEF7-6AE3-9647-80AE-506209BFB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Built-in, uses callback API provided by ADIOS 1.13</a:t>
            </a:r>
          </a:p>
          <a:p>
            <a:r>
              <a:rPr lang="en-US" dirty="0"/>
              <a:t>Using the callback API, measurement tools can register with ADIOS during initialization, and be notified when ADIOS events happen (even asynchronous ones)</a:t>
            </a:r>
          </a:p>
          <a:p>
            <a:pPr lvl="1"/>
            <a:r>
              <a:rPr lang="en-US" dirty="0"/>
              <a:t>Tool implements </a:t>
            </a:r>
            <a:r>
              <a:rPr lang="en-US" dirty="0" err="1">
                <a:latin typeface="Courier" pitchFamily="2" charset="0"/>
              </a:rPr>
              <a:t>adiost_tool</a:t>
            </a:r>
            <a:r>
              <a:rPr lang="en-US" dirty="0">
                <a:latin typeface="Courier" pitchFamily="2" charset="0"/>
              </a:rPr>
              <a:t>() </a:t>
            </a:r>
            <a:r>
              <a:rPr lang="en-US" dirty="0"/>
              <a:t>function that returns a pointer to an initialization function to register for event notification</a:t>
            </a:r>
          </a:p>
          <a:p>
            <a:r>
              <a:rPr lang="en-US" dirty="0"/>
              <a:t>ADIOS is (by default) built as static library on many systems, so only way to register tools is by adding linker options before the ADIOS libraries</a:t>
            </a:r>
          </a:p>
          <a:p>
            <a:r>
              <a:rPr lang="en-US" dirty="0"/>
              <a:t>Dynamic linking is easier on other systems, of course (can just use </a:t>
            </a:r>
            <a:r>
              <a:rPr lang="en-US" dirty="0" err="1"/>
              <a:t>tau_exec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1C091-7BE0-D344-B015-12241951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A7911-C402-3D42-9FB8-091F7A99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436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68F110-F42D-E846-97A8-37E776B4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ADIOS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DDA0-6F89-B94E-87D9-926266C1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F4F1-DC64-6749-9DED-37743BF05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configure TAU with PDT support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$ ./configure  -</a:t>
            </a:r>
            <a:r>
              <a:rPr lang="en-US" dirty="0" err="1">
                <a:latin typeface="Courier" pitchFamily="2" charset="0"/>
              </a:rPr>
              <a:t>iowrapper</a:t>
            </a:r>
            <a:r>
              <a:rPr lang="en-US" dirty="0">
                <a:latin typeface="Courier" pitchFamily="2" charset="0"/>
              </a:rPr>
              <a:t> -bfd=download -unwind=download -</a:t>
            </a:r>
            <a:r>
              <a:rPr lang="en-US" dirty="0" err="1">
                <a:latin typeface="Courier" pitchFamily="2" charset="0"/>
              </a:rPr>
              <a:t>mpi</a:t>
            </a:r>
            <a:r>
              <a:rPr lang="en-US" dirty="0">
                <a:latin typeface="Courier" pitchFamily="2" charset="0"/>
              </a:rPr>
              <a:t> -</a:t>
            </a:r>
            <a:r>
              <a:rPr lang="en-US" dirty="0" err="1">
                <a:latin typeface="Courier" pitchFamily="2" charset="0"/>
              </a:rPr>
              <a:t>pthread</a:t>
            </a:r>
            <a:r>
              <a:rPr lang="en-US" dirty="0">
                <a:latin typeface="Courier" pitchFamily="2" charset="0"/>
              </a:rPr>
              <a:t> -</a:t>
            </a:r>
            <a:r>
              <a:rPr lang="en-US" dirty="0" err="1">
                <a:latin typeface="Courier" pitchFamily="2" charset="0"/>
              </a:rPr>
              <a:t>pdt</a:t>
            </a:r>
            <a:r>
              <a:rPr lang="en-US" dirty="0">
                <a:latin typeface="Courier" pitchFamily="2" charset="0"/>
              </a:rPr>
              <a:t>=/path/to/</a:t>
            </a:r>
            <a:r>
              <a:rPr lang="en-US" dirty="0" err="1">
                <a:latin typeface="Courier" pitchFamily="2" charset="0"/>
              </a:rPr>
              <a:t>pdt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b="1" dirty="0">
                <a:latin typeface="Courier" pitchFamily="2" charset="0"/>
              </a:rPr>
              <a:t>-adios=/path/to/adios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compile TAU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$ make -j install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build and run the example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cd </a:t>
            </a:r>
            <a:r>
              <a:rPr lang="en-US" b="1" dirty="0" err="1">
                <a:latin typeface="Courier" pitchFamily="2" charset="0"/>
              </a:rPr>
              <a:t>src</a:t>
            </a:r>
            <a:r>
              <a:rPr lang="en-US" b="1" dirty="0">
                <a:latin typeface="Courier" pitchFamily="2" charset="0"/>
              </a:rPr>
              <a:t>/Example-</a:t>
            </a:r>
            <a:r>
              <a:rPr lang="en-US" b="1" dirty="0" err="1">
                <a:latin typeface="Courier" pitchFamily="2" charset="0"/>
              </a:rPr>
              <a:t>Heat_Transfer</a:t>
            </a:r>
            <a:endParaRPr lang="en-US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modify </a:t>
            </a:r>
            <a:r>
              <a:rPr lang="en-US" dirty="0" err="1">
                <a:latin typeface="Courier" pitchFamily="2" charset="0"/>
              </a:rPr>
              <a:t>Makefile</a:t>
            </a:r>
            <a:r>
              <a:rPr lang="en-US" dirty="0">
                <a:latin typeface="Courier" pitchFamily="2" charset="0"/>
              </a:rPr>
              <a:t> to compile with tau_f90.sh instead of mpif90: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FC=tau_f90.sh -</a:t>
            </a:r>
            <a:r>
              <a:rPr lang="en-US" dirty="0" err="1">
                <a:latin typeface="Courier" pitchFamily="2" charset="0"/>
              </a:rPr>
              <a:t>optTauSelectFile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select.tau</a:t>
            </a:r>
            <a:r>
              <a:rPr lang="en-US" dirty="0">
                <a:latin typeface="Courier" pitchFamily="2" charset="0"/>
              </a:rPr>
              <a:t> –</a:t>
            </a:r>
            <a:r>
              <a:rPr lang="en-US" dirty="0" err="1">
                <a:latin typeface="Courier" pitchFamily="2" charset="0"/>
              </a:rPr>
              <a:t>optShared</a:t>
            </a: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make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</a:t>
            </a:r>
            <a:r>
              <a:rPr lang="en-US" b="1" dirty="0" err="1">
                <a:latin typeface="Courier" pitchFamily="2" charset="0"/>
              </a:rPr>
              <a:t>mpirun</a:t>
            </a:r>
            <a:r>
              <a:rPr lang="en-US" b="1" dirty="0">
                <a:latin typeface="Courier" pitchFamily="2" charset="0"/>
              </a:rPr>
              <a:t> -np 4 ./</a:t>
            </a:r>
            <a:r>
              <a:rPr lang="en-US" b="1" dirty="0" err="1">
                <a:latin typeface="Courier" pitchFamily="2" charset="0"/>
              </a:rPr>
              <a:t>heat_transfer_adios</a:t>
            </a:r>
            <a:endParaRPr lang="en-US" b="1" dirty="0">
              <a:latin typeface="Courier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1016E1-3DCC-7241-A798-89A05DFB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93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F9E9-448E-114A-A386-1D53085A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Library Support in TAU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0C833-121C-1748-9283-6AC51D7871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Measurement Support:</a:t>
            </a:r>
          </a:p>
          <a:p>
            <a:r>
              <a:rPr lang="en-US" dirty="0"/>
              <a:t>Instrumentation</a:t>
            </a:r>
          </a:p>
          <a:p>
            <a:pPr lvl="1"/>
            <a:r>
              <a:rPr lang="en-US" dirty="0"/>
              <a:t>Source</a:t>
            </a:r>
          </a:p>
          <a:p>
            <a:pPr lvl="1"/>
            <a:r>
              <a:rPr lang="en-US" dirty="0"/>
              <a:t>Binary</a:t>
            </a:r>
          </a:p>
          <a:p>
            <a:r>
              <a:rPr lang="en-US" b="1" dirty="0"/>
              <a:t>Interposition libraries</a:t>
            </a:r>
          </a:p>
          <a:p>
            <a:r>
              <a:rPr lang="en-US" b="1" dirty="0"/>
              <a:t>Wrappers</a:t>
            </a:r>
          </a:p>
          <a:p>
            <a:r>
              <a:rPr lang="en-US" b="1" dirty="0"/>
              <a:t>Callbacks</a:t>
            </a:r>
          </a:p>
          <a:p>
            <a:r>
              <a:rPr lang="en-US" b="1" dirty="0"/>
              <a:t>Sampling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96A5C2-0A40-6344-802F-9EA12D91E4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Library Support:</a:t>
            </a:r>
          </a:p>
          <a:p>
            <a:r>
              <a:rPr lang="en-US" b="1" dirty="0"/>
              <a:t>POSIX</a:t>
            </a:r>
          </a:p>
          <a:p>
            <a:r>
              <a:rPr lang="en-US" b="1" dirty="0"/>
              <a:t>MPI I/O</a:t>
            </a:r>
          </a:p>
          <a:p>
            <a:r>
              <a:rPr lang="en-US" b="1" dirty="0"/>
              <a:t>HDF5</a:t>
            </a:r>
          </a:p>
          <a:p>
            <a:r>
              <a:rPr lang="en-US" b="1" dirty="0"/>
              <a:t>ADIOS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B1E97-B48A-6443-9001-8938D527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55594-466C-8740-9733-987BF4E0973A}"/>
              </a:ext>
            </a:extLst>
          </p:cNvPr>
          <p:cNvSpPr txBox="1"/>
          <p:nvPr/>
        </p:nvSpPr>
        <p:spPr>
          <a:xfrm>
            <a:off x="3721210" y="3681455"/>
            <a:ext cx="481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/>
              </a:rPr>
              <a:t>http://tau.uoregon.edu/tau.tgz</a:t>
            </a:r>
            <a:r>
              <a:rPr lang="en-US" sz="2800" dirty="0"/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AC1CDA-B061-6047-9340-A9004A96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40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C3FCF244-19E5-5145-B189-26B4882BAE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40784"/>
          <a:stretch/>
        </p:blipFill>
        <p:spPr>
          <a:xfrm>
            <a:off x="2190969" y="676095"/>
            <a:ext cx="6861388" cy="371321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5E9BB-D814-2C4A-84E1-BE227EFD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Views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87274-0DC8-464A-AC5E-B045F113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A1FF4A-F951-1143-9FDE-B2F83CC4F79A}"/>
              </a:ext>
            </a:extLst>
          </p:cNvPr>
          <p:cNvSpPr txBox="1"/>
          <p:nvPr/>
        </p:nvSpPr>
        <p:spPr>
          <a:xfrm>
            <a:off x="0" y="2179610"/>
            <a:ext cx="221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All ranks and threads: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E6251-8E1B-164B-BA51-00AF7A2D391E}"/>
              </a:ext>
            </a:extLst>
          </p:cNvPr>
          <p:cNvSpPr txBox="1"/>
          <p:nvPr/>
        </p:nvSpPr>
        <p:spPr>
          <a:xfrm>
            <a:off x="3994023" y="608322"/>
            <a:ext cx="178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Rank 0, thread 0: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83482B7-8D5A-4848-9F48-3E35BD17FD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21068"/>
          <a:stretch/>
        </p:blipFill>
        <p:spPr>
          <a:xfrm>
            <a:off x="110519" y="2685621"/>
            <a:ext cx="5047889" cy="204051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0125FD-9B88-CB4F-B975-19B8E6289C25}"/>
              </a:ext>
            </a:extLst>
          </p:cNvPr>
          <p:cNvSpPr txBox="1"/>
          <p:nvPr/>
        </p:nvSpPr>
        <p:spPr>
          <a:xfrm>
            <a:off x="7379208" y="832104"/>
            <a:ext cx="1447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ADIOS events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DC87B3-78F8-B246-BB03-5C9D6DED085B}"/>
              </a:ext>
            </a:extLst>
          </p:cNvPr>
          <p:cNvCxnSpPr/>
          <p:nvPr/>
        </p:nvCxnSpPr>
        <p:spPr>
          <a:xfrm flipH="1">
            <a:off x="6656832" y="977654"/>
            <a:ext cx="704088" cy="366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2062070-6296-6048-836B-925829E103F1}"/>
              </a:ext>
            </a:extLst>
          </p:cNvPr>
          <p:cNvCxnSpPr>
            <a:cxnSpLocks/>
          </p:cNvCxnSpPr>
          <p:nvPr/>
        </p:nvCxnSpPr>
        <p:spPr>
          <a:xfrm flipH="1">
            <a:off x="6781800" y="1160911"/>
            <a:ext cx="838200" cy="753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F6FC88-8569-2149-BF95-B437E246DE16}"/>
              </a:ext>
            </a:extLst>
          </p:cNvPr>
          <p:cNvCxnSpPr>
            <a:cxnSpLocks/>
          </p:cNvCxnSpPr>
          <p:nvPr/>
        </p:nvCxnSpPr>
        <p:spPr>
          <a:xfrm flipH="1">
            <a:off x="6675120" y="1201436"/>
            <a:ext cx="1069848" cy="1799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8968FD-CC2E-7447-8D79-E7B062B9EE68}"/>
              </a:ext>
            </a:extLst>
          </p:cNvPr>
          <p:cNvCxnSpPr>
            <a:cxnSpLocks/>
          </p:cNvCxnSpPr>
          <p:nvPr/>
        </p:nvCxnSpPr>
        <p:spPr>
          <a:xfrm flipH="1">
            <a:off x="6656832" y="1201436"/>
            <a:ext cx="1276775" cy="2096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9D4EAF-1ABB-E14E-A1BD-699E7E0C254F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7008878" y="1201436"/>
            <a:ext cx="1093894" cy="2504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3AAED2C-A4AA-BE43-8C2F-CCE2C1A7C657}"/>
              </a:ext>
            </a:extLst>
          </p:cNvPr>
          <p:cNvCxnSpPr>
            <a:cxnSpLocks/>
          </p:cNvCxnSpPr>
          <p:nvPr/>
        </p:nvCxnSpPr>
        <p:spPr>
          <a:xfrm flipH="1">
            <a:off x="7213396" y="1160911"/>
            <a:ext cx="1116454" cy="2764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DDF941-1F11-B043-8E3E-990C2296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69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E9BB-D814-2C4A-84E1-BE227EFD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Views, cont.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87274-0DC8-464A-AC5E-B045F113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A1FF4A-F951-1143-9FDE-B2F83CC4F79A}"/>
              </a:ext>
            </a:extLst>
          </p:cNvPr>
          <p:cNvSpPr txBox="1"/>
          <p:nvPr/>
        </p:nvSpPr>
        <p:spPr>
          <a:xfrm>
            <a:off x="0" y="608322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Callgraph</a:t>
            </a:r>
            <a:r>
              <a:rPr lang="en-US" u="sng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E6251-8E1B-164B-BA51-00AF7A2D391E}"/>
              </a:ext>
            </a:extLst>
          </p:cNvPr>
          <p:cNvSpPr txBox="1"/>
          <p:nvPr/>
        </p:nvSpPr>
        <p:spPr>
          <a:xfrm>
            <a:off x="265176" y="3729450"/>
            <a:ext cx="108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Counters: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3E8621D-B085-9E48-9397-4740A770BA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58927"/>
          <a:stretch/>
        </p:blipFill>
        <p:spPr>
          <a:xfrm>
            <a:off x="1470014" y="3360118"/>
            <a:ext cx="6370680" cy="117957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8CEAAB7-1100-DA4C-B834-2E42BCC7E1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57081"/>
          <a:stretch/>
        </p:blipFill>
        <p:spPr>
          <a:xfrm>
            <a:off x="162687" y="936709"/>
            <a:ext cx="6722745" cy="211473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31712B-6F66-1C49-841D-BF4029F0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849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186B0D1-30AE-504C-B7AE-BD5E5A709F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21853"/>
          <a:stretch/>
        </p:blipFill>
        <p:spPr>
          <a:xfrm>
            <a:off x="2770632" y="680372"/>
            <a:ext cx="6207951" cy="3929431"/>
          </a:xfr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AF610BF-EB8E-5D48-9685-05D11CF35B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728" y="1656847"/>
            <a:ext cx="5449824" cy="30477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5E9BB-D814-2C4A-84E1-BE227EFD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 Profile, Counters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87274-0DC8-464A-AC5E-B045F113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E6251-8E1B-164B-BA51-00AF7A2D391E}"/>
              </a:ext>
            </a:extLst>
          </p:cNvPr>
          <p:cNvSpPr txBox="1"/>
          <p:nvPr/>
        </p:nvSpPr>
        <p:spPr>
          <a:xfrm>
            <a:off x="109728" y="1287515"/>
            <a:ext cx="108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Counters: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4A537F-86AB-DB47-979A-039859DD1BEE}"/>
              </a:ext>
            </a:extLst>
          </p:cNvPr>
          <p:cNvSpPr txBox="1"/>
          <p:nvPr/>
        </p:nvSpPr>
        <p:spPr>
          <a:xfrm>
            <a:off x="4021455" y="754181"/>
            <a:ext cx="36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Rank 0, thread 0 (only ADIOS events):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D874C-08AF-C847-B34F-9CC29445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627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FA7C-5D47-8143-8F56-FD8E67D0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RAPIDS Data Management plans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DFB65E-ABCF-CD45-BBE3-3829CA91D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More ADIOS integration</a:t>
            </a:r>
          </a:p>
          <a:p>
            <a:pPr lvl="1"/>
            <a:r>
              <a:rPr lang="en-US" dirty="0"/>
              <a:t>Save TAU data as ADIOS format (and/or with science data)</a:t>
            </a:r>
          </a:p>
          <a:p>
            <a:pPr lvl="1"/>
            <a:r>
              <a:rPr lang="en-US" dirty="0"/>
              <a:t>Update to ADIOS 2 support (and other improvements)</a:t>
            </a:r>
          </a:p>
          <a:p>
            <a:r>
              <a:rPr lang="en-US" dirty="0" err="1"/>
              <a:t>NetCDF</a:t>
            </a:r>
            <a:r>
              <a:rPr lang="en-US" dirty="0"/>
              <a:t> support</a:t>
            </a:r>
          </a:p>
          <a:p>
            <a:pPr lvl="1"/>
            <a:r>
              <a:rPr lang="en-US" dirty="0"/>
              <a:t>Wrapper library like HDF5?</a:t>
            </a:r>
          </a:p>
          <a:p>
            <a:r>
              <a:rPr lang="en-US" dirty="0"/>
              <a:t>Co-location with Darshan</a:t>
            </a:r>
          </a:p>
          <a:p>
            <a:pPr lvl="1"/>
            <a:r>
              <a:rPr lang="en-US" dirty="0"/>
              <a:t>Currently have to unload darshan module before using TAU</a:t>
            </a:r>
          </a:p>
          <a:p>
            <a:pPr lvl="1"/>
            <a:r>
              <a:rPr lang="en-US" dirty="0"/>
              <a:t>Could benefit from shared measurement</a:t>
            </a:r>
          </a:p>
          <a:p>
            <a:pPr lvl="1"/>
            <a:r>
              <a:rPr lang="en-US" dirty="0"/>
              <a:t>MPIT solution?</a:t>
            </a:r>
          </a:p>
          <a:p>
            <a:r>
              <a:rPr lang="en-US" dirty="0"/>
              <a:t>Usability improvements (library wrapper)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37C7F-E55D-0844-8891-FEB7D322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9B91D-F398-984D-9C15-92607BEF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3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80C7-2396-0748-9A16-0CC7748B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measurement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C7D62D-B780-5141-B071-30DB18EBE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Built-in support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" pitchFamily="2" charset="0"/>
              </a:rPr>
              <a:t>$ ./configure -</a:t>
            </a:r>
            <a:r>
              <a:rPr lang="en-US" sz="2000" b="1" dirty="0" err="1">
                <a:latin typeface="Courier" pitchFamily="2" charset="0"/>
              </a:rPr>
              <a:t>iowrapper</a:t>
            </a:r>
            <a:endParaRPr lang="en-US" sz="2000" b="1" dirty="0">
              <a:latin typeface="Courier" pitchFamily="2" charset="0"/>
            </a:endParaRPr>
          </a:p>
          <a:p>
            <a:r>
              <a:rPr lang="en-US" dirty="0"/>
              <a:t>Wraps API calls related to files and sockets</a:t>
            </a:r>
          </a:p>
          <a:p>
            <a:r>
              <a:rPr lang="en-US" dirty="0"/>
              <a:t>Linker based instrumentation (static executables)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" pitchFamily="2" charset="0"/>
              </a:rPr>
              <a:t>-</a:t>
            </a:r>
            <a:r>
              <a:rPr lang="en-US" sz="2000" b="1" dirty="0" err="1">
                <a:latin typeface="Courier" pitchFamily="2" charset="0"/>
              </a:rPr>
              <a:t>Wl</a:t>
            </a:r>
            <a:r>
              <a:rPr lang="en-US" sz="2000" b="1" dirty="0">
                <a:latin typeface="Courier" pitchFamily="2" charset="0"/>
              </a:rPr>
              <a:t>,-</a:t>
            </a:r>
            <a:r>
              <a:rPr lang="en-US" sz="2000" b="1" dirty="0" err="1">
                <a:latin typeface="Courier" pitchFamily="2" charset="0"/>
              </a:rPr>
              <a:t>wrap,fopen</a:t>
            </a:r>
            <a:r>
              <a:rPr lang="en-US" sz="2000" b="1" dirty="0">
                <a:latin typeface="Courier" pitchFamily="2" charset="0"/>
              </a:rPr>
              <a:t> -</a:t>
            </a:r>
            <a:r>
              <a:rPr lang="en-US" sz="2000" b="1" dirty="0" err="1">
                <a:latin typeface="Courier" pitchFamily="2" charset="0"/>
              </a:rPr>
              <a:t>Wl</a:t>
            </a:r>
            <a:r>
              <a:rPr lang="en-US" sz="2000" b="1" dirty="0">
                <a:latin typeface="Courier" pitchFamily="2" charset="0"/>
              </a:rPr>
              <a:t>,-</a:t>
            </a:r>
            <a:r>
              <a:rPr lang="en-US" sz="2000" b="1" dirty="0" err="1">
                <a:latin typeface="Courier" pitchFamily="2" charset="0"/>
              </a:rPr>
              <a:t>wrap,fclose</a:t>
            </a:r>
            <a:r>
              <a:rPr lang="en-US" sz="2000" b="1" dirty="0">
                <a:latin typeface="Courier" pitchFamily="2" charset="0"/>
              </a:rPr>
              <a:t> ... -</a:t>
            </a:r>
            <a:r>
              <a:rPr lang="en-US" sz="2000" b="1" dirty="0" err="1">
                <a:latin typeface="Courier" pitchFamily="2" charset="0"/>
              </a:rPr>
              <a:t>lTauPosixWrap</a:t>
            </a:r>
            <a:endParaRPr lang="en-US" sz="2000" b="1" dirty="0">
              <a:latin typeface="Courier" pitchFamily="2" charset="0"/>
            </a:endParaRPr>
          </a:p>
          <a:p>
            <a:pPr marL="457200" lvl="1" indent="0">
              <a:buNone/>
            </a:pPr>
            <a:r>
              <a:rPr lang="en-US" dirty="0"/>
              <a:t>Wrapper library implements </a:t>
            </a:r>
            <a:r>
              <a:rPr lang="en-US" sz="2000" dirty="0">
                <a:latin typeface="Courier" pitchFamily="2" charset="0"/>
              </a:rPr>
              <a:t>__</a:t>
            </a:r>
            <a:r>
              <a:rPr lang="en-US" sz="2000" dirty="0" err="1">
                <a:latin typeface="Courier" pitchFamily="2" charset="0"/>
              </a:rPr>
              <a:t>wrap_fopen</a:t>
            </a:r>
            <a:r>
              <a:rPr lang="en-US" dirty="0"/>
              <a:t>, calls </a:t>
            </a:r>
            <a:r>
              <a:rPr lang="en-US" sz="2000" dirty="0">
                <a:latin typeface="Courier" pitchFamily="2" charset="0"/>
              </a:rPr>
              <a:t>__</a:t>
            </a:r>
            <a:r>
              <a:rPr lang="en-US" sz="2000" dirty="0" err="1">
                <a:latin typeface="Courier" pitchFamily="2" charset="0"/>
              </a:rPr>
              <a:t>real_fopen</a:t>
            </a:r>
            <a:endParaRPr lang="en-US" sz="2000" dirty="0">
              <a:latin typeface="Courier" pitchFamily="2" charset="0"/>
            </a:endParaRPr>
          </a:p>
          <a:p>
            <a:r>
              <a:rPr lang="en-US" dirty="0"/>
              <a:t>Runtime preloading (dynamic executables)</a:t>
            </a:r>
          </a:p>
          <a:p>
            <a:pPr lvl="1"/>
            <a:r>
              <a:rPr lang="en-US" sz="2200" dirty="0">
                <a:latin typeface="Courier" pitchFamily="2" charset="0"/>
              </a:rPr>
              <a:t>LD_PRELOAD=</a:t>
            </a:r>
            <a:r>
              <a:rPr lang="en-US" sz="2200" dirty="0" err="1">
                <a:latin typeface="Courier" pitchFamily="2" charset="0"/>
              </a:rPr>
              <a:t>libTauPosixWrap.so</a:t>
            </a:r>
            <a:r>
              <a:rPr lang="en-US" dirty="0"/>
              <a:t> (or use </a:t>
            </a:r>
            <a:r>
              <a:rPr lang="en-US" sz="2200" dirty="0" err="1">
                <a:latin typeface="Courier" pitchFamily="2" charset="0"/>
              </a:rPr>
              <a:t>tau_exec</a:t>
            </a:r>
            <a:r>
              <a:rPr lang="en-US" sz="2200" dirty="0">
                <a:latin typeface="Courier" pitchFamily="2" charset="0"/>
              </a:rPr>
              <a:t> -</a:t>
            </a:r>
            <a:r>
              <a:rPr lang="en-US" sz="2200" dirty="0" err="1">
                <a:latin typeface="Courier" pitchFamily="2" charset="0"/>
              </a:rPr>
              <a:t>io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Wrapper library defines </a:t>
            </a:r>
            <a:r>
              <a:rPr lang="en-US" sz="2200" dirty="0" err="1">
                <a:latin typeface="Courier" pitchFamily="2" charset="0"/>
              </a:rPr>
              <a:t>fopen</a:t>
            </a:r>
            <a:r>
              <a:rPr lang="en-US" sz="2200" dirty="0">
                <a:latin typeface="Courier" pitchFamily="2" charset="0"/>
              </a:rPr>
              <a:t>()</a:t>
            </a:r>
            <a:r>
              <a:rPr lang="en-US" dirty="0"/>
              <a:t>, loads </a:t>
            </a:r>
            <a:r>
              <a:rPr lang="en-US" i="1" dirty="0"/>
              <a:t>real</a:t>
            </a:r>
            <a:r>
              <a:rPr lang="en-US" dirty="0"/>
              <a:t> </a:t>
            </a:r>
            <a:r>
              <a:rPr lang="en-US" dirty="0" err="1"/>
              <a:t>fopen</a:t>
            </a:r>
            <a:r>
              <a:rPr lang="en-US" dirty="0"/>
              <a:t> using </a:t>
            </a:r>
            <a:r>
              <a:rPr lang="en-US" sz="2200" dirty="0" err="1">
                <a:latin typeface="Courier" pitchFamily="2" charset="0"/>
              </a:rPr>
              <a:t>dlsym</a:t>
            </a:r>
            <a:r>
              <a:rPr lang="en-US" sz="2200" dirty="0">
                <a:latin typeface="Courier" pitchFamily="2" charset="0"/>
              </a:rPr>
              <a:t>()</a:t>
            </a:r>
          </a:p>
          <a:p>
            <a:r>
              <a:rPr lang="en-US" dirty="0"/>
              <a:t>“Characterizing I/O Performance Using the TAU Performance System”, Shende et al., </a:t>
            </a:r>
            <a:r>
              <a:rPr lang="en-US" i="1" dirty="0"/>
              <a:t>PARCO,</a:t>
            </a:r>
            <a:r>
              <a:rPr lang="en-US" dirty="0"/>
              <a:t> 2011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C4A2-02B4-6E4F-A57B-D3A54021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44F4BE-E8B7-6B4D-A939-CF6A1E38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76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68F110-F42D-E846-97A8-37E776B4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static executable example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1316DEA-BE92-2B4B-99E2-6B9C2A4B3B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975" y="877927"/>
            <a:ext cx="4314825" cy="361148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96A5EB-6622-8546-A8A8-C46A84332C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configure TAU with POSIX IO wrapper support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./configure  -</a:t>
            </a:r>
            <a:r>
              <a:rPr lang="en-US" b="1" dirty="0" err="1">
                <a:latin typeface="Courier" pitchFamily="2" charset="0"/>
              </a:rPr>
              <a:t>iowrapper</a:t>
            </a:r>
            <a:r>
              <a:rPr lang="en-US" b="1" dirty="0">
                <a:latin typeface="Courier" pitchFamily="2" charset="0"/>
              </a:rPr>
              <a:t> -bfd=download -unwind=download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compile TAU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make -j install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add TAU to the path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PATH=$PATH:`</a:t>
            </a:r>
            <a:r>
              <a:rPr lang="en-US" b="1" dirty="0" err="1">
                <a:latin typeface="Courier" pitchFamily="2" charset="0"/>
              </a:rPr>
              <a:t>pwd</a:t>
            </a:r>
            <a:r>
              <a:rPr lang="en-US" b="1" dirty="0">
                <a:latin typeface="Courier" pitchFamily="2" charset="0"/>
              </a:rPr>
              <a:t>`/x86_64/bin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build and run the example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cd examples/</a:t>
            </a:r>
            <a:r>
              <a:rPr lang="en-US" b="1" dirty="0" err="1">
                <a:latin typeface="Courier" pitchFamily="2" charset="0"/>
              </a:rPr>
              <a:t>iowrappers</a:t>
            </a:r>
            <a:r>
              <a:rPr lang="en-US" b="1" dirty="0">
                <a:latin typeface="Courier" pitchFamily="2" charset="0"/>
              </a:rPr>
              <a:t>/</a:t>
            </a:r>
            <a:r>
              <a:rPr lang="en-US" b="1" dirty="0" err="1">
                <a:latin typeface="Courier" pitchFamily="2" charset="0"/>
              </a:rPr>
              <a:t>posixio</a:t>
            </a:r>
            <a:endParaRPr lang="en-US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make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./foo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view a profile summary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</a:t>
            </a:r>
            <a:r>
              <a:rPr lang="en-US" b="1" dirty="0" err="1">
                <a:latin typeface="Courier" pitchFamily="2" charset="0"/>
              </a:rPr>
              <a:t>pprof</a:t>
            </a: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profile visualizer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</a:t>
            </a:r>
            <a:r>
              <a:rPr lang="en-US" b="1" dirty="0" err="1">
                <a:latin typeface="Courier" pitchFamily="2" charset="0"/>
              </a:rPr>
              <a:t>paraprof</a:t>
            </a:r>
            <a:endParaRPr lang="en-US" b="1" dirty="0">
              <a:latin typeface="Courier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DDA0-6F89-B94E-87D9-926266C1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4EBB4C-1C27-E548-A884-F4E77E81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89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6849-E22C-0A43-8164-44EB2219E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Views (</a:t>
            </a:r>
            <a:r>
              <a:rPr lang="en-US" dirty="0" err="1"/>
              <a:t>pprof</a:t>
            </a:r>
            <a:r>
              <a:rPr lang="en-US" dirty="0"/>
              <a:t>, </a:t>
            </a:r>
            <a:r>
              <a:rPr lang="en-US" dirty="0" err="1"/>
              <a:t>paraprof</a:t>
            </a:r>
            <a:r>
              <a:rPr lang="en-US" dirty="0"/>
              <a:t>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91BA737-273D-7F49-A508-6B5D3F9F19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7105" y="1784502"/>
            <a:ext cx="5019307" cy="619232"/>
          </a:xfrm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4772-0A93-E24F-B3F1-0AB48609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743887-5D7F-B446-8F82-54D9549E9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846"/>
          <a:stretch/>
        </p:blipFill>
        <p:spPr>
          <a:xfrm>
            <a:off x="0" y="2997676"/>
            <a:ext cx="9144000" cy="1746335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529389-A013-1644-9A81-A024343EB2A3}"/>
              </a:ext>
            </a:extLst>
          </p:cNvPr>
          <p:cNvSpPr txBox="1"/>
          <p:nvPr/>
        </p:nvSpPr>
        <p:spPr>
          <a:xfrm>
            <a:off x="147106" y="776858"/>
            <a:ext cx="4000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Callpath</a:t>
            </a:r>
            <a:r>
              <a:rPr lang="en-US" u="sng" dirty="0"/>
              <a:t> view in </a:t>
            </a:r>
            <a:r>
              <a:rPr lang="en-US" u="sng" dirty="0" err="1"/>
              <a:t>paraprof</a:t>
            </a:r>
            <a:r>
              <a:rPr lang="en-US" u="sng" dirty="0"/>
              <a:t>:</a:t>
            </a:r>
          </a:p>
          <a:p>
            <a:r>
              <a:rPr lang="en-US" dirty="0"/>
              <a:t>(run with </a:t>
            </a:r>
            <a:r>
              <a:rPr lang="en-US" dirty="0">
                <a:latin typeface="Courier" pitchFamily="2" charset="0"/>
              </a:rPr>
              <a:t>TAU_CALLPATH=1</a:t>
            </a:r>
            <a:r>
              <a:rPr lang="en-US" dirty="0"/>
              <a:t>, </a:t>
            </a:r>
          </a:p>
          <a:p>
            <a:r>
              <a:rPr lang="en-US" dirty="0">
                <a:latin typeface="Courier" pitchFamily="2" charset="0"/>
              </a:rPr>
              <a:t>TAU_CALLPATH_DEPTH=3</a:t>
            </a:r>
            <a:r>
              <a:rPr lang="en-US" dirty="0"/>
              <a:t> or greater)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966750-2F8F-664B-A9FC-D3A729E076A5}"/>
              </a:ext>
            </a:extLst>
          </p:cNvPr>
          <p:cNvSpPr txBox="1"/>
          <p:nvPr/>
        </p:nvSpPr>
        <p:spPr>
          <a:xfrm>
            <a:off x="147105" y="2595568"/>
            <a:ext cx="234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Flat profile in </a:t>
            </a:r>
            <a:r>
              <a:rPr lang="en-US" u="sng" dirty="0" err="1"/>
              <a:t>paraprof</a:t>
            </a:r>
            <a:r>
              <a:rPr lang="en-US" u="sng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198924-E324-E740-8351-62FA31DE5FB7}"/>
              </a:ext>
            </a:extLst>
          </p:cNvPr>
          <p:cNvSpPr txBox="1"/>
          <p:nvPr/>
        </p:nvSpPr>
        <p:spPr>
          <a:xfrm>
            <a:off x="4646631" y="634937"/>
            <a:ext cx="239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Text output from </a:t>
            </a:r>
            <a:r>
              <a:rPr lang="en-US" u="sng" dirty="0" err="1"/>
              <a:t>pprof</a:t>
            </a:r>
            <a:r>
              <a:rPr lang="en-US" u="sng" dirty="0"/>
              <a:t>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7B0BA6-FE15-FB46-9DC8-46B160B2FB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737903" y="991602"/>
            <a:ext cx="4314825" cy="2900128"/>
          </a:xfrm>
          <a:solidFill>
            <a:schemeClr val="tx1"/>
          </a:soli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2887C7-56A9-ED41-B512-CE88C8E4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00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68F110-F42D-E846-97A8-37E776B4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dynamic executable example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1316DEA-BE92-2B4B-99E2-6B9C2A4B3B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975" y="877927"/>
            <a:ext cx="4314825" cy="361148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96A5EB-6622-8546-A8A8-C46A84332C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configure TAU with POSIX IO wrapper support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$ ./configure  -</a:t>
            </a:r>
            <a:r>
              <a:rPr lang="en-US" dirty="0" err="1">
                <a:latin typeface="Courier" pitchFamily="2" charset="0"/>
              </a:rPr>
              <a:t>iowrapper</a:t>
            </a:r>
            <a:r>
              <a:rPr lang="en-US" dirty="0">
                <a:latin typeface="Courier" pitchFamily="2" charset="0"/>
              </a:rPr>
              <a:t> -bfd=download -unwind=download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compile TAU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$ make -j install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build and run the example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$ cd examples/</a:t>
            </a:r>
            <a:r>
              <a:rPr lang="en-US" dirty="0" err="1">
                <a:latin typeface="Courier" pitchFamily="2" charset="0"/>
              </a:rPr>
              <a:t>iowrappers</a:t>
            </a:r>
            <a:r>
              <a:rPr lang="en-US" dirty="0">
                <a:latin typeface="Courier" pitchFamily="2" charset="0"/>
              </a:rPr>
              <a:t>/</a:t>
            </a:r>
            <a:r>
              <a:rPr lang="en-US" dirty="0" err="1">
                <a:latin typeface="Courier" pitchFamily="2" charset="0"/>
              </a:rPr>
              <a:t>posixio</a:t>
            </a: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</a:t>
            </a:r>
            <a:r>
              <a:rPr lang="en-US" b="1" dirty="0" err="1">
                <a:latin typeface="Courier" pitchFamily="2" charset="0"/>
              </a:rPr>
              <a:t>gcc</a:t>
            </a:r>
            <a:r>
              <a:rPr lang="en-US" b="1" dirty="0">
                <a:latin typeface="Courier" pitchFamily="2" charset="0"/>
              </a:rPr>
              <a:t> </a:t>
            </a:r>
            <a:r>
              <a:rPr lang="en-US" b="1" dirty="0" err="1">
                <a:latin typeface="Courier" pitchFamily="2" charset="0"/>
              </a:rPr>
              <a:t>foo.c</a:t>
            </a:r>
            <a:r>
              <a:rPr lang="en-US" b="1" dirty="0">
                <a:latin typeface="Courier" pitchFamily="2" charset="0"/>
              </a:rPr>
              <a:t> -o foo</a:t>
            </a:r>
          </a:p>
          <a:p>
            <a:pPr marL="0" indent="0">
              <a:buNone/>
            </a:pPr>
            <a:r>
              <a:rPr lang="en-US" b="1" dirty="0">
                <a:latin typeface="Courier" pitchFamily="2" charset="0"/>
              </a:rPr>
              <a:t>$ </a:t>
            </a:r>
            <a:r>
              <a:rPr lang="en-US" b="1" dirty="0" err="1">
                <a:latin typeface="Courier" pitchFamily="2" charset="0"/>
              </a:rPr>
              <a:t>tau_exec</a:t>
            </a:r>
            <a:r>
              <a:rPr lang="en-US" b="1" dirty="0">
                <a:latin typeface="Courier" pitchFamily="2" charset="0"/>
              </a:rPr>
              <a:t> -T serial -</a:t>
            </a:r>
            <a:r>
              <a:rPr lang="en-US" b="1" dirty="0" err="1">
                <a:latin typeface="Courier" pitchFamily="2" charset="0"/>
              </a:rPr>
              <a:t>io</a:t>
            </a:r>
            <a:r>
              <a:rPr lang="en-US" b="1" dirty="0">
                <a:latin typeface="Courier" pitchFamily="2" charset="0"/>
              </a:rPr>
              <a:t> -</a:t>
            </a:r>
            <a:r>
              <a:rPr lang="en-US" b="1" dirty="0" err="1">
                <a:latin typeface="Courier" pitchFamily="2" charset="0"/>
              </a:rPr>
              <a:t>ebs</a:t>
            </a:r>
            <a:r>
              <a:rPr lang="en-US" b="1" dirty="0">
                <a:latin typeface="Courier" pitchFamily="2" charset="0"/>
              </a:rPr>
              <a:t> ./foo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# view a profile summary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$ </a:t>
            </a:r>
            <a:r>
              <a:rPr lang="en-US" dirty="0" err="1">
                <a:latin typeface="Courier" pitchFamily="2" charset="0"/>
              </a:rPr>
              <a:t>pprof</a:t>
            </a:r>
            <a:r>
              <a:rPr lang="en-US" dirty="0">
                <a:latin typeface="Courier" pitchFamily="2" charset="0"/>
              </a:rPr>
              <a:t> -a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DDA0-6F89-B94E-87D9-926266C1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FB95CC-6962-6044-B0D8-F5141DA7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9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A31A-26A0-F24D-948F-37ED6CB8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Views (</a:t>
            </a:r>
            <a:r>
              <a:rPr lang="en-US" dirty="0" err="1"/>
              <a:t>pprof</a:t>
            </a:r>
            <a:r>
              <a:rPr lang="en-US" dirty="0"/>
              <a:t>, </a:t>
            </a:r>
            <a:r>
              <a:rPr lang="en-US" dirty="0" err="1"/>
              <a:t>paraprof</a:t>
            </a:r>
            <a:r>
              <a:rPr lang="en-US" dirty="0"/>
              <a:t>)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50D4483-1A25-1449-A233-93C70EFA74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40145" y="3218688"/>
            <a:ext cx="4613367" cy="1227293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11493BE-DCAF-A443-994A-618CDA26BC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543" y="1682472"/>
            <a:ext cx="4284663" cy="303438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B8D9C-51B3-E044-B6A7-58F394BB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BF809D-217C-9A44-BBA0-B8AD7AC39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672"/>
          <a:stretch/>
        </p:blipFill>
        <p:spPr>
          <a:xfrm>
            <a:off x="2473890" y="590180"/>
            <a:ext cx="6614541" cy="23828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BC46D3-D5B7-4749-94D4-887FD3253C32}"/>
              </a:ext>
            </a:extLst>
          </p:cNvPr>
          <p:cNvSpPr txBox="1"/>
          <p:nvPr/>
        </p:nvSpPr>
        <p:spPr>
          <a:xfrm>
            <a:off x="4882768" y="752396"/>
            <a:ext cx="178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Rank 0, thread 0: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3392CB-99A9-764B-B160-956361983B03}"/>
              </a:ext>
            </a:extLst>
          </p:cNvPr>
          <p:cNvSpPr txBox="1"/>
          <p:nvPr/>
        </p:nvSpPr>
        <p:spPr>
          <a:xfrm>
            <a:off x="4440145" y="2832118"/>
            <a:ext cx="150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/>
              <a:t>Callpath</a:t>
            </a:r>
            <a:r>
              <a:rPr lang="en-US" u="sng" dirty="0"/>
              <a:t> view: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5F641C-0301-1040-BD5B-982ED3BFEF01}"/>
              </a:ext>
            </a:extLst>
          </p:cNvPr>
          <p:cNvSpPr txBox="1"/>
          <p:nvPr/>
        </p:nvSpPr>
        <p:spPr>
          <a:xfrm>
            <a:off x="0" y="1313140"/>
            <a:ext cx="2393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Text output from </a:t>
            </a:r>
            <a:r>
              <a:rPr lang="en-US" u="sng" dirty="0" err="1"/>
              <a:t>pprof</a:t>
            </a:r>
            <a:r>
              <a:rPr lang="en-US" u="sng" dirty="0"/>
              <a:t>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29C73-4925-E54E-8DCA-D8470684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CFAC-FC75-9745-8A4F-846EC7C0E6E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2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3495-8935-264D-B10B-A2AD34009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counters and metadata, too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7B9889-D112-B341-8735-A44506E14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25" y="1350547"/>
            <a:ext cx="8837613" cy="156896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F3B6D-235E-9B4C-8989-E4CF3185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A457C8-84B7-D744-A885-0FCEEF8D514A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322576" y="876237"/>
            <a:ext cx="1051560" cy="1089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22F8EDC-687B-684A-958A-AED9F9985963}"/>
              </a:ext>
            </a:extLst>
          </p:cNvPr>
          <p:cNvSpPr txBox="1"/>
          <p:nvPr/>
        </p:nvSpPr>
        <p:spPr>
          <a:xfrm>
            <a:off x="3374136" y="691571"/>
            <a:ext cx="257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Broken down by filename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09EC62-94F8-B54B-AC6E-8F9D9C5E7613}"/>
              </a:ext>
            </a:extLst>
          </p:cNvPr>
          <p:cNvSpPr txBox="1"/>
          <p:nvPr/>
        </p:nvSpPr>
        <p:spPr>
          <a:xfrm>
            <a:off x="1994585" y="3045171"/>
            <a:ext cx="239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...and by calling context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BB964D-FA7D-9747-8596-6DF642A78EB4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747423" y="2178657"/>
            <a:ext cx="1247162" cy="1051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C8724F0-B105-6D4A-BC01-0B3016889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" r="-1" b="8549"/>
          <a:stretch/>
        </p:blipFill>
        <p:spPr>
          <a:xfrm>
            <a:off x="63611" y="3874226"/>
            <a:ext cx="8986838" cy="745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EA4DDB-A64C-D245-9BE5-ACB796E34F42}"/>
              </a:ext>
            </a:extLst>
          </p:cNvPr>
          <p:cNvSpPr txBox="1"/>
          <p:nvPr/>
        </p:nvSpPr>
        <p:spPr>
          <a:xfrm>
            <a:off x="5788682" y="3364518"/>
            <a:ext cx="18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Metadata for file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3CB2A7-BA18-424C-80B6-956907979386}"/>
              </a:ext>
            </a:extLst>
          </p:cNvPr>
          <p:cNvCxnSpPr>
            <a:stCxn id="16" idx="1"/>
          </p:cNvCxnSpPr>
          <p:nvPr/>
        </p:nvCxnSpPr>
        <p:spPr>
          <a:xfrm flipH="1">
            <a:off x="4230094" y="3549184"/>
            <a:ext cx="1558588" cy="697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A30C0-AD99-A648-B9AC-4EA0123D1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44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68B4-4511-DF42-B741-56823937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I/O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BF1722-E808-844A-8347-2B0A42B6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Built-in support (adding -</a:t>
            </a:r>
            <a:r>
              <a:rPr lang="en-US" dirty="0" err="1"/>
              <a:t>pthread</a:t>
            </a:r>
            <a:r>
              <a:rPr lang="en-US" dirty="0"/>
              <a:t> recommended)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" pitchFamily="2" charset="0"/>
              </a:rPr>
              <a:t>$ ./configure -</a:t>
            </a:r>
            <a:r>
              <a:rPr lang="en-US" sz="2000" b="1" dirty="0" err="1">
                <a:latin typeface="Courier" pitchFamily="2" charset="0"/>
              </a:rPr>
              <a:t>mpi</a:t>
            </a:r>
            <a:r>
              <a:rPr lang="en-US" sz="2000" b="1" dirty="0">
                <a:latin typeface="Courier" pitchFamily="2" charset="0"/>
              </a:rPr>
              <a:t> -</a:t>
            </a:r>
            <a:r>
              <a:rPr lang="en-US" sz="2000" b="1" dirty="0" err="1">
                <a:latin typeface="Courier" pitchFamily="2" charset="0"/>
              </a:rPr>
              <a:t>pthread</a:t>
            </a:r>
            <a:endParaRPr lang="en-US" sz="2000" dirty="0">
              <a:latin typeface="Courier" pitchFamily="2" charset="0"/>
            </a:endParaRPr>
          </a:p>
          <a:p>
            <a:r>
              <a:rPr lang="en-US" dirty="0"/>
              <a:t>Replaces MPI API weak symbols with instrumented versions</a:t>
            </a:r>
          </a:p>
          <a:p>
            <a:pPr marL="457200" lvl="1" indent="0">
              <a:buNone/>
            </a:pPr>
            <a:r>
              <a:rPr lang="en-US" sz="2000" dirty="0" err="1">
                <a:latin typeface="Courier" pitchFamily="2" charset="0"/>
              </a:rPr>
              <a:t>MPI_Send</a:t>
            </a:r>
            <a:r>
              <a:rPr lang="en-US" sz="2000" dirty="0">
                <a:latin typeface="Courier" pitchFamily="2" charset="0"/>
              </a:rPr>
              <a:t>(...) { return </a:t>
            </a:r>
            <a:r>
              <a:rPr lang="en-US" sz="2000" dirty="0" err="1">
                <a:latin typeface="Courier" pitchFamily="2" charset="0"/>
              </a:rPr>
              <a:t>PMPI_Send</a:t>
            </a:r>
            <a:r>
              <a:rPr lang="en-US" sz="2000" dirty="0">
                <a:latin typeface="Courier" pitchFamily="2" charset="0"/>
              </a:rPr>
              <a:t>(...); }</a:t>
            </a:r>
            <a:r>
              <a:rPr lang="en-US" sz="2200" dirty="0"/>
              <a:t> is the default implementation</a:t>
            </a:r>
            <a:endParaRPr lang="en-US" sz="2200" dirty="0">
              <a:latin typeface="Courier" pitchFamily="2" charset="0"/>
            </a:endParaRPr>
          </a:p>
          <a:p>
            <a:r>
              <a:rPr lang="en-US" dirty="0"/>
              <a:t>Linker based instrumentation (static executables)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" pitchFamily="2" charset="0"/>
              </a:rPr>
              <a:t>tau_cc.sh</a:t>
            </a:r>
            <a:r>
              <a:rPr lang="en-US" sz="2000" b="1" dirty="0">
                <a:latin typeface="Courier" pitchFamily="2" charset="0"/>
              </a:rPr>
              <a:t> -o foo *.o </a:t>
            </a:r>
            <a:r>
              <a:rPr lang="en-US" sz="2000" b="1" dirty="0" err="1">
                <a:latin typeface="Courier" pitchFamily="2" charset="0"/>
              </a:rPr>
              <a:t>libstuff.a</a:t>
            </a:r>
            <a:endParaRPr lang="en-US" sz="2000" b="1" dirty="0">
              <a:latin typeface="Courier" pitchFamily="2" charset="0"/>
            </a:endParaRPr>
          </a:p>
          <a:p>
            <a:r>
              <a:rPr lang="en-US" dirty="0"/>
              <a:t>Runtime preloading (dynamic executables)</a:t>
            </a:r>
          </a:p>
          <a:p>
            <a:pPr marL="457200" lvl="1" indent="0">
              <a:buNone/>
            </a:pPr>
            <a:r>
              <a:rPr lang="en-US" sz="2200" b="1" dirty="0" err="1">
                <a:latin typeface="Courier" pitchFamily="2" charset="0"/>
              </a:rPr>
              <a:t>tau_exec</a:t>
            </a:r>
            <a:r>
              <a:rPr lang="en-US" sz="2200" b="1" dirty="0">
                <a:latin typeface="Courier" pitchFamily="2" charset="0"/>
              </a:rPr>
              <a:t> -T </a:t>
            </a:r>
            <a:r>
              <a:rPr lang="en-US" sz="2200" b="1" dirty="0" err="1">
                <a:latin typeface="Courier" pitchFamily="2" charset="0"/>
              </a:rPr>
              <a:t>mpi,pthread</a:t>
            </a:r>
            <a:r>
              <a:rPr lang="en-US" sz="2200" b="1" dirty="0">
                <a:latin typeface="Courier" pitchFamily="2" charset="0"/>
              </a:rPr>
              <a:t> ./</a:t>
            </a:r>
            <a:r>
              <a:rPr lang="en-US" sz="2200" b="1" dirty="0" err="1">
                <a:latin typeface="Courier" pitchFamily="2" charset="0"/>
              </a:rPr>
              <a:t>my_program</a:t>
            </a:r>
            <a:endParaRPr lang="en-US" sz="2200" b="1" dirty="0">
              <a:latin typeface="Courier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EB785-E35B-1A48-A36B-BD1C3E70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Measurement of I/O with TAU - RAPIDS DM Overview, June 20, 2018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C22F2-3E4C-1448-94B6-F96D0860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8CF0C-250E-7F48-AF3C-1DAAD85AA69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91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EX_Kickoff_Meeting_2" id="{161A87DE-C582-1F42-8478-E7F6ED46EB44}" vid="{6F1CA0D8-E402-7247-A537-5D71FB35D1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1227</Words>
  <Application>Microsoft Macintosh PowerPoint</Application>
  <PresentationFormat>On-screen Show (16:9)</PresentationFormat>
  <Paragraphs>215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Courier</vt:lpstr>
      <vt:lpstr>Office Theme</vt:lpstr>
      <vt:lpstr>Measurement of I/O with TAU</vt:lpstr>
      <vt:lpstr>I/O Library Support in TAU</vt:lpstr>
      <vt:lpstr>POSIX measurement</vt:lpstr>
      <vt:lpstr>POSIX static executable example</vt:lpstr>
      <vt:lpstr>Profile Views (pprof, paraprof)</vt:lpstr>
      <vt:lpstr>POSIX dynamic executable example</vt:lpstr>
      <vt:lpstr>Profile Views (pprof, paraprof)</vt:lpstr>
      <vt:lpstr>POSIX counters and metadata, too</vt:lpstr>
      <vt:lpstr>MPI I/O Support</vt:lpstr>
      <vt:lpstr>MPI dynamic executable example</vt:lpstr>
      <vt:lpstr>Profile Views</vt:lpstr>
      <vt:lpstr>MPI and POSIX?</vt:lpstr>
      <vt:lpstr>Counters, too...</vt:lpstr>
      <vt:lpstr>HDF5 support</vt:lpstr>
      <vt:lpstr>HDF5 tau_gen_wrap example</vt:lpstr>
      <vt:lpstr>Profile Views</vt:lpstr>
      <vt:lpstr>HDF5 tau_wrap example</vt:lpstr>
      <vt:lpstr>ADIOS support</vt:lpstr>
      <vt:lpstr>ADIOS example</vt:lpstr>
      <vt:lpstr>Profile Views</vt:lpstr>
      <vt:lpstr>Profile Views, cont.</vt:lpstr>
      <vt:lpstr>Reader Profile, Counters</vt:lpstr>
      <vt:lpstr>RAPIDS Data Management plans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 Measurement of I/O</dc:title>
  <dc:creator>Kevin Huck</dc:creator>
  <cp:lastModifiedBy>Kevin Huck</cp:lastModifiedBy>
  <cp:revision>58</cp:revision>
  <cp:lastPrinted>2018-06-20T17:02:57Z</cp:lastPrinted>
  <dcterms:created xsi:type="dcterms:W3CDTF">2018-06-19T16:06:09Z</dcterms:created>
  <dcterms:modified xsi:type="dcterms:W3CDTF">2018-06-20T17:40:20Z</dcterms:modified>
</cp:coreProperties>
</file>