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57" r:id="rId4"/>
    <p:sldId id="282" r:id="rId5"/>
    <p:sldId id="283" r:id="rId6"/>
    <p:sldId id="281" r:id="rId7"/>
    <p:sldId id="263" r:id="rId8"/>
    <p:sldId id="264" r:id="rId9"/>
    <p:sldId id="265" r:id="rId10"/>
    <p:sldId id="266" r:id="rId11"/>
    <p:sldId id="267" r:id="rId12"/>
    <p:sldId id="280" r:id="rId13"/>
    <p:sldId id="287" r:id="rId14"/>
    <p:sldId id="284" r:id="rId15"/>
    <p:sldId id="290" r:id="rId16"/>
    <p:sldId id="285" r:id="rId17"/>
    <p:sldId id="289" r:id="rId18"/>
    <p:sldId id="288" r:id="rId19"/>
    <p:sldId id="291" r:id="rId20"/>
    <p:sldId id="292" r:id="rId21"/>
    <p:sldId id="293" r:id="rId22"/>
    <p:sldId id="278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40"/>
    <p:restoredTop sz="92525"/>
  </p:normalViewPr>
  <p:slideViewPr>
    <p:cSldViewPr snapToGrid="0" snapToObjects="1">
      <p:cViewPr varScale="1">
        <p:scale>
          <a:sx n="156" d="100"/>
          <a:sy n="156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95118F-9A10-6D4A-80EA-F6E7C8B47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47FB2-4616-3348-91F7-3CB86778F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930D0-16F7-3042-B8B0-35BD6E626C1D}" type="datetimeFigureOut">
              <a:rPr lang="en-US" altLang="en-US"/>
              <a:pPr/>
              <a:t>6/27/18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2CFCB-B736-A84E-A167-33D41B3031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A448E-2B89-FE4E-8182-FE2CA1D31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71885-6562-4242-A5B2-2363D65978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9C482-9B40-7640-88E2-33C48ACD1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9C04A-36FD-4642-9B80-19D040B4AA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26303F-28AD-FC40-BF84-FBED2FDD8A6F}" type="datetimeFigureOut">
              <a:rPr lang="en-US" altLang="en-US"/>
              <a:pPr/>
              <a:t>6/27/18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2A5BB1-93CD-3B4F-B9AB-71AF366D4E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D1A2CA-50D3-B84D-9AE4-78152D7F5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67B77-41A7-3E43-A7AF-2594A166C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CEF5E-1C1F-414F-ADBF-29DFE6BE3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66F02A-F0EA-FE44-B0A8-19C1F9E4C9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 tutorial / overview of support for different programming models/architectures.  Some boggy details in the beginning, don’t loose heart/interest...</a:t>
            </a:r>
          </a:p>
          <a:p>
            <a:endParaRPr lang="en-US" dirty="0"/>
          </a:p>
          <a:p>
            <a:r>
              <a:rPr lang="en-US" dirty="0"/>
              <a:t>Caveat: examples put together over last day or so using development code - I found some bugs.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76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TAU supports OTF2 native output now - but I am not demonstrating it today.  PAPI support has been around for years, and TAU provides several ways to measure power/energy depending on HW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87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star of the show and the theme of the talk is </a:t>
            </a:r>
            <a:r>
              <a:rPr lang="en-US" dirty="0" err="1"/>
              <a:t>tau_exec</a:t>
            </a:r>
            <a:r>
              <a:rPr lang="en-US" dirty="0"/>
              <a:t> and </a:t>
            </a:r>
            <a:r>
              <a:rPr lang="en-US" dirty="0" err="1"/>
              <a:t>tau_python</a:t>
            </a:r>
            <a:r>
              <a:rPr lang="en-US" dirty="0"/>
              <a:t> - wrapper scripts to LD_PRELOAD TAU and other libraries to provide runtime introspection.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3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TAU can usually figure out the underlying compiler from the Cray wrappers, but when in doubt, specify them.</a:t>
            </a:r>
          </a:p>
          <a:p>
            <a:endParaRPr lang="en-US" dirty="0"/>
          </a:p>
          <a:p>
            <a:r>
              <a:rPr lang="en-US" dirty="0"/>
              <a:t>TAU is installed as a module on all these systems.  But in case you need up-to-date release of TAU or missing configuration/feature...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50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callpath</a:t>
            </a:r>
            <a:r>
              <a:rPr lang="en-US" dirty="0"/>
              <a:t> profiling, add TAU_CALLPATH=1 and TAU_CALLPATH_DEPTH=100 (or equivalent) to your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TAU will download, configure, compile and use the LLVM OpenMP runtime that has baked-in support for Intel, LLVM and GCC OpenMP APIs.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 bug in address resolution for </a:t>
            </a:r>
            <a:r>
              <a:rPr lang="en-US" dirty="0" err="1"/>
              <a:t>callpaths</a:t>
            </a:r>
            <a:r>
              <a:rPr lang="en-US" dirty="0"/>
              <a:t>... But the flat profile is resolved correctly.</a:t>
            </a:r>
          </a:p>
          <a:p>
            <a:endParaRPr lang="en-US" dirty="0"/>
          </a:p>
          <a:p>
            <a:r>
              <a:rPr lang="en-US" dirty="0"/>
              <a:t>Updated support has environment variables to control overhead - how many OpenMP event callbacks are supported, how much “context” to capture per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24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- the source code attribution seems to be off in this example.  Not sure if that’s a PGI problem or TAU problem, I’ll check with Sameer.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9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 bug in address resolution for </a:t>
            </a:r>
            <a:r>
              <a:rPr lang="en-US" dirty="0" err="1"/>
              <a:t>callpaths</a:t>
            </a:r>
            <a:r>
              <a:rPr lang="en-US" dirty="0"/>
              <a:t>... But the flat profile is resolved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6F02A-F0EA-FE44-B0A8-19C1F9E4C9A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82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7856-2E3D-924A-B24B-A3EA8D2821BE}"/>
              </a:ext>
            </a:extLst>
          </p:cNvPr>
          <p:cNvSpPr/>
          <p:nvPr userDrawn="1"/>
        </p:nvSpPr>
        <p:spPr>
          <a:xfrm>
            <a:off x="0" y="0"/>
            <a:ext cx="9144000" cy="173338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383C2-12EC-7E4A-9788-938DCEE25A01}"/>
              </a:ext>
            </a:extLst>
          </p:cNvPr>
          <p:cNvSpPr/>
          <p:nvPr/>
        </p:nvSpPr>
        <p:spPr>
          <a:xfrm>
            <a:off x="0" y="4767262"/>
            <a:ext cx="91440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9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047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59C7DC-93FA-8C4E-8229-8038A40C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776787"/>
            <a:ext cx="601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F18DFC-DD28-E742-B9D6-2E6C03C3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7ADF-05FA-8747-89D6-6A58BD53D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33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8638-BA51-9F4D-AE9F-065E760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1083-B830-F94C-8FA8-9D035D86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4B3E-5835-A446-807B-942F0A0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2A6F-F00D-3145-9ABF-E482CD0B6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5D99-A488-9542-843D-CD15ED4C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D484B-4A4E-774D-9565-144F045E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3A17F-FBC7-E448-AF74-3D3685BB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AF8E-1F1F-EF46-8715-00AD2668E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862C-C634-A044-BC1C-786E056A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13AF3-8E9F-D542-8F89-04FEBB5A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8EFF-D868-774F-9FC5-9867ED8A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CF0C-250E-7F48-AF3C-1DAAD85AA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2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CB01D-8B2C-6C45-BFBD-F8F0E4D0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05DD3-FD9C-5044-91EB-14039A21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614B-6972-9E42-84FF-D689F8C6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E9A0-AEA3-884D-B6E7-D8FD39271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1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870" y="772344"/>
            <a:ext cx="4314930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72344"/>
            <a:ext cx="4284785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9EA19-B82B-B14C-A0BE-2436DF08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1368-B184-C94F-870D-376192CE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50ACA-9314-3748-AF85-6640E89A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1CFAC-FC75-9745-8A4F-846EC7C0E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0CA86-E65B-A443-B6E0-952F33D2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B0513-2342-8B4A-9210-B7B6787D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5F349-A0E3-7643-9D22-0F2D5505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535E-D482-B349-AA47-C2471FBA0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91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DBB67-49AA-8A41-944C-9F2E14C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CFD38-D0C0-5545-8280-D4CEA26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159CF-C068-384F-989E-524B498A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766A-B4F9-0D4A-808F-F0199F7E1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33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98C70-A045-574D-86EB-4A67E092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3909-2DFC-8B46-91DA-A5CA0316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B5B3B-6CB7-9049-B886-4C441C9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AC36-F37A-1F4D-B3E7-4DEE3675B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0DBBC-81B7-2449-B502-412F1D84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37BC-3E47-BB43-83A4-BA4C1EDF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4CFA-00F2-3543-A356-023B11F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773E0-9125-A44D-8348-73254536C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6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4A933-BAFC-0246-8883-750E0F2C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9DB70-80A6-FE42-AF22-F17798D0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2D76-6B5E-294A-A1C7-F4D1FF20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2BF5C-5956-0A4D-8138-F5A7E901C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59DA96-F1E4-DB41-9126-C10CC6B6F9BE}"/>
              </a:ext>
            </a:extLst>
          </p:cNvPr>
          <p:cNvSpPr/>
          <p:nvPr userDrawn="1"/>
        </p:nvSpPr>
        <p:spPr>
          <a:xfrm>
            <a:off x="0" y="-9527"/>
            <a:ext cx="9144000" cy="59970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A7954-6CFF-C342-99C1-5D812CA9A8E2}"/>
              </a:ext>
            </a:extLst>
          </p:cNvPr>
          <p:cNvSpPr/>
          <p:nvPr/>
        </p:nvSpPr>
        <p:spPr>
          <a:xfrm>
            <a:off x="0" y="4767262"/>
            <a:ext cx="86868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247AFC5-7DF8-AA41-A8E1-50FFCBEE18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E7B9685-54BA-8A4A-843D-0647488617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9771" y="599704"/>
            <a:ext cx="8836573" cy="4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F545-FB9C-064F-B067-E1496ABAD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776787"/>
            <a:ext cx="6019800" cy="366713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310C-95F6-764C-AAAA-49212B463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76787"/>
            <a:ext cx="2133600" cy="366713"/>
          </a:xfrm>
          <a:prstGeom prst="rect">
            <a:avLst/>
          </a:prstGeom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A15BCA9-B133-B14A-BE86-FEE66265706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UO_Signature_stckd_4c.pdf">
            <a:extLst>
              <a:ext uri="{FF2B5EF4-FFF2-40B4-BE49-F238E27FC236}">
                <a16:creationId xmlns:a16="http://schemas.microsoft.com/office/drawing/2014/main" id="{E3944C43-83C8-3349-A131-45F8C1055E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4776788"/>
            <a:ext cx="377825" cy="3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uck@cs.uoregon.edu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hyperlink" Target="http://tau.uoregon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.uoregon.edu/~khuck/TAU-IO-overview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au.uoregon.edu/tau.tg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au.uoregon.edu/tau.tg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pc.ntnu.no/display/hpc/Writing+to+MPI+Fil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49B0009-A385-334D-8B20-D4513D1F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60" y="98534"/>
            <a:ext cx="8020878" cy="1466192"/>
          </a:xfrm>
        </p:spPr>
        <p:txBody>
          <a:bodyPr/>
          <a:lstStyle/>
          <a:p>
            <a:r>
              <a:rPr lang="en-US" altLang="en-US" b="1" dirty="0"/>
              <a:t>Platform Readiness - TAU</a:t>
            </a:r>
            <a:endParaRPr lang="en-US" alt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55A7D-417C-684C-BF70-99DCF84C6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268" y="1731163"/>
            <a:ext cx="6940551" cy="192339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Kevin Huck, Allen </a:t>
            </a:r>
            <a:r>
              <a:rPr lang="en-US" sz="2400" dirty="0" err="1">
                <a:ea typeface="+mn-ea"/>
              </a:rPr>
              <a:t>Malony</a:t>
            </a:r>
            <a:r>
              <a:rPr lang="en-US" sz="2400" dirty="0">
                <a:ea typeface="+mn-ea"/>
              </a:rPr>
              <a:t>, Sameer Shende, </a:t>
            </a:r>
            <a:r>
              <a:rPr lang="en-US" sz="2400" dirty="0" err="1">
                <a:ea typeface="+mn-ea"/>
              </a:rPr>
              <a:t>Aurele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err="1">
                <a:ea typeface="+mn-ea"/>
              </a:rPr>
              <a:t>Maheo</a:t>
            </a:r>
            <a:r>
              <a:rPr lang="en-US" sz="2400" dirty="0">
                <a:ea typeface="+mn-ea"/>
              </a:rPr>
              <a:t>, Wyatt Spear, Robert Lim, Chad Wood, Jacob Lambert, Srinivasan Ramesh, Mohammad </a:t>
            </a:r>
            <a:r>
              <a:rPr lang="en-US" sz="2400" dirty="0" err="1">
                <a:ea typeface="+mn-ea"/>
              </a:rPr>
              <a:t>Alaul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err="1">
                <a:ea typeface="+mn-ea"/>
              </a:rPr>
              <a:t>Haque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err="1">
                <a:ea typeface="+mn-ea"/>
              </a:rPr>
              <a:t>Monil</a:t>
            </a:r>
            <a:endParaRPr lang="en-US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hlinkClick r:id="rId3"/>
              </a:rPr>
              <a:t>khuck@cs.uoregon.edu</a:t>
            </a:r>
            <a:endParaRPr lang="en-US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hlinkClick r:id="rId4"/>
              </a:rPr>
              <a:t>http://tau.uoregon.edu</a:t>
            </a:r>
            <a:endParaRPr lang="en-US" sz="2400" dirty="0">
              <a:ea typeface="+mn-ea"/>
            </a:endParaRPr>
          </a:p>
        </p:txBody>
      </p:sp>
      <p:pic>
        <p:nvPicPr>
          <p:cNvPr id="13315" name="Picture 5" descr="UO_logo.png">
            <a:extLst>
              <a:ext uri="{FF2B5EF4-FFF2-40B4-BE49-F238E27FC236}">
                <a16:creationId xmlns:a16="http://schemas.microsoft.com/office/drawing/2014/main" id="{FCC96CCA-C845-6D41-9F9E-534A3696E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3779783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5D854-8733-5B42-8FE2-ABD5B7AD3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4" y="2983230"/>
            <a:ext cx="2635250" cy="546100"/>
          </a:xfrm>
          <a:prstGeom prst="rect">
            <a:avLst/>
          </a:prstGeom>
        </p:spPr>
      </p:pic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142E97C9-56EF-2F45-8FC3-15786BBC7C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1862" y="3073400"/>
            <a:ext cx="218602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9E-7387-564C-BE90-E20DCBB8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MPI and POSIX?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7D662-1724-DE42-90E8-2C0D209CB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560" y="704713"/>
            <a:ext cx="4314930" cy="3822279"/>
          </a:xfrm>
        </p:spPr>
        <p:txBody>
          <a:bodyPr/>
          <a:lstStyle/>
          <a:p>
            <a:r>
              <a:rPr lang="en-US" dirty="0"/>
              <a:t>Just add -</a:t>
            </a:r>
            <a:r>
              <a:rPr lang="en-US" dirty="0" err="1"/>
              <a:t>io</a:t>
            </a:r>
            <a:r>
              <a:rPr lang="en-US" dirty="0"/>
              <a:t> to the </a:t>
            </a:r>
            <a:r>
              <a:rPr lang="en-US" dirty="0" err="1"/>
              <a:t>tau_exec</a:t>
            </a:r>
            <a:r>
              <a:rPr lang="en-US" dirty="0"/>
              <a:t> options</a:t>
            </a:r>
          </a:p>
          <a:p>
            <a:r>
              <a:rPr lang="en-US" dirty="0"/>
              <a:t>Can also add -</a:t>
            </a:r>
            <a:r>
              <a:rPr lang="en-US" dirty="0" err="1"/>
              <a:t>ebs</a:t>
            </a:r>
            <a:r>
              <a:rPr lang="en-US" dirty="0"/>
              <a:t> for sampling support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1B995A-BEFF-554F-AB3F-8E1CC9C72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0870" y="2615853"/>
            <a:ext cx="3776472" cy="206985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0EEAB-E4FC-D347-A49A-40AF1A36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EA8BF2-F021-AE48-918C-B89977FD0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59" y="681262"/>
            <a:ext cx="4970482" cy="31237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9110FF-9C26-E649-91FF-7EB2E486C523}"/>
              </a:ext>
            </a:extLst>
          </p:cNvPr>
          <p:cNvSpPr txBox="1"/>
          <p:nvPr/>
        </p:nvSpPr>
        <p:spPr>
          <a:xfrm>
            <a:off x="4445490" y="436191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MPI+POSIX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CCF81-8CAD-6E45-B59E-14383764FDD8}"/>
              </a:ext>
            </a:extLst>
          </p:cNvPr>
          <p:cNvSpPr txBox="1"/>
          <p:nvPr/>
        </p:nvSpPr>
        <p:spPr>
          <a:xfrm>
            <a:off x="6851624" y="3921587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MPI+POSIX+sampling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45379F-0415-934E-832D-072EA1F2268B}"/>
              </a:ext>
            </a:extLst>
          </p:cNvPr>
          <p:cNvCxnSpPr/>
          <p:nvPr/>
        </p:nvCxnSpPr>
        <p:spPr>
          <a:xfrm flipH="1">
            <a:off x="4067959" y="4501039"/>
            <a:ext cx="348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18E85D-0CF0-A84F-8E3C-1264A07B121F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6428232" y="3805051"/>
            <a:ext cx="423392" cy="301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504F0-5494-7C40-BB4D-7C61440D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98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5768-B5B2-A44D-AA49-4FEAF0EE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Counters, too...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262F0F-500A-A240-913D-1CECA324B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045"/>
          <a:stretch/>
        </p:blipFill>
        <p:spPr>
          <a:xfrm>
            <a:off x="1161288" y="623994"/>
            <a:ext cx="7859942" cy="401813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F6A3-56B8-244D-8112-59432131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16BE6-401D-414C-9FDF-00BF1210227A}"/>
              </a:ext>
            </a:extLst>
          </p:cNvPr>
          <p:cNvSpPr txBox="1"/>
          <p:nvPr/>
        </p:nvSpPr>
        <p:spPr>
          <a:xfrm>
            <a:off x="-61932" y="724842"/>
            <a:ext cx="1223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Aggregates</a:t>
            </a:r>
          </a:p>
          <a:p>
            <a:r>
              <a:rPr lang="en-US" dirty="0"/>
              <a:t>(broken</a:t>
            </a:r>
          </a:p>
          <a:p>
            <a:r>
              <a:rPr lang="en-US" dirty="0"/>
              <a:t>down by</a:t>
            </a:r>
          </a:p>
          <a:p>
            <a:r>
              <a:rPr lang="en-US" dirty="0"/>
              <a:t>filename):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84D82-030F-F44D-8FEF-F4A937C61474}"/>
              </a:ext>
            </a:extLst>
          </p:cNvPr>
          <p:cNvSpPr txBox="1"/>
          <p:nvPr/>
        </p:nvSpPr>
        <p:spPr>
          <a:xfrm>
            <a:off x="0" y="3228553"/>
            <a:ext cx="129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calling</a:t>
            </a:r>
          </a:p>
          <a:p>
            <a:r>
              <a:rPr lang="en-US" dirty="0"/>
              <a:t>context: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8E30AE-1934-3142-A775-FADACA96B23F}"/>
              </a:ext>
            </a:extLst>
          </p:cNvPr>
          <p:cNvCxnSpPr/>
          <p:nvPr/>
        </p:nvCxnSpPr>
        <p:spPr>
          <a:xfrm>
            <a:off x="832104" y="1161288"/>
            <a:ext cx="403450" cy="82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BD64C6-507C-574A-B2A4-2D0B5B32BFA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45209" y="3874884"/>
            <a:ext cx="590345" cy="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1CEA5-84C4-AF45-9D26-51FCBE42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12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68B4-4511-DF42-B741-5682393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OpenMP Support Update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BF1722-E808-844A-8347-2B0A42B6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Built-in support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$ </a:t>
            </a:r>
            <a:r>
              <a:rPr lang="en-US" sz="2000" dirty="0">
                <a:latin typeface="Courier" pitchFamily="2" charset="0"/>
              </a:rPr>
              <a:t>./configure -bfd=download </a:t>
            </a:r>
            <a:r>
              <a:rPr lang="en-US" sz="2000" b="1" dirty="0">
                <a:latin typeface="Courier" pitchFamily="2" charset="0"/>
              </a:rPr>
              <a:t>-</a:t>
            </a:r>
            <a:r>
              <a:rPr lang="en-US" sz="2000" b="1" dirty="0" err="1">
                <a:latin typeface="Courier" pitchFamily="2" charset="0"/>
              </a:rPr>
              <a:t>openmp</a:t>
            </a:r>
            <a:r>
              <a:rPr lang="en-US" sz="2000" b="1" dirty="0">
                <a:latin typeface="Courier" pitchFamily="2" charset="0"/>
              </a:rPr>
              <a:t> -</a:t>
            </a:r>
            <a:r>
              <a:rPr lang="en-US" sz="2000" b="1" dirty="0" err="1">
                <a:latin typeface="Courier" pitchFamily="2" charset="0"/>
              </a:rPr>
              <a:t>ompt</a:t>
            </a:r>
            <a:r>
              <a:rPr lang="en-US" sz="2000" b="1" dirty="0">
                <a:latin typeface="Courier" pitchFamily="2" charset="0"/>
              </a:rPr>
              <a:t>=download-tr6 ...</a:t>
            </a:r>
            <a:endParaRPr lang="en-US" dirty="0"/>
          </a:p>
          <a:p>
            <a:r>
              <a:rPr lang="en-US" dirty="0"/>
              <a:t>Compiles in support for latest OpenMP Tools interface</a:t>
            </a:r>
            <a:endParaRPr lang="en-US" sz="2200" dirty="0">
              <a:latin typeface="Courier" pitchFamily="2" charset="0"/>
            </a:endParaRPr>
          </a:p>
          <a:p>
            <a:r>
              <a:rPr lang="en-US" dirty="0"/>
              <a:t>TR6 Support will eventually be default (“</a:t>
            </a:r>
            <a:r>
              <a:rPr lang="en-US" sz="2400" dirty="0">
                <a:latin typeface="Courier" pitchFamily="2" charset="0"/>
              </a:rPr>
              <a:t>-</a:t>
            </a:r>
            <a:r>
              <a:rPr lang="en-US" sz="2400" dirty="0" err="1">
                <a:latin typeface="Courier" pitchFamily="2" charset="0"/>
              </a:rPr>
              <a:t>ompt</a:t>
            </a:r>
            <a:r>
              <a:rPr lang="en-US" sz="2400" dirty="0">
                <a:latin typeface="Courier" pitchFamily="2" charset="0"/>
              </a:rPr>
              <a:t>=download</a:t>
            </a:r>
            <a:r>
              <a:rPr lang="en-US" dirty="0"/>
              <a:t>”)</a:t>
            </a:r>
          </a:p>
          <a:p>
            <a:r>
              <a:rPr lang="en-US" dirty="0"/>
              <a:t>Currently supports Intel, LLVM, GNU, will soon support IBM, PGI</a:t>
            </a:r>
          </a:p>
          <a:p>
            <a:r>
              <a:rPr lang="en-US" dirty="0"/>
              <a:t>Linker-based instrumentation (static executables)</a:t>
            </a:r>
          </a:p>
          <a:p>
            <a:pPr marL="457200" lvl="1" indent="0">
              <a:buNone/>
            </a:pPr>
            <a:r>
              <a:rPr lang="en-US" sz="2000" dirty="0">
                <a:latin typeface="Courier" pitchFamily="2" charset="0"/>
              </a:rPr>
              <a:t>$ </a:t>
            </a:r>
            <a:r>
              <a:rPr lang="en-US" sz="2000" dirty="0" err="1">
                <a:latin typeface="Courier" pitchFamily="2" charset="0"/>
              </a:rPr>
              <a:t>tau_cc.sh</a:t>
            </a:r>
            <a:r>
              <a:rPr lang="en-US" sz="2000" dirty="0">
                <a:latin typeface="Courier" pitchFamily="2" charset="0"/>
              </a:rPr>
              <a:t> -o foo *.o </a:t>
            </a:r>
            <a:r>
              <a:rPr lang="en-US" sz="2000" dirty="0" err="1">
                <a:latin typeface="Courier" pitchFamily="2" charset="0"/>
              </a:rPr>
              <a:t>libstuff.a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Runtime preloading (dynamic executables)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 pitchFamily="2" charset="0"/>
              </a:rPr>
              <a:t>$ </a:t>
            </a:r>
            <a:r>
              <a:rPr lang="en-US" sz="2200" b="1" dirty="0" err="1">
                <a:latin typeface="Courier" pitchFamily="2" charset="0"/>
              </a:rPr>
              <a:t>tau_exec</a:t>
            </a:r>
            <a:r>
              <a:rPr lang="en-US" sz="2200" b="1" dirty="0">
                <a:latin typeface="Courier" pitchFamily="2" charset="0"/>
              </a:rPr>
              <a:t> -T </a:t>
            </a:r>
            <a:r>
              <a:rPr lang="en-US" sz="2200" b="1" dirty="0" err="1">
                <a:latin typeface="Courier" pitchFamily="2" charset="0"/>
              </a:rPr>
              <a:t>openmp,ompt</a:t>
            </a:r>
            <a:r>
              <a:rPr lang="en-US" sz="2200" b="1" dirty="0">
                <a:latin typeface="Courier" pitchFamily="2" charset="0"/>
              </a:rPr>
              <a:t> -</a:t>
            </a:r>
            <a:r>
              <a:rPr lang="en-US" sz="2200" b="1" dirty="0" err="1">
                <a:latin typeface="Courier" pitchFamily="2" charset="0"/>
              </a:rPr>
              <a:t>ompt</a:t>
            </a:r>
            <a:r>
              <a:rPr lang="en-US" sz="2200" b="1" dirty="0">
                <a:latin typeface="Courier" pitchFamily="2" charset="0"/>
              </a:rPr>
              <a:t> ./</a:t>
            </a:r>
            <a:r>
              <a:rPr lang="en-US" sz="2200" b="1" dirty="0" err="1">
                <a:latin typeface="Courier" pitchFamily="2" charset="0"/>
              </a:rPr>
              <a:t>my_program</a:t>
            </a:r>
            <a:endParaRPr lang="en-US" sz="2200" b="1" dirty="0">
              <a:latin typeface="Courier" pitchFamily="2" charset="0"/>
            </a:endParaRPr>
          </a:p>
          <a:p>
            <a:r>
              <a:rPr lang="en-US" sz="2600" dirty="0" err="1"/>
              <a:t>PDT+Opari</a:t>
            </a:r>
            <a:r>
              <a:rPr lang="en-US" sz="2600" dirty="0"/>
              <a:t> support still available for instrumented measurement</a:t>
            </a:r>
          </a:p>
          <a:p>
            <a:pPr marL="0" indent="0">
              <a:buNone/>
            </a:pPr>
            <a:r>
              <a:rPr lang="en-US" sz="2200" b="1" dirty="0">
                <a:latin typeface="Courier" pitchFamily="2" charset="0"/>
              </a:rPr>
              <a:t>	$ ./configure -</a:t>
            </a:r>
            <a:r>
              <a:rPr lang="en-US" sz="2200" b="1" dirty="0" err="1">
                <a:latin typeface="Courier" pitchFamily="2" charset="0"/>
              </a:rPr>
              <a:t>openmp</a:t>
            </a:r>
            <a:r>
              <a:rPr lang="en-US" sz="2200" b="1" dirty="0">
                <a:latin typeface="Courier" pitchFamily="2" charset="0"/>
              </a:rPr>
              <a:t> -</a:t>
            </a:r>
            <a:r>
              <a:rPr lang="en-US" sz="2200" b="1" dirty="0" err="1">
                <a:latin typeface="Courier" pitchFamily="2" charset="0"/>
              </a:rPr>
              <a:t>opari</a:t>
            </a:r>
            <a:endParaRPr lang="en-US" sz="2200" b="1" dirty="0">
              <a:latin typeface="Courier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B785-E35B-1A48-A36B-BD1C3E7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C22F2-3E4C-1448-94B6-F96D0860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10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7B455E-E833-6740-84A6-051C54F7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2" y="875001"/>
            <a:ext cx="4628861" cy="3778972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6C13F9A6-D6CA-3645-A50A-5CE760398A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22135"/>
          <a:stretch/>
        </p:blipFill>
        <p:spPr>
          <a:xfrm>
            <a:off x="4854542" y="789152"/>
            <a:ext cx="4096590" cy="163359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4AEB1-6930-CF43-95BE-F3B5C744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Profile 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BFE6E-2212-374B-8244-267D9A90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A89D8-EBB3-4E40-95FC-65660C8535F1}"/>
              </a:ext>
            </a:extLst>
          </p:cNvPr>
          <p:cNvSpPr txBox="1"/>
          <p:nvPr/>
        </p:nvSpPr>
        <p:spPr>
          <a:xfrm>
            <a:off x="5681572" y="690335"/>
            <a:ext cx="191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All threads profile: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60C7D-8F25-8C4C-88FD-2A736264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6CE31-373B-9443-87F5-B9622CAC301E}"/>
              </a:ext>
            </a:extLst>
          </p:cNvPr>
          <p:cNvSpPr txBox="1"/>
          <p:nvPr/>
        </p:nvSpPr>
        <p:spPr>
          <a:xfrm>
            <a:off x="1184533" y="497598"/>
            <a:ext cx="14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pprof</a:t>
            </a:r>
            <a:r>
              <a:rPr lang="en-US" u="sng" dirty="0"/>
              <a:t> output: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EB1AFE-D7CF-A749-879C-B24BCEA3E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753" y="2606332"/>
            <a:ext cx="6505379" cy="2072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3AF41-1C3B-784B-B7B6-C793C62C311B}"/>
              </a:ext>
            </a:extLst>
          </p:cNvPr>
          <p:cNvSpPr txBox="1"/>
          <p:nvPr/>
        </p:nvSpPr>
        <p:spPr>
          <a:xfrm>
            <a:off x="4769784" y="2437053"/>
            <a:ext cx="187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Thread 0 </a:t>
            </a:r>
            <a:r>
              <a:rPr lang="en-US" u="sng" dirty="0" err="1"/>
              <a:t>callpath</a:t>
            </a:r>
            <a:r>
              <a:rPr lang="en-US" u="sng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7649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68B4-4511-DF42-B741-5682393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OpenACC</a:t>
            </a:r>
            <a:r>
              <a:rPr lang="en-US" dirty="0"/>
              <a:t>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BF1722-E808-844A-8347-2B0A42B6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Built-in support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$ ./configure -cc=</a:t>
            </a:r>
            <a:r>
              <a:rPr lang="en-US" sz="2000" b="1" dirty="0" err="1">
                <a:latin typeface="Courier" pitchFamily="2" charset="0"/>
              </a:rPr>
              <a:t>pgcc</a:t>
            </a:r>
            <a:r>
              <a:rPr lang="en-US" sz="2000" b="1" dirty="0">
                <a:latin typeface="Courier" pitchFamily="2" charset="0"/>
              </a:rPr>
              <a:t> -</a:t>
            </a:r>
            <a:r>
              <a:rPr lang="en-US" sz="2000" b="1" dirty="0" err="1">
                <a:latin typeface="Courier" pitchFamily="2" charset="0"/>
              </a:rPr>
              <a:t>c++</a:t>
            </a:r>
            <a:r>
              <a:rPr lang="en-US" sz="2000" b="1" dirty="0">
                <a:latin typeface="Courier" pitchFamily="2" charset="0"/>
              </a:rPr>
              <a:t>=</a:t>
            </a:r>
            <a:r>
              <a:rPr lang="en-US" sz="2000" b="1" dirty="0" err="1">
                <a:latin typeface="Courier" pitchFamily="2" charset="0"/>
              </a:rPr>
              <a:t>pg</a:t>
            </a:r>
            <a:r>
              <a:rPr lang="en-US" sz="2000" b="1" dirty="0">
                <a:latin typeface="Courier" pitchFamily="2" charset="0"/>
              </a:rPr>
              <a:t>++ -</a:t>
            </a:r>
            <a:r>
              <a:rPr lang="en-US" sz="2000" b="1" dirty="0" err="1">
                <a:latin typeface="Courier" pitchFamily="2" charset="0"/>
              </a:rPr>
              <a:t>fortran</a:t>
            </a:r>
            <a:r>
              <a:rPr lang="en-US" sz="2000" b="1" dirty="0">
                <a:latin typeface="Courier" pitchFamily="2" charset="0"/>
              </a:rPr>
              <a:t>=</a:t>
            </a:r>
            <a:r>
              <a:rPr lang="en-US" sz="2000" b="1" dirty="0" err="1">
                <a:latin typeface="Courier" pitchFamily="2" charset="0"/>
              </a:rPr>
              <a:t>pgi</a:t>
            </a:r>
            <a:r>
              <a:rPr lang="en-US" sz="2000" b="1" dirty="0">
                <a:latin typeface="Courier" pitchFamily="2" charset="0"/>
              </a:rPr>
              <a:t> ...</a:t>
            </a:r>
            <a:endParaRPr lang="en-US" dirty="0"/>
          </a:p>
          <a:p>
            <a:r>
              <a:rPr lang="en-US" dirty="0"/>
              <a:t>Runtime preloading (dynamic executables)</a:t>
            </a:r>
          </a:p>
          <a:p>
            <a:pPr marL="457200" lvl="1" indent="0">
              <a:buNone/>
            </a:pPr>
            <a:r>
              <a:rPr lang="en-US" sz="2200" b="1" dirty="0" err="1">
                <a:latin typeface="Courier" pitchFamily="2" charset="0"/>
              </a:rPr>
              <a:t>tau_exec</a:t>
            </a:r>
            <a:r>
              <a:rPr lang="en-US" sz="2200" b="1" dirty="0">
                <a:latin typeface="Courier" pitchFamily="2" charset="0"/>
              </a:rPr>
              <a:t> -T </a:t>
            </a:r>
            <a:r>
              <a:rPr lang="en-US" sz="2200" b="1" dirty="0" err="1">
                <a:latin typeface="Courier" pitchFamily="2" charset="0"/>
              </a:rPr>
              <a:t>pgi</a:t>
            </a:r>
            <a:r>
              <a:rPr lang="en-US" sz="2200" b="1" dirty="0">
                <a:latin typeface="Courier" pitchFamily="2" charset="0"/>
              </a:rPr>
              <a:t> -</a:t>
            </a:r>
            <a:r>
              <a:rPr lang="en-US" sz="2200" b="1" dirty="0" err="1">
                <a:latin typeface="Courier" pitchFamily="2" charset="0"/>
              </a:rPr>
              <a:t>openacc</a:t>
            </a:r>
            <a:r>
              <a:rPr lang="en-US" sz="2200" b="1" dirty="0">
                <a:latin typeface="Courier" pitchFamily="2" charset="0"/>
              </a:rPr>
              <a:t> ./</a:t>
            </a:r>
            <a:r>
              <a:rPr lang="en-US" sz="2200" b="1" dirty="0" err="1">
                <a:latin typeface="Courier" pitchFamily="2" charset="0"/>
              </a:rPr>
              <a:t>my_program</a:t>
            </a:r>
            <a:endParaRPr lang="en-US" sz="2200" b="1" dirty="0">
              <a:latin typeface="Courier" pitchFamily="2" charset="0"/>
            </a:endParaRPr>
          </a:p>
          <a:p>
            <a:pPr marL="400050" lvl="1" indent="0">
              <a:buNone/>
            </a:pPr>
            <a:endParaRPr lang="en-US" sz="1800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" pitchFamily="2" charset="0"/>
              </a:rPr>
              <a:t>$ cd examples/</a:t>
            </a:r>
            <a:r>
              <a:rPr lang="en-US" sz="2400" b="1" dirty="0" err="1">
                <a:latin typeface="Courier" pitchFamily="2" charset="0"/>
              </a:rPr>
              <a:t>openacc</a:t>
            </a:r>
            <a:endParaRPr lang="en-US" sz="2400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" pitchFamily="2" charset="0"/>
              </a:rPr>
              <a:t>$ make</a:t>
            </a:r>
          </a:p>
          <a:p>
            <a:pPr marL="0" indent="0">
              <a:buNone/>
            </a:pPr>
            <a:r>
              <a:rPr lang="en-US" sz="2400" b="1" dirty="0">
                <a:latin typeface="Courier" pitchFamily="2" charset="0"/>
              </a:rPr>
              <a:t>$ </a:t>
            </a:r>
            <a:r>
              <a:rPr lang="en-US" sz="2400" b="1" dirty="0" err="1">
                <a:latin typeface="Courier" pitchFamily="2" charset="0"/>
              </a:rPr>
              <a:t>tau_exec</a:t>
            </a:r>
            <a:r>
              <a:rPr lang="en-US" sz="2400" b="1" dirty="0">
                <a:latin typeface="Courier" pitchFamily="2" charset="0"/>
              </a:rPr>
              <a:t> -T </a:t>
            </a:r>
            <a:r>
              <a:rPr lang="en-US" sz="2400" b="1" dirty="0" err="1">
                <a:latin typeface="Courier" pitchFamily="2" charset="0"/>
              </a:rPr>
              <a:t>pgi</a:t>
            </a:r>
            <a:r>
              <a:rPr lang="en-US" sz="2400" b="1" dirty="0">
                <a:latin typeface="Courier" pitchFamily="2" charset="0"/>
              </a:rPr>
              <a:t> -</a:t>
            </a:r>
            <a:r>
              <a:rPr lang="en-US" sz="2400" b="1" dirty="0" err="1">
                <a:latin typeface="Courier" pitchFamily="2" charset="0"/>
              </a:rPr>
              <a:t>openacc</a:t>
            </a:r>
            <a:r>
              <a:rPr lang="en-US" sz="2400" b="1" dirty="0">
                <a:latin typeface="Courier" pitchFamily="2" charset="0"/>
              </a:rPr>
              <a:t> ./</a:t>
            </a:r>
            <a:r>
              <a:rPr lang="en-US" sz="2400" b="1" dirty="0" err="1">
                <a:latin typeface="Courier" pitchFamily="2" charset="0"/>
              </a:rPr>
              <a:t>jacobi</a:t>
            </a:r>
            <a:endParaRPr lang="en-US" sz="24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B785-E35B-1A48-A36B-BD1C3E7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C22F2-3E4C-1448-94B6-F96D0860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95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2E7A14-A08C-DF4F-9F45-15431461D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260"/>
          <a:stretch/>
        </p:blipFill>
        <p:spPr>
          <a:xfrm>
            <a:off x="0" y="590550"/>
            <a:ext cx="9144000" cy="23268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2D832-57F5-FB44-8E1D-9C986B99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8077F-40E5-494C-82AB-86BF04C1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79AB5-B2CF-3041-A9BB-44AC707D0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OpenACC</a:t>
            </a:r>
            <a:r>
              <a:rPr lang="en-US" dirty="0"/>
              <a:t> Profile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18485-7701-1D4B-95AF-A8A33559FD8F}"/>
              </a:ext>
            </a:extLst>
          </p:cNvPr>
          <p:cNvSpPr txBox="1"/>
          <p:nvPr/>
        </p:nvSpPr>
        <p:spPr>
          <a:xfrm>
            <a:off x="2577978" y="590550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Flat Profile: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0E5903-615B-534B-B38A-5EB3C4087A87}"/>
              </a:ext>
            </a:extLst>
          </p:cNvPr>
          <p:cNvSpPr txBox="1"/>
          <p:nvPr/>
        </p:nvSpPr>
        <p:spPr>
          <a:xfrm>
            <a:off x="84944" y="2478799"/>
            <a:ext cx="16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Callpath</a:t>
            </a:r>
            <a:r>
              <a:rPr lang="en-US" u="sng" dirty="0"/>
              <a:t> Profile: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B2BBB0-9B38-9343-B630-9D895C30C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0822"/>
            <a:ext cx="9144000" cy="18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2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68B4-4511-DF42-B741-5682393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CUDA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BF1722-E808-844A-8347-2B0A42B6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Built-in support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$ ./configure -</a:t>
            </a:r>
            <a:r>
              <a:rPr lang="en-US" sz="2000" b="1" dirty="0" err="1">
                <a:latin typeface="Courier" pitchFamily="2" charset="0"/>
              </a:rPr>
              <a:t>cuda</a:t>
            </a:r>
            <a:r>
              <a:rPr lang="en-US" sz="2000" b="1" dirty="0">
                <a:latin typeface="Courier" pitchFamily="2" charset="0"/>
              </a:rPr>
              <a:t>=/path/to/</a:t>
            </a:r>
            <a:r>
              <a:rPr lang="en-US" sz="2000" b="1" dirty="0" err="1">
                <a:latin typeface="Courier" pitchFamily="2" charset="0"/>
              </a:rPr>
              <a:t>cuda</a:t>
            </a:r>
            <a:r>
              <a:rPr lang="en-US" sz="2000" b="1" dirty="0">
                <a:latin typeface="Courier" pitchFamily="2" charset="0"/>
              </a:rPr>
              <a:t> ...</a:t>
            </a:r>
            <a:endParaRPr lang="en-US" dirty="0"/>
          </a:p>
          <a:p>
            <a:r>
              <a:rPr lang="en-US" dirty="0"/>
              <a:t>Runtime preloading (dynamic executables)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 pitchFamily="2" charset="0"/>
              </a:rPr>
              <a:t>$ </a:t>
            </a:r>
            <a:r>
              <a:rPr lang="en-US" sz="2200" b="1" dirty="0" err="1">
                <a:latin typeface="Courier" pitchFamily="2" charset="0"/>
              </a:rPr>
              <a:t>tau_exec</a:t>
            </a:r>
            <a:r>
              <a:rPr lang="en-US" sz="2200" b="1" dirty="0">
                <a:latin typeface="Courier" pitchFamily="2" charset="0"/>
              </a:rPr>
              <a:t> -T </a:t>
            </a:r>
            <a:r>
              <a:rPr lang="en-US" sz="2200" b="1" dirty="0" err="1">
                <a:latin typeface="Courier" pitchFamily="2" charset="0"/>
              </a:rPr>
              <a:t>cupti</a:t>
            </a:r>
            <a:r>
              <a:rPr lang="en-US" sz="2200" b="1" dirty="0">
                <a:latin typeface="Courier" pitchFamily="2" charset="0"/>
              </a:rPr>
              <a:t> -</a:t>
            </a:r>
            <a:r>
              <a:rPr lang="en-US" sz="2200" b="1" dirty="0" err="1">
                <a:latin typeface="Courier" pitchFamily="2" charset="0"/>
              </a:rPr>
              <a:t>cupti</a:t>
            </a:r>
            <a:r>
              <a:rPr lang="en-US" sz="2200" b="1" dirty="0">
                <a:latin typeface="Courier" pitchFamily="2" charset="0"/>
              </a:rPr>
              <a:t> ./</a:t>
            </a:r>
            <a:r>
              <a:rPr lang="en-US" sz="2200" b="1" dirty="0" err="1">
                <a:latin typeface="Courier" pitchFamily="2" charset="0"/>
              </a:rPr>
              <a:t>my_program</a:t>
            </a:r>
            <a:endParaRPr lang="en-US" sz="2200" b="1" dirty="0">
              <a:latin typeface="Courier" pitchFamily="2" charset="0"/>
            </a:endParaRPr>
          </a:p>
          <a:p>
            <a:r>
              <a:rPr lang="en-US" dirty="0"/>
              <a:t>Environment variables to control TAU measurement: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" pitchFamily="2" charset="0"/>
              </a:rPr>
              <a:t>TAU_TRACK_CUDA_CDP</a:t>
            </a:r>
            <a:r>
              <a:rPr lang="en-US" sz="2000" b="1" dirty="0"/>
              <a:t> </a:t>
            </a:r>
            <a:r>
              <a:rPr lang="en-US" sz="2000" dirty="0"/>
              <a:t>tracks dynamic parallelism (kernels calling kernels)</a:t>
            </a:r>
            <a:endParaRPr lang="en-US" sz="2000" dirty="0">
              <a:latin typeface="Courier" pitchFamily="2" charset="0"/>
            </a:endParaRPr>
          </a:p>
          <a:p>
            <a:pPr marL="400050" lvl="1" indent="0">
              <a:buNone/>
            </a:pPr>
            <a:r>
              <a:rPr lang="en-US" sz="2000" b="1" dirty="0">
                <a:latin typeface="Courier" pitchFamily="2" charset="0"/>
              </a:rPr>
              <a:t>TAU_TRACK_UNIFIED_MEMORY</a:t>
            </a:r>
            <a:r>
              <a:rPr lang="en-US" sz="2000" b="1" dirty="0"/>
              <a:t> </a:t>
            </a:r>
            <a:r>
              <a:rPr lang="en-US" sz="2000" dirty="0"/>
              <a:t>enables unified memory metrics if the GPU supports it (most </a:t>
            </a:r>
            <a:r>
              <a:rPr lang="en-US" sz="2000" dirty="0" err="1"/>
              <a:t>Maxwells</a:t>
            </a:r>
            <a:r>
              <a:rPr lang="en-US" sz="2000" dirty="0"/>
              <a:t> and beyond)</a:t>
            </a:r>
            <a:endParaRPr lang="en-US" sz="2000" dirty="0">
              <a:latin typeface="Courier" pitchFamily="2" charset="0"/>
            </a:endParaRPr>
          </a:p>
          <a:p>
            <a:pPr marL="400050" lvl="1" indent="0">
              <a:buNone/>
            </a:pPr>
            <a:r>
              <a:rPr lang="en-US" sz="2000" b="1" dirty="0">
                <a:latin typeface="Courier" pitchFamily="2" charset="0"/>
              </a:rPr>
              <a:t>TAU_TRACK_CUDA_INSTRUCTIONS,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" pitchFamily="2" charset="0"/>
              </a:rPr>
              <a:t>TAU_TRACK_CUDA_SASS</a:t>
            </a:r>
            <a:r>
              <a:rPr lang="en-US" sz="2000" b="1" dirty="0"/>
              <a:t> </a:t>
            </a:r>
            <a:r>
              <a:rPr lang="en-US" sz="2000" dirty="0"/>
              <a:t>related to source line instrumentation metrics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B785-E35B-1A48-A36B-BD1C3E7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C22F2-3E4C-1448-94B6-F96D0860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33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2D832-57F5-FB44-8E1D-9C986B99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8077F-40E5-494C-82AB-86BF04C1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79AB5-B2CF-3041-A9BB-44AC707D0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dirty="0"/>
              <a:t>CUDA Profile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51B1A7-E0E5-A042-8643-AD87BE55E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345"/>
          <a:stretch/>
        </p:blipFill>
        <p:spPr>
          <a:xfrm>
            <a:off x="0" y="642642"/>
            <a:ext cx="4594190" cy="1027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18612-EBCB-C047-98A0-E4F3BD9BF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92" y="2394363"/>
            <a:ext cx="4932477" cy="2312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6F2A1-9C31-E747-A2AD-0E5FD38D5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993"/>
          <a:stretch/>
        </p:blipFill>
        <p:spPr>
          <a:xfrm>
            <a:off x="104930" y="1767655"/>
            <a:ext cx="3881019" cy="1823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23419-81DD-144C-A193-3CC907B7C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0158"/>
          <a:stretch/>
        </p:blipFill>
        <p:spPr>
          <a:xfrm>
            <a:off x="0" y="3769003"/>
            <a:ext cx="4120792" cy="938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1056F-3501-5249-9F36-4B4130801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019" y="1569436"/>
            <a:ext cx="5172250" cy="5556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318485-7701-1D4B-95AF-A8A33559FD8F}"/>
              </a:ext>
            </a:extLst>
          </p:cNvPr>
          <p:cNvSpPr txBox="1"/>
          <p:nvPr/>
        </p:nvSpPr>
        <p:spPr>
          <a:xfrm>
            <a:off x="1153913" y="633548"/>
            <a:ext cx="228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Host, device(s) profile: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0E5903-615B-534B-B38A-5EB3C4087A87}"/>
              </a:ext>
            </a:extLst>
          </p:cNvPr>
          <p:cNvSpPr txBox="1"/>
          <p:nvPr/>
        </p:nvSpPr>
        <p:spPr>
          <a:xfrm>
            <a:off x="1066471" y="1755757"/>
            <a:ext cx="1325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Host timers: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9535CB-33A7-3348-8CBB-8D75622DBAC6}"/>
              </a:ext>
            </a:extLst>
          </p:cNvPr>
          <p:cNvSpPr txBox="1"/>
          <p:nvPr/>
        </p:nvSpPr>
        <p:spPr>
          <a:xfrm>
            <a:off x="1066471" y="3731259"/>
            <a:ext cx="15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Device timers: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C26603-25C8-4744-B1B3-FDA0A9A980C1}"/>
              </a:ext>
            </a:extLst>
          </p:cNvPr>
          <p:cNvSpPr txBox="1"/>
          <p:nvPr/>
        </p:nvSpPr>
        <p:spPr>
          <a:xfrm>
            <a:off x="5148045" y="1065467"/>
            <a:ext cx="154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Host counters: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9EBCEE-E81D-514C-91B2-7FA8B9D57605}"/>
              </a:ext>
            </a:extLst>
          </p:cNvPr>
          <p:cNvSpPr txBox="1"/>
          <p:nvPr/>
        </p:nvSpPr>
        <p:spPr>
          <a:xfrm>
            <a:off x="5401184" y="2072090"/>
            <a:ext cx="174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Device counters:</a:t>
            </a:r>
          </a:p>
        </p:txBody>
      </p:sp>
    </p:spTree>
    <p:extLst>
      <p:ext uri="{BB962C8B-B14F-4D97-AF65-F5344CB8AC3E}">
        <p14:creationId xmlns:p14="http://schemas.microsoft.com/office/powerpoint/2010/main" val="330040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68B4-4511-DF42-B741-5682393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BF1722-E808-844A-8347-2B0A42B6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Built-in support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$ ./configure -python ...</a:t>
            </a:r>
          </a:p>
          <a:p>
            <a:r>
              <a:rPr lang="en-US" dirty="0"/>
              <a:t>Runtime preloading (dynamic executables)</a:t>
            </a:r>
          </a:p>
          <a:p>
            <a:pPr marL="457200" lvl="1" indent="0">
              <a:buNone/>
            </a:pPr>
            <a:r>
              <a:rPr lang="en-US" sz="2200" b="1" dirty="0" err="1">
                <a:latin typeface="Courier" pitchFamily="2" charset="0"/>
              </a:rPr>
              <a:t>tau_python</a:t>
            </a:r>
            <a:r>
              <a:rPr lang="en-US" sz="2200" b="1" dirty="0">
                <a:latin typeface="Courier" pitchFamily="2" charset="0"/>
              </a:rPr>
              <a:t> ./</a:t>
            </a:r>
            <a:r>
              <a:rPr lang="en-US" sz="2200" b="1" dirty="0" err="1">
                <a:latin typeface="Courier" pitchFamily="2" charset="0"/>
              </a:rPr>
              <a:t>my_program.py</a:t>
            </a:r>
            <a:endParaRPr lang="en-US" sz="2200" b="1" dirty="0">
              <a:latin typeface="Courier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B785-E35B-1A48-A36B-BD1C3E7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C22F2-3E4C-1448-94B6-F96D0860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2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2D832-57F5-FB44-8E1D-9C986B99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8077F-40E5-494C-82AB-86BF04C1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79AB5-B2CF-3041-A9BB-44AC707D0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Profile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18485-7701-1D4B-95AF-A8A33559FD8F}"/>
              </a:ext>
            </a:extLst>
          </p:cNvPr>
          <p:cNvSpPr txBox="1"/>
          <p:nvPr/>
        </p:nvSpPr>
        <p:spPr>
          <a:xfrm>
            <a:off x="1678227" y="758513"/>
            <a:ext cx="16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Callpath</a:t>
            </a:r>
            <a:r>
              <a:rPr lang="en-US" u="sng" dirty="0"/>
              <a:t> Profile: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E3FD50-3FA6-5C41-8679-06833BEDB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56"/>
          <a:stretch/>
        </p:blipFill>
        <p:spPr>
          <a:xfrm>
            <a:off x="247338" y="2821206"/>
            <a:ext cx="8064708" cy="19082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DECB49-4F96-5241-8DAB-58DC3E342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986"/>
          <a:stretch/>
        </p:blipFill>
        <p:spPr>
          <a:xfrm>
            <a:off x="3384270" y="590550"/>
            <a:ext cx="5759730" cy="28713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0E5903-615B-534B-B38A-5EB3C4087A87}"/>
              </a:ext>
            </a:extLst>
          </p:cNvPr>
          <p:cNvSpPr txBox="1"/>
          <p:nvPr/>
        </p:nvSpPr>
        <p:spPr>
          <a:xfrm>
            <a:off x="1642670" y="2989169"/>
            <a:ext cx="125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Flat Profile: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A03735-B0A8-304D-857F-992F4F1E1145}"/>
              </a:ext>
            </a:extLst>
          </p:cNvPr>
          <p:cNvSpPr txBox="1"/>
          <p:nvPr/>
        </p:nvSpPr>
        <p:spPr>
          <a:xfrm>
            <a:off x="225335" y="1341649"/>
            <a:ext cx="2408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TensorFlow from virtual</a:t>
            </a:r>
          </a:p>
          <a:p>
            <a:r>
              <a:rPr lang="en-US" dirty="0"/>
              <a:t>environment, </a:t>
            </a:r>
            <a:r>
              <a:rPr lang="en-US" dirty="0" err="1"/>
              <a:t>Horovod</a:t>
            </a:r>
            <a:endParaRPr lang="en-US" dirty="0"/>
          </a:p>
          <a:p>
            <a:r>
              <a:rPr lang="en-US" dirty="0"/>
              <a:t>over </a:t>
            </a:r>
            <a:r>
              <a:rPr lang="en-US" dirty="0" err="1"/>
              <a:t>OpenMPI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03F2-C0E4-C547-A62E-C09F5E8B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Management Update: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329FC-C433-274A-90AD-2A88D9EF4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http://www.nic.uoregon.edu/~khuck/TAU-IO-overview.pptx</a:t>
            </a:r>
            <a:r>
              <a:rPr lang="en-US" dirty="0"/>
              <a:t> for presentation given to RAPIDS Data Management group, “</a:t>
            </a:r>
            <a:r>
              <a:rPr lang="en-US" altLang="en-US" dirty="0"/>
              <a:t>Measurement of I/O with TAU”</a:t>
            </a:r>
          </a:p>
          <a:p>
            <a:pPr lvl="1"/>
            <a:r>
              <a:rPr lang="en-US" dirty="0"/>
              <a:t>Overview of TAU support for:</a:t>
            </a:r>
          </a:p>
          <a:p>
            <a:pPr lvl="2"/>
            <a:r>
              <a:rPr lang="en-US" dirty="0"/>
              <a:t>POSIX</a:t>
            </a:r>
          </a:p>
          <a:p>
            <a:pPr lvl="2"/>
            <a:r>
              <a:rPr lang="en-US" dirty="0"/>
              <a:t>MPI-IO</a:t>
            </a:r>
          </a:p>
          <a:p>
            <a:pPr lvl="2"/>
            <a:r>
              <a:rPr lang="en-US" dirty="0"/>
              <a:t>HDF5</a:t>
            </a:r>
          </a:p>
          <a:p>
            <a:pPr lvl="2"/>
            <a:r>
              <a:rPr lang="en-US" dirty="0"/>
              <a:t>ADIOS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6154F-3DFC-3642-B2A6-7A6DB0A0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1AE7B-CAEE-B343-ACC5-D21E41A4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83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68B4-4511-DF42-B741-5682393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Kokkos</a:t>
            </a:r>
            <a:r>
              <a:rPr lang="en-US" dirty="0"/>
              <a:t>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BF1722-E808-844A-8347-2B0A42B6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Built-in support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$ ./configure ...</a:t>
            </a:r>
          </a:p>
          <a:p>
            <a:r>
              <a:rPr lang="en-US" dirty="0"/>
              <a:t>Runtime preloading (dynamic executables)</a:t>
            </a:r>
          </a:p>
          <a:p>
            <a:pPr marL="457200" lvl="1" indent="0">
              <a:buNone/>
            </a:pPr>
            <a:r>
              <a:rPr lang="en-US" sz="2200" b="1" dirty="0" err="1">
                <a:latin typeface="Courier" pitchFamily="2" charset="0"/>
              </a:rPr>
              <a:t>tau_exec</a:t>
            </a:r>
            <a:r>
              <a:rPr lang="en-US" sz="2200" b="1" dirty="0">
                <a:latin typeface="Courier" pitchFamily="2" charset="0"/>
              </a:rPr>
              <a:t> -T serial,openmp,ompt,tr6,cupti -</a:t>
            </a:r>
            <a:r>
              <a:rPr lang="en-US" sz="2200" b="1" dirty="0" err="1">
                <a:latin typeface="Courier" pitchFamily="2" charset="0"/>
              </a:rPr>
              <a:t>ompt</a:t>
            </a:r>
            <a:r>
              <a:rPr lang="en-US" sz="2200" b="1" dirty="0">
                <a:latin typeface="Courier" pitchFamily="2" charset="0"/>
              </a:rPr>
              <a:t> ./</a:t>
            </a:r>
            <a:r>
              <a:rPr lang="en-US" sz="2200" b="1" dirty="0" err="1">
                <a:latin typeface="Courier" pitchFamily="2" charset="0"/>
              </a:rPr>
              <a:t>my_program.py</a:t>
            </a:r>
            <a:endParaRPr lang="en-US" sz="2200" b="1" dirty="0">
              <a:latin typeface="Courier" pitchFamily="2" charset="0"/>
            </a:endParaRPr>
          </a:p>
          <a:p>
            <a:pPr marL="457200" lvl="1" indent="0">
              <a:buNone/>
            </a:pPr>
            <a:endParaRPr lang="en-US" sz="2200" b="1" dirty="0">
              <a:latin typeface="Courier" pitchFamily="2" charset="0"/>
            </a:endParaRPr>
          </a:p>
          <a:p>
            <a:r>
              <a:rPr lang="en-US" sz="2400" dirty="0" err="1"/>
              <a:t>Cupti</a:t>
            </a:r>
            <a:r>
              <a:rPr lang="en-US" sz="2400" dirty="0"/>
              <a:t>, OMPT are optional, but give more insight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B785-E35B-1A48-A36B-BD1C3E7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C22F2-3E4C-1448-94B6-F96D0860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28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2D832-57F5-FB44-8E1D-9C986B99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8077F-40E5-494C-82AB-86BF04C1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79AB5-B2CF-3041-A9BB-44AC707D05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Kokkos</a:t>
            </a:r>
            <a:r>
              <a:rPr lang="en-US" dirty="0"/>
              <a:t> + OpenMP Profile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318485-7701-1D4B-95AF-A8A33559FD8F}"/>
              </a:ext>
            </a:extLst>
          </p:cNvPr>
          <p:cNvSpPr txBox="1"/>
          <p:nvPr/>
        </p:nvSpPr>
        <p:spPr>
          <a:xfrm>
            <a:off x="0" y="1727980"/>
            <a:ext cx="258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Callpath</a:t>
            </a:r>
            <a:r>
              <a:rPr lang="en-US" u="sng" dirty="0"/>
              <a:t> Profile, thread 0: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E3FD50-3FA6-5C41-8679-06833BEDB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09" y="893630"/>
            <a:ext cx="4736892" cy="37260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DECB49-4F96-5241-8DAB-58DC3E342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35" y="2124637"/>
            <a:ext cx="5759730" cy="24677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0E5903-615B-534B-B38A-5EB3C4087A87}"/>
              </a:ext>
            </a:extLst>
          </p:cNvPr>
          <p:cNvSpPr txBox="1"/>
          <p:nvPr/>
        </p:nvSpPr>
        <p:spPr>
          <a:xfrm>
            <a:off x="2249980" y="590306"/>
            <a:ext cx="215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Flat Profile, thread 0:</a:t>
            </a:r>
          </a:p>
        </p:txBody>
      </p:sp>
    </p:spTree>
    <p:extLst>
      <p:ext uri="{BB962C8B-B14F-4D97-AF65-F5344CB8AC3E}">
        <p14:creationId xmlns:p14="http://schemas.microsoft.com/office/powerpoint/2010/main" val="4119074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FA7C-5D47-8143-8F56-FD8E67D0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RAPIDS Platform Readiness 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DFB65E-ABCF-CD45-BBE3-3829CA91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More OMPT updates</a:t>
            </a:r>
          </a:p>
          <a:p>
            <a:pPr lvl="1"/>
            <a:r>
              <a:rPr lang="en-US" dirty="0"/>
              <a:t>Fix bugs, finish TR6 updates, support case where installed runtime already supports OMPT interface (IBM, PGI, others)</a:t>
            </a:r>
          </a:p>
          <a:p>
            <a:pPr lvl="1"/>
            <a:r>
              <a:rPr lang="en-US" dirty="0"/>
              <a:t>Device offload support - CUPTI integration</a:t>
            </a:r>
          </a:p>
          <a:p>
            <a:r>
              <a:rPr lang="en-US" dirty="0"/>
              <a:t>Continue to update CUDA support</a:t>
            </a:r>
          </a:p>
          <a:p>
            <a:pPr lvl="1"/>
            <a:r>
              <a:rPr lang="en-US" dirty="0"/>
              <a:t>Integrate with </a:t>
            </a:r>
            <a:r>
              <a:rPr lang="en-US" dirty="0" err="1"/>
              <a:t>OpenACC</a:t>
            </a:r>
            <a:r>
              <a:rPr lang="en-US" dirty="0"/>
              <a:t> measurement?</a:t>
            </a:r>
          </a:p>
          <a:p>
            <a:r>
              <a:rPr lang="en-US" dirty="0"/>
              <a:t>Usability improvements</a:t>
            </a:r>
          </a:p>
          <a:p>
            <a:pPr lvl="1"/>
            <a:r>
              <a:rPr lang="en-US" dirty="0" err="1"/>
              <a:t>Spack</a:t>
            </a:r>
            <a:r>
              <a:rPr lang="en-US" dirty="0"/>
              <a:t> package</a:t>
            </a:r>
          </a:p>
          <a:p>
            <a:r>
              <a:rPr lang="en-US" dirty="0"/>
              <a:t>Visualization / Analysis Tool updates</a:t>
            </a:r>
          </a:p>
          <a:p>
            <a:pPr lvl="1"/>
            <a:r>
              <a:rPr lang="en-US" dirty="0"/>
              <a:t>ADIOS output from TAU for </a:t>
            </a:r>
            <a:r>
              <a:rPr lang="en-US" dirty="0" err="1"/>
              <a:t>ParaView</a:t>
            </a:r>
            <a:r>
              <a:rPr lang="en-US" dirty="0"/>
              <a:t>, </a:t>
            </a:r>
            <a:r>
              <a:rPr lang="en-US" dirty="0" err="1"/>
              <a:t>VisIt</a:t>
            </a:r>
            <a:r>
              <a:rPr lang="en-US" dirty="0"/>
              <a:t> exploration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37C7F-E55D-0844-8891-FEB7D322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B91D-F398-984D-9C15-92607BEF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3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F9E9-448E-114A-A386-1D53085A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I/O Library Support in TAU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0C833-121C-1748-9283-6AC51D7871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Measurement Support:</a:t>
            </a:r>
          </a:p>
          <a:p>
            <a:r>
              <a:rPr lang="en-US" dirty="0"/>
              <a:t>Instrumentation</a:t>
            </a:r>
          </a:p>
          <a:p>
            <a:pPr lvl="1"/>
            <a:r>
              <a:rPr lang="en-US" dirty="0"/>
              <a:t>Source</a:t>
            </a:r>
          </a:p>
          <a:p>
            <a:pPr lvl="1"/>
            <a:r>
              <a:rPr lang="en-US" dirty="0"/>
              <a:t>Binary</a:t>
            </a:r>
          </a:p>
          <a:p>
            <a:r>
              <a:rPr lang="en-US" b="1" dirty="0"/>
              <a:t>Interposition libraries</a:t>
            </a:r>
          </a:p>
          <a:p>
            <a:r>
              <a:rPr lang="en-US" dirty="0"/>
              <a:t>Wrappers</a:t>
            </a:r>
          </a:p>
          <a:p>
            <a:r>
              <a:rPr lang="en-US" b="1" dirty="0"/>
              <a:t>Callbacks</a:t>
            </a:r>
          </a:p>
          <a:p>
            <a:r>
              <a:rPr lang="en-US" b="1" dirty="0"/>
              <a:t>Sampling</a:t>
            </a:r>
          </a:p>
          <a:p>
            <a:r>
              <a:rPr lang="en-US" b="1" dirty="0"/>
              <a:t>Profiling</a:t>
            </a:r>
          </a:p>
          <a:p>
            <a:r>
              <a:rPr lang="en-US" dirty="0"/>
              <a:t>Tracing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96A5C2-0A40-6344-802F-9EA12D91E4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Model/Hardware Support:</a:t>
            </a:r>
          </a:p>
          <a:p>
            <a:r>
              <a:rPr lang="en-US" b="1" dirty="0"/>
              <a:t>MPI</a:t>
            </a:r>
          </a:p>
          <a:p>
            <a:r>
              <a:rPr lang="en-US" b="1" dirty="0"/>
              <a:t>OpenMP</a:t>
            </a:r>
          </a:p>
          <a:p>
            <a:r>
              <a:rPr lang="en-US" b="1" dirty="0" err="1"/>
              <a:t>OpenACC</a:t>
            </a:r>
            <a:endParaRPr lang="en-US" b="1" dirty="0"/>
          </a:p>
          <a:p>
            <a:r>
              <a:rPr lang="en-US" b="1" dirty="0"/>
              <a:t>CUDA</a:t>
            </a:r>
          </a:p>
          <a:p>
            <a:r>
              <a:rPr lang="en-US" b="1" dirty="0"/>
              <a:t>Python</a:t>
            </a:r>
          </a:p>
          <a:p>
            <a:r>
              <a:rPr lang="en-US" dirty="0"/>
              <a:t>PAPI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1E97-B48A-6443-9001-8938D527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55594-466C-8740-9733-987BF4E0973A}"/>
              </a:ext>
            </a:extLst>
          </p:cNvPr>
          <p:cNvSpPr txBox="1"/>
          <p:nvPr/>
        </p:nvSpPr>
        <p:spPr>
          <a:xfrm>
            <a:off x="3451387" y="4071403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http://tau.uoregon.edu/tau.tgz</a:t>
            </a:r>
            <a:r>
              <a:rPr lang="en-US" sz="28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AC1CDA-B061-6047-9340-A9004A96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40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EC1A-D960-5143-890C-8CD3A5AE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Measurement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F4AE-B8A4-DE44-875F-D5462BF094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Source Instrumentation</a:t>
            </a:r>
          </a:p>
          <a:p>
            <a:pPr lvl="1"/>
            <a:r>
              <a:rPr lang="en-US" dirty="0"/>
              <a:t>Source (PDT based)</a:t>
            </a:r>
          </a:p>
          <a:p>
            <a:pPr lvl="1"/>
            <a:r>
              <a:rPr lang="en-US" dirty="0"/>
              <a:t>Source (Compiler based)</a:t>
            </a:r>
          </a:p>
          <a:p>
            <a:pPr lvl="1"/>
            <a:r>
              <a:rPr lang="en-US" dirty="0"/>
              <a:t>C/C++, Fortran</a:t>
            </a:r>
          </a:p>
          <a:p>
            <a:r>
              <a:rPr lang="en-US" dirty="0"/>
              <a:t>Binary Instrumentation</a:t>
            </a:r>
          </a:p>
          <a:p>
            <a:pPr lvl="1"/>
            <a:r>
              <a:rPr lang="en-US" dirty="0" err="1"/>
              <a:t>DynInst</a:t>
            </a:r>
            <a:endParaRPr lang="en-US" dirty="0"/>
          </a:p>
          <a:p>
            <a:pPr lvl="1"/>
            <a:r>
              <a:rPr lang="en-US" dirty="0"/>
              <a:t>PEBIL</a:t>
            </a:r>
          </a:p>
          <a:p>
            <a:pPr lvl="1"/>
            <a:r>
              <a:rPr lang="en-US" dirty="0"/>
              <a:t>PIN</a:t>
            </a:r>
          </a:p>
          <a:p>
            <a:pPr lvl="1"/>
            <a:r>
              <a:rPr lang="en-US" dirty="0"/>
              <a:t>MAQAO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39FFF-442F-D14B-BE77-6D4D90E0AA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Runtime Measurement</a:t>
            </a:r>
          </a:p>
          <a:p>
            <a:pPr lvl="1"/>
            <a:r>
              <a:rPr lang="en-US" dirty="0"/>
              <a:t>Interposition libraries</a:t>
            </a:r>
          </a:p>
          <a:p>
            <a:pPr lvl="2"/>
            <a:r>
              <a:rPr lang="en-US" dirty="0"/>
              <a:t>i.e. MPI</a:t>
            </a:r>
          </a:p>
          <a:p>
            <a:pPr lvl="1"/>
            <a:r>
              <a:rPr lang="en-US" dirty="0"/>
              <a:t>Callbacks</a:t>
            </a:r>
          </a:p>
          <a:p>
            <a:pPr lvl="2"/>
            <a:r>
              <a:rPr lang="en-US" dirty="0"/>
              <a:t>i.e. OMPT</a:t>
            </a:r>
          </a:p>
          <a:p>
            <a:pPr lvl="1"/>
            <a:r>
              <a:rPr lang="en-US" dirty="0"/>
              <a:t>APIs</a:t>
            </a:r>
          </a:p>
          <a:p>
            <a:pPr lvl="2"/>
            <a:r>
              <a:rPr lang="en-US" dirty="0"/>
              <a:t>i.e. Python</a:t>
            </a:r>
          </a:p>
          <a:p>
            <a:pPr lvl="1"/>
            <a:r>
              <a:rPr lang="en-US" dirty="0"/>
              <a:t>Sampling</a:t>
            </a:r>
          </a:p>
          <a:p>
            <a:pPr lvl="1"/>
            <a:r>
              <a:rPr lang="en-US" dirty="0"/>
              <a:t>Compiler support</a:t>
            </a:r>
          </a:p>
          <a:p>
            <a:pPr lvl="2"/>
            <a:r>
              <a:rPr lang="en-US" dirty="0"/>
              <a:t>i.e. </a:t>
            </a:r>
            <a:r>
              <a:rPr lang="en-US" dirty="0" err="1"/>
              <a:t>OpenACC</a:t>
            </a:r>
            <a:r>
              <a:rPr lang="en-US" dirty="0"/>
              <a:t>, CUDA/CUPTI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137EA-CC29-CC43-95D6-E7422537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5349-3FC6-3A4B-830A-EE8D13DE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72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CDDF-624D-0C45-9012-28D15D88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TAU configuration (x86_64, </a:t>
            </a:r>
            <a:r>
              <a:rPr lang="en-US" dirty="0" err="1"/>
              <a:t>gcc</a:t>
            </a:r>
            <a:r>
              <a:rPr lang="en-US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FFA267-D3C5-A04C-9AA7-229E60C8D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$ </a:t>
            </a:r>
            <a:r>
              <a:rPr lang="en-US" sz="2000" dirty="0" err="1">
                <a:latin typeface="Courier" pitchFamily="2" charset="0"/>
              </a:rPr>
              <a:t>wget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latin typeface="Courier" pitchFamily="2" charset="0"/>
                <a:hlinkClick r:id="rId2"/>
              </a:rPr>
              <a:t>http://tau.uoregon.edu/tau.tgz</a:t>
            </a:r>
            <a:r>
              <a:rPr lang="en-US" sz="2000" dirty="0">
                <a:latin typeface="Courier" pitchFamily="2" charset="0"/>
              </a:rPr>
              <a:t>   # or tau2.tgz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$ tar -</a:t>
            </a:r>
            <a:r>
              <a:rPr lang="en-US" sz="2000" dirty="0" err="1">
                <a:latin typeface="Courier" pitchFamily="2" charset="0"/>
              </a:rPr>
              <a:t>xvzf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tau.tgz</a:t>
            </a:r>
            <a:endParaRPr lang="en-US" sz="20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$ cd tau-2.27.1  # soon will be 2.27.2</a:t>
            </a:r>
          </a:p>
          <a:p>
            <a:pPr marL="0" indent="0">
              <a:buNone/>
            </a:pPr>
            <a:r>
              <a:rPr lang="en-US" sz="2000" b="1" dirty="0">
                <a:latin typeface="Courier" pitchFamily="2" charset="0"/>
              </a:rPr>
              <a:t>$ ./configure -bfd=download -</a:t>
            </a:r>
            <a:r>
              <a:rPr lang="en-US" sz="2000" b="1" dirty="0" err="1">
                <a:latin typeface="Courier" pitchFamily="2" charset="0"/>
              </a:rPr>
              <a:t>iowrapper</a:t>
            </a:r>
            <a:r>
              <a:rPr lang="en-US" sz="2000" b="1" dirty="0">
                <a:latin typeface="Courier" pitchFamily="2" charset="0"/>
              </a:rPr>
              <a:t> ...</a:t>
            </a:r>
          </a:p>
          <a:p>
            <a:pPr marL="0" indent="0">
              <a:buNone/>
            </a:pPr>
            <a:r>
              <a:rPr lang="en-US" sz="2000" b="1" dirty="0">
                <a:latin typeface="Courier" pitchFamily="2" charset="0"/>
              </a:rPr>
              <a:t>$ make install</a:t>
            </a:r>
          </a:p>
          <a:p>
            <a:pPr marL="0" indent="0">
              <a:buNone/>
            </a:pPr>
            <a:r>
              <a:rPr lang="en-US" sz="2000" b="1" dirty="0">
                <a:latin typeface="Courier" pitchFamily="2" charset="0"/>
              </a:rPr>
              <a:t>$ PATH=`</a:t>
            </a:r>
            <a:r>
              <a:rPr lang="en-US" sz="2000" b="1" dirty="0" err="1">
                <a:latin typeface="Courier" pitchFamily="2" charset="0"/>
              </a:rPr>
              <a:t>pwd</a:t>
            </a:r>
            <a:r>
              <a:rPr lang="en-US" sz="2000" b="1" dirty="0">
                <a:latin typeface="Courier" pitchFamily="2" charset="0"/>
              </a:rPr>
              <a:t>`/x86_64/bin:$PATH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Spack</a:t>
            </a:r>
            <a:r>
              <a:rPr lang="en-US" sz="2000" dirty="0"/>
              <a:t> package (very?) soon...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</a:rPr>
              <a:t>$ </a:t>
            </a:r>
            <a:r>
              <a:rPr lang="en-US" sz="2000" dirty="0" err="1">
                <a:latin typeface="Courier" pitchFamily="2" charset="0"/>
              </a:rPr>
              <a:t>spack</a:t>
            </a:r>
            <a:r>
              <a:rPr lang="en-US" sz="2000" dirty="0">
                <a:latin typeface="Courier" pitchFamily="2" charset="0"/>
              </a:rPr>
              <a:t> install </a:t>
            </a:r>
            <a:r>
              <a:rPr lang="en-US" sz="2000" dirty="0" err="1">
                <a:latin typeface="Courier" pitchFamily="2" charset="0"/>
              </a:rPr>
              <a:t>tau@pgi+ompt+cuda</a:t>
            </a:r>
            <a:r>
              <a:rPr lang="en-US" sz="2000" dirty="0">
                <a:latin typeface="Courier" pitchFamily="2" charset="0"/>
              </a:rPr>
              <a:t>+...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04E62-CD14-9442-BBF5-044326A3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DC6-504F-BA48-95FA-9362AA02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29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1C4DA-726C-AE4B-90C8-74D94BBF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Platform Support Examples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BF7D7E-324C-E541-9C84-7CE482A1F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Titan, PGI compilers:</a:t>
            </a:r>
          </a:p>
          <a:p>
            <a:pPr marL="400050" lvl="1" indent="0">
              <a:buNone/>
            </a:pPr>
            <a:r>
              <a:rPr lang="en-US" dirty="0">
                <a:latin typeface="Courier" pitchFamily="2" charset="0"/>
              </a:rPr>
              <a:t>$ ./configure </a:t>
            </a:r>
            <a:r>
              <a:rPr lang="en-US" b="1" dirty="0">
                <a:latin typeface="Courier" pitchFamily="2" charset="0"/>
              </a:rPr>
              <a:t>-cc=</a:t>
            </a:r>
            <a:r>
              <a:rPr lang="en-US" b="1" dirty="0" err="1">
                <a:latin typeface="Courier" pitchFamily="2" charset="0"/>
              </a:rPr>
              <a:t>pgcc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c++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pg</a:t>
            </a:r>
            <a:r>
              <a:rPr lang="en-US" b="1" dirty="0">
                <a:latin typeface="Courier" pitchFamily="2" charset="0"/>
              </a:rPr>
              <a:t>++ -</a:t>
            </a:r>
            <a:r>
              <a:rPr lang="en-US" b="1" dirty="0" err="1">
                <a:latin typeface="Courier" pitchFamily="2" charset="0"/>
              </a:rPr>
              <a:t>fortran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pgi</a:t>
            </a:r>
            <a:r>
              <a:rPr lang="en-US" b="1" dirty="0">
                <a:latin typeface="Courier" pitchFamily="2" charset="0"/>
              </a:rPr>
              <a:t> -arch=</a:t>
            </a:r>
            <a:r>
              <a:rPr lang="en-US" b="1" dirty="0" err="1">
                <a:latin typeface="Courier" pitchFamily="2" charset="0"/>
              </a:rPr>
              <a:t>craycnl</a:t>
            </a:r>
            <a:r>
              <a:rPr lang="en-US" b="1" dirty="0">
                <a:latin typeface="Courier" pitchFamily="2" charset="0"/>
              </a:rPr>
              <a:t> ...</a:t>
            </a:r>
          </a:p>
          <a:p>
            <a:r>
              <a:rPr lang="en-US" dirty="0"/>
              <a:t>Cori, GNU compilers (either KNL or Haswell environment):</a:t>
            </a:r>
          </a:p>
          <a:p>
            <a:pPr marL="400050" lvl="1" indent="0">
              <a:buNone/>
            </a:pPr>
            <a:r>
              <a:rPr lang="en-US" dirty="0">
                <a:latin typeface="Courier" pitchFamily="2" charset="0"/>
              </a:rPr>
              <a:t>$ ./configure </a:t>
            </a:r>
            <a:r>
              <a:rPr lang="en-US" b="1" dirty="0">
                <a:latin typeface="Courier" pitchFamily="2" charset="0"/>
              </a:rPr>
              <a:t>-cc=</a:t>
            </a:r>
            <a:r>
              <a:rPr lang="en-US" b="1" dirty="0" err="1">
                <a:latin typeface="Courier" pitchFamily="2" charset="0"/>
              </a:rPr>
              <a:t>gcc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c++</a:t>
            </a:r>
            <a:r>
              <a:rPr lang="en-US" b="1" dirty="0">
                <a:latin typeface="Courier" pitchFamily="2" charset="0"/>
              </a:rPr>
              <a:t>=g++ -</a:t>
            </a:r>
            <a:r>
              <a:rPr lang="en-US" b="1" dirty="0" err="1">
                <a:latin typeface="Courier" pitchFamily="2" charset="0"/>
              </a:rPr>
              <a:t>fortran</a:t>
            </a:r>
            <a:r>
              <a:rPr lang="en-US" b="1" dirty="0">
                <a:latin typeface="Courier" pitchFamily="2" charset="0"/>
              </a:rPr>
              <a:t>=gnu -arch=</a:t>
            </a:r>
            <a:r>
              <a:rPr lang="en-US" b="1" dirty="0" err="1">
                <a:latin typeface="Courier" pitchFamily="2" charset="0"/>
              </a:rPr>
              <a:t>craycnl</a:t>
            </a:r>
            <a:r>
              <a:rPr lang="en-US" b="1" dirty="0">
                <a:latin typeface="Courier" pitchFamily="2" charset="0"/>
              </a:rPr>
              <a:t> ...</a:t>
            </a:r>
          </a:p>
          <a:p>
            <a:r>
              <a:rPr lang="en-US" dirty="0"/>
              <a:t>Theta, Intel compilers:</a:t>
            </a:r>
          </a:p>
          <a:p>
            <a:pPr marL="400050" lvl="1" indent="0">
              <a:buNone/>
            </a:pPr>
            <a:r>
              <a:rPr lang="en-US" dirty="0">
                <a:latin typeface="Courier" pitchFamily="2" charset="0"/>
              </a:rPr>
              <a:t>$ ./configure </a:t>
            </a:r>
            <a:r>
              <a:rPr lang="en-US" b="1" dirty="0">
                <a:latin typeface="Courier" pitchFamily="2" charset="0"/>
              </a:rPr>
              <a:t>-cc=</a:t>
            </a:r>
            <a:r>
              <a:rPr lang="en-US" b="1" dirty="0" err="1">
                <a:latin typeface="Courier" pitchFamily="2" charset="0"/>
              </a:rPr>
              <a:t>icc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c++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icpc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fortran</a:t>
            </a:r>
            <a:r>
              <a:rPr lang="en-US" b="1" dirty="0">
                <a:latin typeface="Courier" pitchFamily="2" charset="0"/>
              </a:rPr>
              <a:t>=intel -arch=</a:t>
            </a:r>
            <a:r>
              <a:rPr lang="en-US" b="1" dirty="0" err="1">
                <a:latin typeface="Courier" pitchFamily="2" charset="0"/>
              </a:rPr>
              <a:t>craycnl</a:t>
            </a:r>
            <a:r>
              <a:rPr lang="en-US" b="1" dirty="0">
                <a:latin typeface="Courier" pitchFamily="2" charset="0"/>
              </a:rPr>
              <a:t> ...</a:t>
            </a:r>
          </a:p>
          <a:p>
            <a:r>
              <a:rPr lang="en-US" dirty="0" err="1"/>
              <a:t>Summitdev</a:t>
            </a:r>
            <a:r>
              <a:rPr lang="en-US" dirty="0"/>
              <a:t>, PGI compilers:</a:t>
            </a:r>
          </a:p>
          <a:p>
            <a:pPr marL="400050" lvl="1" indent="0">
              <a:buNone/>
            </a:pPr>
            <a:r>
              <a:rPr lang="en-US" dirty="0">
                <a:latin typeface="Courier" pitchFamily="2" charset="0"/>
              </a:rPr>
              <a:t>$ ./configure </a:t>
            </a:r>
            <a:r>
              <a:rPr lang="en-US" b="1" dirty="0">
                <a:latin typeface="Courier" pitchFamily="2" charset="0"/>
              </a:rPr>
              <a:t>-cc=</a:t>
            </a:r>
            <a:r>
              <a:rPr lang="en-US" b="1" dirty="0" err="1">
                <a:latin typeface="Courier" pitchFamily="2" charset="0"/>
              </a:rPr>
              <a:t>pgcc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c++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pg</a:t>
            </a:r>
            <a:r>
              <a:rPr lang="en-US" b="1" dirty="0">
                <a:latin typeface="Courier" pitchFamily="2" charset="0"/>
              </a:rPr>
              <a:t>++ -</a:t>
            </a:r>
            <a:r>
              <a:rPr lang="en-US" b="1" dirty="0" err="1">
                <a:latin typeface="Courier" pitchFamily="2" charset="0"/>
              </a:rPr>
              <a:t>fortran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pgi</a:t>
            </a:r>
            <a:r>
              <a:rPr lang="en-US" b="1" dirty="0">
                <a:latin typeface="Courier" pitchFamily="2" charset="0"/>
              </a:rPr>
              <a:t> -arch=ibm64linux ...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D1C7-94E4-C941-969C-01421E64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BEFB-E8FD-324D-8909-FCE56CA6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03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68B4-4511-DF42-B741-5682393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MPI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BF1722-E808-844A-8347-2B0A42B6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Interposition library support (adding -</a:t>
            </a:r>
            <a:r>
              <a:rPr lang="en-US" dirty="0" err="1"/>
              <a:t>pthread</a:t>
            </a:r>
            <a:r>
              <a:rPr lang="en-US" dirty="0"/>
              <a:t> recommended)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$ ./configure -</a:t>
            </a:r>
            <a:r>
              <a:rPr lang="en-US" sz="2000" b="1" dirty="0" err="1">
                <a:latin typeface="Courier" pitchFamily="2" charset="0"/>
              </a:rPr>
              <a:t>mpi</a:t>
            </a:r>
            <a:r>
              <a:rPr lang="en-US" sz="2000" b="1" dirty="0">
                <a:latin typeface="Courier" pitchFamily="2" charset="0"/>
              </a:rPr>
              <a:t> -</a:t>
            </a:r>
            <a:r>
              <a:rPr lang="en-US" sz="2000" b="1" dirty="0" err="1">
                <a:latin typeface="Courier" pitchFamily="2" charset="0"/>
              </a:rPr>
              <a:t>pthread</a:t>
            </a:r>
            <a:r>
              <a:rPr lang="en-US" sz="2000" b="1" dirty="0">
                <a:latin typeface="Courier" pitchFamily="2" charset="0"/>
              </a:rPr>
              <a:t> ...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Replaces MPI API weak symbols with instrumented versions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" pitchFamily="2" charset="0"/>
              </a:rPr>
              <a:t>MPI_Send</a:t>
            </a:r>
            <a:r>
              <a:rPr lang="en-US" sz="2000" dirty="0">
                <a:latin typeface="Courier" pitchFamily="2" charset="0"/>
              </a:rPr>
              <a:t>(...) { return </a:t>
            </a:r>
            <a:r>
              <a:rPr lang="en-US" sz="2000" dirty="0" err="1">
                <a:latin typeface="Courier" pitchFamily="2" charset="0"/>
              </a:rPr>
              <a:t>PMPI_Send</a:t>
            </a:r>
            <a:r>
              <a:rPr lang="en-US" sz="2000" dirty="0">
                <a:latin typeface="Courier" pitchFamily="2" charset="0"/>
              </a:rPr>
              <a:t>(...); }</a:t>
            </a:r>
            <a:r>
              <a:rPr lang="en-US" sz="2200" dirty="0"/>
              <a:t> is the default implementation</a:t>
            </a:r>
            <a:endParaRPr lang="en-US" sz="2200" dirty="0">
              <a:latin typeface="Courier" pitchFamily="2" charset="0"/>
            </a:endParaRPr>
          </a:p>
          <a:p>
            <a:r>
              <a:rPr lang="en-US" dirty="0"/>
              <a:t>Linker based instrumentation (static executables)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" pitchFamily="2" charset="0"/>
              </a:rPr>
              <a:t>tau_cc.sh</a:t>
            </a:r>
            <a:r>
              <a:rPr lang="en-US" sz="2000" dirty="0">
                <a:latin typeface="Courier" pitchFamily="2" charset="0"/>
              </a:rPr>
              <a:t> -o foo *.o </a:t>
            </a:r>
            <a:r>
              <a:rPr lang="en-US" sz="2000" dirty="0" err="1">
                <a:latin typeface="Courier" pitchFamily="2" charset="0"/>
              </a:rPr>
              <a:t>libstuff.a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Runtime preloading (dynamic executables)</a:t>
            </a:r>
          </a:p>
          <a:p>
            <a:pPr marL="457200" lvl="1" indent="0">
              <a:buNone/>
            </a:pPr>
            <a:r>
              <a:rPr lang="en-US" sz="2200" b="1" dirty="0" err="1">
                <a:latin typeface="Courier" pitchFamily="2" charset="0"/>
              </a:rPr>
              <a:t>tau_exec</a:t>
            </a:r>
            <a:r>
              <a:rPr lang="en-US" sz="2200" b="1" dirty="0">
                <a:latin typeface="Courier" pitchFamily="2" charset="0"/>
              </a:rPr>
              <a:t> -T </a:t>
            </a:r>
            <a:r>
              <a:rPr lang="en-US" sz="2200" b="1" dirty="0" err="1">
                <a:latin typeface="Courier" pitchFamily="2" charset="0"/>
              </a:rPr>
              <a:t>mpi,pthread</a:t>
            </a:r>
            <a:r>
              <a:rPr lang="en-US" sz="2200" b="1" dirty="0">
                <a:latin typeface="Courier" pitchFamily="2" charset="0"/>
              </a:rPr>
              <a:t> ./</a:t>
            </a:r>
            <a:r>
              <a:rPr lang="en-US" sz="2200" b="1" dirty="0" err="1">
                <a:latin typeface="Courier" pitchFamily="2" charset="0"/>
              </a:rPr>
              <a:t>my_program</a:t>
            </a:r>
            <a:endParaRPr lang="en-US" sz="2200" b="1" dirty="0">
              <a:latin typeface="Courier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B785-E35B-1A48-A36B-BD1C3E7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C22F2-3E4C-1448-94B6-F96D0860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9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8F110-F42D-E846-97A8-37E776B4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MPI dynamic executable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DA0-6F89-B94E-87D9-926266C1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F4F1-DC64-6749-9DED-37743BF0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Example code from </a:t>
            </a:r>
            <a:r>
              <a:rPr lang="en-US" dirty="0">
                <a:hlinkClick r:id="rId2"/>
              </a:rPr>
              <a:t>https://www.hpc.ntnu.no/display/hpc/Writing+to+MPI+Files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configure TAU with MPI support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./configure -</a:t>
            </a:r>
            <a:r>
              <a:rPr lang="en-US" dirty="0" err="1">
                <a:latin typeface="Courier" pitchFamily="2" charset="0"/>
              </a:rPr>
              <a:t>iowrapper</a:t>
            </a:r>
            <a:r>
              <a:rPr lang="en-US" dirty="0">
                <a:latin typeface="Courier" pitchFamily="2" charset="0"/>
              </a:rPr>
              <a:t> -bfd=download </a:t>
            </a:r>
            <a:r>
              <a:rPr lang="en-US" b="1" dirty="0">
                <a:latin typeface="Courier" pitchFamily="2" charset="0"/>
              </a:rPr>
              <a:t>-</a:t>
            </a:r>
            <a:r>
              <a:rPr lang="en-US" b="1" dirty="0" err="1">
                <a:latin typeface="Courier" pitchFamily="2" charset="0"/>
              </a:rPr>
              <a:t>mpi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pthread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compile TAU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make -j install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build and run the example (new example)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cd examples/</a:t>
            </a:r>
            <a:r>
              <a:rPr lang="en-US" b="1" dirty="0" err="1">
                <a:latin typeface="Courier" pitchFamily="2" charset="0"/>
              </a:rPr>
              <a:t>mpi_io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mpicc</a:t>
            </a:r>
            <a:r>
              <a:rPr lang="en-US" b="1" dirty="0">
                <a:latin typeface="Courier" pitchFamily="2" charset="0"/>
              </a:rPr>
              <a:t> -DDEBUG -g -O3 -o </a:t>
            </a:r>
            <a:r>
              <a:rPr lang="en-US" b="1" dirty="0" err="1">
                <a:latin typeface="Courier" pitchFamily="2" charset="0"/>
              </a:rPr>
              <a:t>mpiio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 err="1">
                <a:latin typeface="Courier" pitchFamily="2" charset="0"/>
              </a:rPr>
              <a:t>mpiio.c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mpirun</a:t>
            </a:r>
            <a:r>
              <a:rPr lang="en-US" dirty="0">
                <a:latin typeface="Courier" pitchFamily="2" charset="0"/>
              </a:rPr>
              <a:t> -np 4 </a:t>
            </a:r>
            <a:r>
              <a:rPr lang="en-US" b="1" dirty="0" err="1">
                <a:latin typeface="Courier" pitchFamily="2" charset="0"/>
              </a:rPr>
              <a:t>tau_exec</a:t>
            </a:r>
            <a:r>
              <a:rPr lang="en-US" b="1" dirty="0">
                <a:latin typeface="Courier" pitchFamily="2" charset="0"/>
              </a:rPr>
              <a:t> -T </a:t>
            </a:r>
            <a:r>
              <a:rPr lang="en-US" b="1" dirty="0" err="1">
                <a:latin typeface="Courier" pitchFamily="2" charset="0"/>
              </a:rPr>
              <a:t>mpi,pthread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dirty="0">
                <a:latin typeface="Courier" pitchFamily="2" charset="0"/>
              </a:rPr>
              <a:t>./</a:t>
            </a:r>
            <a:r>
              <a:rPr lang="en-US" dirty="0" err="1">
                <a:latin typeface="Courier" pitchFamily="2" charset="0"/>
              </a:rPr>
              <a:t>mpiio</a:t>
            </a:r>
            <a:r>
              <a:rPr lang="en-US" dirty="0">
                <a:latin typeface="Courier" pitchFamily="2" charset="0"/>
              </a:rPr>
              <a:t> 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560C93-652B-FF43-B97C-37BAD9D0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05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AEB1-6930-CF43-95BE-F3B5C744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Profile Views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4B2B2A-446D-F244-BFAB-73E5DD42E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7098"/>
          <a:stretch/>
        </p:blipFill>
        <p:spPr>
          <a:xfrm>
            <a:off x="121792" y="1907979"/>
            <a:ext cx="6597791" cy="2801181"/>
          </a:xfrm>
          <a:noFill/>
          <a:ln>
            <a:noFill/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9D5ED8-C6B8-D549-8CD6-0D9090814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40549"/>
          <a:stretch/>
        </p:blipFill>
        <p:spPr>
          <a:xfrm>
            <a:off x="2441448" y="761540"/>
            <a:ext cx="6491415" cy="3125824"/>
          </a:xfr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BFE6E-2212-374B-8244-267D9A90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Platform Readiness -  TAU : RAPIDS PR Overview, June 27, 2018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3AF41-1C3B-784B-B7B6-C793C62C311B}"/>
              </a:ext>
            </a:extLst>
          </p:cNvPr>
          <p:cNvSpPr txBox="1"/>
          <p:nvPr/>
        </p:nvSpPr>
        <p:spPr>
          <a:xfrm>
            <a:off x="121792" y="1538647"/>
            <a:ext cx="221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All ranks and threads: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A89D8-EBB3-4E40-95FC-65660C8535F1}"/>
              </a:ext>
            </a:extLst>
          </p:cNvPr>
          <p:cNvSpPr txBox="1"/>
          <p:nvPr/>
        </p:nvSpPr>
        <p:spPr>
          <a:xfrm>
            <a:off x="4882768" y="752396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Rank 0, thread 0: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60C7D-8F25-8C4C-88FD-2A736264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08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EX_Kickoff_Meeting_2" id="{161A87DE-C582-1F42-8478-E7F6ED46EB44}" vid="{6F1CA0D8-E402-7247-A537-5D71FB35D1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3501</TotalTime>
  <Words>1648</Words>
  <Application>Microsoft Macintosh PowerPoint</Application>
  <PresentationFormat>On-screen Show (16:9)</PresentationFormat>
  <Paragraphs>245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Courier</vt:lpstr>
      <vt:lpstr>Office Theme</vt:lpstr>
      <vt:lpstr>Platform Readiness - TAU</vt:lpstr>
      <vt:lpstr>Data Management Update:</vt:lpstr>
      <vt:lpstr>I/O Library Support in TAU</vt:lpstr>
      <vt:lpstr>Many Measurement Choices</vt:lpstr>
      <vt:lpstr>Basic TAU configuration (x86_64, gcc)</vt:lpstr>
      <vt:lpstr>Platform Support Examples</vt:lpstr>
      <vt:lpstr>MPI Support</vt:lpstr>
      <vt:lpstr>MPI dynamic executable example</vt:lpstr>
      <vt:lpstr>Profile Views</vt:lpstr>
      <vt:lpstr>MPI and POSIX?</vt:lpstr>
      <vt:lpstr>Counters, too...</vt:lpstr>
      <vt:lpstr>OpenMP Support Update</vt:lpstr>
      <vt:lpstr>Profile Views</vt:lpstr>
      <vt:lpstr>OpenACC Support</vt:lpstr>
      <vt:lpstr>OpenACC Profile Data</vt:lpstr>
      <vt:lpstr>CUDA Support</vt:lpstr>
      <vt:lpstr>CUDA Profile Data</vt:lpstr>
      <vt:lpstr>Python Support</vt:lpstr>
      <vt:lpstr>Python Profile Data</vt:lpstr>
      <vt:lpstr>Kokkos Support</vt:lpstr>
      <vt:lpstr>Kokkos + OpenMP Profile Data</vt:lpstr>
      <vt:lpstr>RAPIDS Platform Readiness plans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Measurement of I/O</dc:title>
  <dc:creator>Kevin Huck</dc:creator>
  <cp:lastModifiedBy>Kevin Huck</cp:lastModifiedBy>
  <cp:revision>121</cp:revision>
  <cp:lastPrinted>2018-06-20T17:41:28Z</cp:lastPrinted>
  <dcterms:created xsi:type="dcterms:W3CDTF">2018-06-19T16:06:09Z</dcterms:created>
  <dcterms:modified xsi:type="dcterms:W3CDTF">2018-06-27T21:03:24Z</dcterms:modified>
</cp:coreProperties>
</file>