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70" r:id="rId5"/>
    <p:sldId id="271" r:id="rId6"/>
    <p:sldId id="272" r:id="rId7"/>
    <p:sldId id="273" r:id="rId8"/>
    <p:sldId id="259" r:id="rId9"/>
    <p:sldId id="274" r:id="rId10"/>
    <p:sldId id="275" r:id="rId11"/>
    <p:sldId id="276" r:id="rId12"/>
    <p:sldId id="266" r:id="rId13"/>
    <p:sldId id="279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67" r:id="rId23"/>
    <p:sldId id="286" r:id="rId24"/>
    <p:sldId id="287" r:id="rId25"/>
    <p:sldId id="291" r:id="rId26"/>
    <p:sldId id="288" r:id="rId27"/>
    <p:sldId id="289" r:id="rId28"/>
    <p:sldId id="290" r:id="rId29"/>
    <p:sldId id="268" r:id="rId30"/>
    <p:sldId id="269" r:id="rId31"/>
    <p:sldId id="309" r:id="rId32"/>
    <p:sldId id="315" r:id="rId33"/>
    <p:sldId id="312" r:id="rId34"/>
    <p:sldId id="314" r:id="rId35"/>
    <p:sldId id="313" r:id="rId36"/>
    <p:sldId id="317" r:id="rId37"/>
    <p:sldId id="316" r:id="rId38"/>
    <p:sldId id="318" r:id="rId39"/>
    <p:sldId id="292" r:id="rId40"/>
    <p:sldId id="293" r:id="rId41"/>
    <p:sldId id="294" r:id="rId42"/>
    <p:sldId id="295" r:id="rId43"/>
    <p:sldId id="307" r:id="rId44"/>
    <p:sldId id="308" r:id="rId45"/>
    <p:sldId id="297" r:id="rId46"/>
    <p:sldId id="298" r:id="rId47"/>
    <p:sldId id="299" r:id="rId48"/>
    <p:sldId id="310" r:id="rId49"/>
    <p:sldId id="311" r:id="rId50"/>
    <p:sldId id="300" r:id="rId51"/>
    <p:sldId id="296" r:id="rId52"/>
    <p:sldId id="301" r:id="rId53"/>
    <p:sldId id="302" r:id="rId54"/>
    <p:sldId id="303" r:id="rId55"/>
    <p:sldId id="304" r:id="rId56"/>
    <p:sldId id="263" r:id="rId57"/>
    <p:sldId id="305" r:id="rId58"/>
  </p:sldIdLst>
  <p:sldSz cx="9144000" cy="6858000" type="screen4x3"/>
  <p:notesSz cx="6831013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 showGuides="1">
      <p:cViewPr varScale="1">
        <p:scale>
          <a:sx n="84" d="100"/>
          <a:sy n="84" d="100"/>
        </p:scale>
        <p:origin x="-10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667000" y="6172200"/>
            <a:ext cx="23622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i="0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133600"/>
            <a:ext cx="7772400" cy="4419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4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>
            <a:off x="0" y="685800"/>
            <a:ext cx="91440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Freeform 4"/>
          <p:cNvSpPr>
            <a:spLocks/>
          </p:cNvSpPr>
          <p:nvPr userDrawn="1"/>
        </p:nvSpPr>
        <p:spPr bwMode="auto">
          <a:xfrm>
            <a:off x="-6350" y="584200"/>
            <a:ext cx="9148763" cy="330200"/>
          </a:xfrm>
          <a:custGeom>
            <a:avLst/>
            <a:gdLst>
              <a:gd name="T0" fmla="*/ 0 w 9148859"/>
              <a:gd name="T1" fmla="*/ 101188 h 330467"/>
              <a:gd name="T2" fmla="*/ 2559240 w 9148859"/>
              <a:gd name="T3" fmla="*/ 210988 h 330467"/>
              <a:gd name="T4" fmla="*/ 5086087 w 9148859"/>
              <a:gd name="T5" fmla="*/ 17223 h 330467"/>
              <a:gd name="T6" fmla="*/ 7444475 w 9148859"/>
              <a:gd name="T7" fmla="*/ 314330 h 330467"/>
              <a:gd name="T8" fmla="*/ 9148475 w 9148859"/>
              <a:gd name="T9" fmla="*/ 107648 h 330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8859" h="330467">
                <a:moveTo>
                  <a:pt x="0" y="101516"/>
                </a:moveTo>
                <a:cubicBezTo>
                  <a:pt x="855816" y="163613"/>
                  <a:pt x="1711632" y="225711"/>
                  <a:pt x="2559348" y="211672"/>
                </a:cubicBezTo>
                <a:cubicBezTo>
                  <a:pt x="3407064" y="197633"/>
                  <a:pt x="4272059" y="0"/>
                  <a:pt x="5086299" y="17279"/>
                </a:cubicBezTo>
                <a:cubicBezTo>
                  <a:pt x="5900539" y="34558"/>
                  <a:pt x="6767694" y="300229"/>
                  <a:pt x="7444787" y="315348"/>
                </a:cubicBezTo>
                <a:cubicBezTo>
                  <a:pt x="8121880" y="330467"/>
                  <a:pt x="8635369" y="219231"/>
                  <a:pt x="9148859" y="107996"/>
                </a:cubicBezTo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00016"/>
            <a:ext cx="8991600" cy="5659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5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-6350" y="585788"/>
            <a:ext cx="9148763" cy="330200"/>
          </a:xfrm>
          <a:custGeom>
            <a:avLst/>
            <a:gdLst>
              <a:gd name="T0" fmla="*/ 0 w 9148859"/>
              <a:gd name="T1" fmla="*/ 101188 h 330467"/>
              <a:gd name="T2" fmla="*/ 2559240 w 9148859"/>
              <a:gd name="T3" fmla="*/ 210988 h 330467"/>
              <a:gd name="T4" fmla="*/ 5086087 w 9148859"/>
              <a:gd name="T5" fmla="*/ 17223 h 330467"/>
              <a:gd name="T6" fmla="*/ 7444475 w 9148859"/>
              <a:gd name="T7" fmla="*/ 314330 h 330467"/>
              <a:gd name="T8" fmla="*/ 9148475 w 9148859"/>
              <a:gd name="T9" fmla="*/ 107648 h 330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8859" h="330467">
                <a:moveTo>
                  <a:pt x="0" y="101516"/>
                </a:moveTo>
                <a:cubicBezTo>
                  <a:pt x="855816" y="163613"/>
                  <a:pt x="1711632" y="225711"/>
                  <a:pt x="2559348" y="211672"/>
                </a:cubicBezTo>
                <a:cubicBezTo>
                  <a:pt x="3407064" y="197633"/>
                  <a:pt x="4272059" y="0"/>
                  <a:pt x="5086299" y="17279"/>
                </a:cubicBezTo>
                <a:cubicBezTo>
                  <a:pt x="5900539" y="34558"/>
                  <a:pt x="6767694" y="300229"/>
                  <a:pt x="7444787" y="315348"/>
                </a:cubicBezTo>
                <a:cubicBezTo>
                  <a:pt x="8121880" y="330467"/>
                  <a:pt x="8635369" y="219231"/>
                  <a:pt x="9148859" y="107996"/>
                </a:cubicBezTo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815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3815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5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auto">
          <a:xfrm>
            <a:off x="-6350" y="584200"/>
            <a:ext cx="9148763" cy="330200"/>
          </a:xfrm>
          <a:custGeom>
            <a:avLst/>
            <a:gdLst>
              <a:gd name="T0" fmla="*/ 0 w 9148859"/>
              <a:gd name="T1" fmla="*/ 101188 h 330467"/>
              <a:gd name="T2" fmla="*/ 2559240 w 9148859"/>
              <a:gd name="T3" fmla="*/ 210988 h 330467"/>
              <a:gd name="T4" fmla="*/ 5086087 w 9148859"/>
              <a:gd name="T5" fmla="*/ 17223 h 330467"/>
              <a:gd name="T6" fmla="*/ 7444475 w 9148859"/>
              <a:gd name="T7" fmla="*/ 314330 h 330467"/>
              <a:gd name="T8" fmla="*/ 9148475 w 9148859"/>
              <a:gd name="T9" fmla="*/ 107648 h 330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8859" h="330467">
                <a:moveTo>
                  <a:pt x="0" y="101516"/>
                </a:moveTo>
                <a:cubicBezTo>
                  <a:pt x="855816" y="163613"/>
                  <a:pt x="1711632" y="225711"/>
                  <a:pt x="2559348" y="211672"/>
                </a:cubicBezTo>
                <a:cubicBezTo>
                  <a:pt x="3407064" y="197633"/>
                  <a:pt x="4272059" y="0"/>
                  <a:pt x="5086299" y="17279"/>
                </a:cubicBezTo>
                <a:cubicBezTo>
                  <a:pt x="5900539" y="34558"/>
                  <a:pt x="6767694" y="300229"/>
                  <a:pt x="7444787" y="315348"/>
                </a:cubicBezTo>
                <a:cubicBezTo>
                  <a:pt x="8121880" y="330467"/>
                  <a:pt x="8635369" y="219231"/>
                  <a:pt x="9148859" y="107996"/>
                </a:cubicBezTo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0" y="6873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anchor="ctr">
            <a:normAutofit fontScale="47500" lnSpcReduction="20000"/>
          </a:bodyPr>
          <a:lstStyle/>
          <a:p>
            <a:r>
              <a:rPr lang="en-US" sz="2400" i="1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XPRESS Workshop on</a:t>
            </a:r>
            <a:r>
              <a:rPr lang="en-US" sz="2400" i="1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i="1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System Performance, Feb 6</a:t>
            </a:r>
            <a:r>
              <a:rPr lang="en-US" sz="2400" i="1" kern="1200" baseline="300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400" i="1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-8</a:t>
            </a:r>
            <a:r>
              <a:rPr lang="en-US" sz="2400" i="1" kern="1200" baseline="300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400" i="1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2013  @ LSU</a:t>
            </a:r>
            <a:endParaRPr lang="en-US" sz="1400" dirty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026" name="Rectangle 25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99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30" name="Straight Connector 11"/>
          <p:cNvCxnSpPr>
            <a:cxnSpLocks noChangeShapeType="1"/>
          </p:cNvCxnSpPr>
          <p:nvPr/>
        </p:nvCxnSpPr>
        <p:spPr bwMode="auto">
          <a:xfrm>
            <a:off x="0" y="6627813"/>
            <a:ext cx="91440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SzPct val="75000"/>
        <a:buFont typeface="Wingdings" charset="0"/>
        <a:buChar char="r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4213" indent="-287338" algn="l" rtl="0" eaLnBrk="1" fontAlgn="base" hangingPunct="1">
        <a:spcBef>
          <a:spcPct val="20000"/>
        </a:spcBef>
        <a:spcAft>
          <a:spcPct val="0"/>
        </a:spcAft>
        <a:buSzPct val="75000"/>
        <a:buFont typeface="Wingdings" charset="0"/>
        <a:buChar char="¦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911225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charset="0"/>
        <a:buChar char="Ø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138238" indent="-214313" algn="l" rtl="0" eaLnBrk="1" fontAlgn="base" hangingPunct="1"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3668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4003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8575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3147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7719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au.uoregon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jpe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eg"/><Relationship Id="rId3" Type="http://schemas.openxmlformats.org/officeDocument/2006/relationships/image" Target="../media/image51.jpe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jpe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TAU: Performance Measurement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Performance Research Lab</a:t>
            </a:r>
          </a:p>
          <a:p>
            <a:r>
              <a:rPr lang="en-US" dirty="0" smtClean="0"/>
              <a:t>University of Oregon</a:t>
            </a:r>
          </a:p>
          <a:p>
            <a:r>
              <a:rPr lang="en-US" dirty="0" smtClean="0"/>
              <a:t>Allen </a:t>
            </a:r>
            <a:r>
              <a:rPr lang="en-US" dirty="0" err="1" smtClean="0"/>
              <a:t>Malony</a:t>
            </a:r>
            <a:r>
              <a:rPr lang="en-US" dirty="0" smtClean="0"/>
              <a:t>, Sameer </a:t>
            </a:r>
            <a:r>
              <a:rPr lang="en-US" dirty="0" err="1" smtClean="0"/>
              <a:t>Shende</a:t>
            </a:r>
            <a:r>
              <a:rPr lang="en-US" dirty="0" smtClean="0"/>
              <a:t>, Kevin Huck</a:t>
            </a:r>
          </a:p>
          <a:p>
            <a:r>
              <a:rPr lang="en-US" dirty="0" smtClean="0"/>
              <a:t>{</a:t>
            </a:r>
            <a:r>
              <a:rPr lang="en-US" dirty="0" err="1" smtClean="0"/>
              <a:t>malony</a:t>
            </a:r>
            <a:r>
              <a:rPr lang="en-US" dirty="0" smtClean="0"/>
              <a:t>, </a:t>
            </a:r>
            <a:r>
              <a:rPr lang="en-US" dirty="0" err="1" smtClean="0"/>
              <a:t>sameer</a:t>
            </a:r>
            <a:r>
              <a:rPr lang="en-US" dirty="0" smtClean="0"/>
              <a:t>, </a:t>
            </a:r>
            <a:r>
              <a:rPr lang="en-US" dirty="0" err="1" smtClean="0"/>
              <a:t>khuck</a:t>
            </a:r>
            <a:r>
              <a:rPr lang="en-US" dirty="0" smtClean="0"/>
              <a:t>} @</a:t>
            </a:r>
            <a:r>
              <a:rPr lang="en-US" dirty="0" err="1" smtClean="0"/>
              <a:t>cs.uoregon.edu</a:t>
            </a:r>
            <a:endParaRPr lang="en-US" dirty="0"/>
          </a:p>
        </p:txBody>
      </p:sp>
      <p:pic>
        <p:nvPicPr>
          <p:cNvPr id="4" name="Picture 3" descr="UO_Signature_4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36" y="4784454"/>
            <a:ext cx="4805231" cy="858906"/>
          </a:xfrm>
          <a:prstGeom prst="rect">
            <a:avLst/>
          </a:prstGeom>
        </p:spPr>
      </p:pic>
      <p:pic>
        <p:nvPicPr>
          <p:cNvPr id="5" name="Picture 4" descr="PRL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87112"/>
            <a:ext cx="2988621" cy="12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3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Options in TAU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Code Instrumentation</a:t>
            </a:r>
          </a:p>
          <a:p>
            <a:pPr lvl="1"/>
            <a:r>
              <a:rPr lang="en-US" sz="2400" dirty="0"/>
              <a:t>Manual instrumentation</a:t>
            </a:r>
          </a:p>
          <a:p>
            <a:pPr lvl="1"/>
            <a:r>
              <a:rPr lang="en-US" sz="2400" dirty="0"/>
              <a:t>Automatic instrumentation using pre-processor based on static analysis of source code (PDT), creating an instrumented copy</a:t>
            </a:r>
          </a:p>
          <a:p>
            <a:pPr lvl="1"/>
            <a:r>
              <a:rPr lang="en-US" sz="2400" dirty="0"/>
              <a:t>Compiler generates instrumented object code</a:t>
            </a:r>
          </a:p>
          <a:p>
            <a:r>
              <a:rPr lang="en-US" dirty="0"/>
              <a:t>Library Level Instrumentation</a:t>
            </a:r>
          </a:p>
          <a:p>
            <a:pPr lvl="1"/>
            <a:r>
              <a:rPr lang="en-US" sz="2400" dirty="0"/>
              <a:t>Wrapper libraries for standard MPI libraries using PMPI interface</a:t>
            </a:r>
          </a:p>
          <a:p>
            <a:pPr lvl="1"/>
            <a:r>
              <a:rPr lang="en-US" sz="2400" dirty="0"/>
              <a:t>Wrapping external libraries where source is not available</a:t>
            </a:r>
          </a:p>
          <a:p>
            <a:r>
              <a:rPr lang="en-US" dirty="0"/>
              <a:t>Runtime pre-loading and interception of library calls</a:t>
            </a:r>
          </a:p>
          <a:p>
            <a:r>
              <a:rPr lang="en-US" dirty="0"/>
              <a:t>Binary Code instrumentation</a:t>
            </a:r>
          </a:p>
          <a:p>
            <a:pPr lvl="1"/>
            <a:r>
              <a:rPr lang="en-US" sz="2400" dirty="0"/>
              <a:t>Rewrite the binary, runtime instrumentation</a:t>
            </a:r>
          </a:p>
          <a:p>
            <a:r>
              <a:rPr lang="en-US" dirty="0"/>
              <a:t>Virtual Machine, Interpreter, OS level </a:t>
            </a:r>
            <a:r>
              <a:rPr lang="en-US" dirty="0" smtClean="0"/>
              <a:t>instrumentation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5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Instrumentation Using PDT</a:t>
            </a:r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41585" y="1245880"/>
            <a:ext cx="8261350" cy="4876800"/>
            <a:chOff x="412750" y="1198563"/>
            <a:chExt cx="8534400" cy="5126037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6813550" y="4038600"/>
              <a:ext cx="2133600" cy="82708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565150" y="5410200"/>
              <a:ext cx="2895600" cy="914400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5975350" y="4305300"/>
              <a:ext cx="685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709988" y="4048125"/>
              <a:ext cx="2438400" cy="6223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ts val="300"/>
                </a:spcBef>
              </a:pPr>
              <a:r>
                <a:rPr lang="en-US">
                  <a:solidFill>
                    <a:srgbClr val="000000"/>
                  </a:solidFill>
                </a:rPr>
                <a:t>tau_instrumentor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860550" y="3505200"/>
              <a:ext cx="1828800" cy="762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1784350" y="4419600"/>
              <a:ext cx="1905000" cy="838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958850" y="2590800"/>
              <a:ext cx="1638300" cy="914400"/>
              <a:chOff x="4560" y="3760"/>
              <a:chExt cx="2580" cy="1440"/>
            </a:xfrm>
          </p:grpSpPr>
          <p:sp>
            <p:nvSpPr>
              <p:cNvPr id="23" name="AutoShape 11"/>
              <p:cNvSpPr>
                <a:spLocks noChangeArrowheads="1"/>
              </p:cNvSpPr>
              <p:nvPr/>
            </p:nvSpPr>
            <p:spPr bwMode="auto">
              <a:xfrm>
                <a:off x="4691" y="3760"/>
                <a:ext cx="2431" cy="1440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/>
            </p:nvSpPr>
            <p:spPr bwMode="auto">
              <a:xfrm>
                <a:off x="4560" y="3820"/>
                <a:ext cx="2580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</a:rPr>
                  <a:t>Parsed</a:t>
                </a:r>
                <a:br>
                  <a:rPr lang="en-US">
                    <a:solidFill>
                      <a:srgbClr val="000000"/>
                    </a:solidFill>
                  </a:rPr>
                </a:br>
                <a:r>
                  <a:rPr lang="en-US">
                    <a:solidFill>
                      <a:srgbClr val="000000"/>
                    </a:solidFill>
                  </a:rPr>
                  <a:t>program</a:t>
                </a:r>
              </a:p>
            </p:txBody>
          </p:sp>
        </p:grp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412750" y="5257800"/>
              <a:ext cx="2895600" cy="914400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565150" y="5257800"/>
              <a:ext cx="25908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Instrumentation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</a:rPr>
                <a:t>specification file</a:t>
              </a: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6661150" y="3886200"/>
              <a:ext cx="2133600" cy="82708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6813550" y="3886200"/>
              <a:ext cx="1828800" cy="82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Instrumented 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</a:rPr>
                <a:t>copy of source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41350" y="1219200"/>
              <a:ext cx="2435225" cy="8318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000000"/>
                  </a:solidFill>
                </a:rPr>
                <a:t>TAU source</a:t>
              </a:r>
              <a:br>
                <a:rPr lang="en-US" sz="1800">
                  <a:solidFill>
                    <a:srgbClr val="000000"/>
                  </a:solidFill>
                </a:rPr>
              </a:br>
              <a:r>
                <a:rPr lang="en-US" sz="1800">
                  <a:solidFill>
                    <a:srgbClr val="000000"/>
                  </a:solidFill>
                </a:rPr>
                <a:t>analyzer</a:t>
              </a: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784350" y="2057400"/>
              <a:ext cx="0" cy="533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4946650" y="2081213"/>
              <a:ext cx="0" cy="194468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3917950" y="1198563"/>
              <a:ext cx="2133600" cy="869950"/>
              <a:chOff x="9220" y="3470"/>
              <a:chExt cx="3360" cy="1370"/>
            </a:xfrm>
          </p:grpSpPr>
          <p:sp>
            <p:nvSpPr>
              <p:cNvPr id="21" name="AutoShape 21"/>
              <p:cNvSpPr>
                <a:spLocks noChangeArrowheads="1"/>
              </p:cNvSpPr>
              <p:nvPr/>
            </p:nvSpPr>
            <p:spPr bwMode="auto">
              <a:xfrm>
                <a:off x="9220" y="3483"/>
                <a:ext cx="3360" cy="1357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9460" y="3470"/>
                <a:ext cx="2880" cy="1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000000"/>
                    </a:solidFill>
                  </a:rPr>
                  <a:t>Application </a:t>
                </a:r>
              </a:p>
              <a:p>
                <a:pPr algn="ctr"/>
                <a:r>
                  <a:rPr lang="en-US">
                    <a:solidFill>
                      <a:srgbClr val="000000"/>
                    </a:solidFill>
                  </a:rPr>
                  <a:t>source</a:t>
                </a:r>
              </a:p>
            </p:txBody>
          </p:sp>
        </p:grp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 flipV="1">
              <a:off x="3079750" y="1600200"/>
              <a:ext cx="8382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930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</a:t>
            </a:r>
            <a:r>
              <a:rPr lang="en-US" dirty="0" err="1" smtClean="0"/>
              <a:t>Instrumentor</a:t>
            </a:r>
            <a:r>
              <a:rPr lang="en-US" dirty="0" smtClean="0"/>
              <a:t> for generic instrumentation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Improving the flexibility of </a:t>
            </a:r>
            <a:r>
              <a:rPr lang="en-US" dirty="0" smtClean="0"/>
              <a:t>the TAU </a:t>
            </a:r>
            <a:r>
              <a:rPr lang="en-US" dirty="0" err="1"/>
              <a:t>instrumentor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Markus </a:t>
            </a:r>
            <a:r>
              <a:rPr lang="en-US" dirty="0" err="1"/>
              <a:t>Geimer</a:t>
            </a:r>
            <a:r>
              <a:rPr lang="en-US" dirty="0"/>
              <a:t>, </a:t>
            </a:r>
            <a:r>
              <a:rPr lang="en-US" dirty="0" smtClean="0"/>
              <a:t>JSC</a:t>
            </a:r>
            <a:endParaRPr lang="en-US" dirty="0"/>
          </a:p>
          <a:p>
            <a:r>
              <a:rPr lang="en-US" dirty="0" smtClean="0"/>
              <a:t>Cooperative effort during summer of 2008</a:t>
            </a:r>
          </a:p>
          <a:p>
            <a:r>
              <a:rPr lang="en-US" dirty="0" smtClean="0"/>
              <a:t>Make TAU </a:t>
            </a:r>
            <a:r>
              <a:rPr lang="en-US" dirty="0" err="1" smtClean="0"/>
              <a:t>instrumentor</a:t>
            </a:r>
            <a:r>
              <a:rPr lang="en-US" dirty="0" smtClean="0"/>
              <a:t> generic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3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>
                <a:solidFill>
                  <a:schemeClr val="tx2"/>
                </a:solidFill>
                <a:effectLst/>
                <a:latin typeface="+mj-lt"/>
                <a:ea typeface="ＭＳ Ｐゴシック" pitchFamily="-65" charset="-128"/>
                <a:cs typeface="ＭＳ Ｐゴシック" pitchFamily="-65" charset="-128"/>
              </a:rPr>
              <a:t>“file” construct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4113" b="-34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039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e</a:t>
            </a:r>
            <a:r>
              <a:rPr lang="en-US" dirty="0" smtClean="0"/>
              <a:t>ntry” construct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284" b="-52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60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“exit” construct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8785" b="-8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748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init</a:t>
            </a:r>
            <a:r>
              <a:rPr lang="en-US" dirty="0" smtClean="0"/>
              <a:t>” construct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4684" b="-54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604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decl</a:t>
            </a:r>
            <a:r>
              <a:rPr lang="en-US" dirty="0" smtClean="0"/>
              <a:t>” construct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1851" b="-218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310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Substitutions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934" b="-29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480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together: an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8152" b="-58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173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>
                <a:solidFill>
                  <a:schemeClr val="tx2"/>
                </a:solidFill>
                <a:effectLst/>
                <a:latin typeface="+mj-lt"/>
                <a:ea typeface="ＭＳ Ｐゴシック" pitchFamily="-65" charset="-128"/>
                <a:cs typeface="ＭＳ Ｐゴシック" pitchFamily="-65" charset="-128"/>
              </a:rPr>
              <a:t>TAU Performance System</a:t>
            </a:r>
            <a:r>
              <a:rPr lang="en-US" sz="3000" b="1" baseline="52000" dirty="0" smtClean="0">
                <a:solidFill>
                  <a:schemeClr val="tx2"/>
                </a:solidFill>
                <a:effectLst/>
                <a:latin typeface="+mj-lt"/>
                <a:ea typeface="ＭＳ Ｐゴシック" pitchFamily="-65" charset="-128"/>
                <a:cs typeface="ＭＳ Ｐゴシック" pitchFamily="-65" charset="-128"/>
              </a:rPr>
              <a:t>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Tuning and Analysis Utilities (18+ year project)</a:t>
            </a:r>
          </a:p>
          <a:p>
            <a:r>
              <a:rPr lang="en-US" dirty="0"/>
              <a:t>Comprehensive performance profiling and tracing</a:t>
            </a:r>
          </a:p>
          <a:p>
            <a:pPr lvl="1"/>
            <a:r>
              <a:rPr lang="en-US" dirty="0"/>
              <a:t>Integrated, scalable, flexible, portable</a:t>
            </a:r>
          </a:p>
          <a:p>
            <a:pPr lvl="1"/>
            <a:r>
              <a:rPr lang="en-US" dirty="0"/>
              <a:t>Targets all parallel programming/execution paradigms</a:t>
            </a:r>
          </a:p>
          <a:p>
            <a:pPr lvl="1"/>
            <a:r>
              <a:rPr lang="en-US" dirty="0"/>
              <a:t>Integrated performance toolkit</a:t>
            </a:r>
          </a:p>
          <a:p>
            <a:r>
              <a:rPr lang="en-US" dirty="0"/>
              <a:t>Instrumentation, measurement, analysis, visualization</a:t>
            </a:r>
          </a:p>
          <a:p>
            <a:pPr lvl="1"/>
            <a:r>
              <a:rPr lang="en-US" dirty="0"/>
              <a:t>Widely-ported performance profiling / tracing system</a:t>
            </a:r>
          </a:p>
          <a:p>
            <a:pPr lvl="1"/>
            <a:r>
              <a:rPr lang="en-US" dirty="0"/>
              <a:t>Performance data management and data mining</a:t>
            </a:r>
          </a:p>
          <a:p>
            <a:pPr lvl="1"/>
            <a:r>
              <a:rPr lang="en-US" dirty="0"/>
              <a:t>Open source (BSD-style license)</a:t>
            </a:r>
          </a:p>
          <a:p>
            <a:r>
              <a:rPr lang="en-US" dirty="0"/>
              <a:t>Easy to integrate in application </a:t>
            </a:r>
            <a:r>
              <a:rPr lang="en-US" dirty="0" smtClean="0"/>
              <a:t>frameworks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http://tau.uoregon.edu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845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</a:t>
            </a:r>
            <a:r>
              <a:rPr lang="en-US" dirty="0" err="1" smtClean="0"/>
              <a:t>Instrumentor</a:t>
            </a:r>
            <a:r>
              <a:rPr lang="en-US" dirty="0" smtClean="0"/>
              <a:t> Example, cont.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549400"/>
            <a:ext cx="4203700" cy="375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574" y="879126"/>
            <a:ext cx="4789425" cy="57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8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460" b="-14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374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</a:t>
            </a:r>
            <a:r>
              <a:rPr lang="en-US" dirty="0" smtClean="0"/>
              <a:t>Techniques </a:t>
            </a:r>
            <a:r>
              <a:rPr lang="en-US" dirty="0"/>
              <a:t>for Wrapping External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Pre-processor based substitution by re-defining a </a:t>
            </a:r>
            <a:r>
              <a:rPr lang="en-US" dirty="0" smtClean="0"/>
              <a:t>call</a:t>
            </a:r>
            <a:endParaRPr lang="en-US" dirty="0"/>
          </a:p>
          <a:p>
            <a:pPr lvl="1"/>
            <a:r>
              <a:rPr lang="en-US" sz="2000" dirty="0"/>
              <a:t>Tool defined header file with same name &lt;</a:t>
            </a:r>
            <a:r>
              <a:rPr lang="en-US" sz="2000" dirty="0" err="1"/>
              <a:t>unistd.h</a:t>
            </a:r>
            <a:r>
              <a:rPr lang="en-US" sz="2000" dirty="0"/>
              <a:t>&gt; takes precedence</a:t>
            </a:r>
          </a:p>
          <a:p>
            <a:pPr lvl="1"/>
            <a:r>
              <a:rPr lang="en-US" sz="2000" dirty="0"/>
              <a:t>Header redefines a routine as a different routine using macros</a:t>
            </a:r>
          </a:p>
          <a:p>
            <a:pPr lvl="1"/>
            <a:r>
              <a:rPr lang="en-US" sz="2000" dirty="0"/>
              <a:t>Substitution: read() substituted by preprocessor as </a:t>
            </a:r>
            <a:r>
              <a:rPr lang="en-US" sz="2000" dirty="0" err="1"/>
              <a:t>tau_read</a:t>
            </a:r>
            <a:r>
              <a:rPr lang="en-US" sz="2000" dirty="0"/>
              <a:t>() at </a:t>
            </a:r>
            <a:r>
              <a:rPr lang="en-US" sz="2000" dirty="0" err="1"/>
              <a:t>callsite</a:t>
            </a:r>
            <a:endParaRPr lang="en-US" sz="2000" dirty="0"/>
          </a:p>
          <a:p>
            <a:r>
              <a:rPr lang="en-US" dirty="0"/>
              <a:t>Preloading a library at runtime</a:t>
            </a:r>
          </a:p>
          <a:p>
            <a:pPr lvl="1"/>
            <a:r>
              <a:rPr lang="en-US" sz="2000" dirty="0"/>
              <a:t>Library preloaded (LD_PRELOAD </a:t>
            </a:r>
            <a:r>
              <a:rPr lang="en-US" sz="2000" dirty="0" err="1"/>
              <a:t>env</a:t>
            </a:r>
            <a:r>
              <a:rPr lang="en-US" sz="2000" dirty="0"/>
              <a:t> </a:t>
            </a:r>
            <a:r>
              <a:rPr lang="en-US" sz="2000" dirty="0" err="1"/>
              <a:t>var</a:t>
            </a:r>
            <a:r>
              <a:rPr lang="en-US" sz="2000" dirty="0"/>
              <a:t> in Linux) in the address space of executing application intercepts calls from a given library</a:t>
            </a:r>
          </a:p>
          <a:p>
            <a:pPr lvl="1"/>
            <a:r>
              <a:rPr lang="en-US" sz="2000" dirty="0"/>
              <a:t>Tool’s wrapper library defines read(), gets address of global read() symbol (</a:t>
            </a:r>
            <a:r>
              <a:rPr lang="en-US" sz="2000" dirty="0" err="1"/>
              <a:t>dlsym</a:t>
            </a:r>
            <a:r>
              <a:rPr lang="en-US" sz="2000" dirty="0"/>
              <a:t>), internally calls timing calls around call to global read</a:t>
            </a:r>
          </a:p>
          <a:p>
            <a:r>
              <a:rPr lang="en-US" dirty="0"/>
              <a:t>Linker based substitution</a:t>
            </a:r>
          </a:p>
          <a:p>
            <a:pPr lvl="1"/>
            <a:r>
              <a:rPr lang="en-US" sz="2000" dirty="0"/>
              <a:t>Wrapper library defines __</a:t>
            </a:r>
            <a:r>
              <a:rPr lang="en-US" sz="2000" dirty="0" err="1"/>
              <a:t>wrap_read</a:t>
            </a:r>
            <a:r>
              <a:rPr lang="en-US" sz="2000" dirty="0"/>
              <a:t> which calls __</a:t>
            </a:r>
            <a:r>
              <a:rPr lang="en-US" sz="2000" dirty="0" err="1"/>
              <a:t>real_read</a:t>
            </a:r>
            <a:r>
              <a:rPr lang="en-US" sz="2000" dirty="0"/>
              <a:t> and linker is passed -</a:t>
            </a:r>
            <a:r>
              <a:rPr lang="en-US" sz="2000" dirty="0" err="1"/>
              <a:t>Wl</a:t>
            </a:r>
            <a:r>
              <a:rPr lang="en-US" sz="2000" dirty="0"/>
              <a:t>,-</a:t>
            </a:r>
            <a:r>
              <a:rPr lang="en-US" sz="2000" dirty="0" err="1"/>
              <a:t>wrap,read</a:t>
            </a:r>
            <a:r>
              <a:rPr lang="en-US" sz="2000" dirty="0"/>
              <a:t> to substitute all references to read from application’s object code with the __</a:t>
            </a:r>
            <a:r>
              <a:rPr lang="en-US" sz="2000" dirty="0" err="1"/>
              <a:t>wrap_read</a:t>
            </a:r>
            <a:r>
              <a:rPr lang="en-US" sz="2000" dirty="0"/>
              <a:t> defined by the tool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849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 Preprocessor based substitution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Pre-processor based substitution by re-defining a call</a:t>
            </a:r>
          </a:p>
          <a:p>
            <a:pPr lvl="1"/>
            <a:r>
              <a:rPr lang="en-US" sz="2400" dirty="0" smtClean="0"/>
              <a:t>Compiler </a:t>
            </a:r>
            <a:r>
              <a:rPr lang="en-US" sz="2400" dirty="0"/>
              <a:t>replaces read() with </a:t>
            </a:r>
            <a:r>
              <a:rPr lang="en-US" sz="2400" dirty="0" err="1"/>
              <a:t>tau_read</a:t>
            </a:r>
            <a:r>
              <a:rPr lang="en-US" sz="2400" dirty="0"/>
              <a:t>() in the body of the source code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sz="2400" dirty="0"/>
              <a:t>Simple to instrument</a:t>
            </a:r>
          </a:p>
          <a:p>
            <a:pPr lvl="1"/>
            <a:r>
              <a:rPr lang="en-US" sz="2400" dirty="0"/>
              <a:t>Preprocessor based replacement</a:t>
            </a:r>
          </a:p>
          <a:p>
            <a:pPr lvl="1"/>
            <a:r>
              <a:rPr lang="en-US" sz="2400" dirty="0"/>
              <a:t>A header file redefines the calls</a:t>
            </a:r>
          </a:p>
          <a:p>
            <a:pPr lvl="1"/>
            <a:r>
              <a:rPr lang="en-US" sz="2400" dirty="0"/>
              <a:t>No special linker or runtime flags required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sz="2400" dirty="0"/>
              <a:t>Only works for C &amp; C++ for replacing calls in the body of the code.  </a:t>
            </a:r>
          </a:p>
          <a:p>
            <a:pPr lvl="1"/>
            <a:r>
              <a:rPr lang="en-US" sz="2400" dirty="0"/>
              <a:t>Incomplete instrumentation: fails to capture calls in </a:t>
            </a:r>
            <a:r>
              <a:rPr lang="en-US" sz="2400" dirty="0" err="1"/>
              <a:t>uninstrumented</a:t>
            </a:r>
            <a:r>
              <a:rPr lang="en-US" sz="2400" dirty="0"/>
              <a:t> libraries (e.g., libhdf5.a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042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 Linker based substitution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Linker based substitution</a:t>
            </a:r>
          </a:p>
          <a:p>
            <a:pPr lvl="1"/>
            <a:r>
              <a:rPr lang="en-US" sz="2400" dirty="0"/>
              <a:t>Wrapper library defines __</a:t>
            </a:r>
            <a:r>
              <a:rPr lang="en-US" sz="2400" dirty="0" err="1"/>
              <a:t>wrap_read</a:t>
            </a:r>
            <a:r>
              <a:rPr lang="en-US" sz="2400" dirty="0"/>
              <a:t> which calls __</a:t>
            </a:r>
            <a:r>
              <a:rPr lang="en-US" sz="2400" dirty="0" err="1"/>
              <a:t>real_read</a:t>
            </a:r>
            <a:r>
              <a:rPr lang="en-US" sz="2400" dirty="0"/>
              <a:t> and linker is passed -</a:t>
            </a:r>
            <a:r>
              <a:rPr lang="en-US" sz="2400" dirty="0" err="1"/>
              <a:t>Wl</a:t>
            </a:r>
            <a:r>
              <a:rPr lang="en-US" sz="2400" dirty="0"/>
              <a:t>,-wrap, read </a:t>
            </a:r>
          </a:p>
          <a:p>
            <a:r>
              <a:rPr lang="en-US" dirty="0"/>
              <a:t>Advantages</a:t>
            </a:r>
          </a:p>
          <a:p>
            <a:pPr lvl="1"/>
            <a:r>
              <a:rPr lang="en-US" sz="2400" dirty="0"/>
              <a:t>Tool can intercept all references to a given call</a:t>
            </a:r>
          </a:p>
          <a:p>
            <a:pPr lvl="1"/>
            <a:r>
              <a:rPr lang="en-US" sz="2400" dirty="0"/>
              <a:t>Works with static as well as dynamic </a:t>
            </a:r>
            <a:r>
              <a:rPr lang="en-US" sz="2400" dirty="0" err="1"/>
              <a:t>executables</a:t>
            </a:r>
            <a:endParaRPr lang="en-US" sz="2400" dirty="0"/>
          </a:p>
          <a:p>
            <a:pPr lvl="1"/>
            <a:r>
              <a:rPr lang="en-US" sz="2400" dirty="0"/>
              <a:t>No need to recompile the application source code, just re-link the application objects and libraries with the tool wrapper library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sz="2400" dirty="0"/>
              <a:t>Wrapping an entire library can lengthen the linker command line with multiple –</a:t>
            </a:r>
            <a:r>
              <a:rPr lang="en-US" sz="2400" dirty="0" err="1"/>
              <a:t>Wl</a:t>
            </a:r>
            <a:r>
              <a:rPr lang="en-US" sz="2400" dirty="0"/>
              <a:t>,-wrap,&lt;</a:t>
            </a:r>
            <a:r>
              <a:rPr lang="en-US" sz="2400" dirty="0" err="1"/>
              <a:t>func</a:t>
            </a:r>
            <a:r>
              <a:rPr lang="en-US" sz="2400" dirty="0"/>
              <a:t>&gt; arguments. It is better to store these arguments in a file and pass the file to the linker</a:t>
            </a:r>
          </a:p>
          <a:p>
            <a:pPr lvl="1"/>
            <a:r>
              <a:rPr lang="en-US" sz="2400" dirty="0"/>
              <a:t>Approach does not work with un-instrumented </a:t>
            </a:r>
            <a:r>
              <a:rPr lang="en-US" sz="2400" dirty="0" smtClean="0"/>
              <a:t>binaries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183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Preloading a wrapper library at runtime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Tool </a:t>
            </a:r>
            <a:r>
              <a:rPr lang="en-US" sz="2400" dirty="0"/>
              <a:t>defines read(), gets address of global read() symbol (</a:t>
            </a:r>
            <a:r>
              <a:rPr lang="en-US" sz="2400" dirty="0" err="1"/>
              <a:t>dlsym</a:t>
            </a:r>
            <a:r>
              <a:rPr lang="en-US" sz="2400" dirty="0"/>
              <a:t>), internally calls timing calls around call to global read</a:t>
            </a:r>
          </a:p>
          <a:p>
            <a:r>
              <a:rPr lang="en-US" sz="2400" dirty="0" err="1"/>
              <a:t>tau_exec</a:t>
            </a:r>
            <a:r>
              <a:rPr lang="en-US" sz="2400" dirty="0"/>
              <a:t> tool uses this mechanism to intercept library calls</a:t>
            </a:r>
          </a:p>
          <a:p>
            <a:r>
              <a:rPr lang="en-US" sz="2400" dirty="0"/>
              <a:t>Advantages</a:t>
            </a:r>
          </a:p>
          <a:p>
            <a:pPr lvl="1"/>
            <a:r>
              <a:rPr lang="en-US" sz="2400" dirty="0"/>
              <a:t>No need to re-compile or re-link the application source code</a:t>
            </a:r>
          </a:p>
          <a:p>
            <a:pPr lvl="1"/>
            <a:r>
              <a:rPr lang="en-US" sz="2400" dirty="0"/>
              <a:t>Drop-in replacement library implemented using LD_PRELOAD environment variable under Linux, Cray CNL, IBM BG/P CNK, Solaris…</a:t>
            </a:r>
          </a:p>
          <a:p>
            <a:r>
              <a:rPr lang="en-US" sz="2400" dirty="0"/>
              <a:t>Disadvantages</a:t>
            </a:r>
          </a:p>
          <a:p>
            <a:pPr lvl="1"/>
            <a:r>
              <a:rPr lang="en-US" sz="2400" dirty="0"/>
              <a:t>Only works with dynamic </a:t>
            </a:r>
            <a:r>
              <a:rPr lang="en-US" sz="2400" dirty="0" err="1"/>
              <a:t>executables</a:t>
            </a:r>
            <a:r>
              <a:rPr lang="en-US" sz="2400" dirty="0"/>
              <a:t>. Default compilation mode under Cray XE6 and IBM BG/P is to use static </a:t>
            </a:r>
            <a:r>
              <a:rPr lang="en-US" sz="2400" dirty="0" err="1"/>
              <a:t>executables</a:t>
            </a:r>
            <a:endParaRPr lang="en-US" sz="2400" dirty="0"/>
          </a:p>
          <a:p>
            <a:pPr lvl="1"/>
            <a:r>
              <a:rPr lang="en-US" sz="2400" dirty="0"/>
              <a:t>Not all operating systems support preloading of dynamic shared objects (DSOs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263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tau_gen_wrapper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Automates creation of wrapper libraries using TAU</a:t>
            </a:r>
          </a:p>
          <a:p>
            <a:r>
              <a:rPr lang="en-US" dirty="0"/>
              <a:t>Input: </a:t>
            </a:r>
          </a:p>
          <a:p>
            <a:pPr lvl="1"/>
            <a:r>
              <a:rPr lang="en-US" sz="2400" dirty="0"/>
              <a:t>header file (</a:t>
            </a:r>
            <a:r>
              <a:rPr lang="en-US" sz="2400" dirty="0" err="1"/>
              <a:t>foo.h</a:t>
            </a:r>
            <a:r>
              <a:rPr lang="en-US" sz="2400" dirty="0" smtClean="0"/>
              <a:t>), library </a:t>
            </a:r>
            <a:r>
              <a:rPr lang="en-US" sz="2400" dirty="0"/>
              <a:t>to be wrapped (/path/to/</a:t>
            </a:r>
            <a:r>
              <a:rPr lang="en-US" sz="2400" dirty="0" err="1"/>
              <a:t>libfoo.a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technique for wrapping </a:t>
            </a:r>
          </a:p>
          <a:p>
            <a:pPr lvl="2"/>
            <a:r>
              <a:rPr lang="en-US" sz="2200" dirty="0"/>
              <a:t>Preprocessor based redefinition (-d) </a:t>
            </a:r>
          </a:p>
          <a:p>
            <a:pPr lvl="2"/>
            <a:r>
              <a:rPr lang="en-US" sz="2200" dirty="0"/>
              <a:t>Runtime preloading (-r)</a:t>
            </a:r>
          </a:p>
          <a:p>
            <a:pPr lvl="2"/>
            <a:r>
              <a:rPr lang="en-US" sz="2200" dirty="0"/>
              <a:t>Linker based substitution (-w: default)</a:t>
            </a:r>
          </a:p>
          <a:p>
            <a:pPr lvl="1"/>
            <a:r>
              <a:rPr lang="en-US" sz="2400" dirty="0"/>
              <a:t>Optional selective instrumentation file (-f select)</a:t>
            </a:r>
          </a:p>
          <a:p>
            <a:pPr lvl="2"/>
            <a:r>
              <a:rPr lang="en-US" sz="2200" dirty="0"/>
              <a:t>Exclude list of routines, </a:t>
            </a:r>
            <a:r>
              <a:rPr lang="en-US" sz="2200" dirty="0" smtClean="0"/>
              <a:t>or</a:t>
            </a:r>
            <a:endParaRPr lang="en-US" sz="2200" dirty="0"/>
          </a:p>
          <a:p>
            <a:pPr lvl="2"/>
            <a:r>
              <a:rPr lang="en-US" sz="2200" dirty="0"/>
              <a:t>Include list of routines</a:t>
            </a:r>
          </a:p>
          <a:p>
            <a:r>
              <a:rPr lang="en-US" dirty="0"/>
              <a:t>Output: </a:t>
            </a:r>
          </a:p>
          <a:p>
            <a:pPr lvl="1"/>
            <a:r>
              <a:rPr lang="en-US" sz="2400" dirty="0"/>
              <a:t>wrapper </a:t>
            </a:r>
            <a:r>
              <a:rPr lang="en-US" sz="2400" dirty="0" smtClean="0"/>
              <a:t>library, optional </a:t>
            </a:r>
            <a:r>
              <a:rPr lang="en-US" sz="2400" dirty="0" err="1"/>
              <a:t>link_options.tau</a:t>
            </a:r>
            <a:r>
              <a:rPr lang="en-US" sz="2400" dirty="0"/>
              <a:t> file (-w), pass –</a:t>
            </a:r>
            <a:r>
              <a:rPr lang="en-US" sz="2400" dirty="0" err="1"/>
              <a:t>optTauWrapFile</a:t>
            </a:r>
            <a:r>
              <a:rPr lang="en-US" sz="2400" dirty="0"/>
              <a:t>=&lt;file&gt; in TAU_OPTIONS environment </a:t>
            </a:r>
            <a:r>
              <a:rPr lang="en-US" sz="2400" dirty="0" smtClean="0"/>
              <a:t>variable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65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tau_wrap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52400" y="1160856"/>
          <a:ext cx="8991600" cy="513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Picture" r:id="rId3" imgW="38400000" imgH="21942857" progId="Word.Picture.8">
                  <p:embed/>
                </p:oleObj>
              </mc:Choice>
              <mc:Fallback>
                <p:oleObj name="Picture" r:id="rId3" imgW="38400000" imgH="21942857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60856"/>
                        <a:ext cx="8991600" cy="513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283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HDF5 Library Wrapping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 bwMode="auto">
          <a:prstGeom prst="foldedCorner">
            <a:avLst>
              <a:gd name="adj" fmla="val 6845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4" tIns="32143" rIns="64284" bIns="32143"/>
          <a:lstStyle/>
          <a:p>
            <a:pPr>
              <a:defRPr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[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sameer@zorak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]$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tau_gen_wrapper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hdf5.h /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usr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/lib/libhdf5.a -f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select.tau</a:t>
            </a:r>
            <a:endParaRPr lang="en-US" sz="1400" b="1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endParaRPr lang="en-US" sz="1400" dirty="0">
              <a:solidFill>
                <a:srgbClr val="FF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Usage : </a:t>
            </a:r>
            <a:r>
              <a:rPr lang="en-US" sz="14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tau_gen_wrapper</a:t>
            </a:r>
            <a:r>
              <a:rPr lang="en-US" sz="14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&lt;header&gt; &lt;library&gt; [-r|-d|-w (default)] [-g </a:t>
            </a:r>
            <a:r>
              <a:rPr lang="en-US" sz="14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groupname</a:t>
            </a:r>
            <a:r>
              <a:rPr lang="en-US" sz="14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] [-</a:t>
            </a:r>
            <a:r>
              <a:rPr lang="en-US" sz="14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headerfile</a:t>
            </a:r>
            <a:r>
              <a:rPr lang="en-US" sz="14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] [-c|-</a:t>
            </a:r>
            <a:r>
              <a:rPr lang="en-US" sz="14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c++</a:t>
            </a:r>
            <a:r>
              <a:rPr lang="en-US" sz="14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|-</a:t>
            </a:r>
            <a:r>
              <a:rPr lang="en-US" sz="14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fortran</a:t>
            </a:r>
            <a:r>
              <a:rPr lang="en-US" sz="14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] [-f &lt;</a:t>
            </a:r>
            <a:r>
              <a:rPr lang="en-US" sz="14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instr_spec_file</a:t>
            </a:r>
            <a:r>
              <a:rPr lang="en-US" sz="14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&gt; ]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instruments using runtime preloading (-r), or -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Wl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,-wrap linker (-w), redirection of header file to redefine the wrapped routine (-d)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instrumentation specification file (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select.tau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group (hdf5)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tau_exec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loads libhdf5_wrap.so shared library using –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loadlib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=&lt;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libwrap_pkg.so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creates the wrapper/ directory</a:t>
            </a:r>
            <a:endParaRPr lang="en-US" sz="1300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endParaRPr lang="en-US" sz="1300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NODE 0;CONTEXT 0;THREAD 0:</a:t>
            </a:r>
          </a:p>
          <a:p>
            <a:pPr>
              <a:defRPr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---------------------------------------------------------------------------------------</a:t>
            </a:r>
          </a:p>
          <a:p>
            <a:pPr>
              <a:defRPr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%Time    Exclusive    Inclusive       #Call      #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Subrs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Inclusive Name</a:t>
            </a:r>
          </a:p>
          <a:p>
            <a:pPr>
              <a:defRPr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         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msec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total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msec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                     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usec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/call</a:t>
            </a:r>
          </a:p>
          <a:p>
            <a:pPr>
              <a:defRPr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---------------------------------------------------------------------------------------</a:t>
            </a:r>
          </a:p>
          <a:p>
            <a:pPr>
              <a:defRPr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100.0        0.057            1           1          13       1236 .TAU Application</a:t>
            </a:r>
          </a:p>
          <a:p>
            <a:pPr>
              <a:defRPr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70.8        0.875        0.875           1           0        875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hid_t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H5Fcreate()</a:t>
            </a:r>
          </a:p>
          <a:p>
            <a:pPr>
              <a:defRPr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9.7         0.12         0.12           1           0        120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herr_t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H5Fclose()</a:t>
            </a:r>
          </a:p>
          <a:p>
            <a:pPr>
              <a:defRPr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6.0        0.074        0.074           1           0         74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hid_t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H5Dcreate()</a:t>
            </a:r>
          </a:p>
          <a:p>
            <a:pPr>
              <a:defRPr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3.1        0.038        0.038           1           0         38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herr_t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H5Dwrite()</a:t>
            </a:r>
          </a:p>
          <a:p>
            <a:pPr>
              <a:defRPr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2.6        0.032        0.032           1           0         32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herr_t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H5Dclose()</a:t>
            </a:r>
          </a:p>
          <a:p>
            <a:pPr>
              <a:defRPr/>
            </a:pP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2.1        0.026        0.026           1           0         26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herr_t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H5check_version()</a:t>
            </a:r>
          </a:p>
        </p:txBody>
      </p:sp>
    </p:spTree>
    <p:extLst>
      <p:ext uri="{BB962C8B-B14F-4D97-AF65-F5344CB8AC3E}">
        <p14:creationId xmlns:p14="http://schemas.microsoft.com/office/powerpoint/2010/main" val="35666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Binary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DynInst</a:t>
            </a:r>
            <a:r>
              <a:rPr lang="en-US" dirty="0" smtClean="0"/>
              <a:t>, MACAO, </a:t>
            </a:r>
            <a:r>
              <a:rPr lang="en-US" dirty="0" err="1" smtClean="0"/>
              <a:t>Pebil</a:t>
            </a:r>
            <a:r>
              <a:rPr lang="en-US" dirty="0" smtClean="0"/>
              <a:t> (in progress)</a:t>
            </a:r>
          </a:p>
          <a:p>
            <a:r>
              <a:rPr lang="en-US" dirty="0"/>
              <a:t>Support for both static and dynamic </a:t>
            </a:r>
            <a:r>
              <a:rPr lang="en-US" dirty="0" err="1"/>
              <a:t>executables</a:t>
            </a:r>
            <a:endParaRPr lang="en-US" dirty="0"/>
          </a:p>
          <a:p>
            <a:r>
              <a:rPr lang="en-US" dirty="0"/>
              <a:t>Specify the list of routines to instrument/exclude from instrumentation</a:t>
            </a:r>
          </a:p>
          <a:p>
            <a:r>
              <a:rPr lang="en-US" dirty="0"/>
              <a:t>Specify the TAU measurement library to be injected Simplify the usage of TAU: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instrument:</a:t>
            </a:r>
          </a:p>
          <a:p>
            <a:pPr marL="682625" lvl="2" indent="0">
              <a:buNone/>
            </a:pPr>
            <a:r>
              <a:rPr lang="en-US" dirty="0" smtClean="0"/>
              <a:t>$ </a:t>
            </a:r>
            <a:r>
              <a:rPr lang="en-US" dirty="0" err="1" smtClean="0"/>
              <a:t>tau_run</a:t>
            </a:r>
            <a:r>
              <a:rPr lang="en-US" dirty="0" smtClean="0"/>
              <a:t> </a:t>
            </a:r>
            <a:r>
              <a:rPr lang="en-US" dirty="0"/>
              <a:t>–T [tags] </a:t>
            </a:r>
            <a:r>
              <a:rPr lang="en-US" dirty="0" err="1"/>
              <a:t>a.out</a:t>
            </a:r>
            <a:r>
              <a:rPr lang="en-US" dirty="0"/>
              <a:t> –o </a:t>
            </a:r>
            <a:r>
              <a:rPr lang="en-US" dirty="0" err="1"/>
              <a:t>a.inst</a:t>
            </a:r>
            <a:endParaRPr lang="en-US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perform measurements, execute the application:</a:t>
            </a:r>
          </a:p>
          <a:p>
            <a:pPr marL="682625" lvl="2" indent="0">
              <a:buNone/>
            </a:pPr>
            <a:r>
              <a:rPr lang="en-US" dirty="0" smtClean="0"/>
              <a:t>$ </a:t>
            </a:r>
            <a:r>
              <a:rPr lang="en-US" dirty="0" err="1"/>
              <a:t>mpiexec</a:t>
            </a:r>
            <a:r>
              <a:rPr lang="en-US" dirty="0"/>
              <a:t>./</a:t>
            </a:r>
            <a:r>
              <a:rPr lang="en-US" dirty="0" err="1"/>
              <a:t>a.inst</a:t>
            </a:r>
            <a:endParaRPr lang="en-US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analyze the </a:t>
            </a:r>
            <a:r>
              <a:rPr lang="en-US" dirty="0" smtClean="0"/>
              <a:t>data</a:t>
            </a:r>
            <a:endParaRPr lang="en-US" dirty="0"/>
          </a:p>
          <a:p>
            <a:pPr marL="682625" lvl="2" indent="0">
              <a:buNone/>
            </a:pPr>
            <a:r>
              <a:rPr lang="en-US" dirty="0" smtClean="0"/>
              <a:t>$ </a:t>
            </a:r>
            <a:r>
              <a:rPr lang="en-US" dirty="0" err="1"/>
              <a:t>paraprof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280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 Performance System</a:t>
            </a:r>
            <a:r>
              <a:rPr lang="en-US" baseline="52000" dirty="0"/>
              <a:t>®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 performance framework and toolkit</a:t>
            </a:r>
          </a:p>
          <a:p>
            <a:pPr lvl="1"/>
            <a:r>
              <a:rPr lang="en-US" dirty="0"/>
              <a:t>Goal: to </a:t>
            </a:r>
            <a:r>
              <a:rPr lang="en-US" dirty="0" smtClean="0"/>
              <a:t>support </a:t>
            </a:r>
            <a:r>
              <a:rPr lang="en-US" dirty="0"/>
              <a:t>all HPC platforms, compilers, and runtime systems</a:t>
            </a:r>
          </a:p>
          <a:p>
            <a:pPr lvl="1"/>
            <a:r>
              <a:rPr lang="en-US" dirty="0"/>
              <a:t>Provides portable instrumentation, measurement,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4" name="Picture 4" descr="tau-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70104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74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Periodic</a:t>
            </a:r>
            <a:r>
              <a:rPr lang="en-US" baseline="0" dirty="0" smtClean="0"/>
              <a:t> sampling support</a:t>
            </a:r>
          </a:p>
          <a:p>
            <a:r>
              <a:rPr lang="en-US" baseline="0" dirty="0" err="1" smtClean="0"/>
              <a:t>Libunwind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StackWalkerAPI</a:t>
            </a:r>
            <a:r>
              <a:rPr lang="en-US" baseline="0" dirty="0" smtClean="0"/>
              <a:t> support</a:t>
            </a:r>
          </a:p>
          <a:p>
            <a:r>
              <a:rPr lang="en-US" baseline="0" dirty="0" smtClean="0"/>
              <a:t>Variable sampling frequency</a:t>
            </a:r>
          </a:p>
          <a:p>
            <a:r>
              <a:rPr lang="en-US" baseline="0" dirty="0" smtClean="0"/>
              <a:t>SIGPROF / ITIMER_PROF for multithreaded signaling</a:t>
            </a:r>
          </a:p>
          <a:p>
            <a:r>
              <a:rPr lang="en-US" baseline="0" dirty="0" smtClean="0"/>
              <a:t>PAPI counter overflow timer support</a:t>
            </a:r>
          </a:p>
        </p:txBody>
      </p:sp>
    </p:spTree>
    <p:extLst>
      <p:ext uri="{BB962C8B-B14F-4D97-AF65-F5344CB8AC3E}">
        <p14:creationId xmlns:p14="http://schemas.microsoft.com/office/powerpoint/2010/main" val="223340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Metadata Collection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Automatically collected from /</a:t>
            </a:r>
            <a:r>
              <a:rPr lang="en-US" dirty="0" err="1" smtClean="0"/>
              <a:t>proc</a:t>
            </a:r>
            <a:r>
              <a:rPr lang="en-US" dirty="0" smtClean="0"/>
              <a:t>/</a:t>
            </a:r>
            <a:r>
              <a:rPr lang="en-US" dirty="0" err="1" smtClean="0"/>
              <a:t>cpuinfo</a:t>
            </a:r>
            <a:r>
              <a:rPr lang="en-US" dirty="0" smtClean="0"/>
              <a:t>, /</a:t>
            </a:r>
            <a:r>
              <a:rPr lang="en-US" dirty="0" err="1" smtClean="0"/>
              <a:t>proc</a:t>
            </a:r>
            <a:r>
              <a:rPr lang="en-US" dirty="0" smtClean="0"/>
              <a:t>/</a:t>
            </a:r>
            <a:r>
              <a:rPr lang="en-US" dirty="0" err="1" smtClean="0"/>
              <a:t>meminfo</a:t>
            </a:r>
            <a:r>
              <a:rPr lang="en-US" dirty="0" smtClean="0"/>
              <a:t>, BGP, BGQ personality information, Cray Topology information</a:t>
            </a:r>
          </a:p>
          <a:p>
            <a:r>
              <a:rPr lang="en-US" dirty="0"/>
              <a:t>C</a:t>
            </a:r>
            <a:r>
              <a:rPr lang="en-US" dirty="0" smtClean="0"/>
              <a:t>ontext-sensitive</a:t>
            </a:r>
          </a:p>
          <a:p>
            <a:r>
              <a:rPr lang="en-US" dirty="0" smtClean="0"/>
              <a:t>Structured</a:t>
            </a:r>
          </a:p>
        </p:txBody>
      </p:sp>
      <p:pic>
        <p:nvPicPr>
          <p:cNvPr id="5" name="Picture 2" descr="ParaProfScreenSnapz0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774423"/>
            <a:ext cx="60579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48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GPU: Method </a:t>
            </a:r>
            <a:r>
              <a:rPr lang="en-US" dirty="0"/>
              <a:t>Support and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Synchronous method</a:t>
            </a:r>
          </a:p>
          <a:p>
            <a:pPr lvl="1"/>
            <a:r>
              <a:rPr lang="en-US" sz="2400" dirty="0"/>
              <a:t>Place instrumentation appropriately around GPU calls (kernel launch, library routine, …)</a:t>
            </a:r>
          </a:p>
          <a:p>
            <a:pPr lvl="1"/>
            <a:r>
              <a:rPr lang="en-US" sz="2400" dirty="0"/>
              <a:t>Wrap (synchronous) library with performance tool</a:t>
            </a:r>
          </a:p>
          <a:p>
            <a:r>
              <a:rPr lang="en-US" sz="2400" dirty="0"/>
              <a:t>Event queue method</a:t>
            </a:r>
          </a:p>
          <a:p>
            <a:pPr lvl="1"/>
            <a:r>
              <a:rPr lang="en-US" sz="2400" dirty="0"/>
              <a:t>Utilize CUDA and </a:t>
            </a:r>
            <a:r>
              <a:rPr lang="en-US" sz="2400" dirty="0" err="1"/>
              <a:t>OpenCL</a:t>
            </a:r>
            <a:r>
              <a:rPr lang="en-US" sz="2400" dirty="0"/>
              <a:t> event support</a:t>
            </a:r>
          </a:p>
          <a:p>
            <a:pPr lvl="1"/>
            <a:r>
              <a:rPr lang="en-US" sz="2400" dirty="0"/>
              <a:t>Again, need instrumentation to create and insert events in the streams with kernel launch and process events</a:t>
            </a:r>
          </a:p>
          <a:p>
            <a:pPr lvl="1"/>
            <a:r>
              <a:rPr lang="en-US" sz="2400" dirty="0"/>
              <a:t>Can be implemented with driver library wrapping</a:t>
            </a:r>
          </a:p>
          <a:p>
            <a:r>
              <a:rPr lang="en-US" sz="2400" dirty="0"/>
              <a:t>Callback method</a:t>
            </a:r>
          </a:p>
          <a:p>
            <a:pPr lvl="1"/>
            <a:r>
              <a:rPr lang="en-US" sz="2400" dirty="0"/>
              <a:t>Utilize language-level callback support in </a:t>
            </a:r>
            <a:r>
              <a:rPr lang="en-US" sz="2400" dirty="0" err="1"/>
              <a:t>OpenCL</a:t>
            </a:r>
            <a:endParaRPr lang="en-US" sz="2400" dirty="0"/>
          </a:p>
          <a:p>
            <a:pPr lvl="1"/>
            <a:r>
              <a:rPr lang="en-US" sz="2400" dirty="0"/>
              <a:t>Utilize NVIDIA CUDA Performance Tool Interface (CUPTI)</a:t>
            </a:r>
          </a:p>
          <a:p>
            <a:pPr lvl="1"/>
            <a:r>
              <a:rPr lang="en-US" sz="2400" dirty="0"/>
              <a:t>Need to appropriately register </a:t>
            </a:r>
            <a:r>
              <a:rPr lang="en-US" sz="2400" dirty="0" smtClean="0"/>
              <a:t>callbacks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65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 GPGPU Executions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GPGPU compilers (e.g., CAPS </a:t>
            </a:r>
            <a:r>
              <a:rPr lang="en-US" dirty="0" err="1"/>
              <a:t>hmpp</a:t>
            </a:r>
            <a:r>
              <a:rPr lang="en-US" dirty="0"/>
              <a:t> and PGI) can now automatically generate GPGPU code using manual annotation of loop-level constructs and routines (</a:t>
            </a:r>
            <a:r>
              <a:rPr lang="en-US" dirty="0" err="1"/>
              <a:t>hmpp</a:t>
            </a:r>
            <a:r>
              <a:rPr lang="en-US" dirty="0"/>
              <a:t>)</a:t>
            </a:r>
          </a:p>
          <a:p>
            <a:r>
              <a:rPr lang="en-US" dirty="0"/>
              <a:t>The loops (and routines for HMPP) are transferred automatically to the GPGPU</a:t>
            </a:r>
          </a:p>
          <a:p>
            <a:r>
              <a:rPr lang="en-US" dirty="0"/>
              <a:t>TAU intercepts the runtime library routines and examines the arguments</a:t>
            </a:r>
          </a:p>
          <a:p>
            <a:r>
              <a:rPr lang="en-US" dirty="0"/>
              <a:t>Shows events as seen from the host </a:t>
            </a:r>
          </a:p>
          <a:p>
            <a:r>
              <a:rPr lang="en-US" dirty="0"/>
              <a:t>Profiles and traces GPGPU execution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97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(CPU) - GPU Scenarios</a:t>
            </a: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446088" y="1384300"/>
            <a:ext cx="8251825" cy="5032375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r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4213" indent="-2873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¦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1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13823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6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00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57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14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charset="0"/>
              </a:rPr>
              <a:t>Single GPU</a:t>
            </a: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Multi-stream</a:t>
            </a: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Multi-CPU,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Multi-GPU</a:t>
            </a:r>
            <a:endParaRPr lang="en-US" dirty="0">
              <a:latin typeface="Arial" charset="0"/>
            </a:endParaRPr>
          </a:p>
        </p:txBody>
      </p:sp>
      <p:pic>
        <p:nvPicPr>
          <p:cNvPr id="5" name="Picture 6" descr="kernel-execu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125538"/>
            <a:ext cx="5780088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46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Host-GPU Measurement – Callback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 driver libraries provide callbacks for certain routines and captures measurements</a:t>
            </a:r>
          </a:p>
          <a:p>
            <a:r>
              <a:rPr lang="en-US" dirty="0"/>
              <a:t>Measurement tool registers the callbacks and processes performance data</a:t>
            </a:r>
          </a:p>
          <a:p>
            <a:r>
              <a:rPr lang="en-US" dirty="0"/>
              <a:t>Application code is not modified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1" descr="callback_profiling-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05200"/>
            <a:ext cx="9105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6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CUPTI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NVIDIA </a:t>
            </a:r>
            <a:r>
              <a:rPr lang="en-US" smtClean="0"/>
              <a:t>has developed </a:t>
            </a:r>
            <a:r>
              <a:rPr lang="en-US" dirty="0"/>
              <a:t>CUPTI to enable the creation of profiling and tracing tools</a:t>
            </a:r>
          </a:p>
          <a:p>
            <a:r>
              <a:rPr lang="en-US" dirty="0"/>
              <a:t>Callback API</a:t>
            </a:r>
          </a:p>
          <a:p>
            <a:pPr lvl="1"/>
            <a:r>
              <a:rPr lang="en-US" dirty="0"/>
              <a:t>Interject tool code at the entry and exist to each CUDA runtime and driver API call</a:t>
            </a:r>
          </a:p>
          <a:p>
            <a:r>
              <a:rPr lang="en-US" dirty="0"/>
              <a:t>Counter API</a:t>
            </a:r>
          </a:p>
          <a:p>
            <a:pPr lvl="1"/>
            <a:r>
              <a:rPr lang="en-US" dirty="0"/>
              <a:t>Query, configure, start, stop, and read the counters on CUDA-enabled devices</a:t>
            </a:r>
          </a:p>
          <a:p>
            <a:r>
              <a:rPr lang="en-US" dirty="0"/>
              <a:t>CUPTI is delivered as a dynamic library</a:t>
            </a:r>
          </a:p>
          <a:p>
            <a:r>
              <a:rPr lang="en-US" dirty="0"/>
              <a:t>CUPTI is released with CUDA 4.0+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1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Performance Tool Interoperability</a:t>
            </a:r>
          </a:p>
        </p:txBody>
      </p:sp>
      <p:pic>
        <p:nvPicPr>
          <p:cNvPr id="4" name="Picture 6" descr="tools_interopt-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143000"/>
            <a:ext cx="7351712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01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 PGI Accelerator </a:t>
            </a:r>
            <a:r>
              <a:rPr lang="en-US" dirty="0" err="1" smtClean="0"/>
              <a:t>Primatives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PGI compiler allows users to annotate source code to identify loops that should be accelerated</a:t>
            </a:r>
          </a:p>
          <a:p>
            <a:r>
              <a:rPr lang="en-US" dirty="0"/>
              <a:t>When a program is compiled with TAU, its measurement library intercepts the PGI runtime library layer to measure time spent in the runtime library routines and data transfers</a:t>
            </a:r>
          </a:p>
          <a:p>
            <a:r>
              <a:rPr lang="en-US" dirty="0"/>
              <a:t>TAU also captures the arguments:</a:t>
            </a:r>
          </a:p>
          <a:p>
            <a:pPr lvl="1"/>
            <a:r>
              <a:rPr lang="en-US" dirty="0"/>
              <a:t>array data dimensions and sizes, strides, upload and download times, variable names, source file names, row and column information, and routines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4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Profile, Trace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Profiles:</a:t>
            </a:r>
          </a:p>
          <a:p>
            <a:pPr lvl="1"/>
            <a:r>
              <a:rPr lang="en-US" dirty="0" err="1" smtClean="0"/>
              <a:t>ParaProf</a:t>
            </a:r>
            <a:endParaRPr lang="en-US" dirty="0" smtClean="0"/>
          </a:p>
          <a:p>
            <a:pPr lvl="1"/>
            <a:r>
              <a:rPr lang="en-US" dirty="0" err="1" smtClean="0"/>
              <a:t>PerfExplorer</a:t>
            </a:r>
            <a:endParaRPr lang="en-US" dirty="0" smtClean="0"/>
          </a:p>
          <a:p>
            <a:pPr lvl="1"/>
            <a:r>
              <a:rPr lang="en-US" dirty="0" smtClean="0"/>
              <a:t>CUBE</a:t>
            </a:r>
          </a:p>
          <a:p>
            <a:r>
              <a:rPr lang="en-US" dirty="0" smtClean="0"/>
              <a:t>Traces:</a:t>
            </a:r>
          </a:p>
          <a:p>
            <a:pPr lvl="1"/>
            <a:r>
              <a:rPr lang="en-US" dirty="0" err="1" smtClean="0"/>
              <a:t>Vampir</a:t>
            </a:r>
            <a:r>
              <a:rPr lang="en-US" dirty="0" smtClean="0"/>
              <a:t> (OTF, VTF)</a:t>
            </a:r>
          </a:p>
          <a:p>
            <a:pPr lvl="1"/>
            <a:r>
              <a:rPr lang="en-US" dirty="0" err="1" smtClean="0"/>
              <a:t>Jumpshot</a:t>
            </a:r>
            <a:r>
              <a:rPr lang="en-US" dirty="0" smtClean="0"/>
              <a:t> (SLOG2)</a:t>
            </a:r>
          </a:p>
          <a:p>
            <a:pPr lvl="1"/>
            <a:r>
              <a:rPr lang="en-US" dirty="0" err="1" smtClean="0"/>
              <a:t>Paraver</a:t>
            </a:r>
            <a:r>
              <a:rPr lang="en-US" dirty="0" smtClean="0"/>
              <a:t> (PRV)</a:t>
            </a:r>
          </a:p>
          <a:p>
            <a:pPr lvl="1"/>
            <a:r>
              <a:rPr lang="en-US" dirty="0" smtClean="0"/>
              <a:t>Expert</a:t>
            </a:r>
          </a:p>
          <a:p>
            <a:pPr lvl="1"/>
            <a:r>
              <a:rPr lang="en-US" dirty="0" err="1" smtClean="0"/>
              <a:t>ProfileGen</a:t>
            </a:r>
            <a:endParaRPr lang="en-US" dirty="0" smtClean="0"/>
          </a:p>
          <a:p>
            <a:pPr lvl="1"/>
            <a:r>
              <a:rPr lang="en-US" dirty="0" err="1" smtClean="0"/>
              <a:t>Vampir</a:t>
            </a:r>
            <a:r>
              <a:rPr lang="en-US" dirty="0" smtClean="0"/>
              <a:t>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0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TAU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Instrumentation: Adds probes to perform measurements</a:t>
            </a:r>
          </a:p>
          <a:p>
            <a:pPr lvl="1"/>
            <a:r>
              <a:rPr lang="en-US" dirty="0"/>
              <a:t>Source code instrumentation using pre-processors and compiler scripts</a:t>
            </a:r>
          </a:p>
          <a:p>
            <a:pPr lvl="1"/>
            <a:r>
              <a:rPr lang="en-US" dirty="0"/>
              <a:t>Wrapping external libraries (I/O, MPI, Memory, CUDA, </a:t>
            </a:r>
            <a:r>
              <a:rPr lang="en-US" dirty="0" err="1"/>
              <a:t>OpenCL</a:t>
            </a:r>
            <a:r>
              <a:rPr lang="en-US" dirty="0"/>
              <a:t>, </a:t>
            </a:r>
            <a:r>
              <a:rPr lang="en-US" dirty="0" err="1"/>
              <a:t>pthread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Rewriting the binary executable</a:t>
            </a:r>
          </a:p>
          <a:p>
            <a:r>
              <a:rPr lang="en-US" dirty="0"/>
              <a:t>Measurement: Profiling or Tracing using </a:t>
            </a:r>
            <a:r>
              <a:rPr lang="en-US" dirty="0" err="1"/>
              <a:t>wallclock</a:t>
            </a:r>
            <a:r>
              <a:rPr lang="en-US" dirty="0"/>
              <a:t> time or hardware counters</a:t>
            </a:r>
          </a:p>
          <a:p>
            <a:pPr lvl="1"/>
            <a:r>
              <a:rPr lang="en-US" dirty="0"/>
              <a:t>Direct instrumentation (Interval events measure exclusive or inclusive duration)</a:t>
            </a:r>
          </a:p>
          <a:p>
            <a:pPr lvl="1"/>
            <a:r>
              <a:rPr lang="en-US" dirty="0"/>
              <a:t>Indirect instrumentation (Sampling measures statement level contribution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664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ParaProf</a:t>
            </a:r>
            <a:r>
              <a:rPr lang="en-US" dirty="0" smtClean="0"/>
              <a:t> Profile Analysis &amp; Visualization</a:t>
            </a:r>
            <a:endParaRPr lang="en-US" dirty="0"/>
          </a:p>
        </p:txBody>
      </p:sp>
      <p:pic>
        <p:nvPicPr>
          <p:cNvPr id="5" name="Picture 3" descr="paraprof.pdf                                                   001B1E23Macintosh HD                   C156AA62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84" r="-958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12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ParaProf</a:t>
            </a:r>
            <a:r>
              <a:rPr lang="en-US" dirty="0" smtClean="0"/>
              <a:t> : NAS BT MPI Flat Profile</a:t>
            </a:r>
            <a:endParaRPr lang="en-US" dirty="0"/>
          </a:p>
        </p:txBody>
      </p:sp>
      <p:pic>
        <p:nvPicPr>
          <p:cNvPr id="18" name="Picture 3" descr="bt-flat.tif                                                    00063DA8Macintosh HD                   BE95C5D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8550"/>
            <a:ext cx="8991600" cy="371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4"/>
          <p:cNvSpPr>
            <a:spLocks/>
          </p:cNvSpPr>
          <p:nvPr/>
        </p:nvSpPr>
        <p:spPr bwMode="auto">
          <a:xfrm rot="5400000">
            <a:off x="5638800" y="4451350"/>
            <a:ext cx="152400" cy="1066800"/>
          </a:xfrm>
          <a:prstGeom prst="rightBrace">
            <a:avLst>
              <a:gd name="adj1" fmla="val 58333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20" name="AutoShape 6"/>
          <p:cNvCxnSpPr>
            <a:cxnSpLocks noChangeShapeType="1"/>
            <a:endCxn id="19" idx="1"/>
          </p:cNvCxnSpPr>
          <p:nvPr/>
        </p:nvCxnSpPr>
        <p:spPr bwMode="auto">
          <a:xfrm flipH="1" flipV="1">
            <a:off x="5713413" y="5068888"/>
            <a:ext cx="938212" cy="3730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941388" y="5457825"/>
            <a:ext cx="3413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Application routine names</a:t>
            </a:r>
          </a:p>
          <a:p>
            <a:r>
              <a:rPr lang="en-US">
                <a:solidFill>
                  <a:srgbClr val="000000"/>
                </a:solidFill>
              </a:rPr>
              <a:t>reflect phase semantics</a:t>
            </a: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1295400" y="475615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 flipV="1">
            <a:off x="2667000" y="475615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505200" y="475615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257800" y="5441950"/>
            <a:ext cx="2786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How is </a:t>
            </a:r>
            <a:r>
              <a:rPr lang="en-US" dirty="0" err="1">
                <a:solidFill>
                  <a:srgbClr val="000000"/>
                </a:solidFill>
              </a:rPr>
              <a:t>MPI_Wait</a:t>
            </a:r>
            <a:r>
              <a:rPr lang="en-US" dirty="0">
                <a:solidFill>
                  <a:srgbClr val="000000"/>
                </a:solidFill>
              </a:rPr>
              <a:t>()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distributed relative to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solver direction?</a:t>
            </a:r>
          </a:p>
        </p:txBody>
      </p:sp>
    </p:spTree>
    <p:extLst>
      <p:ext uri="{BB962C8B-B14F-4D97-AF65-F5344CB8AC3E}">
        <p14:creationId xmlns:p14="http://schemas.microsoft.com/office/powerpoint/2010/main" val="282482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ParaProf</a:t>
            </a:r>
            <a:r>
              <a:rPr lang="en-US" dirty="0" smtClean="0"/>
              <a:t>: NAS BT MPI Phase Profile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5595276"/>
            <a:ext cx="8991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5" name="Picture 19" descr="phase-bt.jpg                                                   0016357EMacintosh HD                   C4094A7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389989"/>
            <a:ext cx="8764587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752600" y="870876"/>
            <a:ext cx="690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Main phase shows nested phases and immediate events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2514600" y="1175676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2"/>
          <p:cNvSpPr>
            <a:spLocks/>
          </p:cNvSpPr>
          <p:nvPr/>
        </p:nvSpPr>
        <p:spPr bwMode="auto">
          <a:xfrm rot="16200000">
            <a:off x="4495800" y="-348324"/>
            <a:ext cx="152400" cy="3962400"/>
          </a:xfrm>
          <a:prstGeom prst="rightBrace">
            <a:avLst>
              <a:gd name="adj1" fmla="val 216667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 rot="16200000">
            <a:off x="7734300" y="908976"/>
            <a:ext cx="152400" cy="1447800"/>
          </a:xfrm>
          <a:prstGeom prst="rightBrace">
            <a:avLst>
              <a:gd name="adj1" fmla="val 79167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4572000" y="1175676"/>
            <a:ext cx="304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7543800" y="1175676"/>
            <a:ext cx="24765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222250" y="1924976"/>
            <a:ext cx="8764588" cy="4508500"/>
            <a:chOff x="140" y="1288"/>
            <a:chExt cx="5521" cy="2840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 flipH="1">
              <a:off x="144" y="1302"/>
              <a:ext cx="714" cy="1098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1386" y="1308"/>
              <a:ext cx="805" cy="1086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H="1">
              <a:off x="2213" y="1298"/>
              <a:ext cx="82" cy="1093"/>
            </a:xfrm>
            <a:prstGeom prst="line">
              <a:avLst/>
            </a:prstGeom>
            <a:noFill/>
            <a:ln w="19050">
              <a:solidFill>
                <a:srgbClr val="D5312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2825" y="1288"/>
              <a:ext cx="1288" cy="1107"/>
            </a:xfrm>
            <a:prstGeom prst="line">
              <a:avLst/>
            </a:prstGeom>
            <a:noFill/>
            <a:ln w="19050">
              <a:solidFill>
                <a:srgbClr val="D53121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3566" y="1304"/>
              <a:ext cx="587" cy="1088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4090" y="1294"/>
              <a:ext cx="1548" cy="1107"/>
            </a:xfrm>
            <a:prstGeom prst="line">
              <a:avLst/>
            </a:prstGeom>
            <a:noFill/>
            <a:ln w="19050">
              <a:solidFill>
                <a:srgbClr val="00808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20" descr="phase-bt-expand.jpg                                            0016357EMacintosh HD                   C4094A7D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" y="2421"/>
              <a:ext cx="5521" cy="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97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ParaProf</a:t>
            </a:r>
            <a:r>
              <a:rPr lang="en-US" dirty="0" smtClean="0"/>
              <a:t>: 3D Display</a:t>
            </a:r>
            <a:endParaRPr lang="en-US" dirty="0"/>
          </a:p>
        </p:txBody>
      </p:sp>
      <p:pic>
        <p:nvPicPr>
          <p:cNvPr id="4" name="Content Placeholder 4" descr="aorsa_3dwind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78" b="-4378"/>
          <a:stretch>
            <a:fillRect/>
          </a:stretch>
        </p:blipFill>
        <p:spPr bwMode="auto">
          <a:xfrm>
            <a:off x="92234" y="981519"/>
            <a:ext cx="8957697" cy="49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40440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ParaProf</a:t>
            </a:r>
            <a:r>
              <a:rPr lang="en-US" dirty="0" smtClean="0"/>
              <a:t>: 3D </a:t>
            </a:r>
            <a:r>
              <a:rPr lang="en-US" dirty="0" err="1" smtClean="0"/>
              <a:t>Topolology</a:t>
            </a:r>
            <a:endParaRPr lang="en-US" dirty="0"/>
          </a:p>
        </p:txBody>
      </p:sp>
      <p:pic>
        <p:nvPicPr>
          <p:cNvPr id="3" name="Picture 3" descr="ParaProfScreenSnapz0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8480"/>
            <a:ext cx="792480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82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ParaProf</a:t>
            </a:r>
            <a:r>
              <a:rPr lang="en-US" dirty="0" smtClean="0"/>
              <a:t>: Snapshot profiles</a:t>
            </a:r>
            <a:endParaRPr lang="en-US" dirty="0"/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90500" y="1034128"/>
            <a:ext cx="8763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r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4213" indent="-2873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¦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1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13823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6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00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57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14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500" dirty="0" smtClean="0">
                <a:latin typeface="Arial" charset="0"/>
              </a:rPr>
              <a:t>Profile snapshots are parallel profiles recorded at runtime</a:t>
            </a:r>
          </a:p>
          <a:p>
            <a:pPr>
              <a:lnSpc>
                <a:spcPct val="80000"/>
              </a:lnSpc>
            </a:pPr>
            <a:r>
              <a:rPr lang="en-US" sz="2500" dirty="0" smtClean="0">
                <a:latin typeface="Arial" charset="0"/>
              </a:rPr>
              <a:t>Shows performance profile dynamics (all types allowed)</a:t>
            </a:r>
            <a:endParaRPr lang="en-US" sz="2500" dirty="0">
              <a:latin typeface="Arial" charset="0"/>
            </a:endParaRPr>
          </a:p>
        </p:txBody>
      </p:sp>
      <p:pic>
        <p:nvPicPr>
          <p:cNvPr id="5" name="Content Placeholder 4" descr="1.pn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3992" y="2063750"/>
            <a:ext cx="5567362" cy="452755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54563" y="2969433"/>
            <a:ext cx="164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000000"/>
                </a:solidFill>
              </a:rPr>
              <a:t>Initialization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334000" y="354887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000000"/>
                </a:solidFill>
              </a:rPr>
              <a:t>Checkpointing</a:t>
            </a: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7116763" y="3015470"/>
            <a:ext cx="157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000000"/>
                </a:solidFill>
              </a:rPr>
              <a:t>Finalization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7924800" y="3396470"/>
            <a:ext cx="762000" cy="762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6705600" y="4006070"/>
            <a:ext cx="838200" cy="4572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6553200" y="4006070"/>
            <a:ext cx="152400" cy="5334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5715000" y="4006070"/>
            <a:ext cx="152400" cy="762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>
            <a:off x="5105400" y="4006070"/>
            <a:ext cx="457200" cy="7175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4343400" y="3396470"/>
            <a:ext cx="685800" cy="4572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21" descr="profile-snapshot.jpg                                           0016357EMacintosh HD                   C4094A7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3100"/>
            <a:ext cx="25844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3048000" y="5410200"/>
            <a:ext cx="381000" cy="333375"/>
          </a:xfrm>
          <a:prstGeom prst="rightArrow">
            <a:avLst>
              <a:gd name="adj1" fmla="val 54259"/>
              <a:gd name="adj2" fmla="val 693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Slide Number Placeholder 15"/>
          <p:cNvSpPr txBox="1">
            <a:spLocks/>
          </p:cNvSpPr>
          <p:nvPr/>
        </p:nvSpPr>
        <p:spPr bwMode="auto">
          <a:xfrm>
            <a:off x="8686800" y="6384145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F7ECCCFA-B9CB-D74E-8552-B47FADE7BB55}" type="slidenum">
              <a:rPr lang="en-US" sz="1000" smtClean="0"/>
              <a:pPr eaLnBrk="1" hangingPunct="1"/>
              <a:t>45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53523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ParaProf</a:t>
            </a:r>
            <a:r>
              <a:rPr lang="en-US" dirty="0" smtClean="0"/>
              <a:t>: Profile Snapshot Views</a:t>
            </a:r>
            <a:endParaRPr lang="en-US" dirty="0"/>
          </a:p>
        </p:txBody>
      </p:sp>
      <p:pic>
        <p:nvPicPr>
          <p:cNvPr id="5" name="Picture 8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9988"/>
            <a:ext cx="40386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40386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4"/>
          <p:cNvSpPr txBox="1">
            <a:spLocks/>
          </p:cNvSpPr>
          <p:nvPr/>
        </p:nvSpPr>
        <p:spPr>
          <a:xfrm>
            <a:off x="457200" y="1143000"/>
            <a:ext cx="4038600" cy="5181600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r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4213" indent="-2873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¦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1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13823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6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00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57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14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charset="0"/>
              </a:rPr>
              <a:t>Percentage breakdown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648200" y="1143000"/>
            <a:ext cx="4038600" cy="5181600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r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4213" indent="-2873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¦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1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13823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6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00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57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14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charset="0"/>
              </a:rPr>
              <a:t>Only show main loop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1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ParaProf</a:t>
            </a:r>
            <a:r>
              <a:rPr lang="en-US" dirty="0" smtClean="0"/>
              <a:t>: Snapshot Replay</a:t>
            </a:r>
            <a:endParaRPr lang="en-US" dirty="0"/>
          </a:p>
        </p:txBody>
      </p:sp>
      <p:pic>
        <p:nvPicPr>
          <p:cNvPr id="3" name="Picture 12" descr="4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33475"/>
            <a:ext cx="21336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5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3475"/>
            <a:ext cx="21336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4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05075"/>
            <a:ext cx="41148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5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5075"/>
            <a:ext cx="41148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2514600" y="2049463"/>
            <a:ext cx="4038600" cy="7937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743200" y="1285875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00"/>
                </a:solidFill>
              </a:rPr>
              <a:t>All windows dynamically update</a:t>
            </a:r>
          </a:p>
        </p:txBody>
      </p:sp>
      <p:pic>
        <p:nvPicPr>
          <p:cNvPr id="9" name="Picture 4" descr="three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37150"/>
            <a:ext cx="13716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three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5102225"/>
            <a:ext cx="140811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 txBox="1">
            <a:spLocks/>
          </p:cNvSpPr>
          <p:nvPr/>
        </p:nvSpPr>
        <p:spPr bwMode="auto">
          <a:xfrm>
            <a:off x="8686800" y="6492875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585C4BFE-C1D0-FA47-A54B-E50A320A965B}" type="slidenum">
              <a:rPr lang="en-US" sz="1000" smtClean="0"/>
              <a:pPr eaLnBrk="1" hangingPunct="1"/>
              <a:t>47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5576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ParaProf</a:t>
            </a:r>
            <a:r>
              <a:rPr lang="en-US" dirty="0" smtClean="0"/>
              <a:t>: </a:t>
            </a:r>
            <a:r>
              <a:rPr lang="en-US" dirty="0" err="1" smtClean="0"/>
              <a:t>Callgraph</a:t>
            </a:r>
            <a:r>
              <a:rPr lang="en-US" dirty="0" smtClean="0"/>
              <a:t> Visualizations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" y="948242"/>
            <a:ext cx="3925275" cy="4524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361" y="4079102"/>
            <a:ext cx="6591768" cy="24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2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ParaProf</a:t>
            </a:r>
            <a:r>
              <a:rPr lang="en-US" dirty="0" smtClean="0"/>
              <a:t>: Communication Matrix – 2D, 3D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9" y="940184"/>
            <a:ext cx="7023595" cy="5211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36" y="2994862"/>
            <a:ext cx="3210335" cy="32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1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TAU work,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Throttling and runtime control of low-level events that execute frequently</a:t>
            </a:r>
          </a:p>
          <a:p>
            <a:pPr lvl="1"/>
            <a:r>
              <a:rPr lang="en-US" dirty="0" smtClean="0"/>
              <a:t>Per-thread storage of performance data</a:t>
            </a:r>
          </a:p>
          <a:p>
            <a:pPr lvl="1"/>
            <a:r>
              <a:rPr lang="en-US" dirty="0" smtClean="0"/>
              <a:t>Interface with external packages (e.g. PAPI performance counter library)</a:t>
            </a:r>
          </a:p>
          <a:p>
            <a:r>
              <a:rPr lang="en-US" dirty="0" smtClean="0"/>
              <a:t>Analysis: Visualization of profiles and traces</a:t>
            </a:r>
          </a:p>
          <a:p>
            <a:pPr lvl="1"/>
            <a:r>
              <a:rPr lang="en-US" dirty="0" smtClean="0"/>
              <a:t>2D, 3D visualization of profile data in </a:t>
            </a:r>
            <a:r>
              <a:rPr lang="en-US" dirty="0" err="1" smtClean="0"/>
              <a:t>paraprof</a:t>
            </a:r>
            <a:r>
              <a:rPr lang="en-US" dirty="0" smtClean="0"/>
              <a:t>, </a:t>
            </a:r>
            <a:r>
              <a:rPr lang="en-US" dirty="0" err="1" smtClean="0"/>
              <a:t>perfexplorer</a:t>
            </a:r>
            <a:r>
              <a:rPr lang="en-US" dirty="0" smtClean="0"/>
              <a:t> tools</a:t>
            </a:r>
          </a:p>
          <a:p>
            <a:pPr lvl="1"/>
            <a:r>
              <a:rPr lang="en-US" dirty="0" smtClean="0"/>
              <a:t>Trace conversion &amp; display in external visualizers (</a:t>
            </a:r>
            <a:r>
              <a:rPr lang="en-US" dirty="0" err="1" smtClean="0"/>
              <a:t>Vampir</a:t>
            </a:r>
            <a:r>
              <a:rPr lang="en-US" dirty="0" smtClean="0"/>
              <a:t>, </a:t>
            </a:r>
            <a:r>
              <a:rPr lang="en-US" dirty="0" err="1" smtClean="0"/>
              <a:t>Jumpshot</a:t>
            </a:r>
            <a:r>
              <a:rPr lang="en-US" dirty="0" smtClean="0"/>
              <a:t>, </a:t>
            </a:r>
            <a:r>
              <a:rPr lang="en-US" dirty="0" err="1" smtClean="0"/>
              <a:t>ParaVer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473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PerfExplorer</a:t>
            </a:r>
            <a:r>
              <a:rPr lang="en-US" dirty="0" smtClean="0"/>
              <a:t>: Parametric Study Support</a:t>
            </a:r>
            <a:endParaRPr lang="en-US" dirty="0"/>
          </a:p>
        </p:txBody>
      </p:sp>
      <p:pic>
        <p:nvPicPr>
          <p:cNvPr id="3" name="Picture 1" descr="PerfExplorerScreenSnapz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81" y="1047750"/>
            <a:ext cx="6777038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06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PerfExplorer</a:t>
            </a:r>
            <a:r>
              <a:rPr lang="en-US" dirty="0" smtClean="0"/>
              <a:t>: Phase Profiling of HW Counters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27504"/>
            <a:ext cx="44196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7179"/>
            <a:ext cx="44958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55588" y="1086255"/>
            <a:ext cx="7848600" cy="292576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en-US" sz="2500" dirty="0">
                <a:latin typeface="Arial" charset="0"/>
              </a:rPr>
              <a:t>GTC particle-in-cell simulation of fusion turbulence</a:t>
            </a:r>
          </a:p>
          <a:p>
            <a:pPr marL="0" indent="0">
              <a:lnSpc>
                <a:spcPct val="80000"/>
              </a:lnSpc>
            </a:pPr>
            <a:r>
              <a:rPr lang="en-US" sz="2500" dirty="0">
                <a:latin typeface="Arial" charset="0"/>
              </a:rPr>
              <a:t>Phases assigned to</a:t>
            </a:r>
            <a:br>
              <a:rPr lang="en-US" sz="2500" dirty="0">
                <a:latin typeface="Arial" charset="0"/>
              </a:rPr>
            </a:br>
            <a:r>
              <a:rPr lang="en-US" sz="2500" dirty="0">
                <a:latin typeface="Arial" charset="0"/>
              </a:rPr>
              <a:t>iterations</a:t>
            </a:r>
          </a:p>
          <a:p>
            <a:pPr marL="0" indent="0">
              <a:lnSpc>
                <a:spcPct val="80000"/>
              </a:lnSpc>
            </a:pPr>
            <a:r>
              <a:rPr lang="en-US" sz="2500" dirty="0">
                <a:latin typeface="Arial" charset="0"/>
              </a:rPr>
              <a:t>Poor temporal locality for</a:t>
            </a:r>
            <a:br>
              <a:rPr lang="en-US" sz="2500" dirty="0">
                <a:latin typeface="Arial" charset="0"/>
              </a:rPr>
            </a:br>
            <a:r>
              <a:rPr lang="en-US" sz="2500" dirty="0">
                <a:latin typeface="Arial" charset="0"/>
              </a:rPr>
              <a:t>one important data</a:t>
            </a:r>
          </a:p>
          <a:p>
            <a:pPr marL="0" indent="0">
              <a:lnSpc>
                <a:spcPct val="80000"/>
              </a:lnSpc>
            </a:pPr>
            <a:r>
              <a:rPr lang="en-US" sz="2500" dirty="0">
                <a:latin typeface="Arial" charset="0"/>
              </a:rPr>
              <a:t>Automatically generated</a:t>
            </a:r>
            <a:br>
              <a:rPr lang="en-US" sz="2500" dirty="0">
                <a:latin typeface="Arial" charset="0"/>
              </a:rPr>
            </a:br>
            <a:r>
              <a:rPr lang="en-US" sz="2500" dirty="0">
                <a:latin typeface="Arial" charset="0"/>
              </a:rPr>
              <a:t>by PE2 python script</a:t>
            </a:r>
          </a:p>
        </p:txBody>
      </p:sp>
      <p:sp>
        <p:nvSpPr>
          <p:cNvPr id="7" name="Foliennummernplatzhalter 9"/>
          <p:cNvSpPr txBox="1">
            <a:spLocks/>
          </p:cNvSpPr>
          <p:nvPr/>
        </p:nvSpPr>
        <p:spPr bwMode="auto">
          <a:xfrm>
            <a:off x="8686800" y="6492875"/>
            <a:ext cx="381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22655641-1E7B-D14C-BC83-0F1CD4A89027}" type="slidenum">
              <a:rPr lang="en-US" sz="1000" smtClean="0">
                <a:solidFill>
                  <a:srgbClr val="898989"/>
                </a:solidFill>
              </a:rPr>
              <a:pPr eaLnBrk="1" hangingPunct="1"/>
              <a:t>51</a:t>
            </a:fld>
            <a:endParaRPr lang="en-US" sz="1000">
              <a:solidFill>
                <a:srgbClr val="898989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08766"/>
            <a:ext cx="44958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010400" y="2694304"/>
            <a:ext cx="1909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00"/>
                </a:solidFill>
              </a:rPr>
              <a:t>increasing phase</a:t>
            </a:r>
            <a:br>
              <a:rPr lang="en-US" sz="2000" i="1">
                <a:solidFill>
                  <a:srgbClr val="000000"/>
                </a:solidFill>
              </a:rPr>
            </a:br>
            <a:r>
              <a:rPr lang="en-US" sz="2000" i="1">
                <a:solidFill>
                  <a:srgbClr val="000000"/>
                </a:solidFill>
              </a:rPr>
              <a:t>execution time</a:t>
            </a: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819400" y="4411979"/>
            <a:ext cx="1360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</a:rPr>
              <a:t>decreasing </a:t>
            </a:r>
            <a:br>
              <a:rPr lang="en-US" sz="2000" i="1" dirty="0">
                <a:solidFill>
                  <a:srgbClr val="000000"/>
                </a:solidFill>
              </a:rPr>
            </a:br>
            <a:r>
              <a:rPr lang="en-US" sz="2000" i="1" dirty="0">
                <a:solidFill>
                  <a:srgbClr val="000000"/>
                </a:solidFill>
              </a:rPr>
              <a:t>flops rate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162800" y="4415154"/>
            <a:ext cx="1782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00"/>
                </a:solidFill>
              </a:rPr>
              <a:t>declining cache</a:t>
            </a:r>
            <a:br>
              <a:rPr lang="en-US" sz="2000" i="1">
                <a:solidFill>
                  <a:srgbClr val="000000"/>
                </a:solidFill>
              </a:rPr>
            </a:br>
            <a:r>
              <a:rPr lang="en-US" sz="2000" i="1">
                <a:solidFill>
                  <a:srgbClr val="000000"/>
                </a:solidFill>
              </a:rPr>
              <a:t>performance</a:t>
            </a:r>
            <a:endParaRPr lang="en-US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3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PerfExplorer</a:t>
            </a:r>
            <a:r>
              <a:rPr lang="en-US" dirty="0" smtClean="0"/>
              <a:t>: Correlation Analysis</a:t>
            </a:r>
            <a:endParaRPr lang="en-US" dirty="0"/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342900" y="1207201"/>
            <a:ext cx="7848600" cy="2925762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r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4213" indent="-2873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¦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1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13823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6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00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57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14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/>
            <a:r>
              <a:rPr lang="en-US" sz="1800" dirty="0" smtClean="0">
                <a:latin typeface="Arial" charset="0"/>
              </a:rPr>
              <a:t>-0.995 indicates strong, negative relationship. As </a:t>
            </a:r>
            <a:br>
              <a:rPr lang="en-US" sz="1800" dirty="0" smtClean="0">
                <a:latin typeface="Arial" charset="0"/>
              </a:rPr>
            </a:br>
            <a:r>
              <a:rPr lang="en-US" sz="1800" dirty="0" smtClean="0">
                <a:latin typeface="Arial" charset="0"/>
              </a:rPr>
              <a:t>CALC_CUT_BLOCK_CONTRIBUTIONS() increases in execution time, </a:t>
            </a:r>
            <a:r>
              <a:rPr lang="en-US" sz="1800" dirty="0" err="1" smtClean="0">
                <a:latin typeface="Arial" charset="0"/>
              </a:rPr>
              <a:t>MPI_Barrier</a:t>
            </a:r>
            <a:r>
              <a:rPr lang="en-US" sz="1800" dirty="0" smtClean="0">
                <a:latin typeface="Arial" charset="0"/>
              </a:rPr>
              <a:t>() decreases</a:t>
            </a:r>
          </a:p>
          <a:p>
            <a:pPr marL="0" indent="0">
              <a:lnSpc>
                <a:spcPct val="90000"/>
              </a:lnSpc>
            </a:pPr>
            <a:endParaRPr lang="en-US" sz="1800" dirty="0"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23163"/>
            <a:ext cx="4137025" cy="4419600"/>
          </a:xfrm>
          <a:prstGeom prst="rect">
            <a:avLst/>
          </a:prstGeom>
          <a:noFill/>
          <a:ln>
            <a:noFill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81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PerfExplorer</a:t>
            </a:r>
            <a:r>
              <a:rPr lang="en-US" dirty="0" smtClean="0"/>
              <a:t> Cluster Analysis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31722"/>
            <a:ext cx="8077200" cy="5221287"/>
          </a:xfrm>
          <a:prstGeom prst="rect">
            <a:avLst/>
          </a:prstGeom>
          <a:noFill/>
          <a:ln>
            <a:noFill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94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PerfExplorer</a:t>
            </a:r>
            <a:r>
              <a:rPr lang="en-US" dirty="0" smtClean="0"/>
              <a:t> Cluster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30" y="2598959"/>
            <a:ext cx="6005512" cy="3663950"/>
          </a:xfrm>
          <a:prstGeom prst="rect">
            <a:avLst/>
          </a:prstGeom>
          <a:noFill/>
          <a:ln>
            <a:noFill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/>
          </p:cNvSpPr>
          <p:nvPr/>
        </p:nvSpPr>
        <p:spPr>
          <a:xfrm>
            <a:off x="647700" y="1267674"/>
            <a:ext cx="7848600" cy="2925762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r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4213" indent="-2873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¦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1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13823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6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00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57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14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>
                <a:latin typeface="Arial" charset="0"/>
              </a:rPr>
              <a:t>Four significant events automatically selected</a:t>
            </a:r>
          </a:p>
          <a:p>
            <a:r>
              <a:rPr lang="en-US" dirty="0" smtClean="0">
                <a:latin typeface="Arial" charset="0"/>
              </a:rPr>
              <a:t>Clusters and correlations are visible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0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PerfExplorer</a:t>
            </a:r>
            <a:r>
              <a:rPr lang="en-US" dirty="0" smtClean="0"/>
              <a:t>: Regression Visualization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409699"/>
            <a:ext cx="9049343" cy="438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23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Items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KTAU</a:t>
            </a:r>
          </a:p>
          <a:p>
            <a:pPr lvl="1"/>
            <a:r>
              <a:rPr lang="en-US" dirty="0" smtClean="0"/>
              <a:t>Instrumentation </a:t>
            </a:r>
            <a:r>
              <a:rPr lang="en-US" dirty="0" smtClean="0"/>
              <a:t>of Linux kernel space</a:t>
            </a:r>
          </a:p>
          <a:p>
            <a:pPr lvl="2"/>
            <a:r>
              <a:rPr lang="en-US" dirty="0" smtClean="0"/>
              <a:t>System </a:t>
            </a:r>
            <a:r>
              <a:rPr lang="en-US" dirty="0" smtClean="0"/>
              <a:t>calls, exceptions</a:t>
            </a:r>
            <a:r>
              <a:rPr lang="en-US" dirty="0" smtClean="0"/>
              <a:t>, i</a:t>
            </a:r>
            <a:r>
              <a:rPr lang="en-US" dirty="0" smtClean="0"/>
              <a:t>nterrupts</a:t>
            </a:r>
            <a:r>
              <a:rPr lang="en-US" dirty="0" smtClean="0"/>
              <a:t>, s</a:t>
            </a:r>
            <a:r>
              <a:rPr lang="en-US" dirty="0" smtClean="0"/>
              <a:t>cheduling</a:t>
            </a:r>
            <a:r>
              <a:rPr lang="en-US" dirty="0" smtClean="0"/>
              <a:t>, s</a:t>
            </a:r>
            <a:r>
              <a:rPr lang="en-US" dirty="0" smtClean="0"/>
              <a:t>ignals</a:t>
            </a:r>
            <a:endParaRPr lang="en-US" dirty="0" smtClean="0"/>
          </a:p>
          <a:p>
            <a:pPr lvl="1"/>
            <a:r>
              <a:rPr lang="en-US" dirty="0" smtClean="0"/>
              <a:t>Kernel-</a:t>
            </a:r>
            <a:r>
              <a:rPr lang="en-US" dirty="0" smtClean="0"/>
              <a:t>wide, process</a:t>
            </a:r>
            <a:r>
              <a:rPr lang="en-US" dirty="0" smtClean="0"/>
              <a:t>-specific </a:t>
            </a:r>
            <a:r>
              <a:rPr lang="en-US" dirty="0" smtClean="0"/>
              <a:t>perspectives</a:t>
            </a:r>
            <a:endParaRPr lang="en-US" dirty="0" smtClean="0"/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proc</a:t>
            </a:r>
            <a:r>
              <a:rPr lang="en-US" dirty="0" smtClean="0"/>
              <a:t>/</a:t>
            </a:r>
            <a:r>
              <a:rPr lang="en-US" dirty="0" err="1" smtClean="0"/>
              <a:t>ktau</a:t>
            </a:r>
            <a:r>
              <a:rPr lang="en-US" dirty="0" smtClean="0"/>
              <a:t> </a:t>
            </a:r>
            <a:r>
              <a:rPr lang="en-US" dirty="0" err="1" smtClean="0"/>
              <a:t>filesystem</a:t>
            </a:r>
            <a:r>
              <a:rPr lang="en-US" dirty="0" smtClean="0"/>
              <a:t> for interaction between kernel space and user space</a:t>
            </a:r>
          </a:p>
          <a:p>
            <a:pPr lvl="1"/>
            <a:r>
              <a:rPr lang="en-US" dirty="0" smtClean="0"/>
              <a:t>User space measurements given kernel space </a:t>
            </a:r>
            <a:r>
              <a:rPr lang="en-US" dirty="0" smtClean="0"/>
              <a:t>context</a:t>
            </a:r>
          </a:p>
          <a:p>
            <a:r>
              <a:rPr lang="en-US" dirty="0" err="1" smtClean="0"/>
              <a:t>OpenMP</a:t>
            </a:r>
            <a:endParaRPr lang="en-US" dirty="0" smtClean="0"/>
          </a:p>
          <a:p>
            <a:pPr lvl="1"/>
            <a:r>
              <a:rPr lang="en-US" dirty="0" smtClean="0"/>
              <a:t>Collector API support (</a:t>
            </a:r>
            <a:r>
              <a:rPr lang="en-US" dirty="0" err="1" smtClean="0"/>
              <a:t>OpenUH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GOMP Wrapper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9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Acknowledgements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990600"/>
            <a:ext cx="7239000" cy="5151438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r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4213" indent="-287338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¦"/>
              <a:defRPr sz="26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1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138238" indent="-2143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366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00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57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14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>
                <a:latin typeface="Arial" charset="0"/>
              </a:rPr>
              <a:t>US Department of Energy (DOE)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>
                <a:latin typeface="Arial" charset="0"/>
              </a:rPr>
              <a:t>Office of Science contracts</a:t>
            </a:r>
          </a:p>
          <a:p>
            <a:pPr lvl="1">
              <a:lnSpc>
                <a:spcPct val="90000"/>
              </a:lnSpc>
            </a:pPr>
            <a:r>
              <a:rPr lang="en-US" sz="1700" dirty="0" err="1" smtClean="0">
                <a:latin typeface="Arial" charset="0"/>
              </a:rPr>
              <a:t>SciDAC</a:t>
            </a:r>
            <a:r>
              <a:rPr lang="en-US" sz="1700" dirty="0" smtClean="0">
                <a:latin typeface="Arial" charset="0"/>
              </a:rPr>
              <a:t>, LBL contracts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>
                <a:latin typeface="Arial" charset="0"/>
              </a:rPr>
              <a:t>LLNL-LANL-SNL ASC/NNSA contract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>
                <a:latin typeface="Arial" charset="0"/>
              </a:rPr>
              <a:t>Battelle, PNNL contract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>
                <a:latin typeface="Arial" charset="0"/>
              </a:rPr>
              <a:t>ANL, ORNL contract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latin typeface="Arial" charset="0"/>
              </a:rPr>
              <a:t>Department of Defense (</a:t>
            </a:r>
            <a:r>
              <a:rPr lang="en-US" sz="1700" dirty="0" err="1" smtClean="0">
                <a:latin typeface="Arial" charset="0"/>
              </a:rPr>
              <a:t>DoD</a:t>
            </a:r>
            <a:r>
              <a:rPr lang="en-US" sz="1700" dirty="0" smtClean="0">
                <a:latin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500" dirty="0" smtClean="0">
                <a:latin typeface="Arial" charset="0"/>
              </a:rPr>
              <a:t>PETTT, HPCMP</a:t>
            </a:r>
            <a:endParaRPr lang="en-US" sz="17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700" dirty="0" smtClean="0">
                <a:latin typeface="Arial" charset="0"/>
              </a:rPr>
              <a:t>National Science Foundation (NSF)</a:t>
            </a:r>
          </a:p>
          <a:p>
            <a:pPr lvl="1">
              <a:lnSpc>
                <a:spcPct val="90000"/>
              </a:lnSpc>
            </a:pPr>
            <a:r>
              <a:rPr lang="en-US" sz="1500" dirty="0" err="1" smtClean="0">
                <a:latin typeface="Arial" charset="0"/>
              </a:rPr>
              <a:t>Glassbox</a:t>
            </a:r>
            <a:r>
              <a:rPr lang="en-US" sz="1500" dirty="0" smtClean="0">
                <a:latin typeface="Arial" charset="0"/>
              </a:rPr>
              <a:t>, SI-2</a:t>
            </a:r>
          </a:p>
          <a:p>
            <a:pPr lvl="1">
              <a:lnSpc>
                <a:spcPct val="90000"/>
              </a:lnSpc>
            </a:pPr>
            <a:endParaRPr lang="en-US" sz="1500" dirty="0" smtClean="0"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 smtClean="0">
                <a:latin typeface="Arial" charset="0"/>
              </a:rPr>
              <a:t>Partners: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latin typeface="Arial" charset="0"/>
              </a:rPr>
              <a:t>University of Oregon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latin typeface="Arial" charset="0"/>
              </a:rPr>
              <a:t>ParaTools, Inc.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latin typeface="Arial" charset="0"/>
              </a:rPr>
              <a:t>University of Tennessee, Knoxville</a:t>
            </a:r>
          </a:p>
          <a:p>
            <a:pPr>
              <a:lnSpc>
                <a:spcPct val="90000"/>
              </a:lnSpc>
            </a:pPr>
            <a:r>
              <a:rPr lang="en-US" sz="1700" dirty="0" smtClean="0">
                <a:latin typeface="Arial" charset="0"/>
              </a:rPr>
              <a:t>T.U. Dresden, GWT</a:t>
            </a:r>
          </a:p>
          <a:p>
            <a:pPr>
              <a:lnSpc>
                <a:spcPct val="90000"/>
              </a:lnSpc>
            </a:pPr>
            <a:r>
              <a:rPr lang="en-US" sz="1600" dirty="0" err="1" smtClean="0">
                <a:latin typeface="Arial" charset="0"/>
              </a:rPr>
              <a:t>Juelich</a:t>
            </a:r>
            <a:r>
              <a:rPr lang="en-US" sz="1600" dirty="0" smtClean="0">
                <a:latin typeface="Arial" charset="0"/>
              </a:rPr>
              <a:t> Supercomputing Center</a:t>
            </a:r>
          </a:p>
        </p:txBody>
      </p:sp>
      <p:pic>
        <p:nvPicPr>
          <p:cNvPr id="5" name="Picture 4" descr="office_of_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066800"/>
            <a:ext cx="1668463" cy="517525"/>
          </a:xfrm>
          <a:prstGeom prst="rect">
            <a:avLst/>
          </a:prstGeom>
          <a:noFill/>
        </p:spPr>
      </p:pic>
      <p:pic>
        <p:nvPicPr>
          <p:cNvPr id="7" name="Picture 6" descr="LA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5486400"/>
            <a:ext cx="2132013" cy="612775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1939925"/>
            <a:ext cx="7953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DO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530725"/>
            <a:ext cx="1566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1868488"/>
            <a:ext cx="819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nsf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3790950"/>
            <a:ext cx="895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26908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ACTS-logo-small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2962275"/>
            <a:ext cx="6445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sandialogo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908425"/>
            <a:ext cx="12636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pnnl_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019300"/>
            <a:ext cx="10937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argonne_header_log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1095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uologo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8382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 descr="fzj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23622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16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TAU: A brief Introduction to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TAU supports several measurement and thread options 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measurement configuration of TAU corresponds to a unique stub </a:t>
            </a:r>
            <a:r>
              <a:rPr lang="en-US" dirty="0" err="1"/>
              <a:t>makefile</a:t>
            </a:r>
            <a:r>
              <a:rPr lang="en-US" dirty="0"/>
              <a:t> and library that is generated when you configure it</a:t>
            </a:r>
          </a:p>
          <a:p>
            <a:r>
              <a:rPr lang="en-US" dirty="0"/>
              <a:t>To instrument source code automatically using PDT</a:t>
            </a:r>
          </a:p>
          <a:p>
            <a:pPr marL="396875" lvl="1" indent="0">
              <a:buNone/>
            </a:pPr>
            <a:r>
              <a:rPr lang="en-US" dirty="0" smtClean="0"/>
              <a:t>$ </a:t>
            </a:r>
            <a:r>
              <a:rPr lang="en-US" dirty="0"/>
              <a:t>export TAU_MAKEFILE=/home/</a:t>
            </a:r>
            <a:r>
              <a:rPr lang="en-US" dirty="0" err="1"/>
              <a:t>sshende</a:t>
            </a:r>
            <a:r>
              <a:rPr lang="en-US" dirty="0"/>
              <a:t>/apps/tau/x86_64/lib</a:t>
            </a:r>
            <a:r>
              <a:rPr lang="en-US" dirty="0" smtClean="0"/>
              <a:t>/</a:t>
            </a:r>
            <a:r>
              <a:rPr lang="en-US" dirty="0" err="1" smtClean="0"/>
              <a:t>Makefile.tau</a:t>
            </a:r>
            <a:r>
              <a:rPr lang="en-US" dirty="0" err="1"/>
              <a:t>-icpc-mpi-pdt</a:t>
            </a:r>
            <a:endParaRPr lang="en-US" dirty="0"/>
          </a:p>
          <a:p>
            <a:pPr marL="396875" lvl="1" indent="0">
              <a:buNone/>
            </a:pPr>
            <a:r>
              <a:rPr lang="en-US" dirty="0" smtClean="0"/>
              <a:t>$ </a:t>
            </a:r>
            <a:r>
              <a:rPr lang="en-US" dirty="0"/>
              <a:t>export PATH=/home/</a:t>
            </a:r>
            <a:r>
              <a:rPr lang="en-US" dirty="0" err="1"/>
              <a:t>sshende</a:t>
            </a:r>
            <a:r>
              <a:rPr lang="en-US" dirty="0"/>
              <a:t>/apps/tau/x86_64/bin:$</a:t>
            </a:r>
            <a:r>
              <a:rPr lang="en-US" dirty="0" smtClean="0"/>
              <a:t>PATH</a:t>
            </a:r>
            <a:endParaRPr lang="en-US" dirty="0"/>
          </a:p>
          <a:p>
            <a:r>
              <a:rPr lang="en-US" dirty="0"/>
              <a:t>Use tau_f90.sh, </a:t>
            </a:r>
            <a:r>
              <a:rPr lang="en-US" dirty="0" err="1"/>
              <a:t>tau_cxx.sh</a:t>
            </a:r>
            <a:r>
              <a:rPr lang="en-US" dirty="0"/>
              <a:t>, </a:t>
            </a:r>
            <a:r>
              <a:rPr lang="en-US" dirty="0" err="1"/>
              <a:t>tau_upc.sh</a:t>
            </a:r>
            <a:r>
              <a:rPr lang="en-US" dirty="0"/>
              <a:t>, or </a:t>
            </a:r>
            <a:r>
              <a:rPr lang="en-US" dirty="0" err="1" smtClean="0"/>
              <a:t>tau_cc.sh</a:t>
            </a:r>
            <a:r>
              <a:rPr lang="en-US" dirty="0" smtClean="0"/>
              <a:t>:</a:t>
            </a:r>
            <a:endParaRPr lang="en-US" dirty="0"/>
          </a:p>
          <a:p>
            <a:pPr marL="396875" lvl="1" indent="0">
              <a:buNone/>
            </a:pPr>
            <a:r>
              <a:rPr lang="en-US" dirty="0" smtClean="0"/>
              <a:t>$ </a:t>
            </a:r>
            <a:r>
              <a:rPr lang="en-US" dirty="0"/>
              <a:t>mpif90 foo.f90 </a:t>
            </a:r>
            <a:r>
              <a:rPr lang="en-US" dirty="0" smtClean="0"/>
              <a:t> …changes to… $ </a:t>
            </a:r>
            <a:r>
              <a:rPr lang="en-US" dirty="0"/>
              <a:t>tau_f90.sh foo.f90</a:t>
            </a:r>
          </a:p>
          <a:p>
            <a:r>
              <a:rPr lang="en-US" dirty="0"/>
              <a:t>Set </a:t>
            </a:r>
            <a:r>
              <a:rPr lang="en-US" dirty="0" smtClean="0"/>
              <a:t>variables</a:t>
            </a:r>
            <a:r>
              <a:rPr lang="en-US" dirty="0"/>
              <a:t>, </a:t>
            </a:r>
            <a:r>
              <a:rPr lang="en-US" dirty="0" smtClean="0"/>
              <a:t>execute </a:t>
            </a:r>
            <a:r>
              <a:rPr lang="en-US" dirty="0"/>
              <a:t>and analyze performance data:</a:t>
            </a:r>
          </a:p>
          <a:p>
            <a:pPr marL="396875" lvl="1" indent="0">
              <a:buNone/>
            </a:pPr>
            <a:r>
              <a:rPr lang="en-US" dirty="0" smtClean="0"/>
              <a:t>$ </a:t>
            </a:r>
            <a:r>
              <a:rPr lang="en-US" dirty="0" err="1"/>
              <a:t>pprof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paraprof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9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TAU: A brief introduction to </a:t>
            </a:r>
            <a:r>
              <a:rPr lang="en-US" dirty="0" err="1" smtClean="0"/>
              <a:t>tau_exec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TAU can collect data without instrumentation</a:t>
            </a:r>
          </a:p>
          <a:p>
            <a:r>
              <a:rPr lang="en-US" dirty="0" smtClean="0"/>
              <a:t>Instead of </a:t>
            </a:r>
            <a:r>
              <a:rPr lang="en-US" dirty="0" err="1" smtClean="0"/>
              <a:t>Makefile.tau</a:t>
            </a:r>
            <a:r>
              <a:rPr lang="en-US" dirty="0" smtClean="0"/>
              <a:t>-… , use </a:t>
            </a:r>
            <a:r>
              <a:rPr lang="en-US" dirty="0" err="1" smtClean="0"/>
              <a:t>tau_exec</a:t>
            </a:r>
            <a:r>
              <a:rPr lang="en-US" dirty="0" smtClean="0"/>
              <a:t> –T</a:t>
            </a:r>
          </a:p>
          <a:p>
            <a:pPr lvl="1"/>
            <a:r>
              <a:rPr lang="en-US" dirty="0" err="1" smtClean="0"/>
              <a:t>mpirun</a:t>
            </a:r>
            <a:r>
              <a:rPr lang="en-US" dirty="0" smtClean="0"/>
              <a:t> –</a:t>
            </a:r>
            <a:r>
              <a:rPr lang="en-US" dirty="0" err="1" smtClean="0"/>
              <a:t>np</a:t>
            </a:r>
            <a:r>
              <a:rPr lang="en-US" dirty="0" smtClean="0"/>
              <a:t> 4 </a:t>
            </a:r>
            <a:r>
              <a:rPr lang="en-US" dirty="0" err="1" smtClean="0"/>
              <a:t>tau_exec</a:t>
            </a:r>
            <a:r>
              <a:rPr lang="en-US" dirty="0" smtClean="0"/>
              <a:t> –T </a:t>
            </a:r>
            <a:r>
              <a:rPr lang="en-US" dirty="0" err="1" smtClean="0"/>
              <a:t>icpc,pdt,mpi</a:t>
            </a:r>
            <a:r>
              <a:rPr lang="en-US" dirty="0" smtClean="0"/>
              <a:t> ./</a:t>
            </a:r>
            <a:r>
              <a:rPr lang="en-US" dirty="0" err="1" smtClean="0"/>
              <a:t>a.out</a:t>
            </a:r>
            <a:endParaRPr lang="en-US" dirty="0" smtClean="0"/>
          </a:p>
          <a:p>
            <a:pPr lvl="1"/>
            <a:r>
              <a:rPr lang="en-US" dirty="0" err="1" smtClean="0"/>
              <a:t>tau_exec</a:t>
            </a:r>
            <a:r>
              <a:rPr lang="en-US" dirty="0" smtClean="0"/>
              <a:t> –T </a:t>
            </a:r>
            <a:r>
              <a:rPr lang="en-US" dirty="0" err="1" smtClean="0"/>
              <a:t>icpc</a:t>
            </a:r>
            <a:r>
              <a:rPr lang="en-US" dirty="0" err="1" smtClean="0"/>
              <a:t>,papi,</a:t>
            </a:r>
            <a:r>
              <a:rPr lang="en-US" dirty="0" err="1" smtClean="0"/>
              <a:t>openmp</a:t>
            </a:r>
            <a:r>
              <a:rPr lang="en-US" dirty="0" smtClean="0"/>
              <a:t> ./</a:t>
            </a:r>
            <a:r>
              <a:rPr lang="en-US" dirty="0" err="1" smtClean="0"/>
              <a:t>a.out</a:t>
            </a:r>
            <a:endParaRPr lang="en-US" dirty="0" smtClean="0"/>
          </a:p>
          <a:p>
            <a:pPr lvl="1"/>
            <a:r>
              <a:rPr lang="en-US" dirty="0" err="1" smtClean="0"/>
              <a:t>tau_exec</a:t>
            </a:r>
            <a:r>
              <a:rPr lang="en-US" dirty="0" smtClean="0"/>
              <a:t> –T </a:t>
            </a:r>
            <a:r>
              <a:rPr lang="en-US" dirty="0" err="1" smtClean="0"/>
              <a:t>icpc,</a:t>
            </a:r>
            <a:r>
              <a:rPr lang="en-US" dirty="0" err="1" smtClean="0"/>
              <a:t>openmp</a:t>
            </a:r>
            <a:r>
              <a:rPr lang="en-US" dirty="0" smtClean="0"/>
              <a:t> –</a:t>
            </a:r>
            <a:r>
              <a:rPr lang="en-US" dirty="0" err="1" smtClean="0"/>
              <a:t>ebs</a:t>
            </a:r>
            <a:r>
              <a:rPr lang="en-US" dirty="0" smtClean="0"/>
              <a:t> ./</a:t>
            </a:r>
            <a:r>
              <a:rPr lang="en-US" dirty="0" err="1" smtClean="0"/>
              <a:t>a.out</a:t>
            </a:r>
            <a:endParaRPr lang="en-US" dirty="0" smtClean="0"/>
          </a:p>
          <a:p>
            <a:pPr lvl="1"/>
            <a:r>
              <a:rPr lang="en-US" dirty="0" err="1"/>
              <a:t>tau_exec</a:t>
            </a:r>
            <a:r>
              <a:rPr lang="en-US" dirty="0"/>
              <a:t> –T </a:t>
            </a:r>
            <a:r>
              <a:rPr lang="en-US" dirty="0" err="1" smtClean="0"/>
              <a:t>icpc,pthread</a:t>
            </a:r>
            <a:r>
              <a:rPr lang="en-US" dirty="0" smtClean="0"/>
              <a:t> –</a:t>
            </a:r>
            <a:r>
              <a:rPr lang="en-US" dirty="0" err="1" smtClean="0"/>
              <a:t>memory_debug</a:t>
            </a:r>
            <a:r>
              <a:rPr lang="en-US" dirty="0" smtClean="0"/>
              <a:t> </a:t>
            </a:r>
            <a:r>
              <a:rPr lang="en-US" dirty="0"/>
              <a:t>./</a:t>
            </a:r>
            <a:r>
              <a:rPr lang="en-US" dirty="0" err="1" smtClean="0"/>
              <a:t>a.out</a:t>
            </a:r>
            <a:endParaRPr lang="en-US" dirty="0" smtClean="0"/>
          </a:p>
          <a:p>
            <a:pPr lvl="1"/>
            <a:r>
              <a:rPr lang="en-US" dirty="0" err="1"/>
              <a:t>tau_exec</a:t>
            </a:r>
            <a:r>
              <a:rPr lang="en-US" dirty="0"/>
              <a:t> –T </a:t>
            </a:r>
            <a:r>
              <a:rPr lang="en-US" dirty="0" err="1"/>
              <a:t>icpc</a:t>
            </a:r>
            <a:r>
              <a:rPr lang="en-US" dirty="0" err="1" smtClean="0"/>
              <a:t>,mpi,</a:t>
            </a:r>
            <a:r>
              <a:rPr lang="en-US" dirty="0" err="1"/>
              <a:t>openmp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dirty="0" err="1" smtClean="0"/>
              <a:t>io</a:t>
            </a:r>
            <a:r>
              <a:rPr lang="en-US" dirty="0" smtClean="0"/>
              <a:t> </a:t>
            </a:r>
            <a:r>
              <a:rPr lang="en-US" dirty="0"/>
              <a:t>./</a:t>
            </a:r>
            <a:r>
              <a:rPr lang="en-US" dirty="0" err="1" smtClean="0"/>
              <a:t>a.out</a:t>
            </a:r>
            <a:endParaRPr lang="en-US" dirty="0" smtClean="0"/>
          </a:p>
          <a:p>
            <a:pPr lvl="1"/>
            <a:r>
              <a:rPr lang="en-US" dirty="0" err="1"/>
              <a:t>tau_exec</a:t>
            </a:r>
            <a:r>
              <a:rPr lang="en-US" dirty="0"/>
              <a:t> –T </a:t>
            </a:r>
            <a:r>
              <a:rPr lang="en-US" dirty="0" err="1" smtClean="0"/>
              <a:t>icpc,</a:t>
            </a:r>
            <a:r>
              <a:rPr lang="en-US" dirty="0" err="1"/>
              <a:t>openmp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dirty="0" err="1" smtClean="0"/>
              <a:t>loadlib</a:t>
            </a:r>
            <a:r>
              <a:rPr lang="en-US" dirty="0" smtClean="0"/>
              <a:t>=&lt;lib&gt; </a:t>
            </a:r>
            <a:r>
              <a:rPr lang="en-US" dirty="0"/>
              <a:t>./</a:t>
            </a:r>
            <a:r>
              <a:rPr lang="en-US" dirty="0" err="1" smtClean="0"/>
              <a:t>a.out</a:t>
            </a:r>
            <a:endParaRPr lang="en-US" dirty="0"/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-T tags are used in other TAU tools:</a:t>
            </a:r>
          </a:p>
          <a:p>
            <a:pPr lvl="1"/>
            <a:r>
              <a:rPr lang="en-US" dirty="0" err="1" smtClean="0"/>
              <a:t>tau_run</a:t>
            </a:r>
            <a:r>
              <a:rPr lang="en-US" dirty="0" smtClean="0"/>
              <a:t>, </a:t>
            </a:r>
            <a:r>
              <a:rPr lang="en-US" dirty="0" err="1" smtClean="0"/>
              <a:t>tau_rewrite</a:t>
            </a:r>
            <a:r>
              <a:rPr lang="en-US" dirty="0" smtClean="0"/>
              <a:t>, </a:t>
            </a:r>
            <a:r>
              <a:rPr lang="en-US" dirty="0" err="1" smtClean="0"/>
              <a:t>tau_exec</a:t>
            </a:r>
            <a:r>
              <a:rPr lang="en-US" dirty="0" smtClean="0"/>
              <a:t>, </a:t>
            </a:r>
            <a:r>
              <a:rPr lang="en-US" dirty="0" err="1" smtClean="0"/>
              <a:t>tau_gen_wrapper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4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and Atomic Events in TAU</a:t>
            </a:r>
            <a:endParaRPr lang="en-US" dirty="0"/>
          </a:p>
        </p:txBody>
      </p:sp>
      <p:pic>
        <p:nvPicPr>
          <p:cNvPr id="4" name="Picture 3" descr=" flat.tiff                                                      0023923EMacintosh HD                   7C2604D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0" y="1219200"/>
            <a:ext cx="6494463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66665" y="1981200"/>
            <a:ext cx="19145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Interval events</a:t>
            </a:r>
          </a:p>
          <a:p>
            <a:pPr eaLnBrk="1" hangingPunct="1"/>
            <a:r>
              <a:rPr lang="en-US" sz="1800"/>
              <a:t>e.g., routines</a:t>
            </a:r>
          </a:p>
          <a:p>
            <a:pPr eaLnBrk="1" hangingPunct="1"/>
            <a:r>
              <a:rPr lang="en-US" sz="1800"/>
              <a:t>(start/stop) show </a:t>
            </a:r>
          </a:p>
          <a:p>
            <a:pPr eaLnBrk="1" hangingPunct="1"/>
            <a:r>
              <a:rPr lang="en-US" sz="1800" b="1" i="1"/>
              <a:t>duration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942715" y="2590800"/>
            <a:ext cx="1133475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771390" y="3724275"/>
            <a:ext cx="2209800" cy="147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Atomic events</a:t>
            </a:r>
          </a:p>
          <a:p>
            <a:pPr eaLnBrk="1" hangingPunct="1"/>
            <a:r>
              <a:rPr lang="en-US" sz="1800"/>
              <a:t>(triggered with </a:t>
            </a:r>
          </a:p>
          <a:p>
            <a:pPr eaLnBrk="1" hangingPunct="1"/>
            <a:r>
              <a:rPr lang="en-US" sz="1800"/>
              <a:t>value) show </a:t>
            </a:r>
          </a:p>
          <a:p>
            <a:pPr eaLnBrk="1" hangingPunct="1"/>
            <a:r>
              <a:rPr lang="en-US" sz="1800" b="1" i="1"/>
              <a:t>extent of variation </a:t>
            </a:r>
            <a:br>
              <a:rPr lang="en-US" sz="1800" b="1" i="1"/>
            </a:br>
            <a:r>
              <a:rPr lang="en-US" sz="1800"/>
              <a:t>(min/max/mean)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6049078" y="4267200"/>
            <a:ext cx="722312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0440" y="5218113"/>
            <a:ext cx="5568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% export TAU_CALLPATH_DEPTH=0</a:t>
            </a:r>
          </a:p>
          <a:p>
            <a:pPr eaLnBrk="1" hangingPunct="1"/>
            <a:r>
              <a:rPr lang="en-US" sz="1600"/>
              <a:t>% export TAU_TRACK_HEAP=1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8996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Events, Context Events</a:t>
            </a:r>
            <a:endParaRPr lang="en-US" dirty="0"/>
          </a:p>
        </p:txBody>
      </p:sp>
      <p:pic>
        <p:nvPicPr>
          <p:cNvPr id="4" name="Picture 3" descr="&#10;call1.tiff                                                     0023923EMacintosh HD                   7C2604D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5" y="979520"/>
            <a:ext cx="7370763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8195" y="5475320"/>
            <a:ext cx="5568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% export TAU_CALLPATH_DEPTH=1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1600"/>
              <a:t>% export TAU_TRACK_HEAP=1</a:t>
            </a:r>
            <a:endParaRPr lang="en-US" sz="18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19508" y="2041558"/>
            <a:ext cx="164782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Atomic events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5862195" y="2427320"/>
            <a:ext cx="2133600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57595" y="3113120"/>
            <a:ext cx="17240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Context events</a:t>
            </a:r>
            <a:br>
              <a:rPr lang="en-US" sz="1800"/>
            </a:br>
            <a:r>
              <a:rPr lang="en-US" sz="1800"/>
              <a:t>=atomic event</a:t>
            </a:r>
          </a:p>
          <a:p>
            <a:pPr eaLnBrk="1" hangingPunct="1"/>
            <a:r>
              <a:rPr lang="en-US" sz="1800"/>
              <a:t>+ executing </a:t>
            </a:r>
            <a:br>
              <a:rPr lang="en-US" sz="1800"/>
            </a:br>
            <a:r>
              <a:rPr lang="en-US" sz="1800"/>
              <a:t>context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6700395" y="433232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633595" y="5475320"/>
            <a:ext cx="299561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Controls depth of executing </a:t>
            </a:r>
          </a:p>
          <a:p>
            <a:pPr eaLnBrk="1" hangingPunct="1"/>
            <a:r>
              <a:rPr lang="en-US" sz="1800"/>
              <a:t>context shown in profiles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 flipV="1">
            <a:off x="4109595" y="570392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AU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TAU.thmx</Template>
  <TotalTime>3427</TotalTime>
  <Words>2549</Words>
  <Application>Microsoft Macintosh PowerPoint</Application>
  <PresentationFormat>On-screen Show (4:3)</PresentationFormat>
  <Paragraphs>336</Paragraphs>
  <Slides>57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TAU</vt:lpstr>
      <vt:lpstr>Picture</vt:lpstr>
      <vt:lpstr>TAU: Performance Measurement Technology</vt:lpstr>
      <vt:lpstr>TAU Performance System® </vt:lpstr>
      <vt:lpstr>TAU Performance System® </vt:lpstr>
      <vt:lpstr>How does TAU work?</vt:lpstr>
      <vt:lpstr>How does TAU work, cont.</vt:lpstr>
      <vt:lpstr>Using TAU: A brief Introduction to instrumentation</vt:lpstr>
      <vt:lpstr>Using TAU: A brief introduction to tau_exec</vt:lpstr>
      <vt:lpstr>Interval and Atomic Events in TAU</vt:lpstr>
      <vt:lpstr>Atomic Events, Context Events</vt:lpstr>
      <vt:lpstr>Instrumentation Options in TAU</vt:lpstr>
      <vt:lpstr>Source Instrumentation Using PDT</vt:lpstr>
      <vt:lpstr>TAU Instrumentor for generic instrumentation</vt:lpstr>
      <vt:lpstr>“file” construct </vt:lpstr>
      <vt:lpstr>“entry” construct</vt:lpstr>
      <vt:lpstr>“exit” construct</vt:lpstr>
      <vt:lpstr>“init” construct</vt:lpstr>
      <vt:lpstr>“decl” construct</vt:lpstr>
      <vt:lpstr>Code Substitutions</vt:lpstr>
      <vt:lpstr>Putting it all together: an example</vt:lpstr>
      <vt:lpstr>TAU Instrumentor Example, cont.</vt:lpstr>
      <vt:lpstr>Example output</vt:lpstr>
      <vt:lpstr>Three Techniques for Wrapping External Libraries</vt:lpstr>
      <vt:lpstr>Issues: Preprocessor based substitution</vt:lpstr>
      <vt:lpstr>Issues: Linker based substitution</vt:lpstr>
      <vt:lpstr>Preloading a wrapper library at runtime</vt:lpstr>
      <vt:lpstr>tau_gen_wrapper</vt:lpstr>
      <vt:lpstr>tau_wrap</vt:lpstr>
      <vt:lpstr>HDF5 Library Wrapping</vt:lpstr>
      <vt:lpstr>TAU Binary Instrumentation</vt:lpstr>
      <vt:lpstr>TAU Sampling</vt:lpstr>
      <vt:lpstr>TAU Metadata Collection</vt:lpstr>
      <vt:lpstr>GPU: Method Support and Implementation</vt:lpstr>
      <vt:lpstr>Profiling GPGPU Executions</vt:lpstr>
      <vt:lpstr>Host (CPU) - GPU Scenarios</vt:lpstr>
      <vt:lpstr>Host-GPU Measurement – Callback Method</vt:lpstr>
      <vt:lpstr>NVIDIA CUPTI</vt:lpstr>
      <vt:lpstr>GPU Performance Tool Interoperability</vt:lpstr>
      <vt:lpstr>Profiling PGI Accelerator Primatives</vt:lpstr>
      <vt:lpstr>TAU Profile, Trace Analysis</vt:lpstr>
      <vt:lpstr>ParaProf Profile Analysis &amp; Visualization</vt:lpstr>
      <vt:lpstr>ParaProf : NAS BT MPI Flat Profile</vt:lpstr>
      <vt:lpstr>ParaProf: NAS BT MPI Phase Profile</vt:lpstr>
      <vt:lpstr>ParaProf: 3D Display</vt:lpstr>
      <vt:lpstr>ParaProf: 3D Topolology</vt:lpstr>
      <vt:lpstr>ParaProf: Snapshot profiles</vt:lpstr>
      <vt:lpstr>ParaProf: Profile Snapshot Views</vt:lpstr>
      <vt:lpstr>ParaProf: Snapshot Replay</vt:lpstr>
      <vt:lpstr>ParaProf: Callgraph Visualizations</vt:lpstr>
      <vt:lpstr>ParaProf: Communication Matrix – 2D, 3D</vt:lpstr>
      <vt:lpstr>PerfExplorer: Parametric Study Support</vt:lpstr>
      <vt:lpstr>PerfExplorer: Phase Profiling of HW Counters</vt:lpstr>
      <vt:lpstr>PerfExplorer: Correlation Analysis</vt:lpstr>
      <vt:lpstr>PerfExplorer Cluster Analysis</vt:lpstr>
      <vt:lpstr>PerfExplorer Cluster Analysis</vt:lpstr>
      <vt:lpstr>PerfExplorer: Regression Visualization</vt:lpstr>
      <vt:lpstr>Final Items of Note</vt:lpstr>
      <vt:lpstr>Support Acknowledgements</vt:lpstr>
    </vt:vector>
  </TitlesOfParts>
  <Company>ParaTools,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XPRESS: Current &amp; Prior Work &amp; Results</dc:title>
  <dc:creator>Kevin Huck</dc:creator>
  <cp:lastModifiedBy>Kevin Huck</cp:lastModifiedBy>
  <cp:revision>84</cp:revision>
  <dcterms:created xsi:type="dcterms:W3CDTF">2013-01-23T21:03:42Z</dcterms:created>
  <dcterms:modified xsi:type="dcterms:W3CDTF">2013-02-06T17:36:31Z</dcterms:modified>
</cp:coreProperties>
</file>