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24"/>
  </p:notesMasterIdLst>
  <p:handoutMasterIdLst>
    <p:handoutMasterId r:id="rId25"/>
  </p:handoutMasterIdLst>
  <p:sldIdLst>
    <p:sldId id="256" r:id="rId2"/>
    <p:sldId id="265" r:id="rId3"/>
    <p:sldId id="287" r:id="rId4"/>
    <p:sldId id="288" r:id="rId5"/>
    <p:sldId id="283" r:id="rId6"/>
    <p:sldId id="271" r:id="rId7"/>
    <p:sldId id="296" r:id="rId8"/>
    <p:sldId id="297" r:id="rId9"/>
    <p:sldId id="281" r:id="rId10"/>
    <p:sldId id="285" r:id="rId11"/>
    <p:sldId id="286" r:id="rId12"/>
    <p:sldId id="280" r:id="rId13"/>
    <p:sldId id="282" r:id="rId14"/>
    <p:sldId id="284" r:id="rId15"/>
    <p:sldId id="291" r:id="rId16"/>
    <p:sldId id="292" r:id="rId17"/>
    <p:sldId id="293" r:id="rId18"/>
    <p:sldId id="294" r:id="rId19"/>
    <p:sldId id="295" r:id="rId20"/>
    <p:sldId id="289" r:id="rId21"/>
    <p:sldId id="260" r:id="rId22"/>
    <p:sldId id="261" r:id="rId23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53" autoAdjust="0"/>
    <p:restoredTop sz="94595" autoAdjust="0"/>
  </p:normalViewPr>
  <p:slideViewPr>
    <p:cSldViewPr snapToGrid="0" snapToObjects="1">
      <p:cViewPr varScale="1">
        <p:scale>
          <a:sx n="111" d="100"/>
          <a:sy n="111" d="100"/>
        </p:scale>
        <p:origin x="-1448" y="-12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976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notesMaster" Target="notesMasters/notesMaster1.xml"/><Relationship Id="rId25" Type="http://schemas.openxmlformats.org/officeDocument/2006/relationships/handoutMaster" Target="handoutMasters/handoutMaster1.xml"/><Relationship Id="rId26" Type="http://schemas.openxmlformats.org/officeDocument/2006/relationships/printerSettings" Target="printerSettings/printerSettings1.bin"/><Relationship Id="rId27" Type="http://schemas.openxmlformats.org/officeDocument/2006/relationships/presProps" Target="presProps.xml"/><Relationship Id="rId28" Type="http://schemas.openxmlformats.org/officeDocument/2006/relationships/viewProps" Target="viewProps.xml"/><Relationship Id="rId29" Type="http://schemas.openxmlformats.org/officeDocument/2006/relationships/theme" Target="theme/theme1.xml"/><Relationship Id="rId30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khuck:data:SUPER:MPAS:edison:no-weights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/>
              <a:t>ADV correlated with Metadata</a:t>
            </a:r>
          </a:p>
        </c:rich>
      </c:tx>
      <c:layout/>
      <c:overlay val="0"/>
    </c:title>
    <c:autoTitleDeleted val="0"/>
    <c:plotArea>
      <c:layout/>
      <c:scatterChart>
        <c:scatterStyle val="lineMarker"/>
        <c:varyColors val="0"/>
        <c:ser>
          <c:idx val="0"/>
          <c:order val="0"/>
          <c:tx>
            <c:strRef>
              <c:f>'[no-weights.xlsx]Sheet1'!$G$1</c:f>
              <c:strCache>
                <c:ptCount val="1"/>
                <c:pt idx="0">
                  <c:v>nCellsSolve</c:v>
                </c:pt>
              </c:strCache>
            </c:strRef>
          </c:tx>
          <c:spPr>
            <a:ln w="47625">
              <a:noFill/>
            </a:ln>
          </c:spPr>
          <c:trendline>
            <c:trendlineType val="linear"/>
            <c:dispRSqr val="1"/>
            <c:dispEq val="1"/>
            <c:trendlineLbl>
              <c:layout>
                <c:manualLayout>
                  <c:x val="0.165865960303349"/>
                  <c:y val="0.0520299853099406"/>
                </c:manualLayout>
              </c:layout>
              <c:numFmt formatCode="General" sourceLinked="0"/>
            </c:trendlineLbl>
          </c:trendline>
          <c:xVal>
            <c:numRef>
              <c:f>'[no-weights.xlsx]Sheet1'!$C$2:$C$121</c:f>
              <c:numCache>
                <c:formatCode>General</c:formatCode>
                <c:ptCount val="120"/>
                <c:pt idx="0">
                  <c:v>2.7536534E7</c:v>
                </c:pt>
                <c:pt idx="1">
                  <c:v>3.1347915E7</c:v>
                </c:pt>
                <c:pt idx="2">
                  <c:v>3.1432881E7</c:v>
                </c:pt>
                <c:pt idx="3">
                  <c:v>2.5344983E7</c:v>
                </c:pt>
                <c:pt idx="4">
                  <c:v>2.9225762E7</c:v>
                </c:pt>
                <c:pt idx="5">
                  <c:v>2.4478672E7</c:v>
                </c:pt>
                <c:pt idx="6">
                  <c:v>2.8295346E7</c:v>
                </c:pt>
                <c:pt idx="7">
                  <c:v>3.2298912E7</c:v>
                </c:pt>
                <c:pt idx="8">
                  <c:v>2.1335542E7</c:v>
                </c:pt>
                <c:pt idx="9">
                  <c:v>2.5422053E7</c:v>
                </c:pt>
                <c:pt idx="10">
                  <c:v>3.0961877E7</c:v>
                </c:pt>
                <c:pt idx="11">
                  <c:v>3.2602071E7</c:v>
                </c:pt>
                <c:pt idx="12">
                  <c:v>3.3874231E7</c:v>
                </c:pt>
                <c:pt idx="13">
                  <c:v>3.4249892E7</c:v>
                </c:pt>
                <c:pt idx="14">
                  <c:v>3.4362536E7</c:v>
                </c:pt>
                <c:pt idx="15">
                  <c:v>2.9397142E7</c:v>
                </c:pt>
                <c:pt idx="16">
                  <c:v>3.1474854E7</c:v>
                </c:pt>
                <c:pt idx="17">
                  <c:v>2.9437229E7</c:v>
                </c:pt>
                <c:pt idx="18">
                  <c:v>3.3589116E7</c:v>
                </c:pt>
                <c:pt idx="19">
                  <c:v>2.749235E7</c:v>
                </c:pt>
                <c:pt idx="20">
                  <c:v>3.2743004E7</c:v>
                </c:pt>
                <c:pt idx="21">
                  <c:v>3.4261085E7</c:v>
                </c:pt>
                <c:pt idx="22">
                  <c:v>2.4905045E7</c:v>
                </c:pt>
                <c:pt idx="23">
                  <c:v>3.3358168E7</c:v>
                </c:pt>
                <c:pt idx="24">
                  <c:v>3.1065371E7</c:v>
                </c:pt>
                <c:pt idx="25">
                  <c:v>3.0616075E7</c:v>
                </c:pt>
                <c:pt idx="26">
                  <c:v>2.9106595E7</c:v>
                </c:pt>
                <c:pt idx="27">
                  <c:v>3.1090647E7</c:v>
                </c:pt>
                <c:pt idx="28">
                  <c:v>3.1179457E7</c:v>
                </c:pt>
                <c:pt idx="29">
                  <c:v>3.2126821E7</c:v>
                </c:pt>
                <c:pt idx="30">
                  <c:v>1.6566201E7</c:v>
                </c:pt>
                <c:pt idx="31">
                  <c:v>2.1962331E7</c:v>
                </c:pt>
                <c:pt idx="32">
                  <c:v>2.3208165E7</c:v>
                </c:pt>
                <c:pt idx="33">
                  <c:v>3.1858009E7</c:v>
                </c:pt>
                <c:pt idx="34">
                  <c:v>2.7745616E7</c:v>
                </c:pt>
                <c:pt idx="35">
                  <c:v>2.591885E7</c:v>
                </c:pt>
                <c:pt idx="36">
                  <c:v>3.1149229E7</c:v>
                </c:pt>
                <c:pt idx="37">
                  <c:v>2.2833299E7</c:v>
                </c:pt>
                <c:pt idx="38">
                  <c:v>2.7419239E7</c:v>
                </c:pt>
                <c:pt idx="39">
                  <c:v>3.2905705E7</c:v>
                </c:pt>
                <c:pt idx="40">
                  <c:v>2.586635E7</c:v>
                </c:pt>
                <c:pt idx="41">
                  <c:v>2.9702987E7</c:v>
                </c:pt>
                <c:pt idx="42">
                  <c:v>3.0564739E7</c:v>
                </c:pt>
                <c:pt idx="43">
                  <c:v>3.2039831E7</c:v>
                </c:pt>
                <c:pt idx="44">
                  <c:v>3.1071247E7</c:v>
                </c:pt>
                <c:pt idx="45">
                  <c:v>1.7083868E7</c:v>
                </c:pt>
                <c:pt idx="46">
                  <c:v>2.3173211E7</c:v>
                </c:pt>
                <c:pt idx="47">
                  <c:v>2.2433014E7</c:v>
                </c:pt>
                <c:pt idx="48">
                  <c:v>3.4296998E7</c:v>
                </c:pt>
                <c:pt idx="49">
                  <c:v>3.1237809E7</c:v>
                </c:pt>
                <c:pt idx="50">
                  <c:v>3.0890515E7</c:v>
                </c:pt>
                <c:pt idx="51">
                  <c:v>2.2464861E7</c:v>
                </c:pt>
                <c:pt idx="52">
                  <c:v>3.3610009E7</c:v>
                </c:pt>
                <c:pt idx="53">
                  <c:v>3.2420041E7</c:v>
                </c:pt>
                <c:pt idx="54">
                  <c:v>2.9890409E7</c:v>
                </c:pt>
                <c:pt idx="55">
                  <c:v>3.4558247E7</c:v>
                </c:pt>
                <c:pt idx="56">
                  <c:v>3.352286E7</c:v>
                </c:pt>
                <c:pt idx="57">
                  <c:v>3.4452269E7</c:v>
                </c:pt>
                <c:pt idx="58">
                  <c:v>3.1974387E7</c:v>
                </c:pt>
                <c:pt idx="59">
                  <c:v>3.3538017E7</c:v>
                </c:pt>
                <c:pt idx="60">
                  <c:v>1.7486005E7</c:v>
                </c:pt>
                <c:pt idx="61">
                  <c:v>1.985126E7</c:v>
                </c:pt>
                <c:pt idx="62">
                  <c:v>1.8767164E7</c:v>
                </c:pt>
                <c:pt idx="63">
                  <c:v>3.2115718E7</c:v>
                </c:pt>
                <c:pt idx="64">
                  <c:v>2.8680386E7</c:v>
                </c:pt>
                <c:pt idx="65">
                  <c:v>2.9836155E7</c:v>
                </c:pt>
                <c:pt idx="66">
                  <c:v>2.9119899E7</c:v>
                </c:pt>
                <c:pt idx="67">
                  <c:v>3.0617678E7</c:v>
                </c:pt>
                <c:pt idx="68">
                  <c:v>3.1036018E7</c:v>
                </c:pt>
                <c:pt idx="69">
                  <c:v>2.9332044E7</c:v>
                </c:pt>
                <c:pt idx="70">
                  <c:v>2.4099203E7</c:v>
                </c:pt>
                <c:pt idx="71">
                  <c:v>2.6025694E7</c:v>
                </c:pt>
                <c:pt idx="72">
                  <c:v>2.9267576E7</c:v>
                </c:pt>
                <c:pt idx="73">
                  <c:v>3.0682161E7</c:v>
                </c:pt>
                <c:pt idx="74">
                  <c:v>3.4887705E7</c:v>
                </c:pt>
                <c:pt idx="75">
                  <c:v>3.5584065E7</c:v>
                </c:pt>
                <c:pt idx="76">
                  <c:v>3.5070127E7</c:v>
                </c:pt>
                <c:pt idx="77">
                  <c:v>3.5737134E7</c:v>
                </c:pt>
                <c:pt idx="78">
                  <c:v>3.2167717E7</c:v>
                </c:pt>
                <c:pt idx="79">
                  <c:v>3.5842375E7</c:v>
                </c:pt>
                <c:pt idx="80">
                  <c:v>2.7131788E7</c:v>
                </c:pt>
                <c:pt idx="81">
                  <c:v>3.5420521E7</c:v>
                </c:pt>
                <c:pt idx="82">
                  <c:v>2.6169334E7</c:v>
                </c:pt>
                <c:pt idx="83">
                  <c:v>2.62197E7</c:v>
                </c:pt>
                <c:pt idx="84">
                  <c:v>3.185693E7</c:v>
                </c:pt>
                <c:pt idx="85">
                  <c:v>3.1885413E7</c:v>
                </c:pt>
                <c:pt idx="86">
                  <c:v>3.839092E7</c:v>
                </c:pt>
                <c:pt idx="87">
                  <c:v>3.8285527E7</c:v>
                </c:pt>
                <c:pt idx="88">
                  <c:v>3.8427446E7</c:v>
                </c:pt>
                <c:pt idx="89">
                  <c:v>3.8342932E7</c:v>
                </c:pt>
                <c:pt idx="90">
                  <c:v>3.7942638E7</c:v>
                </c:pt>
                <c:pt idx="91">
                  <c:v>3.8393175E7</c:v>
                </c:pt>
                <c:pt idx="92">
                  <c:v>3.5582831E7</c:v>
                </c:pt>
                <c:pt idx="93">
                  <c:v>3.5154705E7</c:v>
                </c:pt>
                <c:pt idx="94">
                  <c:v>3.8016468E7</c:v>
                </c:pt>
                <c:pt idx="95">
                  <c:v>3.8440305E7</c:v>
                </c:pt>
                <c:pt idx="96">
                  <c:v>3.4739724E7</c:v>
                </c:pt>
                <c:pt idx="97">
                  <c:v>3.4337332E7</c:v>
                </c:pt>
                <c:pt idx="98">
                  <c:v>3.2927234E7</c:v>
                </c:pt>
                <c:pt idx="99">
                  <c:v>3.3264922E7</c:v>
                </c:pt>
                <c:pt idx="100">
                  <c:v>2.7691528E7</c:v>
                </c:pt>
                <c:pt idx="101">
                  <c:v>2.6931338E7</c:v>
                </c:pt>
                <c:pt idx="102">
                  <c:v>3.2501811E7</c:v>
                </c:pt>
                <c:pt idx="103">
                  <c:v>3.2993971E7</c:v>
                </c:pt>
                <c:pt idx="104">
                  <c:v>2.9931462E7</c:v>
                </c:pt>
                <c:pt idx="105">
                  <c:v>3.2978192E7</c:v>
                </c:pt>
                <c:pt idx="106">
                  <c:v>2.8594329E7</c:v>
                </c:pt>
                <c:pt idx="107">
                  <c:v>2.7445957E7</c:v>
                </c:pt>
                <c:pt idx="108">
                  <c:v>3.5176325E7</c:v>
                </c:pt>
                <c:pt idx="109">
                  <c:v>2.7978904E7</c:v>
                </c:pt>
                <c:pt idx="110">
                  <c:v>3.483574E7</c:v>
                </c:pt>
                <c:pt idx="111">
                  <c:v>3.563002E7</c:v>
                </c:pt>
                <c:pt idx="112">
                  <c:v>3.4994102E7</c:v>
                </c:pt>
                <c:pt idx="113">
                  <c:v>3.4739744E7</c:v>
                </c:pt>
                <c:pt idx="114">
                  <c:v>3.4917423E7</c:v>
                </c:pt>
                <c:pt idx="115">
                  <c:v>3.3607109E7</c:v>
                </c:pt>
                <c:pt idx="116">
                  <c:v>2.8393929E7</c:v>
                </c:pt>
                <c:pt idx="117">
                  <c:v>3.3321619E7</c:v>
                </c:pt>
                <c:pt idx="118">
                  <c:v>3.0354757E7</c:v>
                </c:pt>
                <c:pt idx="119">
                  <c:v>3.240902E7</c:v>
                </c:pt>
              </c:numCache>
            </c:numRef>
          </c:xVal>
          <c:yVal>
            <c:numRef>
              <c:f>'[no-weights.xlsx]Sheet1'!$G$2:$G$121</c:f>
              <c:numCache>
                <c:formatCode>General</c:formatCode>
                <c:ptCount val="120"/>
                <c:pt idx="0">
                  <c:v>964.0</c:v>
                </c:pt>
                <c:pt idx="1">
                  <c:v>948.0</c:v>
                </c:pt>
                <c:pt idx="2">
                  <c:v>949.0</c:v>
                </c:pt>
                <c:pt idx="3">
                  <c:v>940.0</c:v>
                </c:pt>
                <c:pt idx="4">
                  <c:v>959.0</c:v>
                </c:pt>
                <c:pt idx="5">
                  <c:v>953.0</c:v>
                </c:pt>
                <c:pt idx="6">
                  <c:v>938.0</c:v>
                </c:pt>
                <c:pt idx="7">
                  <c:v>956.0</c:v>
                </c:pt>
                <c:pt idx="8">
                  <c:v>958.0</c:v>
                </c:pt>
                <c:pt idx="9">
                  <c:v>955.0</c:v>
                </c:pt>
                <c:pt idx="10">
                  <c:v>955.0</c:v>
                </c:pt>
                <c:pt idx="11">
                  <c:v>959.0</c:v>
                </c:pt>
                <c:pt idx="12">
                  <c:v>954.0</c:v>
                </c:pt>
                <c:pt idx="13">
                  <c:v>963.0</c:v>
                </c:pt>
                <c:pt idx="14">
                  <c:v>939.0</c:v>
                </c:pt>
                <c:pt idx="15">
                  <c:v>952.0</c:v>
                </c:pt>
                <c:pt idx="16">
                  <c:v>951.0</c:v>
                </c:pt>
                <c:pt idx="17">
                  <c:v>955.0</c:v>
                </c:pt>
                <c:pt idx="18">
                  <c:v>947.0</c:v>
                </c:pt>
                <c:pt idx="19">
                  <c:v>962.0</c:v>
                </c:pt>
                <c:pt idx="20">
                  <c:v>957.0</c:v>
                </c:pt>
                <c:pt idx="21">
                  <c:v>952.0</c:v>
                </c:pt>
                <c:pt idx="22">
                  <c:v>949.0</c:v>
                </c:pt>
                <c:pt idx="23">
                  <c:v>955.0</c:v>
                </c:pt>
                <c:pt idx="24">
                  <c:v>950.0</c:v>
                </c:pt>
                <c:pt idx="25">
                  <c:v>954.0</c:v>
                </c:pt>
                <c:pt idx="26">
                  <c:v>951.0</c:v>
                </c:pt>
                <c:pt idx="27">
                  <c:v>948.0</c:v>
                </c:pt>
                <c:pt idx="28">
                  <c:v>954.0</c:v>
                </c:pt>
                <c:pt idx="29">
                  <c:v>941.0</c:v>
                </c:pt>
                <c:pt idx="30">
                  <c:v>952.0</c:v>
                </c:pt>
                <c:pt idx="31">
                  <c:v>951.0</c:v>
                </c:pt>
                <c:pt idx="32">
                  <c:v>951.0</c:v>
                </c:pt>
                <c:pt idx="33">
                  <c:v>957.0</c:v>
                </c:pt>
                <c:pt idx="34">
                  <c:v>951.0</c:v>
                </c:pt>
                <c:pt idx="35">
                  <c:v>950.0</c:v>
                </c:pt>
                <c:pt idx="36">
                  <c:v>970.0</c:v>
                </c:pt>
                <c:pt idx="37">
                  <c:v>965.0</c:v>
                </c:pt>
                <c:pt idx="38">
                  <c:v>959.0</c:v>
                </c:pt>
                <c:pt idx="39">
                  <c:v>959.0</c:v>
                </c:pt>
                <c:pt idx="40">
                  <c:v>956.0</c:v>
                </c:pt>
                <c:pt idx="41">
                  <c:v>959.0</c:v>
                </c:pt>
                <c:pt idx="42">
                  <c:v>957.0</c:v>
                </c:pt>
                <c:pt idx="43">
                  <c:v>958.0</c:v>
                </c:pt>
                <c:pt idx="44">
                  <c:v>937.0</c:v>
                </c:pt>
                <c:pt idx="46">
                  <c:v>983.0</c:v>
                </c:pt>
                <c:pt idx="47">
                  <c:v>963.0</c:v>
                </c:pt>
                <c:pt idx="48">
                  <c:v>963.0</c:v>
                </c:pt>
                <c:pt idx="49">
                  <c:v>956.0</c:v>
                </c:pt>
                <c:pt idx="50">
                  <c:v>962.0</c:v>
                </c:pt>
                <c:pt idx="51">
                  <c:v>946.0</c:v>
                </c:pt>
                <c:pt idx="52">
                  <c:v>950.0</c:v>
                </c:pt>
                <c:pt idx="53">
                  <c:v>949.0</c:v>
                </c:pt>
                <c:pt idx="54">
                  <c:v>939.0</c:v>
                </c:pt>
                <c:pt idx="55">
                  <c:v>949.0</c:v>
                </c:pt>
                <c:pt idx="56">
                  <c:v>954.0</c:v>
                </c:pt>
                <c:pt idx="57">
                  <c:v>954.0</c:v>
                </c:pt>
                <c:pt idx="58">
                  <c:v>959.0</c:v>
                </c:pt>
                <c:pt idx="59">
                  <c:v>962.0</c:v>
                </c:pt>
                <c:pt idx="60">
                  <c:v>935.0</c:v>
                </c:pt>
                <c:pt idx="61">
                  <c:v>970.0</c:v>
                </c:pt>
                <c:pt idx="62">
                  <c:v>957.0</c:v>
                </c:pt>
                <c:pt idx="63">
                  <c:v>938.0</c:v>
                </c:pt>
                <c:pt idx="64">
                  <c:v>967.0</c:v>
                </c:pt>
                <c:pt idx="65">
                  <c:v>936.0</c:v>
                </c:pt>
                <c:pt idx="66">
                  <c:v>953.0</c:v>
                </c:pt>
                <c:pt idx="67">
                  <c:v>926.0</c:v>
                </c:pt>
                <c:pt idx="68">
                  <c:v>959.0</c:v>
                </c:pt>
                <c:pt idx="69">
                  <c:v>955.0</c:v>
                </c:pt>
                <c:pt idx="70">
                  <c:v>948.0</c:v>
                </c:pt>
                <c:pt idx="71">
                  <c:v>959.0</c:v>
                </c:pt>
                <c:pt idx="72">
                  <c:v>953.0</c:v>
                </c:pt>
                <c:pt idx="73">
                  <c:v>952.0</c:v>
                </c:pt>
                <c:pt idx="74">
                  <c:v>957.0</c:v>
                </c:pt>
                <c:pt idx="75">
                  <c:v>957.0</c:v>
                </c:pt>
                <c:pt idx="76">
                  <c:v>957.0</c:v>
                </c:pt>
                <c:pt idx="77">
                  <c:v>967.0</c:v>
                </c:pt>
                <c:pt idx="78">
                  <c:v>950.0</c:v>
                </c:pt>
                <c:pt idx="79">
                  <c:v>949.0</c:v>
                </c:pt>
                <c:pt idx="81">
                  <c:v>953.0</c:v>
                </c:pt>
                <c:pt idx="82">
                  <c:v>971.0</c:v>
                </c:pt>
                <c:pt idx="83">
                  <c:v>943.0</c:v>
                </c:pt>
                <c:pt idx="84">
                  <c:v>960.0</c:v>
                </c:pt>
                <c:pt idx="85">
                  <c:v>947.0</c:v>
                </c:pt>
                <c:pt idx="86">
                  <c:v>957.0</c:v>
                </c:pt>
                <c:pt idx="87">
                  <c:v>960.0</c:v>
                </c:pt>
                <c:pt idx="88">
                  <c:v>954.0</c:v>
                </c:pt>
                <c:pt idx="89">
                  <c:v>951.0</c:v>
                </c:pt>
                <c:pt idx="90">
                  <c:v>968.0</c:v>
                </c:pt>
                <c:pt idx="91">
                  <c:v>955.0</c:v>
                </c:pt>
                <c:pt idx="92">
                  <c:v>962.0</c:v>
                </c:pt>
                <c:pt idx="93">
                  <c:v>962.0</c:v>
                </c:pt>
                <c:pt idx="94">
                  <c:v>957.0</c:v>
                </c:pt>
                <c:pt idx="95">
                  <c:v>953.0</c:v>
                </c:pt>
                <c:pt idx="96">
                  <c:v>945.0</c:v>
                </c:pt>
                <c:pt idx="97">
                  <c:v>956.0</c:v>
                </c:pt>
                <c:pt idx="99">
                  <c:v>952.0</c:v>
                </c:pt>
                <c:pt idx="100">
                  <c:v>960.0</c:v>
                </c:pt>
                <c:pt idx="101">
                  <c:v>951.0</c:v>
                </c:pt>
                <c:pt idx="102">
                  <c:v>959.0</c:v>
                </c:pt>
                <c:pt idx="103">
                  <c:v>954.0</c:v>
                </c:pt>
                <c:pt idx="104">
                  <c:v>950.0</c:v>
                </c:pt>
                <c:pt idx="105">
                  <c:v>960.0</c:v>
                </c:pt>
                <c:pt idx="106">
                  <c:v>970.0</c:v>
                </c:pt>
                <c:pt idx="107">
                  <c:v>945.0</c:v>
                </c:pt>
                <c:pt idx="108">
                  <c:v>965.0</c:v>
                </c:pt>
                <c:pt idx="109">
                  <c:v>955.0</c:v>
                </c:pt>
                <c:pt idx="110">
                  <c:v>956.0</c:v>
                </c:pt>
                <c:pt idx="111">
                  <c:v>959.0</c:v>
                </c:pt>
                <c:pt idx="113">
                  <c:v>959.0</c:v>
                </c:pt>
                <c:pt idx="114">
                  <c:v>958.0</c:v>
                </c:pt>
                <c:pt idx="115">
                  <c:v>934.0</c:v>
                </c:pt>
                <c:pt idx="116">
                  <c:v>951.0</c:v>
                </c:pt>
                <c:pt idx="117">
                  <c:v>953.0</c:v>
                </c:pt>
                <c:pt idx="118">
                  <c:v>948.0</c:v>
                </c:pt>
                <c:pt idx="119">
                  <c:v>956.0</c:v>
                </c:pt>
              </c:numCache>
            </c:numRef>
          </c:yVal>
          <c:smooth val="0"/>
        </c:ser>
        <c:ser>
          <c:idx val="1"/>
          <c:order val="1"/>
          <c:tx>
            <c:strRef>
              <c:f>'[no-weights.xlsx]Sheet1'!$H$1</c:f>
              <c:strCache>
                <c:ptCount val="1"/>
                <c:pt idx="0">
                  <c:v>nCells</c:v>
                </c:pt>
              </c:strCache>
            </c:strRef>
          </c:tx>
          <c:spPr>
            <a:ln w="47625">
              <a:noFill/>
            </a:ln>
          </c:spPr>
          <c:trendline>
            <c:trendlineType val="linear"/>
            <c:dispRSqr val="1"/>
            <c:dispEq val="1"/>
            <c:trendlineLbl>
              <c:layout>
                <c:manualLayout>
                  <c:x val="-0.313207637610918"/>
                  <c:y val="-0.032646359276463"/>
                </c:manualLayout>
              </c:layout>
              <c:numFmt formatCode="General" sourceLinked="0"/>
            </c:trendlineLbl>
          </c:trendline>
          <c:xVal>
            <c:numRef>
              <c:f>'[no-weights.xlsx]Sheet1'!$C$2:$C$121</c:f>
              <c:numCache>
                <c:formatCode>General</c:formatCode>
                <c:ptCount val="120"/>
                <c:pt idx="0">
                  <c:v>2.7536534E7</c:v>
                </c:pt>
                <c:pt idx="1">
                  <c:v>3.1347915E7</c:v>
                </c:pt>
                <c:pt idx="2">
                  <c:v>3.1432881E7</c:v>
                </c:pt>
                <c:pt idx="3">
                  <c:v>2.5344983E7</c:v>
                </c:pt>
                <c:pt idx="4">
                  <c:v>2.9225762E7</c:v>
                </c:pt>
                <c:pt idx="5">
                  <c:v>2.4478672E7</c:v>
                </c:pt>
                <c:pt idx="6">
                  <c:v>2.8295346E7</c:v>
                </c:pt>
                <c:pt idx="7">
                  <c:v>3.2298912E7</c:v>
                </c:pt>
                <c:pt idx="8">
                  <c:v>2.1335542E7</c:v>
                </c:pt>
                <c:pt idx="9">
                  <c:v>2.5422053E7</c:v>
                </c:pt>
                <c:pt idx="10">
                  <c:v>3.0961877E7</c:v>
                </c:pt>
                <c:pt idx="11">
                  <c:v>3.2602071E7</c:v>
                </c:pt>
                <c:pt idx="12">
                  <c:v>3.3874231E7</c:v>
                </c:pt>
                <c:pt idx="13">
                  <c:v>3.4249892E7</c:v>
                </c:pt>
                <c:pt idx="14">
                  <c:v>3.4362536E7</c:v>
                </c:pt>
                <c:pt idx="15">
                  <c:v>2.9397142E7</c:v>
                </c:pt>
                <c:pt idx="16">
                  <c:v>3.1474854E7</c:v>
                </c:pt>
                <c:pt idx="17">
                  <c:v>2.9437229E7</c:v>
                </c:pt>
                <c:pt idx="18">
                  <c:v>3.3589116E7</c:v>
                </c:pt>
                <c:pt idx="19">
                  <c:v>2.749235E7</c:v>
                </c:pt>
                <c:pt idx="20">
                  <c:v>3.2743004E7</c:v>
                </c:pt>
                <c:pt idx="21">
                  <c:v>3.4261085E7</c:v>
                </c:pt>
                <c:pt idx="22">
                  <c:v>2.4905045E7</c:v>
                </c:pt>
                <c:pt idx="23">
                  <c:v>3.3358168E7</c:v>
                </c:pt>
                <c:pt idx="24">
                  <c:v>3.1065371E7</c:v>
                </c:pt>
                <c:pt idx="25">
                  <c:v>3.0616075E7</c:v>
                </c:pt>
                <c:pt idx="26">
                  <c:v>2.9106595E7</c:v>
                </c:pt>
                <c:pt idx="27">
                  <c:v>3.1090647E7</c:v>
                </c:pt>
                <c:pt idx="28">
                  <c:v>3.1179457E7</c:v>
                </c:pt>
                <c:pt idx="29">
                  <c:v>3.2126821E7</c:v>
                </c:pt>
                <c:pt idx="30">
                  <c:v>1.6566201E7</c:v>
                </c:pt>
                <c:pt idx="31">
                  <c:v>2.1962331E7</c:v>
                </c:pt>
                <c:pt idx="32">
                  <c:v>2.3208165E7</c:v>
                </c:pt>
                <c:pt idx="33">
                  <c:v>3.1858009E7</c:v>
                </c:pt>
                <c:pt idx="34">
                  <c:v>2.7745616E7</c:v>
                </c:pt>
                <c:pt idx="35">
                  <c:v>2.591885E7</c:v>
                </c:pt>
                <c:pt idx="36">
                  <c:v>3.1149229E7</c:v>
                </c:pt>
                <c:pt idx="37">
                  <c:v>2.2833299E7</c:v>
                </c:pt>
                <c:pt idx="38">
                  <c:v>2.7419239E7</c:v>
                </c:pt>
                <c:pt idx="39">
                  <c:v>3.2905705E7</c:v>
                </c:pt>
                <c:pt idx="40">
                  <c:v>2.586635E7</c:v>
                </c:pt>
                <c:pt idx="41">
                  <c:v>2.9702987E7</c:v>
                </c:pt>
                <c:pt idx="42">
                  <c:v>3.0564739E7</c:v>
                </c:pt>
                <c:pt idx="43">
                  <c:v>3.2039831E7</c:v>
                </c:pt>
                <c:pt idx="44">
                  <c:v>3.1071247E7</c:v>
                </c:pt>
                <c:pt idx="45">
                  <c:v>1.7083868E7</c:v>
                </c:pt>
                <c:pt idx="46">
                  <c:v>2.3173211E7</c:v>
                </c:pt>
                <c:pt idx="47">
                  <c:v>2.2433014E7</c:v>
                </c:pt>
                <c:pt idx="48">
                  <c:v>3.4296998E7</c:v>
                </c:pt>
                <c:pt idx="49">
                  <c:v>3.1237809E7</c:v>
                </c:pt>
                <c:pt idx="50">
                  <c:v>3.0890515E7</c:v>
                </c:pt>
                <c:pt idx="51">
                  <c:v>2.2464861E7</c:v>
                </c:pt>
                <c:pt idx="52">
                  <c:v>3.3610009E7</c:v>
                </c:pt>
                <c:pt idx="53">
                  <c:v>3.2420041E7</c:v>
                </c:pt>
                <c:pt idx="54">
                  <c:v>2.9890409E7</c:v>
                </c:pt>
                <c:pt idx="55">
                  <c:v>3.4558247E7</c:v>
                </c:pt>
                <c:pt idx="56">
                  <c:v>3.352286E7</c:v>
                </c:pt>
                <c:pt idx="57">
                  <c:v>3.4452269E7</c:v>
                </c:pt>
                <c:pt idx="58">
                  <c:v>3.1974387E7</c:v>
                </c:pt>
                <c:pt idx="59">
                  <c:v>3.3538017E7</c:v>
                </c:pt>
                <c:pt idx="60">
                  <c:v>1.7486005E7</c:v>
                </c:pt>
                <c:pt idx="61">
                  <c:v>1.985126E7</c:v>
                </c:pt>
                <c:pt idx="62">
                  <c:v>1.8767164E7</c:v>
                </c:pt>
                <c:pt idx="63">
                  <c:v>3.2115718E7</c:v>
                </c:pt>
                <c:pt idx="64">
                  <c:v>2.8680386E7</c:v>
                </c:pt>
                <c:pt idx="65">
                  <c:v>2.9836155E7</c:v>
                </c:pt>
                <c:pt idx="66">
                  <c:v>2.9119899E7</c:v>
                </c:pt>
                <c:pt idx="67">
                  <c:v>3.0617678E7</c:v>
                </c:pt>
                <c:pt idx="68">
                  <c:v>3.1036018E7</c:v>
                </c:pt>
                <c:pt idx="69">
                  <c:v>2.9332044E7</c:v>
                </c:pt>
                <c:pt idx="70">
                  <c:v>2.4099203E7</c:v>
                </c:pt>
                <c:pt idx="71">
                  <c:v>2.6025694E7</c:v>
                </c:pt>
                <c:pt idx="72">
                  <c:v>2.9267576E7</c:v>
                </c:pt>
                <c:pt idx="73">
                  <c:v>3.0682161E7</c:v>
                </c:pt>
                <c:pt idx="74">
                  <c:v>3.4887705E7</c:v>
                </c:pt>
                <c:pt idx="75">
                  <c:v>3.5584065E7</c:v>
                </c:pt>
                <c:pt idx="76">
                  <c:v>3.5070127E7</c:v>
                </c:pt>
                <c:pt idx="77">
                  <c:v>3.5737134E7</c:v>
                </c:pt>
                <c:pt idx="78">
                  <c:v>3.2167717E7</c:v>
                </c:pt>
                <c:pt idx="79">
                  <c:v>3.5842375E7</c:v>
                </c:pt>
                <c:pt idx="80">
                  <c:v>2.7131788E7</c:v>
                </c:pt>
                <c:pt idx="81">
                  <c:v>3.5420521E7</c:v>
                </c:pt>
                <c:pt idx="82">
                  <c:v>2.6169334E7</c:v>
                </c:pt>
                <c:pt idx="83">
                  <c:v>2.62197E7</c:v>
                </c:pt>
                <c:pt idx="84">
                  <c:v>3.185693E7</c:v>
                </c:pt>
                <c:pt idx="85">
                  <c:v>3.1885413E7</c:v>
                </c:pt>
                <c:pt idx="86">
                  <c:v>3.839092E7</c:v>
                </c:pt>
                <c:pt idx="87">
                  <c:v>3.8285527E7</c:v>
                </c:pt>
                <c:pt idx="88">
                  <c:v>3.8427446E7</c:v>
                </c:pt>
                <c:pt idx="89">
                  <c:v>3.8342932E7</c:v>
                </c:pt>
                <c:pt idx="90">
                  <c:v>3.7942638E7</c:v>
                </c:pt>
                <c:pt idx="91">
                  <c:v>3.8393175E7</c:v>
                </c:pt>
                <c:pt idx="92">
                  <c:v>3.5582831E7</c:v>
                </c:pt>
                <c:pt idx="93">
                  <c:v>3.5154705E7</c:v>
                </c:pt>
                <c:pt idx="94">
                  <c:v>3.8016468E7</c:v>
                </c:pt>
                <c:pt idx="95">
                  <c:v>3.8440305E7</c:v>
                </c:pt>
                <c:pt idx="96">
                  <c:v>3.4739724E7</c:v>
                </c:pt>
                <c:pt idx="97">
                  <c:v>3.4337332E7</c:v>
                </c:pt>
                <c:pt idx="98">
                  <c:v>3.2927234E7</c:v>
                </c:pt>
                <c:pt idx="99">
                  <c:v>3.3264922E7</c:v>
                </c:pt>
                <c:pt idx="100">
                  <c:v>2.7691528E7</c:v>
                </c:pt>
                <c:pt idx="101">
                  <c:v>2.6931338E7</c:v>
                </c:pt>
                <c:pt idx="102">
                  <c:v>3.2501811E7</c:v>
                </c:pt>
                <c:pt idx="103">
                  <c:v>3.2993971E7</c:v>
                </c:pt>
                <c:pt idx="104">
                  <c:v>2.9931462E7</c:v>
                </c:pt>
                <c:pt idx="105">
                  <c:v>3.2978192E7</c:v>
                </c:pt>
                <c:pt idx="106">
                  <c:v>2.8594329E7</c:v>
                </c:pt>
                <c:pt idx="107">
                  <c:v>2.7445957E7</c:v>
                </c:pt>
                <c:pt idx="108">
                  <c:v>3.5176325E7</c:v>
                </c:pt>
                <c:pt idx="109">
                  <c:v>2.7978904E7</c:v>
                </c:pt>
                <c:pt idx="110">
                  <c:v>3.483574E7</c:v>
                </c:pt>
                <c:pt idx="111">
                  <c:v>3.563002E7</c:v>
                </c:pt>
                <c:pt idx="112">
                  <c:v>3.4994102E7</c:v>
                </c:pt>
                <c:pt idx="113">
                  <c:v>3.4739744E7</c:v>
                </c:pt>
                <c:pt idx="114">
                  <c:v>3.4917423E7</c:v>
                </c:pt>
                <c:pt idx="115">
                  <c:v>3.3607109E7</c:v>
                </c:pt>
                <c:pt idx="116">
                  <c:v>2.8393929E7</c:v>
                </c:pt>
                <c:pt idx="117">
                  <c:v>3.3321619E7</c:v>
                </c:pt>
                <c:pt idx="118">
                  <c:v>3.0354757E7</c:v>
                </c:pt>
                <c:pt idx="119">
                  <c:v>3.240902E7</c:v>
                </c:pt>
              </c:numCache>
            </c:numRef>
          </c:xVal>
          <c:yVal>
            <c:numRef>
              <c:f>'[no-weights.xlsx]Sheet1'!$H$2:$H$121</c:f>
              <c:numCache>
                <c:formatCode>General</c:formatCode>
                <c:ptCount val="120"/>
                <c:pt idx="0">
                  <c:v>1235.0</c:v>
                </c:pt>
                <c:pt idx="1">
                  <c:v>1318.0</c:v>
                </c:pt>
                <c:pt idx="2">
                  <c:v>1339.0</c:v>
                </c:pt>
                <c:pt idx="3">
                  <c:v>1139.0</c:v>
                </c:pt>
                <c:pt idx="4">
                  <c:v>1283.0</c:v>
                </c:pt>
                <c:pt idx="5">
                  <c:v>1141.0</c:v>
                </c:pt>
                <c:pt idx="6">
                  <c:v>1241.0</c:v>
                </c:pt>
                <c:pt idx="7">
                  <c:v>1329.0</c:v>
                </c:pt>
                <c:pt idx="8">
                  <c:v>1054.0</c:v>
                </c:pt>
                <c:pt idx="9">
                  <c:v>1160.0</c:v>
                </c:pt>
                <c:pt idx="10">
                  <c:v>1299.0</c:v>
                </c:pt>
                <c:pt idx="11">
                  <c:v>1373.0</c:v>
                </c:pt>
                <c:pt idx="12">
                  <c:v>1272.0</c:v>
                </c:pt>
                <c:pt idx="13">
                  <c:v>1350.0</c:v>
                </c:pt>
                <c:pt idx="14">
                  <c:v>1317.0</c:v>
                </c:pt>
                <c:pt idx="15">
                  <c:v>1255.0</c:v>
                </c:pt>
                <c:pt idx="16">
                  <c:v>1286.0</c:v>
                </c:pt>
                <c:pt idx="17">
                  <c:v>1223.0</c:v>
                </c:pt>
                <c:pt idx="18">
                  <c:v>1331.0</c:v>
                </c:pt>
                <c:pt idx="19">
                  <c:v>1238.0</c:v>
                </c:pt>
                <c:pt idx="20">
                  <c:v>1332.0</c:v>
                </c:pt>
                <c:pt idx="21">
                  <c:v>1366.0</c:v>
                </c:pt>
                <c:pt idx="22">
                  <c:v>1134.0</c:v>
                </c:pt>
                <c:pt idx="23">
                  <c:v>1364.0</c:v>
                </c:pt>
                <c:pt idx="24">
                  <c:v>1337.0</c:v>
                </c:pt>
                <c:pt idx="25">
                  <c:v>1279.0</c:v>
                </c:pt>
                <c:pt idx="26">
                  <c:v>1265.0</c:v>
                </c:pt>
                <c:pt idx="27">
                  <c:v>1326.0</c:v>
                </c:pt>
                <c:pt idx="28">
                  <c:v>1271.0</c:v>
                </c:pt>
                <c:pt idx="29">
                  <c:v>1346.0</c:v>
                </c:pt>
                <c:pt idx="30">
                  <c:v>1029.0</c:v>
                </c:pt>
                <c:pt idx="31">
                  <c:v>1175.0</c:v>
                </c:pt>
                <c:pt idx="32">
                  <c:v>1212.0</c:v>
                </c:pt>
                <c:pt idx="33">
                  <c:v>1317.0</c:v>
                </c:pt>
                <c:pt idx="34">
                  <c:v>1188.0</c:v>
                </c:pt>
                <c:pt idx="35">
                  <c:v>1225.0</c:v>
                </c:pt>
                <c:pt idx="36">
                  <c:v>1326.0</c:v>
                </c:pt>
                <c:pt idx="37">
                  <c:v>1111.0</c:v>
                </c:pt>
                <c:pt idx="38">
                  <c:v>1239.0</c:v>
                </c:pt>
                <c:pt idx="39">
                  <c:v>1346.0</c:v>
                </c:pt>
                <c:pt idx="40">
                  <c:v>1203.0</c:v>
                </c:pt>
                <c:pt idx="41">
                  <c:v>1242.0</c:v>
                </c:pt>
                <c:pt idx="42">
                  <c:v>1257.0</c:v>
                </c:pt>
                <c:pt idx="43">
                  <c:v>1295.0</c:v>
                </c:pt>
                <c:pt idx="44">
                  <c:v>1299.0</c:v>
                </c:pt>
                <c:pt idx="45">
                  <c:v>1165.0</c:v>
                </c:pt>
                <c:pt idx="46">
                  <c:v>1215.0</c:v>
                </c:pt>
                <c:pt idx="47">
                  <c:v>1139.0</c:v>
                </c:pt>
                <c:pt idx="48">
                  <c:v>1377.0</c:v>
                </c:pt>
                <c:pt idx="49">
                  <c:v>1265.0</c:v>
                </c:pt>
                <c:pt idx="50">
                  <c:v>1281.0</c:v>
                </c:pt>
                <c:pt idx="51">
                  <c:v>1241.0</c:v>
                </c:pt>
                <c:pt idx="52">
                  <c:v>1331.0</c:v>
                </c:pt>
                <c:pt idx="53">
                  <c:v>1251.0</c:v>
                </c:pt>
                <c:pt idx="54">
                  <c:v>1179.0</c:v>
                </c:pt>
                <c:pt idx="55">
                  <c:v>1359.0</c:v>
                </c:pt>
                <c:pt idx="56">
                  <c:v>1257.0</c:v>
                </c:pt>
                <c:pt idx="57">
                  <c:v>1356.0</c:v>
                </c:pt>
                <c:pt idx="58">
                  <c:v>1213.0</c:v>
                </c:pt>
                <c:pt idx="59">
                  <c:v>1258.0</c:v>
                </c:pt>
                <c:pt idx="60">
                  <c:v>1080.0</c:v>
                </c:pt>
                <c:pt idx="61">
                  <c:v>1195.0</c:v>
                </c:pt>
                <c:pt idx="62">
                  <c:v>1135.0</c:v>
                </c:pt>
                <c:pt idx="63">
                  <c:v>1358.0</c:v>
                </c:pt>
                <c:pt idx="64">
                  <c:v>1274.0</c:v>
                </c:pt>
                <c:pt idx="65">
                  <c:v>1287.0</c:v>
                </c:pt>
                <c:pt idx="66">
                  <c:v>1293.0</c:v>
                </c:pt>
                <c:pt idx="67">
                  <c:v>1292.0</c:v>
                </c:pt>
                <c:pt idx="68">
                  <c:v>1331.0</c:v>
                </c:pt>
                <c:pt idx="69">
                  <c:v>1350.0</c:v>
                </c:pt>
                <c:pt idx="70">
                  <c:v>1220.0</c:v>
                </c:pt>
                <c:pt idx="71">
                  <c:v>1280.0</c:v>
                </c:pt>
                <c:pt idx="72">
                  <c:v>1310.0</c:v>
                </c:pt>
                <c:pt idx="73">
                  <c:v>1338.0</c:v>
                </c:pt>
                <c:pt idx="74">
                  <c:v>1355.0</c:v>
                </c:pt>
                <c:pt idx="75">
                  <c:v>1368.0</c:v>
                </c:pt>
                <c:pt idx="76">
                  <c:v>1357.0</c:v>
                </c:pt>
                <c:pt idx="77">
                  <c:v>1377.0</c:v>
                </c:pt>
                <c:pt idx="78">
                  <c:v>1316.0</c:v>
                </c:pt>
                <c:pt idx="79">
                  <c:v>1372.0</c:v>
                </c:pt>
                <c:pt idx="80">
                  <c:v>1181.0</c:v>
                </c:pt>
                <c:pt idx="81">
                  <c:v>1373.0</c:v>
                </c:pt>
                <c:pt idx="82">
                  <c:v>1216.0</c:v>
                </c:pt>
                <c:pt idx="83">
                  <c:v>1217.0</c:v>
                </c:pt>
                <c:pt idx="84">
                  <c:v>1333.0</c:v>
                </c:pt>
                <c:pt idx="85">
                  <c:v>1280.0</c:v>
                </c:pt>
                <c:pt idx="86">
                  <c:v>1356.0</c:v>
                </c:pt>
                <c:pt idx="87">
                  <c:v>1356.0</c:v>
                </c:pt>
                <c:pt idx="88">
                  <c:v>1369.0</c:v>
                </c:pt>
                <c:pt idx="89">
                  <c:v>1349.0</c:v>
                </c:pt>
                <c:pt idx="90">
                  <c:v>1364.0</c:v>
                </c:pt>
                <c:pt idx="91">
                  <c:v>1363.0</c:v>
                </c:pt>
                <c:pt idx="92">
                  <c:v>1349.0</c:v>
                </c:pt>
                <c:pt idx="93">
                  <c:v>1325.0</c:v>
                </c:pt>
                <c:pt idx="94">
                  <c:v>1341.0</c:v>
                </c:pt>
                <c:pt idx="95">
                  <c:v>1349.0</c:v>
                </c:pt>
                <c:pt idx="96">
                  <c:v>1365.0</c:v>
                </c:pt>
                <c:pt idx="97">
                  <c:v>1379.0</c:v>
                </c:pt>
                <c:pt idx="98">
                  <c:v>1357.0</c:v>
                </c:pt>
                <c:pt idx="99">
                  <c:v>1332.0</c:v>
                </c:pt>
                <c:pt idx="100">
                  <c:v>1223.0</c:v>
                </c:pt>
                <c:pt idx="101">
                  <c:v>1231.0</c:v>
                </c:pt>
                <c:pt idx="102">
                  <c:v>1343.0</c:v>
                </c:pt>
                <c:pt idx="103">
                  <c:v>1342.0</c:v>
                </c:pt>
                <c:pt idx="104">
                  <c:v>1307.0</c:v>
                </c:pt>
                <c:pt idx="105">
                  <c:v>1353.0</c:v>
                </c:pt>
                <c:pt idx="106">
                  <c:v>1239.0</c:v>
                </c:pt>
                <c:pt idx="107">
                  <c:v>1189.0</c:v>
                </c:pt>
                <c:pt idx="108">
                  <c:v>1358.0</c:v>
                </c:pt>
                <c:pt idx="109">
                  <c:v>1206.0</c:v>
                </c:pt>
                <c:pt idx="110">
                  <c:v>1331.0</c:v>
                </c:pt>
                <c:pt idx="111">
                  <c:v>1406.0</c:v>
                </c:pt>
                <c:pt idx="112">
                  <c:v>1387.0</c:v>
                </c:pt>
                <c:pt idx="113">
                  <c:v>1364.0</c:v>
                </c:pt>
                <c:pt idx="114">
                  <c:v>1360.0</c:v>
                </c:pt>
                <c:pt idx="115">
                  <c:v>1330.0</c:v>
                </c:pt>
                <c:pt idx="116">
                  <c:v>1159.0</c:v>
                </c:pt>
                <c:pt idx="117">
                  <c:v>1287.0</c:v>
                </c:pt>
                <c:pt idx="118">
                  <c:v>1284.0</c:v>
                </c:pt>
                <c:pt idx="119">
                  <c:v>1293.0</c:v>
                </c:pt>
              </c:numCache>
            </c:numRef>
          </c:yVal>
          <c:smooth val="0"/>
        </c:ser>
        <c:ser>
          <c:idx val="2"/>
          <c:order val="2"/>
          <c:tx>
            <c:strRef>
              <c:f>'[no-weights.xlsx]Sheet1'!$I$1</c:f>
              <c:strCache>
                <c:ptCount val="1"/>
                <c:pt idx="0">
                  <c:v>nEdges</c:v>
                </c:pt>
              </c:strCache>
            </c:strRef>
          </c:tx>
          <c:spPr>
            <a:ln w="47625">
              <a:noFill/>
            </a:ln>
          </c:spPr>
          <c:trendline>
            <c:trendlineType val="linear"/>
            <c:dispRSqr val="1"/>
            <c:dispEq val="1"/>
            <c:trendlineLbl>
              <c:layout>
                <c:manualLayout>
                  <c:x val="-0.1701225260002"/>
                  <c:y val="-0.0639039463096983"/>
                </c:manualLayout>
              </c:layout>
              <c:numFmt formatCode="General" sourceLinked="0"/>
            </c:trendlineLbl>
          </c:trendline>
          <c:xVal>
            <c:numRef>
              <c:f>'[no-weights.xlsx]Sheet1'!$C$2:$C$121</c:f>
              <c:numCache>
                <c:formatCode>General</c:formatCode>
                <c:ptCount val="120"/>
                <c:pt idx="0">
                  <c:v>2.7536534E7</c:v>
                </c:pt>
                <c:pt idx="1">
                  <c:v>3.1347915E7</c:v>
                </c:pt>
                <c:pt idx="2">
                  <c:v>3.1432881E7</c:v>
                </c:pt>
                <c:pt idx="3">
                  <c:v>2.5344983E7</c:v>
                </c:pt>
                <c:pt idx="4">
                  <c:v>2.9225762E7</c:v>
                </c:pt>
                <c:pt idx="5">
                  <c:v>2.4478672E7</c:v>
                </c:pt>
                <c:pt idx="6">
                  <c:v>2.8295346E7</c:v>
                </c:pt>
                <c:pt idx="7">
                  <c:v>3.2298912E7</c:v>
                </c:pt>
                <c:pt idx="8">
                  <c:v>2.1335542E7</c:v>
                </c:pt>
                <c:pt idx="9">
                  <c:v>2.5422053E7</c:v>
                </c:pt>
                <c:pt idx="10">
                  <c:v>3.0961877E7</c:v>
                </c:pt>
                <c:pt idx="11">
                  <c:v>3.2602071E7</c:v>
                </c:pt>
                <c:pt idx="12">
                  <c:v>3.3874231E7</c:v>
                </c:pt>
                <c:pt idx="13">
                  <c:v>3.4249892E7</c:v>
                </c:pt>
                <c:pt idx="14">
                  <c:v>3.4362536E7</c:v>
                </c:pt>
                <c:pt idx="15">
                  <c:v>2.9397142E7</c:v>
                </c:pt>
                <c:pt idx="16">
                  <c:v>3.1474854E7</c:v>
                </c:pt>
                <c:pt idx="17">
                  <c:v>2.9437229E7</c:v>
                </c:pt>
                <c:pt idx="18">
                  <c:v>3.3589116E7</c:v>
                </c:pt>
                <c:pt idx="19">
                  <c:v>2.749235E7</c:v>
                </c:pt>
                <c:pt idx="20">
                  <c:v>3.2743004E7</c:v>
                </c:pt>
                <c:pt idx="21">
                  <c:v>3.4261085E7</c:v>
                </c:pt>
                <c:pt idx="22">
                  <c:v>2.4905045E7</c:v>
                </c:pt>
                <c:pt idx="23">
                  <c:v>3.3358168E7</c:v>
                </c:pt>
                <c:pt idx="24">
                  <c:v>3.1065371E7</c:v>
                </c:pt>
                <c:pt idx="25">
                  <c:v>3.0616075E7</c:v>
                </c:pt>
                <c:pt idx="26">
                  <c:v>2.9106595E7</c:v>
                </c:pt>
                <c:pt idx="27">
                  <c:v>3.1090647E7</c:v>
                </c:pt>
                <c:pt idx="28">
                  <c:v>3.1179457E7</c:v>
                </c:pt>
                <c:pt idx="29">
                  <c:v>3.2126821E7</c:v>
                </c:pt>
                <c:pt idx="30">
                  <c:v>1.6566201E7</c:v>
                </c:pt>
                <c:pt idx="31">
                  <c:v>2.1962331E7</c:v>
                </c:pt>
                <c:pt idx="32">
                  <c:v>2.3208165E7</c:v>
                </c:pt>
                <c:pt idx="33">
                  <c:v>3.1858009E7</c:v>
                </c:pt>
                <c:pt idx="34">
                  <c:v>2.7745616E7</c:v>
                </c:pt>
                <c:pt idx="35">
                  <c:v>2.591885E7</c:v>
                </c:pt>
                <c:pt idx="36">
                  <c:v>3.1149229E7</c:v>
                </c:pt>
                <c:pt idx="37">
                  <c:v>2.2833299E7</c:v>
                </c:pt>
                <c:pt idx="38">
                  <c:v>2.7419239E7</c:v>
                </c:pt>
                <c:pt idx="39">
                  <c:v>3.2905705E7</c:v>
                </c:pt>
                <c:pt idx="40">
                  <c:v>2.586635E7</c:v>
                </c:pt>
                <c:pt idx="41">
                  <c:v>2.9702987E7</c:v>
                </c:pt>
                <c:pt idx="42">
                  <c:v>3.0564739E7</c:v>
                </c:pt>
                <c:pt idx="43">
                  <c:v>3.2039831E7</c:v>
                </c:pt>
                <c:pt idx="44">
                  <c:v>3.1071247E7</c:v>
                </c:pt>
                <c:pt idx="45">
                  <c:v>1.7083868E7</c:v>
                </c:pt>
                <c:pt idx="46">
                  <c:v>2.3173211E7</c:v>
                </c:pt>
                <c:pt idx="47">
                  <c:v>2.2433014E7</c:v>
                </c:pt>
                <c:pt idx="48">
                  <c:v>3.4296998E7</c:v>
                </c:pt>
                <c:pt idx="49">
                  <c:v>3.1237809E7</c:v>
                </c:pt>
                <c:pt idx="50">
                  <c:v>3.0890515E7</c:v>
                </c:pt>
                <c:pt idx="51">
                  <c:v>2.2464861E7</c:v>
                </c:pt>
                <c:pt idx="52">
                  <c:v>3.3610009E7</c:v>
                </c:pt>
                <c:pt idx="53">
                  <c:v>3.2420041E7</c:v>
                </c:pt>
                <c:pt idx="54">
                  <c:v>2.9890409E7</c:v>
                </c:pt>
                <c:pt idx="55">
                  <c:v>3.4558247E7</c:v>
                </c:pt>
                <c:pt idx="56">
                  <c:v>3.352286E7</c:v>
                </c:pt>
                <c:pt idx="57">
                  <c:v>3.4452269E7</c:v>
                </c:pt>
                <c:pt idx="58">
                  <c:v>3.1974387E7</c:v>
                </c:pt>
                <c:pt idx="59">
                  <c:v>3.3538017E7</c:v>
                </c:pt>
                <c:pt idx="60">
                  <c:v>1.7486005E7</c:v>
                </c:pt>
                <c:pt idx="61">
                  <c:v>1.985126E7</c:v>
                </c:pt>
                <c:pt idx="62">
                  <c:v>1.8767164E7</c:v>
                </c:pt>
                <c:pt idx="63">
                  <c:v>3.2115718E7</c:v>
                </c:pt>
                <c:pt idx="64">
                  <c:v>2.8680386E7</c:v>
                </c:pt>
                <c:pt idx="65">
                  <c:v>2.9836155E7</c:v>
                </c:pt>
                <c:pt idx="66">
                  <c:v>2.9119899E7</c:v>
                </c:pt>
                <c:pt idx="67">
                  <c:v>3.0617678E7</c:v>
                </c:pt>
                <c:pt idx="68">
                  <c:v>3.1036018E7</c:v>
                </c:pt>
                <c:pt idx="69">
                  <c:v>2.9332044E7</c:v>
                </c:pt>
                <c:pt idx="70">
                  <c:v>2.4099203E7</c:v>
                </c:pt>
                <c:pt idx="71">
                  <c:v>2.6025694E7</c:v>
                </c:pt>
                <c:pt idx="72">
                  <c:v>2.9267576E7</c:v>
                </c:pt>
                <c:pt idx="73">
                  <c:v>3.0682161E7</c:v>
                </c:pt>
                <c:pt idx="74">
                  <c:v>3.4887705E7</c:v>
                </c:pt>
                <c:pt idx="75">
                  <c:v>3.5584065E7</c:v>
                </c:pt>
                <c:pt idx="76">
                  <c:v>3.5070127E7</c:v>
                </c:pt>
                <c:pt idx="77">
                  <c:v>3.5737134E7</c:v>
                </c:pt>
                <c:pt idx="78">
                  <c:v>3.2167717E7</c:v>
                </c:pt>
                <c:pt idx="79">
                  <c:v>3.5842375E7</c:v>
                </c:pt>
                <c:pt idx="80">
                  <c:v>2.7131788E7</c:v>
                </c:pt>
                <c:pt idx="81">
                  <c:v>3.5420521E7</c:v>
                </c:pt>
                <c:pt idx="82">
                  <c:v>2.6169334E7</c:v>
                </c:pt>
                <c:pt idx="83">
                  <c:v>2.62197E7</c:v>
                </c:pt>
                <c:pt idx="84">
                  <c:v>3.185693E7</c:v>
                </c:pt>
                <c:pt idx="85">
                  <c:v>3.1885413E7</c:v>
                </c:pt>
                <c:pt idx="86">
                  <c:v>3.839092E7</c:v>
                </c:pt>
                <c:pt idx="87">
                  <c:v>3.8285527E7</c:v>
                </c:pt>
                <c:pt idx="88">
                  <c:v>3.8427446E7</c:v>
                </c:pt>
                <c:pt idx="89">
                  <c:v>3.8342932E7</c:v>
                </c:pt>
                <c:pt idx="90">
                  <c:v>3.7942638E7</c:v>
                </c:pt>
                <c:pt idx="91">
                  <c:v>3.8393175E7</c:v>
                </c:pt>
                <c:pt idx="92">
                  <c:v>3.5582831E7</c:v>
                </c:pt>
                <c:pt idx="93">
                  <c:v>3.5154705E7</c:v>
                </c:pt>
                <c:pt idx="94">
                  <c:v>3.8016468E7</c:v>
                </c:pt>
                <c:pt idx="95">
                  <c:v>3.8440305E7</c:v>
                </c:pt>
                <c:pt idx="96">
                  <c:v>3.4739724E7</c:v>
                </c:pt>
                <c:pt idx="97">
                  <c:v>3.4337332E7</c:v>
                </c:pt>
                <c:pt idx="98">
                  <c:v>3.2927234E7</c:v>
                </c:pt>
                <c:pt idx="99">
                  <c:v>3.3264922E7</c:v>
                </c:pt>
                <c:pt idx="100">
                  <c:v>2.7691528E7</c:v>
                </c:pt>
                <c:pt idx="101">
                  <c:v>2.6931338E7</c:v>
                </c:pt>
                <c:pt idx="102">
                  <c:v>3.2501811E7</c:v>
                </c:pt>
                <c:pt idx="103">
                  <c:v>3.2993971E7</c:v>
                </c:pt>
                <c:pt idx="104">
                  <c:v>2.9931462E7</c:v>
                </c:pt>
                <c:pt idx="105">
                  <c:v>3.2978192E7</c:v>
                </c:pt>
                <c:pt idx="106">
                  <c:v>2.8594329E7</c:v>
                </c:pt>
                <c:pt idx="107">
                  <c:v>2.7445957E7</c:v>
                </c:pt>
                <c:pt idx="108">
                  <c:v>3.5176325E7</c:v>
                </c:pt>
                <c:pt idx="109">
                  <c:v>2.7978904E7</c:v>
                </c:pt>
                <c:pt idx="110">
                  <c:v>3.483574E7</c:v>
                </c:pt>
                <c:pt idx="111">
                  <c:v>3.563002E7</c:v>
                </c:pt>
                <c:pt idx="112">
                  <c:v>3.4994102E7</c:v>
                </c:pt>
                <c:pt idx="113">
                  <c:v>3.4739744E7</c:v>
                </c:pt>
                <c:pt idx="114">
                  <c:v>3.4917423E7</c:v>
                </c:pt>
                <c:pt idx="115">
                  <c:v>3.3607109E7</c:v>
                </c:pt>
                <c:pt idx="116">
                  <c:v>2.8393929E7</c:v>
                </c:pt>
                <c:pt idx="117">
                  <c:v>3.3321619E7</c:v>
                </c:pt>
                <c:pt idx="118">
                  <c:v>3.0354757E7</c:v>
                </c:pt>
                <c:pt idx="119">
                  <c:v>3.240902E7</c:v>
                </c:pt>
              </c:numCache>
            </c:numRef>
          </c:xVal>
          <c:yVal>
            <c:numRef>
              <c:f>'[no-weights.xlsx]Sheet1'!$I$2:$I$121</c:f>
              <c:numCache>
                <c:formatCode>General</c:formatCode>
                <c:ptCount val="120"/>
                <c:pt idx="0">
                  <c:v>3875.0</c:v>
                </c:pt>
                <c:pt idx="1">
                  <c:v>4120.0</c:v>
                </c:pt>
                <c:pt idx="2">
                  <c:v>4159.0</c:v>
                </c:pt>
                <c:pt idx="3">
                  <c:v>3608.0</c:v>
                </c:pt>
                <c:pt idx="4">
                  <c:v>4084.0</c:v>
                </c:pt>
                <c:pt idx="5">
                  <c:v>3624.0</c:v>
                </c:pt>
                <c:pt idx="6">
                  <c:v>3881.0</c:v>
                </c:pt>
                <c:pt idx="7">
                  <c:v>4127.0</c:v>
                </c:pt>
                <c:pt idx="8">
                  <c:v>3340.0</c:v>
                </c:pt>
                <c:pt idx="9">
                  <c:v>3675.0</c:v>
                </c:pt>
                <c:pt idx="10">
                  <c:v>4083.0</c:v>
                </c:pt>
                <c:pt idx="11">
                  <c:v>4266.0</c:v>
                </c:pt>
                <c:pt idx="12">
                  <c:v>3958.0</c:v>
                </c:pt>
                <c:pt idx="13">
                  <c:v>4187.0</c:v>
                </c:pt>
                <c:pt idx="14">
                  <c:v>4084.0</c:v>
                </c:pt>
                <c:pt idx="15">
                  <c:v>3908.0</c:v>
                </c:pt>
                <c:pt idx="16">
                  <c:v>4026.0</c:v>
                </c:pt>
                <c:pt idx="17">
                  <c:v>3830.0</c:v>
                </c:pt>
                <c:pt idx="18">
                  <c:v>4138.0</c:v>
                </c:pt>
                <c:pt idx="19">
                  <c:v>3882.0</c:v>
                </c:pt>
                <c:pt idx="20">
                  <c:v>4130.0</c:v>
                </c:pt>
                <c:pt idx="21">
                  <c:v>4245.0</c:v>
                </c:pt>
                <c:pt idx="22">
                  <c:v>3544.0</c:v>
                </c:pt>
                <c:pt idx="23">
                  <c:v>4258.0</c:v>
                </c:pt>
                <c:pt idx="24">
                  <c:v>4149.0</c:v>
                </c:pt>
                <c:pt idx="25">
                  <c:v>3993.0</c:v>
                </c:pt>
                <c:pt idx="26">
                  <c:v>3942.0</c:v>
                </c:pt>
                <c:pt idx="27">
                  <c:v>4113.0</c:v>
                </c:pt>
                <c:pt idx="28">
                  <c:v>3960.0</c:v>
                </c:pt>
                <c:pt idx="29">
                  <c:v>4182.0</c:v>
                </c:pt>
                <c:pt idx="30">
                  <c:v>3511.0</c:v>
                </c:pt>
                <c:pt idx="31">
                  <c:v>3793.0</c:v>
                </c:pt>
                <c:pt idx="32">
                  <c:v>3961.0</c:v>
                </c:pt>
                <c:pt idx="33">
                  <c:v>4078.0</c:v>
                </c:pt>
                <c:pt idx="34">
                  <c:v>3720.0</c:v>
                </c:pt>
                <c:pt idx="35">
                  <c:v>3870.0</c:v>
                </c:pt>
                <c:pt idx="36">
                  <c:v>4118.0</c:v>
                </c:pt>
                <c:pt idx="37">
                  <c:v>3599.0</c:v>
                </c:pt>
                <c:pt idx="38">
                  <c:v>3932.0</c:v>
                </c:pt>
                <c:pt idx="39">
                  <c:v>4176.0</c:v>
                </c:pt>
                <c:pt idx="40">
                  <c:v>3818.0</c:v>
                </c:pt>
                <c:pt idx="41">
                  <c:v>3877.0</c:v>
                </c:pt>
                <c:pt idx="42">
                  <c:v>3915.0</c:v>
                </c:pt>
                <c:pt idx="43">
                  <c:v>4037.0</c:v>
                </c:pt>
                <c:pt idx="44">
                  <c:v>4094.0</c:v>
                </c:pt>
                <c:pt idx="45">
                  <c:v>3750.0</c:v>
                </c:pt>
                <c:pt idx="46">
                  <c:v>3889.0</c:v>
                </c:pt>
                <c:pt idx="47">
                  <c:v>3730.0</c:v>
                </c:pt>
                <c:pt idx="48">
                  <c:v>4278.0</c:v>
                </c:pt>
                <c:pt idx="49">
                  <c:v>3941.0</c:v>
                </c:pt>
                <c:pt idx="50">
                  <c:v>4001.0</c:v>
                </c:pt>
                <c:pt idx="51">
                  <c:v>4045.0</c:v>
                </c:pt>
                <c:pt idx="52">
                  <c:v>4129.0</c:v>
                </c:pt>
                <c:pt idx="53">
                  <c:v>3888.0</c:v>
                </c:pt>
                <c:pt idx="54">
                  <c:v>3675.0</c:v>
                </c:pt>
                <c:pt idx="55">
                  <c:v>4229.0</c:v>
                </c:pt>
                <c:pt idx="56">
                  <c:v>3919.0</c:v>
                </c:pt>
                <c:pt idx="57">
                  <c:v>4211.0</c:v>
                </c:pt>
                <c:pt idx="58">
                  <c:v>3784.0</c:v>
                </c:pt>
                <c:pt idx="59">
                  <c:v>3908.0</c:v>
                </c:pt>
                <c:pt idx="60">
                  <c:v>3655.0</c:v>
                </c:pt>
                <c:pt idx="61">
                  <c:v>3956.0</c:v>
                </c:pt>
                <c:pt idx="62">
                  <c:v>3731.0</c:v>
                </c:pt>
                <c:pt idx="63">
                  <c:v>4223.0</c:v>
                </c:pt>
                <c:pt idx="64">
                  <c:v>4040.0</c:v>
                </c:pt>
                <c:pt idx="65">
                  <c:v>4026.0</c:v>
                </c:pt>
                <c:pt idx="66">
                  <c:v>4090.0</c:v>
                </c:pt>
                <c:pt idx="67">
                  <c:v>4007.0</c:v>
                </c:pt>
                <c:pt idx="68">
                  <c:v>4126.0</c:v>
                </c:pt>
                <c:pt idx="69">
                  <c:v>4233.0</c:v>
                </c:pt>
                <c:pt idx="70">
                  <c:v>3901.0</c:v>
                </c:pt>
                <c:pt idx="71">
                  <c:v>4006.0</c:v>
                </c:pt>
                <c:pt idx="72">
                  <c:v>4156.0</c:v>
                </c:pt>
                <c:pt idx="73">
                  <c:v>4175.0</c:v>
                </c:pt>
                <c:pt idx="74">
                  <c:v>4218.0</c:v>
                </c:pt>
                <c:pt idx="75">
                  <c:v>4253.0</c:v>
                </c:pt>
                <c:pt idx="76">
                  <c:v>4229.0</c:v>
                </c:pt>
                <c:pt idx="77">
                  <c:v>4285.0</c:v>
                </c:pt>
                <c:pt idx="78">
                  <c:v>4104.0</c:v>
                </c:pt>
                <c:pt idx="79">
                  <c:v>4266.0</c:v>
                </c:pt>
                <c:pt idx="80">
                  <c:v>3732.0</c:v>
                </c:pt>
                <c:pt idx="81">
                  <c:v>4270.0</c:v>
                </c:pt>
                <c:pt idx="82">
                  <c:v>3842.0</c:v>
                </c:pt>
                <c:pt idx="83">
                  <c:v>3898.0</c:v>
                </c:pt>
                <c:pt idx="84">
                  <c:v>4273.0</c:v>
                </c:pt>
                <c:pt idx="85">
                  <c:v>4008.0</c:v>
                </c:pt>
                <c:pt idx="86">
                  <c:v>4210.0</c:v>
                </c:pt>
                <c:pt idx="87">
                  <c:v>4209.0</c:v>
                </c:pt>
                <c:pt idx="88">
                  <c:v>4256.0</c:v>
                </c:pt>
                <c:pt idx="89">
                  <c:v>4190.0</c:v>
                </c:pt>
                <c:pt idx="90">
                  <c:v>4233.0</c:v>
                </c:pt>
                <c:pt idx="91">
                  <c:v>4234.0</c:v>
                </c:pt>
                <c:pt idx="92">
                  <c:v>4191.0</c:v>
                </c:pt>
                <c:pt idx="93">
                  <c:v>4103.0</c:v>
                </c:pt>
                <c:pt idx="94">
                  <c:v>4160.0</c:v>
                </c:pt>
                <c:pt idx="95">
                  <c:v>4188.0</c:v>
                </c:pt>
                <c:pt idx="96">
                  <c:v>4244.0</c:v>
                </c:pt>
                <c:pt idx="97">
                  <c:v>4287.0</c:v>
                </c:pt>
                <c:pt idx="98">
                  <c:v>4211.0</c:v>
                </c:pt>
                <c:pt idx="99">
                  <c:v>4152.0</c:v>
                </c:pt>
                <c:pt idx="100">
                  <c:v>3850.0</c:v>
                </c:pt>
                <c:pt idx="101">
                  <c:v>3873.0</c:v>
                </c:pt>
                <c:pt idx="102">
                  <c:v>4166.0</c:v>
                </c:pt>
                <c:pt idx="103">
                  <c:v>4190.0</c:v>
                </c:pt>
                <c:pt idx="104">
                  <c:v>4066.0</c:v>
                </c:pt>
                <c:pt idx="105">
                  <c:v>4199.0</c:v>
                </c:pt>
                <c:pt idx="106">
                  <c:v>3865.0</c:v>
                </c:pt>
                <c:pt idx="107">
                  <c:v>3716.0</c:v>
                </c:pt>
                <c:pt idx="108">
                  <c:v>4214.0</c:v>
                </c:pt>
                <c:pt idx="109">
                  <c:v>3804.0</c:v>
                </c:pt>
                <c:pt idx="110">
                  <c:v>4127.0</c:v>
                </c:pt>
                <c:pt idx="111">
                  <c:v>4376.0</c:v>
                </c:pt>
                <c:pt idx="112">
                  <c:v>4311.0</c:v>
                </c:pt>
                <c:pt idx="113">
                  <c:v>4236.0</c:v>
                </c:pt>
                <c:pt idx="114">
                  <c:v>4223.0</c:v>
                </c:pt>
                <c:pt idx="115">
                  <c:v>4131.0</c:v>
                </c:pt>
                <c:pt idx="116">
                  <c:v>3612.0</c:v>
                </c:pt>
                <c:pt idx="117">
                  <c:v>3998.0</c:v>
                </c:pt>
                <c:pt idx="118">
                  <c:v>3998.0</c:v>
                </c:pt>
                <c:pt idx="119">
                  <c:v>4020.0</c:v>
                </c:pt>
              </c:numCache>
            </c:numRef>
          </c:yVal>
          <c:smooth val="0"/>
        </c:ser>
        <c:ser>
          <c:idx val="3"/>
          <c:order val="3"/>
          <c:tx>
            <c:strRef>
              <c:f>'[no-weights.xlsx]Sheet1'!$J$1</c:f>
              <c:strCache>
                <c:ptCount val="1"/>
                <c:pt idx="0">
                  <c:v>totalLevelCells</c:v>
                </c:pt>
              </c:strCache>
            </c:strRef>
          </c:tx>
          <c:spPr>
            <a:ln w="47625">
              <a:noFill/>
            </a:ln>
          </c:spPr>
          <c:trendline>
            <c:trendlineType val="linear"/>
            <c:dispRSqr val="1"/>
            <c:dispEq val="1"/>
            <c:trendlineLbl>
              <c:layout>
                <c:manualLayout>
                  <c:x val="0.20080566694605"/>
                  <c:y val="-0.0246300757968716"/>
                </c:manualLayout>
              </c:layout>
              <c:numFmt formatCode="General" sourceLinked="0"/>
            </c:trendlineLbl>
          </c:trendline>
          <c:xVal>
            <c:numRef>
              <c:f>'[no-weights.xlsx]Sheet1'!$C$2:$C$121</c:f>
              <c:numCache>
                <c:formatCode>General</c:formatCode>
                <c:ptCount val="120"/>
                <c:pt idx="0">
                  <c:v>2.7536534E7</c:v>
                </c:pt>
                <c:pt idx="1">
                  <c:v>3.1347915E7</c:v>
                </c:pt>
                <c:pt idx="2">
                  <c:v>3.1432881E7</c:v>
                </c:pt>
                <c:pt idx="3">
                  <c:v>2.5344983E7</c:v>
                </c:pt>
                <c:pt idx="4">
                  <c:v>2.9225762E7</c:v>
                </c:pt>
                <c:pt idx="5">
                  <c:v>2.4478672E7</c:v>
                </c:pt>
                <c:pt idx="6">
                  <c:v>2.8295346E7</c:v>
                </c:pt>
                <c:pt idx="7">
                  <c:v>3.2298912E7</c:v>
                </c:pt>
                <c:pt idx="8">
                  <c:v>2.1335542E7</c:v>
                </c:pt>
                <c:pt idx="9">
                  <c:v>2.5422053E7</c:v>
                </c:pt>
                <c:pt idx="10">
                  <c:v>3.0961877E7</c:v>
                </c:pt>
                <c:pt idx="11">
                  <c:v>3.2602071E7</c:v>
                </c:pt>
                <c:pt idx="12">
                  <c:v>3.3874231E7</c:v>
                </c:pt>
                <c:pt idx="13">
                  <c:v>3.4249892E7</c:v>
                </c:pt>
                <c:pt idx="14">
                  <c:v>3.4362536E7</c:v>
                </c:pt>
                <c:pt idx="15">
                  <c:v>2.9397142E7</c:v>
                </c:pt>
                <c:pt idx="16">
                  <c:v>3.1474854E7</c:v>
                </c:pt>
                <c:pt idx="17">
                  <c:v>2.9437229E7</c:v>
                </c:pt>
                <c:pt idx="18">
                  <c:v>3.3589116E7</c:v>
                </c:pt>
                <c:pt idx="19">
                  <c:v>2.749235E7</c:v>
                </c:pt>
                <c:pt idx="20">
                  <c:v>3.2743004E7</c:v>
                </c:pt>
                <c:pt idx="21">
                  <c:v>3.4261085E7</c:v>
                </c:pt>
                <c:pt idx="22">
                  <c:v>2.4905045E7</c:v>
                </c:pt>
                <c:pt idx="23">
                  <c:v>3.3358168E7</c:v>
                </c:pt>
                <c:pt idx="24">
                  <c:v>3.1065371E7</c:v>
                </c:pt>
                <c:pt idx="25">
                  <c:v>3.0616075E7</c:v>
                </c:pt>
                <c:pt idx="26">
                  <c:v>2.9106595E7</c:v>
                </c:pt>
                <c:pt idx="27">
                  <c:v>3.1090647E7</c:v>
                </c:pt>
                <c:pt idx="28">
                  <c:v>3.1179457E7</c:v>
                </c:pt>
                <c:pt idx="29">
                  <c:v>3.2126821E7</c:v>
                </c:pt>
                <c:pt idx="30">
                  <c:v>1.6566201E7</c:v>
                </c:pt>
                <c:pt idx="31">
                  <c:v>2.1962331E7</c:v>
                </c:pt>
                <c:pt idx="32">
                  <c:v>2.3208165E7</c:v>
                </c:pt>
                <c:pt idx="33">
                  <c:v>3.1858009E7</c:v>
                </c:pt>
                <c:pt idx="34">
                  <c:v>2.7745616E7</c:v>
                </c:pt>
                <c:pt idx="35">
                  <c:v>2.591885E7</c:v>
                </c:pt>
                <c:pt idx="36">
                  <c:v>3.1149229E7</c:v>
                </c:pt>
                <c:pt idx="37">
                  <c:v>2.2833299E7</c:v>
                </c:pt>
                <c:pt idx="38">
                  <c:v>2.7419239E7</c:v>
                </c:pt>
                <c:pt idx="39">
                  <c:v>3.2905705E7</c:v>
                </c:pt>
                <c:pt idx="40">
                  <c:v>2.586635E7</c:v>
                </c:pt>
                <c:pt idx="41">
                  <c:v>2.9702987E7</c:v>
                </c:pt>
                <c:pt idx="42">
                  <c:v>3.0564739E7</c:v>
                </c:pt>
                <c:pt idx="43">
                  <c:v>3.2039831E7</c:v>
                </c:pt>
                <c:pt idx="44">
                  <c:v>3.1071247E7</c:v>
                </c:pt>
                <c:pt idx="45">
                  <c:v>1.7083868E7</c:v>
                </c:pt>
                <c:pt idx="46">
                  <c:v>2.3173211E7</c:v>
                </c:pt>
                <c:pt idx="47">
                  <c:v>2.2433014E7</c:v>
                </c:pt>
                <c:pt idx="48">
                  <c:v>3.4296998E7</c:v>
                </c:pt>
                <c:pt idx="49">
                  <c:v>3.1237809E7</c:v>
                </c:pt>
                <c:pt idx="50">
                  <c:v>3.0890515E7</c:v>
                </c:pt>
                <c:pt idx="51">
                  <c:v>2.2464861E7</c:v>
                </c:pt>
                <c:pt idx="52">
                  <c:v>3.3610009E7</c:v>
                </c:pt>
                <c:pt idx="53">
                  <c:v>3.2420041E7</c:v>
                </c:pt>
                <c:pt idx="54">
                  <c:v>2.9890409E7</c:v>
                </c:pt>
                <c:pt idx="55">
                  <c:v>3.4558247E7</c:v>
                </c:pt>
                <c:pt idx="56">
                  <c:v>3.352286E7</c:v>
                </c:pt>
                <c:pt idx="57">
                  <c:v>3.4452269E7</c:v>
                </c:pt>
                <c:pt idx="58">
                  <c:v>3.1974387E7</c:v>
                </c:pt>
                <c:pt idx="59">
                  <c:v>3.3538017E7</c:v>
                </c:pt>
                <c:pt idx="60">
                  <c:v>1.7486005E7</c:v>
                </c:pt>
                <c:pt idx="61">
                  <c:v>1.985126E7</c:v>
                </c:pt>
                <c:pt idx="62">
                  <c:v>1.8767164E7</c:v>
                </c:pt>
                <c:pt idx="63">
                  <c:v>3.2115718E7</c:v>
                </c:pt>
                <c:pt idx="64">
                  <c:v>2.8680386E7</c:v>
                </c:pt>
                <c:pt idx="65">
                  <c:v>2.9836155E7</c:v>
                </c:pt>
                <c:pt idx="66">
                  <c:v>2.9119899E7</c:v>
                </c:pt>
                <c:pt idx="67">
                  <c:v>3.0617678E7</c:v>
                </c:pt>
                <c:pt idx="68">
                  <c:v>3.1036018E7</c:v>
                </c:pt>
                <c:pt idx="69">
                  <c:v>2.9332044E7</c:v>
                </c:pt>
                <c:pt idx="70">
                  <c:v>2.4099203E7</c:v>
                </c:pt>
                <c:pt idx="71">
                  <c:v>2.6025694E7</c:v>
                </c:pt>
                <c:pt idx="72">
                  <c:v>2.9267576E7</c:v>
                </c:pt>
                <c:pt idx="73">
                  <c:v>3.0682161E7</c:v>
                </c:pt>
                <c:pt idx="74">
                  <c:v>3.4887705E7</c:v>
                </c:pt>
                <c:pt idx="75">
                  <c:v>3.5584065E7</c:v>
                </c:pt>
                <c:pt idx="76">
                  <c:v>3.5070127E7</c:v>
                </c:pt>
                <c:pt idx="77">
                  <c:v>3.5737134E7</c:v>
                </c:pt>
                <c:pt idx="78">
                  <c:v>3.2167717E7</c:v>
                </c:pt>
                <c:pt idx="79">
                  <c:v>3.5842375E7</c:v>
                </c:pt>
                <c:pt idx="80">
                  <c:v>2.7131788E7</c:v>
                </c:pt>
                <c:pt idx="81">
                  <c:v>3.5420521E7</c:v>
                </c:pt>
                <c:pt idx="82">
                  <c:v>2.6169334E7</c:v>
                </c:pt>
                <c:pt idx="83">
                  <c:v>2.62197E7</c:v>
                </c:pt>
                <c:pt idx="84">
                  <c:v>3.185693E7</c:v>
                </c:pt>
                <c:pt idx="85">
                  <c:v>3.1885413E7</c:v>
                </c:pt>
                <c:pt idx="86">
                  <c:v>3.839092E7</c:v>
                </c:pt>
                <c:pt idx="87">
                  <c:v>3.8285527E7</c:v>
                </c:pt>
                <c:pt idx="88">
                  <c:v>3.8427446E7</c:v>
                </c:pt>
                <c:pt idx="89">
                  <c:v>3.8342932E7</c:v>
                </c:pt>
                <c:pt idx="90">
                  <c:v>3.7942638E7</c:v>
                </c:pt>
                <c:pt idx="91">
                  <c:v>3.8393175E7</c:v>
                </c:pt>
                <c:pt idx="92">
                  <c:v>3.5582831E7</c:v>
                </c:pt>
                <c:pt idx="93">
                  <c:v>3.5154705E7</c:v>
                </c:pt>
                <c:pt idx="94">
                  <c:v>3.8016468E7</c:v>
                </c:pt>
                <c:pt idx="95">
                  <c:v>3.8440305E7</c:v>
                </c:pt>
                <c:pt idx="96">
                  <c:v>3.4739724E7</c:v>
                </c:pt>
                <c:pt idx="97">
                  <c:v>3.4337332E7</c:v>
                </c:pt>
                <c:pt idx="98">
                  <c:v>3.2927234E7</c:v>
                </c:pt>
                <c:pt idx="99">
                  <c:v>3.3264922E7</c:v>
                </c:pt>
                <c:pt idx="100">
                  <c:v>2.7691528E7</c:v>
                </c:pt>
                <c:pt idx="101">
                  <c:v>2.6931338E7</c:v>
                </c:pt>
                <c:pt idx="102">
                  <c:v>3.2501811E7</c:v>
                </c:pt>
                <c:pt idx="103">
                  <c:v>3.2993971E7</c:v>
                </c:pt>
                <c:pt idx="104">
                  <c:v>2.9931462E7</c:v>
                </c:pt>
                <c:pt idx="105">
                  <c:v>3.2978192E7</c:v>
                </c:pt>
                <c:pt idx="106">
                  <c:v>2.8594329E7</c:v>
                </c:pt>
                <c:pt idx="107">
                  <c:v>2.7445957E7</c:v>
                </c:pt>
                <c:pt idx="108">
                  <c:v>3.5176325E7</c:v>
                </c:pt>
                <c:pt idx="109">
                  <c:v>2.7978904E7</c:v>
                </c:pt>
                <c:pt idx="110">
                  <c:v>3.483574E7</c:v>
                </c:pt>
                <c:pt idx="111">
                  <c:v>3.563002E7</c:v>
                </c:pt>
                <c:pt idx="112">
                  <c:v>3.4994102E7</c:v>
                </c:pt>
                <c:pt idx="113">
                  <c:v>3.4739744E7</c:v>
                </c:pt>
                <c:pt idx="114">
                  <c:v>3.4917423E7</c:v>
                </c:pt>
                <c:pt idx="115">
                  <c:v>3.3607109E7</c:v>
                </c:pt>
                <c:pt idx="116">
                  <c:v>2.8393929E7</c:v>
                </c:pt>
                <c:pt idx="117">
                  <c:v>3.3321619E7</c:v>
                </c:pt>
                <c:pt idx="118">
                  <c:v>3.0354757E7</c:v>
                </c:pt>
                <c:pt idx="119">
                  <c:v>3.240902E7</c:v>
                </c:pt>
              </c:numCache>
            </c:numRef>
          </c:xVal>
          <c:yVal>
            <c:numRef>
              <c:f>'[no-weights.xlsx]Sheet1'!$J$2:$J$121</c:f>
              <c:numCache>
                <c:formatCode>General</c:formatCode>
                <c:ptCount val="120"/>
                <c:pt idx="0">
                  <c:v>38552.0</c:v>
                </c:pt>
                <c:pt idx="1">
                  <c:v>46718.0</c:v>
                </c:pt>
                <c:pt idx="2">
                  <c:v>42856.0</c:v>
                </c:pt>
                <c:pt idx="3">
                  <c:v>35322.0</c:v>
                </c:pt>
                <c:pt idx="4">
                  <c:v>40188.0</c:v>
                </c:pt>
                <c:pt idx="5">
                  <c:v>31857.0</c:v>
                </c:pt>
                <c:pt idx="6">
                  <c:v>38958.0</c:v>
                </c:pt>
                <c:pt idx="7">
                  <c:v>49100.0</c:v>
                </c:pt>
                <c:pt idx="8">
                  <c:v>26191.0</c:v>
                </c:pt>
                <c:pt idx="9">
                  <c:v>35319.0</c:v>
                </c:pt>
                <c:pt idx="10">
                  <c:v>46208.0</c:v>
                </c:pt>
                <c:pt idx="11">
                  <c:v>49002.0</c:v>
                </c:pt>
                <c:pt idx="12">
                  <c:v>45188.0</c:v>
                </c:pt>
                <c:pt idx="13">
                  <c:v>45705.0</c:v>
                </c:pt>
                <c:pt idx="14">
                  <c:v>47436.0</c:v>
                </c:pt>
                <c:pt idx="15">
                  <c:v>41978.0</c:v>
                </c:pt>
                <c:pt idx="16">
                  <c:v>42077.0</c:v>
                </c:pt>
                <c:pt idx="17">
                  <c:v>41042.0</c:v>
                </c:pt>
                <c:pt idx="18">
                  <c:v>44122.0</c:v>
                </c:pt>
                <c:pt idx="19">
                  <c:v>38157.0</c:v>
                </c:pt>
                <c:pt idx="20">
                  <c:v>43551.0</c:v>
                </c:pt>
                <c:pt idx="21">
                  <c:v>46992.0</c:v>
                </c:pt>
                <c:pt idx="22">
                  <c:v>34641.0</c:v>
                </c:pt>
                <c:pt idx="23">
                  <c:v>43396.0</c:v>
                </c:pt>
                <c:pt idx="24">
                  <c:v>44177.0</c:v>
                </c:pt>
                <c:pt idx="25">
                  <c:v>44491.0</c:v>
                </c:pt>
                <c:pt idx="26">
                  <c:v>42783.0</c:v>
                </c:pt>
                <c:pt idx="27">
                  <c:v>44131.0</c:v>
                </c:pt>
                <c:pt idx="28">
                  <c:v>46554.0</c:v>
                </c:pt>
                <c:pt idx="29">
                  <c:v>48190.0</c:v>
                </c:pt>
                <c:pt idx="30">
                  <c:v>17014.0</c:v>
                </c:pt>
                <c:pt idx="31">
                  <c:v>23718.0</c:v>
                </c:pt>
                <c:pt idx="32">
                  <c:v>26296.0</c:v>
                </c:pt>
                <c:pt idx="33">
                  <c:v>45390.0</c:v>
                </c:pt>
                <c:pt idx="34">
                  <c:v>40118.0</c:v>
                </c:pt>
                <c:pt idx="35">
                  <c:v>35653.0</c:v>
                </c:pt>
                <c:pt idx="36">
                  <c:v>41136.0</c:v>
                </c:pt>
                <c:pt idx="37">
                  <c:v>27853.0</c:v>
                </c:pt>
                <c:pt idx="38">
                  <c:v>39429.0</c:v>
                </c:pt>
                <c:pt idx="39">
                  <c:v>50572.0</c:v>
                </c:pt>
                <c:pt idx="40">
                  <c:v>37274.0</c:v>
                </c:pt>
                <c:pt idx="41">
                  <c:v>39292.0</c:v>
                </c:pt>
                <c:pt idx="42">
                  <c:v>41369.0</c:v>
                </c:pt>
                <c:pt idx="43">
                  <c:v>46358.0</c:v>
                </c:pt>
                <c:pt idx="44">
                  <c:v>42352.0</c:v>
                </c:pt>
                <c:pt idx="45">
                  <c:v>15917.0</c:v>
                </c:pt>
                <c:pt idx="46">
                  <c:v>27385.0</c:v>
                </c:pt>
                <c:pt idx="47">
                  <c:v>25123.0</c:v>
                </c:pt>
                <c:pt idx="48">
                  <c:v>48407.0</c:v>
                </c:pt>
                <c:pt idx="49">
                  <c:v>41407.0</c:v>
                </c:pt>
                <c:pt idx="50">
                  <c:v>41537.0</c:v>
                </c:pt>
                <c:pt idx="51">
                  <c:v>21504.0</c:v>
                </c:pt>
                <c:pt idx="52">
                  <c:v>45013.0</c:v>
                </c:pt>
                <c:pt idx="53">
                  <c:v>43143.0</c:v>
                </c:pt>
                <c:pt idx="54">
                  <c:v>41286.0</c:v>
                </c:pt>
                <c:pt idx="55">
                  <c:v>47705.0</c:v>
                </c:pt>
                <c:pt idx="56">
                  <c:v>45158.0</c:v>
                </c:pt>
                <c:pt idx="57">
                  <c:v>48830.0</c:v>
                </c:pt>
                <c:pt idx="58">
                  <c:v>40747.0</c:v>
                </c:pt>
                <c:pt idx="59">
                  <c:v>43191.0</c:v>
                </c:pt>
                <c:pt idx="60">
                  <c:v>16934.0</c:v>
                </c:pt>
                <c:pt idx="61">
                  <c:v>21468.0</c:v>
                </c:pt>
                <c:pt idx="62">
                  <c:v>18806.0</c:v>
                </c:pt>
                <c:pt idx="63">
                  <c:v>49406.0</c:v>
                </c:pt>
                <c:pt idx="64">
                  <c:v>40142.0</c:v>
                </c:pt>
                <c:pt idx="65">
                  <c:v>45119.0</c:v>
                </c:pt>
                <c:pt idx="66">
                  <c:v>43462.0</c:v>
                </c:pt>
                <c:pt idx="67">
                  <c:v>46353.0</c:v>
                </c:pt>
                <c:pt idx="68">
                  <c:v>47131.0</c:v>
                </c:pt>
                <c:pt idx="69">
                  <c:v>40056.0</c:v>
                </c:pt>
                <c:pt idx="70">
                  <c:v>30798.0</c:v>
                </c:pt>
                <c:pt idx="71">
                  <c:v>36940.0</c:v>
                </c:pt>
                <c:pt idx="72">
                  <c:v>40137.0</c:v>
                </c:pt>
                <c:pt idx="73">
                  <c:v>43036.0</c:v>
                </c:pt>
                <c:pt idx="74">
                  <c:v>48740.0</c:v>
                </c:pt>
                <c:pt idx="75">
                  <c:v>52147.0</c:v>
                </c:pt>
                <c:pt idx="76">
                  <c:v>51340.0</c:v>
                </c:pt>
                <c:pt idx="77">
                  <c:v>53660.0</c:v>
                </c:pt>
                <c:pt idx="78">
                  <c:v>47507.0</c:v>
                </c:pt>
                <c:pt idx="79">
                  <c:v>52691.0</c:v>
                </c:pt>
                <c:pt idx="80">
                  <c:v>36500.0</c:v>
                </c:pt>
                <c:pt idx="81">
                  <c:v>53364.0</c:v>
                </c:pt>
                <c:pt idx="82">
                  <c:v>33162.0</c:v>
                </c:pt>
                <c:pt idx="83">
                  <c:v>33651.0</c:v>
                </c:pt>
                <c:pt idx="84">
                  <c:v>45047.0</c:v>
                </c:pt>
                <c:pt idx="85">
                  <c:v>48258.0</c:v>
                </c:pt>
                <c:pt idx="86">
                  <c:v>51669.0</c:v>
                </c:pt>
                <c:pt idx="87">
                  <c:v>51969.0</c:v>
                </c:pt>
                <c:pt idx="88">
                  <c:v>52770.0</c:v>
                </c:pt>
                <c:pt idx="89">
                  <c:v>51683.0</c:v>
                </c:pt>
                <c:pt idx="90">
                  <c:v>50631.0</c:v>
                </c:pt>
                <c:pt idx="91">
                  <c:v>50287.0</c:v>
                </c:pt>
                <c:pt idx="92">
                  <c:v>46274.0</c:v>
                </c:pt>
                <c:pt idx="93">
                  <c:v>47930.0</c:v>
                </c:pt>
                <c:pt idx="94">
                  <c:v>51168.0</c:v>
                </c:pt>
                <c:pt idx="95">
                  <c:v>52048.0</c:v>
                </c:pt>
                <c:pt idx="96">
                  <c:v>52275.0</c:v>
                </c:pt>
                <c:pt idx="97">
                  <c:v>48553.0</c:v>
                </c:pt>
                <c:pt idx="98">
                  <c:v>45927.0</c:v>
                </c:pt>
                <c:pt idx="99">
                  <c:v>47805.0</c:v>
                </c:pt>
                <c:pt idx="100">
                  <c:v>39129.0</c:v>
                </c:pt>
                <c:pt idx="101">
                  <c:v>35917.0</c:v>
                </c:pt>
                <c:pt idx="102">
                  <c:v>45285.0</c:v>
                </c:pt>
                <c:pt idx="103">
                  <c:v>45751.0</c:v>
                </c:pt>
                <c:pt idx="104">
                  <c:v>42026.0</c:v>
                </c:pt>
                <c:pt idx="105">
                  <c:v>44958.0</c:v>
                </c:pt>
                <c:pt idx="106">
                  <c:v>39240.0</c:v>
                </c:pt>
                <c:pt idx="107">
                  <c:v>35524.0</c:v>
                </c:pt>
                <c:pt idx="108">
                  <c:v>47876.0</c:v>
                </c:pt>
                <c:pt idx="109">
                  <c:v>37969.0</c:v>
                </c:pt>
                <c:pt idx="110">
                  <c:v>47134.0</c:v>
                </c:pt>
                <c:pt idx="111">
                  <c:v>52162.0</c:v>
                </c:pt>
                <c:pt idx="112">
                  <c:v>44726.0</c:v>
                </c:pt>
                <c:pt idx="113">
                  <c:v>45071.0</c:v>
                </c:pt>
                <c:pt idx="114">
                  <c:v>44447.0</c:v>
                </c:pt>
                <c:pt idx="115">
                  <c:v>44299.0</c:v>
                </c:pt>
                <c:pt idx="116">
                  <c:v>39497.0</c:v>
                </c:pt>
                <c:pt idx="117">
                  <c:v>44229.0</c:v>
                </c:pt>
                <c:pt idx="118">
                  <c:v>42020.0</c:v>
                </c:pt>
                <c:pt idx="119">
                  <c:v>43664.0</c:v>
                </c:pt>
              </c:numCache>
            </c:numRef>
          </c:yVal>
          <c:smooth val="0"/>
        </c:ser>
        <c:ser>
          <c:idx val="4"/>
          <c:order val="4"/>
          <c:tx>
            <c:strRef>
              <c:f>'[no-weights.xlsx]Sheet1'!$K$1</c:f>
              <c:strCache>
                <c:ptCount val="1"/>
                <c:pt idx="0">
                  <c:v>tauTotalLevelEdgeTop</c:v>
                </c:pt>
              </c:strCache>
            </c:strRef>
          </c:tx>
          <c:spPr>
            <a:ln w="47625">
              <a:noFill/>
            </a:ln>
          </c:spPr>
          <c:trendline>
            <c:trendlineType val="linear"/>
            <c:dispRSqr val="1"/>
            <c:dispEq val="1"/>
            <c:trendlineLbl>
              <c:layout>
                <c:manualLayout>
                  <c:x val="0.218038725326816"/>
                  <c:y val="-0.0227613602048814"/>
                </c:manualLayout>
              </c:layout>
              <c:numFmt formatCode="General" sourceLinked="0"/>
            </c:trendlineLbl>
          </c:trendline>
          <c:xVal>
            <c:numRef>
              <c:f>'[no-weights.xlsx]Sheet1'!$C$2:$C$121</c:f>
              <c:numCache>
                <c:formatCode>General</c:formatCode>
                <c:ptCount val="120"/>
                <c:pt idx="0">
                  <c:v>2.7536534E7</c:v>
                </c:pt>
                <c:pt idx="1">
                  <c:v>3.1347915E7</c:v>
                </c:pt>
                <c:pt idx="2">
                  <c:v>3.1432881E7</c:v>
                </c:pt>
                <c:pt idx="3">
                  <c:v>2.5344983E7</c:v>
                </c:pt>
                <c:pt idx="4">
                  <c:v>2.9225762E7</c:v>
                </c:pt>
                <c:pt idx="5">
                  <c:v>2.4478672E7</c:v>
                </c:pt>
                <c:pt idx="6">
                  <c:v>2.8295346E7</c:v>
                </c:pt>
                <c:pt idx="7">
                  <c:v>3.2298912E7</c:v>
                </c:pt>
                <c:pt idx="8">
                  <c:v>2.1335542E7</c:v>
                </c:pt>
                <c:pt idx="9">
                  <c:v>2.5422053E7</c:v>
                </c:pt>
                <c:pt idx="10">
                  <c:v>3.0961877E7</c:v>
                </c:pt>
                <c:pt idx="11">
                  <c:v>3.2602071E7</c:v>
                </c:pt>
                <c:pt idx="12">
                  <c:v>3.3874231E7</c:v>
                </c:pt>
                <c:pt idx="13">
                  <c:v>3.4249892E7</c:v>
                </c:pt>
                <c:pt idx="14">
                  <c:v>3.4362536E7</c:v>
                </c:pt>
                <c:pt idx="15">
                  <c:v>2.9397142E7</c:v>
                </c:pt>
                <c:pt idx="16">
                  <c:v>3.1474854E7</c:v>
                </c:pt>
                <c:pt idx="17">
                  <c:v>2.9437229E7</c:v>
                </c:pt>
                <c:pt idx="18">
                  <c:v>3.3589116E7</c:v>
                </c:pt>
                <c:pt idx="19">
                  <c:v>2.749235E7</c:v>
                </c:pt>
                <c:pt idx="20">
                  <c:v>3.2743004E7</c:v>
                </c:pt>
                <c:pt idx="21">
                  <c:v>3.4261085E7</c:v>
                </c:pt>
                <c:pt idx="22">
                  <c:v>2.4905045E7</c:v>
                </c:pt>
                <c:pt idx="23">
                  <c:v>3.3358168E7</c:v>
                </c:pt>
                <c:pt idx="24">
                  <c:v>3.1065371E7</c:v>
                </c:pt>
                <c:pt idx="25">
                  <c:v>3.0616075E7</c:v>
                </c:pt>
                <c:pt idx="26">
                  <c:v>2.9106595E7</c:v>
                </c:pt>
                <c:pt idx="27">
                  <c:v>3.1090647E7</c:v>
                </c:pt>
                <c:pt idx="28">
                  <c:v>3.1179457E7</c:v>
                </c:pt>
                <c:pt idx="29">
                  <c:v>3.2126821E7</c:v>
                </c:pt>
                <c:pt idx="30">
                  <c:v>1.6566201E7</c:v>
                </c:pt>
                <c:pt idx="31">
                  <c:v>2.1962331E7</c:v>
                </c:pt>
                <c:pt idx="32">
                  <c:v>2.3208165E7</c:v>
                </c:pt>
                <c:pt idx="33">
                  <c:v>3.1858009E7</c:v>
                </c:pt>
                <c:pt idx="34">
                  <c:v>2.7745616E7</c:v>
                </c:pt>
                <c:pt idx="35">
                  <c:v>2.591885E7</c:v>
                </c:pt>
                <c:pt idx="36">
                  <c:v>3.1149229E7</c:v>
                </c:pt>
                <c:pt idx="37">
                  <c:v>2.2833299E7</c:v>
                </c:pt>
                <c:pt idx="38">
                  <c:v>2.7419239E7</c:v>
                </c:pt>
                <c:pt idx="39">
                  <c:v>3.2905705E7</c:v>
                </c:pt>
                <c:pt idx="40">
                  <c:v>2.586635E7</c:v>
                </c:pt>
                <c:pt idx="41">
                  <c:v>2.9702987E7</c:v>
                </c:pt>
                <c:pt idx="42">
                  <c:v>3.0564739E7</c:v>
                </c:pt>
                <c:pt idx="43">
                  <c:v>3.2039831E7</c:v>
                </c:pt>
                <c:pt idx="44">
                  <c:v>3.1071247E7</c:v>
                </c:pt>
                <c:pt idx="45">
                  <c:v>1.7083868E7</c:v>
                </c:pt>
                <c:pt idx="46">
                  <c:v>2.3173211E7</c:v>
                </c:pt>
                <c:pt idx="47">
                  <c:v>2.2433014E7</c:v>
                </c:pt>
                <c:pt idx="48">
                  <c:v>3.4296998E7</c:v>
                </c:pt>
                <c:pt idx="49">
                  <c:v>3.1237809E7</c:v>
                </c:pt>
                <c:pt idx="50">
                  <c:v>3.0890515E7</c:v>
                </c:pt>
                <c:pt idx="51">
                  <c:v>2.2464861E7</c:v>
                </c:pt>
                <c:pt idx="52">
                  <c:v>3.3610009E7</c:v>
                </c:pt>
                <c:pt idx="53">
                  <c:v>3.2420041E7</c:v>
                </c:pt>
                <c:pt idx="54">
                  <c:v>2.9890409E7</c:v>
                </c:pt>
                <c:pt idx="55">
                  <c:v>3.4558247E7</c:v>
                </c:pt>
                <c:pt idx="56">
                  <c:v>3.352286E7</c:v>
                </c:pt>
                <c:pt idx="57">
                  <c:v>3.4452269E7</c:v>
                </c:pt>
                <c:pt idx="58">
                  <c:v>3.1974387E7</c:v>
                </c:pt>
                <c:pt idx="59">
                  <c:v>3.3538017E7</c:v>
                </c:pt>
                <c:pt idx="60">
                  <c:v>1.7486005E7</c:v>
                </c:pt>
                <c:pt idx="61">
                  <c:v>1.985126E7</c:v>
                </c:pt>
                <c:pt idx="62">
                  <c:v>1.8767164E7</c:v>
                </c:pt>
                <c:pt idx="63">
                  <c:v>3.2115718E7</c:v>
                </c:pt>
                <c:pt idx="64">
                  <c:v>2.8680386E7</c:v>
                </c:pt>
                <c:pt idx="65">
                  <c:v>2.9836155E7</c:v>
                </c:pt>
                <c:pt idx="66">
                  <c:v>2.9119899E7</c:v>
                </c:pt>
                <c:pt idx="67">
                  <c:v>3.0617678E7</c:v>
                </c:pt>
                <c:pt idx="68">
                  <c:v>3.1036018E7</c:v>
                </c:pt>
                <c:pt idx="69">
                  <c:v>2.9332044E7</c:v>
                </c:pt>
                <c:pt idx="70">
                  <c:v>2.4099203E7</c:v>
                </c:pt>
                <c:pt idx="71">
                  <c:v>2.6025694E7</c:v>
                </c:pt>
                <c:pt idx="72">
                  <c:v>2.9267576E7</c:v>
                </c:pt>
                <c:pt idx="73">
                  <c:v>3.0682161E7</c:v>
                </c:pt>
                <c:pt idx="74">
                  <c:v>3.4887705E7</c:v>
                </c:pt>
                <c:pt idx="75">
                  <c:v>3.5584065E7</c:v>
                </c:pt>
                <c:pt idx="76">
                  <c:v>3.5070127E7</c:v>
                </c:pt>
                <c:pt idx="77">
                  <c:v>3.5737134E7</c:v>
                </c:pt>
                <c:pt idx="78">
                  <c:v>3.2167717E7</c:v>
                </c:pt>
                <c:pt idx="79">
                  <c:v>3.5842375E7</c:v>
                </c:pt>
                <c:pt idx="80">
                  <c:v>2.7131788E7</c:v>
                </c:pt>
                <c:pt idx="81">
                  <c:v>3.5420521E7</c:v>
                </c:pt>
                <c:pt idx="82">
                  <c:v>2.6169334E7</c:v>
                </c:pt>
                <c:pt idx="83">
                  <c:v>2.62197E7</c:v>
                </c:pt>
                <c:pt idx="84">
                  <c:v>3.185693E7</c:v>
                </c:pt>
                <c:pt idx="85">
                  <c:v>3.1885413E7</c:v>
                </c:pt>
                <c:pt idx="86">
                  <c:v>3.839092E7</c:v>
                </c:pt>
                <c:pt idx="87">
                  <c:v>3.8285527E7</c:v>
                </c:pt>
                <c:pt idx="88">
                  <c:v>3.8427446E7</c:v>
                </c:pt>
                <c:pt idx="89">
                  <c:v>3.8342932E7</c:v>
                </c:pt>
                <c:pt idx="90">
                  <c:v>3.7942638E7</c:v>
                </c:pt>
                <c:pt idx="91">
                  <c:v>3.8393175E7</c:v>
                </c:pt>
                <c:pt idx="92">
                  <c:v>3.5582831E7</c:v>
                </c:pt>
                <c:pt idx="93">
                  <c:v>3.5154705E7</c:v>
                </c:pt>
                <c:pt idx="94">
                  <c:v>3.8016468E7</c:v>
                </c:pt>
                <c:pt idx="95">
                  <c:v>3.8440305E7</c:v>
                </c:pt>
                <c:pt idx="96">
                  <c:v>3.4739724E7</c:v>
                </c:pt>
                <c:pt idx="97">
                  <c:v>3.4337332E7</c:v>
                </c:pt>
                <c:pt idx="98">
                  <c:v>3.2927234E7</c:v>
                </c:pt>
                <c:pt idx="99">
                  <c:v>3.3264922E7</c:v>
                </c:pt>
                <c:pt idx="100">
                  <c:v>2.7691528E7</c:v>
                </c:pt>
                <c:pt idx="101">
                  <c:v>2.6931338E7</c:v>
                </c:pt>
                <c:pt idx="102">
                  <c:v>3.2501811E7</c:v>
                </c:pt>
                <c:pt idx="103">
                  <c:v>3.2993971E7</c:v>
                </c:pt>
                <c:pt idx="104">
                  <c:v>2.9931462E7</c:v>
                </c:pt>
                <c:pt idx="105">
                  <c:v>3.2978192E7</c:v>
                </c:pt>
                <c:pt idx="106">
                  <c:v>2.8594329E7</c:v>
                </c:pt>
                <c:pt idx="107">
                  <c:v>2.7445957E7</c:v>
                </c:pt>
                <c:pt idx="108">
                  <c:v>3.5176325E7</c:v>
                </c:pt>
                <c:pt idx="109">
                  <c:v>2.7978904E7</c:v>
                </c:pt>
                <c:pt idx="110">
                  <c:v>3.483574E7</c:v>
                </c:pt>
                <c:pt idx="111">
                  <c:v>3.563002E7</c:v>
                </c:pt>
                <c:pt idx="112">
                  <c:v>3.4994102E7</c:v>
                </c:pt>
                <c:pt idx="113">
                  <c:v>3.4739744E7</c:v>
                </c:pt>
                <c:pt idx="114">
                  <c:v>3.4917423E7</c:v>
                </c:pt>
                <c:pt idx="115">
                  <c:v>3.3607109E7</c:v>
                </c:pt>
                <c:pt idx="116">
                  <c:v>2.8393929E7</c:v>
                </c:pt>
                <c:pt idx="117">
                  <c:v>3.3321619E7</c:v>
                </c:pt>
                <c:pt idx="118">
                  <c:v>3.0354757E7</c:v>
                </c:pt>
                <c:pt idx="119">
                  <c:v>3.240902E7</c:v>
                </c:pt>
              </c:numCache>
            </c:numRef>
          </c:xVal>
          <c:yVal>
            <c:numRef>
              <c:f>'[no-weights.xlsx]Sheet1'!$K$2:$K$121</c:f>
              <c:numCache>
                <c:formatCode>General</c:formatCode>
                <c:ptCount val="120"/>
                <c:pt idx="0">
                  <c:v>108332.0</c:v>
                </c:pt>
                <c:pt idx="1">
                  <c:v>132096.0</c:v>
                </c:pt>
                <c:pt idx="2">
                  <c:v>120059.0</c:v>
                </c:pt>
                <c:pt idx="3">
                  <c:v>98055.0</c:v>
                </c:pt>
                <c:pt idx="4">
                  <c:v>111720.0</c:v>
                </c:pt>
                <c:pt idx="5">
                  <c:v>89487.0</c:v>
                </c:pt>
                <c:pt idx="6">
                  <c:v>109639.0</c:v>
                </c:pt>
                <c:pt idx="7">
                  <c:v>140593.0</c:v>
                </c:pt>
                <c:pt idx="8">
                  <c:v>73179.0</c:v>
                </c:pt>
                <c:pt idx="9">
                  <c:v>97868.0</c:v>
                </c:pt>
                <c:pt idx="10">
                  <c:v>130182.0</c:v>
                </c:pt>
                <c:pt idx="11">
                  <c:v>139260.0</c:v>
                </c:pt>
                <c:pt idx="12">
                  <c:v>128281.0</c:v>
                </c:pt>
                <c:pt idx="13">
                  <c:v>130688.0</c:v>
                </c:pt>
                <c:pt idx="14">
                  <c:v>136163.0</c:v>
                </c:pt>
                <c:pt idx="15">
                  <c:v>120389.0</c:v>
                </c:pt>
                <c:pt idx="16">
                  <c:v>119509.0</c:v>
                </c:pt>
                <c:pt idx="17">
                  <c:v>117066.0</c:v>
                </c:pt>
                <c:pt idx="18">
                  <c:v>125238.0</c:v>
                </c:pt>
                <c:pt idx="19">
                  <c:v>107771.0</c:v>
                </c:pt>
                <c:pt idx="20">
                  <c:v>125130.0</c:v>
                </c:pt>
                <c:pt idx="21">
                  <c:v>134697.0</c:v>
                </c:pt>
                <c:pt idx="22">
                  <c:v>98061.0</c:v>
                </c:pt>
                <c:pt idx="23">
                  <c:v>120128.0</c:v>
                </c:pt>
                <c:pt idx="24">
                  <c:v>125398.0</c:v>
                </c:pt>
                <c:pt idx="25">
                  <c:v>126410.0</c:v>
                </c:pt>
                <c:pt idx="26">
                  <c:v>121135.0</c:v>
                </c:pt>
                <c:pt idx="27">
                  <c:v>124750.0</c:v>
                </c:pt>
                <c:pt idx="28">
                  <c:v>133400.0</c:v>
                </c:pt>
                <c:pt idx="29">
                  <c:v>136604.0</c:v>
                </c:pt>
                <c:pt idx="30">
                  <c:v>43212.0</c:v>
                </c:pt>
                <c:pt idx="31">
                  <c:v>64452.0</c:v>
                </c:pt>
                <c:pt idx="32">
                  <c:v>71091.0</c:v>
                </c:pt>
                <c:pt idx="33">
                  <c:v>129158.0</c:v>
                </c:pt>
                <c:pt idx="34">
                  <c:v>112958.0</c:v>
                </c:pt>
                <c:pt idx="35">
                  <c:v>100117.0</c:v>
                </c:pt>
                <c:pt idx="36">
                  <c:v>116817.0</c:v>
                </c:pt>
                <c:pt idx="37">
                  <c:v>73149.0</c:v>
                </c:pt>
                <c:pt idx="38">
                  <c:v>108877.0</c:v>
                </c:pt>
                <c:pt idx="39">
                  <c:v>144991.0</c:v>
                </c:pt>
                <c:pt idx="40">
                  <c:v>105014.0</c:v>
                </c:pt>
                <c:pt idx="41">
                  <c:v>111364.0</c:v>
                </c:pt>
                <c:pt idx="42">
                  <c:v>117387.0</c:v>
                </c:pt>
                <c:pt idx="43">
                  <c:v>132615.0</c:v>
                </c:pt>
                <c:pt idx="44">
                  <c:v>119437.0</c:v>
                </c:pt>
                <c:pt idx="45">
                  <c:v>43432.0</c:v>
                </c:pt>
                <c:pt idx="46">
                  <c:v>75067.0</c:v>
                </c:pt>
                <c:pt idx="47">
                  <c:v>68383.0</c:v>
                </c:pt>
                <c:pt idx="48">
                  <c:v>138263.0</c:v>
                </c:pt>
                <c:pt idx="49">
                  <c:v>117966.0</c:v>
                </c:pt>
                <c:pt idx="50">
                  <c:v>118872.0</c:v>
                </c:pt>
                <c:pt idx="51">
                  <c:v>56834.0</c:v>
                </c:pt>
                <c:pt idx="52">
                  <c:v>128170.0</c:v>
                </c:pt>
                <c:pt idx="53">
                  <c:v>122812.0</c:v>
                </c:pt>
                <c:pt idx="54">
                  <c:v>117920.0</c:v>
                </c:pt>
                <c:pt idx="55">
                  <c:v>135780.0</c:v>
                </c:pt>
                <c:pt idx="56">
                  <c:v>128654.0</c:v>
                </c:pt>
                <c:pt idx="57">
                  <c:v>139627.0</c:v>
                </c:pt>
                <c:pt idx="58">
                  <c:v>115872.0</c:v>
                </c:pt>
                <c:pt idx="59">
                  <c:v>122818.0</c:v>
                </c:pt>
                <c:pt idx="60">
                  <c:v>40222.0</c:v>
                </c:pt>
                <c:pt idx="61">
                  <c:v>54603.0</c:v>
                </c:pt>
                <c:pt idx="62">
                  <c:v>48097.0</c:v>
                </c:pt>
                <c:pt idx="63">
                  <c:v>138009.0</c:v>
                </c:pt>
                <c:pt idx="64">
                  <c:v>109736.0</c:v>
                </c:pt>
                <c:pt idx="65">
                  <c:v>126404.0</c:v>
                </c:pt>
                <c:pt idx="66">
                  <c:v>121391.0</c:v>
                </c:pt>
                <c:pt idx="67">
                  <c:v>131396.0</c:v>
                </c:pt>
                <c:pt idx="68">
                  <c:v>132680.0</c:v>
                </c:pt>
                <c:pt idx="69">
                  <c:v>109685.0</c:v>
                </c:pt>
                <c:pt idx="70">
                  <c:v>82196.0</c:v>
                </c:pt>
                <c:pt idx="71">
                  <c:v>102147.0</c:v>
                </c:pt>
                <c:pt idx="72">
                  <c:v>111948.0</c:v>
                </c:pt>
                <c:pt idx="73">
                  <c:v>120327.0</c:v>
                </c:pt>
                <c:pt idx="74">
                  <c:v>137618.0</c:v>
                </c:pt>
                <c:pt idx="75">
                  <c:v>148601.0</c:v>
                </c:pt>
                <c:pt idx="76">
                  <c:v>145138.0</c:v>
                </c:pt>
                <c:pt idx="77">
                  <c:v>154045.0</c:v>
                </c:pt>
                <c:pt idx="78">
                  <c:v>135783.0</c:v>
                </c:pt>
                <c:pt idx="79">
                  <c:v>151322.0</c:v>
                </c:pt>
                <c:pt idx="80">
                  <c:v>102856.0</c:v>
                </c:pt>
                <c:pt idx="81">
                  <c:v>153555.0</c:v>
                </c:pt>
                <c:pt idx="82">
                  <c:v>91938.0</c:v>
                </c:pt>
                <c:pt idx="83">
                  <c:v>91880.0</c:v>
                </c:pt>
                <c:pt idx="84">
                  <c:v>125592.0</c:v>
                </c:pt>
                <c:pt idx="85">
                  <c:v>137714.0</c:v>
                </c:pt>
                <c:pt idx="86">
                  <c:v>146856.0</c:v>
                </c:pt>
                <c:pt idx="87">
                  <c:v>147841.0</c:v>
                </c:pt>
                <c:pt idx="88">
                  <c:v>150502.0</c:v>
                </c:pt>
                <c:pt idx="89">
                  <c:v>146826.0</c:v>
                </c:pt>
                <c:pt idx="90">
                  <c:v>145711.0</c:v>
                </c:pt>
                <c:pt idx="91">
                  <c:v>142712.0</c:v>
                </c:pt>
                <c:pt idx="92">
                  <c:v>130514.0</c:v>
                </c:pt>
                <c:pt idx="93">
                  <c:v>137183.0</c:v>
                </c:pt>
                <c:pt idx="94">
                  <c:v>147368.0</c:v>
                </c:pt>
                <c:pt idx="95">
                  <c:v>149338.0</c:v>
                </c:pt>
                <c:pt idx="96">
                  <c:v>149523.0</c:v>
                </c:pt>
                <c:pt idx="97">
                  <c:v>138517.0</c:v>
                </c:pt>
                <c:pt idx="98">
                  <c:v>131620.0</c:v>
                </c:pt>
                <c:pt idx="99">
                  <c:v>136638.0</c:v>
                </c:pt>
                <c:pt idx="100">
                  <c:v>110986.0</c:v>
                </c:pt>
                <c:pt idx="101">
                  <c:v>100511.0</c:v>
                </c:pt>
                <c:pt idx="102">
                  <c:v>129573.0</c:v>
                </c:pt>
                <c:pt idx="103">
                  <c:v>129648.0</c:v>
                </c:pt>
                <c:pt idx="104">
                  <c:v>118719.0</c:v>
                </c:pt>
                <c:pt idx="105">
                  <c:v>129286.0</c:v>
                </c:pt>
                <c:pt idx="106">
                  <c:v>111659.0</c:v>
                </c:pt>
                <c:pt idx="107">
                  <c:v>100348.0</c:v>
                </c:pt>
                <c:pt idx="108">
                  <c:v>137723.0</c:v>
                </c:pt>
                <c:pt idx="109">
                  <c:v>106948.0</c:v>
                </c:pt>
                <c:pt idx="110">
                  <c:v>136045.0</c:v>
                </c:pt>
                <c:pt idx="111">
                  <c:v>149867.0</c:v>
                </c:pt>
                <c:pt idx="112">
                  <c:v>127667.0</c:v>
                </c:pt>
                <c:pt idx="113">
                  <c:v>129313.0</c:v>
                </c:pt>
                <c:pt idx="114">
                  <c:v>126788.0</c:v>
                </c:pt>
                <c:pt idx="115">
                  <c:v>126947.0</c:v>
                </c:pt>
                <c:pt idx="116">
                  <c:v>111974.0</c:v>
                </c:pt>
                <c:pt idx="117">
                  <c:v>127006.0</c:v>
                </c:pt>
                <c:pt idx="118">
                  <c:v>119651.0</c:v>
                </c:pt>
                <c:pt idx="119">
                  <c:v>125034.0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118095304"/>
        <c:axId val="2118100472"/>
      </c:scatterChart>
      <c:valAx>
        <c:axId val="2118095304"/>
        <c:scaling>
          <c:orientation val="minMax"/>
          <c:max val="4.2E7"/>
          <c:min val="1.4E7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ADV TIME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2118100472"/>
        <c:crosses val="autoZero"/>
        <c:crossBetween val="midCat"/>
      </c:valAx>
      <c:valAx>
        <c:axId val="2118100472"/>
        <c:scaling>
          <c:logBase val="10.0"/>
          <c:orientation val="minMax"/>
          <c:max val="200000.0"/>
          <c:min val="500.0"/>
        </c:scaling>
        <c:delete val="0"/>
        <c:axPos val="l"/>
        <c:majorGridlines/>
        <c:minorGridlines/>
        <c:title>
          <c:layout/>
          <c:overlay val="0"/>
        </c:title>
        <c:numFmt formatCode="General" sourceLinked="1"/>
        <c:majorTickMark val="out"/>
        <c:minorTickMark val="none"/>
        <c:tickLblPos val="nextTo"/>
        <c:crossAx val="2118095304"/>
        <c:crosses val="autoZero"/>
        <c:crossBetween val="midCat"/>
      </c:valAx>
    </c:plotArea>
    <c:legend>
      <c:legendPos val="r"/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29EFB781-F10A-8A4F-A12A-3C2C71F64A5A}" type="datetimeFigureOut">
              <a:rPr lang="en-US"/>
              <a:pPr>
                <a:defRPr/>
              </a:pPr>
              <a:t>3/27/14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17056B38-26E9-CB40-A38E-0AF1742DD14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704165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2F58E4B2-B471-D345-83CC-798ED0FDA91E}" type="datetimeFigureOut">
              <a:rPr lang="en-US"/>
              <a:pPr>
                <a:defRPr/>
              </a:pPr>
              <a:t>3/27/14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2E7FAE9D-A0A7-8442-9C01-C9B544F0949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350429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ＭＳ Ｐゴシック" charset="0"/>
      </a:defRPr>
    </a:lvl1pPr>
    <a:lvl2pPr marL="4572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2pPr>
    <a:lvl3pPr marL="9144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3pPr>
    <a:lvl4pPr marL="13716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4pPr>
    <a:lvl5pPr marL="18288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6356350"/>
            <a:ext cx="9144000" cy="501650"/>
          </a:xfrm>
          <a:prstGeom prst="rect">
            <a:avLst/>
          </a:prstGeom>
          <a:solidFill>
            <a:srgbClr val="00533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SUPER All-Hands Meeting : Salt Lake City, UT : March 27-28, 2014</a:t>
            </a: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668E9D-7EE0-A64C-88B9-5C80C428C52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19640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SUPER All-Hands Meeting : Salt Lake City, UT : March 27-28, 2014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E97ACE-2A84-A441-B7E5-D7279969630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795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SUPER All-Hands Meeting : Salt Lake City, UT : March 27-28, 2014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DED27D-FC7F-E54B-9AF3-B188FB6C3E3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68694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SUPER All-Hands Meeting : Salt Lake City, UT : March 27-28, 2014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F21A90-E327-C84D-81B5-071D4C5C9FC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9231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SUPER All-Hands Meeting : Salt Lake City, UT : March 27-28, 2014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D44090-53BA-A642-97F1-42151C567A0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78009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SUPER All-Hands Meeting : Salt Lake City, UT : March 27-28, 2014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11E1AC-38F6-0C44-A89D-462547A2D24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47017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SUPER All-Hands Meeting : Salt Lake City, UT : March 27-28, 2014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2ABFDE-B9DE-0347-8949-80A077F7341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69129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SUPER All-Hands Meeting : Salt Lake City, UT : March 27-28, 2014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E865A7-7678-F840-B2ED-A6879803B90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43100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SUPER All-Hands Meeting : Salt Lake City, UT : March 27-28, 2014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BBC19F-FBA3-6448-9956-C9226602082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7693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SUPER All-Hands Meeting : Salt Lake City, UT : March 27-28, 2014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3A6B1A-0B04-9641-AD35-E9E87377D31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14958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SUPER All-Hands Meeting : Salt Lake City, UT : March 27-28, 2014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C3C330-DDAB-D147-AB28-D77F6DACB53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26571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6356350"/>
            <a:ext cx="8686800" cy="501650"/>
          </a:xfrm>
          <a:prstGeom prst="rect">
            <a:avLst/>
          </a:prstGeom>
          <a:solidFill>
            <a:srgbClr val="00533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027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8743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315284"/>
            <a:ext cx="8229600" cy="50410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0" y="6369050"/>
            <a:ext cx="6019800" cy="488950"/>
          </a:xfrm>
          <a:prstGeom prst="rect">
            <a:avLst/>
          </a:prstGeom>
        </p:spPr>
        <p:txBody>
          <a:bodyPr vert="horz" lIns="91440" tIns="91440" rIns="91440" bIns="9144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dirty="0" err="1" smtClean="0">
                <a:ln>
                  <a:noFill/>
                </a:ln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 smtClean="0"/>
              <a:t>SUPER All-Hands Meeting : Salt Lake City, UT : March 27-28, 2014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69050"/>
            <a:ext cx="2133600" cy="488950"/>
          </a:xfrm>
          <a:prstGeom prst="rect">
            <a:avLst/>
          </a:prstGeom>
        </p:spPr>
        <p:txBody>
          <a:bodyPr vert="horz" lIns="91440" tIns="91440" rIns="91440" bIns="9144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35D977DA-7179-4E4A-8476-A426C303D23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1031" name="Picture 7" descr="UO_Signature_stckd_4c.pdf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28075" y="6369050"/>
            <a:ext cx="377825" cy="455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74" r:id="rId4"/>
    <p:sldLayoutId id="2147483675" r:id="rId5"/>
    <p:sldLayoutId id="2147483676" r:id="rId6"/>
    <p:sldLayoutId id="2147483677" r:id="rId7"/>
    <p:sldLayoutId id="2147483678" r:id="rId8"/>
    <p:sldLayoutId id="2147483679" r:id="rId9"/>
    <p:sldLayoutId id="2147483680" r:id="rId10"/>
    <p:sldLayoutId id="2147483681" r:id="rId11"/>
  </p:sldLayoutIdLst>
  <p:hf hdr="0" dt="0"/>
  <p:txStyles>
    <p:titleStyle>
      <a:lvl1pPr algn="ctr" defTabSz="457200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0"/>
          <a:cs typeface="ＭＳ Ｐゴシック" charset="0"/>
        </a:defRPr>
      </a:lvl1pPr>
      <a:lvl2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2pPr>
      <a:lvl3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3pPr>
      <a:lvl4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4pPr>
      <a:lvl5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emf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4" Type="http://schemas.openxmlformats.org/officeDocument/2006/relationships/image" Target="../media/image14.emf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2.em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5.emf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5.emf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7.emf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8.emf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9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7.png"/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intel-openmp-rtl.googlecode.com/" TargetMode="External"/><Relationship Id="rId3" Type="http://schemas.openxmlformats.org/officeDocument/2006/relationships/hyperlink" Target="https://code.google.com/p/ompt-libgomp/" TargetMode="Externa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public.lanl.gov/ringler/files/2009.12.10.DynCore.pdf" TargetMode="External"/><Relationship Id="rId3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chart" Target="../charts/char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nic.uoregon.edu/~khuck/SUPER_update.pptx" TargetMode="Externa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Title 1"/>
          <p:cNvSpPr>
            <a:spLocks noGrp="1"/>
          </p:cNvSpPr>
          <p:nvPr>
            <p:ph type="ctrTitle"/>
          </p:nvPr>
        </p:nvSpPr>
        <p:spPr>
          <a:xfrm>
            <a:off x="685800" y="1490133"/>
            <a:ext cx="7772400" cy="2110317"/>
          </a:xfrm>
        </p:spPr>
        <p:txBody>
          <a:bodyPr/>
          <a:lstStyle/>
          <a:p>
            <a:r>
              <a:rPr lang="en-US" dirty="0" smtClean="0">
                <a:latin typeface="Calibri" charset="0"/>
              </a:rPr>
              <a:t>University of Oregon</a:t>
            </a:r>
            <a:br>
              <a:rPr lang="en-US" dirty="0" smtClean="0">
                <a:latin typeface="Calibri" charset="0"/>
              </a:rPr>
            </a:br>
            <a:r>
              <a:rPr lang="en-US" dirty="0" smtClean="0">
                <a:latin typeface="Calibri" charset="0"/>
              </a:rPr>
              <a:t>SUPER Update</a:t>
            </a:r>
            <a:endParaRPr lang="en-US" dirty="0">
              <a:latin typeface="Calibri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25850"/>
            <a:ext cx="6400800" cy="1752600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/>
              <a:buNone/>
              <a:defRPr/>
            </a:pPr>
            <a:r>
              <a:rPr lang="en-US" dirty="0" smtClean="0">
                <a:ea typeface="+mn-ea"/>
                <a:cs typeface="+mn-cs"/>
              </a:rPr>
              <a:t>Allen </a:t>
            </a:r>
            <a:r>
              <a:rPr lang="en-US" dirty="0" err="1" smtClean="0">
                <a:ea typeface="+mn-ea"/>
                <a:cs typeface="+mn-cs"/>
              </a:rPr>
              <a:t>Malony</a:t>
            </a:r>
            <a:r>
              <a:rPr lang="en-US" dirty="0" smtClean="0">
                <a:ea typeface="+mn-ea"/>
                <a:cs typeface="+mn-cs"/>
              </a:rPr>
              <a:t>, Sameer </a:t>
            </a:r>
            <a:r>
              <a:rPr lang="en-US" dirty="0" err="1" smtClean="0">
                <a:ea typeface="+mn-ea"/>
                <a:cs typeface="+mn-cs"/>
              </a:rPr>
              <a:t>Shende</a:t>
            </a:r>
            <a:r>
              <a:rPr lang="en-US" dirty="0" smtClean="0">
                <a:ea typeface="+mn-ea"/>
                <a:cs typeface="+mn-cs"/>
              </a:rPr>
              <a:t>, Kevin Huck, Nick </a:t>
            </a:r>
            <a:r>
              <a:rPr lang="en-US" dirty="0" err="1" smtClean="0">
                <a:ea typeface="+mn-ea"/>
                <a:cs typeface="+mn-cs"/>
              </a:rPr>
              <a:t>Chaimov</a:t>
            </a:r>
            <a:r>
              <a:rPr lang="en-US" dirty="0" smtClean="0">
                <a:ea typeface="+mn-ea"/>
                <a:cs typeface="+mn-cs"/>
              </a:rPr>
              <a:t>, Wyatt Spear</a:t>
            </a:r>
          </a:p>
        </p:txBody>
      </p:sp>
      <p:pic>
        <p:nvPicPr>
          <p:cNvPr id="13315" name="Picture 5" descr="UO_logo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9488" y="5299075"/>
            <a:ext cx="4725987" cy="842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888" y="207433"/>
            <a:ext cx="3518298" cy="1143000"/>
          </a:xfrm>
          <a:prstGeom prst="rect">
            <a:avLst/>
          </a:prstGeom>
        </p:spPr>
      </p:pic>
      <p:pic>
        <p:nvPicPr>
          <p:cNvPr id="8" name="Picture 1" descr="super-logo-background.pdf"/>
          <p:cNvPicPr>
            <a:picLocks noChangeAspect="1"/>
          </p:cNvPicPr>
          <p:nvPr/>
        </p:nvPicPr>
        <p:blipFill>
          <a:blip r:embed="rId4"/>
          <a:srcRect b="1712"/>
          <a:stretch>
            <a:fillRect/>
          </a:stretch>
        </p:blipFill>
        <p:spPr bwMode="auto">
          <a:xfrm>
            <a:off x="5977467" y="207433"/>
            <a:ext cx="3010198" cy="1142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Folding &amp; Optimization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SUPER All-Hands Meeting : Salt Lake City, UT : March 27-28, 2014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2F21A90-E327-C84D-81B5-071D4C5C9FC6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8545" y="2683831"/>
            <a:ext cx="2743200" cy="198684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10539" y="2683831"/>
            <a:ext cx="2743200" cy="1986844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35965" y="4670675"/>
            <a:ext cx="867207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2400" dirty="0" smtClean="0"/>
              <a:t>Cumulative aggregation of instructions completed correlated with source code locations (samples)</a:t>
            </a:r>
          </a:p>
          <a:p>
            <a:pPr marL="285750" indent="-285750">
              <a:buFont typeface="Arial"/>
              <a:buChar char="•"/>
            </a:pPr>
            <a:r>
              <a:rPr lang="en-US" sz="2400" dirty="0" smtClean="0"/>
              <a:t>Example uses CPI stack from IBM Power stall counters</a:t>
            </a:r>
          </a:p>
          <a:p>
            <a:pPr marL="285750" indent="-285750">
              <a:buFont typeface="Arial"/>
              <a:buChar char="•"/>
            </a:pPr>
            <a:r>
              <a:rPr lang="en-US" sz="2400" dirty="0" smtClean="0"/>
              <a:t>Reduction in stalls leads to shorter iteration and higher MIPS</a:t>
            </a:r>
            <a:endParaRPr lang="en-US" sz="2400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97150" y="1023123"/>
            <a:ext cx="3949700" cy="160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04128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TAU prototype implementation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Folding during profile collection (in-situ)</a:t>
            </a:r>
          </a:p>
          <a:p>
            <a:r>
              <a:rPr lang="en-US" dirty="0" smtClean="0"/>
              <a:t>No CPI stack model available for Intel Xeon</a:t>
            </a:r>
          </a:p>
          <a:p>
            <a:r>
              <a:rPr lang="en-US" dirty="0" smtClean="0"/>
              <a:t>Just collect raw counters, use </a:t>
            </a:r>
            <a:r>
              <a:rPr lang="en-US" dirty="0" err="1" smtClean="0"/>
              <a:t>gnuplot</a:t>
            </a:r>
            <a:r>
              <a:rPr lang="en-US" dirty="0" smtClean="0"/>
              <a:t> for graphing</a:t>
            </a:r>
          </a:p>
          <a:p>
            <a:r>
              <a:rPr lang="en-US" dirty="0" smtClean="0"/>
              <a:t>Future work – integrate </a:t>
            </a:r>
            <a:r>
              <a:rPr lang="en-US" dirty="0" err="1" smtClean="0"/>
              <a:t>Harald’s</a:t>
            </a:r>
            <a:r>
              <a:rPr lang="en-US" dirty="0" smtClean="0"/>
              <a:t> post-processing steps (smoothing, interpolation, </a:t>
            </a:r>
            <a:r>
              <a:rPr lang="en-US" dirty="0" err="1" smtClean="0"/>
              <a:t>etc</a:t>
            </a:r>
            <a:r>
              <a:rPr lang="en-US" dirty="0" smtClean="0"/>
              <a:t>)</a:t>
            </a:r>
          </a:p>
          <a:p>
            <a:r>
              <a:rPr lang="en-US" dirty="0" smtClean="0"/>
              <a:t>Evaluated with MPAS-Ocean on Edison with </a:t>
            </a:r>
            <a:r>
              <a:rPr lang="en-US" dirty="0" err="1" smtClean="0"/>
              <a:t>worldOcean</a:t>
            </a:r>
            <a:r>
              <a:rPr lang="en-US" dirty="0" smtClean="0"/>
              <a:t> 60km model, 120 processes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SUPER All-Hands Meeting : Salt Lake City, UT : March 27-28, 2014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8E865A7-7678-F840-B2ED-A6879803B906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8174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folded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56" y="1045542"/>
            <a:ext cx="8948794" cy="536927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Folding MPAS iterations (one node)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SUPER All-Hands Meeting : Salt Lake City, UT : March 27-28, 2014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8E865A7-7678-F840-B2ED-A6879803B906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894504" y="1148984"/>
            <a:ext cx="709325" cy="4171507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1100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11000"/>
                </a:schemeClr>
              </a:gs>
            </a:gsLst>
            <a:lin ang="16200000" scaled="0"/>
            <a:tileRect/>
          </a:gra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6113018" y="1148984"/>
            <a:ext cx="709325" cy="4171507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1100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11000"/>
                </a:schemeClr>
              </a:gs>
            </a:gsLst>
            <a:lin ang="16200000" scaled="0"/>
            <a:tileRect/>
          </a:gra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2901656" y="1148984"/>
            <a:ext cx="1677496" cy="4171507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1100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11000"/>
                </a:schemeClr>
              </a:gs>
            </a:gsLst>
            <a:lin ang="16200000" scaled="0"/>
            <a:tileRect/>
          </a:gra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6101576" y="1148984"/>
            <a:ext cx="1781083" cy="4171507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1100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11000"/>
                </a:schemeClr>
              </a:gs>
            </a:gsLst>
            <a:lin ang="16200000" scaled="0"/>
            <a:tileRect/>
          </a:gra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1405958" y="1148984"/>
            <a:ext cx="1396401" cy="4171507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1100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11000"/>
                </a:schemeClr>
              </a:gs>
            </a:gsLst>
            <a:lin ang="16200000" scaled="0"/>
            <a:tileRect/>
          </a:gra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4579153" y="1148984"/>
            <a:ext cx="1440648" cy="4171507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1100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11000"/>
                </a:schemeClr>
              </a:gs>
            </a:gsLst>
            <a:lin ang="16200000" scaled="0"/>
            <a:tileRect/>
          </a:gra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1259263" y="2311267"/>
            <a:ext cx="30633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Spike in Branch </a:t>
            </a:r>
            <a:r>
              <a:rPr lang="en-US" dirty="0" err="1" smtClean="0"/>
              <a:t>Mispredictions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4367986" y="2311267"/>
            <a:ext cx="335511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Spike in cache misses</a:t>
            </a:r>
          </a:p>
          <a:p>
            <a:r>
              <a:rPr lang="en-US" dirty="0" smtClean="0"/>
              <a:t>Stage 3: Tracer, density, pressure,</a:t>
            </a:r>
          </a:p>
          <a:p>
            <a:r>
              <a:rPr lang="en-US" dirty="0" smtClean="0"/>
              <a:t>vertical velocity prediction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1394517" y="4397351"/>
            <a:ext cx="61278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Stage 2: </a:t>
            </a:r>
            <a:r>
              <a:rPr lang="en-US" dirty="0" err="1" smtClean="0"/>
              <a:t>Barotropic</a:t>
            </a:r>
            <a:r>
              <a:rPr lang="en-US" dirty="0" smtClean="0"/>
              <a:t> velocity (2D) prediction, explicitly </a:t>
            </a:r>
            <a:r>
              <a:rPr lang="en-US" dirty="0" err="1" smtClean="0"/>
              <a:t>subcycled</a:t>
            </a:r>
            <a:endParaRPr lang="en-US" dirty="0"/>
          </a:p>
        </p:txBody>
      </p:sp>
      <p:sp>
        <p:nvSpPr>
          <p:cNvPr id="17" name="Down Arrow 16"/>
          <p:cNvSpPr/>
          <p:nvPr/>
        </p:nvSpPr>
        <p:spPr>
          <a:xfrm>
            <a:off x="1922042" y="1716288"/>
            <a:ext cx="526273" cy="434793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000000"/>
                </a:solidFill>
              </a:rPr>
              <a:t>!</a:t>
            </a:r>
          </a:p>
        </p:txBody>
      </p:sp>
      <p:sp>
        <p:nvSpPr>
          <p:cNvPr id="19" name="Down Arrow 18"/>
          <p:cNvSpPr/>
          <p:nvPr/>
        </p:nvSpPr>
        <p:spPr>
          <a:xfrm>
            <a:off x="5140557" y="1716288"/>
            <a:ext cx="526273" cy="434793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000000"/>
                </a:solidFill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41610215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  <p:bldP spid="11" grpId="0" animBg="1"/>
      <p:bldP spid="12" grpId="0" animBg="1"/>
      <p:bldP spid="13" grpId="0"/>
      <p:bldP spid="13" grpId="1"/>
      <p:bldP spid="14" grpId="0"/>
      <p:bldP spid="14" grpId="1"/>
      <p:bldP spid="15" grpId="0"/>
      <p:bldP spid="17" grpId="0" animBg="1"/>
      <p:bldP spid="1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MPAS Timers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SUPER All-Hands Meeting : Salt Lake City, UT : March 27-28, 2014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8E865A7-7678-F840-B2ED-A6879803B906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  <p:pic>
        <p:nvPicPr>
          <p:cNvPr id="5" name="Picture 4" descr="folded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56" y="1045542"/>
            <a:ext cx="8948794" cy="5369276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 rot="16200000">
            <a:off x="-1392006" y="3013228"/>
            <a:ext cx="4248004" cy="412295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1100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11000"/>
                </a:schemeClr>
              </a:gs>
            </a:gsLst>
            <a:lin ang="16200000" scaled="0"/>
            <a:tileRect/>
          </a:gra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se prep, </a:t>
            </a:r>
            <a:r>
              <a:rPr lang="en-US" dirty="0" err="1" smtClean="0">
                <a:solidFill>
                  <a:schemeClr val="tx1"/>
                </a:solidFill>
              </a:rPr>
              <a:t>coriolis</a:t>
            </a:r>
            <a:r>
              <a:rPr lang="en-US" dirty="0" smtClean="0">
                <a:solidFill>
                  <a:schemeClr val="tx1"/>
                </a:solidFill>
              </a:rPr>
              <a:t>, </a:t>
            </a:r>
            <a:r>
              <a:rPr lang="en-US" dirty="0" err="1" smtClean="0">
                <a:solidFill>
                  <a:schemeClr val="tx1"/>
                </a:solidFill>
              </a:rPr>
              <a:t>forcings</a:t>
            </a:r>
            <a:r>
              <a:rPr lang="en-US" dirty="0" smtClean="0">
                <a:solidFill>
                  <a:schemeClr val="tx1"/>
                </a:solidFill>
              </a:rPr>
              <a:t>, </a:t>
            </a:r>
            <a:r>
              <a:rPr lang="en-US" dirty="0" err="1" smtClean="0">
                <a:solidFill>
                  <a:schemeClr val="tx1"/>
                </a:solidFill>
              </a:rPr>
              <a:t>ocn_fuperp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 rot="16200000">
            <a:off x="-264880" y="2298401"/>
            <a:ext cx="4248004" cy="1841954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1100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11000"/>
                </a:schemeClr>
              </a:gs>
            </a:gsLst>
            <a:lin ang="16200000" scaled="0"/>
            <a:tileRect/>
          </a:gra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se </a:t>
            </a:r>
            <a:r>
              <a:rPr lang="en-US" dirty="0" err="1" smtClean="0">
                <a:solidFill>
                  <a:schemeClr val="tx1"/>
                </a:solidFill>
              </a:rPr>
              <a:t>btr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vel</a:t>
            </a:r>
            <a:r>
              <a:rPr lang="en-US" dirty="0" smtClean="0">
                <a:solidFill>
                  <a:schemeClr val="tx1"/>
                </a:solidFill>
              </a:rPr>
              <a:t>, halo transfers (MPI)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 rot="16200000">
            <a:off x="942118" y="2933364"/>
            <a:ext cx="4248004" cy="572033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1100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11000"/>
                </a:schemeClr>
              </a:gs>
            </a:gsLst>
            <a:lin ang="16200000" scaled="0"/>
            <a:tileRect/>
          </a:gra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solidFill>
                  <a:schemeClr val="tx1"/>
                </a:solidFill>
              </a:rPr>
              <a:t>ocn_tend_tracer</a:t>
            </a:r>
            <a:r>
              <a:rPr lang="en-US" dirty="0" smtClean="0">
                <a:solidFill>
                  <a:schemeClr val="tx1"/>
                </a:solidFill>
              </a:rPr>
              <a:t>, </a:t>
            </a:r>
            <a:r>
              <a:rPr lang="en-US" dirty="0" err="1" smtClean="0">
                <a:solidFill>
                  <a:schemeClr val="tx1"/>
                </a:solidFill>
              </a:rPr>
              <a:t>adv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 rot="16200000">
            <a:off x="1794450" y="2653069"/>
            <a:ext cx="4248004" cy="1132625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1100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11000"/>
                </a:schemeClr>
              </a:gs>
            </a:gsLst>
            <a:lin ang="16200000" scaled="0"/>
            <a:tileRect/>
          </a:gra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Large iteration loop, equation of state, </a:t>
            </a:r>
            <a:r>
              <a:rPr lang="en-US" dirty="0" err="1" smtClean="0">
                <a:solidFill>
                  <a:schemeClr val="tx1"/>
                </a:solidFill>
              </a:rPr>
              <a:t>coriolis</a:t>
            </a:r>
            <a:r>
              <a:rPr lang="en-US" dirty="0" smtClean="0">
                <a:solidFill>
                  <a:schemeClr val="tx1"/>
                </a:solidFill>
              </a:rPr>
              <a:t>, del4, </a:t>
            </a:r>
            <a:r>
              <a:rPr lang="en-US" dirty="0" err="1" smtClean="0">
                <a:solidFill>
                  <a:schemeClr val="tx1"/>
                </a:solidFill>
              </a:rPr>
              <a:t>forcings</a:t>
            </a:r>
            <a:r>
              <a:rPr lang="en-US" dirty="0" smtClean="0">
                <a:solidFill>
                  <a:schemeClr val="tx1"/>
                </a:solidFill>
              </a:rPr>
              <a:t>, se </a:t>
            </a:r>
            <a:r>
              <a:rPr lang="en-US" dirty="0" err="1" smtClean="0">
                <a:solidFill>
                  <a:schemeClr val="tx1"/>
                </a:solidFill>
              </a:rPr>
              <a:t>bcl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vel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 rot="16200000">
            <a:off x="3128283" y="2451865"/>
            <a:ext cx="4248004" cy="1535035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1100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11000"/>
                </a:schemeClr>
              </a:gs>
            </a:gsLst>
            <a:lin ang="16200000" scaled="0"/>
            <a:tileRect/>
          </a:gra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se </a:t>
            </a:r>
            <a:r>
              <a:rPr lang="en-US" dirty="0" err="1" smtClean="0">
                <a:solidFill>
                  <a:schemeClr val="tx1"/>
                </a:solidFill>
              </a:rPr>
              <a:t>btr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vel</a:t>
            </a:r>
            <a:r>
              <a:rPr lang="en-US" dirty="0" smtClean="0">
                <a:solidFill>
                  <a:schemeClr val="tx1"/>
                </a:solidFill>
              </a:rPr>
              <a:t>, halo exchanges (MPI)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 rot="16200000">
            <a:off x="4162502" y="2952684"/>
            <a:ext cx="4248004" cy="533398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1100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11000"/>
                </a:schemeClr>
              </a:gs>
            </a:gsLst>
            <a:lin ang="16200000" scaled="0"/>
            <a:tileRect/>
          </a:gra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solidFill>
                  <a:schemeClr val="tx1"/>
                </a:solidFill>
              </a:rPr>
              <a:t>ocn_tend_tracer</a:t>
            </a:r>
            <a:r>
              <a:rPr lang="en-US" dirty="0" smtClean="0">
                <a:solidFill>
                  <a:schemeClr val="tx1"/>
                </a:solidFill>
              </a:rPr>
              <a:t>, </a:t>
            </a:r>
            <a:r>
              <a:rPr lang="en-US" dirty="0" err="1" smtClean="0">
                <a:solidFill>
                  <a:schemeClr val="tx1"/>
                </a:solidFill>
              </a:rPr>
              <a:t>adv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 rot="16200000">
            <a:off x="5497841" y="2154423"/>
            <a:ext cx="4248004" cy="2129920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1100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11000"/>
                </a:schemeClr>
              </a:gs>
            </a:gsLst>
            <a:lin ang="16200000" scaled="0"/>
            <a:tileRect/>
          </a:gra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large iteration loop, equation of state,</a:t>
            </a:r>
          </a:p>
          <a:p>
            <a:pPr algn="ctr"/>
            <a:r>
              <a:rPr lang="en-US" dirty="0" smtClean="0">
                <a:solidFill>
                  <a:schemeClr val="tx1"/>
                </a:solidFill>
              </a:rPr>
              <a:t>se implicit </a:t>
            </a:r>
            <a:r>
              <a:rPr lang="en-US" dirty="0" err="1" smtClean="0">
                <a:solidFill>
                  <a:schemeClr val="tx1"/>
                </a:solidFill>
              </a:rPr>
              <a:t>vert</a:t>
            </a:r>
            <a:r>
              <a:rPr lang="en-US" dirty="0" smtClean="0">
                <a:solidFill>
                  <a:schemeClr val="tx1"/>
                </a:solidFill>
              </a:rPr>
              <a:t> mix, </a:t>
            </a:r>
            <a:r>
              <a:rPr lang="en-US" dirty="0" err="1" smtClean="0">
                <a:solidFill>
                  <a:schemeClr val="tx1"/>
                </a:solidFill>
              </a:rPr>
              <a:t>eos</a:t>
            </a:r>
            <a:r>
              <a:rPr lang="en-US" dirty="0" smtClean="0">
                <a:solidFill>
                  <a:schemeClr val="tx1"/>
                </a:solidFill>
              </a:rPr>
              <a:t> rich</a:t>
            </a:r>
          </a:p>
        </p:txBody>
      </p:sp>
    </p:spTree>
    <p:extLst>
      <p:ext uri="{BB962C8B-B14F-4D97-AF65-F5344CB8AC3E}">
        <p14:creationId xmlns:p14="http://schemas.microsoft.com/office/powerpoint/2010/main" val="21625592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data suggests: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IPC (~1.62) sounds good, but most of the time IPC is high is during busy-wait polling during </a:t>
            </a:r>
            <a:r>
              <a:rPr lang="en-US" dirty="0" err="1" smtClean="0"/>
              <a:t>MPI_Wait</a:t>
            </a:r>
            <a:r>
              <a:rPr lang="en-US" dirty="0" smtClean="0"/>
              <a:t> – and the CPU slows down</a:t>
            </a:r>
          </a:p>
          <a:p>
            <a:r>
              <a:rPr lang="en-US" dirty="0" smtClean="0"/>
              <a:t>Need larger granularity (and fewer) halo exchanges?</a:t>
            </a:r>
          </a:p>
          <a:p>
            <a:pPr lvl="1"/>
            <a:r>
              <a:rPr lang="en-US" dirty="0" smtClean="0"/>
              <a:t>Correlates with </a:t>
            </a:r>
            <a:r>
              <a:rPr lang="en-US" dirty="0" err="1" smtClean="0"/>
              <a:t>Abhinav’s</a:t>
            </a:r>
            <a:r>
              <a:rPr lang="en-US" dirty="0" smtClean="0"/>
              <a:t> findings</a:t>
            </a:r>
          </a:p>
          <a:p>
            <a:r>
              <a:rPr lang="en-US" dirty="0" smtClean="0"/>
              <a:t>Restructuring of data should have significant effect from reduction in L2, L3 cache misses, in particular “se implicit </a:t>
            </a:r>
            <a:r>
              <a:rPr lang="en-US" dirty="0" err="1" smtClean="0"/>
              <a:t>vert</a:t>
            </a:r>
            <a:r>
              <a:rPr lang="en-US" dirty="0" smtClean="0"/>
              <a:t> mix”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SUPER All-Hands Meeting : Salt Lake City, UT : March 27-28, 2014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8E865A7-7678-F840-B2ED-A6879803B906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70006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dirty="0" smtClean="0">
                <a:latin typeface="Calibri" charset="0"/>
              </a:rPr>
              <a:t>SUPER: </a:t>
            </a:r>
            <a:r>
              <a:rPr lang="en-US" dirty="0" err="1" smtClean="0">
                <a:latin typeface="Calibri" charset="0"/>
              </a:rPr>
              <a:t>Autotuning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Source code annotations allow </a:t>
            </a:r>
            <a:r>
              <a:rPr lang="en-US" dirty="0" err="1" smtClean="0"/>
              <a:t>Orio</a:t>
            </a:r>
            <a:r>
              <a:rPr lang="en-US" dirty="0" smtClean="0"/>
              <a:t> to generate a set of low-level performance optimizations, after each optimization (or transformation) is applied the kernel is run and the set of optimizations is searched for the best transformations to be applied for a given kernel.</a:t>
            </a:r>
          </a:p>
          <a:p>
            <a:r>
              <a:rPr lang="en-US" dirty="0" smtClean="0"/>
              <a:t>We have integrated </a:t>
            </a:r>
            <a:r>
              <a:rPr lang="en-US" dirty="0" err="1" smtClean="0"/>
              <a:t>Orio</a:t>
            </a:r>
            <a:r>
              <a:rPr lang="en-US" dirty="0" smtClean="0"/>
              <a:t> with TAU to collect performance data about each experiment that </a:t>
            </a:r>
            <a:r>
              <a:rPr lang="en-US" dirty="0" err="1" smtClean="0"/>
              <a:t>Orio</a:t>
            </a:r>
            <a:r>
              <a:rPr lang="en-US" dirty="0" smtClean="0"/>
              <a:t> runs.</a:t>
            </a:r>
          </a:p>
          <a:p>
            <a:r>
              <a:rPr lang="en-US" dirty="0" smtClean="0"/>
              <a:t>Performance data collected by TAU are stored in </a:t>
            </a:r>
            <a:r>
              <a:rPr lang="en-US" dirty="0" err="1" smtClean="0"/>
              <a:t>TAUdb</a:t>
            </a:r>
            <a:r>
              <a:rPr lang="en-US" dirty="0" smtClean="0"/>
              <a:t> and are fed back to </a:t>
            </a:r>
            <a:r>
              <a:rPr lang="en-US" dirty="0" err="1" smtClean="0"/>
              <a:t>Orio</a:t>
            </a:r>
            <a:r>
              <a:rPr lang="en-US" dirty="0" smtClean="0"/>
              <a:t>, allowing </a:t>
            </a:r>
            <a:r>
              <a:rPr lang="en-US" dirty="0" err="1" smtClean="0"/>
              <a:t>Orio</a:t>
            </a:r>
            <a:r>
              <a:rPr lang="en-US" dirty="0" smtClean="0"/>
              <a:t> to tune based on any metric TAU can collect.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SUPER All-Hands Meeting : Oakland, CA : September 18-19, 2013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2F21A90-E327-C84D-81B5-071D4C5C9FC6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  <p:pic>
        <p:nvPicPr>
          <p:cNvPr id="24" name="Picture 1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55741"/>
            <a:ext cx="1379537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rnd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908208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Multi-Target </a:t>
            </a:r>
            <a:r>
              <a:rPr lang="en-US" dirty="0" err="1"/>
              <a:t>Autotuning</a:t>
            </a:r>
            <a:r>
              <a:rPr lang="en-US" dirty="0"/>
              <a:t> for Accelerators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73497"/>
            <a:ext cx="8229600" cy="4582852"/>
          </a:xfrm>
        </p:spPr>
        <p:txBody>
          <a:bodyPr>
            <a:normAutofit/>
          </a:bodyPr>
          <a:lstStyle/>
          <a:p>
            <a:r>
              <a:rPr lang="en-US" dirty="0" smtClean="0"/>
              <a:t>Our </a:t>
            </a:r>
            <a:r>
              <a:rPr lang="en-US" dirty="0"/>
              <a:t>System: </a:t>
            </a:r>
            <a:r>
              <a:rPr lang="en-US" dirty="0" err="1"/>
              <a:t>OrCL</a:t>
            </a:r>
            <a:endParaRPr lang="en-US" dirty="0"/>
          </a:p>
          <a:p>
            <a:r>
              <a:rPr lang="en-US" dirty="0" err="1"/>
              <a:t>OpenCL</a:t>
            </a:r>
            <a:r>
              <a:rPr lang="en-US" dirty="0"/>
              <a:t> Code Generation with Annotations</a:t>
            </a:r>
          </a:p>
          <a:p>
            <a:r>
              <a:rPr lang="en-US" dirty="0" smtClean="0"/>
              <a:t>Large Parameter Space – </a:t>
            </a:r>
            <a:r>
              <a:rPr lang="en-US" dirty="0" err="1" smtClean="0"/>
              <a:t>OpenCL</a:t>
            </a:r>
            <a:r>
              <a:rPr lang="en-US" dirty="0" smtClean="0"/>
              <a:t> parameters</a:t>
            </a:r>
            <a:endParaRPr lang="en-US" dirty="0"/>
          </a:p>
          <a:p>
            <a:r>
              <a:rPr lang="en-US" dirty="0" err="1"/>
              <a:t>Autotuning</a:t>
            </a:r>
            <a:r>
              <a:rPr lang="en-US" dirty="0"/>
              <a:t> </a:t>
            </a:r>
            <a:r>
              <a:rPr lang="en-US" dirty="0" smtClean="0"/>
              <a:t>Experiments using </a:t>
            </a:r>
            <a:r>
              <a:rPr lang="en-US" dirty="0" err="1" smtClean="0"/>
              <a:t>Orio</a:t>
            </a:r>
            <a:endParaRPr lang="en-US" dirty="0"/>
          </a:p>
          <a:p>
            <a:pPr lvl="1"/>
            <a:r>
              <a:rPr lang="en-US" dirty="0"/>
              <a:t>BLAS </a:t>
            </a:r>
            <a:r>
              <a:rPr lang="en-US" dirty="0" smtClean="0"/>
              <a:t>kernels</a:t>
            </a:r>
          </a:p>
          <a:p>
            <a:pPr lvl="1"/>
            <a:r>
              <a:rPr lang="en-US" dirty="0" smtClean="0"/>
              <a:t>Compared to </a:t>
            </a:r>
            <a:r>
              <a:rPr lang="en-US" dirty="0" err="1" smtClean="0"/>
              <a:t>ViennaCL</a:t>
            </a:r>
            <a:r>
              <a:rPr lang="en-US" dirty="0" smtClean="0"/>
              <a:t> library implementations</a:t>
            </a:r>
            <a:endParaRPr lang="en-US" dirty="0"/>
          </a:p>
          <a:p>
            <a:pPr lvl="1"/>
            <a:r>
              <a:rPr lang="en-US" dirty="0"/>
              <a:t>Radiation transport </a:t>
            </a:r>
            <a:r>
              <a:rPr lang="en-US" dirty="0" smtClean="0"/>
              <a:t>code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SUPER All-Hands Meeting : Salt Lake City, UT : March 27-28, 2014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2F21A90-E327-C84D-81B5-071D4C5C9FC6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74307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SUPER All-Hands Meeting : Salt Lake City, UT : March 27-28, 2014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2F21A90-E327-C84D-81B5-071D4C5C9FC6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5686"/>
            <a:ext cx="9144000" cy="6184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16962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SUPER All-Hands Meeting : Salt Lake City, UT : March 27-28, 2014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ABBC19F-FBA3-6448-9956-C92266020824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73786"/>
            <a:ext cx="9144000" cy="6114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06768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Comparison to </a:t>
            </a:r>
            <a:r>
              <a:rPr lang="en-US" dirty="0" err="1" smtClean="0"/>
              <a:t>ViennaCL</a:t>
            </a:r>
            <a:r>
              <a:rPr lang="en-US" dirty="0" smtClean="0"/>
              <a:t>*</a:t>
            </a:r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SUPER All-Hands Meeting : Salt Lake City, UT : March 27-28, 2014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ABBC19F-FBA3-6448-9956-C92266020824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1107" y="1100519"/>
            <a:ext cx="7721786" cy="496341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381104" y="5914221"/>
            <a:ext cx="63817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*C</a:t>
            </a:r>
            <a:r>
              <a:rPr lang="en-US" dirty="0"/>
              <a:t>++ linear algebra library for accelerator devices using </a:t>
            </a:r>
            <a:r>
              <a:rPr lang="en-US" dirty="0" err="1"/>
              <a:t>OpenCL</a:t>
            </a:r>
            <a:r>
              <a:rPr lang="en-US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39608018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alibri" charset="0"/>
              </a:rPr>
              <a:t>SUPER: MPAS-Ocean Engagement</a:t>
            </a:r>
            <a:endParaRPr lang="en-US" dirty="0">
              <a:latin typeface="Calibri" charset="0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>
          <a:xfrm>
            <a:off x="126999" y="1197290"/>
            <a:ext cx="4517571" cy="4977179"/>
          </a:xfrm>
        </p:spPr>
        <p:txBody>
          <a:bodyPr>
            <a:normAutofit fontScale="77500" lnSpcReduction="20000"/>
          </a:bodyPr>
          <a:lstStyle/>
          <a:p>
            <a:r>
              <a:rPr lang="en-US" dirty="0"/>
              <a:t>Use </a:t>
            </a:r>
            <a:r>
              <a:rPr lang="en-US" dirty="0" err="1"/>
              <a:t>multiscale</a:t>
            </a:r>
            <a:r>
              <a:rPr lang="en-US" dirty="0"/>
              <a:t> methods for accurate</a:t>
            </a:r>
            <a:r>
              <a:rPr lang="en-US" dirty="0" smtClean="0"/>
              <a:t>, efficient</a:t>
            </a:r>
            <a:r>
              <a:rPr lang="en-US" dirty="0"/>
              <a:t>, and scale-aware models </a:t>
            </a:r>
            <a:r>
              <a:rPr lang="en-US" dirty="0" smtClean="0"/>
              <a:t>of the </a:t>
            </a:r>
            <a:r>
              <a:rPr lang="en-US" dirty="0"/>
              <a:t>earth system</a:t>
            </a:r>
          </a:p>
          <a:p>
            <a:r>
              <a:rPr lang="en-US" dirty="0"/>
              <a:t>MPAS-O uses a variable </a:t>
            </a:r>
            <a:r>
              <a:rPr lang="en-US" dirty="0" smtClean="0"/>
              <a:t>resolution irregular </a:t>
            </a:r>
            <a:r>
              <a:rPr lang="en-US" dirty="0"/>
              <a:t>mesh of hexagonal grid cells</a:t>
            </a:r>
          </a:p>
          <a:p>
            <a:r>
              <a:rPr lang="en-US" dirty="0"/>
              <a:t>Cells assigned to MPI processes</a:t>
            </a:r>
            <a:r>
              <a:rPr lang="en-US" dirty="0" smtClean="0"/>
              <a:t>, grouped </a:t>
            </a:r>
            <a:r>
              <a:rPr lang="en-US" dirty="0"/>
              <a:t>as “blocks”</a:t>
            </a:r>
          </a:p>
          <a:p>
            <a:pPr lvl="1"/>
            <a:r>
              <a:rPr lang="en-US" dirty="0"/>
              <a:t>Each cell has 1-40 vertical layers</a:t>
            </a:r>
            <a:r>
              <a:rPr lang="en-US" dirty="0" smtClean="0"/>
              <a:t>, depending </a:t>
            </a:r>
            <a:r>
              <a:rPr lang="en-US" dirty="0"/>
              <a:t>on ocean depth</a:t>
            </a:r>
          </a:p>
          <a:p>
            <a:r>
              <a:rPr lang="en-US" dirty="0"/>
              <a:t>MPAS-O has demonstrated </a:t>
            </a:r>
            <a:r>
              <a:rPr lang="en-US" dirty="0" smtClean="0"/>
              <a:t>scaling limits </a:t>
            </a:r>
            <a:r>
              <a:rPr lang="en-US" dirty="0"/>
              <a:t>when using MPI alone</a:t>
            </a:r>
          </a:p>
          <a:p>
            <a:r>
              <a:rPr lang="en-US" dirty="0"/>
              <a:t>Look at increasing concurrency</a:t>
            </a:r>
          </a:p>
          <a:p>
            <a:r>
              <a:rPr lang="en-US" dirty="0"/>
              <a:t>Developers </a:t>
            </a:r>
            <a:r>
              <a:rPr lang="en-US" dirty="0" smtClean="0"/>
              <a:t>added </a:t>
            </a:r>
            <a:r>
              <a:rPr lang="en-US" dirty="0" err="1" smtClean="0"/>
              <a:t>OpenMP</a:t>
            </a:r>
            <a:endParaRPr lang="en-US" dirty="0"/>
          </a:p>
          <a:p>
            <a:pPr lvl="1"/>
            <a:r>
              <a:rPr lang="en-US" dirty="0"/>
              <a:t>Both split explicit and RK4 </a:t>
            </a:r>
            <a:r>
              <a:rPr lang="en-US" dirty="0" smtClean="0"/>
              <a:t>solvers</a:t>
            </a:r>
          </a:p>
          <a:p>
            <a:r>
              <a:rPr lang="en-US" dirty="0" smtClean="0"/>
              <a:t>Our focus: partitioning, folding</a:t>
            </a:r>
          </a:p>
        </p:txBody>
      </p:sp>
      <p:sp>
        <p:nvSpPr>
          <p:cNvPr id="14339" name="Footer Placeholder 3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mtClean="0">
                <a:solidFill>
                  <a:schemeClr val="bg1"/>
                </a:solidFill>
              </a:rPr>
              <a:t>SUPER All-Hands Meeting : Salt Lake City, UT : March 27-28, 2014</a:t>
            </a:r>
            <a:endParaRPr lang="en-US">
              <a:solidFill>
                <a:schemeClr val="bg1"/>
              </a:solidFill>
            </a:endParaRPr>
          </a:p>
        </p:txBody>
      </p:sp>
      <p:sp>
        <p:nvSpPr>
          <p:cNvPr id="14340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83B35369-2895-9845-B939-7CDC5BC3787E}" type="slidenum">
              <a:rPr lang="en-US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</a:t>
            </a:fld>
            <a:endParaRPr lang="en-US">
              <a:solidFill>
                <a:srgbClr val="FFFFFF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23425" y="1148984"/>
            <a:ext cx="3048000" cy="85725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9" name="TextBox 8"/>
          <p:cNvSpPr txBox="1"/>
          <p:nvPr/>
        </p:nvSpPr>
        <p:spPr>
          <a:xfrm>
            <a:off x="6190506" y="2033449"/>
            <a:ext cx="2844641" cy="400110"/>
          </a:xfrm>
          <a:prstGeom prst="rect">
            <a:avLst/>
          </a:prstGeom>
          <a:noFill/>
        </p:spPr>
        <p:txBody>
          <a:bodyPr wrap="none" lIns="91424" tIns="45712" rIns="91424" bIns="45712" rtlCol="0">
            <a:spAutoFit/>
          </a:bodyPr>
          <a:lstStyle/>
          <a:p>
            <a:pPr marL="0" lvl="1"/>
            <a:r>
              <a:rPr lang="en-US" sz="2000" dirty="0" err="1"/>
              <a:t>http://mpas-dev.github.io</a:t>
            </a:r>
            <a:endParaRPr lang="en-US" sz="2000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09268" y="2433559"/>
            <a:ext cx="3362476" cy="2660156"/>
          </a:xfrm>
          <a:prstGeom prst="rect">
            <a:avLst/>
          </a:prstGeom>
        </p:spPr>
      </p:pic>
      <p:pic>
        <p:nvPicPr>
          <p:cNvPr id="10" name="Picture 9" descr="clouds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2891" y="3869050"/>
            <a:ext cx="2540000" cy="25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27328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Class Aggregation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15284"/>
            <a:ext cx="8229600" cy="3856463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Rather than break down time in a profile by function, also break down by class, method</a:t>
            </a:r>
          </a:p>
          <a:p>
            <a:r>
              <a:rPr lang="en-US" dirty="0" err="1" smtClean="0"/>
              <a:t>PerfExplorer</a:t>
            </a:r>
            <a:r>
              <a:rPr lang="en-US" dirty="0" smtClean="0"/>
              <a:t> script for TAU, </a:t>
            </a:r>
            <a:r>
              <a:rPr lang="en-US" dirty="0" err="1" smtClean="0"/>
              <a:t>gprof</a:t>
            </a:r>
            <a:r>
              <a:rPr lang="en-US" dirty="0" smtClean="0"/>
              <a:t> profiles of C++ applications to aggregate by class</a:t>
            </a:r>
          </a:p>
          <a:p>
            <a:r>
              <a:rPr lang="en-US" dirty="0" smtClean="0"/>
              <a:t>Next step – identify lightweight member methods as targets for elimination</a:t>
            </a:r>
          </a:p>
          <a:p>
            <a:pPr lvl="1"/>
            <a:r>
              <a:rPr lang="en-US" dirty="0" smtClean="0"/>
              <a:t>Called “many” times, small inclusive per call</a:t>
            </a:r>
          </a:p>
          <a:p>
            <a:r>
              <a:rPr lang="en-US" dirty="0" smtClean="0"/>
              <a:t>Early results with Geant4 code seem promising (</a:t>
            </a:r>
            <a:r>
              <a:rPr lang="en-US" dirty="0" err="1" smtClean="0"/>
              <a:t>Boyana</a:t>
            </a:r>
            <a:r>
              <a:rPr lang="en-US" dirty="0" smtClean="0"/>
              <a:t> knows more details)</a:t>
            </a:r>
          </a:p>
          <a:p>
            <a:r>
              <a:rPr lang="en-US" dirty="0" smtClean="0"/>
              <a:t>How to deal with measurement perturbation? 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SUPER All-Hands Meeting : Salt Lake City, UT : March 27-28, 2014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2F21A90-E327-C84D-81B5-071D4C5C9FC6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319373" y="5171747"/>
            <a:ext cx="8505253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Class 'CLHEP::</a:t>
            </a:r>
            <a:r>
              <a:rPr lang="en-US" sz="1600" dirty="0" err="1"/>
              <a:t>MTwistEngine</a:t>
            </a:r>
            <a:r>
              <a:rPr lang="en-US" sz="1600" dirty="0"/>
              <a:t>' : total = 1.12e+11, % application = 3.67%</a:t>
            </a:r>
          </a:p>
          <a:p>
            <a:r>
              <a:rPr lang="en-US" sz="1600" dirty="0"/>
              <a:t>	Method 'flat' : total = 1.12e+11, calls = 1.38e+08, </a:t>
            </a:r>
            <a:r>
              <a:rPr lang="en-US" sz="1600" dirty="0" err="1"/>
              <a:t>percall</a:t>
            </a:r>
            <a:r>
              <a:rPr lang="en-US" sz="1600" dirty="0"/>
              <a:t> = 806.97, %class = 100.00</a:t>
            </a:r>
            <a:r>
              <a:rPr lang="en-US" sz="1600" dirty="0" smtClean="0"/>
              <a:t>%</a:t>
            </a:r>
            <a:endParaRPr lang="en-US" sz="1600" dirty="0"/>
          </a:p>
          <a:p>
            <a:r>
              <a:rPr lang="en-US" sz="1600" dirty="0"/>
              <a:t>Class 'CLHEP::</a:t>
            </a:r>
            <a:r>
              <a:rPr lang="en-US" sz="1600" dirty="0" err="1"/>
              <a:t>HepRandom</a:t>
            </a:r>
            <a:r>
              <a:rPr lang="en-US" sz="1600" dirty="0"/>
              <a:t>' : total = 1.06e+11, % application = 3.47%</a:t>
            </a:r>
          </a:p>
          <a:p>
            <a:r>
              <a:rPr lang="en-US" sz="1600" dirty="0"/>
              <a:t>	Method '</a:t>
            </a:r>
            <a:r>
              <a:rPr lang="en-US" sz="1600" dirty="0" err="1"/>
              <a:t>getTheEngine</a:t>
            </a:r>
            <a:r>
              <a:rPr lang="en-US" sz="1600" dirty="0"/>
              <a:t>' : total = 1.06e+11, calls = 1.38e+08, </a:t>
            </a:r>
            <a:r>
              <a:rPr lang="en-US" sz="1600" dirty="0" err="1"/>
              <a:t>percall</a:t>
            </a:r>
            <a:r>
              <a:rPr lang="en-US" sz="1600" dirty="0"/>
              <a:t> = 762.92, %class = 100.00</a:t>
            </a:r>
            <a:r>
              <a:rPr lang="en-US" sz="1600" dirty="0" smtClean="0"/>
              <a:t>%</a:t>
            </a:r>
            <a:endParaRPr lang="en-US" sz="1600" dirty="0"/>
          </a:p>
        </p:txBody>
      </p:sp>
      <p:sp>
        <p:nvSpPr>
          <p:cNvPr id="7" name="Oval 6"/>
          <p:cNvSpPr/>
          <p:nvPr/>
        </p:nvSpPr>
        <p:spPr>
          <a:xfrm>
            <a:off x="5502989" y="5171747"/>
            <a:ext cx="789410" cy="320374"/>
          </a:xfrm>
          <a:prstGeom prst="ellipse">
            <a:avLst/>
          </a:prstGeom>
          <a:noFill/>
          <a:ln w="28575" cmpd="sng">
            <a:solidFill>
              <a:schemeClr val="accent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5357930" y="5671060"/>
            <a:ext cx="789410" cy="320374"/>
          </a:xfrm>
          <a:prstGeom prst="ellipse">
            <a:avLst/>
          </a:prstGeom>
          <a:noFill/>
          <a:ln w="28575" cmpd="sng">
            <a:solidFill>
              <a:schemeClr val="accent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7051158" y="5422993"/>
            <a:ext cx="789410" cy="320374"/>
          </a:xfrm>
          <a:prstGeom prst="ellipse">
            <a:avLst/>
          </a:prstGeom>
          <a:noFill/>
          <a:ln w="28575" cmpd="sng">
            <a:solidFill>
              <a:schemeClr val="accent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7886332" y="5928591"/>
            <a:ext cx="789410" cy="320374"/>
          </a:xfrm>
          <a:prstGeom prst="ellipse">
            <a:avLst/>
          </a:prstGeom>
          <a:noFill/>
          <a:ln w="28575" cmpd="sng">
            <a:solidFill>
              <a:schemeClr val="accent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01284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dirty="0" err="1" smtClean="0">
                <a:latin typeface="Calibri" charset="0"/>
              </a:rPr>
              <a:t>OpenMP</a:t>
            </a:r>
            <a:r>
              <a:rPr lang="en-US" dirty="0" smtClean="0">
                <a:latin typeface="Calibri" charset="0"/>
              </a:rPr>
              <a:t> Measurement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baseline="0" dirty="0" smtClean="0"/>
              <a:t>POMP/OPARI (source</a:t>
            </a:r>
            <a:r>
              <a:rPr lang="en-US" dirty="0" smtClean="0"/>
              <a:t> instrumentation</a:t>
            </a:r>
            <a:r>
              <a:rPr lang="en-US" baseline="0" dirty="0" smtClean="0"/>
              <a:t>)</a:t>
            </a:r>
            <a:endParaRPr lang="en-US" dirty="0" smtClean="0"/>
          </a:p>
          <a:p>
            <a:pPr marL="342900" marR="0" indent="-34290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en-US" sz="3200" kern="1200" dirty="0" smtClean="0">
                <a:solidFill>
                  <a:schemeClr val="tx1"/>
                </a:solidFill>
                <a:effectLst/>
                <a:latin typeface="+mn-lt"/>
                <a:ea typeface="ＭＳ Ｐゴシック" charset="0"/>
                <a:cs typeface="ＭＳ Ｐゴシック" charset="0"/>
              </a:rPr>
              <a:t>Runtime</a:t>
            </a:r>
            <a:r>
              <a:rPr lang="en-US" sz="3200" kern="1200" baseline="0" dirty="0" smtClean="0">
                <a:solidFill>
                  <a:schemeClr val="tx1"/>
                </a:solidFill>
                <a:effectLst/>
                <a:latin typeface="+mn-lt"/>
                <a:ea typeface="ＭＳ Ｐゴシック" charset="0"/>
                <a:cs typeface="ＭＳ Ｐゴシック" charset="0"/>
              </a:rPr>
              <a:t> Tool Callback/Query Support:</a:t>
            </a:r>
            <a:endParaRPr lang="en-US" sz="3200" dirty="0" smtClean="0">
              <a:effectLst/>
            </a:endParaRPr>
          </a:p>
          <a:p>
            <a:pPr lvl="1"/>
            <a:r>
              <a:rPr lang="en-US" dirty="0" smtClean="0"/>
              <a:t>Collector API (ORA) support (</a:t>
            </a:r>
            <a:r>
              <a:rPr lang="en-US" dirty="0" err="1" smtClean="0"/>
              <a:t>OpenUH</a:t>
            </a:r>
            <a:r>
              <a:rPr lang="en-US" dirty="0" smtClean="0"/>
              <a:t>/64)</a:t>
            </a:r>
          </a:p>
          <a:p>
            <a:pPr lvl="1"/>
            <a:r>
              <a:rPr lang="en-US" dirty="0" smtClean="0"/>
              <a:t>GOMP Wrapper (i.e. GNU, uses ORA)</a:t>
            </a:r>
          </a:p>
          <a:p>
            <a:r>
              <a:rPr lang="en-US" dirty="0" smtClean="0"/>
              <a:t>OMPT Update:</a:t>
            </a:r>
          </a:p>
          <a:p>
            <a:pPr lvl="1"/>
            <a:r>
              <a:rPr lang="en-US" dirty="0" err="1" smtClean="0"/>
              <a:t>OpenMP</a:t>
            </a:r>
            <a:r>
              <a:rPr lang="en-US" dirty="0" smtClean="0"/>
              <a:t> language committee vote on April 1</a:t>
            </a:r>
          </a:p>
          <a:p>
            <a:pPr lvl="1"/>
            <a:r>
              <a:rPr lang="en-US" baseline="0" dirty="0" smtClean="0"/>
              <a:t>Intel: </a:t>
            </a:r>
            <a:r>
              <a:rPr lang="en-US" baseline="0" dirty="0" smtClean="0">
                <a:hlinkClick r:id="rId2"/>
              </a:rPr>
              <a:t>http://intel-openmp-rtl.googlecode.com/</a:t>
            </a:r>
            <a:r>
              <a:rPr lang="en-US" baseline="0" dirty="0" smtClean="0"/>
              <a:t> </a:t>
            </a:r>
          </a:p>
          <a:p>
            <a:pPr lvl="1"/>
            <a:r>
              <a:rPr lang="en-US" baseline="0" dirty="0" smtClean="0"/>
              <a:t>TAU, </a:t>
            </a:r>
            <a:r>
              <a:rPr lang="en-US" baseline="0" dirty="0" err="1" smtClean="0"/>
              <a:t>HPCToolkit</a:t>
            </a:r>
            <a:r>
              <a:rPr lang="en-US" dirty="0"/>
              <a:t>,</a:t>
            </a:r>
            <a:r>
              <a:rPr lang="en-US" baseline="0" dirty="0" smtClean="0"/>
              <a:t> BSC/</a:t>
            </a:r>
            <a:r>
              <a:rPr lang="en-US" baseline="0" dirty="0" err="1" smtClean="0"/>
              <a:t>Extrae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Scalasca</a:t>
            </a:r>
            <a:r>
              <a:rPr lang="en-US" baseline="0" dirty="0" smtClean="0"/>
              <a:t> tool implementations in development</a:t>
            </a:r>
          </a:p>
          <a:p>
            <a:pPr lvl="1"/>
            <a:r>
              <a:rPr lang="en-US" dirty="0" smtClean="0"/>
              <a:t>GNU 4.8.2 implementation </a:t>
            </a:r>
            <a:r>
              <a:rPr lang="en-US" dirty="0"/>
              <a:t>started: </a:t>
            </a:r>
            <a:r>
              <a:rPr lang="en-US" dirty="0">
                <a:hlinkClick r:id="rId3"/>
              </a:rPr>
              <a:t>https://code.google.com/p/ompt-libgomp</a:t>
            </a:r>
            <a:r>
              <a:rPr lang="en-US" dirty="0" smtClean="0">
                <a:hlinkClick r:id="rId3"/>
              </a:rPr>
              <a:t>/</a:t>
            </a:r>
            <a:r>
              <a:rPr lang="en-US" dirty="0" smtClean="0"/>
              <a:t> 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SUPER All-Hands Meeting : Salt Lake City, UT : March 27-28, 2014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2F21A90-E327-C84D-81B5-071D4C5C9FC6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69101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TAU: Additional</a:t>
            </a:r>
            <a:r>
              <a:rPr lang="en-US" baseline="0" dirty="0" smtClean="0"/>
              <a:t> Enhancements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CUDA 6.0 (developer pre-release) support</a:t>
            </a:r>
          </a:p>
          <a:p>
            <a:r>
              <a:rPr lang="en-US" dirty="0" smtClean="0"/>
              <a:t>Maturing Intel Phi support</a:t>
            </a:r>
          </a:p>
          <a:p>
            <a:pPr lvl="1"/>
            <a:r>
              <a:rPr lang="en-US" dirty="0" smtClean="0"/>
              <a:t>OMPT configure option: -</a:t>
            </a:r>
            <a:r>
              <a:rPr lang="en-US" dirty="0" err="1" smtClean="0"/>
              <a:t>ompt</a:t>
            </a:r>
            <a:r>
              <a:rPr lang="en-US" dirty="0" smtClean="0"/>
              <a:t>=download</a:t>
            </a:r>
          </a:p>
          <a:p>
            <a:r>
              <a:rPr lang="en-US" dirty="0" smtClean="0"/>
              <a:t>More robust sampling/hybrid profile support</a:t>
            </a:r>
          </a:p>
          <a:p>
            <a:r>
              <a:rPr lang="en-US" dirty="0" smtClean="0"/>
              <a:t>TAU release v2.23.2 imminent (in final testing)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SUPER All-Hands Meeting : Salt Lake City, UT : March 27-28, 2014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2F21A90-E327-C84D-81B5-071D4C5C9FC6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73137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alibri" charset="0"/>
              </a:rPr>
              <a:t>Overview of MPAS partitioning</a:t>
            </a:r>
            <a:endParaRPr lang="en-US" dirty="0">
              <a:latin typeface="Calibri" charset="0"/>
            </a:endParaRPr>
          </a:p>
        </p:txBody>
      </p:sp>
      <p:sp>
        <p:nvSpPr>
          <p:cNvPr id="14339" name="Footer Placeholder 3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mtClean="0">
                <a:solidFill>
                  <a:schemeClr val="bg1"/>
                </a:solidFill>
              </a:rPr>
              <a:t>SUPER Update: MPAS load imbalance study</a:t>
            </a:r>
            <a:endParaRPr lang="en-US">
              <a:solidFill>
                <a:schemeClr val="bg1"/>
              </a:solidFill>
            </a:endParaRPr>
          </a:p>
        </p:txBody>
      </p:sp>
      <p:sp>
        <p:nvSpPr>
          <p:cNvPr id="14340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EF3CCCE4-AC3F-D643-AAED-7C254FB2D435}" type="slidenum">
              <a:rPr lang="en-US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3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05833" y="5722719"/>
            <a:ext cx="895349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b="1" dirty="0" smtClean="0"/>
              <a:t>Source: </a:t>
            </a:r>
            <a:r>
              <a:rPr lang="en-US" sz="1200" dirty="0" err="1" smtClean="0"/>
              <a:t>Ringler</a:t>
            </a:r>
            <a:r>
              <a:rPr lang="en-US" sz="1200" dirty="0"/>
              <a:t>, </a:t>
            </a:r>
            <a:r>
              <a:rPr lang="en-US" sz="1200" dirty="0" smtClean="0"/>
              <a:t>T.D., </a:t>
            </a:r>
            <a:r>
              <a:rPr lang="en-US" sz="1200" u="sng" dirty="0" smtClean="0">
                <a:hlinkClick r:id="rId2"/>
              </a:rPr>
              <a:t>An </a:t>
            </a:r>
            <a:r>
              <a:rPr lang="en-US" sz="1200" u="sng" dirty="0">
                <a:hlinkClick r:id="rId2"/>
              </a:rPr>
              <a:t>Ocean Dynamical Core with Local Mesh Refinement, NCAR CCSM Ocean Modeling Working Group, Boulder, Colorado, December 10, 2009. LA-UR </a:t>
            </a:r>
            <a:r>
              <a:rPr lang="en-US" sz="1200" u="sng" dirty="0" smtClean="0">
                <a:hlinkClick r:id="rId2"/>
              </a:rPr>
              <a:t>09-05207.</a:t>
            </a:r>
            <a:endParaRPr lang="en-US" sz="1200" u="sng" dirty="0">
              <a:hlinkClick r:id="rId2"/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/>
          <a:srcRect l="-18187" r="-18187"/>
          <a:stretch>
            <a:fillRect/>
          </a:stretch>
        </p:blipFill>
        <p:spPr>
          <a:xfrm>
            <a:off x="457200" y="1196756"/>
            <a:ext cx="8229600" cy="4525963"/>
          </a:xfrm>
        </p:spPr>
      </p:pic>
    </p:spTree>
    <p:extLst>
      <p:ext uri="{BB962C8B-B14F-4D97-AF65-F5344CB8AC3E}">
        <p14:creationId xmlns:p14="http://schemas.microsoft.com/office/powerpoint/2010/main" val="27518760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Approach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Add TAU_METADATA calls to capture </a:t>
            </a:r>
            <a:r>
              <a:rPr lang="en-US" dirty="0" err="1" smtClean="0"/>
              <a:t>nCellSolve</a:t>
            </a:r>
            <a:r>
              <a:rPr lang="en-US" dirty="0" smtClean="0"/>
              <a:t>, </a:t>
            </a:r>
            <a:r>
              <a:rPr lang="en-US" dirty="0" err="1" smtClean="0"/>
              <a:t>nCell</a:t>
            </a:r>
            <a:r>
              <a:rPr lang="en-US" dirty="0" smtClean="0"/>
              <a:t>, </a:t>
            </a:r>
            <a:r>
              <a:rPr lang="en-US" dirty="0" err="1" smtClean="0"/>
              <a:t>nEdge</a:t>
            </a:r>
            <a:r>
              <a:rPr lang="en-US" dirty="0" smtClean="0"/>
              <a:t>, </a:t>
            </a:r>
            <a:r>
              <a:rPr lang="en-US" dirty="0" err="1" smtClean="0"/>
              <a:t>maxLevelCell</a:t>
            </a:r>
            <a:r>
              <a:rPr lang="en-US" dirty="0" smtClean="0"/>
              <a:t>,  </a:t>
            </a:r>
            <a:r>
              <a:rPr lang="en-US" dirty="0" err="1" smtClean="0"/>
              <a:t>topLevelEdge</a:t>
            </a:r>
            <a:r>
              <a:rPr lang="en-US" dirty="0" smtClean="0"/>
              <a:t> for all partitions</a:t>
            </a:r>
          </a:p>
          <a:p>
            <a:pPr lvl="1"/>
            <a:r>
              <a:rPr lang="en-US" dirty="0" err="1" smtClean="0"/>
              <a:t>nCellSolve</a:t>
            </a:r>
            <a:r>
              <a:rPr lang="en-US" dirty="0" smtClean="0"/>
              <a:t>: cells in partition</a:t>
            </a:r>
          </a:p>
          <a:p>
            <a:pPr lvl="1"/>
            <a:r>
              <a:rPr lang="en-US" dirty="0" err="1" smtClean="0"/>
              <a:t>nCell</a:t>
            </a:r>
            <a:r>
              <a:rPr lang="en-US" dirty="0" smtClean="0"/>
              <a:t>: </a:t>
            </a:r>
            <a:r>
              <a:rPr lang="en-US" dirty="0" err="1" smtClean="0"/>
              <a:t>nCellSolve</a:t>
            </a:r>
            <a:r>
              <a:rPr lang="en-US" dirty="0" smtClean="0"/>
              <a:t> + </a:t>
            </a:r>
            <a:r>
              <a:rPr lang="en-US" dirty="0" err="1" smtClean="0"/>
              <a:t>nCellsHalo</a:t>
            </a:r>
            <a:r>
              <a:rPr lang="en-US" dirty="0" smtClean="0"/>
              <a:t> (3 layers)</a:t>
            </a:r>
          </a:p>
          <a:p>
            <a:pPr lvl="1"/>
            <a:r>
              <a:rPr lang="en-US" dirty="0" err="1" smtClean="0"/>
              <a:t>nEdge</a:t>
            </a:r>
            <a:r>
              <a:rPr lang="en-US" dirty="0" smtClean="0"/>
              <a:t>: edges on all cells in </a:t>
            </a:r>
            <a:r>
              <a:rPr lang="en-US" dirty="0" err="1" smtClean="0"/>
              <a:t>nCell</a:t>
            </a:r>
            <a:endParaRPr lang="en-US" dirty="0" smtClean="0"/>
          </a:p>
          <a:p>
            <a:pPr lvl="1"/>
            <a:r>
              <a:rPr lang="en-US" dirty="0" err="1" smtClean="0"/>
              <a:t>totalLevelCells</a:t>
            </a:r>
            <a:r>
              <a:rPr lang="en-US" dirty="0" smtClean="0"/>
              <a:t>: sum depth of each cell in </a:t>
            </a:r>
            <a:r>
              <a:rPr lang="en-US" dirty="0" err="1" smtClean="0"/>
              <a:t>nCell</a:t>
            </a:r>
            <a:endParaRPr lang="en-US" dirty="0" smtClean="0"/>
          </a:p>
          <a:p>
            <a:pPr lvl="1"/>
            <a:r>
              <a:rPr lang="en-US" dirty="0" err="1" smtClean="0"/>
              <a:t>tauTotalLevelEdgeTop</a:t>
            </a:r>
            <a:r>
              <a:rPr lang="en-US" dirty="0" smtClean="0"/>
              <a:t>: min(level) of each edge in </a:t>
            </a:r>
            <a:r>
              <a:rPr lang="en-US" dirty="0" err="1" smtClean="0"/>
              <a:t>nEdge</a:t>
            </a:r>
            <a:endParaRPr lang="en-US" dirty="0" smtClean="0"/>
          </a:p>
          <a:p>
            <a:r>
              <a:rPr lang="en-US" dirty="0" smtClean="0"/>
              <a:t>Correlate computation balance with </a:t>
            </a:r>
            <a:r>
              <a:rPr lang="en-US" dirty="0" err="1" smtClean="0"/>
              <a:t>metadtata</a:t>
            </a:r>
            <a:r>
              <a:rPr lang="en-US" dirty="0" smtClean="0"/>
              <a:t> fields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SUPER Update: MPAS load imbalance study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D26650E-64BB-3B4F-BAD3-1893494866DC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36141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3053" y="274638"/>
            <a:ext cx="8781030" cy="874346"/>
          </a:xfrm>
        </p:spPr>
        <p:txBody>
          <a:bodyPr/>
          <a:lstStyle/>
          <a:p>
            <a:r>
              <a:rPr lang="en-US" dirty="0"/>
              <a:t>Per-process correlation, world 60km with 120 processes on Edison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SUPER All-Hands Meeting : Salt Lake City, UT : March 27-28, 2014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8E865A7-7678-F840-B2ED-A6879803B906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24801789"/>
              </p:ext>
            </p:extLst>
          </p:nvPr>
        </p:nvGraphicFramePr>
        <p:xfrm>
          <a:off x="232323" y="1417638"/>
          <a:ext cx="6889750" cy="479848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6879167" y="1608667"/>
            <a:ext cx="208491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Se </a:t>
            </a:r>
            <a:r>
              <a:rPr lang="en-US" dirty="0" err="1" smtClean="0"/>
              <a:t>timestep</a:t>
            </a:r>
            <a:r>
              <a:rPr lang="en-US" dirty="0" smtClean="0"/>
              <a:t>, </a:t>
            </a:r>
            <a:r>
              <a:rPr lang="en-US" dirty="0" err="1" smtClean="0"/>
              <a:t>se_btr_vel</a:t>
            </a:r>
            <a:r>
              <a:rPr lang="en-US" dirty="0" smtClean="0"/>
              <a:t>, </a:t>
            </a:r>
            <a:r>
              <a:rPr lang="en-US" dirty="0" err="1" smtClean="0"/>
              <a:t>equation_of_state</a:t>
            </a:r>
            <a:r>
              <a:rPr lang="en-US" dirty="0" smtClean="0"/>
              <a:t>: all similar behavior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4756751" y="5624373"/>
            <a:ext cx="435292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b-NO" sz="1400" dirty="0" smtClean="0"/>
              <a:t>Cells	- </a:t>
            </a:r>
            <a:r>
              <a:rPr lang="nb-NO" sz="1400" dirty="0"/>
              <a:t>Min(51): 893 	Max(111): 1416 	</a:t>
            </a:r>
            <a:r>
              <a:rPr lang="nb-NO" sz="1400" dirty="0" err="1"/>
              <a:t>Avg</a:t>
            </a:r>
            <a:r>
              <a:rPr lang="nb-NO" sz="1400" dirty="0"/>
              <a:t>: </a:t>
            </a:r>
            <a:r>
              <a:rPr lang="nb-NO" sz="1400" dirty="0" smtClean="0"/>
              <a:t>1282.83</a:t>
            </a:r>
            <a:endParaRPr lang="nb-NO" sz="1400" dirty="0"/>
          </a:p>
          <a:p>
            <a:r>
              <a:rPr lang="nb-NO" sz="1400" dirty="0"/>
              <a:t>Edges	- Min(51): 2517 	Max(111): 4248 	</a:t>
            </a:r>
            <a:r>
              <a:rPr lang="nb-NO" sz="1400" dirty="0" err="1"/>
              <a:t>Avg</a:t>
            </a:r>
            <a:r>
              <a:rPr lang="nb-NO" sz="1400" dirty="0"/>
              <a:t>: </a:t>
            </a:r>
            <a:r>
              <a:rPr lang="nb-NO" sz="1400" dirty="0" smtClean="0"/>
              <a:t>3791.86</a:t>
            </a:r>
            <a:endParaRPr lang="nb-NO" sz="1400" dirty="0"/>
          </a:p>
          <a:p>
            <a:r>
              <a:rPr lang="nb-NO" sz="1400" dirty="0"/>
              <a:t>Levels	- Min(51): 5035 	Max(111): 8496 	</a:t>
            </a:r>
            <a:r>
              <a:rPr lang="nb-NO" sz="1400" dirty="0" err="1"/>
              <a:t>Avg</a:t>
            </a:r>
            <a:r>
              <a:rPr lang="nb-NO" sz="1400" dirty="0"/>
              <a:t>: </a:t>
            </a:r>
            <a:r>
              <a:rPr lang="nb-NO" sz="1400" dirty="0" smtClean="0"/>
              <a:t>7584.38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9721311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MPAS Partitioning &amp; Load balance</a:t>
            </a:r>
            <a:endParaRPr lang="en-US" sz="4000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/>
              <a:t>Want to balance on </a:t>
            </a:r>
            <a:r>
              <a:rPr lang="en-US" dirty="0" err="1"/>
              <a:t>nCell</a:t>
            </a:r>
            <a:r>
              <a:rPr lang="en-US" dirty="0"/>
              <a:t>, but unknown before partitioning</a:t>
            </a:r>
          </a:p>
          <a:p>
            <a:pPr lvl="1"/>
            <a:r>
              <a:rPr lang="en-US" dirty="0" err="1"/>
              <a:t>nCell</a:t>
            </a:r>
            <a:r>
              <a:rPr lang="en-US" dirty="0"/>
              <a:t> = </a:t>
            </a:r>
            <a:r>
              <a:rPr lang="en-US" dirty="0" err="1"/>
              <a:t>nCellSolve</a:t>
            </a:r>
            <a:r>
              <a:rPr lang="en-US" dirty="0"/>
              <a:t> + </a:t>
            </a:r>
            <a:r>
              <a:rPr lang="en-US" dirty="0" err="1"/>
              <a:t>nHaloCell</a:t>
            </a:r>
            <a:endParaRPr lang="en-US" dirty="0"/>
          </a:p>
          <a:p>
            <a:pPr lvl="1"/>
            <a:r>
              <a:rPr lang="en-US" dirty="0" err="1"/>
              <a:t>nEdge</a:t>
            </a:r>
            <a:r>
              <a:rPr lang="en-US" dirty="0"/>
              <a:t> ~= </a:t>
            </a:r>
            <a:r>
              <a:rPr lang="en-US" dirty="0" err="1"/>
              <a:t>nCell</a:t>
            </a:r>
            <a:r>
              <a:rPr lang="en-US" dirty="0"/>
              <a:t> * 6</a:t>
            </a:r>
          </a:p>
          <a:p>
            <a:r>
              <a:rPr lang="en-US" dirty="0"/>
              <a:t>Suggestion from Karen Devine (</a:t>
            </a:r>
            <a:r>
              <a:rPr lang="en-US" dirty="0" err="1"/>
              <a:t>FastMath</a:t>
            </a:r>
            <a:r>
              <a:rPr lang="en-US" dirty="0"/>
              <a:t>/SNL): post-process the partitions</a:t>
            </a:r>
          </a:p>
          <a:p>
            <a:r>
              <a:rPr lang="en-US" dirty="0"/>
              <a:t>Attempting to do that, not clear that it is </a:t>
            </a:r>
            <a:r>
              <a:rPr lang="en-US" dirty="0" smtClean="0"/>
              <a:t>beneficial or possible </a:t>
            </a:r>
            <a:r>
              <a:rPr lang="en-US" dirty="0"/>
              <a:t>(yet</a:t>
            </a:r>
            <a:r>
              <a:rPr lang="en-US" dirty="0" smtClean="0"/>
              <a:t>)</a:t>
            </a:r>
          </a:p>
          <a:p>
            <a:r>
              <a:rPr lang="en-US" dirty="0" smtClean="0"/>
              <a:t>Similar results confirmed by Jeff Hollingsworth and </a:t>
            </a:r>
            <a:r>
              <a:rPr lang="en-US" dirty="0" err="1" smtClean="0"/>
              <a:t>Sukhyun</a:t>
            </a:r>
            <a:r>
              <a:rPr lang="en-US" dirty="0" smtClean="0"/>
              <a:t> Song in </a:t>
            </a:r>
            <a:r>
              <a:rPr lang="en-US" dirty="0" err="1" smtClean="0"/>
              <a:t>autotuning</a:t>
            </a:r>
            <a:r>
              <a:rPr lang="en-US" dirty="0" smtClean="0"/>
              <a:t> study using </a:t>
            </a:r>
            <a:r>
              <a:rPr lang="en-US" dirty="0" err="1" smtClean="0"/>
              <a:t>gpmetis</a:t>
            </a:r>
            <a:r>
              <a:rPr lang="en-US" dirty="0" smtClean="0"/>
              <a:t> seed parameter (presented earlier this month on </a:t>
            </a:r>
            <a:r>
              <a:rPr lang="en-US" dirty="0" err="1" smtClean="0"/>
              <a:t>autotuning</a:t>
            </a:r>
            <a:r>
              <a:rPr lang="en-US" dirty="0" smtClean="0"/>
              <a:t> call)</a:t>
            </a:r>
          </a:p>
          <a:p>
            <a:r>
              <a:rPr lang="en-US" dirty="0" smtClean="0"/>
              <a:t>End-to-end </a:t>
            </a:r>
            <a:r>
              <a:rPr lang="en-US" dirty="0" err="1" smtClean="0"/>
              <a:t>telecon</a:t>
            </a:r>
            <a:r>
              <a:rPr lang="en-US" dirty="0" smtClean="0"/>
              <a:t> slides with more in-depth discussion: </a:t>
            </a:r>
            <a:r>
              <a:rPr lang="en-US" dirty="0" smtClean="0">
                <a:hlinkClick r:id="rId2"/>
              </a:rPr>
              <a:t>http</a:t>
            </a:r>
            <a:r>
              <a:rPr lang="en-US" dirty="0">
                <a:hlinkClick r:id="rId2"/>
              </a:rPr>
              <a:t>://www.nic.uoregon.edu/~khuck/</a:t>
            </a:r>
            <a:r>
              <a:rPr lang="en-US" dirty="0" smtClean="0">
                <a:hlinkClick r:id="rId2"/>
              </a:rPr>
              <a:t>SUPER_update.pptx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SUPER All-Hands Meeting : Salt Lake City, UT : March 27-28, 2014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211E1AC-38F6-0C44-A89D-462547A2D242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08899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Scaling data on EOS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SUPER All-Hands Meeting : Salt Lake City, UT : March 27-28, 2014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2F21A90-E327-C84D-81B5-071D4C5C9FC6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  <p:pic>
        <p:nvPicPr>
          <p:cNvPr id="6" name="Picture 5" descr="EOS-Scali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059" y="1172190"/>
            <a:ext cx="7971882" cy="49238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392308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Titan scaling data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SUPER All-Hands Meeting : Salt Lake City, UT : March 27-28, 2014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8E865A7-7678-F840-B2ED-A6879803B906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  <p:pic>
        <p:nvPicPr>
          <p:cNvPr id="5" name="Picture 4" descr="TitanScali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779" y="1270792"/>
            <a:ext cx="7960441" cy="49167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721437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Folded Samples (experimental)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00865"/>
            <a:ext cx="8229600" cy="3524648"/>
          </a:xfrm>
        </p:spPr>
        <p:txBody>
          <a:bodyPr>
            <a:normAutofit fontScale="92500" lnSpcReduction="20000"/>
          </a:bodyPr>
          <a:lstStyle/>
          <a:p>
            <a:r>
              <a:rPr lang="en-US" dirty="0" err="1" smtClean="0"/>
              <a:t>Harald</a:t>
            </a:r>
            <a:r>
              <a:rPr lang="en-US" dirty="0" smtClean="0"/>
              <a:t> </a:t>
            </a:r>
            <a:r>
              <a:rPr lang="en-US" dirty="0" err="1" smtClean="0"/>
              <a:t>Servat</a:t>
            </a:r>
            <a:r>
              <a:rPr lang="en-US" dirty="0" smtClean="0"/>
              <a:t> (BSC) developed a technique for high-resolution sampling with fewer interruptions [1,2]</a:t>
            </a:r>
            <a:endParaRPr lang="en-US" sz="1200" dirty="0" smtClean="0"/>
          </a:p>
          <a:p>
            <a:pPr lvl="1"/>
            <a:r>
              <a:rPr lang="en-US" dirty="0"/>
              <a:t>At iteration start: save time and PAPI counters</a:t>
            </a:r>
          </a:p>
          <a:p>
            <a:pPr lvl="1"/>
            <a:r>
              <a:rPr lang="en-US" dirty="0"/>
              <a:t>At sample: save deltas from start</a:t>
            </a:r>
          </a:p>
          <a:p>
            <a:pPr lvl="1"/>
            <a:r>
              <a:rPr lang="en-US" dirty="0"/>
              <a:t>At iteration end: </a:t>
            </a:r>
            <a:r>
              <a:rPr lang="en-US" dirty="0" smtClean="0"/>
              <a:t>normalize time deltas and save </a:t>
            </a:r>
            <a:r>
              <a:rPr lang="en-US" dirty="0"/>
              <a:t>counters</a:t>
            </a:r>
          </a:p>
          <a:p>
            <a:pPr lvl="1"/>
            <a:r>
              <a:rPr lang="en-US" dirty="0"/>
              <a:t>Post-processing: normalize and fold iterations into 1 synthetic </a:t>
            </a:r>
            <a:r>
              <a:rPr lang="en-US" dirty="0" smtClean="0"/>
              <a:t>iteration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SUPER All-Hands Meeting : Salt Lake City, UT : March 27-28, 2014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2F21A90-E327-C84D-81B5-071D4C5C9FC6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978045" y="5956163"/>
            <a:ext cx="728189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/>
              <a:t>[1] </a:t>
            </a:r>
            <a:r>
              <a:rPr lang="en-US" sz="1000" dirty="0"/>
              <a:t>H. </a:t>
            </a:r>
            <a:r>
              <a:rPr lang="en-US" sz="1000" dirty="0" err="1"/>
              <a:t>Servat</a:t>
            </a:r>
            <a:r>
              <a:rPr lang="en-US" sz="1000" dirty="0"/>
              <a:t>, G. </a:t>
            </a:r>
            <a:r>
              <a:rPr lang="en-US" sz="1000" dirty="0" err="1"/>
              <a:t>Llort</a:t>
            </a:r>
            <a:r>
              <a:rPr lang="en-US" sz="1000" dirty="0"/>
              <a:t>, </a:t>
            </a:r>
            <a:r>
              <a:rPr lang="en-US" sz="1000" dirty="0" smtClean="0"/>
              <a:t>J</a:t>
            </a:r>
            <a:r>
              <a:rPr lang="en-US" sz="1000" dirty="0"/>
              <a:t>. </a:t>
            </a:r>
            <a:r>
              <a:rPr lang="en-US" sz="1000" dirty="0" err="1"/>
              <a:t>Giménez</a:t>
            </a:r>
            <a:r>
              <a:rPr lang="en-US" sz="1000" dirty="0"/>
              <a:t>, J. </a:t>
            </a:r>
            <a:r>
              <a:rPr lang="en-US" sz="1000" dirty="0" err="1"/>
              <a:t>Labarta</a:t>
            </a:r>
            <a:r>
              <a:rPr lang="en-US" sz="1000" dirty="0"/>
              <a:t>. </a:t>
            </a:r>
            <a:r>
              <a:rPr lang="en-US" sz="1000" dirty="0" smtClean="0"/>
              <a:t> “</a:t>
            </a:r>
            <a:r>
              <a:rPr lang="en-US" sz="1000" dirty="0"/>
              <a:t>Detailed Performance Analysis Using Coarse Grain </a:t>
            </a:r>
            <a:r>
              <a:rPr lang="en-US" sz="1000" dirty="0" smtClean="0"/>
              <a:t>Sampling”, Euro-Par 2009</a:t>
            </a:r>
          </a:p>
          <a:p>
            <a:r>
              <a:rPr lang="en-US" sz="1000" dirty="0" smtClean="0"/>
              <a:t>[2] H</a:t>
            </a:r>
            <a:r>
              <a:rPr lang="en-US" sz="1000" dirty="0"/>
              <a:t>. </a:t>
            </a:r>
            <a:r>
              <a:rPr lang="en-US" sz="1000" dirty="0" err="1"/>
              <a:t>Servat</a:t>
            </a:r>
            <a:r>
              <a:rPr lang="en-US" sz="1000" dirty="0"/>
              <a:t>, G. </a:t>
            </a:r>
            <a:r>
              <a:rPr lang="en-US" sz="1000" dirty="0" err="1"/>
              <a:t>Llort</a:t>
            </a:r>
            <a:r>
              <a:rPr lang="en-US" sz="1000" dirty="0"/>
              <a:t>, K. Huck, J. </a:t>
            </a:r>
            <a:r>
              <a:rPr lang="en-US" sz="1000" dirty="0" err="1"/>
              <a:t>Giménez</a:t>
            </a:r>
            <a:r>
              <a:rPr lang="en-US" sz="1000" dirty="0"/>
              <a:t>, J. </a:t>
            </a:r>
            <a:r>
              <a:rPr lang="en-US" sz="1000" dirty="0" err="1"/>
              <a:t>Labarta</a:t>
            </a:r>
            <a:r>
              <a:rPr lang="en-US" sz="1000" dirty="0"/>
              <a:t>. “Framework for a productive performance optimization”, Parallel Computing, </a:t>
            </a:r>
            <a:r>
              <a:rPr lang="en-US" sz="1000" dirty="0" smtClean="0"/>
              <a:t>2014</a:t>
            </a:r>
            <a:endParaRPr lang="en-US" sz="10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92266" y="4130532"/>
            <a:ext cx="4639325" cy="18795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88584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New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NewTemplate.pot</Template>
  <TotalTime>1744</TotalTime>
  <Words>1520</Words>
  <Application>Microsoft Macintosh PowerPoint</Application>
  <PresentationFormat>On-screen Show (4:3)</PresentationFormat>
  <Paragraphs>164</Paragraphs>
  <Slides>22</Slides>
  <Notes>0</Notes>
  <HiddenSlides>1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NewTemplate</vt:lpstr>
      <vt:lpstr>University of Oregon SUPER Update</vt:lpstr>
      <vt:lpstr>SUPER: MPAS-Ocean Engagement</vt:lpstr>
      <vt:lpstr>Overview of MPAS partitioning</vt:lpstr>
      <vt:lpstr>Approach</vt:lpstr>
      <vt:lpstr>Per-process correlation, world 60km with 120 processes on Edison</vt:lpstr>
      <vt:lpstr>MPAS Partitioning &amp; Load balance</vt:lpstr>
      <vt:lpstr>Scaling data on EOS</vt:lpstr>
      <vt:lpstr>Titan scaling data</vt:lpstr>
      <vt:lpstr>Folded Samples (experimental)</vt:lpstr>
      <vt:lpstr>Folding &amp; Optimization</vt:lpstr>
      <vt:lpstr>TAU prototype implementation</vt:lpstr>
      <vt:lpstr>Folding MPAS iterations (one node)</vt:lpstr>
      <vt:lpstr>MPAS Timers</vt:lpstr>
      <vt:lpstr>The data suggests:</vt:lpstr>
      <vt:lpstr>SUPER: Autotuning</vt:lpstr>
      <vt:lpstr>Multi-Target Autotuning for Accelerators</vt:lpstr>
      <vt:lpstr>PowerPoint Presentation</vt:lpstr>
      <vt:lpstr>PowerPoint Presentation</vt:lpstr>
      <vt:lpstr>Comparison to ViennaCL*</vt:lpstr>
      <vt:lpstr>Class Aggregation</vt:lpstr>
      <vt:lpstr>OpenMP Measurement</vt:lpstr>
      <vt:lpstr>TAU: Additional Enhancements</vt:lpstr>
    </vt:vector>
  </TitlesOfParts>
  <Company>ParaTools, Inc.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Kevin Huck</dc:creator>
  <cp:lastModifiedBy>Kevin Huck</cp:lastModifiedBy>
  <cp:revision>116</cp:revision>
  <dcterms:created xsi:type="dcterms:W3CDTF">2013-07-03T16:30:33Z</dcterms:created>
  <dcterms:modified xsi:type="dcterms:W3CDTF">2014-03-27T15:12:57Z</dcterms:modified>
</cp:coreProperties>
</file>