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58" r:id="rId5"/>
    <p:sldId id="271" r:id="rId6"/>
    <p:sldId id="259" r:id="rId7"/>
    <p:sldId id="272" r:id="rId8"/>
    <p:sldId id="260" r:id="rId9"/>
    <p:sldId id="261" r:id="rId10"/>
    <p:sldId id="273" r:id="rId11"/>
    <p:sldId id="264" r:id="rId12"/>
    <p:sldId id="277" r:id="rId13"/>
    <p:sldId id="265" r:id="rId14"/>
    <p:sldId id="266" r:id="rId15"/>
    <p:sldId id="267" r:id="rId16"/>
    <p:sldId id="274" r:id="rId17"/>
    <p:sldId id="276" r:id="rId18"/>
    <p:sldId id="275" r:id="rId19"/>
    <p:sldId id="268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huck:data:SUPER:MPAS:edison:no-weigh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huck:data:SUPER:MPAS:edison:no-weigh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Metadata Correlated with </a:t>
            </a:r>
            <a:r>
              <a:rPr lang="en-US" dirty="0" err="1" smtClean="0"/>
              <a:t>Adv</a:t>
            </a:r>
            <a:r>
              <a:rPr lang="en-US" dirty="0" smtClean="0"/>
              <a:t> </a:t>
            </a:r>
            <a:r>
              <a:rPr lang="en-US" dirty="0"/>
              <a:t>Timer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'[no-weights.xlsx]Sheet1'!$G$1</c:f>
              <c:strCache>
                <c:ptCount val="1"/>
                <c:pt idx="0">
                  <c:v>nCellsSolve</c:v>
                </c:pt>
              </c:strCache>
            </c:strRef>
          </c:tx>
          <c:spPr>
            <a:ln w="47625">
              <a:noFill/>
            </a:ln>
          </c:spPr>
          <c:xVal>
            <c:numRef>
              <c:f>'[no-weights.xlsx]Sheet1'!$C$2:$C$121</c:f>
              <c:numCache>
                <c:formatCode>0.00E+00</c:formatCode>
                <c:ptCount val="120"/>
                <c:pt idx="0">
                  <c:v>2.7536534E7</c:v>
                </c:pt>
                <c:pt idx="1">
                  <c:v>3.1347915E7</c:v>
                </c:pt>
                <c:pt idx="2">
                  <c:v>3.1432881E7</c:v>
                </c:pt>
                <c:pt idx="3">
                  <c:v>2.5344983E7</c:v>
                </c:pt>
                <c:pt idx="4">
                  <c:v>2.9225762E7</c:v>
                </c:pt>
                <c:pt idx="5">
                  <c:v>2.4478672E7</c:v>
                </c:pt>
                <c:pt idx="6">
                  <c:v>2.8295346E7</c:v>
                </c:pt>
                <c:pt idx="7">
                  <c:v>3.2298912E7</c:v>
                </c:pt>
                <c:pt idx="8">
                  <c:v>2.1335542E7</c:v>
                </c:pt>
                <c:pt idx="9">
                  <c:v>2.5422053E7</c:v>
                </c:pt>
                <c:pt idx="10">
                  <c:v>3.0961877E7</c:v>
                </c:pt>
                <c:pt idx="11">
                  <c:v>3.2602071E7</c:v>
                </c:pt>
                <c:pt idx="12">
                  <c:v>3.3874231E7</c:v>
                </c:pt>
                <c:pt idx="13">
                  <c:v>3.4249892E7</c:v>
                </c:pt>
                <c:pt idx="14">
                  <c:v>3.4362536E7</c:v>
                </c:pt>
                <c:pt idx="15">
                  <c:v>2.9397142E7</c:v>
                </c:pt>
                <c:pt idx="16">
                  <c:v>3.1474854E7</c:v>
                </c:pt>
                <c:pt idx="17">
                  <c:v>2.9437229E7</c:v>
                </c:pt>
                <c:pt idx="18">
                  <c:v>3.3589116E7</c:v>
                </c:pt>
                <c:pt idx="19">
                  <c:v>2.749235E7</c:v>
                </c:pt>
                <c:pt idx="20">
                  <c:v>3.2743004E7</c:v>
                </c:pt>
                <c:pt idx="21">
                  <c:v>3.4261085E7</c:v>
                </c:pt>
                <c:pt idx="22">
                  <c:v>2.4905045E7</c:v>
                </c:pt>
                <c:pt idx="23">
                  <c:v>3.3358168E7</c:v>
                </c:pt>
                <c:pt idx="24">
                  <c:v>3.1065371E7</c:v>
                </c:pt>
                <c:pt idx="25">
                  <c:v>3.0616075E7</c:v>
                </c:pt>
                <c:pt idx="26">
                  <c:v>2.9106595E7</c:v>
                </c:pt>
                <c:pt idx="27">
                  <c:v>3.1090647E7</c:v>
                </c:pt>
                <c:pt idx="28">
                  <c:v>3.1179457E7</c:v>
                </c:pt>
                <c:pt idx="29">
                  <c:v>3.2126821E7</c:v>
                </c:pt>
                <c:pt idx="30">
                  <c:v>1.6566201E7</c:v>
                </c:pt>
                <c:pt idx="31">
                  <c:v>2.1962331E7</c:v>
                </c:pt>
                <c:pt idx="32">
                  <c:v>2.3208165E7</c:v>
                </c:pt>
                <c:pt idx="33">
                  <c:v>3.1858009E7</c:v>
                </c:pt>
                <c:pt idx="34">
                  <c:v>2.7745616E7</c:v>
                </c:pt>
                <c:pt idx="35">
                  <c:v>2.591885E7</c:v>
                </c:pt>
                <c:pt idx="36">
                  <c:v>3.1149229E7</c:v>
                </c:pt>
                <c:pt idx="37">
                  <c:v>2.2833299E7</c:v>
                </c:pt>
                <c:pt idx="38">
                  <c:v>2.7419239E7</c:v>
                </c:pt>
                <c:pt idx="39">
                  <c:v>3.2905705E7</c:v>
                </c:pt>
                <c:pt idx="40">
                  <c:v>2.586635E7</c:v>
                </c:pt>
                <c:pt idx="41">
                  <c:v>2.9702987E7</c:v>
                </c:pt>
                <c:pt idx="42">
                  <c:v>3.0564739E7</c:v>
                </c:pt>
                <c:pt idx="43">
                  <c:v>3.2039831E7</c:v>
                </c:pt>
                <c:pt idx="44">
                  <c:v>3.1071247E7</c:v>
                </c:pt>
                <c:pt idx="45">
                  <c:v>1.7083868E7</c:v>
                </c:pt>
                <c:pt idx="46">
                  <c:v>2.3173211E7</c:v>
                </c:pt>
                <c:pt idx="47">
                  <c:v>2.2433014E7</c:v>
                </c:pt>
                <c:pt idx="48">
                  <c:v>3.4296998E7</c:v>
                </c:pt>
                <c:pt idx="49">
                  <c:v>3.1237809E7</c:v>
                </c:pt>
                <c:pt idx="50">
                  <c:v>3.0890515E7</c:v>
                </c:pt>
                <c:pt idx="51">
                  <c:v>2.2464861E7</c:v>
                </c:pt>
                <c:pt idx="52">
                  <c:v>3.3610009E7</c:v>
                </c:pt>
                <c:pt idx="53">
                  <c:v>3.2420041E7</c:v>
                </c:pt>
                <c:pt idx="54">
                  <c:v>2.9890409E7</c:v>
                </c:pt>
                <c:pt idx="55">
                  <c:v>3.4558247E7</c:v>
                </c:pt>
                <c:pt idx="56">
                  <c:v>3.352286E7</c:v>
                </c:pt>
                <c:pt idx="57">
                  <c:v>3.4452269E7</c:v>
                </c:pt>
                <c:pt idx="58">
                  <c:v>3.1974387E7</c:v>
                </c:pt>
                <c:pt idx="59">
                  <c:v>3.3538017E7</c:v>
                </c:pt>
                <c:pt idx="60">
                  <c:v>1.7486005E7</c:v>
                </c:pt>
                <c:pt idx="61">
                  <c:v>1.985126E7</c:v>
                </c:pt>
                <c:pt idx="62">
                  <c:v>1.8767164E7</c:v>
                </c:pt>
                <c:pt idx="63">
                  <c:v>3.2115718E7</c:v>
                </c:pt>
                <c:pt idx="64">
                  <c:v>2.8680386E7</c:v>
                </c:pt>
                <c:pt idx="65">
                  <c:v>2.9836155E7</c:v>
                </c:pt>
                <c:pt idx="66">
                  <c:v>2.9119899E7</c:v>
                </c:pt>
                <c:pt idx="67">
                  <c:v>3.0617678E7</c:v>
                </c:pt>
                <c:pt idx="68">
                  <c:v>3.1036018E7</c:v>
                </c:pt>
                <c:pt idx="69">
                  <c:v>2.9332044E7</c:v>
                </c:pt>
                <c:pt idx="70">
                  <c:v>2.4099203E7</c:v>
                </c:pt>
                <c:pt idx="71">
                  <c:v>2.6025694E7</c:v>
                </c:pt>
                <c:pt idx="72">
                  <c:v>2.9267576E7</c:v>
                </c:pt>
                <c:pt idx="73">
                  <c:v>3.0682161E7</c:v>
                </c:pt>
                <c:pt idx="74">
                  <c:v>3.4887705E7</c:v>
                </c:pt>
                <c:pt idx="75">
                  <c:v>3.5584065E7</c:v>
                </c:pt>
                <c:pt idx="76">
                  <c:v>3.5070127E7</c:v>
                </c:pt>
                <c:pt idx="77">
                  <c:v>3.5737134E7</c:v>
                </c:pt>
                <c:pt idx="78">
                  <c:v>3.2167717E7</c:v>
                </c:pt>
                <c:pt idx="79">
                  <c:v>3.5842375E7</c:v>
                </c:pt>
                <c:pt idx="80">
                  <c:v>2.7131788E7</c:v>
                </c:pt>
                <c:pt idx="81">
                  <c:v>3.5420521E7</c:v>
                </c:pt>
                <c:pt idx="82">
                  <c:v>2.6169334E7</c:v>
                </c:pt>
                <c:pt idx="83">
                  <c:v>2.62197E7</c:v>
                </c:pt>
                <c:pt idx="84">
                  <c:v>3.185693E7</c:v>
                </c:pt>
                <c:pt idx="85">
                  <c:v>3.1885413E7</c:v>
                </c:pt>
                <c:pt idx="86">
                  <c:v>3.839092E7</c:v>
                </c:pt>
                <c:pt idx="87">
                  <c:v>3.8285527E7</c:v>
                </c:pt>
                <c:pt idx="88">
                  <c:v>3.8427446E7</c:v>
                </c:pt>
                <c:pt idx="89">
                  <c:v>3.8342932E7</c:v>
                </c:pt>
                <c:pt idx="90">
                  <c:v>3.7942638E7</c:v>
                </c:pt>
                <c:pt idx="91">
                  <c:v>3.8393175E7</c:v>
                </c:pt>
                <c:pt idx="92">
                  <c:v>3.5582831E7</c:v>
                </c:pt>
                <c:pt idx="93">
                  <c:v>3.5154705E7</c:v>
                </c:pt>
                <c:pt idx="94">
                  <c:v>3.8016468E7</c:v>
                </c:pt>
                <c:pt idx="95">
                  <c:v>3.8440305E7</c:v>
                </c:pt>
                <c:pt idx="96">
                  <c:v>3.4739724E7</c:v>
                </c:pt>
                <c:pt idx="97">
                  <c:v>3.4337332E7</c:v>
                </c:pt>
                <c:pt idx="98">
                  <c:v>3.2927234E7</c:v>
                </c:pt>
                <c:pt idx="99">
                  <c:v>3.3264922E7</c:v>
                </c:pt>
                <c:pt idx="100">
                  <c:v>2.7691528E7</c:v>
                </c:pt>
                <c:pt idx="101">
                  <c:v>2.6931338E7</c:v>
                </c:pt>
                <c:pt idx="102">
                  <c:v>3.2501811E7</c:v>
                </c:pt>
                <c:pt idx="103">
                  <c:v>3.2993971E7</c:v>
                </c:pt>
                <c:pt idx="104">
                  <c:v>2.9931462E7</c:v>
                </c:pt>
                <c:pt idx="105">
                  <c:v>3.2978192E7</c:v>
                </c:pt>
                <c:pt idx="106">
                  <c:v>2.8594329E7</c:v>
                </c:pt>
                <c:pt idx="107">
                  <c:v>2.7445957E7</c:v>
                </c:pt>
                <c:pt idx="108">
                  <c:v>3.5176325E7</c:v>
                </c:pt>
                <c:pt idx="109">
                  <c:v>2.7978904E7</c:v>
                </c:pt>
                <c:pt idx="110">
                  <c:v>3.483574E7</c:v>
                </c:pt>
                <c:pt idx="111">
                  <c:v>3.563002E7</c:v>
                </c:pt>
                <c:pt idx="112">
                  <c:v>3.4994102E7</c:v>
                </c:pt>
                <c:pt idx="113">
                  <c:v>3.4739744E7</c:v>
                </c:pt>
                <c:pt idx="114">
                  <c:v>3.4917423E7</c:v>
                </c:pt>
                <c:pt idx="115">
                  <c:v>3.3607109E7</c:v>
                </c:pt>
                <c:pt idx="116">
                  <c:v>2.8393929E7</c:v>
                </c:pt>
                <c:pt idx="117">
                  <c:v>3.3321619E7</c:v>
                </c:pt>
                <c:pt idx="118">
                  <c:v>3.0354757E7</c:v>
                </c:pt>
                <c:pt idx="119">
                  <c:v>3.240902E7</c:v>
                </c:pt>
              </c:numCache>
            </c:numRef>
          </c:xVal>
          <c:yVal>
            <c:numRef>
              <c:f>'[no-weights.xlsx]Sheet1'!$G$2:$G$121</c:f>
              <c:numCache>
                <c:formatCode>General</c:formatCode>
                <c:ptCount val="120"/>
                <c:pt idx="0">
                  <c:v>964.0</c:v>
                </c:pt>
                <c:pt idx="1">
                  <c:v>948.0</c:v>
                </c:pt>
                <c:pt idx="2">
                  <c:v>949.0</c:v>
                </c:pt>
                <c:pt idx="3">
                  <c:v>940.0</c:v>
                </c:pt>
                <c:pt idx="4">
                  <c:v>959.0</c:v>
                </c:pt>
                <c:pt idx="5">
                  <c:v>953.0</c:v>
                </c:pt>
                <c:pt idx="6">
                  <c:v>938.0</c:v>
                </c:pt>
                <c:pt idx="7">
                  <c:v>956.0</c:v>
                </c:pt>
                <c:pt idx="8">
                  <c:v>958.0</c:v>
                </c:pt>
                <c:pt idx="9">
                  <c:v>955.0</c:v>
                </c:pt>
                <c:pt idx="10">
                  <c:v>955.0</c:v>
                </c:pt>
                <c:pt idx="11">
                  <c:v>959.0</c:v>
                </c:pt>
                <c:pt idx="12">
                  <c:v>954.0</c:v>
                </c:pt>
                <c:pt idx="13">
                  <c:v>963.0</c:v>
                </c:pt>
                <c:pt idx="14">
                  <c:v>939.0</c:v>
                </c:pt>
                <c:pt idx="15">
                  <c:v>952.0</c:v>
                </c:pt>
                <c:pt idx="16">
                  <c:v>951.0</c:v>
                </c:pt>
                <c:pt idx="17">
                  <c:v>955.0</c:v>
                </c:pt>
                <c:pt idx="18">
                  <c:v>947.0</c:v>
                </c:pt>
                <c:pt idx="19">
                  <c:v>962.0</c:v>
                </c:pt>
                <c:pt idx="20">
                  <c:v>957.0</c:v>
                </c:pt>
                <c:pt idx="21">
                  <c:v>952.0</c:v>
                </c:pt>
                <c:pt idx="22">
                  <c:v>949.0</c:v>
                </c:pt>
                <c:pt idx="23">
                  <c:v>955.0</c:v>
                </c:pt>
                <c:pt idx="24">
                  <c:v>950.0</c:v>
                </c:pt>
                <c:pt idx="25">
                  <c:v>954.0</c:v>
                </c:pt>
                <c:pt idx="26">
                  <c:v>951.0</c:v>
                </c:pt>
                <c:pt idx="27">
                  <c:v>948.0</c:v>
                </c:pt>
                <c:pt idx="28">
                  <c:v>954.0</c:v>
                </c:pt>
                <c:pt idx="29">
                  <c:v>941.0</c:v>
                </c:pt>
                <c:pt idx="30">
                  <c:v>952.0</c:v>
                </c:pt>
                <c:pt idx="31">
                  <c:v>951.0</c:v>
                </c:pt>
                <c:pt idx="32">
                  <c:v>951.0</c:v>
                </c:pt>
                <c:pt idx="33">
                  <c:v>957.0</c:v>
                </c:pt>
                <c:pt idx="34">
                  <c:v>951.0</c:v>
                </c:pt>
                <c:pt idx="35">
                  <c:v>950.0</c:v>
                </c:pt>
                <c:pt idx="36">
                  <c:v>970.0</c:v>
                </c:pt>
                <c:pt idx="37">
                  <c:v>965.0</c:v>
                </c:pt>
                <c:pt idx="38">
                  <c:v>959.0</c:v>
                </c:pt>
                <c:pt idx="39">
                  <c:v>959.0</c:v>
                </c:pt>
                <c:pt idx="40">
                  <c:v>956.0</c:v>
                </c:pt>
                <c:pt idx="41">
                  <c:v>959.0</c:v>
                </c:pt>
                <c:pt idx="42">
                  <c:v>957.0</c:v>
                </c:pt>
                <c:pt idx="43">
                  <c:v>958.0</c:v>
                </c:pt>
                <c:pt idx="44">
                  <c:v>937.0</c:v>
                </c:pt>
                <c:pt idx="46">
                  <c:v>983.0</c:v>
                </c:pt>
                <c:pt idx="47">
                  <c:v>963.0</c:v>
                </c:pt>
                <c:pt idx="48">
                  <c:v>963.0</c:v>
                </c:pt>
                <c:pt idx="49">
                  <c:v>956.0</c:v>
                </c:pt>
                <c:pt idx="50">
                  <c:v>962.0</c:v>
                </c:pt>
                <c:pt idx="51">
                  <c:v>946.0</c:v>
                </c:pt>
                <c:pt idx="52">
                  <c:v>950.0</c:v>
                </c:pt>
                <c:pt idx="53">
                  <c:v>949.0</c:v>
                </c:pt>
                <c:pt idx="54">
                  <c:v>939.0</c:v>
                </c:pt>
                <c:pt idx="55">
                  <c:v>949.0</c:v>
                </c:pt>
                <c:pt idx="56">
                  <c:v>954.0</c:v>
                </c:pt>
                <c:pt idx="57">
                  <c:v>954.0</c:v>
                </c:pt>
                <c:pt idx="58">
                  <c:v>959.0</c:v>
                </c:pt>
                <c:pt idx="59">
                  <c:v>962.0</c:v>
                </c:pt>
                <c:pt idx="60">
                  <c:v>935.0</c:v>
                </c:pt>
                <c:pt idx="61">
                  <c:v>970.0</c:v>
                </c:pt>
                <c:pt idx="62">
                  <c:v>957.0</c:v>
                </c:pt>
                <c:pt idx="63">
                  <c:v>938.0</c:v>
                </c:pt>
                <c:pt idx="64">
                  <c:v>967.0</c:v>
                </c:pt>
                <c:pt idx="65">
                  <c:v>936.0</c:v>
                </c:pt>
                <c:pt idx="66">
                  <c:v>953.0</c:v>
                </c:pt>
                <c:pt idx="67">
                  <c:v>926.0</c:v>
                </c:pt>
                <c:pt idx="68">
                  <c:v>959.0</c:v>
                </c:pt>
                <c:pt idx="69">
                  <c:v>955.0</c:v>
                </c:pt>
                <c:pt idx="70">
                  <c:v>948.0</c:v>
                </c:pt>
                <c:pt idx="71">
                  <c:v>959.0</c:v>
                </c:pt>
                <c:pt idx="72">
                  <c:v>953.0</c:v>
                </c:pt>
                <c:pt idx="73">
                  <c:v>952.0</c:v>
                </c:pt>
                <c:pt idx="74">
                  <c:v>957.0</c:v>
                </c:pt>
                <c:pt idx="75">
                  <c:v>957.0</c:v>
                </c:pt>
                <c:pt idx="76">
                  <c:v>957.0</c:v>
                </c:pt>
                <c:pt idx="77">
                  <c:v>967.0</c:v>
                </c:pt>
                <c:pt idx="78">
                  <c:v>950.0</c:v>
                </c:pt>
                <c:pt idx="79">
                  <c:v>949.0</c:v>
                </c:pt>
                <c:pt idx="81">
                  <c:v>953.0</c:v>
                </c:pt>
                <c:pt idx="82">
                  <c:v>971.0</c:v>
                </c:pt>
                <c:pt idx="83">
                  <c:v>943.0</c:v>
                </c:pt>
                <c:pt idx="84">
                  <c:v>960.0</c:v>
                </c:pt>
                <c:pt idx="85">
                  <c:v>947.0</c:v>
                </c:pt>
                <c:pt idx="86">
                  <c:v>957.0</c:v>
                </c:pt>
                <c:pt idx="87">
                  <c:v>960.0</c:v>
                </c:pt>
                <c:pt idx="88">
                  <c:v>954.0</c:v>
                </c:pt>
                <c:pt idx="89">
                  <c:v>951.0</c:v>
                </c:pt>
                <c:pt idx="90">
                  <c:v>968.0</c:v>
                </c:pt>
                <c:pt idx="91">
                  <c:v>955.0</c:v>
                </c:pt>
                <c:pt idx="92">
                  <c:v>962.0</c:v>
                </c:pt>
                <c:pt idx="93">
                  <c:v>962.0</c:v>
                </c:pt>
                <c:pt idx="94">
                  <c:v>957.0</c:v>
                </c:pt>
                <c:pt idx="95">
                  <c:v>953.0</c:v>
                </c:pt>
                <c:pt idx="96">
                  <c:v>945.0</c:v>
                </c:pt>
                <c:pt idx="97">
                  <c:v>956.0</c:v>
                </c:pt>
                <c:pt idx="99">
                  <c:v>952.0</c:v>
                </c:pt>
                <c:pt idx="100">
                  <c:v>960.0</c:v>
                </c:pt>
                <c:pt idx="101">
                  <c:v>951.0</c:v>
                </c:pt>
                <c:pt idx="102">
                  <c:v>959.0</c:v>
                </c:pt>
                <c:pt idx="103">
                  <c:v>954.0</c:v>
                </c:pt>
                <c:pt idx="104">
                  <c:v>950.0</c:v>
                </c:pt>
                <c:pt idx="105">
                  <c:v>960.0</c:v>
                </c:pt>
                <c:pt idx="106">
                  <c:v>970.0</c:v>
                </c:pt>
                <c:pt idx="107">
                  <c:v>945.0</c:v>
                </c:pt>
                <c:pt idx="108">
                  <c:v>965.0</c:v>
                </c:pt>
                <c:pt idx="109">
                  <c:v>955.0</c:v>
                </c:pt>
                <c:pt idx="110">
                  <c:v>956.0</c:v>
                </c:pt>
                <c:pt idx="111">
                  <c:v>959.0</c:v>
                </c:pt>
                <c:pt idx="113">
                  <c:v>959.0</c:v>
                </c:pt>
                <c:pt idx="114">
                  <c:v>958.0</c:v>
                </c:pt>
                <c:pt idx="115">
                  <c:v>934.0</c:v>
                </c:pt>
                <c:pt idx="116">
                  <c:v>951.0</c:v>
                </c:pt>
                <c:pt idx="117">
                  <c:v>953.0</c:v>
                </c:pt>
                <c:pt idx="118">
                  <c:v>948.0</c:v>
                </c:pt>
                <c:pt idx="119">
                  <c:v>956.0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'[no-weights.xlsx]Sheet1'!$H$1</c:f>
              <c:strCache>
                <c:ptCount val="1"/>
                <c:pt idx="0">
                  <c:v>nCells</c:v>
                </c:pt>
              </c:strCache>
            </c:strRef>
          </c:tx>
          <c:spPr>
            <a:ln w="47625">
              <a:noFill/>
            </a:ln>
          </c:spPr>
          <c:xVal>
            <c:numRef>
              <c:f>'[no-weights.xlsx]Sheet1'!$C$2:$C$121</c:f>
              <c:numCache>
                <c:formatCode>0.00E+00</c:formatCode>
                <c:ptCount val="120"/>
                <c:pt idx="0">
                  <c:v>2.7536534E7</c:v>
                </c:pt>
                <c:pt idx="1">
                  <c:v>3.1347915E7</c:v>
                </c:pt>
                <c:pt idx="2">
                  <c:v>3.1432881E7</c:v>
                </c:pt>
                <c:pt idx="3">
                  <c:v>2.5344983E7</c:v>
                </c:pt>
                <c:pt idx="4">
                  <c:v>2.9225762E7</c:v>
                </c:pt>
                <c:pt idx="5">
                  <c:v>2.4478672E7</c:v>
                </c:pt>
                <c:pt idx="6">
                  <c:v>2.8295346E7</c:v>
                </c:pt>
                <c:pt idx="7">
                  <c:v>3.2298912E7</c:v>
                </c:pt>
                <c:pt idx="8">
                  <c:v>2.1335542E7</c:v>
                </c:pt>
                <c:pt idx="9">
                  <c:v>2.5422053E7</c:v>
                </c:pt>
                <c:pt idx="10">
                  <c:v>3.0961877E7</c:v>
                </c:pt>
                <c:pt idx="11">
                  <c:v>3.2602071E7</c:v>
                </c:pt>
                <c:pt idx="12">
                  <c:v>3.3874231E7</c:v>
                </c:pt>
                <c:pt idx="13">
                  <c:v>3.4249892E7</c:v>
                </c:pt>
                <c:pt idx="14">
                  <c:v>3.4362536E7</c:v>
                </c:pt>
                <c:pt idx="15">
                  <c:v>2.9397142E7</c:v>
                </c:pt>
                <c:pt idx="16">
                  <c:v>3.1474854E7</c:v>
                </c:pt>
                <c:pt idx="17">
                  <c:v>2.9437229E7</c:v>
                </c:pt>
                <c:pt idx="18">
                  <c:v>3.3589116E7</c:v>
                </c:pt>
                <c:pt idx="19">
                  <c:v>2.749235E7</c:v>
                </c:pt>
                <c:pt idx="20">
                  <c:v>3.2743004E7</c:v>
                </c:pt>
                <c:pt idx="21">
                  <c:v>3.4261085E7</c:v>
                </c:pt>
                <c:pt idx="22">
                  <c:v>2.4905045E7</c:v>
                </c:pt>
                <c:pt idx="23">
                  <c:v>3.3358168E7</c:v>
                </c:pt>
                <c:pt idx="24">
                  <c:v>3.1065371E7</c:v>
                </c:pt>
                <c:pt idx="25">
                  <c:v>3.0616075E7</c:v>
                </c:pt>
                <c:pt idx="26">
                  <c:v>2.9106595E7</c:v>
                </c:pt>
                <c:pt idx="27">
                  <c:v>3.1090647E7</c:v>
                </c:pt>
                <c:pt idx="28">
                  <c:v>3.1179457E7</c:v>
                </c:pt>
                <c:pt idx="29">
                  <c:v>3.2126821E7</c:v>
                </c:pt>
                <c:pt idx="30">
                  <c:v>1.6566201E7</c:v>
                </c:pt>
                <c:pt idx="31">
                  <c:v>2.1962331E7</c:v>
                </c:pt>
                <c:pt idx="32">
                  <c:v>2.3208165E7</c:v>
                </c:pt>
                <c:pt idx="33">
                  <c:v>3.1858009E7</c:v>
                </c:pt>
                <c:pt idx="34">
                  <c:v>2.7745616E7</c:v>
                </c:pt>
                <c:pt idx="35">
                  <c:v>2.591885E7</c:v>
                </c:pt>
                <c:pt idx="36">
                  <c:v>3.1149229E7</c:v>
                </c:pt>
                <c:pt idx="37">
                  <c:v>2.2833299E7</c:v>
                </c:pt>
                <c:pt idx="38">
                  <c:v>2.7419239E7</c:v>
                </c:pt>
                <c:pt idx="39">
                  <c:v>3.2905705E7</c:v>
                </c:pt>
                <c:pt idx="40">
                  <c:v>2.586635E7</c:v>
                </c:pt>
                <c:pt idx="41">
                  <c:v>2.9702987E7</c:v>
                </c:pt>
                <c:pt idx="42">
                  <c:v>3.0564739E7</c:v>
                </c:pt>
                <c:pt idx="43">
                  <c:v>3.2039831E7</c:v>
                </c:pt>
                <c:pt idx="44">
                  <c:v>3.1071247E7</c:v>
                </c:pt>
                <c:pt idx="45">
                  <c:v>1.7083868E7</c:v>
                </c:pt>
                <c:pt idx="46">
                  <c:v>2.3173211E7</c:v>
                </c:pt>
                <c:pt idx="47">
                  <c:v>2.2433014E7</c:v>
                </c:pt>
                <c:pt idx="48">
                  <c:v>3.4296998E7</c:v>
                </c:pt>
                <c:pt idx="49">
                  <c:v>3.1237809E7</c:v>
                </c:pt>
                <c:pt idx="50">
                  <c:v>3.0890515E7</c:v>
                </c:pt>
                <c:pt idx="51">
                  <c:v>2.2464861E7</c:v>
                </c:pt>
                <c:pt idx="52">
                  <c:v>3.3610009E7</c:v>
                </c:pt>
                <c:pt idx="53">
                  <c:v>3.2420041E7</c:v>
                </c:pt>
                <c:pt idx="54">
                  <c:v>2.9890409E7</c:v>
                </c:pt>
                <c:pt idx="55">
                  <c:v>3.4558247E7</c:v>
                </c:pt>
                <c:pt idx="56">
                  <c:v>3.352286E7</c:v>
                </c:pt>
                <c:pt idx="57">
                  <c:v>3.4452269E7</c:v>
                </c:pt>
                <c:pt idx="58">
                  <c:v>3.1974387E7</c:v>
                </c:pt>
                <c:pt idx="59">
                  <c:v>3.3538017E7</c:v>
                </c:pt>
                <c:pt idx="60">
                  <c:v>1.7486005E7</c:v>
                </c:pt>
                <c:pt idx="61">
                  <c:v>1.985126E7</c:v>
                </c:pt>
                <c:pt idx="62">
                  <c:v>1.8767164E7</c:v>
                </c:pt>
                <c:pt idx="63">
                  <c:v>3.2115718E7</c:v>
                </c:pt>
                <c:pt idx="64">
                  <c:v>2.8680386E7</c:v>
                </c:pt>
                <c:pt idx="65">
                  <c:v>2.9836155E7</c:v>
                </c:pt>
                <c:pt idx="66">
                  <c:v>2.9119899E7</c:v>
                </c:pt>
                <c:pt idx="67">
                  <c:v>3.0617678E7</c:v>
                </c:pt>
                <c:pt idx="68">
                  <c:v>3.1036018E7</c:v>
                </c:pt>
                <c:pt idx="69">
                  <c:v>2.9332044E7</c:v>
                </c:pt>
                <c:pt idx="70">
                  <c:v>2.4099203E7</c:v>
                </c:pt>
                <c:pt idx="71">
                  <c:v>2.6025694E7</c:v>
                </c:pt>
                <c:pt idx="72">
                  <c:v>2.9267576E7</c:v>
                </c:pt>
                <c:pt idx="73">
                  <c:v>3.0682161E7</c:v>
                </c:pt>
                <c:pt idx="74">
                  <c:v>3.4887705E7</c:v>
                </c:pt>
                <c:pt idx="75">
                  <c:v>3.5584065E7</c:v>
                </c:pt>
                <c:pt idx="76">
                  <c:v>3.5070127E7</c:v>
                </c:pt>
                <c:pt idx="77">
                  <c:v>3.5737134E7</c:v>
                </c:pt>
                <c:pt idx="78">
                  <c:v>3.2167717E7</c:v>
                </c:pt>
                <c:pt idx="79">
                  <c:v>3.5842375E7</c:v>
                </c:pt>
                <c:pt idx="80">
                  <c:v>2.7131788E7</c:v>
                </c:pt>
                <c:pt idx="81">
                  <c:v>3.5420521E7</c:v>
                </c:pt>
                <c:pt idx="82">
                  <c:v>2.6169334E7</c:v>
                </c:pt>
                <c:pt idx="83">
                  <c:v>2.62197E7</c:v>
                </c:pt>
                <c:pt idx="84">
                  <c:v>3.185693E7</c:v>
                </c:pt>
                <c:pt idx="85">
                  <c:v>3.1885413E7</c:v>
                </c:pt>
                <c:pt idx="86">
                  <c:v>3.839092E7</c:v>
                </c:pt>
                <c:pt idx="87">
                  <c:v>3.8285527E7</c:v>
                </c:pt>
                <c:pt idx="88">
                  <c:v>3.8427446E7</c:v>
                </c:pt>
                <c:pt idx="89">
                  <c:v>3.8342932E7</c:v>
                </c:pt>
                <c:pt idx="90">
                  <c:v>3.7942638E7</c:v>
                </c:pt>
                <c:pt idx="91">
                  <c:v>3.8393175E7</c:v>
                </c:pt>
                <c:pt idx="92">
                  <c:v>3.5582831E7</c:v>
                </c:pt>
                <c:pt idx="93">
                  <c:v>3.5154705E7</c:v>
                </c:pt>
                <c:pt idx="94">
                  <c:v>3.8016468E7</c:v>
                </c:pt>
                <c:pt idx="95">
                  <c:v>3.8440305E7</c:v>
                </c:pt>
                <c:pt idx="96">
                  <c:v>3.4739724E7</c:v>
                </c:pt>
                <c:pt idx="97">
                  <c:v>3.4337332E7</c:v>
                </c:pt>
                <c:pt idx="98">
                  <c:v>3.2927234E7</c:v>
                </c:pt>
                <c:pt idx="99">
                  <c:v>3.3264922E7</c:v>
                </c:pt>
                <c:pt idx="100">
                  <c:v>2.7691528E7</c:v>
                </c:pt>
                <c:pt idx="101">
                  <c:v>2.6931338E7</c:v>
                </c:pt>
                <c:pt idx="102">
                  <c:v>3.2501811E7</c:v>
                </c:pt>
                <c:pt idx="103">
                  <c:v>3.2993971E7</c:v>
                </c:pt>
                <c:pt idx="104">
                  <c:v>2.9931462E7</c:v>
                </c:pt>
                <c:pt idx="105">
                  <c:v>3.2978192E7</c:v>
                </c:pt>
                <c:pt idx="106">
                  <c:v>2.8594329E7</c:v>
                </c:pt>
                <c:pt idx="107">
                  <c:v>2.7445957E7</c:v>
                </c:pt>
                <c:pt idx="108">
                  <c:v>3.5176325E7</c:v>
                </c:pt>
                <c:pt idx="109">
                  <c:v>2.7978904E7</c:v>
                </c:pt>
                <c:pt idx="110">
                  <c:v>3.483574E7</c:v>
                </c:pt>
                <c:pt idx="111">
                  <c:v>3.563002E7</c:v>
                </c:pt>
                <c:pt idx="112">
                  <c:v>3.4994102E7</c:v>
                </c:pt>
                <c:pt idx="113">
                  <c:v>3.4739744E7</c:v>
                </c:pt>
                <c:pt idx="114">
                  <c:v>3.4917423E7</c:v>
                </c:pt>
                <c:pt idx="115">
                  <c:v>3.3607109E7</c:v>
                </c:pt>
                <c:pt idx="116">
                  <c:v>2.8393929E7</c:v>
                </c:pt>
                <c:pt idx="117">
                  <c:v>3.3321619E7</c:v>
                </c:pt>
                <c:pt idx="118">
                  <c:v>3.0354757E7</c:v>
                </c:pt>
                <c:pt idx="119">
                  <c:v>3.240902E7</c:v>
                </c:pt>
              </c:numCache>
            </c:numRef>
          </c:xVal>
          <c:yVal>
            <c:numRef>
              <c:f>'[no-weights.xlsx]Sheet1'!$H$2:$H$121</c:f>
              <c:numCache>
                <c:formatCode>General</c:formatCode>
                <c:ptCount val="120"/>
                <c:pt idx="0">
                  <c:v>1235.0</c:v>
                </c:pt>
                <c:pt idx="1">
                  <c:v>1318.0</c:v>
                </c:pt>
                <c:pt idx="2">
                  <c:v>1339.0</c:v>
                </c:pt>
                <c:pt idx="3">
                  <c:v>1139.0</c:v>
                </c:pt>
                <c:pt idx="4">
                  <c:v>1283.0</c:v>
                </c:pt>
                <c:pt idx="5">
                  <c:v>1141.0</c:v>
                </c:pt>
                <c:pt idx="6">
                  <c:v>1241.0</c:v>
                </c:pt>
                <c:pt idx="7">
                  <c:v>1329.0</c:v>
                </c:pt>
                <c:pt idx="8">
                  <c:v>1054.0</c:v>
                </c:pt>
                <c:pt idx="9">
                  <c:v>1160.0</c:v>
                </c:pt>
                <c:pt idx="10">
                  <c:v>1299.0</c:v>
                </c:pt>
                <c:pt idx="11">
                  <c:v>1373.0</c:v>
                </c:pt>
                <c:pt idx="12">
                  <c:v>1272.0</c:v>
                </c:pt>
                <c:pt idx="13">
                  <c:v>1350.0</c:v>
                </c:pt>
                <c:pt idx="14">
                  <c:v>1317.0</c:v>
                </c:pt>
                <c:pt idx="15">
                  <c:v>1255.0</c:v>
                </c:pt>
                <c:pt idx="16">
                  <c:v>1286.0</c:v>
                </c:pt>
                <c:pt idx="17">
                  <c:v>1223.0</c:v>
                </c:pt>
                <c:pt idx="18">
                  <c:v>1331.0</c:v>
                </c:pt>
                <c:pt idx="19">
                  <c:v>1238.0</c:v>
                </c:pt>
                <c:pt idx="20">
                  <c:v>1332.0</c:v>
                </c:pt>
                <c:pt idx="21">
                  <c:v>1366.0</c:v>
                </c:pt>
                <c:pt idx="22">
                  <c:v>1134.0</c:v>
                </c:pt>
                <c:pt idx="23">
                  <c:v>1364.0</c:v>
                </c:pt>
                <c:pt idx="24">
                  <c:v>1337.0</c:v>
                </c:pt>
                <c:pt idx="25">
                  <c:v>1279.0</c:v>
                </c:pt>
                <c:pt idx="26">
                  <c:v>1265.0</c:v>
                </c:pt>
                <c:pt idx="27">
                  <c:v>1326.0</c:v>
                </c:pt>
                <c:pt idx="28">
                  <c:v>1271.0</c:v>
                </c:pt>
                <c:pt idx="29">
                  <c:v>1346.0</c:v>
                </c:pt>
                <c:pt idx="30">
                  <c:v>1029.0</c:v>
                </c:pt>
                <c:pt idx="31">
                  <c:v>1175.0</c:v>
                </c:pt>
                <c:pt idx="32">
                  <c:v>1212.0</c:v>
                </c:pt>
                <c:pt idx="33">
                  <c:v>1317.0</c:v>
                </c:pt>
                <c:pt idx="34">
                  <c:v>1188.0</c:v>
                </c:pt>
                <c:pt idx="35">
                  <c:v>1225.0</c:v>
                </c:pt>
                <c:pt idx="36">
                  <c:v>1326.0</c:v>
                </c:pt>
                <c:pt idx="37">
                  <c:v>1111.0</c:v>
                </c:pt>
                <c:pt idx="38">
                  <c:v>1239.0</c:v>
                </c:pt>
                <c:pt idx="39">
                  <c:v>1346.0</c:v>
                </c:pt>
                <c:pt idx="40">
                  <c:v>1203.0</c:v>
                </c:pt>
                <c:pt idx="41">
                  <c:v>1242.0</c:v>
                </c:pt>
                <c:pt idx="42">
                  <c:v>1257.0</c:v>
                </c:pt>
                <c:pt idx="43">
                  <c:v>1295.0</c:v>
                </c:pt>
                <c:pt idx="44">
                  <c:v>1299.0</c:v>
                </c:pt>
                <c:pt idx="45">
                  <c:v>1165.0</c:v>
                </c:pt>
                <c:pt idx="46">
                  <c:v>1215.0</c:v>
                </c:pt>
                <c:pt idx="47">
                  <c:v>1139.0</c:v>
                </c:pt>
                <c:pt idx="48">
                  <c:v>1377.0</c:v>
                </c:pt>
                <c:pt idx="49">
                  <c:v>1265.0</c:v>
                </c:pt>
                <c:pt idx="50">
                  <c:v>1281.0</c:v>
                </c:pt>
                <c:pt idx="51">
                  <c:v>1241.0</c:v>
                </c:pt>
                <c:pt idx="52">
                  <c:v>1331.0</c:v>
                </c:pt>
                <c:pt idx="53">
                  <c:v>1251.0</c:v>
                </c:pt>
                <c:pt idx="54">
                  <c:v>1179.0</c:v>
                </c:pt>
                <c:pt idx="55">
                  <c:v>1359.0</c:v>
                </c:pt>
                <c:pt idx="56">
                  <c:v>1257.0</c:v>
                </c:pt>
                <c:pt idx="57">
                  <c:v>1356.0</c:v>
                </c:pt>
                <c:pt idx="58">
                  <c:v>1213.0</c:v>
                </c:pt>
                <c:pt idx="59">
                  <c:v>1258.0</c:v>
                </c:pt>
                <c:pt idx="60">
                  <c:v>1080.0</c:v>
                </c:pt>
                <c:pt idx="61">
                  <c:v>1195.0</c:v>
                </c:pt>
                <c:pt idx="62">
                  <c:v>1135.0</c:v>
                </c:pt>
                <c:pt idx="63">
                  <c:v>1358.0</c:v>
                </c:pt>
                <c:pt idx="64">
                  <c:v>1274.0</c:v>
                </c:pt>
                <c:pt idx="65">
                  <c:v>1287.0</c:v>
                </c:pt>
                <c:pt idx="66">
                  <c:v>1293.0</c:v>
                </c:pt>
                <c:pt idx="67">
                  <c:v>1292.0</c:v>
                </c:pt>
                <c:pt idx="68">
                  <c:v>1331.0</c:v>
                </c:pt>
                <c:pt idx="69">
                  <c:v>1350.0</c:v>
                </c:pt>
                <c:pt idx="70">
                  <c:v>1220.0</c:v>
                </c:pt>
                <c:pt idx="71">
                  <c:v>1280.0</c:v>
                </c:pt>
                <c:pt idx="72">
                  <c:v>1310.0</c:v>
                </c:pt>
                <c:pt idx="73">
                  <c:v>1338.0</c:v>
                </c:pt>
                <c:pt idx="74">
                  <c:v>1355.0</c:v>
                </c:pt>
                <c:pt idx="75">
                  <c:v>1368.0</c:v>
                </c:pt>
                <c:pt idx="76">
                  <c:v>1357.0</c:v>
                </c:pt>
                <c:pt idx="77">
                  <c:v>1377.0</c:v>
                </c:pt>
                <c:pt idx="78">
                  <c:v>1316.0</c:v>
                </c:pt>
                <c:pt idx="79">
                  <c:v>1372.0</c:v>
                </c:pt>
                <c:pt idx="80">
                  <c:v>1181.0</c:v>
                </c:pt>
                <c:pt idx="81">
                  <c:v>1373.0</c:v>
                </c:pt>
                <c:pt idx="82">
                  <c:v>1216.0</c:v>
                </c:pt>
                <c:pt idx="83">
                  <c:v>1217.0</c:v>
                </c:pt>
                <c:pt idx="84">
                  <c:v>1333.0</c:v>
                </c:pt>
                <c:pt idx="85">
                  <c:v>1280.0</c:v>
                </c:pt>
                <c:pt idx="86">
                  <c:v>1356.0</c:v>
                </c:pt>
                <c:pt idx="87">
                  <c:v>1356.0</c:v>
                </c:pt>
                <c:pt idx="88">
                  <c:v>1369.0</c:v>
                </c:pt>
                <c:pt idx="89">
                  <c:v>1349.0</c:v>
                </c:pt>
                <c:pt idx="90">
                  <c:v>1364.0</c:v>
                </c:pt>
                <c:pt idx="91">
                  <c:v>1363.0</c:v>
                </c:pt>
                <c:pt idx="92">
                  <c:v>1349.0</c:v>
                </c:pt>
                <c:pt idx="93">
                  <c:v>1325.0</c:v>
                </c:pt>
                <c:pt idx="94">
                  <c:v>1341.0</c:v>
                </c:pt>
                <c:pt idx="95">
                  <c:v>1349.0</c:v>
                </c:pt>
                <c:pt idx="96">
                  <c:v>1365.0</c:v>
                </c:pt>
                <c:pt idx="97">
                  <c:v>1379.0</c:v>
                </c:pt>
                <c:pt idx="98">
                  <c:v>1357.0</c:v>
                </c:pt>
                <c:pt idx="99">
                  <c:v>1332.0</c:v>
                </c:pt>
                <c:pt idx="100">
                  <c:v>1223.0</c:v>
                </c:pt>
                <c:pt idx="101">
                  <c:v>1231.0</c:v>
                </c:pt>
                <c:pt idx="102">
                  <c:v>1343.0</c:v>
                </c:pt>
                <c:pt idx="103">
                  <c:v>1342.0</c:v>
                </c:pt>
                <c:pt idx="104">
                  <c:v>1307.0</c:v>
                </c:pt>
                <c:pt idx="105">
                  <c:v>1353.0</c:v>
                </c:pt>
                <c:pt idx="106">
                  <c:v>1239.0</c:v>
                </c:pt>
                <c:pt idx="107">
                  <c:v>1189.0</c:v>
                </c:pt>
                <c:pt idx="108">
                  <c:v>1358.0</c:v>
                </c:pt>
                <c:pt idx="109">
                  <c:v>1206.0</c:v>
                </c:pt>
                <c:pt idx="110">
                  <c:v>1331.0</c:v>
                </c:pt>
                <c:pt idx="111">
                  <c:v>1406.0</c:v>
                </c:pt>
                <c:pt idx="112">
                  <c:v>1387.0</c:v>
                </c:pt>
                <c:pt idx="113">
                  <c:v>1364.0</c:v>
                </c:pt>
                <c:pt idx="114">
                  <c:v>1360.0</c:v>
                </c:pt>
                <c:pt idx="115">
                  <c:v>1330.0</c:v>
                </c:pt>
                <c:pt idx="116">
                  <c:v>1159.0</c:v>
                </c:pt>
                <c:pt idx="117">
                  <c:v>1287.0</c:v>
                </c:pt>
                <c:pt idx="118">
                  <c:v>1284.0</c:v>
                </c:pt>
                <c:pt idx="119">
                  <c:v>1293.0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0351528"/>
        <c:axId val="2100348424"/>
      </c:scatterChart>
      <c:valAx>
        <c:axId val="2100351528"/>
        <c:scaling>
          <c:orientation val="minMax"/>
          <c:min val="1.5E7"/>
        </c:scaling>
        <c:delete val="0"/>
        <c:axPos val="b"/>
        <c:majorGridlines/>
        <c:numFmt formatCode="0.00E+00" sourceLinked="1"/>
        <c:majorTickMark val="none"/>
        <c:minorTickMark val="none"/>
        <c:tickLblPos val="nextTo"/>
        <c:crossAx val="2100348424"/>
        <c:crosses val="autoZero"/>
        <c:crossBetween val="midCat"/>
      </c:valAx>
      <c:valAx>
        <c:axId val="2100348424"/>
        <c:scaling>
          <c:orientation val="minMax"/>
          <c:min val="80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0351528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Metadata Correlated with </a:t>
            </a:r>
            <a:r>
              <a:rPr lang="en-US" dirty="0" err="1" smtClean="0"/>
              <a:t>Adv</a:t>
            </a:r>
            <a:r>
              <a:rPr lang="en-US" dirty="0" smtClean="0"/>
              <a:t> </a:t>
            </a:r>
            <a:r>
              <a:rPr lang="en-US" dirty="0"/>
              <a:t>Timer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'[no-weights.xlsx]Sheet1'!$G$1</c:f>
              <c:strCache>
                <c:ptCount val="1"/>
                <c:pt idx="0">
                  <c:v>nCellsSolve</c:v>
                </c:pt>
              </c:strCache>
            </c:strRef>
          </c:tx>
          <c:spPr>
            <a:ln w="47625">
              <a:noFill/>
            </a:ln>
          </c:spPr>
          <c:xVal>
            <c:numRef>
              <c:f>'[no-weights.xlsx]Sheet1'!$C$2:$C$121</c:f>
              <c:numCache>
                <c:formatCode>0.00E+00</c:formatCode>
                <c:ptCount val="120"/>
                <c:pt idx="0">
                  <c:v>2.7536534E7</c:v>
                </c:pt>
                <c:pt idx="1">
                  <c:v>3.1347915E7</c:v>
                </c:pt>
                <c:pt idx="2">
                  <c:v>3.1432881E7</c:v>
                </c:pt>
                <c:pt idx="3">
                  <c:v>2.5344983E7</c:v>
                </c:pt>
                <c:pt idx="4">
                  <c:v>2.9225762E7</c:v>
                </c:pt>
                <c:pt idx="5">
                  <c:v>2.4478672E7</c:v>
                </c:pt>
                <c:pt idx="6">
                  <c:v>2.8295346E7</c:v>
                </c:pt>
                <c:pt idx="7">
                  <c:v>3.2298912E7</c:v>
                </c:pt>
                <c:pt idx="8">
                  <c:v>2.1335542E7</c:v>
                </c:pt>
                <c:pt idx="9">
                  <c:v>2.5422053E7</c:v>
                </c:pt>
                <c:pt idx="10">
                  <c:v>3.0961877E7</c:v>
                </c:pt>
                <c:pt idx="11">
                  <c:v>3.2602071E7</c:v>
                </c:pt>
                <c:pt idx="12">
                  <c:v>3.3874231E7</c:v>
                </c:pt>
                <c:pt idx="13">
                  <c:v>3.4249892E7</c:v>
                </c:pt>
                <c:pt idx="14">
                  <c:v>3.4362536E7</c:v>
                </c:pt>
                <c:pt idx="15">
                  <c:v>2.9397142E7</c:v>
                </c:pt>
                <c:pt idx="16">
                  <c:v>3.1474854E7</c:v>
                </c:pt>
                <c:pt idx="17">
                  <c:v>2.9437229E7</c:v>
                </c:pt>
                <c:pt idx="18">
                  <c:v>3.3589116E7</c:v>
                </c:pt>
                <c:pt idx="19">
                  <c:v>2.749235E7</c:v>
                </c:pt>
                <c:pt idx="20">
                  <c:v>3.2743004E7</c:v>
                </c:pt>
                <c:pt idx="21">
                  <c:v>3.4261085E7</c:v>
                </c:pt>
                <c:pt idx="22">
                  <c:v>2.4905045E7</c:v>
                </c:pt>
                <c:pt idx="23">
                  <c:v>3.3358168E7</c:v>
                </c:pt>
                <c:pt idx="24">
                  <c:v>3.1065371E7</c:v>
                </c:pt>
                <c:pt idx="25">
                  <c:v>3.0616075E7</c:v>
                </c:pt>
                <c:pt idx="26">
                  <c:v>2.9106595E7</c:v>
                </c:pt>
                <c:pt idx="27">
                  <c:v>3.1090647E7</c:v>
                </c:pt>
                <c:pt idx="28">
                  <c:v>3.1179457E7</c:v>
                </c:pt>
                <c:pt idx="29">
                  <c:v>3.2126821E7</c:v>
                </c:pt>
                <c:pt idx="30">
                  <c:v>1.6566201E7</c:v>
                </c:pt>
                <c:pt idx="31">
                  <c:v>2.1962331E7</c:v>
                </c:pt>
                <c:pt idx="32">
                  <c:v>2.3208165E7</c:v>
                </c:pt>
                <c:pt idx="33">
                  <c:v>3.1858009E7</c:v>
                </c:pt>
                <c:pt idx="34">
                  <c:v>2.7745616E7</c:v>
                </c:pt>
                <c:pt idx="35">
                  <c:v>2.591885E7</c:v>
                </c:pt>
                <c:pt idx="36">
                  <c:v>3.1149229E7</c:v>
                </c:pt>
                <c:pt idx="37">
                  <c:v>2.2833299E7</c:v>
                </c:pt>
                <c:pt idx="38">
                  <c:v>2.7419239E7</c:v>
                </c:pt>
                <c:pt idx="39">
                  <c:v>3.2905705E7</c:v>
                </c:pt>
                <c:pt idx="40">
                  <c:v>2.586635E7</c:v>
                </c:pt>
                <c:pt idx="41">
                  <c:v>2.9702987E7</c:v>
                </c:pt>
                <c:pt idx="42">
                  <c:v>3.0564739E7</c:v>
                </c:pt>
                <c:pt idx="43">
                  <c:v>3.2039831E7</c:v>
                </c:pt>
                <c:pt idx="44">
                  <c:v>3.1071247E7</c:v>
                </c:pt>
                <c:pt idx="45">
                  <c:v>1.7083868E7</c:v>
                </c:pt>
                <c:pt idx="46">
                  <c:v>2.3173211E7</c:v>
                </c:pt>
                <c:pt idx="47">
                  <c:v>2.2433014E7</c:v>
                </c:pt>
                <c:pt idx="48">
                  <c:v>3.4296998E7</c:v>
                </c:pt>
                <c:pt idx="49">
                  <c:v>3.1237809E7</c:v>
                </c:pt>
                <c:pt idx="50">
                  <c:v>3.0890515E7</c:v>
                </c:pt>
                <c:pt idx="51">
                  <c:v>2.2464861E7</c:v>
                </c:pt>
                <c:pt idx="52">
                  <c:v>3.3610009E7</c:v>
                </c:pt>
                <c:pt idx="53">
                  <c:v>3.2420041E7</c:v>
                </c:pt>
                <c:pt idx="54">
                  <c:v>2.9890409E7</c:v>
                </c:pt>
                <c:pt idx="55">
                  <c:v>3.4558247E7</c:v>
                </c:pt>
                <c:pt idx="56">
                  <c:v>3.352286E7</c:v>
                </c:pt>
                <c:pt idx="57">
                  <c:v>3.4452269E7</c:v>
                </c:pt>
                <c:pt idx="58">
                  <c:v>3.1974387E7</c:v>
                </c:pt>
                <c:pt idx="59">
                  <c:v>3.3538017E7</c:v>
                </c:pt>
                <c:pt idx="60">
                  <c:v>1.7486005E7</c:v>
                </c:pt>
                <c:pt idx="61">
                  <c:v>1.985126E7</c:v>
                </c:pt>
                <c:pt idx="62">
                  <c:v>1.8767164E7</c:v>
                </c:pt>
                <c:pt idx="63">
                  <c:v>3.2115718E7</c:v>
                </c:pt>
                <c:pt idx="64">
                  <c:v>2.8680386E7</c:v>
                </c:pt>
                <c:pt idx="65">
                  <c:v>2.9836155E7</c:v>
                </c:pt>
                <c:pt idx="66">
                  <c:v>2.9119899E7</c:v>
                </c:pt>
                <c:pt idx="67">
                  <c:v>3.0617678E7</c:v>
                </c:pt>
                <c:pt idx="68">
                  <c:v>3.1036018E7</c:v>
                </c:pt>
                <c:pt idx="69">
                  <c:v>2.9332044E7</c:v>
                </c:pt>
                <c:pt idx="70">
                  <c:v>2.4099203E7</c:v>
                </c:pt>
                <c:pt idx="71">
                  <c:v>2.6025694E7</c:v>
                </c:pt>
                <c:pt idx="72">
                  <c:v>2.9267576E7</c:v>
                </c:pt>
                <c:pt idx="73">
                  <c:v>3.0682161E7</c:v>
                </c:pt>
                <c:pt idx="74">
                  <c:v>3.4887705E7</c:v>
                </c:pt>
                <c:pt idx="75">
                  <c:v>3.5584065E7</c:v>
                </c:pt>
                <c:pt idx="76">
                  <c:v>3.5070127E7</c:v>
                </c:pt>
                <c:pt idx="77">
                  <c:v>3.5737134E7</c:v>
                </c:pt>
                <c:pt idx="78">
                  <c:v>3.2167717E7</c:v>
                </c:pt>
                <c:pt idx="79">
                  <c:v>3.5842375E7</c:v>
                </c:pt>
                <c:pt idx="80">
                  <c:v>2.7131788E7</c:v>
                </c:pt>
                <c:pt idx="81">
                  <c:v>3.5420521E7</c:v>
                </c:pt>
                <c:pt idx="82">
                  <c:v>2.6169334E7</c:v>
                </c:pt>
                <c:pt idx="83">
                  <c:v>2.62197E7</c:v>
                </c:pt>
                <c:pt idx="84">
                  <c:v>3.185693E7</c:v>
                </c:pt>
                <c:pt idx="85">
                  <c:v>3.1885413E7</c:v>
                </c:pt>
                <c:pt idx="86">
                  <c:v>3.839092E7</c:v>
                </c:pt>
                <c:pt idx="87">
                  <c:v>3.8285527E7</c:v>
                </c:pt>
                <c:pt idx="88">
                  <c:v>3.8427446E7</c:v>
                </c:pt>
                <c:pt idx="89">
                  <c:v>3.8342932E7</c:v>
                </c:pt>
                <c:pt idx="90">
                  <c:v>3.7942638E7</c:v>
                </c:pt>
                <c:pt idx="91">
                  <c:v>3.8393175E7</c:v>
                </c:pt>
                <c:pt idx="92">
                  <c:v>3.5582831E7</c:v>
                </c:pt>
                <c:pt idx="93">
                  <c:v>3.5154705E7</c:v>
                </c:pt>
                <c:pt idx="94">
                  <c:v>3.8016468E7</c:v>
                </c:pt>
                <c:pt idx="95">
                  <c:v>3.8440305E7</c:v>
                </c:pt>
                <c:pt idx="96">
                  <c:v>3.4739724E7</c:v>
                </c:pt>
                <c:pt idx="97">
                  <c:v>3.4337332E7</c:v>
                </c:pt>
                <c:pt idx="98">
                  <c:v>3.2927234E7</c:v>
                </c:pt>
                <c:pt idx="99">
                  <c:v>3.3264922E7</c:v>
                </c:pt>
                <c:pt idx="100">
                  <c:v>2.7691528E7</c:v>
                </c:pt>
                <c:pt idx="101">
                  <c:v>2.6931338E7</c:v>
                </c:pt>
                <c:pt idx="102">
                  <c:v>3.2501811E7</c:v>
                </c:pt>
                <c:pt idx="103">
                  <c:v>3.2993971E7</c:v>
                </c:pt>
                <c:pt idx="104">
                  <c:v>2.9931462E7</c:v>
                </c:pt>
                <c:pt idx="105">
                  <c:v>3.2978192E7</c:v>
                </c:pt>
                <c:pt idx="106">
                  <c:v>2.8594329E7</c:v>
                </c:pt>
                <c:pt idx="107">
                  <c:v>2.7445957E7</c:v>
                </c:pt>
                <c:pt idx="108">
                  <c:v>3.5176325E7</c:v>
                </c:pt>
                <c:pt idx="109">
                  <c:v>2.7978904E7</c:v>
                </c:pt>
                <c:pt idx="110">
                  <c:v>3.483574E7</c:v>
                </c:pt>
                <c:pt idx="111">
                  <c:v>3.563002E7</c:v>
                </c:pt>
                <c:pt idx="112">
                  <c:v>3.4994102E7</c:v>
                </c:pt>
                <c:pt idx="113">
                  <c:v>3.4739744E7</c:v>
                </c:pt>
                <c:pt idx="114">
                  <c:v>3.4917423E7</c:v>
                </c:pt>
                <c:pt idx="115">
                  <c:v>3.3607109E7</c:v>
                </c:pt>
                <c:pt idx="116">
                  <c:v>2.8393929E7</c:v>
                </c:pt>
                <c:pt idx="117">
                  <c:v>3.3321619E7</c:v>
                </c:pt>
                <c:pt idx="118">
                  <c:v>3.0354757E7</c:v>
                </c:pt>
                <c:pt idx="119">
                  <c:v>3.240902E7</c:v>
                </c:pt>
              </c:numCache>
            </c:numRef>
          </c:xVal>
          <c:yVal>
            <c:numRef>
              <c:f>'[no-weights.xlsx]Sheet1'!$G$2:$G$121</c:f>
              <c:numCache>
                <c:formatCode>General</c:formatCode>
                <c:ptCount val="120"/>
                <c:pt idx="0">
                  <c:v>964.0</c:v>
                </c:pt>
                <c:pt idx="1">
                  <c:v>948.0</c:v>
                </c:pt>
                <c:pt idx="2">
                  <c:v>949.0</c:v>
                </c:pt>
                <c:pt idx="3">
                  <c:v>940.0</c:v>
                </c:pt>
                <c:pt idx="4">
                  <c:v>959.0</c:v>
                </c:pt>
                <c:pt idx="5">
                  <c:v>953.0</c:v>
                </c:pt>
                <c:pt idx="6">
                  <c:v>938.0</c:v>
                </c:pt>
                <c:pt idx="7">
                  <c:v>956.0</c:v>
                </c:pt>
                <c:pt idx="8">
                  <c:v>958.0</c:v>
                </c:pt>
                <c:pt idx="9">
                  <c:v>955.0</c:v>
                </c:pt>
                <c:pt idx="10">
                  <c:v>955.0</c:v>
                </c:pt>
                <c:pt idx="11">
                  <c:v>959.0</c:v>
                </c:pt>
                <c:pt idx="12">
                  <c:v>954.0</c:v>
                </c:pt>
                <c:pt idx="13">
                  <c:v>963.0</c:v>
                </c:pt>
                <c:pt idx="14">
                  <c:v>939.0</c:v>
                </c:pt>
                <c:pt idx="15">
                  <c:v>952.0</c:v>
                </c:pt>
                <c:pt idx="16">
                  <c:v>951.0</c:v>
                </c:pt>
                <c:pt idx="17">
                  <c:v>955.0</c:v>
                </c:pt>
                <c:pt idx="18">
                  <c:v>947.0</c:v>
                </c:pt>
                <c:pt idx="19">
                  <c:v>962.0</c:v>
                </c:pt>
                <c:pt idx="20">
                  <c:v>957.0</c:v>
                </c:pt>
                <c:pt idx="21">
                  <c:v>952.0</c:v>
                </c:pt>
                <c:pt idx="22">
                  <c:v>949.0</c:v>
                </c:pt>
                <c:pt idx="23">
                  <c:v>955.0</c:v>
                </c:pt>
                <c:pt idx="24">
                  <c:v>950.0</c:v>
                </c:pt>
                <c:pt idx="25">
                  <c:v>954.0</c:v>
                </c:pt>
                <c:pt idx="26">
                  <c:v>951.0</c:v>
                </c:pt>
                <c:pt idx="27">
                  <c:v>948.0</c:v>
                </c:pt>
                <c:pt idx="28">
                  <c:v>954.0</c:v>
                </c:pt>
                <c:pt idx="29">
                  <c:v>941.0</c:v>
                </c:pt>
                <c:pt idx="30">
                  <c:v>952.0</c:v>
                </c:pt>
                <c:pt idx="31">
                  <c:v>951.0</c:v>
                </c:pt>
                <c:pt idx="32">
                  <c:v>951.0</c:v>
                </c:pt>
                <c:pt idx="33">
                  <c:v>957.0</c:v>
                </c:pt>
                <c:pt idx="34">
                  <c:v>951.0</c:v>
                </c:pt>
                <c:pt idx="35">
                  <c:v>950.0</c:v>
                </c:pt>
                <c:pt idx="36">
                  <c:v>970.0</c:v>
                </c:pt>
                <c:pt idx="37">
                  <c:v>965.0</c:v>
                </c:pt>
                <c:pt idx="38">
                  <c:v>959.0</c:v>
                </c:pt>
                <c:pt idx="39">
                  <c:v>959.0</c:v>
                </c:pt>
                <c:pt idx="40">
                  <c:v>956.0</c:v>
                </c:pt>
                <c:pt idx="41">
                  <c:v>959.0</c:v>
                </c:pt>
                <c:pt idx="42">
                  <c:v>957.0</c:v>
                </c:pt>
                <c:pt idx="43">
                  <c:v>958.0</c:v>
                </c:pt>
                <c:pt idx="44">
                  <c:v>937.0</c:v>
                </c:pt>
                <c:pt idx="46">
                  <c:v>983.0</c:v>
                </c:pt>
                <c:pt idx="47">
                  <c:v>963.0</c:v>
                </c:pt>
                <c:pt idx="48">
                  <c:v>963.0</c:v>
                </c:pt>
                <c:pt idx="49">
                  <c:v>956.0</c:v>
                </c:pt>
                <c:pt idx="50">
                  <c:v>962.0</c:v>
                </c:pt>
                <c:pt idx="51">
                  <c:v>946.0</c:v>
                </c:pt>
                <c:pt idx="52">
                  <c:v>950.0</c:v>
                </c:pt>
                <c:pt idx="53">
                  <c:v>949.0</c:v>
                </c:pt>
                <c:pt idx="54">
                  <c:v>939.0</c:v>
                </c:pt>
                <c:pt idx="55">
                  <c:v>949.0</c:v>
                </c:pt>
                <c:pt idx="56">
                  <c:v>954.0</c:v>
                </c:pt>
                <c:pt idx="57">
                  <c:v>954.0</c:v>
                </c:pt>
                <c:pt idx="58">
                  <c:v>959.0</c:v>
                </c:pt>
                <c:pt idx="59">
                  <c:v>962.0</c:v>
                </c:pt>
                <c:pt idx="60">
                  <c:v>935.0</c:v>
                </c:pt>
                <c:pt idx="61">
                  <c:v>970.0</c:v>
                </c:pt>
                <c:pt idx="62">
                  <c:v>957.0</c:v>
                </c:pt>
                <c:pt idx="63">
                  <c:v>938.0</c:v>
                </c:pt>
                <c:pt idx="64">
                  <c:v>967.0</c:v>
                </c:pt>
                <c:pt idx="65">
                  <c:v>936.0</c:v>
                </c:pt>
                <c:pt idx="66">
                  <c:v>953.0</c:v>
                </c:pt>
                <c:pt idx="67">
                  <c:v>926.0</c:v>
                </c:pt>
                <c:pt idx="68">
                  <c:v>959.0</c:v>
                </c:pt>
                <c:pt idx="69">
                  <c:v>955.0</c:v>
                </c:pt>
                <c:pt idx="70">
                  <c:v>948.0</c:v>
                </c:pt>
                <c:pt idx="71">
                  <c:v>959.0</c:v>
                </c:pt>
                <c:pt idx="72">
                  <c:v>953.0</c:v>
                </c:pt>
                <c:pt idx="73">
                  <c:v>952.0</c:v>
                </c:pt>
                <c:pt idx="74">
                  <c:v>957.0</c:v>
                </c:pt>
                <c:pt idx="75">
                  <c:v>957.0</c:v>
                </c:pt>
                <c:pt idx="76">
                  <c:v>957.0</c:v>
                </c:pt>
                <c:pt idx="77">
                  <c:v>967.0</c:v>
                </c:pt>
                <c:pt idx="78">
                  <c:v>950.0</c:v>
                </c:pt>
                <c:pt idx="79">
                  <c:v>949.0</c:v>
                </c:pt>
                <c:pt idx="81">
                  <c:v>953.0</c:v>
                </c:pt>
                <c:pt idx="82">
                  <c:v>971.0</c:v>
                </c:pt>
                <c:pt idx="83">
                  <c:v>943.0</c:v>
                </c:pt>
                <c:pt idx="84">
                  <c:v>960.0</c:v>
                </c:pt>
                <c:pt idx="85">
                  <c:v>947.0</c:v>
                </c:pt>
                <c:pt idx="86">
                  <c:v>957.0</c:v>
                </c:pt>
                <c:pt idx="87">
                  <c:v>960.0</c:v>
                </c:pt>
                <c:pt idx="88">
                  <c:v>954.0</c:v>
                </c:pt>
                <c:pt idx="89">
                  <c:v>951.0</c:v>
                </c:pt>
                <c:pt idx="90">
                  <c:v>968.0</c:v>
                </c:pt>
                <c:pt idx="91">
                  <c:v>955.0</c:v>
                </c:pt>
                <c:pt idx="92">
                  <c:v>962.0</c:v>
                </c:pt>
                <c:pt idx="93">
                  <c:v>962.0</c:v>
                </c:pt>
                <c:pt idx="94">
                  <c:v>957.0</c:v>
                </c:pt>
                <c:pt idx="95">
                  <c:v>953.0</c:v>
                </c:pt>
                <c:pt idx="96">
                  <c:v>945.0</c:v>
                </c:pt>
                <c:pt idx="97">
                  <c:v>956.0</c:v>
                </c:pt>
                <c:pt idx="99">
                  <c:v>952.0</c:v>
                </c:pt>
                <c:pt idx="100">
                  <c:v>960.0</c:v>
                </c:pt>
                <c:pt idx="101">
                  <c:v>951.0</c:v>
                </c:pt>
                <c:pt idx="102">
                  <c:v>959.0</c:v>
                </c:pt>
                <c:pt idx="103">
                  <c:v>954.0</c:v>
                </c:pt>
                <c:pt idx="104">
                  <c:v>950.0</c:v>
                </c:pt>
                <c:pt idx="105">
                  <c:v>960.0</c:v>
                </c:pt>
                <c:pt idx="106">
                  <c:v>970.0</c:v>
                </c:pt>
                <c:pt idx="107">
                  <c:v>945.0</c:v>
                </c:pt>
                <c:pt idx="108">
                  <c:v>965.0</c:v>
                </c:pt>
                <c:pt idx="109">
                  <c:v>955.0</c:v>
                </c:pt>
                <c:pt idx="110">
                  <c:v>956.0</c:v>
                </c:pt>
                <c:pt idx="111">
                  <c:v>959.0</c:v>
                </c:pt>
                <c:pt idx="113">
                  <c:v>959.0</c:v>
                </c:pt>
                <c:pt idx="114">
                  <c:v>958.0</c:v>
                </c:pt>
                <c:pt idx="115">
                  <c:v>934.0</c:v>
                </c:pt>
                <c:pt idx="116">
                  <c:v>951.0</c:v>
                </c:pt>
                <c:pt idx="117">
                  <c:v>953.0</c:v>
                </c:pt>
                <c:pt idx="118">
                  <c:v>948.0</c:v>
                </c:pt>
                <c:pt idx="119">
                  <c:v>956.0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'[no-weights.xlsx]Sheet1'!$H$1</c:f>
              <c:strCache>
                <c:ptCount val="1"/>
                <c:pt idx="0">
                  <c:v>nCells</c:v>
                </c:pt>
              </c:strCache>
            </c:strRef>
          </c:tx>
          <c:spPr>
            <a:ln w="47625">
              <a:noFill/>
            </a:ln>
          </c:spPr>
          <c:xVal>
            <c:numRef>
              <c:f>'[no-weights.xlsx]Sheet1'!$C$2:$C$121</c:f>
              <c:numCache>
                <c:formatCode>0.00E+00</c:formatCode>
                <c:ptCount val="120"/>
                <c:pt idx="0">
                  <c:v>2.7536534E7</c:v>
                </c:pt>
                <c:pt idx="1">
                  <c:v>3.1347915E7</c:v>
                </c:pt>
                <c:pt idx="2">
                  <c:v>3.1432881E7</c:v>
                </c:pt>
                <c:pt idx="3">
                  <c:v>2.5344983E7</c:v>
                </c:pt>
                <c:pt idx="4">
                  <c:v>2.9225762E7</c:v>
                </c:pt>
                <c:pt idx="5">
                  <c:v>2.4478672E7</c:v>
                </c:pt>
                <c:pt idx="6">
                  <c:v>2.8295346E7</c:v>
                </c:pt>
                <c:pt idx="7">
                  <c:v>3.2298912E7</c:v>
                </c:pt>
                <c:pt idx="8">
                  <c:v>2.1335542E7</c:v>
                </c:pt>
                <c:pt idx="9">
                  <c:v>2.5422053E7</c:v>
                </c:pt>
                <c:pt idx="10">
                  <c:v>3.0961877E7</c:v>
                </c:pt>
                <c:pt idx="11">
                  <c:v>3.2602071E7</c:v>
                </c:pt>
                <c:pt idx="12">
                  <c:v>3.3874231E7</c:v>
                </c:pt>
                <c:pt idx="13">
                  <c:v>3.4249892E7</c:v>
                </c:pt>
                <c:pt idx="14">
                  <c:v>3.4362536E7</c:v>
                </c:pt>
                <c:pt idx="15">
                  <c:v>2.9397142E7</c:v>
                </c:pt>
                <c:pt idx="16">
                  <c:v>3.1474854E7</c:v>
                </c:pt>
                <c:pt idx="17">
                  <c:v>2.9437229E7</c:v>
                </c:pt>
                <c:pt idx="18">
                  <c:v>3.3589116E7</c:v>
                </c:pt>
                <c:pt idx="19">
                  <c:v>2.749235E7</c:v>
                </c:pt>
                <c:pt idx="20">
                  <c:v>3.2743004E7</c:v>
                </c:pt>
                <c:pt idx="21">
                  <c:v>3.4261085E7</c:v>
                </c:pt>
                <c:pt idx="22">
                  <c:v>2.4905045E7</c:v>
                </c:pt>
                <c:pt idx="23">
                  <c:v>3.3358168E7</c:v>
                </c:pt>
                <c:pt idx="24">
                  <c:v>3.1065371E7</c:v>
                </c:pt>
                <c:pt idx="25">
                  <c:v>3.0616075E7</c:v>
                </c:pt>
                <c:pt idx="26">
                  <c:v>2.9106595E7</c:v>
                </c:pt>
                <c:pt idx="27">
                  <c:v>3.1090647E7</c:v>
                </c:pt>
                <c:pt idx="28">
                  <c:v>3.1179457E7</c:v>
                </c:pt>
                <c:pt idx="29">
                  <c:v>3.2126821E7</c:v>
                </c:pt>
                <c:pt idx="30">
                  <c:v>1.6566201E7</c:v>
                </c:pt>
                <c:pt idx="31">
                  <c:v>2.1962331E7</c:v>
                </c:pt>
                <c:pt idx="32">
                  <c:v>2.3208165E7</c:v>
                </c:pt>
                <c:pt idx="33">
                  <c:v>3.1858009E7</c:v>
                </c:pt>
                <c:pt idx="34">
                  <c:v>2.7745616E7</c:v>
                </c:pt>
                <c:pt idx="35">
                  <c:v>2.591885E7</c:v>
                </c:pt>
                <c:pt idx="36">
                  <c:v>3.1149229E7</c:v>
                </c:pt>
                <c:pt idx="37">
                  <c:v>2.2833299E7</c:v>
                </c:pt>
                <c:pt idx="38">
                  <c:v>2.7419239E7</c:v>
                </c:pt>
                <c:pt idx="39">
                  <c:v>3.2905705E7</c:v>
                </c:pt>
                <c:pt idx="40">
                  <c:v>2.586635E7</c:v>
                </c:pt>
                <c:pt idx="41">
                  <c:v>2.9702987E7</c:v>
                </c:pt>
                <c:pt idx="42">
                  <c:v>3.0564739E7</c:v>
                </c:pt>
                <c:pt idx="43">
                  <c:v>3.2039831E7</c:v>
                </c:pt>
                <c:pt idx="44">
                  <c:v>3.1071247E7</c:v>
                </c:pt>
                <c:pt idx="45">
                  <c:v>1.7083868E7</c:v>
                </c:pt>
                <c:pt idx="46">
                  <c:v>2.3173211E7</c:v>
                </c:pt>
                <c:pt idx="47">
                  <c:v>2.2433014E7</c:v>
                </c:pt>
                <c:pt idx="48">
                  <c:v>3.4296998E7</c:v>
                </c:pt>
                <c:pt idx="49">
                  <c:v>3.1237809E7</c:v>
                </c:pt>
                <c:pt idx="50">
                  <c:v>3.0890515E7</c:v>
                </c:pt>
                <c:pt idx="51">
                  <c:v>2.2464861E7</c:v>
                </c:pt>
                <c:pt idx="52">
                  <c:v>3.3610009E7</c:v>
                </c:pt>
                <c:pt idx="53">
                  <c:v>3.2420041E7</c:v>
                </c:pt>
                <c:pt idx="54">
                  <c:v>2.9890409E7</c:v>
                </c:pt>
                <c:pt idx="55">
                  <c:v>3.4558247E7</c:v>
                </c:pt>
                <c:pt idx="56">
                  <c:v>3.352286E7</c:v>
                </c:pt>
                <c:pt idx="57">
                  <c:v>3.4452269E7</c:v>
                </c:pt>
                <c:pt idx="58">
                  <c:v>3.1974387E7</c:v>
                </c:pt>
                <c:pt idx="59">
                  <c:v>3.3538017E7</c:v>
                </c:pt>
                <c:pt idx="60">
                  <c:v>1.7486005E7</c:v>
                </c:pt>
                <c:pt idx="61">
                  <c:v>1.985126E7</c:v>
                </c:pt>
                <c:pt idx="62">
                  <c:v>1.8767164E7</c:v>
                </c:pt>
                <c:pt idx="63">
                  <c:v>3.2115718E7</c:v>
                </c:pt>
                <c:pt idx="64">
                  <c:v>2.8680386E7</c:v>
                </c:pt>
                <c:pt idx="65">
                  <c:v>2.9836155E7</c:v>
                </c:pt>
                <c:pt idx="66">
                  <c:v>2.9119899E7</c:v>
                </c:pt>
                <c:pt idx="67">
                  <c:v>3.0617678E7</c:v>
                </c:pt>
                <c:pt idx="68">
                  <c:v>3.1036018E7</c:v>
                </c:pt>
                <c:pt idx="69">
                  <c:v>2.9332044E7</c:v>
                </c:pt>
                <c:pt idx="70">
                  <c:v>2.4099203E7</c:v>
                </c:pt>
                <c:pt idx="71">
                  <c:v>2.6025694E7</c:v>
                </c:pt>
                <c:pt idx="72">
                  <c:v>2.9267576E7</c:v>
                </c:pt>
                <c:pt idx="73">
                  <c:v>3.0682161E7</c:v>
                </c:pt>
                <c:pt idx="74">
                  <c:v>3.4887705E7</c:v>
                </c:pt>
                <c:pt idx="75">
                  <c:v>3.5584065E7</c:v>
                </c:pt>
                <c:pt idx="76">
                  <c:v>3.5070127E7</c:v>
                </c:pt>
                <c:pt idx="77">
                  <c:v>3.5737134E7</c:v>
                </c:pt>
                <c:pt idx="78">
                  <c:v>3.2167717E7</c:v>
                </c:pt>
                <c:pt idx="79">
                  <c:v>3.5842375E7</c:v>
                </c:pt>
                <c:pt idx="80">
                  <c:v>2.7131788E7</c:v>
                </c:pt>
                <c:pt idx="81">
                  <c:v>3.5420521E7</c:v>
                </c:pt>
                <c:pt idx="82">
                  <c:v>2.6169334E7</c:v>
                </c:pt>
                <c:pt idx="83">
                  <c:v>2.62197E7</c:v>
                </c:pt>
                <c:pt idx="84">
                  <c:v>3.185693E7</c:v>
                </c:pt>
                <c:pt idx="85">
                  <c:v>3.1885413E7</c:v>
                </c:pt>
                <c:pt idx="86">
                  <c:v>3.839092E7</c:v>
                </c:pt>
                <c:pt idx="87">
                  <c:v>3.8285527E7</c:v>
                </c:pt>
                <c:pt idx="88">
                  <c:v>3.8427446E7</c:v>
                </c:pt>
                <c:pt idx="89">
                  <c:v>3.8342932E7</c:v>
                </c:pt>
                <c:pt idx="90">
                  <c:v>3.7942638E7</c:v>
                </c:pt>
                <c:pt idx="91">
                  <c:v>3.8393175E7</c:v>
                </c:pt>
                <c:pt idx="92">
                  <c:v>3.5582831E7</c:v>
                </c:pt>
                <c:pt idx="93">
                  <c:v>3.5154705E7</c:v>
                </c:pt>
                <c:pt idx="94">
                  <c:v>3.8016468E7</c:v>
                </c:pt>
                <c:pt idx="95">
                  <c:v>3.8440305E7</c:v>
                </c:pt>
                <c:pt idx="96">
                  <c:v>3.4739724E7</c:v>
                </c:pt>
                <c:pt idx="97">
                  <c:v>3.4337332E7</c:v>
                </c:pt>
                <c:pt idx="98">
                  <c:v>3.2927234E7</c:v>
                </c:pt>
                <c:pt idx="99">
                  <c:v>3.3264922E7</c:v>
                </c:pt>
                <c:pt idx="100">
                  <c:v>2.7691528E7</c:v>
                </c:pt>
                <c:pt idx="101">
                  <c:v>2.6931338E7</c:v>
                </c:pt>
                <c:pt idx="102">
                  <c:v>3.2501811E7</c:v>
                </c:pt>
                <c:pt idx="103">
                  <c:v>3.2993971E7</c:v>
                </c:pt>
                <c:pt idx="104">
                  <c:v>2.9931462E7</c:v>
                </c:pt>
                <c:pt idx="105">
                  <c:v>3.2978192E7</c:v>
                </c:pt>
                <c:pt idx="106">
                  <c:v>2.8594329E7</c:v>
                </c:pt>
                <c:pt idx="107">
                  <c:v>2.7445957E7</c:v>
                </c:pt>
                <c:pt idx="108">
                  <c:v>3.5176325E7</c:v>
                </c:pt>
                <c:pt idx="109">
                  <c:v>2.7978904E7</c:v>
                </c:pt>
                <c:pt idx="110">
                  <c:v>3.483574E7</c:v>
                </c:pt>
                <c:pt idx="111">
                  <c:v>3.563002E7</c:v>
                </c:pt>
                <c:pt idx="112">
                  <c:v>3.4994102E7</c:v>
                </c:pt>
                <c:pt idx="113">
                  <c:v>3.4739744E7</c:v>
                </c:pt>
                <c:pt idx="114">
                  <c:v>3.4917423E7</c:v>
                </c:pt>
                <c:pt idx="115">
                  <c:v>3.3607109E7</c:v>
                </c:pt>
                <c:pt idx="116">
                  <c:v>2.8393929E7</c:v>
                </c:pt>
                <c:pt idx="117">
                  <c:v>3.3321619E7</c:v>
                </c:pt>
                <c:pt idx="118">
                  <c:v>3.0354757E7</c:v>
                </c:pt>
                <c:pt idx="119">
                  <c:v>3.240902E7</c:v>
                </c:pt>
              </c:numCache>
            </c:numRef>
          </c:xVal>
          <c:yVal>
            <c:numRef>
              <c:f>'[no-weights.xlsx]Sheet1'!$H$2:$H$121</c:f>
              <c:numCache>
                <c:formatCode>General</c:formatCode>
                <c:ptCount val="120"/>
                <c:pt idx="0">
                  <c:v>1235.0</c:v>
                </c:pt>
                <c:pt idx="1">
                  <c:v>1318.0</c:v>
                </c:pt>
                <c:pt idx="2">
                  <c:v>1339.0</c:v>
                </c:pt>
                <c:pt idx="3">
                  <c:v>1139.0</c:v>
                </c:pt>
                <c:pt idx="4">
                  <c:v>1283.0</c:v>
                </c:pt>
                <c:pt idx="5">
                  <c:v>1141.0</c:v>
                </c:pt>
                <c:pt idx="6">
                  <c:v>1241.0</c:v>
                </c:pt>
                <c:pt idx="7">
                  <c:v>1329.0</c:v>
                </c:pt>
                <c:pt idx="8">
                  <c:v>1054.0</c:v>
                </c:pt>
                <c:pt idx="9">
                  <c:v>1160.0</c:v>
                </c:pt>
                <c:pt idx="10">
                  <c:v>1299.0</c:v>
                </c:pt>
                <c:pt idx="11">
                  <c:v>1373.0</c:v>
                </c:pt>
                <c:pt idx="12">
                  <c:v>1272.0</c:v>
                </c:pt>
                <c:pt idx="13">
                  <c:v>1350.0</c:v>
                </c:pt>
                <c:pt idx="14">
                  <c:v>1317.0</c:v>
                </c:pt>
                <c:pt idx="15">
                  <c:v>1255.0</c:v>
                </c:pt>
                <c:pt idx="16">
                  <c:v>1286.0</c:v>
                </c:pt>
                <c:pt idx="17">
                  <c:v>1223.0</c:v>
                </c:pt>
                <c:pt idx="18">
                  <c:v>1331.0</c:v>
                </c:pt>
                <c:pt idx="19">
                  <c:v>1238.0</c:v>
                </c:pt>
                <c:pt idx="20">
                  <c:v>1332.0</c:v>
                </c:pt>
                <c:pt idx="21">
                  <c:v>1366.0</c:v>
                </c:pt>
                <c:pt idx="22">
                  <c:v>1134.0</c:v>
                </c:pt>
                <c:pt idx="23">
                  <c:v>1364.0</c:v>
                </c:pt>
                <c:pt idx="24">
                  <c:v>1337.0</c:v>
                </c:pt>
                <c:pt idx="25">
                  <c:v>1279.0</c:v>
                </c:pt>
                <c:pt idx="26">
                  <c:v>1265.0</c:v>
                </c:pt>
                <c:pt idx="27">
                  <c:v>1326.0</c:v>
                </c:pt>
                <c:pt idx="28">
                  <c:v>1271.0</c:v>
                </c:pt>
                <c:pt idx="29">
                  <c:v>1346.0</c:v>
                </c:pt>
                <c:pt idx="30">
                  <c:v>1029.0</c:v>
                </c:pt>
                <c:pt idx="31">
                  <c:v>1175.0</c:v>
                </c:pt>
                <c:pt idx="32">
                  <c:v>1212.0</c:v>
                </c:pt>
                <c:pt idx="33">
                  <c:v>1317.0</c:v>
                </c:pt>
                <c:pt idx="34">
                  <c:v>1188.0</c:v>
                </c:pt>
                <c:pt idx="35">
                  <c:v>1225.0</c:v>
                </c:pt>
                <c:pt idx="36">
                  <c:v>1326.0</c:v>
                </c:pt>
                <c:pt idx="37">
                  <c:v>1111.0</c:v>
                </c:pt>
                <c:pt idx="38">
                  <c:v>1239.0</c:v>
                </c:pt>
                <c:pt idx="39">
                  <c:v>1346.0</c:v>
                </c:pt>
                <c:pt idx="40">
                  <c:v>1203.0</c:v>
                </c:pt>
                <c:pt idx="41">
                  <c:v>1242.0</c:v>
                </c:pt>
                <c:pt idx="42">
                  <c:v>1257.0</c:v>
                </c:pt>
                <c:pt idx="43">
                  <c:v>1295.0</c:v>
                </c:pt>
                <c:pt idx="44">
                  <c:v>1299.0</c:v>
                </c:pt>
                <c:pt idx="45">
                  <c:v>1165.0</c:v>
                </c:pt>
                <c:pt idx="46">
                  <c:v>1215.0</c:v>
                </c:pt>
                <c:pt idx="47">
                  <c:v>1139.0</c:v>
                </c:pt>
                <c:pt idx="48">
                  <c:v>1377.0</c:v>
                </c:pt>
                <c:pt idx="49">
                  <c:v>1265.0</c:v>
                </c:pt>
                <c:pt idx="50">
                  <c:v>1281.0</c:v>
                </c:pt>
                <c:pt idx="51">
                  <c:v>1241.0</c:v>
                </c:pt>
                <c:pt idx="52">
                  <c:v>1331.0</c:v>
                </c:pt>
                <c:pt idx="53">
                  <c:v>1251.0</c:v>
                </c:pt>
                <c:pt idx="54">
                  <c:v>1179.0</c:v>
                </c:pt>
                <c:pt idx="55">
                  <c:v>1359.0</c:v>
                </c:pt>
                <c:pt idx="56">
                  <c:v>1257.0</c:v>
                </c:pt>
                <c:pt idx="57">
                  <c:v>1356.0</c:v>
                </c:pt>
                <c:pt idx="58">
                  <c:v>1213.0</c:v>
                </c:pt>
                <c:pt idx="59">
                  <c:v>1258.0</c:v>
                </c:pt>
                <c:pt idx="60">
                  <c:v>1080.0</c:v>
                </c:pt>
                <c:pt idx="61">
                  <c:v>1195.0</c:v>
                </c:pt>
                <c:pt idx="62">
                  <c:v>1135.0</c:v>
                </c:pt>
                <c:pt idx="63">
                  <c:v>1358.0</c:v>
                </c:pt>
                <c:pt idx="64">
                  <c:v>1274.0</c:v>
                </c:pt>
                <c:pt idx="65">
                  <c:v>1287.0</c:v>
                </c:pt>
                <c:pt idx="66">
                  <c:v>1293.0</c:v>
                </c:pt>
                <c:pt idx="67">
                  <c:v>1292.0</c:v>
                </c:pt>
                <c:pt idx="68">
                  <c:v>1331.0</c:v>
                </c:pt>
                <c:pt idx="69">
                  <c:v>1350.0</c:v>
                </c:pt>
                <c:pt idx="70">
                  <c:v>1220.0</c:v>
                </c:pt>
                <c:pt idx="71">
                  <c:v>1280.0</c:v>
                </c:pt>
                <c:pt idx="72">
                  <c:v>1310.0</c:v>
                </c:pt>
                <c:pt idx="73">
                  <c:v>1338.0</c:v>
                </c:pt>
                <c:pt idx="74">
                  <c:v>1355.0</c:v>
                </c:pt>
                <c:pt idx="75">
                  <c:v>1368.0</c:v>
                </c:pt>
                <c:pt idx="76">
                  <c:v>1357.0</c:v>
                </c:pt>
                <c:pt idx="77">
                  <c:v>1377.0</c:v>
                </c:pt>
                <c:pt idx="78">
                  <c:v>1316.0</c:v>
                </c:pt>
                <c:pt idx="79">
                  <c:v>1372.0</c:v>
                </c:pt>
                <c:pt idx="80">
                  <c:v>1181.0</c:v>
                </c:pt>
                <c:pt idx="81">
                  <c:v>1373.0</c:v>
                </c:pt>
                <c:pt idx="82">
                  <c:v>1216.0</c:v>
                </c:pt>
                <c:pt idx="83">
                  <c:v>1217.0</c:v>
                </c:pt>
                <c:pt idx="84">
                  <c:v>1333.0</c:v>
                </c:pt>
                <c:pt idx="85">
                  <c:v>1280.0</c:v>
                </c:pt>
                <c:pt idx="86">
                  <c:v>1356.0</c:v>
                </c:pt>
                <c:pt idx="87">
                  <c:v>1356.0</c:v>
                </c:pt>
                <c:pt idx="88">
                  <c:v>1369.0</c:v>
                </c:pt>
                <c:pt idx="89">
                  <c:v>1349.0</c:v>
                </c:pt>
                <c:pt idx="90">
                  <c:v>1364.0</c:v>
                </c:pt>
                <c:pt idx="91">
                  <c:v>1363.0</c:v>
                </c:pt>
                <c:pt idx="92">
                  <c:v>1349.0</c:v>
                </c:pt>
                <c:pt idx="93">
                  <c:v>1325.0</c:v>
                </c:pt>
                <c:pt idx="94">
                  <c:v>1341.0</c:v>
                </c:pt>
                <c:pt idx="95">
                  <c:v>1349.0</c:v>
                </c:pt>
                <c:pt idx="96">
                  <c:v>1365.0</c:v>
                </c:pt>
                <c:pt idx="97">
                  <c:v>1379.0</c:v>
                </c:pt>
                <c:pt idx="98">
                  <c:v>1357.0</c:v>
                </c:pt>
                <c:pt idx="99">
                  <c:v>1332.0</c:v>
                </c:pt>
                <c:pt idx="100">
                  <c:v>1223.0</c:v>
                </c:pt>
                <c:pt idx="101">
                  <c:v>1231.0</c:v>
                </c:pt>
                <c:pt idx="102">
                  <c:v>1343.0</c:v>
                </c:pt>
                <c:pt idx="103">
                  <c:v>1342.0</c:v>
                </c:pt>
                <c:pt idx="104">
                  <c:v>1307.0</c:v>
                </c:pt>
                <c:pt idx="105">
                  <c:v>1353.0</c:v>
                </c:pt>
                <c:pt idx="106">
                  <c:v>1239.0</c:v>
                </c:pt>
                <c:pt idx="107">
                  <c:v>1189.0</c:v>
                </c:pt>
                <c:pt idx="108">
                  <c:v>1358.0</c:v>
                </c:pt>
                <c:pt idx="109">
                  <c:v>1206.0</c:v>
                </c:pt>
                <c:pt idx="110">
                  <c:v>1331.0</c:v>
                </c:pt>
                <c:pt idx="111">
                  <c:v>1406.0</c:v>
                </c:pt>
                <c:pt idx="112">
                  <c:v>1387.0</c:v>
                </c:pt>
                <c:pt idx="113">
                  <c:v>1364.0</c:v>
                </c:pt>
                <c:pt idx="114">
                  <c:v>1360.0</c:v>
                </c:pt>
                <c:pt idx="115">
                  <c:v>1330.0</c:v>
                </c:pt>
                <c:pt idx="116">
                  <c:v>1159.0</c:v>
                </c:pt>
                <c:pt idx="117">
                  <c:v>1287.0</c:v>
                </c:pt>
                <c:pt idx="118">
                  <c:v>1284.0</c:v>
                </c:pt>
                <c:pt idx="119">
                  <c:v>1293.0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1547800"/>
        <c:axId val="2031550888"/>
      </c:scatterChart>
      <c:valAx>
        <c:axId val="2031547800"/>
        <c:scaling>
          <c:orientation val="minMax"/>
          <c:min val="1.5E7"/>
        </c:scaling>
        <c:delete val="0"/>
        <c:axPos val="b"/>
        <c:majorGridlines/>
        <c:numFmt formatCode="0.00E+00" sourceLinked="1"/>
        <c:majorTickMark val="none"/>
        <c:minorTickMark val="none"/>
        <c:tickLblPos val="nextTo"/>
        <c:crossAx val="2031550888"/>
        <c:crosses val="autoZero"/>
        <c:crossBetween val="midCat"/>
      </c:valAx>
      <c:valAx>
        <c:axId val="2031550888"/>
        <c:scaling>
          <c:orientation val="minMax"/>
          <c:min val="80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31547800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842293-FB5D-754A-AFA0-D71C99801CB6}" type="datetimeFigureOut">
              <a:rPr lang="en-US"/>
              <a:pPr>
                <a:defRPr/>
              </a:pPr>
              <a:t>11/21/14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7184D2-C980-8949-B322-C3CB5877B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9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AB886B-5E01-FA4A-B0A3-F3613F1B8DCC}" type="datetimeFigureOut">
              <a:rPr lang="en-US"/>
              <a:pPr>
                <a:defRPr/>
              </a:pPr>
              <a:t>11/21/14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DBC282-5499-0044-A961-98B2721D8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8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Previous work – mapping science</a:t>
            </a:r>
            <a:r>
              <a:rPr lang="en-US" baseline="0" dirty="0" smtClean="0"/>
              <a:t> domain (topology) to the performance visualization tools (CUBE viewer of sea ice data, using custom topology)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work – mapping science</a:t>
            </a:r>
            <a:r>
              <a:rPr lang="en-US" baseline="0" dirty="0" smtClean="0"/>
              <a:t> domain (topology) to the performance visualization tools (CUBE viewer of sea ice data, using custom topology)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4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Science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</a:t>
            </a:r>
            <a:r>
              <a:rPr lang="en-US" baseline="0" dirty="0" smtClean="0"/>
              <a:t>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9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algorithms for the solver – RK4 and </a:t>
            </a:r>
            <a:r>
              <a:rPr lang="en-US" dirty="0" err="1" smtClean="0"/>
              <a:t>split_explicit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5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future is now…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BC282-5499-0044-A961-98B2721D8DE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0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F2E87E-AEEF-E24C-AC7F-78DE8BCB3F2E}" type="datetime1">
              <a:rPr lang="en-US" smtClean="0"/>
              <a:t>11/21/14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5144C-92BB-7442-B314-2E239622A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1C3EA0-B27E-FB4D-BA0F-F0303DB539AC}" type="datetime1">
              <a:rPr lang="en-US" smtClean="0"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CC990-0B59-AE46-BFF6-B33151B3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8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EEF150-922B-CB4F-BC08-6440259707A2}" type="datetime1">
              <a:rPr lang="en-US" smtClean="0"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0990A-DB55-944A-BD8C-12AF5416A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3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01F6F-0EBF-7F45-AB83-B53FB8448B62}" type="datetime1">
              <a:rPr lang="en-US" smtClean="0"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D360-0323-9340-B37E-4A2ED3831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8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DE94CA-1F6C-334F-8BD5-FBA9A88BBB4D}" type="datetime1">
              <a:rPr lang="en-US" smtClean="0"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CD33-9125-B94F-A7E9-A8CF1F533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5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CB5345D-E89F-C449-9275-A97BCCDF1109}" type="datetime1">
              <a:rPr lang="en-US" smtClean="0"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D95D-C936-C64A-974B-9E271D50C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8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C6E459-A84E-8246-8C08-3938061137EF}" type="datetime1">
              <a:rPr lang="en-US" smtClean="0"/>
              <a:t>11/21/14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AA8D4-9C02-224B-9814-2B4B67DAA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7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ABA5AA-EF64-4A47-8888-67C7EF80FDA7}" type="datetime1">
              <a:rPr lang="en-US" smtClean="0"/>
              <a:t>11/21/14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B03CA-C791-C841-A90F-6574F8D8A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D54D5AA-F1D5-6742-8114-9C2067949CB0}" type="datetime1">
              <a:rPr lang="en-US" smtClean="0"/>
              <a:t>11/21/14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6580C-08EB-6A48-920D-B9CF3D467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1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B4F456-B79C-7C4F-8D1E-4F9559577A2B}" type="datetime1">
              <a:rPr lang="en-US" smtClean="0"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A0C9-12FD-D848-9149-C0AE14AA0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F4C74A-8B18-724E-89D7-F8F33B5478E0}" type="datetime1">
              <a:rPr lang="en-US" smtClean="0"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575E3-4415-FA4D-9526-CFB952537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8686800" cy="501650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2460"/>
            <a:ext cx="8229600" cy="494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69050"/>
            <a:ext cx="7353080" cy="488950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err="1" smtClean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69050"/>
            <a:ext cx="2133600" cy="488950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033281-40F4-6F41-A68A-0FC2A9A232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UO_Signature_stckd_4c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5" y="6369050"/>
            <a:ext cx="3778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lnl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https://wci.llnl.gov/simulation/computer-codes/visit/gallery" TargetMode="External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au.uoregon.edu" TargetMode="External"/><Relationship Id="rId3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pas-dev.github.i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85800" y="397389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Linking Performance Data into Scientific Visualization Tools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88" y="1899232"/>
            <a:ext cx="8229626" cy="288445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Kevin A. Huck, Kristin Potter, Doug W. Jacobsen, Hank Childs, Allen D. </a:t>
            </a:r>
            <a:r>
              <a:rPr lang="en-US" dirty="0" err="1" smtClean="0">
                <a:ea typeface="+mn-ea"/>
                <a:cs typeface="+mn-cs"/>
              </a:rPr>
              <a:t>Malony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Workshop on Visual Performance Analysis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@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 SC’14 New Orleans, Louisiana USA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November 21, 2014</a:t>
            </a:r>
          </a:p>
        </p:txBody>
      </p:sp>
      <p:pic>
        <p:nvPicPr>
          <p:cNvPr id="13315" name="Picture 5" descr="UO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7" y="5268436"/>
            <a:ext cx="472598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74" y="4572000"/>
            <a:ext cx="3568700" cy="2133600"/>
          </a:xfrm>
          <a:prstGeom prst="rect">
            <a:avLst/>
          </a:prstGeom>
        </p:spPr>
      </p:pic>
      <p:pic>
        <p:nvPicPr>
          <p:cNvPr id="6" name="Picture 1" descr="super-logo-background.pdf"/>
          <p:cNvPicPr>
            <a:picLocks noChangeAspect="1"/>
          </p:cNvPicPr>
          <p:nvPr/>
        </p:nvPicPr>
        <p:blipFill>
          <a:blip r:embed="rId4"/>
          <a:srcRect b="1712"/>
          <a:stretch>
            <a:fillRect/>
          </a:stretch>
        </p:blipFill>
        <p:spPr bwMode="auto">
          <a:xfrm>
            <a:off x="6821714" y="4370174"/>
            <a:ext cx="2178046" cy="82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24" y="4485236"/>
            <a:ext cx="2540000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296"/>
            <a:ext cx="8229600" cy="787387"/>
          </a:xfrm>
        </p:spPr>
        <p:txBody>
          <a:bodyPr/>
          <a:lstStyle/>
          <a:p>
            <a:r>
              <a:rPr lang="en-US" dirty="0" smtClean="0"/>
              <a:t>Load Imbalance: TAU Visualizations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7" name="Picture 6" descr="mpas-original-tau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40" y="939800"/>
            <a:ext cx="5198860" cy="2829885"/>
          </a:xfrm>
          <a:prstGeom prst="rect">
            <a:avLst/>
          </a:prstGeom>
        </p:spPr>
      </p:pic>
      <p:pic>
        <p:nvPicPr>
          <p:cNvPr id="10" name="Picture 9" descr="mpas-original-correlation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2" y="3358259"/>
            <a:ext cx="2716463" cy="2743200"/>
          </a:xfrm>
          <a:prstGeom prst="rect">
            <a:avLst/>
          </a:prstGeom>
        </p:spPr>
      </p:pic>
      <p:pic>
        <p:nvPicPr>
          <p:cNvPr id="12" name="Picture 11" descr="mpas-original-prof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" y="805268"/>
            <a:ext cx="1088725" cy="5928833"/>
          </a:xfrm>
          <a:prstGeom prst="rect">
            <a:avLst/>
          </a:prstGeom>
        </p:spPr>
      </p:pic>
      <p:pic>
        <p:nvPicPr>
          <p:cNvPr id="13" name="Picture 12" descr="mpas-original-profile-zoom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7" r="4624" b="2742"/>
          <a:stretch/>
        </p:blipFill>
        <p:spPr>
          <a:xfrm>
            <a:off x="939636" y="1377768"/>
            <a:ext cx="3951286" cy="162895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0881" y="871943"/>
            <a:ext cx="915594" cy="50582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0881" y="1322793"/>
            <a:ext cx="915594" cy="168393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79606" y="865275"/>
            <a:ext cx="2642387" cy="512493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061590" y="3612140"/>
            <a:ext cx="4572000" cy="2804390"/>
            <a:chOff x="4560142" y="3358259"/>
            <a:chExt cx="4572000" cy="2804390"/>
          </a:xfrm>
        </p:grpSpPr>
        <p:graphicFrame>
          <p:nvGraphicFramePr>
            <p:cNvPr id="26" name="Chart 25"/>
            <p:cNvGraphicFramePr/>
            <p:nvPr>
              <p:extLst>
                <p:ext uri="{D42A27DB-BD31-4B8C-83A1-F6EECF244321}">
                  <p14:modId xmlns:p14="http://schemas.microsoft.com/office/powerpoint/2010/main" val="2544850776"/>
                </p:ext>
              </p:extLst>
            </p:nvPr>
          </p:nvGraphicFramePr>
          <p:xfrm>
            <a:off x="4560142" y="3358259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4985898" y="5885650"/>
              <a:ext cx="37941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457200" algn="l"/>
                  <a:tab pos="1549400" algn="l"/>
                  <a:tab pos="2628900" algn="l"/>
                </a:tabLst>
              </a:pPr>
              <a:r>
                <a:rPr lang="nb-NO" sz="1200" dirty="0" err="1" smtClean="0"/>
                <a:t>nCells</a:t>
              </a:r>
              <a:r>
                <a:rPr lang="nb-NO" sz="1200" dirty="0" smtClean="0"/>
                <a:t>	- </a:t>
              </a:r>
              <a:r>
                <a:rPr lang="nb-NO" sz="1200" dirty="0"/>
                <a:t>Min(51): 893 	Max(111): 1416 	</a:t>
              </a:r>
              <a:r>
                <a:rPr lang="nb-NO" sz="1200" dirty="0" err="1"/>
                <a:t>Avg</a:t>
              </a:r>
              <a:r>
                <a:rPr lang="nb-NO" sz="1200" dirty="0"/>
                <a:t>: </a:t>
              </a:r>
              <a:r>
                <a:rPr lang="nb-NO" sz="1200" dirty="0" smtClean="0"/>
                <a:t>1282.83</a:t>
              </a:r>
              <a:endParaRPr lang="nb-NO" sz="1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3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New parser for </a:t>
            </a:r>
            <a:r>
              <a:rPr lang="en-US" dirty="0" err="1" smtClean="0"/>
              <a:t>VisIt</a:t>
            </a:r>
            <a:r>
              <a:rPr lang="en-US" dirty="0" smtClean="0"/>
              <a:t>: *.</a:t>
            </a:r>
            <a:r>
              <a:rPr lang="en-US" dirty="0" err="1" smtClean="0"/>
              <a:t>mpas</a:t>
            </a:r>
            <a:r>
              <a:rPr lang="en-US" dirty="0" smtClean="0"/>
              <a:t> </a:t>
            </a:r>
            <a:r>
              <a:rPr lang="en-US" dirty="0" smtClean="0"/>
              <a:t>index (meta) files</a:t>
            </a:r>
            <a:endParaRPr lang="en-US" dirty="0" smtClean="0"/>
          </a:p>
          <a:p>
            <a:pPr lvl="1"/>
            <a:r>
              <a:rPr lang="en-US" dirty="0" err="1" smtClean="0"/>
              <a:t>NetCDF</a:t>
            </a:r>
            <a:r>
              <a:rPr lang="en-US" dirty="0" smtClean="0"/>
              <a:t> input/output data file</a:t>
            </a:r>
          </a:p>
          <a:p>
            <a:pPr lvl="2"/>
            <a:r>
              <a:rPr lang="en-US" dirty="0" smtClean="0"/>
              <a:t>n cell definitions, with simulation properties</a:t>
            </a:r>
          </a:p>
          <a:p>
            <a:pPr lvl="1"/>
            <a:r>
              <a:rPr lang="en-US" dirty="0" err="1" smtClean="0"/>
              <a:t>Gpmetis</a:t>
            </a:r>
            <a:r>
              <a:rPr lang="en-US" dirty="0" smtClean="0"/>
              <a:t> partition file</a:t>
            </a:r>
          </a:p>
          <a:p>
            <a:pPr lvl="2"/>
            <a:r>
              <a:rPr lang="en-US" dirty="0" smtClean="0"/>
              <a:t>n rows, one for each cell</a:t>
            </a:r>
          </a:p>
          <a:p>
            <a:pPr lvl="2"/>
            <a:r>
              <a:rPr lang="en-US" dirty="0" smtClean="0"/>
              <a:t>Block ID for each cell in </a:t>
            </a:r>
            <a:r>
              <a:rPr lang="en-US" dirty="0" err="1" smtClean="0"/>
              <a:t>NetCDF</a:t>
            </a:r>
            <a:r>
              <a:rPr lang="en-US" dirty="0" smtClean="0"/>
              <a:t> data</a:t>
            </a:r>
          </a:p>
          <a:p>
            <a:pPr lvl="2"/>
            <a:r>
              <a:rPr lang="en-US" dirty="0" smtClean="0"/>
              <a:t>Assume 1 block per process</a:t>
            </a:r>
          </a:p>
          <a:p>
            <a:pPr lvl="1"/>
            <a:r>
              <a:rPr lang="en-US" dirty="0" smtClean="0"/>
              <a:t>Performance data summaries</a:t>
            </a:r>
          </a:p>
          <a:p>
            <a:pPr lvl="2"/>
            <a:r>
              <a:rPr lang="en-US" dirty="0" smtClean="0"/>
              <a:t>p values, assume 1 value per process, to be matched up with each block</a:t>
            </a:r>
          </a:p>
          <a:p>
            <a:r>
              <a:rPr lang="en-US" dirty="0" err="1" smtClean="0"/>
              <a:t>PerfExplorer</a:t>
            </a:r>
            <a:r>
              <a:rPr lang="en-US" dirty="0" smtClean="0"/>
              <a:t> script to extract data from TAU profiles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visit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0"/>
            <a:ext cx="3657600" cy="3421856"/>
          </a:xfrm>
          <a:prstGeom prst="rect">
            <a:avLst/>
          </a:prstGeom>
        </p:spPr>
      </p:pic>
      <p:pic>
        <p:nvPicPr>
          <p:cNvPr id="7" name="Picture 6" descr="visit00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2947194"/>
            <a:ext cx="3657600" cy="3421856"/>
          </a:xfrm>
          <a:prstGeom prst="rect">
            <a:avLst/>
          </a:prstGeom>
        </p:spPr>
      </p:pic>
      <p:pic>
        <p:nvPicPr>
          <p:cNvPr id="8" name="Picture 7" descr="visit0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89288"/>
            <a:ext cx="4572000" cy="2379762"/>
          </a:xfrm>
          <a:prstGeom prst="rect">
            <a:avLst/>
          </a:prstGeom>
        </p:spPr>
      </p:pic>
      <p:pic>
        <p:nvPicPr>
          <p:cNvPr id="11" name="Picture 10" descr="visit00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0"/>
            <a:ext cx="4572000" cy="2379762"/>
          </a:xfrm>
          <a:prstGeom prst="rect">
            <a:avLst/>
          </a:prstGeom>
        </p:spPr>
      </p:pic>
      <p:pic>
        <p:nvPicPr>
          <p:cNvPr id="9" name="Picture 8" descr="visit00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63" y="2027452"/>
            <a:ext cx="4572000" cy="23797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Oval 11"/>
          <p:cNvSpPr/>
          <p:nvPr/>
        </p:nvSpPr>
        <p:spPr>
          <a:xfrm>
            <a:off x="7353080" y="350762"/>
            <a:ext cx="1621586" cy="9797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94687" y="2381666"/>
            <a:ext cx="1621586" cy="9797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53080" y="4390280"/>
            <a:ext cx="1621586" cy="9797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6004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460"/>
            <a:ext cx="5228312" cy="49437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Visualize original partitioning of                60km data distributed into                            </a:t>
            </a:r>
            <a:r>
              <a:rPr lang="en-US" dirty="0" smtClean="0"/>
              <a:t>240 </a:t>
            </a:r>
            <a:r>
              <a:rPr lang="en-US" dirty="0" smtClean="0"/>
              <a:t>blocks</a:t>
            </a:r>
          </a:p>
          <a:p>
            <a:r>
              <a:rPr lang="en-US" dirty="0" smtClean="0"/>
              <a:t>Evaluate </a:t>
            </a:r>
            <a:r>
              <a:rPr lang="en-US" i="1" dirty="0" smtClean="0"/>
              <a:t>Hindsight</a:t>
            </a:r>
            <a:r>
              <a:rPr lang="en-US" dirty="0" smtClean="0"/>
              <a:t> </a:t>
            </a:r>
            <a:r>
              <a:rPr lang="en-US" dirty="0" err="1" smtClean="0"/>
              <a:t>partitioner</a:t>
            </a:r>
            <a:endParaRPr lang="en-US" dirty="0" smtClean="0"/>
          </a:p>
          <a:p>
            <a:r>
              <a:rPr lang="en-US" dirty="0" smtClean="0"/>
              <a:t>Optimizing Heuristic:</a:t>
            </a:r>
          </a:p>
          <a:p>
            <a:pPr lvl="1"/>
            <a:r>
              <a:rPr lang="en-US" dirty="0" smtClean="0"/>
              <a:t>Partition with Metis</a:t>
            </a:r>
          </a:p>
          <a:p>
            <a:pPr lvl="1"/>
            <a:r>
              <a:rPr lang="en-US" dirty="0" smtClean="0"/>
              <a:t>Compute properties of partitions (i.e. #cells in partition + #cells in halo) to use as cell weights</a:t>
            </a:r>
          </a:p>
          <a:p>
            <a:pPr lvl="1"/>
            <a:r>
              <a:rPr lang="en-US" dirty="0" smtClean="0"/>
              <a:t>Assign weights to cells and update graph</a:t>
            </a:r>
          </a:p>
          <a:p>
            <a:pPr lvl="1"/>
            <a:r>
              <a:rPr lang="en-US" dirty="0" smtClean="0"/>
              <a:t>Iterate until balance can’t be improved</a:t>
            </a:r>
          </a:p>
          <a:p>
            <a:r>
              <a:rPr lang="en-US" dirty="0" smtClean="0"/>
              <a:t>Analysis suggests 2-12% reduction in execution time, depending on quality of initial partition (based on size of largest partition)</a:t>
            </a:r>
          </a:p>
          <a:p>
            <a:r>
              <a:rPr lang="en-US" dirty="0" smtClean="0"/>
              <a:t>TAU profile measurement shows 12-15% reduction in execution time</a:t>
            </a:r>
          </a:p>
          <a:p>
            <a:pPr lvl="1"/>
            <a:r>
              <a:rPr lang="en-US" dirty="0" smtClean="0"/>
              <a:t>~45% reduction in mean </a:t>
            </a:r>
            <a:r>
              <a:rPr lang="en-US" dirty="0" err="1" smtClean="0"/>
              <a:t>MPI_Wait</a:t>
            </a:r>
            <a:r>
              <a:rPr lang="en-US" dirty="0" smtClean="0"/>
              <a:t>() times for 240 process example on Edison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6" name="Picture 5" descr="240-compari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4" y="1056350"/>
            <a:ext cx="4822506" cy="376507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828620" y="2182109"/>
            <a:ext cx="2277662" cy="3935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5828620" y="5250305"/>
            <a:ext cx="2958655" cy="1150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Reduction in communication routines due to better balance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21494" y="1578099"/>
            <a:ext cx="1729620" cy="3935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271220" y="4445462"/>
            <a:ext cx="201784" cy="10089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23442" y="4785218"/>
            <a:ext cx="949562" cy="66921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73004" y="3039523"/>
            <a:ext cx="332347" cy="24149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Validation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6" name="Picture 5" descr="visit-2D-original-ncel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4098" b="5215"/>
          <a:stretch/>
        </p:blipFill>
        <p:spPr>
          <a:xfrm>
            <a:off x="1657556" y="1087291"/>
            <a:ext cx="3657600" cy="1767840"/>
          </a:xfrm>
          <a:prstGeom prst="rect">
            <a:avLst/>
          </a:prstGeom>
        </p:spPr>
      </p:pic>
      <p:pic>
        <p:nvPicPr>
          <p:cNvPr id="7" name="Picture 6" descr="visit-2D-refined-ncells-sca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b="11272"/>
          <a:stretch/>
        </p:blipFill>
        <p:spPr>
          <a:xfrm>
            <a:off x="5486400" y="1087291"/>
            <a:ext cx="3657600" cy="1767840"/>
          </a:xfrm>
          <a:prstGeom prst="rect">
            <a:avLst/>
          </a:prstGeom>
        </p:spPr>
      </p:pic>
      <p:pic>
        <p:nvPicPr>
          <p:cNvPr id="8" name="Picture 7" descr="visit-2D-original-computa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885" b="7036"/>
          <a:stretch/>
        </p:blipFill>
        <p:spPr>
          <a:xfrm>
            <a:off x="1657556" y="2854427"/>
            <a:ext cx="3657600" cy="1767840"/>
          </a:xfrm>
          <a:prstGeom prst="rect">
            <a:avLst/>
          </a:prstGeom>
        </p:spPr>
      </p:pic>
      <p:pic>
        <p:nvPicPr>
          <p:cNvPr id="9" name="Picture 8" descr="visit-2D-original-mpiwai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4570" b="5734"/>
          <a:stretch/>
        </p:blipFill>
        <p:spPr>
          <a:xfrm>
            <a:off x="1657556" y="4622971"/>
            <a:ext cx="3657600" cy="1767840"/>
          </a:xfrm>
          <a:prstGeom prst="rect">
            <a:avLst/>
          </a:prstGeom>
        </p:spPr>
      </p:pic>
      <p:pic>
        <p:nvPicPr>
          <p:cNvPr id="10" name="Picture 9" descr="visit-2D-refined-computation-scaled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b="11857"/>
          <a:stretch/>
        </p:blipFill>
        <p:spPr>
          <a:xfrm>
            <a:off x="5486400" y="2854426"/>
            <a:ext cx="3657600" cy="1767840"/>
          </a:xfrm>
          <a:prstGeom prst="rect">
            <a:avLst/>
          </a:prstGeom>
        </p:spPr>
      </p:pic>
      <p:pic>
        <p:nvPicPr>
          <p:cNvPr id="11" name="Picture 10" descr="visit-2D-refined-mpiwait-scaled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b="11379"/>
          <a:stretch/>
        </p:blipFill>
        <p:spPr>
          <a:xfrm>
            <a:off x="5486400" y="4622970"/>
            <a:ext cx="3657600" cy="1767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470" y="1086586"/>
            <a:ext cx="122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smtClean="0"/>
              <a:t>cells per </a:t>
            </a:r>
            <a:r>
              <a:rPr lang="en-US" dirty="0" smtClean="0"/>
              <a:t>block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9470" y="2862766"/>
            <a:ext cx="1226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spent</a:t>
            </a:r>
          </a:p>
          <a:p>
            <a:r>
              <a:rPr lang="en-US" dirty="0" smtClean="0"/>
              <a:t>computing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881" y="4656495"/>
            <a:ext cx="145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spent in</a:t>
            </a:r>
          </a:p>
          <a:p>
            <a:r>
              <a:rPr lang="en-US" dirty="0" err="1" smtClean="0"/>
              <a:t>MPI_Wait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63385" y="1732917"/>
            <a:ext cx="1242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min:</a:t>
            </a:r>
          </a:p>
          <a:p>
            <a:pPr algn="ctr"/>
            <a:r>
              <a:rPr lang="en-US" sz="1600" dirty="0" smtClean="0"/>
              <a:t>473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en-US" sz="1600" dirty="0" smtClean="0"/>
              <a:t> 535</a:t>
            </a:r>
          </a:p>
          <a:p>
            <a:pPr algn="ctr"/>
            <a:r>
              <a:rPr lang="en-US" sz="1600" dirty="0" smtClean="0"/>
              <a:t>max:</a:t>
            </a:r>
          </a:p>
          <a:p>
            <a:pPr algn="ctr"/>
            <a:r>
              <a:rPr lang="en-US" sz="1600" dirty="0" smtClean="0"/>
              <a:t>846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771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501" y="3509097"/>
            <a:ext cx="1470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min:</a:t>
            </a:r>
          </a:p>
          <a:p>
            <a:pPr algn="ctr"/>
            <a:r>
              <a:rPr lang="en-US" sz="1600" dirty="0" smtClean="0"/>
              <a:t>8.3e7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en-US" sz="1600" dirty="0" smtClean="0"/>
              <a:t> 9.8e7</a:t>
            </a:r>
          </a:p>
          <a:p>
            <a:pPr algn="ctr"/>
            <a:r>
              <a:rPr lang="en-US" sz="1600" dirty="0" smtClean="0"/>
              <a:t>max:</a:t>
            </a:r>
          </a:p>
          <a:p>
            <a:pPr algn="ctr"/>
            <a:r>
              <a:rPr lang="en-US" sz="1600" dirty="0" smtClean="0"/>
              <a:t>2.5e8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2.4e8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381" y="5283747"/>
            <a:ext cx="1470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min:</a:t>
            </a:r>
          </a:p>
          <a:p>
            <a:pPr algn="ctr"/>
            <a:r>
              <a:rPr lang="en-US" sz="1600" dirty="0" smtClean="0"/>
              <a:t>2.7e7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9.0e6</a:t>
            </a:r>
          </a:p>
          <a:p>
            <a:pPr algn="ctr"/>
            <a:r>
              <a:rPr lang="en-US" sz="1600" dirty="0" smtClean="0"/>
              <a:t>max:</a:t>
            </a:r>
          </a:p>
          <a:p>
            <a:pPr algn="ctr"/>
            <a:r>
              <a:rPr lang="en-US" sz="1600" dirty="0" smtClean="0"/>
              <a:t>1.9e8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1.5e8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93570" y="1135672"/>
            <a:ext cx="1621586" cy="9797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353080" y="1135672"/>
            <a:ext cx="1621586" cy="9797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1045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sit00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93"/>
            <a:ext cx="9144000" cy="503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87387"/>
          </a:xfrm>
        </p:spPr>
        <p:txBody>
          <a:bodyPr/>
          <a:lstStyle/>
          <a:p>
            <a:r>
              <a:rPr lang="en-US" dirty="0" smtClean="0"/>
              <a:t>Problem Diagnosis : 2048 cells, 15km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83683" y="136501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refinement… couldn’t improve?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5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it0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239"/>
            <a:ext cx="4572000" cy="2518172"/>
          </a:xfrm>
          <a:prstGeom prst="rect">
            <a:avLst/>
          </a:prstGeom>
        </p:spPr>
      </p:pic>
      <p:pic>
        <p:nvPicPr>
          <p:cNvPr id="14" name="Picture 13" descr="visit00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1411"/>
            <a:ext cx="4572000" cy="2518172"/>
          </a:xfrm>
          <a:prstGeom prst="rect">
            <a:avLst/>
          </a:prstGeom>
        </p:spPr>
      </p:pic>
      <p:pic>
        <p:nvPicPr>
          <p:cNvPr id="15" name="Picture 14" descr="visit00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3239"/>
            <a:ext cx="4572000" cy="2518172"/>
          </a:xfrm>
          <a:prstGeom prst="rect">
            <a:avLst/>
          </a:prstGeom>
        </p:spPr>
      </p:pic>
      <p:pic>
        <p:nvPicPr>
          <p:cNvPr id="16" name="Picture 15" descr="visit006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411"/>
            <a:ext cx="4572000" cy="2518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787387"/>
          </a:xfrm>
        </p:spPr>
        <p:txBody>
          <a:bodyPr/>
          <a:lstStyle/>
          <a:p>
            <a:r>
              <a:rPr lang="en-US" dirty="0" smtClean="0"/>
              <a:t>2048/15km data: correlations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995" y="3709105"/>
            <a:ext cx="216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MPI_Wait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16235" y="1189546"/>
            <a:ext cx="247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 (per block)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8387" y="3709105"/>
            <a:ext cx="379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Metadata: </a:t>
            </a:r>
            <a:r>
              <a:rPr lang="en-US" dirty="0" err="1" smtClean="0"/>
              <a:t>total_level_cells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8387" y="1189546"/>
            <a:ext cx="352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data: ocean depth (per cell)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sit00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239"/>
            <a:ext cx="4572000" cy="2518172"/>
          </a:xfrm>
          <a:prstGeom prst="rect">
            <a:avLst/>
          </a:prstGeom>
        </p:spPr>
      </p:pic>
      <p:pic>
        <p:nvPicPr>
          <p:cNvPr id="14" name="Picture 13" descr="visit00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1411"/>
            <a:ext cx="4572000" cy="2518172"/>
          </a:xfrm>
          <a:prstGeom prst="rect">
            <a:avLst/>
          </a:prstGeom>
        </p:spPr>
      </p:pic>
      <p:pic>
        <p:nvPicPr>
          <p:cNvPr id="15" name="Picture 14" descr="visit00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3239"/>
            <a:ext cx="4572000" cy="2518172"/>
          </a:xfrm>
          <a:prstGeom prst="rect">
            <a:avLst/>
          </a:prstGeom>
        </p:spPr>
      </p:pic>
      <p:pic>
        <p:nvPicPr>
          <p:cNvPr id="16" name="Picture 15" descr="visit006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411"/>
            <a:ext cx="4572000" cy="2518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787387"/>
          </a:xfrm>
        </p:spPr>
        <p:txBody>
          <a:bodyPr/>
          <a:lstStyle/>
          <a:p>
            <a:r>
              <a:rPr lang="en-US" dirty="0" smtClean="0"/>
              <a:t>2048/15km data: original partitions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995" y="3709105"/>
            <a:ext cx="216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MPI_Wait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16235" y="1189546"/>
            <a:ext cx="247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 (per block)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8387" y="3709105"/>
            <a:ext cx="379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Metadata: </a:t>
            </a:r>
            <a:r>
              <a:rPr lang="en-US" dirty="0" err="1" smtClean="0"/>
              <a:t>total_level_cells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4299" y="1245016"/>
            <a:ext cx="28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Metadata: </a:t>
            </a:r>
            <a:r>
              <a:rPr lang="en-US" dirty="0" err="1" smtClean="0"/>
              <a:t>nCells</a:t>
            </a:r>
            <a:r>
              <a:rPr lang="en-US" dirty="0" smtClean="0"/>
              <a:t> (per block)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isit00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40"/>
            <a:ext cx="4572000" cy="2518172"/>
          </a:xfrm>
          <a:prstGeom prst="rect">
            <a:avLst/>
          </a:prstGeom>
        </p:spPr>
      </p:pic>
      <p:pic>
        <p:nvPicPr>
          <p:cNvPr id="16" name="Picture 15" descr="visit006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1840"/>
            <a:ext cx="4572000" cy="2518172"/>
          </a:xfrm>
          <a:prstGeom prst="rect">
            <a:avLst/>
          </a:prstGeom>
        </p:spPr>
      </p:pic>
      <p:pic>
        <p:nvPicPr>
          <p:cNvPr id="17" name="Picture 16" descr="visit00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012"/>
            <a:ext cx="4572000" cy="2518172"/>
          </a:xfrm>
          <a:prstGeom prst="rect">
            <a:avLst/>
          </a:prstGeom>
        </p:spPr>
      </p:pic>
      <p:pic>
        <p:nvPicPr>
          <p:cNvPr id="18" name="Picture 17" descr="visit006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0012"/>
            <a:ext cx="4572000" cy="2518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7387"/>
          </a:xfrm>
        </p:spPr>
        <p:txBody>
          <a:bodyPr/>
          <a:lstStyle/>
          <a:p>
            <a:r>
              <a:rPr lang="en-US" dirty="0" smtClean="0"/>
              <a:t>Modify Hindsight to bias on depth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992" y="739908"/>
            <a:ext cx="3783387" cy="76760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Partition using cell depth as initial weights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bias weight with total cell depth in block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4299" y="1245016"/>
            <a:ext cx="28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Metadata: </a:t>
            </a:r>
            <a:r>
              <a:rPr lang="en-US" dirty="0" err="1" smtClean="0"/>
              <a:t>nCells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53255" y="3527078"/>
            <a:ext cx="3256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MPI_Wait</a:t>
            </a:r>
            <a:r>
              <a:rPr lang="en-US" dirty="0" smtClean="0"/>
              <a:t> (per block) – 30% less,</a:t>
            </a:r>
          </a:p>
          <a:p>
            <a:r>
              <a:rPr lang="en-US" dirty="0" smtClean="0"/>
              <a:t>11% reduction in execution time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16235" y="1189546"/>
            <a:ext cx="247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 (per block)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0647" y="3705131"/>
            <a:ext cx="379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Metadata: </a:t>
            </a:r>
            <a:r>
              <a:rPr lang="en-US" dirty="0" err="1" smtClean="0"/>
              <a:t>total_level_cells</a:t>
            </a:r>
            <a:r>
              <a:rPr lang="en-US" dirty="0" smtClean="0"/>
              <a:t> (per block)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03CA-C791-C841-A90F-6574F8D8AE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series data</a:t>
            </a:r>
          </a:p>
          <a:p>
            <a:r>
              <a:rPr lang="en-US" dirty="0" smtClean="0"/>
              <a:t>Parametric studies</a:t>
            </a:r>
          </a:p>
          <a:p>
            <a:r>
              <a:rPr lang="en-US" dirty="0" smtClean="0"/>
              <a:t>Example: evolution of block membership during 5 iterations of Hindsight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7" name="Picture 6" descr="ensem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" y="3935576"/>
            <a:ext cx="8915400" cy="14859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Motivation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alibri" charset="0"/>
              </a:rPr>
              <a:t>Evaluate the performance properties of different decomposition strategies for scientific simulation, in the physical domain</a:t>
            </a:r>
          </a:p>
          <a:p>
            <a:r>
              <a:rPr lang="en-US" dirty="0" smtClean="0">
                <a:latin typeface="Calibri" charset="0"/>
              </a:rPr>
              <a:t>Performance data is only analyzed, visualized with respect to node/process rank/id</a:t>
            </a:r>
          </a:p>
          <a:p>
            <a:r>
              <a:rPr lang="en-US" dirty="0" smtClean="0">
                <a:latin typeface="Calibri" charset="0"/>
              </a:rPr>
              <a:t>Currently, we can correlate physical properties with performance measurements, but we want to visualize those performance </a:t>
            </a:r>
            <a:r>
              <a:rPr lang="en-US" dirty="0" smtClean="0">
                <a:latin typeface="Calibri" charset="0"/>
              </a:rPr>
              <a:t>correlations</a:t>
            </a:r>
          </a:p>
          <a:p>
            <a:r>
              <a:rPr lang="en-US" dirty="0" smtClean="0">
                <a:latin typeface="Calibri" charset="0"/>
              </a:rPr>
              <a:t>Use case: load imbalance in ocean simulation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</p:txBody>
      </p:sp>
      <p:sp>
        <p:nvSpPr>
          <p:cNvPr id="1433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VPA: First Workshop on Visual Performance Analysis @ SC14 : New Orleans, USA : November 21, 2014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Visualization in science domain helped understand and confirm load imbalances in MPAS-Ocean domain data</a:t>
            </a:r>
          </a:p>
          <a:p>
            <a:r>
              <a:rPr lang="en-US" dirty="0" smtClean="0"/>
              <a:t>Techniques </a:t>
            </a:r>
            <a:r>
              <a:rPr lang="en-US" b="1" i="1" u="sng" dirty="0" smtClean="0"/>
              <a:t>broadly</a:t>
            </a:r>
            <a:r>
              <a:rPr lang="en-US" dirty="0" smtClean="0"/>
              <a:t> applicable to other applications (just need to add support)</a:t>
            </a:r>
          </a:p>
          <a:p>
            <a:r>
              <a:rPr lang="en-US" dirty="0" smtClean="0"/>
              <a:t>Any performance data &amp; metadata can be mapped to the science domain – </a:t>
            </a:r>
            <a:r>
              <a:rPr lang="en-US" dirty="0" smtClean="0"/>
              <a:t>even could be (should be?) </a:t>
            </a:r>
            <a:r>
              <a:rPr lang="en-US" dirty="0" smtClean="0"/>
              <a:t>included in output file from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DOE </a:t>
            </a:r>
            <a:r>
              <a:rPr lang="en-US" dirty="0" err="1" smtClean="0"/>
              <a:t>SciDAC</a:t>
            </a:r>
            <a:endParaRPr lang="en-US" dirty="0"/>
          </a:p>
          <a:p>
            <a:pPr lvl="1"/>
            <a:r>
              <a:rPr lang="en-US" dirty="0" smtClean="0"/>
              <a:t>SUPER</a:t>
            </a:r>
          </a:p>
          <a:p>
            <a:pPr lvl="1"/>
            <a:r>
              <a:rPr lang="en-US" dirty="0" smtClean="0"/>
              <a:t>SDAV</a:t>
            </a:r>
          </a:p>
          <a:p>
            <a:pPr lvl="1"/>
            <a:r>
              <a:rPr lang="en-US" dirty="0" smtClean="0"/>
              <a:t>MULTISCALE</a:t>
            </a:r>
          </a:p>
          <a:p>
            <a:r>
              <a:rPr lang="en-US" dirty="0" smtClean="0"/>
              <a:t>US DOE Office of Science Biological and Environmental Research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6" name="Picture 5" descr="sci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5" y="4384032"/>
            <a:ext cx="4656051" cy="1742131"/>
          </a:xfrm>
          <a:prstGeom prst="rect">
            <a:avLst/>
          </a:prstGeom>
        </p:spPr>
      </p:pic>
      <p:pic>
        <p:nvPicPr>
          <p:cNvPr id="7" name="Picture 6" descr="d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77" y="1182460"/>
            <a:ext cx="1901723" cy="1901723"/>
          </a:xfrm>
          <a:prstGeom prst="rect">
            <a:avLst/>
          </a:prstGeom>
        </p:spPr>
      </p:pic>
      <p:pic>
        <p:nvPicPr>
          <p:cNvPr id="9" name="Picture 1" descr="super-logo-background.pdf"/>
          <p:cNvPicPr>
            <a:picLocks noChangeAspect="1"/>
          </p:cNvPicPr>
          <p:nvPr/>
        </p:nvPicPr>
        <p:blipFill>
          <a:blip r:embed="rId4"/>
          <a:srcRect b="1712"/>
          <a:stretch>
            <a:fillRect/>
          </a:stretch>
        </p:blipFill>
        <p:spPr bwMode="auto">
          <a:xfrm>
            <a:off x="5748025" y="5170839"/>
            <a:ext cx="2515937" cy="95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962" y="4384032"/>
            <a:ext cx="2540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026"/>
            <a:ext cx="8229600" cy="5064138"/>
          </a:xfrm>
        </p:spPr>
        <p:txBody>
          <a:bodyPr/>
          <a:lstStyle/>
          <a:p>
            <a:r>
              <a:rPr lang="en-US" dirty="0" smtClean="0"/>
              <a:t>Two separate(?) worlds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pic>
        <p:nvPicPr>
          <p:cNvPr id="7" name="Content Placeholder 6" descr="visit00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b="8875"/>
          <a:stretch>
            <a:fillRect/>
          </a:stretch>
        </p:blipFill>
        <p:spPr bwMode="auto">
          <a:xfrm>
            <a:off x="0" y="1815560"/>
            <a:ext cx="7173969" cy="453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7" descr="240-orig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 b="25883"/>
          <a:stretch/>
        </p:blipFill>
        <p:spPr>
          <a:xfrm>
            <a:off x="3002995" y="1676616"/>
            <a:ext cx="6005069" cy="2299893"/>
          </a:xfrm>
          <a:prstGeom prst="rect">
            <a:avLst/>
          </a:prstGeom>
        </p:spPr>
      </p:pic>
      <p:pic>
        <p:nvPicPr>
          <p:cNvPr id="9" name="Picture 8" descr="mpas-original-correlation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43" y="3050435"/>
            <a:ext cx="1834095" cy="18521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Background : </a:t>
            </a:r>
            <a:r>
              <a:rPr lang="en-US" dirty="0" err="1" smtClean="0">
                <a:latin typeface="Calibri" charset="0"/>
              </a:rPr>
              <a:t>VisIt</a:t>
            </a:r>
            <a:endParaRPr lang="en-US" dirty="0">
              <a:latin typeface="Calibri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Open</a:t>
            </a:r>
            <a:r>
              <a:rPr lang="en-US" dirty="0"/>
              <a:t>-source visualization, animation, and analysis </a:t>
            </a:r>
            <a:r>
              <a:rPr lang="en-US" dirty="0" smtClean="0"/>
              <a:t>toolkit</a:t>
            </a:r>
          </a:p>
          <a:p>
            <a:r>
              <a:rPr lang="en-US" dirty="0" smtClean="0"/>
              <a:t>Interactive </a:t>
            </a:r>
            <a:r>
              <a:rPr lang="en-US" dirty="0"/>
              <a:t>user </a:t>
            </a:r>
            <a:r>
              <a:rPr lang="en-US" dirty="0" smtClean="0"/>
              <a:t>interface</a:t>
            </a:r>
          </a:p>
          <a:p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for over 120 different scientific data </a:t>
            </a:r>
            <a:r>
              <a:rPr lang="en-US" dirty="0" smtClean="0"/>
              <a:t>formats</a:t>
            </a:r>
          </a:p>
          <a:p>
            <a:r>
              <a:rPr lang="en-US" dirty="0" smtClean="0"/>
              <a:t>The </a:t>
            </a:r>
            <a:r>
              <a:rPr lang="en-US" dirty="0"/>
              <a:t>customizable plugin design allows for user</a:t>
            </a:r>
            <a:r>
              <a:rPr lang="en-US" dirty="0" smtClean="0"/>
              <a:t>-developed </a:t>
            </a:r>
            <a:r>
              <a:rPr lang="en-US" dirty="0"/>
              <a:t>modifications to accommodate a large variety of scientific visualization data sets and display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Many traditional </a:t>
            </a:r>
            <a:r>
              <a:rPr lang="en-US" dirty="0"/>
              <a:t>visualization techniques </a:t>
            </a:r>
            <a:r>
              <a:rPr lang="en-US" dirty="0" smtClean="0"/>
              <a:t>supported</a:t>
            </a:r>
          </a:p>
          <a:p>
            <a:pPr lvl="1"/>
            <a:r>
              <a:rPr lang="en-US" dirty="0" smtClean="0"/>
              <a:t>2D </a:t>
            </a:r>
            <a:r>
              <a:rPr lang="en-US" dirty="0"/>
              <a:t>data (pseudo-color, scatterplots,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3D </a:t>
            </a:r>
            <a:r>
              <a:rPr lang="en-US" dirty="0"/>
              <a:t>data (volume rendering, </a:t>
            </a:r>
            <a:r>
              <a:rPr lang="en-US" dirty="0" err="1"/>
              <a:t>isocontours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vector </a:t>
            </a:r>
            <a:r>
              <a:rPr lang="en-US" dirty="0"/>
              <a:t>data (stream- lines, glyphs,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Runs </a:t>
            </a:r>
            <a:r>
              <a:rPr lang="en-US" dirty="0"/>
              <a:t>on a variety of </a:t>
            </a:r>
            <a:r>
              <a:rPr lang="en-US" dirty="0" smtClean="0"/>
              <a:t>platforms</a:t>
            </a:r>
          </a:p>
          <a:p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configured to post-process in </a:t>
            </a:r>
            <a:r>
              <a:rPr lang="en-US" dirty="0" smtClean="0"/>
              <a:t>parallel</a:t>
            </a:r>
          </a:p>
          <a:p>
            <a:r>
              <a:rPr lang="en-US" dirty="0" smtClean="0"/>
              <a:t>Scales </a:t>
            </a:r>
            <a:r>
              <a:rPr lang="en-US" dirty="0"/>
              <a:t>from desktop machines to large-scale </a:t>
            </a:r>
            <a:r>
              <a:rPr lang="en-US" dirty="0" smtClean="0"/>
              <a:t>HPC </a:t>
            </a:r>
          </a:p>
          <a:p>
            <a:r>
              <a:rPr lang="en-US" dirty="0" smtClean="0">
                <a:hlinkClick r:id="rId2"/>
              </a:rPr>
              <a:t>http://visit.llnl.gov</a:t>
            </a:r>
            <a:r>
              <a:rPr lang="en-US" dirty="0" smtClean="0"/>
              <a:t>  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VPA: First Workshop on Visual Performance Analysis @ SC14 : New Orleans, USA : November 21, 2014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visit-exampl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63" y="154881"/>
            <a:ext cx="4680858" cy="5808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2381" y="5612190"/>
            <a:ext cx="5829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examples (and more) available at:</a:t>
            </a:r>
          </a:p>
          <a:p>
            <a:r>
              <a:rPr lang="en-US" dirty="0">
                <a:hlinkClick r:id="rId4"/>
              </a:rPr>
              <a:t>https://wci.llnl.gov/simulation/computer-codes/visit/</a:t>
            </a:r>
            <a:r>
              <a:rPr lang="en-US" dirty="0" smtClean="0">
                <a:hlinkClick r:id="rId4"/>
              </a:rPr>
              <a:t>gallery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 descr="VisIt.tiff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2494" r="12873"/>
          <a:stretch/>
        </p:blipFill>
        <p:spPr>
          <a:xfrm>
            <a:off x="193524" y="677333"/>
            <a:ext cx="6858000" cy="482016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227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Background : TAU</a:t>
            </a:r>
            <a:endParaRPr lang="en-US" dirty="0">
              <a:latin typeface="Calibri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Tuning and Analysis Utilities (20+ year project)</a:t>
            </a:r>
          </a:p>
          <a:p>
            <a:r>
              <a:rPr lang="en-US" dirty="0" smtClean="0"/>
              <a:t>Performance problem solving framework for HPC</a:t>
            </a:r>
          </a:p>
          <a:p>
            <a:pPr lvl="1"/>
            <a:r>
              <a:rPr lang="en-US" dirty="0" smtClean="0"/>
              <a:t>Integrated, scalable, flexible, portable</a:t>
            </a:r>
          </a:p>
          <a:p>
            <a:pPr lvl="1"/>
            <a:r>
              <a:rPr lang="en-US" dirty="0" smtClean="0"/>
              <a:t>Target all parallel programming / execution paradigms</a:t>
            </a:r>
          </a:p>
          <a:p>
            <a:r>
              <a:rPr lang="en-US" dirty="0" smtClean="0"/>
              <a:t>Integrated performance toolkit</a:t>
            </a:r>
          </a:p>
          <a:p>
            <a:pPr lvl="1"/>
            <a:r>
              <a:rPr lang="en-US" dirty="0" smtClean="0"/>
              <a:t>Multi-level performance instrumentation</a:t>
            </a:r>
          </a:p>
          <a:p>
            <a:pPr lvl="1"/>
            <a:r>
              <a:rPr lang="en-US" dirty="0" smtClean="0"/>
              <a:t>Timers, counters, sampling, binary rewriting…</a:t>
            </a:r>
          </a:p>
          <a:p>
            <a:pPr lvl="1"/>
            <a:r>
              <a:rPr lang="en-US" dirty="0" smtClean="0"/>
              <a:t>Flexible and configurable performance measurement</a:t>
            </a:r>
          </a:p>
          <a:p>
            <a:pPr lvl="1"/>
            <a:r>
              <a:rPr lang="en-US" dirty="0" smtClean="0"/>
              <a:t>Widely-ported performance profiling / tracing system</a:t>
            </a:r>
          </a:p>
          <a:p>
            <a:pPr lvl="1"/>
            <a:r>
              <a:rPr lang="en-US" dirty="0" smtClean="0"/>
              <a:t>Device support (CUDA, </a:t>
            </a:r>
            <a:r>
              <a:rPr lang="en-US" dirty="0" err="1" smtClean="0"/>
              <a:t>OpenCL</a:t>
            </a:r>
            <a:r>
              <a:rPr lang="en-US" dirty="0" smtClean="0"/>
              <a:t>, </a:t>
            </a:r>
            <a:r>
              <a:rPr lang="en-US" dirty="0" err="1" smtClean="0"/>
              <a:t>OpenACC</a:t>
            </a:r>
            <a:r>
              <a:rPr lang="en-US" dirty="0" smtClean="0"/>
              <a:t>, Intel Phi…)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pPr lvl="1"/>
            <a:r>
              <a:rPr lang="en-US" dirty="0" smtClean="0"/>
              <a:t>Open source (BSD-style license)</a:t>
            </a:r>
          </a:p>
          <a:p>
            <a:r>
              <a:rPr lang="en-US" dirty="0" smtClean="0"/>
              <a:t>Broad use in complex software, systems, applications</a:t>
            </a:r>
          </a:p>
          <a:p>
            <a:r>
              <a:rPr lang="en-US" dirty="0" smtClean="0">
                <a:hlinkClick r:id="rId2"/>
              </a:rPr>
              <a:t>http://tau.uoregon.edu</a:t>
            </a:r>
            <a:endParaRPr lang="en-US" dirty="0">
              <a:latin typeface="Calibri" charset="0"/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VPA: First Workshop on Visual Performance Analysis @ SC14 : New Orleans, USA : November 21, 2014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tau-logo-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64" y="121653"/>
            <a:ext cx="1368136" cy="1143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VPA: First Workshop on Visual Performance Analysis @ SC14 : New Orleans, USA : November 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callgrap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119860"/>
            <a:ext cx="4916110" cy="3141239"/>
          </a:xfrm>
          <a:prstGeom prst="rect">
            <a:avLst/>
          </a:prstGeom>
        </p:spPr>
      </p:pic>
      <p:pic>
        <p:nvPicPr>
          <p:cNvPr id="7" name="Picture 6" descr="communication-matri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81" y="3501849"/>
            <a:ext cx="4555671" cy="2759250"/>
          </a:xfrm>
          <a:prstGeom prst="rect">
            <a:avLst/>
          </a:prstGeom>
        </p:spPr>
      </p:pic>
      <p:pic>
        <p:nvPicPr>
          <p:cNvPr id="9" name="Picture 8" descr="tau-cluster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68623"/>
            <a:ext cx="4631871" cy="3032167"/>
          </a:xfrm>
          <a:prstGeom prst="rect">
            <a:avLst/>
          </a:prstGeom>
        </p:spPr>
      </p:pic>
      <p:pic>
        <p:nvPicPr>
          <p:cNvPr id="10" name="Picture 9" descr="tau-regress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2" y="847492"/>
            <a:ext cx="5005010" cy="2453298"/>
          </a:xfrm>
          <a:prstGeom prst="rect">
            <a:avLst/>
          </a:prstGeom>
        </p:spPr>
      </p:pic>
      <p:pic>
        <p:nvPicPr>
          <p:cNvPr id="8" name="Picture 7" descr="tau-3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04" y="2204228"/>
            <a:ext cx="3616476" cy="21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3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Background : MPAS-Ocean</a:t>
            </a:r>
            <a:endParaRPr lang="en-US" dirty="0">
              <a:latin typeface="Calibri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alibri" charset="0"/>
              </a:rPr>
              <a:t>The </a:t>
            </a:r>
            <a:r>
              <a:rPr lang="en-US" u="sng" dirty="0" smtClean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odel for </a:t>
            </a:r>
            <a:r>
              <a:rPr lang="en-US" u="sng" dirty="0" smtClean="0">
                <a:latin typeface="Calibri" charset="0"/>
              </a:rPr>
              <a:t>P</a:t>
            </a:r>
            <a:r>
              <a:rPr lang="en-US" dirty="0" smtClean="0">
                <a:latin typeface="Calibri" charset="0"/>
              </a:rPr>
              <a:t>rediction </a:t>
            </a:r>
            <a:r>
              <a:rPr lang="en-US" u="sng" dirty="0" smtClean="0">
                <a:latin typeface="Calibri" charset="0"/>
              </a:rPr>
              <a:t>A</a:t>
            </a:r>
            <a:r>
              <a:rPr lang="en-US" dirty="0" smtClean="0">
                <a:latin typeface="Calibri" charset="0"/>
              </a:rPr>
              <a:t>cross </a:t>
            </a:r>
            <a:r>
              <a:rPr lang="en-US" u="sng" dirty="0" smtClean="0">
                <a:latin typeface="Calibri" charset="0"/>
              </a:rPr>
              <a:t>S</a:t>
            </a:r>
            <a:r>
              <a:rPr lang="en-US" dirty="0" smtClean="0">
                <a:latin typeface="Calibri" charset="0"/>
              </a:rPr>
              <a:t>cales  (NCAR, LANL)</a:t>
            </a:r>
          </a:p>
          <a:p>
            <a:r>
              <a:rPr lang="en-US" dirty="0" smtClean="0">
                <a:latin typeface="Calibri" charset="0"/>
              </a:rPr>
              <a:t>Framework for rapid prototyping of single-component climate system models</a:t>
            </a:r>
          </a:p>
          <a:p>
            <a:r>
              <a:rPr lang="en-US" dirty="0" smtClean="0">
                <a:latin typeface="Calibri" charset="0"/>
              </a:rPr>
              <a:t>TAU was used to evaluate </a:t>
            </a:r>
            <a:r>
              <a:rPr lang="en-US" dirty="0" smtClean="0">
                <a:latin typeface="Calibri" charset="0"/>
              </a:rPr>
              <a:t>MPI approach</a:t>
            </a:r>
            <a:r>
              <a:rPr lang="en-US" dirty="0" smtClean="0">
                <a:latin typeface="Calibri" charset="0"/>
              </a:rPr>
              <a:t>, suggest improvements</a:t>
            </a:r>
          </a:p>
          <a:p>
            <a:r>
              <a:rPr lang="en-US" dirty="0" smtClean="0">
                <a:latin typeface="Calibri" charset="0"/>
              </a:rPr>
              <a:t>Linked with TAU, </a:t>
            </a:r>
            <a:r>
              <a:rPr lang="en-US" dirty="0" smtClean="0">
                <a:latin typeface="Calibri" charset="0"/>
              </a:rPr>
              <a:t>existing manual instrumentation mapped to TAU API</a:t>
            </a:r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  <a:hlinkClick r:id="rId2"/>
              </a:rPr>
              <a:t>http://mpas-dev.github.io</a:t>
            </a:r>
            <a:r>
              <a:rPr lang="en-US" dirty="0" smtClean="0">
                <a:latin typeface="Calibri" charset="0"/>
              </a:rPr>
              <a:t> </a:t>
            </a:r>
          </a:p>
          <a:p>
            <a:r>
              <a:rPr lang="en-US" dirty="0" smtClean="0"/>
              <a:t>Data domain organized as unstructured meshes, typically Spherical </a:t>
            </a:r>
            <a:r>
              <a:rPr lang="en-US" dirty="0" err="1" smtClean="0"/>
              <a:t>Centroidal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 err="1" smtClean="0"/>
              <a:t>Tesselations</a:t>
            </a:r>
            <a:r>
              <a:rPr lang="en-US" dirty="0" smtClean="0"/>
              <a:t> (SCVTs).</a:t>
            </a:r>
          </a:p>
          <a:p>
            <a:r>
              <a:rPr lang="en-US" dirty="0" smtClean="0"/>
              <a:t>Mesh cells are arbitrary polygons, usually hexagons, decomposing the data in 2 dimensions.</a:t>
            </a: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VPA: First Workshop on Visual Performance Analysis @ SC14 : New Orleans, USA : November 21, 2014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Background : Load Imbalance</a:t>
            </a:r>
            <a:endParaRPr lang="en-US" dirty="0">
              <a:latin typeface="Calibri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57200" y="1182460"/>
            <a:ext cx="8229600" cy="247355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Domain decomposition across MPI ranks: cells are organized into blocks, with (typically) </a:t>
            </a:r>
            <a:r>
              <a:rPr lang="en-US" b="1" i="1" dirty="0" smtClean="0"/>
              <a:t>three</a:t>
            </a:r>
            <a:r>
              <a:rPr lang="en-US" dirty="0" smtClean="0"/>
              <a:t> layers of halo cells from neighboring blocks.</a:t>
            </a:r>
          </a:p>
          <a:p>
            <a:r>
              <a:rPr lang="en-US" dirty="0" smtClean="0"/>
              <a:t>Blocks are partitioned </a:t>
            </a:r>
            <a:r>
              <a:rPr lang="en-US" b="1" i="1" dirty="0" smtClean="0"/>
              <a:t>only</a:t>
            </a:r>
            <a:r>
              <a:rPr lang="en-US" dirty="0" smtClean="0"/>
              <a:t> with respect to </a:t>
            </a:r>
            <a:r>
              <a:rPr lang="en-US" dirty="0" err="1" smtClean="0"/>
              <a:t>nCellsSolve</a:t>
            </a:r>
            <a:r>
              <a:rPr lang="en-US" dirty="0" smtClean="0"/>
              <a:t> (cells in block)</a:t>
            </a:r>
          </a:p>
          <a:p>
            <a:r>
              <a:rPr lang="en-US" dirty="0" smtClean="0"/>
              <a:t>TAU timers were integrated into MPAS using application timers and CAMTIMERS (CESM), and application metadata is also collected</a:t>
            </a:r>
          </a:p>
          <a:p>
            <a:r>
              <a:rPr lang="en-US" dirty="0" smtClean="0"/>
              <a:t>TAU </a:t>
            </a:r>
            <a:r>
              <a:rPr lang="en-US" dirty="0" err="1" smtClean="0"/>
              <a:t>PerfExplorer</a:t>
            </a:r>
            <a:r>
              <a:rPr lang="en-US" dirty="0" smtClean="0"/>
              <a:t> correlation analysis showed high correlation of computational imbalance and MPI synchronization with </a:t>
            </a:r>
            <a:r>
              <a:rPr lang="en-US" dirty="0" err="1" smtClean="0"/>
              <a:t>nCells</a:t>
            </a:r>
            <a:r>
              <a:rPr lang="en-US" dirty="0" smtClean="0"/>
              <a:t> (cells in block + halo cells) - each process has to solve for its explicitly assigned cells </a:t>
            </a:r>
            <a:r>
              <a:rPr lang="en-US" b="1" i="1" dirty="0" smtClean="0"/>
              <a:t>and</a:t>
            </a:r>
            <a:r>
              <a:rPr lang="en-US" dirty="0" smtClean="0"/>
              <a:t> its halo cells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VPA: First Workshop on Visual Performance Analysis @ SC14 : New Orleans, USA : November 21, 2014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SCVT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14"/>
            <a:ext cx="2702547" cy="2660970"/>
          </a:xfrm>
          <a:prstGeom prst="rect">
            <a:avLst/>
          </a:prstGeom>
        </p:spPr>
      </p:pic>
      <p:pic>
        <p:nvPicPr>
          <p:cNvPr id="7" name="Picture 6" descr="unstructured-mesh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77" y="3656017"/>
            <a:ext cx="1993878" cy="2029483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515304010"/>
              </p:ext>
            </p:extLst>
          </p:nvPr>
        </p:nvGraphicFramePr>
        <p:xfrm>
          <a:off x="4560142" y="33582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30326" y="5603024"/>
            <a:ext cx="255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SCVT structure,</a:t>
            </a:r>
          </a:p>
          <a:p>
            <a:pPr algn="ctr"/>
            <a:r>
              <a:rPr lang="en-US" dirty="0" smtClean="0"/>
              <a:t>cell/mesh neighborhood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85898" y="5885650"/>
            <a:ext cx="3794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549400" algn="l"/>
                <a:tab pos="2628900" algn="l"/>
              </a:tabLst>
            </a:pPr>
            <a:r>
              <a:rPr lang="nb-NO" sz="1200" dirty="0" err="1" smtClean="0"/>
              <a:t>nCells</a:t>
            </a:r>
            <a:r>
              <a:rPr lang="nb-NO" sz="1200" dirty="0" smtClean="0"/>
              <a:t>	- </a:t>
            </a:r>
            <a:r>
              <a:rPr lang="nb-NO" sz="1200" dirty="0"/>
              <a:t>Min(51): 893 	Max(111): 1416 	</a:t>
            </a:r>
            <a:r>
              <a:rPr lang="nb-NO" sz="1200" dirty="0" err="1"/>
              <a:t>Avg</a:t>
            </a:r>
            <a:r>
              <a:rPr lang="nb-NO" sz="1200" dirty="0"/>
              <a:t>: </a:t>
            </a:r>
            <a:r>
              <a:rPr lang="nb-NO" sz="1200" dirty="0" smtClean="0"/>
              <a:t>1282.83</a:t>
            </a:r>
            <a:endParaRPr lang="nb-NO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5D360-0323-9340-B37E-4A2ED38315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NewTemplate.pot</Template>
  <TotalTime>477</TotalTime>
  <Words>1524</Words>
  <Application>Microsoft Macintosh PowerPoint</Application>
  <PresentationFormat>On-screen Show (4:3)</PresentationFormat>
  <Paragraphs>190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NewTemplate</vt:lpstr>
      <vt:lpstr>Linking Performance Data into Scientific Visualization Tools</vt:lpstr>
      <vt:lpstr>Motivation</vt:lpstr>
      <vt:lpstr>Visualization Perspectives</vt:lpstr>
      <vt:lpstr>Background : VisIt</vt:lpstr>
      <vt:lpstr>PowerPoint Presentation</vt:lpstr>
      <vt:lpstr>Background : TAU</vt:lpstr>
      <vt:lpstr>PowerPoint Presentation</vt:lpstr>
      <vt:lpstr>Background : MPAS-Ocean</vt:lpstr>
      <vt:lpstr>Background : Load Imbalance</vt:lpstr>
      <vt:lpstr>Load Imbalance: TAU Visualizations</vt:lpstr>
      <vt:lpstr>Approach</vt:lpstr>
      <vt:lpstr>PowerPoint Presentation</vt:lpstr>
      <vt:lpstr>Experiments</vt:lpstr>
      <vt:lpstr>Results Validation</vt:lpstr>
      <vt:lpstr>Problem Diagnosis : 2048 cells, 15km</vt:lpstr>
      <vt:lpstr>2048/15km data: correlations</vt:lpstr>
      <vt:lpstr>2048/15km data: original partitions</vt:lpstr>
      <vt:lpstr>Modify Hindsight to bias on depth</vt:lpstr>
      <vt:lpstr>Ensemble Visualization</vt:lpstr>
      <vt:lpstr>Summary</vt:lpstr>
      <vt:lpstr>Acknowledgements</vt:lpstr>
    </vt:vector>
  </TitlesOfParts>
  <Company>ParaTools,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Huck</dc:creator>
  <cp:lastModifiedBy>Kevin Huck</cp:lastModifiedBy>
  <cp:revision>87</cp:revision>
  <dcterms:created xsi:type="dcterms:W3CDTF">2013-07-03T16:30:33Z</dcterms:created>
  <dcterms:modified xsi:type="dcterms:W3CDTF">2014-11-21T17:11:54Z</dcterms:modified>
</cp:coreProperties>
</file>