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77" r:id="rId14"/>
    <p:sldId id="279" r:id="rId15"/>
    <p:sldId id="280" r:id="rId16"/>
    <p:sldId id="281" r:id="rId17"/>
    <p:sldId id="271" r:id="rId18"/>
    <p:sldId id="265" r:id="rId19"/>
    <p:sldId id="272" r:id="rId20"/>
    <p:sldId id="275" r:id="rId21"/>
    <p:sldId id="282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1" autoAdjust="0"/>
    <p:restoredTop sz="80866" autoAdjust="0"/>
  </p:normalViewPr>
  <p:slideViewPr>
    <p:cSldViewPr snapToGrid="0" snapToObjects="1">
      <p:cViewPr>
        <p:scale>
          <a:sx n="72" d="100"/>
          <a:sy n="72" d="100"/>
        </p:scale>
        <p:origin x="-170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ED79-4329-8D42-9B73-4C657028842F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BA8D-85D7-4649-9181-29353202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8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E73A-1C54-A342-8B14-61046EBCA3E7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A1DF-64DF-474B-8BA5-14E89EC63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3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 an</a:t>
            </a:r>
            <a:r>
              <a:rPr lang="en-US" baseline="0" dirty="0" smtClean="0"/>
              <a:t> Autonomic Performance Environment for </a:t>
            </a:r>
            <a:r>
              <a:rPr lang="en-US" baseline="0" dirty="0" err="1" smtClean="0"/>
              <a:t>Exascale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RCR</a:t>
            </a:r>
            <a:r>
              <a:rPr lang="en-US" baseline="0" dirty="0" smtClean="0"/>
              <a:t> cases: prevent performance degradation under high load in commercial database system</a:t>
            </a:r>
          </a:p>
          <a:p>
            <a:r>
              <a:rPr lang="en-US" dirty="0" smtClean="0"/>
              <a:t>RCR</a:t>
            </a:r>
            <a:r>
              <a:rPr lang="en-US" baseline="0" dirty="0" smtClean="0"/>
              <a:t> cases: MAESTRO scheduler throttles thread/core concurrency to reduce power consumption without degrading performance, and increase throughput</a:t>
            </a:r>
          </a:p>
          <a:p>
            <a:r>
              <a:rPr lang="en-US" baseline="0" dirty="0" smtClean="0"/>
              <a:t>RCR cases: </a:t>
            </a:r>
            <a:r>
              <a:rPr lang="en-US" baseline="0" dirty="0" err="1" smtClean="0"/>
              <a:t>distingush</a:t>
            </a:r>
            <a:r>
              <a:rPr lang="en-US" baseline="0" dirty="0" smtClean="0"/>
              <a:t> cache miss difference between memory bandwidth bottleneck and lightly utilized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not the end-goal of the project, generating performance</a:t>
            </a:r>
            <a:r>
              <a:rPr lang="en-US" baseline="0" dirty="0" smtClean="0"/>
              <a:t> profiles for offline analysis is still useful for HPX development. This is a view of 1 of 4 nodes on ACISS, running an application.</a:t>
            </a:r>
          </a:p>
          <a:p>
            <a:r>
              <a:rPr lang="en-US" baseline="0" dirty="0" smtClean="0"/>
              <a:t>Helper threads: parcel-thread-</a:t>
            </a:r>
            <a:r>
              <a:rPr lang="en-US" baseline="0" dirty="0" err="1" smtClean="0"/>
              <a:t>tcp</a:t>
            </a:r>
            <a:r>
              <a:rPr lang="en-US" baseline="0" dirty="0" smtClean="0"/>
              <a:t> (2),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-thread (2), timer-thread (2), </a:t>
            </a:r>
            <a:r>
              <a:rPr lang="en-US" baseline="0" dirty="0" err="1" smtClean="0"/>
              <a:t>main-thread#wait-helper</a:t>
            </a:r>
            <a:r>
              <a:rPr lang="en-US" baseline="0" dirty="0" smtClean="0"/>
              <a:t>, main-thread#0,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0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“synchronization” points where lots of small tasks are scheduled (</a:t>
            </a:r>
            <a:r>
              <a:rPr lang="en-US" dirty="0" err="1" smtClean="0"/>
              <a:t>partition_loop_action</a:t>
            </a:r>
            <a:r>
              <a:rPr lang="en-US" dirty="0" smtClean="0"/>
              <a:t> has</a:t>
            </a:r>
            <a:r>
              <a:rPr lang="en-US" baseline="0" dirty="0" smtClean="0"/>
              <a:t> about 5ms of work to do per call, others are 21-181us per call. Clearly, lots of small lightweight tasks are fine, as long as there isn’t data dependencies…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9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XPRESS also includes</a:t>
            </a:r>
            <a:r>
              <a:rPr lang="en-US" baseline="0" dirty="0" smtClean="0"/>
              <a:t> a f</a:t>
            </a:r>
            <a:r>
              <a:rPr lang="en-US" dirty="0" smtClean="0"/>
              <a:t>ramework to translate MPI and Open MP legacy codes.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5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XPRESS will design an integrated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Exascale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stack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called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and implement a critical proof-of-concept prototype to validate its concepts for achieving high levels of parallelism and resource efficiency.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HPX-4</a:t>
            </a:r>
            <a:r>
              <a:rPr lang="en-US" baseline="0" dirty="0" smtClean="0"/>
              <a:t> is based on the </a:t>
            </a:r>
            <a:r>
              <a:rPr lang="en-US" baseline="0" dirty="0" err="1" smtClean="0"/>
              <a:t>OpenX</a:t>
            </a:r>
            <a:r>
              <a:rPr lang="en-US" baseline="0" dirty="0" smtClean="0"/>
              <a:t> modular software architecture</a:t>
            </a:r>
          </a:p>
          <a:p>
            <a:r>
              <a:rPr lang="en-US" baseline="0" dirty="0" smtClean="0"/>
              <a:t>LXK will accommodate billion-way concurrency, introspective management of faults and power, future directions of OS while dealing with current/near-term HW, management of protected and dynamic global virtual name space.</a:t>
            </a:r>
          </a:p>
          <a:p>
            <a:r>
              <a:rPr lang="en-US" baseline="0" dirty="0" smtClean="0"/>
              <a:t>Don’t go into detail at this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XPI will expose the semantic constructs compromising the </a:t>
            </a:r>
            <a:r>
              <a:rPr lang="en-US" dirty="0" err="1" smtClean="0"/>
              <a:t>ParalleX</a:t>
            </a:r>
            <a:r>
              <a:rPr lang="en-US" dirty="0" smtClean="0"/>
              <a:t> execution model as embodied in HPX</a:t>
            </a:r>
          </a:p>
          <a:p>
            <a:r>
              <a:rPr lang="en-US" dirty="0" smtClean="0"/>
              <a:t>Legacy</a:t>
            </a:r>
            <a:r>
              <a:rPr lang="en-US" baseline="0" dirty="0" smtClean="0"/>
              <a:t> – develop and demonstrate interfaces to XPI for legacy code execution, provide interoperability, provide means for extending parallelism incrementally within the MPI and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1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CESM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Denovo</a:t>
            </a:r>
            <a:r>
              <a:rPr lang="en-US" baseline="0" dirty="0" smtClean="0"/>
              <a:t> will be used to verify the ability to transition smoothly from </a:t>
            </a:r>
            <a:r>
              <a:rPr lang="en-US" baseline="0" dirty="0" err="1" smtClean="0"/>
              <a:t>MPI+OpenMP</a:t>
            </a:r>
            <a:r>
              <a:rPr lang="en-US" baseline="0" dirty="0" smtClean="0"/>
              <a:t> to XPRESS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ParalleX</a:t>
            </a:r>
            <a:r>
              <a:rPr lang="en-US" baseline="0" dirty="0" smtClean="0"/>
              <a:t> model aims to a</a:t>
            </a:r>
            <a:r>
              <a:rPr lang="en-US" dirty="0" smtClean="0"/>
              <a:t>void SLOW – starvation, latency, overhead, waiting/contention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Parcels &amp; parcel transport layer, PX-threads and management,</a:t>
            </a:r>
            <a:r>
              <a:rPr lang="en-US" baseline="0" dirty="0" smtClean="0"/>
              <a:t> </a:t>
            </a:r>
            <a:r>
              <a:rPr lang="en-US" dirty="0" smtClean="0"/>
              <a:t>Local Control Objects (LCO),</a:t>
            </a:r>
            <a:r>
              <a:rPr lang="en-US" baseline="0" dirty="0" smtClean="0"/>
              <a:t> </a:t>
            </a:r>
            <a:r>
              <a:rPr lang="en-US" dirty="0" smtClean="0"/>
              <a:t>Active Global Address Space (AGAS)</a:t>
            </a:r>
          </a:p>
          <a:p>
            <a:r>
              <a:rPr lang="en-US" dirty="0" smtClean="0"/>
              <a:t>Important to note that HPX already has performance counters, we want to tie into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is no longer constrained primarily by the throughput of individual cores or the behavior of the code executing in a single pipeline.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A1DF-64DF-474B-8BA5-14E89EC63E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7756-361C-F54B-AE5B-EB663D6AEC2C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CDA7-A426-7944-8881-C68C92616898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00A0-D05A-944B-AA34-7EC97FCAED6A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3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B2C1-61B9-814D-9017-7F19C570E72E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O_Signature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27" y="102091"/>
            <a:ext cx="2239804" cy="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6CEC-DB55-BE41-BEA5-05B01C100B10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3B1-2B45-3A4C-9A8D-19DCA6840B1F}" type="datetime4">
              <a:rPr lang="en-US" smtClean="0"/>
              <a:t>June 10,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O_Signature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27" y="102091"/>
            <a:ext cx="2239804" cy="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1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0923-F9F9-2A4E-A8F5-070DB9359D50}" type="datetime4">
              <a:rPr lang="en-US" smtClean="0"/>
              <a:t>June 10,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O_Signature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27" y="102091"/>
            <a:ext cx="2239804" cy="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E403-F92B-DF46-9DA0-77E4137140F7}" type="datetime4">
              <a:rPr lang="en-US" smtClean="0"/>
              <a:t>June 10,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O_Signature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27" y="102091"/>
            <a:ext cx="2239804" cy="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9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46C9-3A0B-0D4B-8C1D-C2101779F94A}" type="datetime4">
              <a:rPr lang="en-US" smtClean="0"/>
              <a:t>June 10,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UO_Signature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27" y="102091"/>
            <a:ext cx="2239804" cy="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9763-B192-0C40-A608-B15B76528F70}" type="datetime4">
              <a:rPr lang="en-US" smtClean="0"/>
              <a:t>June 10,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27" y="102091"/>
            <a:ext cx="2239804" cy="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6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7F95-5FB1-D344-B985-427941EC5954}" type="datetime4">
              <a:rPr lang="en-US" smtClean="0"/>
              <a:t>June 10,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27" y="102091"/>
            <a:ext cx="2239804" cy="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C78B40-D809-B84F-891E-F5A303CD1FC9}" type="datetime4">
              <a:rPr lang="en-US" smtClean="0"/>
              <a:pPr/>
              <a:t>June 10,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ROSS 2013 - Eugene,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7DAC409-9535-8146-BCE8-AA54EA7D4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xstack.sandia.gov/xpress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Early Prototype of an Autonomic Performance Environment for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0076" y="2571726"/>
            <a:ext cx="5494294" cy="35861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Kevin Huck, Sameer </a:t>
            </a:r>
            <a:r>
              <a:rPr lang="en-US" sz="2400" dirty="0" err="1" smtClean="0"/>
              <a:t>Shende,Allen</a:t>
            </a:r>
            <a:r>
              <a:rPr lang="en-US" sz="2400" dirty="0" smtClean="0"/>
              <a:t> </a:t>
            </a:r>
            <a:r>
              <a:rPr lang="en-US" sz="2400" dirty="0" err="1" smtClean="0"/>
              <a:t>Malony</a:t>
            </a:r>
            <a:endParaRPr lang="en-US" sz="2400" dirty="0" smtClean="0"/>
          </a:p>
          <a:p>
            <a:r>
              <a:rPr lang="en-US" sz="2400" dirty="0" smtClean="0"/>
              <a:t>University of Oregon</a:t>
            </a:r>
          </a:p>
          <a:p>
            <a:r>
              <a:rPr lang="en-US" sz="2400" dirty="0" err="1" smtClean="0"/>
              <a:t>Hartmut</a:t>
            </a:r>
            <a:r>
              <a:rPr lang="en-US" sz="2400" dirty="0" smtClean="0"/>
              <a:t> Kaiser</a:t>
            </a:r>
          </a:p>
          <a:p>
            <a:r>
              <a:rPr lang="en-US" sz="2400" dirty="0" smtClean="0"/>
              <a:t>Louisiana State University</a:t>
            </a:r>
          </a:p>
          <a:p>
            <a:r>
              <a:rPr lang="en-US" sz="2400" dirty="0" smtClean="0"/>
              <a:t>Allan Porterfield, Rob Fowler</a:t>
            </a:r>
          </a:p>
          <a:p>
            <a:r>
              <a:rPr lang="en-US" sz="2400" dirty="0" smtClean="0"/>
              <a:t>RENCI</a:t>
            </a:r>
          </a:p>
          <a:p>
            <a:r>
              <a:rPr lang="en-US" sz="2400" dirty="0" smtClean="0"/>
              <a:t>Ron </a:t>
            </a:r>
            <a:r>
              <a:rPr lang="en-US" sz="2400" dirty="0" err="1" smtClean="0"/>
              <a:t>Brightwell</a:t>
            </a:r>
            <a:endParaRPr lang="en-US" sz="2400" dirty="0" smtClean="0"/>
          </a:p>
          <a:p>
            <a:r>
              <a:rPr lang="en-US" sz="2400" dirty="0" smtClean="0"/>
              <a:t>Sandia National Labs</a:t>
            </a:r>
          </a:p>
        </p:txBody>
      </p:sp>
      <p:pic>
        <p:nvPicPr>
          <p:cNvPr id="8" name="Picture 7" descr="500px-LS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5" y="3293493"/>
            <a:ext cx="1828800" cy="570586"/>
          </a:xfrm>
          <a:prstGeom prst="rect">
            <a:avLst/>
          </a:prstGeom>
        </p:spPr>
      </p:pic>
      <p:pic>
        <p:nvPicPr>
          <p:cNvPr id="9" name="Picture 8" descr="RENCI-Official-Log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31065" r="20997" b="29750"/>
          <a:stretch/>
        </p:blipFill>
        <p:spPr>
          <a:xfrm>
            <a:off x="1062135" y="4092041"/>
            <a:ext cx="1828800" cy="959132"/>
          </a:xfrm>
          <a:prstGeom prst="rect">
            <a:avLst/>
          </a:prstGeom>
        </p:spPr>
      </p:pic>
      <p:pic>
        <p:nvPicPr>
          <p:cNvPr id="10" name="Picture 9" descr="500px-Sandia_National_Laboratori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5" y="5305259"/>
            <a:ext cx="1828800" cy="731520"/>
          </a:xfrm>
          <a:prstGeom prst="rect">
            <a:avLst/>
          </a:prstGeom>
        </p:spPr>
      </p:pic>
      <p:pic>
        <p:nvPicPr>
          <p:cNvPr id="11" name="Picture 10" descr="U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2" y="2571726"/>
            <a:ext cx="2628038" cy="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4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open-source implementation of </a:t>
            </a:r>
            <a:r>
              <a:rPr lang="en-US" dirty="0" err="1" smtClean="0"/>
              <a:t>ParalleX</a:t>
            </a:r>
            <a:endParaRPr lang="en-US" dirty="0" smtClean="0"/>
          </a:p>
          <a:p>
            <a:r>
              <a:rPr lang="en-US" dirty="0" smtClean="0"/>
              <a:t>Modular runtime system for conventional architectures (NUMA machines, clusters)</a:t>
            </a:r>
          </a:p>
          <a:p>
            <a:r>
              <a:rPr lang="en-US" dirty="0" smtClean="0"/>
              <a:t>Supports all key </a:t>
            </a:r>
            <a:r>
              <a:rPr lang="en-US" dirty="0" err="1" smtClean="0"/>
              <a:t>ParalleX</a:t>
            </a:r>
            <a:r>
              <a:rPr lang="en-US" dirty="0" smtClean="0"/>
              <a:t> </a:t>
            </a:r>
            <a:r>
              <a:rPr lang="en-US" dirty="0" err="1" smtClean="0"/>
              <a:t>paradims</a:t>
            </a:r>
            <a:endParaRPr lang="en-US" dirty="0" smtClean="0"/>
          </a:p>
          <a:p>
            <a:pPr lvl="1"/>
            <a:r>
              <a:rPr lang="en-US" dirty="0" smtClean="0"/>
              <a:t>Parcels &amp; parcel transport layer</a:t>
            </a:r>
          </a:p>
          <a:p>
            <a:pPr lvl="1"/>
            <a:r>
              <a:rPr lang="en-US" dirty="0" smtClean="0"/>
              <a:t>PX-threads and management</a:t>
            </a:r>
          </a:p>
          <a:p>
            <a:pPr lvl="1"/>
            <a:r>
              <a:rPr lang="en-US" dirty="0" smtClean="0"/>
              <a:t>Local Control Objects (LCO)</a:t>
            </a:r>
          </a:p>
          <a:p>
            <a:pPr lvl="1"/>
            <a:r>
              <a:rPr lang="en-US" dirty="0" smtClean="0"/>
              <a:t>Active Global Address Space (AGAS)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D6D8-DD5F-3948-914A-AD330DDF374E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3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x-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912424"/>
            <a:ext cx="8051800" cy="412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HPX-3 architecture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28944" y="1916024"/>
            <a:ext cx="3368956" cy="835315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EE5-EA7E-1047-8356-C17E206E8F75}" type="datetime4">
              <a:rPr lang="en-US" smtClean="0"/>
              <a:t>June 10,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1792" y="1417638"/>
            <a:ext cx="313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queue length, PAPI,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8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APEX: </a:t>
            </a:r>
            <a:r>
              <a:rPr lang="en-US" dirty="0" smtClean="0"/>
              <a:t>Autonomic </a:t>
            </a:r>
            <a:r>
              <a:rPr lang="en-US" dirty="0"/>
              <a:t>Performance Environment for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Node, core count, heterogeneity all increasing</a:t>
            </a:r>
          </a:p>
          <a:p>
            <a:r>
              <a:rPr lang="en-US" dirty="0" smtClean="0"/>
              <a:t>Cores interacting through shared resources</a:t>
            </a:r>
          </a:p>
          <a:p>
            <a:pPr lvl="1"/>
            <a:r>
              <a:rPr lang="en-US" dirty="0" smtClean="0"/>
              <a:t>Manifested by bottlenecks and queuing at scarce resources both on chip (node) and between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F1EB-DC9B-C84B-A2BC-526321606FA6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25" y="3748028"/>
            <a:ext cx="2106050" cy="24758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65122" y="5340194"/>
            <a:ext cx="547594" cy="248443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3782818"/>
            <a:ext cx="5753327" cy="2343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Measurement and analysis need to be available in real time to all levels of software stack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344829" y="4367561"/>
            <a:ext cx="227546" cy="1664648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APEX: Autonomic Performance Environment for </a:t>
            </a:r>
            <a:r>
              <a:rPr lang="en-US" dirty="0" err="1"/>
              <a:t>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Performance observation requirements had been satisfied by local measurements and offline optimization (focus on </a:t>
            </a:r>
            <a:r>
              <a:rPr lang="en-US" i="1" dirty="0"/>
              <a:t>first person</a:t>
            </a:r>
            <a:r>
              <a:rPr lang="en-US" dirty="0"/>
              <a:t>) </a:t>
            </a:r>
          </a:p>
          <a:p>
            <a:r>
              <a:rPr lang="en-US" dirty="0" smtClean="0"/>
              <a:t>Inadequate for </a:t>
            </a:r>
            <a:r>
              <a:rPr lang="en-US" dirty="0" err="1" smtClean="0"/>
              <a:t>exascale</a:t>
            </a:r>
            <a:endParaRPr lang="en-US" dirty="0" smtClean="0"/>
          </a:p>
          <a:p>
            <a:pPr lvl="1"/>
            <a:r>
              <a:rPr lang="en-US" dirty="0" smtClean="0"/>
              <a:t>Shared resources operate independently of the cores that have hardware monitors built in</a:t>
            </a:r>
          </a:p>
          <a:p>
            <a:r>
              <a:rPr lang="en-US" dirty="0" smtClean="0"/>
              <a:t>Requirement for </a:t>
            </a:r>
            <a:r>
              <a:rPr lang="en-US" i="1" dirty="0" smtClean="0"/>
              <a:t>third person</a:t>
            </a:r>
            <a:r>
              <a:rPr lang="en-US" dirty="0" smtClean="0"/>
              <a:t> observation</a:t>
            </a:r>
          </a:p>
          <a:p>
            <a:r>
              <a:rPr lang="en-US" dirty="0" smtClean="0"/>
              <a:t>Make node-wide resource utilization data </a:t>
            </a:r>
            <a:r>
              <a:rPr lang="en-US" i="1" dirty="0" smtClean="0"/>
              <a:t>and</a:t>
            </a:r>
            <a:r>
              <a:rPr lang="en-US" dirty="0" smtClean="0"/>
              <a:t> analysis, energy consumption, health available in real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B2C1-61B9-814D-9017-7F19C570E72E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Top down and bottom up performance mapping</a:t>
            </a:r>
          </a:p>
          <a:p>
            <a:r>
              <a:rPr lang="en-US" dirty="0" smtClean="0"/>
              <a:t>OS (LXK) tracks system resource assignment, utilization, job contention, overhead</a:t>
            </a:r>
          </a:p>
          <a:p>
            <a:r>
              <a:rPr lang="en-US" dirty="0" smtClean="0"/>
              <a:t>Runtime (HPX) tracks threads, queues, concurrency, remote operations, parcels, memory management</a:t>
            </a:r>
          </a:p>
          <a:p>
            <a:r>
              <a:rPr lang="en-US" dirty="0" err="1" smtClean="0"/>
              <a:t>ParalleX</a:t>
            </a:r>
            <a:r>
              <a:rPr lang="en-US" dirty="0" smtClean="0"/>
              <a:t>, DSLs and Legacy codes allow language-level performance semantics to be measured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B2C1-61B9-814D-9017-7F19C570E72E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Development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Performance introspection across layers to enable dynamic, adaptive operation and decision control</a:t>
            </a:r>
          </a:p>
          <a:p>
            <a:r>
              <a:rPr lang="en-US" dirty="0" smtClean="0"/>
              <a:t>Extends previous work on building decision support instrumentation (</a:t>
            </a:r>
            <a:r>
              <a:rPr lang="en-US" dirty="0" err="1" smtClean="0"/>
              <a:t>RCRToolkit</a:t>
            </a:r>
            <a:r>
              <a:rPr lang="en-US" dirty="0" smtClean="0"/>
              <a:t>) for introspective adaptive scheduling</a:t>
            </a:r>
            <a:endParaRPr lang="en-US" dirty="0"/>
          </a:p>
          <a:p>
            <a:r>
              <a:rPr lang="en-US" dirty="0" smtClean="0"/>
              <a:t>Resource Centric Reflection</a:t>
            </a:r>
          </a:p>
          <a:p>
            <a:r>
              <a:rPr lang="en-US" dirty="0" smtClean="0"/>
              <a:t>Daemon monitors shared, non-core resources</a:t>
            </a:r>
          </a:p>
          <a:p>
            <a:r>
              <a:rPr lang="en-US" dirty="0" smtClean="0"/>
              <a:t>Real-time analysis, raw/processed data published to shared memory region, clients subscribe</a:t>
            </a:r>
          </a:p>
          <a:p>
            <a:r>
              <a:rPr lang="en-US" dirty="0" smtClean="0"/>
              <a:t>Display/logging tool, adaptive thread scheduler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B2C1-61B9-814D-9017-7F19C570E72E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5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Development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Couples first person and third person performance views by translating application context down the </a:t>
            </a:r>
            <a:r>
              <a:rPr lang="en-US" dirty="0" err="1" smtClean="0"/>
              <a:t>OpenX</a:t>
            </a:r>
            <a:r>
              <a:rPr lang="en-US" dirty="0" smtClean="0"/>
              <a:t> stack</a:t>
            </a:r>
          </a:p>
          <a:p>
            <a:r>
              <a:rPr lang="en-US" dirty="0" smtClean="0"/>
              <a:t>Associates the execution performance state back up</a:t>
            </a:r>
          </a:p>
          <a:p>
            <a:r>
              <a:rPr lang="en-US" dirty="0" smtClean="0"/>
              <a:t>TAU Performance System used as base for measurement in HPX</a:t>
            </a:r>
          </a:p>
          <a:p>
            <a:r>
              <a:rPr lang="en-US" dirty="0" smtClean="0"/>
              <a:t>Wrapper interposition libraries for legacy measurement, XPI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B2C1-61B9-814D-9017-7F19C570E72E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APEX: monitoring and writing to RCR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7FB-A658-884E-BDEF-C262D74A1535}" type="datetime4">
              <a:rPr lang="en-US" smtClean="0"/>
              <a:t>June 10,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53693" y="1339355"/>
            <a:ext cx="8051019" cy="4958857"/>
            <a:chOff x="275776" y="1397493"/>
            <a:chExt cx="8730808" cy="5377559"/>
          </a:xfrm>
        </p:grpSpPr>
        <p:sp>
          <p:nvSpPr>
            <p:cNvPr id="6" name="Rectangle 5"/>
            <p:cNvSpPr/>
            <p:nvPr/>
          </p:nvSpPr>
          <p:spPr bwMode="auto">
            <a:xfrm>
              <a:off x="1322059" y="3315274"/>
              <a:ext cx="7684525" cy="180115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RCR Blackboard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446241" y="3444853"/>
              <a:ext cx="1373625" cy="1256921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HW State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55716" y="3444853"/>
              <a:ext cx="1373625" cy="1256921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OS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State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477508" y="3444853"/>
              <a:ext cx="1373625" cy="1256921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HPX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State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991273" y="3444853"/>
              <a:ext cx="1373625" cy="1256921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XPI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State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04663" y="3444853"/>
              <a:ext cx="1373625" cy="1256921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DSL</a:t>
              </a:r>
              <a:r>
                <a:rPr lang="en-US" dirty="0"/>
                <a:t> </a:t>
              </a:r>
              <a:r>
                <a:rPr lang="en-US" dirty="0" smtClean="0"/>
                <a:t>or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Legacy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State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151149" y="1397493"/>
              <a:ext cx="6323857" cy="141241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APEX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Magnetic Disk 12"/>
            <p:cNvSpPr/>
            <p:nvPr/>
          </p:nvSpPr>
          <p:spPr bwMode="auto">
            <a:xfrm>
              <a:off x="275776" y="1410451"/>
              <a:ext cx="1373625" cy="1438333"/>
            </a:xfrm>
            <a:prstGeom prst="flowChartMagneticDisk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Profiles,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Traces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435189" y="5492212"/>
              <a:ext cx="1892514" cy="128284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RCR Daemon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299803" y="1540034"/>
              <a:ext cx="1382940" cy="997764"/>
            </a:xfrm>
            <a:prstGeom prst="roundRect">
              <a:avLst/>
            </a:prstGeom>
            <a:solidFill>
              <a:srgbClr val="7EB60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TAU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6" name="Straight Arrow Connector 15"/>
            <p:cNvCxnSpPr>
              <a:stCxn id="15" idx="1"/>
              <a:endCxn id="13" idx="4"/>
            </p:cNvCxnSpPr>
            <p:nvPr/>
          </p:nvCxnSpPr>
          <p:spPr bwMode="auto">
            <a:xfrm flipH="1">
              <a:off x="1649401" y="2038916"/>
              <a:ext cx="650402" cy="907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Up Arrow 16"/>
            <p:cNvSpPr/>
            <p:nvPr/>
          </p:nvSpPr>
          <p:spPr bwMode="auto">
            <a:xfrm>
              <a:off x="6684508" y="4585157"/>
              <a:ext cx="333823" cy="907055"/>
            </a:xfrm>
            <a:prstGeom prst="up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Up Arrow 17"/>
            <p:cNvSpPr/>
            <p:nvPr/>
          </p:nvSpPr>
          <p:spPr bwMode="auto">
            <a:xfrm>
              <a:off x="7744019" y="4585157"/>
              <a:ext cx="333823" cy="907055"/>
            </a:xfrm>
            <a:prstGeom prst="up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Up Arrow 18"/>
            <p:cNvSpPr/>
            <p:nvPr/>
          </p:nvSpPr>
          <p:spPr bwMode="auto">
            <a:xfrm>
              <a:off x="6669996" y="2537798"/>
              <a:ext cx="333823" cy="907055"/>
            </a:xfrm>
            <a:prstGeom prst="up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Up Arrow 19"/>
            <p:cNvSpPr/>
            <p:nvPr/>
          </p:nvSpPr>
          <p:spPr bwMode="auto">
            <a:xfrm>
              <a:off x="7729507" y="2537798"/>
              <a:ext cx="333823" cy="907055"/>
            </a:xfrm>
            <a:prstGeom prst="up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Up-Down Arrow 20"/>
            <p:cNvSpPr/>
            <p:nvPr/>
          </p:nvSpPr>
          <p:spPr bwMode="auto">
            <a:xfrm>
              <a:off x="2431211" y="2602584"/>
              <a:ext cx="272133" cy="1023680"/>
            </a:xfrm>
            <a:prstGeom prst="upDown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Up-Down Arrow 21"/>
            <p:cNvSpPr/>
            <p:nvPr/>
          </p:nvSpPr>
          <p:spPr bwMode="auto">
            <a:xfrm>
              <a:off x="3546676" y="2602584"/>
              <a:ext cx="272133" cy="1023680"/>
            </a:xfrm>
            <a:prstGeom prst="upDown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Up-Down Arrow 22"/>
            <p:cNvSpPr/>
            <p:nvPr/>
          </p:nvSpPr>
          <p:spPr bwMode="auto">
            <a:xfrm>
              <a:off x="5029705" y="2602584"/>
              <a:ext cx="272133" cy="1023680"/>
            </a:xfrm>
            <a:prstGeom prst="upDownArrow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5776" y="5142345"/>
              <a:ext cx="422202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APEX:</a:t>
              </a:r>
            </a:p>
            <a:p>
              <a:r>
                <a:rPr lang="en-US" i="0" dirty="0" smtClean="0"/>
                <a:t>- “broadcasts” performance state</a:t>
              </a:r>
            </a:p>
            <a:p>
              <a:r>
                <a:rPr lang="en-US" i="0" dirty="0" smtClean="0"/>
                <a:t>- monitors performance state</a:t>
              </a:r>
            </a:p>
            <a:p>
              <a:r>
                <a:rPr lang="en-US" i="0" dirty="0" smtClean="0"/>
                <a:t>- “triggers” an action</a:t>
              </a:r>
              <a:endParaRPr lang="en-US" i="0" dirty="0"/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6420428" y="1470797"/>
            <a:ext cx="1275263" cy="920077"/>
          </a:xfrm>
          <a:prstGeom prst="roundRect">
            <a:avLst/>
          </a:prstGeom>
          <a:solidFill>
            <a:srgbClr val="7EB60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RCR client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7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APEX: Prototype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of HPX performance counters to APEX (TAU) counters</a:t>
            </a:r>
          </a:p>
          <a:p>
            <a:r>
              <a:rPr lang="en-US" dirty="0" smtClean="0"/>
              <a:t>Intel® ITT Instrumentation of HPX runtime (thread scheduler) mapped to APEX timers</a:t>
            </a:r>
          </a:p>
          <a:p>
            <a:r>
              <a:rPr lang="en-US" dirty="0" smtClean="0"/>
              <a:t>APEX as RCR client to observe power use</a:t>
            </a:r>
          </a:p>
          <a:p>
            <a:r>
              <a:rPr lang="en-US" dirty="0" smtClean="0"/>
              <a:t>RCR </a:t>
            </a:r>
            <a:r>
              <a:rPr lang="en-US" dirty="0"/>
              <a:t>/</a:t>
            </a:r>
            <a:r>
              <a:rPr lang="en-US" dirty="0" smtClean="0"/>
              <a:t> HPX thread scheduler integration underway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DF00-0700-0A49-9D5D-175452FB2479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tc12-detailed-val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" y="910999"/>
            <a:ext cx="8758006" cy="5276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797" y="2918745"/>
            <a:ext cx="130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HPX “main”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9225" y="2272414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HPX user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2087" y="4291185"/>
            <a:ext cx="159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HPX “helper” OS threads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537711" y="3684645"/>
            <a:ext cx="265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HPX thread scheduler loop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94001" y="2437496"/>
            <a:ext cx="0" cy="383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4758578" y="2641746"/>
            <a:ext cx="0" cy="791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6951440" y="3580421"/>
            <a:ext cx="4483" cy="710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951441" y="4937516"/>
            <a:ext cx="4482" cy="555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H="1">
            <a:off x="8354142" y="3869311"/>
            <a:ext cx="324804" cy="93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34924" y="4356993"/>
            <a:ext cx="2159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GTCX on 1 node of ACISS cluster at UO</a:t>
            </a:r>
          </a:p>
          <a:p>
            <a:r>
              <a:rPr lang="en-US" dirty="0" smtClean="0"/>
              <a:t>* 21 / 84 OS threads</a:t>
            </a:r>
            <a:br>
              <a:rPr lang="en-US" dirty="0" smtClean="0"/>
            </a:br>
            <a:r>
              <a:rPr lang="en-US" dirty="0" smtClean="0"/>
              <a:t>* 12 cores (user)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HPX Profile Example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F7E7-237A-D146-B052-448F0A5F3FF8}" type="datetime4">
              <a:rPr lang="en-US" smtClean="0"/>
              <a:t>June 10,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Introduction/Motivation</a:t>
            </a:r>
          </a:p>
          <a:p>
            <a:r>
              <a:rPr lang="en-US" dirty="0" smtClean="0"/>
              <a:t>XPRESS Overview</a:t>
            </a:r>
          </a:p>
          <a:p>
            <a:r>
              <a:rPr lang="en-US" dirty="0" smtClean="0"/>
              <a:t>Relevant Components</a:t>
            </a:r>
          </a:p>
          <a:p>
            <a:pPr lvl="1"/>
            <a:r>
              <a:rPr lang="en-US" dirty="0" smtClean="0"/>
              <a:t>HPX Runtime</a:t>
            </a:r>
          </a:p>
          <a:p>
            <a:pPr lvl="1"/>
            <a:r>
              <a:rPr lang="en-US" dirty="0" smtClean="0"/>
              <a:t>APEX Concepts</a:t>
            </a:r>
          </a:p>
          <a:p>
            <a:r>
              <a:rPr lang="en-US" dirty="0" smtClean="0"/>
              <a:t>APEX Prototype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298-B4F6-2B49-872B-341DA576855F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tc32prof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5" y="1227183"/>
            <a:ext cx="5234923" cy="512916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GTC Profile with 32 threads, 1 node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092E-6D6E-0542-9D58-930DA7517787}" type="datetime4">
              <a:rPr lang="en-US" smtClean="0"/>
              <a:t>June 10,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2545" y="3429000"/>
            <a:ext cx="5205012" cy="1475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tx32-detail-mea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9" b="75013"/>
          <a:stretch/>
        </p:blipFill>
        <p:spPr>
          <a:xfrm>
            <a:off x="3898385" y="3464282"/>
            <a:ext cx="5030048" cy="14080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09436" y="2246051"/>
            <a:ext cx="286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15.24-19.43% of time spent in the thread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9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E403-F92B-DF46-9DA0-77E4137140F7}" type="datetime4">
              <a:rPr lang="en-US" smtClean="0"/>
              <a:t>June 10,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gtc32trace-schedul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2" y="547463"/>
            <a:ext cx="8467075" cy="5763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6858" y="3951619"/>
            <a:ext cx="26231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gtc_partition_loop_action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0029" y="4509765"/>
            <a:ext cx="2372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thread_scheduler_loop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Distinguish between HPX task execution and preemption/migration</a:t>
            </a:r>
          </a:p>
          <a:p>
            <a:r>
              <a:rPr lang="en-US" dirty="0" smtClean="0"/>
              <a:t>Performance data not stored in </a:t>
            </a:r>
            <a:r>
              <a:rPr lang="en-US" dirty="0" err="1" smtClean="0"/>
              <a:t>ParalleX</a:t>
            </a:r>
            <a:r>
              <a:rPr lang="en-US" dirty="0" smtClean="0"/>
              <a:t> model</a:t>
            </a:r>
          </a:p>
          <a:p>
            <a:r>
              <a:rPr lang="en-US" dirty="0"/>
              <a:t>Instrumentation of HPX parcel transport, local control objects, global address space</a:t>
            </a:r>
          </a:p>
          <a:p>
            <a:r>
              <a:rPr lang="en-US" dirty="0" smtClean="0"/>
              <a:t>Expanded information sharing between components</a:t>
            </a:r>
          </a:p>
          <a:p>
            <a:r>
              <a:rPr lang="en-US" dirty="0" smtClean="0"/>
              <a:t>Runtime analysis and distillation of wide-scale performance data</a:t>
            </a:r>
          </a:p>
          <a:p>
            <a:r>
              <a:rPr lang="en-US" dirty="0" smtClean="0"/>
              <a:t>Integration with Kitten/LXK OS</a:t>
            </a:r>
          </a:p>
          <a:p>
            <a:r>
              <a:rPr lang="en-US" dirty="0" smtClean="0"/>
              <a:t>Event based model for triggering runtime corrections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16E-2065-504C-B968-C59F64426554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4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Support for this work was provided through Scientific Discovery through Advanced Computing (</a:t>
            </a:r>
            <a:r>
              <a:rPr lang="en-US" dirty="0" err="1" smtClean="0"/>
              <a:t>SciDAC</a:t>
            </a:r>
            <a:r>
              <a:rPr lang="en-US" dirty="0" smtClean="0"/>
              <a:t>) program funded by U.S. Department of Energy, Office of Science, Advanced Scientific Computing Research (and Basic Energy Sciences/Biological and Environmental Research/High Energy Physics/Fusion Energy Sciences/Nuclear Physics) under award numbers DE-SC0008638, DE-SC0008704, DE- FG02-11ER26050 and DE-SC0006925.</a:t>
            </a:r>
          </a:p>
          <a:p>
            <a:r>
              <a:rPr lang="en-US" dirty="0" smtClean="0"/>
              <a:t>The ACISS cluster is supported by a Major Research Instrumentation grant from the National Science Foundation (NSF), Office of Cyber Infrastructure, grant number OCI-0960354.</a:t>
            </a:r>
          </a:p>
          <a:p>
            <a:r>
              <a:rPr lang="en-US" dirty="0" smtClean="0"/>
              <a:t>Sandia National Laboratories is a multi-program laboratory managed and operated by Sandia Corporation, a wholly owned subsidiary of Lockheed Martin Corporation, for the U.S. DOE’s National Nuclear Security Administration under contract DE- AC04-94AL85000.</a:t>
            </a:r>
            <a:endParaRPr lang="en-US" dirty="0"/>
          </a:p>
        </p:txBody>
      </p:sp>
      <p:pic>
        <p:nvPicPr>
          <p:cNvPr id="4" name="Picture 3" descr="scida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03" y="5728068"/>
            <a:ext cx="1221921" cy="457200"/>
          </a:xfrm>
          <a:prstGeom prst="rect">
            <a:avLst/>
          </a:prstGeom>
        </p:spPr>
      </p:pic>
      <p:pic>
        <p:nvPicPr>
          <p:cNvPr id="5" name="Picture 4" descr="ns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4" y="5728068"/>
            <a:ext cx="457200" cy="457200"/>
          </a:xfrm>
          <a:prstGeom prst="rect">
            <a:avLst/>
          </a:prstGeom>
        </p:spPr>
      </p:pic>
      <p:pic>
        <p:nvPicPr>
          <p:cNvPr id="6" name="Picture 5" descr="500px-Sandia_National_Laboratorie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57" y="5728068"/>
            <a:ext cx="1143000" cy="457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8F95-BA17-FC48-AEFD-2DE727723232}" type="datetime4">
              <a:rPr lang="en-US" smtClean="0"/>
              <a:t>June 10,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ROSS 2013 - Eugene, Oregon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Introduction/Motivation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Extreme-scale computing requires a new perspective on the role of performance observation in the </a:t>
            </a:r>
            <a:r>
              <a:rPr lang="en-US" dirty="0" err="1" smtClean="0"/>
              <a:t>Exascale</a:t>
            </a:r>
            <a:r>
              <a:rPr lang="en-US" dirty="0" smtClean="0"/>
              <a:t> system software stack</a:t>
            </a:r>
          </a:p>
          <a:p>
            <a:r>
              <a:rPr lang="en-US" dirty="0" smtClean="0"/>
              <a:t>High concurrency and dynamic operation</a:t>
            </a:r>
          </a:p>
          <a:p>
            <a:r>
              <a:rPr lang="en-US" dirty="0" smtClean="0"/>
              <a:t>Post-mortem performance measurement and analysis is not good enough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first- and third-person observation</a:t>
            </a:r>
          </a:p>
          <a:p>
            <a:pPr lvl="1"/>
            <a:r>
              <a:rPr lang="en-US" i="1" dirty="0" smtClean="0"/>
              <a:t>In situ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Introspection across stack layers</a:t>
            </a:r>
          </a:p>
          <a:p>
            <a:pPr lvl="1"/>
            <a:r>
              <a:rPr lang="en-US" dirty="0" smtClean="0"/>
              <a:t>Dynamic feedback and adaptation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6188-7C95-7646-A6DE-7FC6BE34529A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29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Runtime system implementing </a:t>
            </a:r>
            <a:r>
              <a:rPr lang="en-US" dirty="0" err="1" smtClean="0"/>
              <a:t>ParalleX</a:t>
            </a:r>
            <a:r>
              <a:rPr lang="en-US" dirty="0" smtClean="0"/>
              <a:t>, </a:t>
            </a:r>
            <a:r>
              <a:rPr lang="en-US" dirty="0"/>
              <a:t>co-designed with an </a:t>
            </a:r>
            <a:r>
              <a:rPr lang="en-US" dirty="0" smtClean="0"/>
              <a:t>Operating System.</a:t>
            </a:r>
          </a:p>
          <a:p>
            <a:pPr lvl="1"/>
            <a:r>
              <a:rPr lang="en-US" dirty="0"/>
              <a:t>Sandia National Laboratories (Ron </a:t>
            </a:r>
            <a:r>
              <a:rPr lang="en-US" dirty="0" err="1" smtClean="0"/>
              <a:t>Brightwell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Indiana </a:t>
            </a:r>
            <a:r>
              <a:rPr lang="en-US" dirty="0" smtClean="0"/>
              <a:t>University (Thomas Sterling, Andrew </a:t>
            </a:r>
            <a:r>
              <a:rPr lang="en-US" dirty="0" err="1" smtClean="0"/>
              <a:t>Lumsdane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Lawrence Berkeley National </a:t>
            </a:r>
            <a:r>
              <a:rPr lang="en-US" dirty="0" smtClean="0"/>
              <a:t>Laboratory (Alice </a:t>
            </a:r>
            <a:r>
              <a:rPr lang="en-US" dirty="0" err="1" smtClean="0"/>
              <a:t>Koniges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Louisiana State </a:t>
            </a:r>
            <a:r>
              <a:rPr lang="en-US" dirty="0" smtClean="0"/>
              <a:t>University (</a:t>
            </a:r>
            <a:r>
              <a:rPr lang="en-US" dirty="0" err="1" smtClean="0"/>
              <a:t>Hartmut</a:t>
            </a:r>
            <a:r>
              <a:rPr lang="en-US" dirty="0" smtClean="0"/>
              <a:t> Kaiser)</a:t>
            </a:r>
            <a:endParaRPr lang="en-US" dirty="0"/>
          </a:p>
          <a:p>
            <a:pPr lvl="1"/>
            <a:r>
              <a:rPr lang="en-US" dirty="0"/>
              <a:t>Oak Ridge National </a:t>
            </a:r>
            <a:r>
              <a:rPr lang="en-US" dirty="0" smtClean="0"/>
              <a:t>Laboratory (Chris Baker)</a:t>
            </a:r>
            <a:endParaRPr lang="en-US" dirty="0"/>
          </a:p>
          <a:p>
            <a:pPr lvl="1"/>
            <a:r>
              <a:rPr lang="en-US" dirty="0"/>
              <a:t>University of </a:t>
            </a:r>
            <a:r>
              <a:rPr lang="en-US" dirty="0" smtClean="0"/>
              <a:t>Houston (Barbara Chapman)</a:t>
            </a:r>
            <a:endParaRPr lang="en-US" dirty="0"/>
          </a:p>
          <a:p>
            <a:pPr lvl="1"/>
            <a:r>
              <a:rPr lang="en-US" dirty="0"/>
              <a:t>University of North </a:t>
            </a:r>
            <a:r>
              <a:rPr lang="en-US" dirty="0" smtClean="0"/>
              <a:t>Carolina (Allan Porterfield, Rob Fowler)</a:t>
            </a:r>
            <a:endParaRPr lang="en-US" dirty="0"/>
          </a:p>
          <a:p>
            <a:pPr lvl="1"/>
            <a:r>
              <a:rPr lang="en-US" dirty="0"/>
              <a:t>University of </a:t>
            </a:r>
            <a:r>
              <a:rPr lang="en-US" dirty="0" smtClean="0"/>
              <a:t>Oregon (Allen </a:t>
            </a:r>
            <a:r>
              <a:rPr lang="en-US" dirty="0" err="1" smtClean="0"/>
              <a:t>Malony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3"/>
              </a:rPr>
              <a:t>http://xstack.sandia.gov/xpress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500px-LSU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26" y="5803114"/>
            <a:ext cx="1465386" cy="457200"/>
          </a:xfrm>
          <a:prstGeom prst="rect">
            <a:avLst/>
          </a:prstGeom>
        </p:spPr>
      </p:pic>
      <p:pic>
        <p:nvPicPr>
          <p:cNvPr id="5" name="Picture 4" descr="RENCI-Official-Logo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31065" r="20997" b="29750"/>
          <a:stretch/>
        </p:blipFill>
        <p:spPr>
          <a:xfrm>
            <a:off x="7253609" y="5803114"/>
            <a:ext cx="871755" cy="457200"/>
          </a:xfrm>
          <a:prstGeom prst="rect">
            <a:avLst/>
          </a:prstGeom>
        </p:spPr>
      </p:pic>
      <p:pic>
        <p:nvPicPr>
          <p:cNvPr id="6" name="Picture 5" descr="500px-Sandia_National_Laboratories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03114"/>
            <a:ext cx="1143000" cy="457200"/>
          </a:xfrm>
          <a:prstGeom prst="rect">
            <a:avLst/>
          </a:prstGeom>
        </p:spPr>
      </p:pic>
      <p:pic>
        <p:nvPicPr>
          <p:cNvPr id="8" name="Picture 7" descr="IU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03" y="5803114"/>
            <a:ext cx="375091" cy="457200"/>
          </a:xfrm>
          <a:prstGeom prst="rect">
            <a:avLst/>
          </a:prstGeom>
        </p:spPr>
      </p:pic>
      <p:pic>
        <p:nvPicPr>
          <p:cNvPr id="9" name="Picture 8" descr="UO_stack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41" y="5803114"/>
            <a:ext cx="379259" cy="457200"/>
          </a:xfrm>
          <a:prstGeom prst="rect">
            <a:avLst/>
          </a:prstGeom>
        </p:spPr>
      </p:pic>
      <p:pic>
        <p:nvPicPr>
          <p:cNvPr id="10" name="Picture 9" descr="LBNL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26" y="5817221"/>
            <a:ext cx="731521" cy="457200"/>
          </a:xfrm>
          <a:prstGeom prst="rect">
            <a:avLst/>
          </a:prstGeom>
        </p:spPr>
      </p:pic>
      <p:pic>
        <p:nvPicPr>
          <p:cNvPr id="11" name="Picture 10" descr="ORNL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67" y="5803114"/>
            <a:ext cx="887767" cy="457200"/>
          </a:xfrm>
          <a:prstGeom prst="rect">
            <a:avLst/>
          </a:prstGeom>
        </p:spPr>
      </p:pic>
      <p:pic>
        <p:nvPicPr>
          <p:cNvPr id="12" name="Picture 11" descr="Houston_logo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45" y="5803114"/>
            <a:ext cx="1229032" cy="4572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DEAD-1A0F-644F-B800-27B455AFF32D}" type="datetime4">
              <a:rPr lang="en-US" smtClean="0"/>
              <a:t>June 10, 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04" y="204374"/>
            <a:ext cx="5207386" cy="61216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806839" y="1764116"/>
            <a:ext cx="671996" cy="4111933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27628" y="4162828"/>
            <a:ext cx="1204533" cy="594599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1819" y="4707391"/>
            <a:ext cx="153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“APEX”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01704" cy="1143000"/>
          </a:xfrm>
        </p:spPr>
        <p:txBody>
          <a:bodyPr/>
          <a:lstStyle/>
          <a:p>
            <a:r>
              <a:rPr lang="en-US" dirty="0" err="1" smtClean="0"/>
              <a:t>OpenX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2801704" cy="4525963"/>
          </a:xfrm>
        </p:spPr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Exascale</a:t>
            </a:r>
            <a:r>
              <a:rPr lang="en-US" dirty="0" smtClean="0"/>
              <a:t> software stack for </a:t>
            </a:r>
            <a:r>
              <a:rPr lang="en-US" dirty="0" err="1" smtClean="0"/>
              <a:t>ParalleX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2BB8-16D3-7843-A2F5-530CD798162D}" type="datetime4">
              <a:rPr lang="en-US" smtClean="0"/>
              <a:t>June 10, 2013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XPRESS: </a:t>
            </a:r>
            <a:r>
              <a:rPr lang="en-US" dirty="0" err="1" smtClean="0"/>
              <a:t>Exascale</a:t>
            </a:r>
            <a:r>
              <a:rPr lang="en-US" dirty="0" smtClean="0"/>
              <a:t> 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HPX-4: runtime based on </a:t>
            </a:r>
            <a:r>
              <a:rPr lang="en-US" dirty="0" err="1" smtClean="0"/>
              <a:t>OpenX</a:t>
            </a:r>
            <a:r>
              <a:rPr lang="en-US" dirty="0" smtClean="0"/>
              <a:t> modular software architecture</a:t>
            </a:r>
          </a:p>
          <a:p>
            <a:pPr lvl="1"/>
            <a:r>
              <a:rPr lang="en-US" dirty="0" smtClean="0"/>
              <a:t>HPX-3: Current </a:t>
            </a:r>
            <a:r>
              <a:rPr lang="en-US" dirty="0" err="1" smtClean="0"/>
              <a:t>ParalleX</a:t>
            </a:r>
            <a:r>
              <a:rPr lang="en-US" dirty="0" smtClean="0"/>
              <a:t> implementation</a:t>
            </a:r>
          </a:p>
          <a:p>
            <a:r>
              <a:rPr lang="en-US" dirty="0" smtClean="0"/>
              <a:t>LXK: lightweight kernel OS</a:t>
            </a:r>
          </a:p>
          <a:p>
            <a:pPr lvl="1"/>
            <a:r>
              <a:rPr lang="en-US" dirty="0" smtClean="0"/>
              <a:t>Based on the Kitten OS</a:t>
            </a:r>
          </a:p>
        </p:txBody>
      </p:sp>
      <p:pic>
        <p:nvPicPr>
          <p:cNvPr id="4" name="Picture 3" descr="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25" y="3748028"/>
            <a:ext cx="2106050" cy="24758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66325" y="5502681"/>
            <a:ext cx="1869714" cy="493242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66325" y="4917639"/>
            <a:ext cx="1869714" cy="493242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7649-DA02-A140-9FA6-1CABFFF2D152}" type="datetime4">
              <a:rPr lang="en-US" smtClean="0"/>
              <a:t>June 10, 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XPRESS: Programming Models and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XPI – low-level imperative programming interface</a:t>
            </a:r>
          </a:p>
          <a:p>
            <a:r>
              <a:rPr lang="en-US" dirty="0" smtClean="0"/>
              <a:t>Meta-programming framework to support rapid deployment of future embedded DSL formalisms</a:t>
            </a:r>
          </a:p>
          <a:p>
            <a:pPr lvl="1"/>
            <a:r>
              <a:rPr lang="en-US" dirty="0" smtClean="0"/>
              <a:t>Example DSL using meta-DSL toolkit</a:t>
            </a:r>
          </a:p>
        </p:txBody>
      </p:sp>
      <p:pic>
        <p:nvPicPr>
          <p:cNvPr id="4" name="Picture 3" descr="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25" y="3748028"/>
            <a:ext cx="2106050" cy="24758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802635"/>
            <a:ext cx="6009125" cy="1817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Legacy mitigation through MPI &amp; </a:t>
            </a:r>
            <a:r>
              <a:rPr lang="en-US" dirty="0" err="1" smtClean="0"/>
              <a:t>OpenMP</a:t>
            </a:r>
            <a:r>
              <a:rPr lang="en-US" dirty="0" smtClean="0"/>
              <a:t> programming interfaces to the </a:t>
            </a:r>
            <a:r>
              <a:rPr lang="en-US" dirty="0" err="1" smtClean="0"/>
              <a:t>OpenX</a:t>
            </a:r>
            <a:r>
              <a:rPr lang="en-US" dirty="0" smtClean="0"/>
              <a:t> software stack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53200" y="4118870"/>
            <a:ext cx="2019175" cy="684808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7B67-0AE8-9449-AEF8-2106B8E7FD9C}" type="datetime4">
              <a:rPr lang="en-US" smtClean="0"/>
              <a:t>June 10, 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XPRESS: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Science</a:t>
            </a:r>
          </a:p>
          <a:p>
            <a:pPr lvl="1"/>
            <a:r>
              <a:rPr lang="en-US" dirty="0" smtClean="0"/>
              <a:t>Community Earth System Model (CESM)</a:t>
            </a:r>
          </a:p>
          <a:p>
            <a:r>
              <a:rPr lang="en-US" dirty="0" smtClean="0"/>
              <a:t>Nuclear Energy</a:t>
            </a:r>
          </a:p>
          <a:p>
            <a:pPr lvl="1"/>
            <a:r>
              <a:rPr lang="en-US" dirty="0" err="1" smtClean="0"/>
              <a:t>Denovo</a:t>
            </a:r>
            <a:endParaRPr lang="en-US" dirty="0" smtClean="0"/>
          </a:p>
          <a:p>
            <a:r>
              <a:rPr lang="en-US" dirty="0" smtClean="0"/>
              <a:t>Plasma Physics</a:t>
            </a:r>
          </a:p>
          <a:p>
            <a:pPr lvl="1"/>
            <a:r>
              <a:rPr lang="en-US" dirty="0" smtClean="0"/>
              <a:t>GTC (HPX implementation)</a:t>
            </a:r>
          </a:p>
          <a:p>
            <a:r>
              <a:rPr lang="en-US" dirty="0" err="1" smtClean="0"/>
              <a:t>Trilinos</a:t>
            </a:r>
            <a:r>
              <a:rPr lang="en-US" dirty="0" smtClean="0"/>
              <a:t> libraries</a:t>
            </a:r>
          </a:p>
        </p:txBody>
      </p:sp>
      <p:pic>
        <p:nvPicPr>
          <p:cNvPr id="4" name="Picture 3" descr="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25" y="3748028"/>
            <a:ext cx="2106050" cy="247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66325" y="3682908"/>
            <a:ext cx="1527806" cy="493242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2D7-7EAC-3B48-A439-392072753443}" type="datetime4">
              <a:rPr lang="en-US" smtClean="0"/>
              <a:t>June 10, 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XPRESS: Crosscutting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Automatic control and introspection</a:t>
            </a:r>
          </a:p>
          <a:p>
            <a:r>
              <a:rPr lang="en-US" dirty="0" smtClean="0"/>
              <a:t>Resilience</a:t>
            </a:r>
          </a:p>
          <a:p>
            <a:pPr lvl="1"/>
            <a:r>
              <a:rPr lang="en-US" dirty="0" smtClean="0"/>
              <a:t>In memory </a:t>
            </a:r>
            <a:r>
              <a:rPr lang="en-US" dirty="0" err="1" smtClean="0"/>
              <a:t>checkpointing</a:t>
            </a:r>
            <a:r>
              <a:rPr lang="en-US" dirty="0" smtClean="0"/>
              <a:t>, compute-validate-commit cycle that defers side-effects (isolating error propagation)</a:t>
            </a:r>
          </a:p>
          <a:p>
            <a:r>
              <a:rPr lang="en-US" dirty="0" smtClean="0"/>
              <a:t>Power management</a:t>
            </a:r>
          </a:p>
          <a:p>
            <a:pPr lvl="1"/>
            <a:r>
              <a:rPr lang="en-US" dirty="0" smtClean="0"/>
              <a:t>Greater resource utilization per Joule while reducing data movement through </a:t>
            </a:r>
            <a:r>
              <a:rPr lang="en-US" i="1" dirty="0" smtClean="0"/>
              <a:t>active locality management</a:t>
            </a:r>
            <a:endParaRPr lang="en-US" dirty="0" smtClean="0"/>
          </a:p>
          <a:p>
            <a:r>
              <a:rPr lang="en-US" dirty="0" smtClean="0"/>
              <a:t>Heterogeneity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7D8-1B3A-0D4F-AFB8-8B658E73DD54}" type="datetime4">
              <a:rPr lang="en-US" smtClean="0"/>
              <a:t>June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ROSS 2013 - Eugene, Oregon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7393-63CC-F14A-9CA4-8BE2E16886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2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1696</Words>
  <Application>Microsoft Macintosh PowerPoint</Application>
  <PresentationFormat>On-screen Show (4:3)</PresentationFormat>
  <Paragraphs>252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 Early Prototype of an Autonomic Performance Environment for Exascale</vt:lpstr>
      <vt:lpstr>Outline</vt:lpstr>
      <vt:lpstr>Introduction/Motivation</vt:lpstr>
      <vt:lpstr>XPRESS</vt:lpstr>
      <vt:lpstr>OpenX </vt:lpstr>
      <vt:lpstr>XPRESS: Exascale System Software</vt:lpstr>
      <vt:lpstr>XPRESS: Programming Models and Languages</vt:lpstr>
      <vt:lpstr>XPRESS: Applications</vt:lpstr>
      <vt:lpstr>XPRESS: Crosscutting Issues</vt:lpstr>
      <vt:lpstr>HPX</vt:lpstr>
      <vt:lpstr>HPX-3 architecture</vt:lpstr>
      <vt:lpstr>APEX: Autonomic Performance Environment for eXascale</vt:lpstr>
      <vt:lpstr>APEX: Autonomic Performance Environment for eXascale</vt:lpstr>
      <vt:lpstr>Autonomic Performance</vt:lpstr>
      <vt:lpstr>Bottom-Up Development Approach</vt:lpstr>
      <vt:lpstr>Top-Down Development Approach</vt:lpstr>
      <vt:lpstr>APEX: monitoring and writing to RCR</vt:lpstr>
      <vt:lpstr>APEX: Prototype Implementation</vt:lpstr>
      <vt:lpstr>HPX Profile Example</vt:lpstr>
      <vt:lpstr>GTC Profile with 32 threads, 1 node</vt:lpstr>
      <vt:lpstr>PowerPoint Presentation</vt:lpstr>
      <vt:lpstr>Future Work</vt:lpstr>
      <vt:lpstr>Acknowledgements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95</cp:revision>
  <dcterms:created xsi:type="dcterms:W3CDTF">2013-06-04T22:46:38Z</dcterms:created>
  <dcterms:modified xsi:type="dcterms:W3CDTF">2013-06-11T01:54:38Z</dcterms:modified>
</cp:coreProperties>
</file>