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65" r:id="rId3"/>
    <p:sldId id="258" r:id="rId4"/>
    <p:sldId id="268" r:id="rId5"/>
    <p:sldId id="261" r:id="rId6"/>
    <p:sldId id="274" r:id="rId7"/>
    <p:sldId id="266" r:id="rId8"/>
    <p:sldId id="263" r:id="rId9"/>
    <p:sldId id="267" r:id="rId10"/>
    <p:sldId id="262" r:id="rId11"/>
    <p:sldId id="269" r:id="rId12"/>
    <p:sldId id="275" r:id="rId13"/>
    <p:sldId id="280" r:id="rId14"/>
    <p:sldId id="281" r:id="rId15"/>
    <p:sldId id="270" r:id="rId16"/>
    <p:sldId id="271" r:id="rId17"/>
    <p:sldId id="276" r:id="rId18"/>
    <p:sldId id="277" r:id="rId19"/>
    <p:sldId id="278" r:id="rId20"/>
    <p:sldId id="279" r:id="rId21"/>
    <p:sldId id="272" r:id="rId22"/>
    <p:sldId id="273"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639" autoAdjust="0"/>
  </p:normalViewPr>
  <p:slideViewPr>
    <p:cSldViewPr snapToGrid="0" snapToObjects="1" showGuides="1">
      <p:cViewPr varScale="1">
        <p:scale>
          <a:sx n="75" d="100"/>
          <a:sy n="75" d="100"/>
        </p:scale>
        <p:origin x="-196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AD06E9-3393-C648-B96D-056B0FEC41D3}" type="datetimeFigureOut">
              <a:rPr lang="en-US" smtClean="0"/>
              <a:t>6/9/13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9783CA-996E-8541-BA82-F2DB33075073}" type="slidenum">
              <a:rPr lang="en-US" smtClean="0"/>
              <a:t>‹#›</a:t>
            </a:fld>
            <a:endParaRPr lang="en-US"/>
          </a:p>
        </p:txBody>
      </p:sp>
    </p:spTree>
    <p:extLst>
      <p:ext uri="{BB962C8B-B14F-4D97-AF65-F5344CB8AC3E}">
        <p14:creationId xmlns:p14="http://schemas.microsoft.com/office/powerpoint/2010/main" val="32893985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 bullets</a:t>
            </a:r>
            <a:r>
              <a:rPr lang="en-US" baseline="0" dirty="0" smtClean="0"/>
              <a:t> are our deliverables for Y1, the minor bullets are what we have done so far.</a:t>
            </a:r>
            <a:endParaRPr lang="en-US" dirty="0"/>
          </a:p>
        </p:txBody>
      </p:sp>
      <p:sp>
        <p:nvSpPr>
          <p:cNvPr id="4" name="Slide Number Placeholder 3"/>
          <p:cNvSpPr>
            <a:spLocks noGrp="1"/>
          </p:cNvSpPr>
          <p:nvPr>
            <p:ph type="sldNum" sz="quarter" idx="10"/>
          </p:nvPr>
        </p:nvSpPr>
        <p:spPr/>
        <p:txBody>
          <a:bodyPr/>
          <a:lstStyle/>
          <a:p>
            <a:fld id="{E19783CA-996E-8541-BA82-F2DB33075073}" type="slidenum">
              <a:rPr lang="en-US" smtClean="0"/>
              <a:t>2</a:t>
            </a:fld>
            <a:endParaRPr lang="en-US"/>
          </a:p>
        </p:txBody>
      </p:sp>
    </p:spTree>
    <p:extLst>
      <p:ext uri="{BB962C8B-B14F-4D97-AF65-F5344CB8AC3E}">
        <p14:creationId xmlns:p14="http://schemas.microsoft.com/office/powerpoint/2010/main" val="1214506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HPX-3 runtime has recently integrated Intel Instrumentation and Tracing Technology (ITT). While this measurement gives interesting and valuable insight to the runtime behavior, it does not support multi-node performance measurement, nor is it freely available in open source form. The HPX-3 and APEX developers will work together to abstract the ITT measurements, and re-target the APEX measurement runtime. This will fully incorporate the current APEX measurements with the ITT measurements and provide scalable measurement support beyond a single node. Within this effort, the APEX measurement library will capture all aspects of the observation as it relates to the </a:t>
            </a:r>
            <a:r>
              <a:rPr lang="en-US" sz="1200" kern="1200" dirty="0" err="1" smtClean="0">
                <a:solidFill>
                  <a:schemeClr val="tx1"/>
                </a:solidFill>
                <a:effectLst/>
                <a:latin typeface="+mn-lt"/>
                <a:ea typeface="+mn-ea"/>
                <a:cs typeface="+mn-cs"/>
              </a:rPr>
              <a:t>ParalleX</a:t>
            </a:r>
            <a:r>
              <a:rPr lang="en-US" sz="1200" kern="1200" dirty="0" smtClean="0">
                <a:solidFill>
                  <a:schemeClr val="tx1"/>
                </a:solidFill>
                <a:effectLst/>
                <a:latin typeface="+mn-lt"/>
                <a:ea typeface="+mn-ea"/>
                <a:cs typeface="+mn-cs"/>
              </a:rPr>
              <a:t> model. http://</a:t>
            </a:r>
            <a:r>
              <a:rPr lang="en-US" sz="1200" kern="1200" dirty="0" err="1" smtClean="0">
                <a:solidFill>
                  <a:schemeClr val="tx1"/>
                </a:solidFill>
                <a:effectLst/>
                <a:latin typeface="+mn-lt"/>
                <a:ea typeface="+mn-ea"/>
                <a:cs typeface="+mn-cs"/>
              </a:rPr>
              <a:t>software.intel.com</a:t>
            </a:r>
            <a:r>
              <a:rPr lang="en-US" sz="1200" kern="1200" dirty="0" smtClean="0">
                <a:solidFill>
                  <a:schemeClr val="tx1"/>
                </a:solidFill>
                <a:effectLst/>
                <a:latin typeface="+mn-lt"/>
                <a:ea typeface="+mn-ea"/>
                <a:cs typeface="+mn-cs"/>
              </a:rPr>
              <a:t>/sites/products/documentation/</a:t>
            </a:r>
            <a:r>
              <a:rPr lang="en-US" sz="1200" kern="1200" dirty="0" err="1" smtClean="0">
                <a:solidFill>
                  <a:schemeClr val="tx1"/>
                </a:solidFill>
                <a:effectLst/>
                <a:latin typeface="+mn-lt"/>
                <a:ea typeface="+mn-ea"/>
                <a:cs typeface="+mn-cs"/>
              </a:rPr>
              <a:t>gpa</a:t>
            </a:r>
            <a:r>
              <a:rPr lang="en-US" sz="1200" kern="1200" dirty="0" smtClean="0">
                <a:solidFill>
                  <a:schemeClr val="tx1"/>
                </a:solidFill>
                <a:effectLst/>
                <a:latin typeface="+mn-lt"/>
                <a:ea typeface="+mn-ea"/>
                <a:cs typeface="+mn-cs"/>
              </a:rPr>
              <a:t>/12.4/</a:t>
            </a:r>
            <a:r>
              <a:rPr lang="en-US" sz="1200" kern="1200" dirty="0" err="1" smtClean="0">
                <a:solidFill>
                  <a:schemeClr val="tx1"/>
                </a:solidFill>
                <a:effectLst/>
                <a:latin typeface="+mn-lt"/>
                <a:ea typeface="+mn-ea"/>
                <a:cs typeface="+mn-cs"/>
              </a:rPr>
              <a:t>Overview.htm</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19783CA-996E-8541-BA82-F2DB33075073}" type="slidenum">
              <a:rPr lang="en-US" smtClean="0"/>
              <a:t>11</a:t>
            </a:fld>
            <a:endParaRPr lang="en-US"/>
          </a:p>
        </p:txBody>
      </p:sp>
    </p:spTree>
    <p:extLst>
      <p:ext uri="{BB962C8B-B14F-4D97-AF65-F5344CB8AC3E}">
        <p14:creationId xmlns:p14="http://schemas.microsoft.com/office/powerpoint/2010/main" val="1717093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Wanted to show that Intel tools are capturing data in conventional parallel model format. The “worker threads” are OS threads.</a:t>
            </a:r>
            <a:r>
              <a:rPr lang="en-US" baseline="0" dirty="0" smtClean="0"/>
              <a:t> The colored bars on the timeline are the HPX threads. </a:t>
            </a:r>
          </a:p>
          <a:p>
            <a:endParaRPr lang="en-US" baseline="0" dirty="0" smtClean="0"/>
          </a:p>
          <a:p>
            <a:r>
              <a:rPr lang="en-US" baseline="0" dirty="0" smtClean="0"/>
              <a:t>AS I UNDERSTAND IT: There is no multi-node (locality) support. There is no explicit annotation of whether an HPX thread completed its execution or was preempted and migrated to another thread (possibly on another locality!) There is no explicit annotation of the “provenance” of the HPX thread – i.e., the HPX thread which spawned it. By capturing this information we do more than HPX is doing / can do with ITT. This understanding COULD be wrong, of course…</a:t>
            </a:r>
            <a:endParaRPr lang="en-US" dirty="0"/>
          </a:p>
        </p:txBody>
      </p:sp>
      <p:sp>
        <p:nvSpPr>
          <p:cNvPr id="4" name="Slide Number Placeholder 3"/>
          <p:cNvSpPr>
            <a:spLocks noGrp="1"/>
          </p:cNvSpPr>
          <p:nvPr>
            <p:ph type="sldNum" sz="quarter" idx="10"/>
          </p:nvPr>
        </p:nvSpPr>
        <p:spPr/>
        <p:txBody>
          <a:bodyPr/>
          <a:lstStyle/>
          <a:p>
            <a:fld id="{E19783CA-996E-8541-BA82-F2DB33075073}" type="slidenum">
              <a:rPr lang="en-US" smtClean="0"/>
              <a:t>12</a:t>
            </a:fld>
            <a:endParaRPr lang="en-US"/>
          </a:p>
        </p:txBody>
      </p:sp>
    </p:spTree>
    <p:extLst>
      <p:ext uri="{BB962C8B-B14F-4D97-AF65-F5344CB8AC3E}">
        <p14:creationId xmlns:p14="http://schemas.microsoft.com/office/powerpoint/2010/main" val="845404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we have detailed HPX</a:t>
            </a:r>
            <a:r>
              <a:rPr lang="en-US" baseline="0" dirty="0" smtClean="0"/>
              <a:t> thread descriptions for the timer names, we can capture what the HPX thread task is doing!</a:t>
            </a:r>
            <a:endParaRPr lang="en-US" dirty="0"/>
          </a:p>
        </p:txBody>
      </p:sp>
      <p:sp>
        <p:nvSpPr>
          <p:cNvPr id="4" name="Slide Number Placeholder 3"/>
          <p:cNvSpPr>
            <a:spLocks noGrp="1"/>
          </p:cNvSpPr>
          <p:nvPr>
            <p:ph type="sldNum" sz="quarter" idx="10"/>
          </p:nvPr>
        </p:nvSpPr>
        <p:spPr/>
        <p:txBody>
          <a:bodyPr/>
          <a:lstStyle/>
          <a:p>
            <a:fld id="{E19783CA-996E-8541-BA82-F2DB33075073}" type="slidenum">
              <a:rPr lang="en-US" smtClean="0"/>
              <a:t>13</a:t>
            </a:fld>
            <a:endParaRPr lang="en-US"/>
          </a:p>
        </p:txBody>
      </p:sp>
    </p:spTree>
    <p:extLst>
      <p:ext uri="{BB962C8B-B14F-4D97-AF65-F5344CB8AC3E}">
        <p14:creationId xmlns:p14="http://schemas.microsoft.com/office/powerpoint/2010/main" val="2254731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profile of the same run from the previous trace</a:t>
            </a:r>
            <a:r>
              <a:rPr lang="en-US" baseline="0" dirty="0" smtClean="0"/>
              <a:t> timelines. You should point out that all of the HPX tasks that were scheduled are distinct timers in the profile. The thread scheduler appears to represent between 3% and 18% of the total runtime, depending on the thread. This could be a load-balancing issue when running with 12 threads. For 32 threads (running on a </a:t>
            </a:r>
            <a:r>
              <a:rPr lang="en-US" baseline="0" dirty="0" err="1" smtClean="0"/>
              <a:t>fatnode</a:t>
            </a:r>
            <a:r>
              <a:rPr lang="en-US" baseline="0" dirty="0" smtClean="0"/>
              <a:t> of ACISS) with the same input data, the thread scheduler was between 15% and 18.5% of the total runtime.</a:t>
            </a:r>
            <a:endParaRPr lang="en-US" dirty="0"/>
          </a:p>
        </p:txBody>
      </p:sp>
      <p:sp>
        <p:nvSpPr>
          <p:cNvPr id="4" name="Slide Number Placeholder 3"/>
          <p:cNvSpPr>
            <a:spLocks noGrp="1"/>
          </p:cNvSpPr>
          <p:nvPr>
            <p:ph type="sldNum" sz="quarter" idx="10"/>
          </p:nvPr>
        </p:nvSpPr>
        <p:spPr/>
        <p:txBody>
          <a:bodyPr/>
          <a:lstStyle/>
          <a:p>
            <a:fld id="{E19783CA-996E-8541-BA82-F2DB33075073}" type="slidenum">
              <a:rPr lang="en-US" smtClean="0"/>
              <a:t>14</a:t>
            </a:fld>
            <a:endParaRPr lang="en-US"/>
          </a:p>
        </p:txBody>
      </p:sp>
    </p:spTree>
    <p:extLst>
      <p:ext uri="{BB962C8B-B14F-4D97-AF65-F5344CB8AC3E}">
        <p14:creationId xmlns:p14="http://schemas.microsoft.com/office/powerpoint/2010/main" val="380171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the prototype implementation of APEX provides insight into HPX applications, there are some drawbacks to our prototype approach. The most significant of these is that the performance data is not yet modeled in the </a:t>
            </a:r>
            <a:r>
              <a:rPr lang="en-US" sz="1200" kern="1200" dirty="0" err="1" smtClean="0">
                <a:solidFill>
                  <a:schemeClr val="tx1"/>
                </a:solidFill>
                <a:effectLst/>
                <a:latin typeface="+mn-lt"/>
                <a:ea typeface="+mn-ea"/>
                <a:cs typeface="+mn-cs"/>
              </a:rPr>
              <a:t>ParalleX</a:t>
            </a:r>
            <a:r>
              <a:rPr lang="en-US" sz="1200" kern="1200" dirty="0" smtClean="0">
                <a:solidFill>
                  <a:schemeClr val="tx1"/>
                </a:solidFill>
                <a:effectLst/>
                <a:latin typeface="+mn-lt"/>
                <a:ea typeface="+mn-ea"/>
                <a:cs typeface="+mn-cs"/>
              </a:rPr>
              <a:t> view of the world. For example, the performance model currently used in APEX uses measurement dimensions that include only the currently executing process and operating system thread, with no explicit support for capturing the HPX-3 runtime thread. However, until the </a:t>
            </a:r>
            <a:r>
              <a:rPr lang="en-US" sz="1200" kern="1200" dirty="0" err="1" smtClean="0">
                <a:solidFill>
                  <a:schemeClr val="tx1"/>
                </a:solidFill>
                <a:effectLst/>
                <a:latin typeface="+mn-lt"/>
                <a:ea typeface="+mn-ea"/>
                <a:cs typeface="+mn-cs"/>
              </a:rPr>
              <a:t>ParalleX</a:t>
            </a:r>
            <a:r>
              <a:rPr lang="en-US" sz="1200" kern="1200" dirty="0" smtClean="0">
                <a:solidFill>
                  <a:schemeClr val="tx1"/>
                </a:solidFill>
                <a:effectLst/>
                <a:latin typeface="+mn-lt"/>
                <a:ea typeface="+mn-ea"/>
                <a:cs typeface="+mn-cs"/>
              </a:rPr>
              <a:t> performance model is fully captured in APEX we still gain valuable insight into the application by implementing our prototype it in existing tools, running on existing systems, and mapping back to the </a:t>
            </a:r>
            <a:r>
              <a:rPr lang="en-US" sz="1200" kern="1200" dirty="0" err="1" smtClean="0">
                <a:solidFill>
                  <a:schemeClr val="tx1"/>
                </a:solidFill>
                <a:effectLst/>
                <a:latin typeface="+mn-lt"/>
                <a:ea typeface="+mn-ea"/>
                <a:cs typeface="+mn-cs"/>
              </a:rPr>
              <a:t>ParalleX</a:t>
            </a:r>
            <a:r>
              <a:rPr lang="en-US" sz="1200" kern="1200" dirty="0" smtClean="0">
                <a:solidFill>
                  <a:schemeClr val="tx1"/>
                </a:solidFill>
                <a:effectLst/>
                <a:latin typeface="+mn-lt"/>
                <a:ea typeface="+mn-ea"/>
                <a:cs typeface="+mn-cs"/>
              </a:rPr>
              <a:t> model. This will also include distilling the observation down to a granularity that can be shared as a scalable observation on the </a:t>
            </a:r>
            <a:r>
              <a:rPr lang="en-US" sz="1200" kern="1200" dirty="0" err="1" smtClean="0">
                <a:solidFill>
                  <a:schemeClr val="tx1"/>
                </a:solidFill>
                <a:effectLst/>
                <a:latin typeface="+mn-lt"/>
                <a:ea typeface="+mn-ea"/>
                <a:cs typeface="+mn-cs"/>
              </a:rPr>
              <a:t>RCRBlackboard</a:t>
            </a:r>
            <a:r>
              <a:rPr lang="en-US" sz="1200" kern="1200" dirty="0" smtClean="0">
                <a:solidFill>
                  <a:schemeClr val="tx1"/>
                </a:solidFill>
                <a:effectLst/>
                <a:latin typeface="+mn-lt"/>
                <a:ea typeface="+mn-ea"/>
                <a:cs typeface="+mn-cs"/>
              </a:rPr>
              <a:t>.</a:t>
            </a:r>
            <a:r>
              <a:rPr lang="en-US" dirty="0" smtClean="0">
                <a:effectLst/>
              </a:rPr>
              <a:t> </a:t>
            </a:r>
            <a:endParaRPr lang="en-US" sz="1200" kern="1200" dirty="0" smtClean="0">
              <a:solidFill>
                <a:schemeClr val="tx1"/>
              </a:solidFill>
              <a:effectLst/>
              <a:latin typeface="+mn-lt"/>
              <a:ea typeface="+mn-ea"/>
              <a:cs typeface="+mn-cs"/>
            </a:endParaRPr>
          </a:p>
          <a:p>
            <a:endParaRPr lang="en-US" dirty="0" smtClean="0"/>
          </a:p>
          <a:p>
            <a:r>
              <a:rPr lang="en-US" dirty="0" smtClean="0"/>
              <a:t>The AGAS, Local Control Objects (LCO),</a:t>
            </a:r>
            <a:r>
              <a:rPr lang="en-US" baseline="0" dirty="0" smtClean="0"/>
              <a:t> Parcel Transport and Future synchronization performance data are currently unmonitored. Measurement only really happens in the thread scheduler.</a:t>
            </a:r>
            <a:endParaRPr lang="en-US" dirty="0"/>
          </a:p>
        </p:txBody>
      </p:sp>
      <p:sp>
        <p:nvSpPr>
          <p:cNvPr id="4" name="Slide Number Placeholder 3"/>
          <p:cNvSpPr>
            <a:spLocks noGrp="1"/>
          </p:cNvSpPr>
          <p:nvPr>
            <p:ph type="sldNum" sz="quarter" idx="10"/>
          </p:nvPr>
        </p:nvSpPr>
        <p:spPr/>
        <p:txBody>
          <a:bodyPr/>
          <a:lstStyle/>
          <a:p>
            <a:fld id="{E19783CA-996E-8541-BA82-F2DB33075073}" type="slidenum">
              <a:rPr lang="en-US" smtClean="0"/>
              <a:t>15</a:t>
            </a:fld>
            <a:endParaRPr lang="en-US"/>
          </a:p>
        </p:txBody>
      </p:sp>
    </p:spTree>
    <p:extLst>
      <p:ext uri="{BB962C8B-B14F-4D97-AF65-F5344CB8AC3E}">
        <p14:creationId xmlns:p14="http://schemas.microsoft.com/office/powerpoint/2010/main" val="2388382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current prototype integration with RCR is unavailable, as the daemon isn’t running on the RENCI</a:t>
            </a:r>
            <a:r>
              <a:rPr lang="en-US" baseline="0" dirty="0" smtClean="0"/>
              <a:t> machine, and Allan and Rob have started re-writing the whole thing. I would capture some sample output for you, but because of those problems, I can’t…</a:t>
            </a:r>
            <a:endParaRPr lang="en-US" dirty="0"/>
          </a:p>
        </p:txBody>
      </p:sp>
      <p:sp>
        <p:nvSpPr>
          <p:cNvPr id="4" name="Slide Number Placeholder 3"/>
          <p:cNvSpPr>
            <a:spLocks noGrp="1"/>
          </p:cNvSpPr>
          <p:nvPr>
            <p:ph type="sldNum" sz="quarter" idx="10"/>
          </p:nvPr>
        </p:nvSpPr>
        <p:spPr/>
        <p:txBody>
          <a:bodyPr/>
          <a:lstStyle/>
          <a:p>
            <a:fld id="{E19783CA-996E-8541-BA82-F2DB33075073}" type="slidenum">
              <a:rPr lang="en-US" smtClean="0"/>
              <a:t>16</a:t>
            </a:fld>
            <a:endParaRPr lang="en-US"/>
          </a:p>
        </p:txBody>
      </p:sp>
    </p:spTree>
    <p:extLst>
      <p:ext uri="{BB962C8B-B14F-4D97-AF65-F5344CB8AC3E}">
        <p14:creationId xmlns:p14="http://schemas.microsoft.com/office/powerpoint/2010/main" val="40631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overview of how APEX captures and reports the syste</a:t>
            </a:r>
            <a:r>
              <a:rPr lang="en-US" baseline="0" dirty="0" smtClean="0"/>
              <a:t>m performance state. It’s the </a:t>
            </a:r>
            <a:r>
              <a:rPr lang="en-US" baseline="0" dirty="0" err="1" smtClean="0"/>
              <a:t>OpenX</a:t>
            </a:r>
            <a:r>
              <a:rPr lang="en-US" baseline="0" dirty="0" smtClean="0"/>
              <a:t> stack laid on its side. The blackboard provides information sharing between the HW, OS and the runtime. In addition to capturing the HPX and application performance state, it will report the performance state to the blackboard, and provide out-of-band performance validation and signaling of the other layers that an action needs to be taken.</a:t>
            </a:r>
          </a:p>
          <a:p>
            <a:endParaRPr lang="en-US" baseline="0" dirty="0" smtClean="0"/>
          </a:p>
          <a:p>
            <a:r>
              <a:rPr lang="en-US" baseline="0" dirty="0" smtClean="0"/>
              <a:t>The other slides show the 3 steps in sequence.</a:t>
            </a:r>
          </a:p>
        </p:txBody>
      </p:sp>
      <p:sp>
        <p:nvSpPr>
          <p:cNvPr id="4" name="Slide Number Placeholder 3"/>
          <p:cNvSpPr>
            <a:spLocks noGrp="1"/>
          </p:cNvSpPr>
          <p:nvPr>
            <p:ph type="sldNum" sz="quarter" idx="10"/>
          </p:nvPr>
        </p:nvSpPr>
        <p:spPr/>
        <p:txBody>
          <a:bodyPr/>
          <a:lstStyle/>
          <a:p>
            <a:fld id="{E19783CA-996E-8541-BA82-F2DB33075073}" type="slidenum">
              <a:rPr lang="en-US" smtClean="0"/>
              <a:t>17</a:t>
            </a:fld>
            <a:endParaRPr lang="en-US"/>
          </a:p>
        </p:txBody>
      </p:sp>
    </p:spTree>
    <p:extLst>
      <p:ext uri="{BB962C8B-B14F-4D97-AF65-F5344CB8AC3E}">
        <p14:creationId xmlns:p14="http://schemas.microsoft.com/office/powerpoint/2010/main" val="3065383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APEX broadcasts the current performance state of the HPX</a:t>
            </a:r>
            <a:r>
              <a:rPr lang="en-US" baseline="0" dirty="0" smtClean="0"/>
              <a:t> runtime and the application, using the blackboard. This current performance state could be currently executing timers, most recent counter values, thread states, etc.</a:t>
            </a:r>
          </a:p>
        </p:txBody>
      </p:sp>
      <p:sp>
        <p:nvSpPr>
          <p:cNvPr id="4" name="Slide Number Placeholder 3"/>
          <p:cNvSpPr>
            <a:spLocks noGrp="1"/>
          </p:cNvSpPr>
          <p:nvPr>
            <p:ph type="sldNum" sz="quarter" idx="10"/>
          </p:nvPr>
        </p:nvSpPr>
        <p:spPr/>
        <p:txBody>
          <a:bodyPr/>
          <a:lstStyle/>
          <a:p>
            <a:fld id="{E19783CA-996E-8541-BA82-F2DB33075073}" type="slidenum">
              <a:rPr lang="en-US" smtClean="0"/>
              <a:t>18</a:t>
            </a:fld>
            <a:endParaRPr lang="en-US"/>
          </a:p>
        </p:txBody>
      </p:sp>
    </p:spTree>
    <p:extLst>
      <p:ext uri="{BB962C8B-B14F-4D97-AF65-F5344CB8AC3E}">
        <p14:creationId xmlns:p14="http://schemas.microsoft.com/office/powerpoint/2010/main" val="3124768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HPX thread triggers the observation of the blackboard, which tells APEX to read the state of all the layers. The current performance state is compared to re-configurable performance thresholds, and when one is crossed, it decides to signal the respective layers.</a:t>
            </a:r>
            <a:endParaRPr lang="en-US" dirty="0"/>
          </a:p>
        </p:txBody>
      </p:sp>
      <p:sp>
        <p:nvSpPr>
          <p:cNvPr id="4" name="Slide Number Placeholder 3"/>
          <p:cNvSpPr>
            <a:spLocks noGrp="1"/>
          </p:cNvSpPr>
          <p:nvPr>
            <p:ph type="sldNum" sz="quarter" idx="10"/>
          </p:nvPr>
        </p:nvSpPr>
        <p:spPr/>
        <p:txBody>
          <a:bodyPr/>
          <a:lstStyle/>
          <a:p>
            <a:fld id="{E19783CA-996E-8541-BA82-F2DB33075073}" type="slidenum">
              <a:rPr lang="en-US" smtClean="0"/>
              <a:t>19</a:t>
            </a:fld>
            <a:endParaRPr lang="en-US"/>
          </a:p>
        </p:txBody>
      </p:sp>
    </p:spTree>
    <p:extLst>
      <p:ext uri="{BB962C8B-B14F-4D97-AF65-F5344CB8AC3E}">
        <p14:creationId xmlns:p14="http://schemas.microsoft.com/office/powerpoint/2010/main" val="1271824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APEX</a:t>
            </a:r>
            <a:r>
              <a:rPr lang="en-US" baseline="0" dirty="0" smtClean="0"/>
              <a:t> “signals” the appropriate layers about the performance threshold crossing, and those layers respond appropriately.</a:t>
            </a:r>
            <a:endParaRPr lang="en-US" dirty="0"/>
          </a:p>
        </p:txBody>
      </p:sp>
      <p:sp>
        <p:nvSpPr>
          <p:cNvPr id="4" name="Slide Number Placeholder 3"/>
          <p:cNvSpPr>
            <a:spLocks noGrp="1"/>
          </p:cNvSpPr>
          <p:nvPr>
            <p:ph type="sldNum" sz="quarter" idx="10"/>
          </p:nvPr>
        </p:nvSpPr>
        <p:spPr/>
        <p:txBody>
          <a:bodyPr/>
          <a:lstStyle/>
          <a:p>
            <a:fld id="{E19783CA-996E-8541-BA82-F2DB33075073}" type="slidenum">
              <a:rPr lang="en-US" smtClean="0"/>
              <a:t>20</a:t>
            </a:fld>
            <a:endParaRPr lang="en-US"/>
          </a:p>
        </p:txBody>
      </p:sp>
    </p:spTree>
    <p:extLst>
      <p:ext uri="{BB962C8B-B14F-4D97-AF65-F5344CB8AC3E}">
        <p14:creationId xmlns:p14="http://schemas.microsoft.com/office/powerpoint/2010/main" val="1145796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The UO team has made solid progress with respect to design of the APEX performance measurement infrastructure, performance measurement of the HPX-3 runtime system, and beginning the transition from first-person performance reporting to third-person performance observation. The XPRESS team has implemented an APEX prototype using TAU as the core measurement infrastructure. The APEX instrumentation interface provides access to TAU performance timers and counters.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The APEX prototype has been developed with the HPX-3 build process in mind, and is designed to integrate seamlessly into the HPX-3 build. If the APEX variables are not defined, HPX-3 is configured and compiled as normal. If the APEX variables are defined with a reference to the local APEX installation, the HPX-3 build system will enable APEX support.</a:t>
            </a:r>
          </a:p>
          <a:p>
            <a:endParaRPr lang="en-US" sz="1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tx1"/>
                </a:solidFill>
                <a:effectLst/>
                <a:latin typeface="+mn-lt"/>
                <a:ea typeface="+mn-ea"/>
                <a:cs typeface="+mn-cs"/>
              </a:rPr>
              <a:t>Tau_exec</a:t>
            </a:r>
            <a:r>
              <a:rPr lang="en-US" sz="1800" kern="1200" dirty="0" smtClean="0">
                <a:solidFill>
                  <a:schemeClr val="tx1"/>
                </a:solidFill>
                <a:effectLst/>
                <a:latin typeface="+mn-lt"/>
                <a:ea typeface="+mn-ea"/>
                <a:cs typeface="+mn-cs"/>
              </a:rPr>
              <a:t> is required</a:t>
            </a:r>
            <a:r>
              <a:rPr lang="en-US" sz="1800" kern="1200" baseline="0" dirty="0" smtClean="0">
                <a:solidFill>
                  <a:schemeClr val="tx1"/>
                </a:solidFill>
                <a:effectLst/>
                <a:latin typeface="+mn-lt"/>
                <a:ea typeface="+mn-ea"/>
                <a:cs typeface="+mn-cs"/>
              </a:rPr>
              <a:t> in order to preload the </a:t>
            </a:r>
            <a:r>
              <a:rPr lang="en-US" sz="1800" kern="1200" baseline="0" dirty="0" err="1" smtClean="0">
                <a:solidFill>
                  <a:schemeClr val="tx1"/>
                </a:solidFill>
                <a:effectLst/>
                <a:latin typeface="+mn-lt"/>
                <a:ea typeface="+mn-ea"/>
                <a:cs typeface="+mn-cs"/>
              </a:rPr>
              <a:t>pthread</a:t>
            </a:r>
            <a:r>
              <a:rPr lang="en-US" sz="1800" kern="1200" baseline="0" dirty="0" smtClean="0">
                <a:solidFill>
                  <a:schemeClr val="tx1"/>
                </a:solidFill>
                <a:effectLst/>
                <a:latin typeface="+mn-lt"/>
                <a:ea typeface="+mn-ea"/>
                <a:cs typeface="+mn-cs"/>
              </a:rPr>
              <a:t> wrapper library. I am currently working on making that unnecessary, by defining the wrappers in the link parameters for </a:t>
            </a:r>
            <a:r>
              <a:rPr lang="en-US" sz="1800" kern="1200" baseline="0" dirty="0" err="1" smtClean="0">
                <a:solidFill>
                  <a:schemeClr val="tx1"/>
                </a:solidFill>
                <a:effectLst/>
                <a:latin typeface="+mn-lt"/>
                <a:ea typeface="+mn-ea"/>
                <a:cs typeface="+mn-cs"/>
              </a:rPr>
              <a:t>hpx</a:t>
            </a:r>
            <a:r>
              <a:rPr lang="en-US" sz="1800" kern="1200" baseline="0" dirty="0" smtClean="0">
                <a:solidFill>
                  <a:schemeClr val="tx1"/>
                </a:solidFill>
                <a:effectLst/>
                <a:latin typeface="+mn-lt"/>
                <a:ea typeface="+mn-ea"/>
                <a:cs typeface="+mn-cs"/>
              </a:rPr>
              <a:t>, but I might need some help from the </a:t>
            </a:r>
            <a:r>
              <a:rPr lang="en-US" sz="1800" kern="1200" baseline="0" dirty="0" err="1" smtClean="0">
                <a:solidFill>
                  <a:schemeClr val="tx1"/>
                </a:solidFill>
                <a:effectLst/>
                <a:latin typeface="+mn-lt"/>
                <a:ea typeface="+mn-ea"/>
                <a:cs typeface="+mn-cs"/>
              </a:rPr>
              <a:t>hpx</a:t>
            </a:r>
            <a:r>
              <a:rPr lang="en-US" sz="1800" kern="1200" baseline="0" dirty="0" smtClean="0">
                <a:solidFill>
                  <a:schemeClr val="tx1"/>
                </a:solidFill>
                <a:effectLst/>
                <a:latin typeface="+mn-lt"/>
                <a:ea typeface="+mn-ea"/>
                <a:cs typeface="+mn-cs"/>
              </a:rPr>
              <a:t> team.</a:t>
            </a:r>
            <a:endParaRPr lang="en-US" sz="18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19783CA-996E-8541-BA82-F2DB33075073}" type="slidenum">
              <a:rPr lang="en-US" smtClean="0"/>
              <a:t>3</a:t>
            </a:fld>
            <a:endParaRPr lang="en-US"/>
          </a:p>
        </p:txBody>
      </p:sp>
    </p:spTree>
    <p:extLst>
      <p:ext uri="{BB962C8B-B14F-4D97-AF65-F5344CB8AC3E}">
        <p14:creationId xmlns:p14="http://schemas.microsoft.com/office/powerpoint/2010/main" val="2041747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tasked with providing an API in APEX so that the layers</a:t>
            </a:r>
            <a:r>
              <a:rPr lang="en-US" baseline="0" dirty="0" smtClean="0"/>
              <a:t> can probe the state of the system.</a:t>
            </a:r>
            <a:endParaRPr lang="en-US" dirty="0" smtClean="0"/>
          </a:p>
          <a:p>
            <a:endParaRPr lang="en-US" dirty="0" smtClean="0"/>
          </a:p>
          <a:p>
            <a:r>
              <a:rPr lang="en-US" dirty="0" smtClean="0"/>
              <a:t>Important to note that right now, APEX doesn’t know</a:t>
            </a:r>
            <a:r>
              <a:rPr lang="en-US" baseline="0" dirty="0" smtClean="0"/>
              <a:t> which locality/thread will get the responsibility of reporting HPX counters. It can happen on any thread. All counters are reported to APEX in third-person perspective. In the same way, can APEX use HPX to reduce and distribute the system-wide performance view. That should work fine for counters, but what about timers? Timers are implicitly collected in a first-person perspective… they need to be reported somehow to provide a third-person view.</a:t>
            </a:r>
            <a:endParaRPr lang="en-US" dirty="0"/>
          </a:p>
        </p:txBody>
      </p:sp>
      <p:sp>
        <p:nvSpPr>
          <p:cNvPr id="4" name="Slide Number Placeholder 3"/>
          <p:cNvSpPr>
            <a:spLocks noGrp="1"/>
          </p:cNvSpPr>
          <p:nvPr>
            <p:ph type="sldNum" sz="quarter" idx="10"/>
          </p:nvPr>
        </p:nvSpPr>
        <p:spPr/>
        <p:txBody>
          <a:bodyPr/>
          <a:lstStyle/>
          <a:p>
            <a:fld id="{E19783CA-996E-8541-BA82-F2DB33075073}" type="slidenum">
              <a:rPr lang="en-US" smtClean="0"/>
              <a:t>21</a:t>
            </a:fld>
            <a:endParaRPr lang="en-US"/>
          </a:p>
        </p:txBody>
      </p:sp>
    </p:spTree>
    <p:extLst>
      <p:ext uri="{BB962C8B-B14F-4D97-AF65-F5344CB8AC3E}">
        <p14:creationId xmlns:p14="http://schemas.microsoft.com/office/powerpoint/2010/main" val="1983742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discussed this feature at the meeting at LSU.</a:t>
            </a:r>
            <a:r>
              <a:rPr lang="en-US" baseline="0" dirty="0" smtClean="0"/>
              <a:t> Ron is interested in event-driven OS control, so that the Operating System can react to requirements of the program. HPX will want to react to the requirements of the application, as well as problems in the OS. The Application (XPI) might need to react to the state of HPX or the OS.</a:t>
            </a:r>
            <a:endParaRPr lang="en-US" dirty="0"/>
          </a:p>
        </p:txBody>
      </p:sp>
      <p:sp>
        <p:nvSpPr>
          <p:cNvPr id="4" name="Slide Number Placeholder 3"/>
          <p:cNvSpPr>
            <a:spLocks noGrp="1"/>
          </p:cNvSpPr>
          <p:nvPr>
            <p:ph type="sldNum" sz="quarter" idx="10"/>
          </p:nvPr>
        </p:nvSpPr>
        <p:spPr/>
        <p:txBody>
          <a:bodyPr/>
          <a:lstStyle/>
          <a:p>
            <a:fld id="{E19783CA-996E-8541-BA82-F2DB33075073}" type="slidenum">
              <a:rPr lang="en-US" smtClean="0"/>
              <a:t>22</a:t>
            </a:fld>
            <a:endParaRPr lang="en-US"/>
          </a:p>
        </p:txBody>
      </p:sp>
    </p:spTree>
    <p:extLst>
      <p:ext uri="{BB962C8B-B14F-4D97-AF65-F5344CB8AC3E}">
        <p14:creationId xmlns:p14="http://schemas.microsoft.com/office/powerpoint/2010/main" val="3665382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HPX-3 previously provided support for various performance counters that could be periodically sampled and/or reported at program termination. Some examples of these counters include the runtime thread queue length, various thread counts, and the thread idle rate. As these counters were only output to the user terminal, the counters were not easily machine readable, nor in a form that could leverage existing analysis tools. HPX-3 was modified so that when the counters were reported they were also recorded by the APEX prototype, and subsequently stored in performance profiles at program termination. This initial implementation will be improved, so that whenever these monitored counters are modified, they will be automatically reported to the APEX measurement library, rather than only when requested. Supporting the HPX-3 counters required a modification to TAU to create a new type of counter, a </a:t>
            </a:r>
            <a:r>
              <a:rPr lang="en-US" sz="1200" i="1" kern="1200" dirty="0" smtClean="0">
                <a:solidFill>
                  <a:schemeClr val="tx1"/>
                </a:solidFill>
                <a:effectLst/>
                <a:latin typeface="+mn-lt"/>
                <a:ea typeface="+mn-ea"/>
                <a:cs typeface="+mn-cs"/>
              </a:rPr>
              <a:t>context user event</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19783CA-996E-8541-BA82-F2DB33075073}" type="slidenum">
              <a:rPr lang="en-US" smtClean="0"/>
              <a:t>4</a:t>
            </a:fld>
            <a:endParaRPr lang="en-US"/>
          </a:p>
        </p:txBody>
      </p:sp>
    </p:spTree>
    <p:extLst>
      <p:ext uri="{BB962C8B-B14F-4D97-AF65-F5344CB8AC3E}">
        <p14:creationId xmlns:p14="http://schemas.microsoft.com/office/powerpoint/2010/main" val="2152272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HPX performance counters were previously output to screen or a text file.</a:t>
            </a:r>
            <a:r>
              <a:rPr lang="en-US" baseline="0" dirty="0" smtClean="0"/>
              <a:t> By integrating them with APEX, we capture them to put in a profile, with timer data. Statistics are generated by APEX/TAU automatically.</a:t>
            </a:r>
            <a:endParaRPr lang="en-US" dirty="0"/>
          </a:p>
        </p:txBody>
      </p:sp>
      <p:sp>
        <p:nvSpPr>
          <p:cNvPr id="4" name="Slide Number Placeholder 3"/>
          <p:cNvSpPr>
            <a:spLocks noGrp="1"/>
          </p:cNvSpPr>
          <p:nvPr>
            <p:ph type="sldNum" sz="quarter" idx="10"/>
          </p:nvPr>
        </p:nvSpPr>
        <p:spPr/>
        <p:txBody>
          <a:bodyPr/>
          <a:lstStyle/>
          <a:p>
            <a:fld id="{E19783CA-996E-8541-BA82-F2DB33075073}" type="slidenum">
              <a:rPr lang="en-US" smtClean="0"/>
              <a:t>5</a:t>
            </a:fld>
            <a:endParaRPr lang="en-US"/>
          </a:p>
        </p:txBody>
      </p:sp>
    </p:spTree>
    <p:extLst>
      <p:ext uri="{BB962C8B-B14F-4D97-AF65-F5344CB8AC3E}">
        <p14:creationId xmlns:p14="http://schemas.microsoft.com/office/powerpoint/2010/main" val="2149628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HPX-3 runtime thread manager was instrumented with APEX timers. This instrumentation will provide insight into how much time is spent in runtime thread scheduling as opposed to actual application processing. </a:t>
            </a:r>
            <a:endParaRPr lang="en-US" dirty="0"/>
          </a:p>
        </p:txBody>
      </p:sp>
      <p:sp>
        <p:nvSpPr>
          <p:cNvPr id="4" name="Slide Number Placeholder 3"/>
          <p:cNvSpPr>
            <a:spLocks noGrp="1"/>
          </p:cNvSpPr>
          <p:nvPr>
            <p:ph type="sldNum" sz="quarter" idx="10"/>
          </p:nvPr>
        </p:nvSpPr>
        <p:spPr/>
        <p:txBody>
          <a:bodyPr/>
          <a:lstStyle/>
          <a:p>
            <a:fld id="{E19783CA-996E-8541-BA82-F2DB33075073}" type="slidenum">
              <a:rPr lang="en-US" smtClean="0"/>
              <a:t>6</a:t>
            </a:fld>
            <a:endParaRPr lang="en-US"/>
          </a:p>
        </p:txBody>
      </p:sp>
    </p:spTree>
    <p:extLst>
      <p:ext uri="{BB962C8B-B14F-4D97-AF65-F5344CB8AC3E}">
        <p14:creationId xmlns:p14="http://schemas.microsoft.com/office/powerpoint/2010/main" val="3023020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Showing</a:t>
            </a:r>
            <a:r>
              <a:rPr lang="en-US" baseline="0" dirty="0" smtClean="0"/>
              <a:t> 20 of 80 total OS (</a:t>
            </a:r>
            <a:r>
              <a:rPr lang="en-US" baseline="0" dirty="0" err="1" smtClean="0"/>
              <a:t>pthread</a:t>
            </a:r>
            <a:r>
              <a:rPr lang="en-US" baseline="0" dirty="0" smtClean="0"/>
              <a:t>) threads. The blue bar is “main” from the primary thread of each process. The green bars are .TAU application (the top level timer) for the helper threads. The purple bars are the thread scheduler loop. The red bars are the user level code, representing the overhead of the HPX runtime. </a:t>
            </a:r>
          </a:p>
          <a:p>
            <a:endParaRPr lang="en-US" baseline="0" dirty="0" smtClean="0"/>
          </a:p>
          <a:p>
            <a:r>
              <a:rPr lang="en-US" baseline="0" dirty="0" smtClean="0"/>
              <a:t>The GTCX application is a significant code example distributed with HPX. It has better scaling behavior and performance than the conventional MPI version of GTC.</a:t>
            </a:r>
          </a:p>
          <a:p>
            <a:endParaRPr lang="en-US" baseline="0" dirty="0" smtClean="0"/>
          </a:p>
          <a:p>
            <a:r>
              <a:rPr lang="en-US" baseline="0" dirty="0" smtClean="0"/>
              <a:t>The “main” OS thread and the “helper” OS threads are mostly idle during execution.</a:t>
            </a:r>
            <a:endParaRPr lang="en-US" dirty="0"/>
          </a:p>
        </p:txBody>
      </p:sp>
      <p:sp>
        <p:nvSpPr>
          <p:cNvPr id="4" name="Slide Number Placeholder 3"/>
          <p:cNvSpPr>
            <a:spLocks noGrp="1"/>
          </p:cNvSpPr>
          <p:nvPr>
            <p:ph type="sldNum" sz="quarter" idx="10"/>
          </p:nvPr>
        </p:nvSpPr>
        <p:spPr/>
        <p:txBody>
          <a:bodyPr/>
          <a:lstStyle/>
          <a:p>
            <a:fld id="{E19783CA-996E-8541-BA82-F2DB33075073}" type="slidenum">
              <a:rPr lang="en-US" smtClean="0"/>
              <a:t>7</a:t>
            </a:fld>
            <a:endParaRPr lang="en-US"/>
          </a:p>
        </p:txBody>
      </p:sp>
    </p:spTree>
    <p:extLst>
      <p:ext uri="{BB962C8B-B14F-4D97-AF65-F5344CB8AC3E}">
        <p14:creationId xmlns:p14="http://schemas.microsoft.com/office/powerpoint/2010/main" val="1697529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a:t>
            </a:r>
            <a:r>
              <a:rPr lang="en-US" baseline="0" dirty="0" smtClean="0"/>
              <a:t> total OS (</a:t>
            </a:r>
            <a:r>
              <a:rPr lang="en-US" baseline="0" dirty="0" err="1" smtClean="0"/>
              <a:t>pthread</a:t>
            </a:r>
            <a:r>
              <a:rPr lang="en-US" baseline="0" dirty="0" smtClean="0"/>
              <a:t>) threads shown in this trace. Same program as the profile in the previous slide, GTCX. There appears to be some implicit synchronization between the threads. That is, the blue/cyan boxes look very lined up. That could be a measurement artifact, or some other artifact, or the actual program behavior. More study is required.</a:t>
            </a:r>
            <a:endParaRPr lang="en-US" dirty="0"/>
          </a:p>
        </p:txBody>
      </p:sp>
      <p:sp>
        <p:nvSpPr>
          <p:cNvPr id="4" name="Slide Number Placeholder 3"/>
          <p:cNvSpPr>
            <a:spLocks noGrp="1"/>
          </p:cNvSpPr>
          <p:nvPr>
            <p:ph type="sldNum" sz="quarter" idx="10"/>
          </p:nvPr>
        </p:nvSpPr>
        <p:spPr/>
        <p:txBody>
          <a:bodyPr/>
          <a:lstStyle/>
          <a:p>
            <a:fld id="{E19783CA-996E-8541-BA82-F2DB33075073}" type="slidenum">
              <a:rPr lang="en-US" smtClean="0"/>
              <a:t>8</a:t>
            </a:fld>
            <a:endParaRPr lang="en-US"/>
          </a:p>
        </p:txBody>
      </p:sp>
    </p:spTree>
    <p:extLst>
      <p:ext uri="{BB962C8B-B14F-4D97-AF65-F5344CB8AC3E}">
        <p14:creationId xmlns:p14="http://schemas.microsoft.com/office/powerpoint/2010/main" val="2672352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of the key aspects of the APEX third-person observation design is to incorporate the full system context in any performance observation. With that in mind, the XPRESS team has also been working to integrate the </a:t>
            </a:r>
            <a:r>
              <a:rPr lang="en-US" sz="1200" kern="1200" dirty="0" err="1" smtClean="0">
                <a:solidFill>
                  <a:schemeClr val="tx1"/>
                </a:solidFill>
                <a:effectLst/>
                <a:latin typeface="+mn-lt"/>
                <a:ea typeface="+mn-ea"/>
                <a:cs typeface="+mn-cs"/>
              </a:rPr>
              <a:t>RCRToolkit</a:t>
            </a:r>
            <a:r>
              <a:rPr lang="en-US" sz="1200" kern="1200" dirty="0" smtClean="0">
                <a:solidFill>
                  <a:schemeClr val="tx1"/>
                </a:solidFill>
                <a:effectLst/>
                <a:latin typeface="+mn-lt"/>
                <a:ea typeface="+mn-ea"/>
                <a:cs typeface="+mn-cs"/>
              </a:rPr>
              <a:t> library into the APEX measurement infrastructure. </a:t>
            </a:r>
            <a:r>
              <a:rPr lang="en-US" sz="1200" kern="1200" dirty="0" err="1" smtClean="0">
                <a:solidFill>
                  <a:schemeClr val="tx1"/>
                </a:solidFill>
                <a:effectLst/>
                <a:latin typeface="+mn-lt"/>
                <a:ea typeface="+mn-ea"/>
                <a:cs typeface="+mn-cs"/>
              </a:rPr>
              <a:t>RCRToolkit</a:t>
            </a:r>
            <a:r>
              <a:rPr lang="en-US" sz="1200" kern="1200" dirty="0" smtClean="0">
                <a:solidFill>
                  <a:schemeClr val="tx1"/>
                </a:solidFill>
                <a:effectLst/>
                <a:latin typeface="+mn-lt"/>
                <a:ea typeface="+mn-ea"/>
                <a:cs typeface="+mn-cs"/>
              </a:rPr>
              <a:t> exposes holistic hardware and system observations that are not available in the currently executing process space through a shared memory region, called the </a:t>
            </a:r>
            <a:r>
              <a:rPr lang="en-US" sz="1200" kern="1200" dirty="0" err="1" smtClean="0">
                <a:solidFill>
                  <a:schemeClr val="tx1"/>
                </a:solidFill>
                <a:effectLst/>
                <a:latin typeface="+mn-lt"/>
                <a:ea typeface="+mn-ea"/>
                <a:cs typeface="+mn-cs"/>
              </a:rPr>
              <a:t>RCRBlackboard</a:t>
            </a:r>
            <a:r>
              <a:rPr lang="en-US" sz="1200" kern="1200" dirty="0" smtClean="0">
                <a:solidFill>
                  <a:schemeClr val="tx1"/>
                </a:solidFill>
                <a:effectLst/>
                <a:latin typeface="+mn-lt"/>
                <a:ea typeface="+mn-ea"/>
                <a:cs typeface="+mn-cs"/>
              </a:rPr>
              <a:t>. The APEX prototype has integrated with the </a:t>
            </a:r>
            <a:r>
              <a:rPr lang="en-US" sz="1200" kern="1200" dirty="0" err="1" smtClean="0">
                <a:solidFill>
                  <a:schemeClr val="tx1"/>
                </a:solidFill>
                <a:effectLst/>
                <a:latin typeface="+mn-lt"/>
                <a:ea typeface="+mn-ea"/>
                <a:cs typeface="+mn-cs"/>
              </a:rPr>
              <a:t>RCRBlackboard</a:t>
            </a:r>
            <a:r>
              <a:rPr lang="en-US" sz="1200" kern="1200" dirty="0" smtClean="0">
                <a:solidFill>
                  <a:schemeClr val="tx1"/>
                </a:solidFill>
                <a:effectLst/>
                <a:latin typeface="+mn-lt"/>
                <a:ea typeface="+mn-ea"/>
                <a:cs typeface="+mn-cs"/>
              </a:rPr>
              <a:t> as a client application, so that non-core hardware measurements such as power and energy can be taken. As the current implementation of </a:t>
            </a:r>
            <a:r>
              <a:rPr lang="en-US" sz="1200" kern="1200" dirty="0" err="1" smtClean="0">
                <a:solidFill>
                  <a:schemeClr val="tx1"/>
                </a:solidFill>
                <a:effectLst/>
                <a:latin typeface="+mn-lt"/>
                <a:ea typeface="+mn-ea"/>
                <a:cs typeface="+mn-cs"/>
              </a:rPr>
              <a:t>RCRToolkit</a:t>
            </a:r>
            <a:r>
              <a:rPr lang="en-US" sz="1200" kern="1200" dirty="0" smtClean="0">
                <a:solidFill>
                  <a:schemeClr val="tx1"/>
                </a:solidFill>
                <a:effectLst/>
                <a:latin typeface="+mn-lt"/>
                <a:ea typeface="+mn-ea"/>
                <a:cs typeface="+mn-cs"/>
              </a:rPr>
              <a:t> has specific hardware and execution permission requirements, the XPRESS team has established common development systems at both RENCI and LSU that meet the requirements. On the RENCI development system with an Intel </a:t>
            </a:r>
            <a:r>
              <a:rPr lang="en-US" sz="1200" kern="1200" dirty="0" err="1" smtClean="0">
                <a:solidFill>
                  <a:schemeClr val="tx1"/>
                </a:solidFill>
                <a:effectLst/>
                <a:latin typeface="+mn-lt"/>
                <a:ea typeface="+mn-ea"/>
                <a:cs typeface="+mn-cs"/>
              </a:rPr>
              <a:t>Sandybridge</a:t>
            </a:r>
            <a:r>
              <a:rPr lang="en-US" sz="1200" kern="1200" dirty="0" smtClean="0">
                <a:solidFill>
                  <a:schemeClr val="tx1"/>
                </a:solidFill>
                <a:effectLst/>
                <a:latin typeface="+mn-lt"/>
                <a:ea typeface="+mn-ea"/>
                <a:cs typeface="+mn-cs"/>
              </a:rPr>
              <a:t> architecture, APEX has successfully collected non-core hardware measurements such as power and energy from the </a:t>
            </a:r>
            <a:r>
              <a:rPr lang="en-US" sz="1200" kern="1200" dirty="0" err="1" smtClean="0">
                <a:solidFill>
                  <a:schemeClr val="tx1"/>
                </a:solidFill>
                <a:effectLst/>
                <a:latin typeface="+mn-lt"/>
                <a:ea typeface="+mn-ea"/>
                <a:cs typeface="+mn-cs"/>
              </a:rPr>
              <a:t>RCRBlackboard</a:t>
            </a:r>
            <a:r>
              <a:rPr lang="en-US" sz="1200" kern="1200" dirty="0" smtClean="0">
                <a:solidFill>
                  <a:schemeClr val="tx1"/>
                </a:solidFill>
                <a:effectLst/>
                <a:latin typeface="+mn-lt"/>
                <a:ea typeface="+mn-ea"/>
                <a:cs typeface="+mn-cs"/>
              </a:rPr>
              <a:t>, which is provided by the </a:t>
            </a:r>
            <a:r>
              <a:rPr lang="en-US" sz="1200" kern="1200" dirty="0" err="1" smtClean="0">
                <a:solidFill>
                  <a:schemeClr val="tx1"/>
                </a:solidFill>
                <a:effectLst/>
                <a:latin typeface="+mn-lt"/>
                <a:ea typeface="+mn-ea"/>
                <a:cs typeface="+mn-cs"/>
              </a:rPr>
              <a:t>RCRDaemon</a:t>
            </a:r>
            <a:r>
              <a:rPr lang="en-US" sz="1200" kern="1200" dirty="0" smtClean="0">
                <a:solidFill>
                  <a:schemeClr val="tx1"/>
                </a:solidFill>
                <a:effectLst/>
                <a:latin typeface="+mn-lt"/>
                <a:ea typeface="+mn-ea"/>
                <a:cs typeface="+mn-cs"/>
              </a:rPr>
              <a:t> running on that system.</a:t>
            </a:r>
          </a:p>
          <a:p>
            <a:endParaRPr lang="en-US" dirty="0"/>
          </a:p>
        </p:txBody>
      </p:sp>
      <p:sp>
        <p:nvSpPr>
          <p:cNvPr id="4" name="Slide Number Placeholder 3"/>
          <p:cNvSpPr>
            <a:spLocks noGrp="1"/>
          </p:cNvSpPr>
          <p:nvPr>
            <p:ph type="sldNum" sz="quarter" idx="10"/>
          </p:nvPr>
        </p:nvSpPr>
        <p:spPr/>
        <p:txBody>
          <a:bodyPr/>
          <a:lstStyle/>
          <a:p>
            <a:fld id="{E19783CA-996E-8541-BA82-F2DB33075073}" type="slidenum">
              <a:rPr lang="en-US" smtClean="0"/>
              <a:t>9</a:t>
            </a:fld>
            <a:endParaRPr lang="en-US"/>
          </a:p>
        </p:txBody>
      </p:sp>
    </p:spTree>
    <p:extLst>
      <p:ext uri="{BB962C8B-B14F-4D97-AF65-F5344CB8AC3E}">
        <p14:creationId xmlns:p14="http://schemas.microsoft.com/office/powerpoint/2010/main" val="3788868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overview slide of the second</a:t>
            </a:r>
            <a:r>
              <a:rPr lang="en-US" baseline="0" dirty="0" smtClean="0"/>
              <a:t> half of the talk – what we are planning to do. The remaining slides go into detail for each of these bullet items. For starters, we want to extend the ITT instrumentation to use APEX as the measurement. We want to start designing the wrappers for the XPI interface. We want to capture the timers and counters in HPX with the proper </a:t>
            </a:r>
            <a:r>
              <a:rPr lang="en-US" baseline="0" dirty="0" err="1" smtClean="0"/>
              <a:t>ParalleX</a:t>
            </a:r>
            <a:r>
              <a:rPr lang="en-US" baseline="0" dirty="0" smtClean="0"/>
              <a:t> model context. We want to include RCR functionality so that the runtime can start to observe the OS behavior. In order to support the querying and inserting of data to RCR, we need to design the API for APEX so that HPX and XPI can access RCR. We also want to design the event-driven performance monitoring within that framework.</a:t>
            </a:r>
            <a:endParaRPr lang="en-US" dirty="0"/>
          </a:p>
        </p:txBody>
      </p:sp>
      <p:sp>
        <p:nvSpPr>
          <p:cNvPr id="4" name="Slide Number Placeholder 3"/>
          <p:cNvSpPr>
            <a:spLocks noGrp="1"/>
          </p:cNvSpPr>
          <p:nvPr>
            <p:ph type="sldNum" sz="quarter" idx="10"/>
          </p:nvPr>
        </p:nvSpPr>
        <p:spPr/>
        <p:txBody>
          <a:bodyPr/>
          <a:lstStyle/>
          <a:p>
            <a:fld id="{E19783CA-996E-8541-BA82-F2DB33075073}" type="slidenum">
              <a:rPr lang="en-US" smtClean="0"/>
              <a:t>10</a:t>
            </a:fld>
            <a:endParaRPr lang="en-US"/>
          </a:p>
        </p:txBody>
      </p:sp>
    </p:spTree>
    <p:extLst>
      <p:ext uri="{BB962C8B-B14F-4D97-AF65-F5344CB8AC3E}">
        <p14:creationId xmlns:p14="http://schemas.microsoft.com/office/powerpoint/2010/main" val="2753043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281D1E-587E-BC44-AA54-5D49B8A2A090}" type="datetimeFigureOut">
              <a:rPr lang="en-US" smtClean="0"/>
              <a:t>6/9/13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4AD3E-9D89-DA42-96C5-937215EEFBD3}" type="slidenum">
              <a:rPr lang="en-US" smtClean="0"/>
              <a:t>‹#›</a:t>
            </a:fld>
            <a:endParaRPr lang="en-US"/>
          </a:p>
        </p:txBody>
      </p:sp>
    </p:spTree>
    <p:extLst>
      <p:ext uri="{BB962C8B-B14F-4D97-AF65-F5344CB8AC3E}">
        <p14:creationId xmlns:p14="http://schemas.microsoft.com/office/powerpoint/2010/main" val="4221915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281D1E-587E-BC44-AA54-5D49B8A2A090}" type="datetimeFigureOut">
              <a:rPr lang="en-US" smtClean="0"/>
              <a:t>6/9/13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4AD3E-9D89-DA42-96C5-937215EEFBD3}" type="slidenum">
              <a:rPr lang="en-US" smtClean="0"/>
              <a:t>‹#›</a:t>
            </a:fld>
            <a:endParaRPr lang="en-US"/>
          </a:p>
        </p:txBody>
      </p:sp>
    </p:spTree>
    <p:extLst>
      <p:ext uri="{BB962C8B-B14F-4D97-AF65-F5344CB8AC3E}">
        <p14:creationId xmlns:p14="http://schemas.microsoft.com/office/powerpoint/2010/main" val="538680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281D1E-587E-BC44-AA54-5D49B8A2A090}" type="datetimeFigureOut">
              <a:rPr lang="en-US" smtClean="0"/>
              <a:t>6/9/13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4AD3E-9D89-DA42-96C5-937215EEFBD3}" type="slidenum">
              <a:rPr lang="en-US" smtClean="0"/>
              <a:t>‹#›</a:t>
            </a:fld>
            <a:endParaRPr lang="en-US"/>
          </a:p>
        </p:txBody>
      </p:sp>
    </p:spTree>
    <p:extLst>
      <p:ext uri="{BB962C8B-B14F-4D97-AF65-F5344CB8AC3E}">
        <p14:creationId xmlns:p14="http://schemas.microsoft.com/office/powerpoint/2010/main" val="800198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281D1E-587E-BC44-AA54-5D49B8A2A090}" type="datetimeFigureOut">
              <a:rPr lang="en-US" smtClean="0"/>
              <a:t>6/9/13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4AD3E-9D89-DA42-96C5-937215EEFBD3}" type="slidenum">
              <a:rPr lang="en-US" smtClean="0"/>
              <a:t>‹#›</a:t>
            </a:fld>
            <a:endParaRPr lang="en-US"/>
          </a:p>
        </p:txBody>
      </p:sp>
    </p:spTree>
    <p:extLst>
      <p:ext uri="{BB962C8B-B14F-4D97-AF65-F5344CB8AC3E}">
        <p14:creationId xmlns:p14="http://schemas.microsoft.com/office/powerpoint/2010/main" val="878412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281D1E-587E-BC44-AA54-5D49B8A2A090}" type="datetimeFigureOut">
              <a:rPr lang="en-US" smtClean="0"/>
              <a:t>6/9/13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4AD3E-9D89-DA42-96C5-937215EEFBD3}" type="slidenum">
              <a:rPr lang="en-US" smtClean="0"/>
              <a:t>‹#›</a:t>
            </a:fld>
            <a:endParaRPr lang="en-US"/>
          </a:p>
        </p:txBody>
      </p:sp>
    </p:spTree>
    <p:extLst>
      <p:ext uri="{BB962C8B-B14F-4D97-AF65-F5344CB8AC3E}">
        <p14:creationId xmlns:p14="http://schemas.microsoft.com/office/powerpoint/2010/main" val="3450077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281D1E-587E-BC44-AA54-5D49B8A2A090}" type="datetimeFigureOut">
              <a:rPr lang="en-US" smtClean="0"/>
              <a:t>6/9/13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4AD3E-9D89-DA42-96C5-937215EEFBD3}" type="slidenum">
              <a:rPr lang="en-US" smtClean="0"/>
              <a:t>‹#›</a:t>
            </a:fld>
            <a:endParaRPr lang="en-US"/>
          </a:p>
        </p:txBody>
      </p:sp>
    </p:spTree>
    <p:extLst>
      <p:ext uri="{BB962C8B-B14F-4D97-AF65-F5344CB8AC3E}">
        <p14:creationId xmlns:p14="http://schemas.microsoft.com/office/powerpoint/2010/main" val="3622132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281D1E-587E-BC44-AA54-5D49B8A2A090}" type="datetimeFigureOut">
              <a:rPr lang="en-US" smtClean="0"/>
              <a:t>6/9/13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54AD3E-9D89-DA42-96C5-937215EEFBD3}" type="slidenum">
              <a:rPr lang="en-US" smtClean="0"/>
              <a:t>‹#›</a:t>
            </a:fld>
            <a:endParaRPr lang="en-US"/>
          </a:p>
        </p:txBody>
      </p:sp>
    </p:spTree>
    <p:extLst>
      <p:ext uri="{BB962C8B-B14F-4D97-AF65-F5344CB8AC3E}">
        <p14:creationId xmlns:p14="http://schemas.microsoft.com/office/powerpoint/2010/main" val="3108367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281D1E-587E-BC44-AA54-5D49B8A2A090}" type="datetimeFigureOut">
              <a:rPr lang="en-US" smtClean="0"/>
              <a:t>6/9/13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54AD3E-9D89-DA42-96C5-937215EEFBD3}" type="slidenum">
              <a:rPr lang="en-US" smtClean="0"/>
              <a:t>‹#›</a:t>
            </a:fld>
            <a:endParaRPr lang="en-US"/>
          </a:p>
        </p:txBody>
      </p:sp>
    </p:spTree>
    <p:extLst>
      <p:ext uri="{BB962C8B-B14F-4D97-AF65-F5344CB8AC3E}">
        <p14:creationId xmlns:p14="http://schemas.microsoft.com/office/powerpoint/2010/main" val="583261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81D1E-587E-BC44-AA54-5D49B8A2A090}" type="datetimeFigureOut">
              <a:rPr lang="en-US" smtClean="0"/>
              <a:t>6/9/13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54AD3E-9D89-DA42-96C5-937215EEFBD3}" type="slidenum">
              <a:rPr lang="en-US" smtClean="0"/>
              <a:t>‹#›</a:t>
            </a:fld>
            <a:endParaRPr lang="en-US"/>
          </a:p>
        </p:txBody>
      </p:sp>
    </p:spTree>
    <p:extLst>
      <p:ext uri="{BB962C8B-B14F-4D97-AF65-F5344CB8AC3E}">
        <p14:creationId xmlns:p14="http://schemas.microsoft.com/office/powerpoint/2010/main" val="17153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281D1E-587E-BC44-AA54-5D49B8A2A090}" type="datetimeFigureOut">
              <a:rPr lang="en-US" smtClean="0"/>
              <a:t>6/9/13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4AD3E-9D89-DA42-96C5-937215EEFBD3}" type="slidenum">
              <a:rPr lang="en-US" smtClean="0"/>
              <a:t>‹#›</a:t>
            </a:fld>
            <a:endParaRPr lang="en-US"/>
          </a:p>
        </p:txBody>
      </p:sp>
    </p:spTree>
    <p:extLst>
      <p:ext uri="{BB962C8B-B14F-4D97-AF65-F5344CB8AC3E}">
        <p14:creationId xmlns:p14="http://schemas.microsoft.com/office/powerpoint/2010/main" val="3991696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281D1E-587E-BC44-AA54-5D49B8A2A090}" type="datetimeFigureOut">
              <a:rPr lang="en-US" smtClean="0"/>
              <a:t>6/9/13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4AD3E-9D89-DA42-96C5-937215EEFBD3}" type="slidenum">
              <a:rPr lang="en-US" smtClean="0"/>
              <a:t>‹#›</a:t>
            </a:fld>
            <a:endParaRPr lang="en-US"/>
          </a:p>
        </p:txBody>
      </p:sp>
    </p:spTree>
    <p:extLst>
      <p:ext uri="{BB962C8B-B14F-4D97-AF65-F5344CB8AC3E}">
        <p14:creationId xmlns:p14="http://schemas.microsoft.com/office/powerpoint/2010/main" val="33324596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81D1E-587E-BC44-AA54-5D49B8A2A090}" type="datetimeFigureOut">
              <a:rPr lang="en-US" smtClean="0"/>
              <a:t>6/9/13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4AD3E-9D89-DA42-96C5-937215EEFBD3}" type="slidenum">
              <a:rPr lang="en-US" smtClean="0"/>
              <a:t>‹#›</a:t>
            </a:fld>
            <a:endParaRPr lang="en-US"/>
          </a:p>
        </p:txBody>
      </p:sp>
    </p:spTree>
    <p:extLst>
      <p:ext uri="{BB962C8B-B14F-4D97-AF65-F5344CB8AC3E}">
        <p14:creationId xmlns:p14="http://schemas.microsoft.com/office/powerpoint/2010/main" val="864305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stellar.cct.lsu.edu/files/xpress_csp/InstrumentingHPX.pdf"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07242"/>
            <a:ext cx="7772400" cy="1470025"/>
          </a:xfrm>
        </p:spPr>
        <p:txBody>
          <a:bodyPr/>
          <a:lstStyle/>
          <a:p>
            <a:r>
              <a:rPr lang="en-US" dirty="0" smtClean="0"/>
              <a:t>XPRESS Progress Report:</a:t>
            </a:r>
            <a:br>
              <a:rPr lang="en-US" dirty="0" smtClean="0"/>
            </a:br>
            <a:r>
              <a:rPr lang="en-US" dirty="0" smtClean="0"/>
              <a:t>University of Oregon</a:t>
            </a:r>
            <a:endParaRPr lang="en-US" dirty="0"/>
          </a:p>
        </p:txBody>
      </p:sp>
      <p:sp>
        <p:nvSpPr>
          <p:cNvPr id="3" name="Subtitle 2"/>
          <p:cNvSpPr>
            <a:spLocks noGrp="1"/>
          </p:cNvSpPr>
          <p:nvPr>
            <p:ph type="subTitle" idx="1"/>
          </p:nvPr>
        </p:nvSpPr>
        <p:spPr>
          <a:xfrm>
            <a:off x="1371600" y="2836021"/>
            <a:ext cx="6400800" cy="1752600"/>
          </a:xfrm>
        </p:spPr>
        <p:txBody>
          <a:bodyPr/>
          <a:lstStyle/>
          <a:p>
            <a:r>
              <a:rPr lang="en-US" dirty="0" smtClean="0"/>
              <a:t>PI: Allen D. </a:t>
            </a:r>
            <a:r>
              <a:rPr lang="en-US" dirty="0" err="1" smtClean="0"/>
              <a:t>Malony</a:t>
            </a:r>
            <a:r>
              <a:rPr lang="en-US" dirty="0" smtClean="0"/>
              <a:t>, Sameer </a:t>
            </a:r>
            <a:r>
              <a:rPr lang="en-US" dirty="0" err="1" smtClean="0"/>
              <a:t>Shende</a:t>
            </a:r>
            <a:endParaRPr lang="en-US" dirty="0" smtClean="0"/>
          </a:p>
          <a:p>
            <a:r>
              <a:rPr lang="en-US" dirty="0" smtClean="0"/>
              <a:t>Staff: Kevin Huck</a:t>
            </a:r>
          </a:p>
          <a:p>
            <a:r>
              <a:rPr lang="en-US" dirty="0" smtClean="0"/>
              <a:t>Ph.D. Student: David </a:t>
            </a:r>
            <a:r>
              <a:rPr lang="en-US" dirty="0" err="1" smtClean="0"/>
              <a:t>Ozog</a:t>
            </a:r>
            <a:endParaRPr lang="en-US" dirty="0"/>
          </a:p>
        </p:txBody>
      </p:sp>
      <p:pic>
        <p:nvPicPr>
          <p:cNvPr id="4" name="Picture 3" descr="UO_Signature_4c.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7009" y="5209347"/>
            <a:ext cx="4805231" cy="858906"/>
          </a:xfrm>
          <a:prstGeom prst="rect">
            <a:avLst/>
          </a:prstGeom>
        </p:spPr>
      </p:pic>
      <p:pic>
        <p:nvPicPr>
          <p:cNvPr id="5" name="Picture 4" descr="PRLLog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28" y="5012005"/>
            <a:ext cx="2988621" cy="1235972"/>
          </a:xfrm>
          <a:prstGeom prst="rect">
            <a:avLst/>
          </a:prstGeom>
        </p:spPr>
      </p:pic>
    </p:spTree>
    <p:extLst>
      <p:ext uri="{BB962C8B-B14F-4D97-AF65-F5344CB8AC3E}">
        <p14:creationId xmlns:p14="http://schemas.microsoft.com/office/powerpoint/2010/main" val="25038402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457200" y="1600200"/>
            <a:ext cx="8229600" cy="5039782"/>
          </a:xfrm>
        </p:spPr>
        <p:txBody>
          <a:bodyPr>
            <a:normAutofit fontScale="92500"/>
          </a:bodyPr>
          <a:lstStyle/>
          <a:p>
            <a:r>
              <a:rPr lang="en-US" dirty="0" smtClean="0"/>
              <a:t>HPX-3 </a:t>
            </a:r>
            <a:r>
              <a:rPr lang="en-US" dirty="0"/>
              <a:t>ITT abstraction to </a:t>
            </a:r>
            <a:r>
              <a:rPr lang="en-US" dirty="0" smtClean="0"/>
              <a:t>use APEX measurement</a:t>
            </a:r>
            <a:endParaRPr lang="en-US" dirty="0"/>
          </a:p>
          <a:p>
            <a:r>
              <a:rPr lang="en-US" dirty="0" smtClean="0"/>
              <a:t>Measurement wrapper libraries for XPI</a:t>
            </a:r>
          </a:p>
          <a:p>
            <a:r>
              <a:rPr lang="en-US" dirty="0" smtClean="0"/>
              <a:t>Design measurement in APEX with full </a:t>
            </a:r>
            <a:r>
              <a:rPr lang="en-US" dirty="0" err="1" smtClean="0"/>
              <a:t>ParalleX</a:t>
            </a:r>
            <a:r>
              <a:rPr lang="en-US" dirty="0" smtClean="0"/>
              <a:t> context</a:t>
            </a:r>
          </a:p>
          <a:p>
            <a:r>
              <a:rPr lang="en-US" dirty="0" smtClean="0"/>
              <a:t>More (full) integration with </a:t>
            </a:r>
            <a:r>
              <a:rPr lang="en-US" dirty="0" err="1" smtClean="0"/>
              <a:t>RCRToolkit</a:t>
            </a:r>
            <a:endParaRPr lang="en-US" dirty="0" smtClean="0"/>
          </a:p>
          <a:p>
            <a:r>
              <a:rPr lang="en-US" dirty="0" smtClean="0"/>
              <a:t>Develop performance data API for third-person observation of other XPRESS layers</a:t>
            </a:r>
          </a:p>
          <a:p>
            <a:pPr lvl="1"/>
            <a:r>
              <a:rPr lang="en-US" dirty="0" smtClean="0"/>
              <a:t>XPI &lt;-&gt; HPX &lt;-&gt; OS</a:t>
            </a:r>
          </a:p>
          <a:p>
            <a:r>
              <a:rPr lang="en-US" dirty="0" smtClean="0"/>
              <a:t>Design an APEX event-driven performance model</a:t>
            </a:r>
          </a:p>
          <a:p>
            <a:pPr marL="0" indent="0">
              <a:buNone/>
            </a:pPr>
            <a:endParaRPr lang="en-US" dirty="0"/>
          </a:p>
        </p:txBody>
      </p:sp>
    </p:spTree>
    <p:extLst>
      <p:ext uri="{BB962C8B-B14F-4D97-AF65-F5344CB8AC3E}">
        <p14:creationId xmlns:p14="http://schemas.microsoft.com/office/powerpoint/2010/main" val="13342666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HPX-3 ITT Abstraction</a:t>
            </a:r>
            <a:endParaRPr lang="en-US" dirty="0"/>
          </a:p>
        </p:txBody>
      </p:sp>
      <p:sp>
        <p:nvSpPr>
          <p:cNvPr id="3" name="Content Placeholder 2"/>
          <p:cNvSpPr>
            <a:spLocks noGrp="1"/>
          </p:cNvSpPr>
          <p:nvPr>
            <p:ph idx="1"/>
          </p:nvPr>
        </p:nvSpPr>
        <p:spPr>
          <a:xfrm>
            <a:off x="457200" y="1600200"/>
            <a:ext cx="8229600" cy="5146879"/>
          </a:xfrm>
        </p:spPr>
        <p:txBody>
          <a:bodyPr>
            <a:normAutofit fontScale="92500" lnSpcReduction="10000"/>
          </a:bodyPr>
          <a:lstStyle/>
          <a:p>
            <a:r>
              <a:rPr lang="en-US" dirty="0" smtClean="0"/>
              <a:t>HPX-3 runtime has been instrumented with Intel Instrumentation and Tracing Technology (ITT)</a:t>
            </a:r>
          </a:p>
          <a:p>
            <a:pPr lvl="1"/>
            <a:r>
              <a:rPr lang="en-US" dirty="0" smtClean="0"/>
              <a:t>Does not support multi-node measurement</a:t>
            </a:r>
          </a:p>
          <a:p>
            <a:pPr lvl="1"/>
            <a:r>
              <a:rPr lang="en-US" dirty="0" smtClean="0"/>
              <a:t>Not freely available in open source form</a:t>
            </a:r>
          </a:p>
          <a:p>
            <a:r>
              <a:rPr lang="en-US" dirty="0" smtClean="0"/>
              <a:t>Abstract ITT measurement and retarget for APEX measurement runtime</a:t>
            </a:r>
          </a:p>
          <a:p>
            <a:pPr lvl="1"/>
            <a:r>
              <a:rPr lang="en-US" dirty="0" smtClean="0"/>
              <a:t>Incorporate current APEX measurements</a:t>
            </a:r>
          </a:p>
          <a:p>
            <a:pPr lvl="1"/>
            <a:r>
              <a:rPr lang="en-US" dirty="0" smtClean="0"/>
              <a:t>Provide scalable </a:t>
            </a:r>
            <a:r>
              <a:rPr lang="en-US" dirty="0"/>
              <a:t>multi-node support</a:t>
            </a:r>
          </a:p>
          <a:p>
            <a:pPr lvl="1"/>
            <a:r>
              <a:rPr lang="en-US" dirty="0" smtClean="0"/>
              <a:t>Provides open source profiling support in XPRESS</a:t>
            </a:r>
          </a:p>
          <a:p>
            <a:pPr lvl="1"/>
            <a:r>
              <a:rPr lang="en-US" dirty="0" smtClean="0"/>
              <a:t>Enable measurements with </a:t>
            </a:r>
            <a:r>
              <a:rPr lang="en-US" dirty="0" err="1" smtClean="0"/>
              <a:t>ParalleX</a:t>
            </a:r>
            <a:r>
              <a:rPr lang="en-US" dirty="0" smtClean="0"/>
              <a:t> context</a:t>
            </a:r>
          </a:p>
          <a:p>
            <a:pPr lvl="2"/>
            <a:r>
              <a:rPr lang="en-US" dirty="0" smtClean="0"/>
              <a:t>Locality, OS thread, HPX thread, HPX parent thread, preemptions, …</a:t>
            </a:r>
          </a:p>
        </p:txBody>
      </p:sp>
    </p:spTree>
    <p:extLst>
      <p:ext uri="{BB962C8B-B14F-4D97-AF65-F5344CB8AC3E}">
        <p14:creationId xmlns:p14="http://schemas.microsoft.com/office/powerpoint/2010/main" val="20112849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HPX Trace in Intel Tools</a:t>
            </a:r>
            <a:endParaRPr lang="en-US" dirty="0"/>
          </a:p>
        </p:txBody>
      </p:sp>
      <p:pic>
        <p:nvPicPr>
          <p:cNvPr id="4" name="Content Placeholder 3"/>
          <p:cNvPicPr>
            <a:picLocks noGrp="1" noChangeAspect="1"/>
          </p:cNvPicPr>
          <p:nvPr>
            <p:ph idx="1"/>
          </p:nvPr>
        </p:nvPicPr>
        <p:blipFill rotWithShape="1">
          <a:blip r:embed="rId3"/>
          <a:srcRect l="4659" t="23551" r="4713" b="22114"/>
          <a:stretch/>
        </p:blipFill>
        <p:spPr>
          <a:xfrm>
            <a:off x="137708" y="1328198"/>
            <a:ext cx="8871878" cy="4894160"/>
          </a:xfrm>
        </p:spPr>
      </p:pic>
      <p:sp>
        <p:nvSpPr>
          <p:cNvPr id="5" name="TextBox 4"/>
          <p:cNvSpPr txBox="1"/>
          <p:nvPr/>
        </p:nvSpPr>
        <p:spPr>
          <a:xfrm>
            <a:off x="81680" y="6202128"/>
            <a:ext cx="8871878" cy="646331"/>
          </a:xfrm>
          <a:prstGeom prst="rect">
            <a:avLst/>
          </a:prstGeom>
          <a:noFill/>
        </p:spPr>
        <p:txBody>
          <a:bodyPr wrap="none" rtlCol="0">
            <a:spAutoFit/>
          </a:bodyPr>
          <a:lstStyle/>
          <a:p>
            <a:r>
              <a:rPr lang="en-US" dirty="0" smtClean="0"/>
              <a:t>Slide from “Instrumenting HPX”, presented at </a:t>
            </a:r>
            <a:r>
              <a:rPr lang="en-US" i="1" dirty="0" smtClean="0"/>
              <a:t>XPRESS: </a:t>
            </a:r>
            <a:r>
              <a:rPr lang="en-US" i="1" dirty="0"/>
              <a:t>Collaboration on System </a:t>
            </a:r>
            <a:r>
              <a:rPr lang="en-US" i="1" dirty="0" smtClean="0"/>
              <a:t>Performance</a:t>
            </a:r>
          </a:p>
          <a:p>
            <a:r>
              <a:rPr lang="en-US" dirty="0" smtClean="0"/>
              <a:t>at LSU, Feb 6-8 2013, </a:t>
            </a:r>
            <a:r>
              <a:rPr lang="en-US" dirty="0">
                <a:hlinkClick r:id="rId4"/>
              </a:rPr>
              <a:t>http://stellar.cct.lsu.edu/files/xpress_csp/</a:t>
            </a:r>
            <a:r>
              <a:rPr lang="en-US" dirty="0" smtClean="0">
                <a:hlinkClick r:id="rId4"/>
              </a:rPr>
              <a:t>InstrumentingHPX.pdf</a:t>
            </a:r>
            <a:r>
              <a:rPr lang="en-US" dirty="0" smtClean="0"/>
              <a:t> </a:t>
            </a:r>
            <a:endParaRPr lang="en-US" dirty="0"/>
          </a:p>
        </p:txBody>
      </p:sp>
      <p:sp>
        <p:nvSpPr>
          <p:cNvPr id="3" name="TextBox 2"/>
          <p:cNvSpPr txBox="1"/>
          <p:nvPr/>
        </p:nvSpPr>
        <p:spPr>
          <a:xfrm>
            <a:off x="266700" y="2232064"/>
            <a:ext cx="4147289" cy="1754327"/>
          </a:xfrm>
          <a:prstGeom prst="rect">
            <a:avLst/>
          </a:prstGeom>
          <a:noFill/>
        </p:spPr>
        <p:txBody>
          <a:bodyPr wrap="none" rtlCol="0">
            <a:spAutoFit/>
          </a:bodyPr>
          <a:lstStyle/>
          <a:p>
            <a:r>
              <a:rPr lang="en-US" dirty="0" smtClean="0">
                <a:solidFill>
                  <a:schemeClr val="bg1"/>
                </a:solidFill>
              </a:rPr>
              <a:t>Understanding</a:t>
            </a:r>
          </a:p>
          <a:p>
            <a:pPr marL="285750" indent="-285750">
              <a:buFontTx/>
              <a:buChar char="•"/>
            </a:pPr>
            <a:r>
              <a:rPr lang="en-US" dirty="0" smtClean="0">
                <a:solidFill>
                  <a:schemeClr val="bg1"/>
                </a:solidFill>
              </a:rPr>
              <a:t>No multi-node (locality) support</a:t>
            </a:r>
          </a:p>
          <a:p>
            <a:pPr marL="285750" indent="-285750">
              <a:buFontTx/>
              <a:buChar char="•"/>
            </a:pPr>
            <a:r>
              <a:rPr lang="en-US" dirty="0" smtClean="0">
                <a:solidFill>
                  <a:schemeClr val="bg1"/>
                </a:solidFill>
              </a:rPr>
              <a:t>No explicit annotation of thread</a:t>
            </a:r>
            <a:br>
              <a:rPr lang="en-US" dirty="0" smtClean="0">
                <a:solidFill>
                  <a:schemeClr val="bg1"/>
                </a:solidFill>
              </a:rPr>
            </a:br>
            <a:r>
              <a:rPr lang="en-US" dirty="0" smtClean="0">
                <a:solidFill>
                  <a:schemeClr val="bg1"/>
                </a:solidFill>
              </a:rPr>
              <a:t>state or preemption</a:t>
            </a:r>
          </a:p>
          <a:p>
            <a:pPr marL="285750" indent="-285750">
              <a:buFontTx/>
              <a:buChar char="•"/>
            </a:pPr>
            <a:r>
              <a:rPr lang="en-US" dirty="0" smtClean="0">
                <a:solidFill>
                  <a:schemeClr val="bg1"/>
                </a:solidFill>
              </a:rPr>
              <a:t>No explicit annotation of “provenance”</a:t>
            </a:r>
            <a:br>
              <a:rPr lang="en-US" dirty="0" smtClean="0">
                <a:solidFill>
                  <a:schemeClr val="bg1"/>
                </a:solidFill>
              </a:rPr>
            </a:br>
            <a:r>
              <a:rPr lang="en-US" dirty="0" smtClean="0">
                <a:solidFill>
                  <a:schemeClr val="bg1"/>
                </a:solidFill>
              </a:rPr>
              <a:t>of the HPX thread</a:t>
            </a:r>
          </a:p>
        </p:txBody>
      </p:sp>
    </p:spTree>
    <p:extLst>
      <p:ext uri="{BB962C8B-B14F-4D97-AF65-F5344CB8AC3E}">
        <p14:creationId xmlns:p14="http://schemas.microsoft.com/office/powerpoint/2010/main" val="27333373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Same Data </a:t>
            </a:r>
            <a:r>
              <a:rPr lang="en-US" dirty="0"/>
              <a:t>A</a:t>
            </a:r>
            <a:r>
              <a:rPr lang="en-US" dirty="0" smtClean="0"/>
              <a:t>vailable in APEX</a:t>
            </a:r>
            <a:endParaRPr lang="en-US" dirty="0"/>
          </a:p>
        </p:txBody>
      </p:sp>
      <p:pic>
        <p:nvPicPr>
          <p:cNvPr id="4" name="Content Placeholder 3" descr="gtc12-detailed-valid-events.png"/>
          <p:cNvPicPr>
            <a:picLocks noGrp="1" noChangeAspect="1"/>
          </p:cNvPicPr>
          <p:nvPr>
            <p:ph idx="1"/>
          </p:nvPr>
        </p:nvPicPr>
        <p:blipFill rotWithShape="1">
          <a:blip r:embed="rId3">
            <a:extLst>
              <a:ext uri="{28A0092B-C50C-407E-A947-70E740481C1C}">
                <a14:useLocalDpi xmlns:a14="http://schemas.microsoft.com/office/drawing/2010/main" val="0"/>
              </a:ext>
            </a:extLst>
          </a:blip>
          <a:srcRect t="8543" b="1758"/>
          <a:stretch/>
        </p:blipFill>
        <p:spPr>
          <a:xfrm>
            <a:off x="-1" y="1417638"/>
            <a:ext cx="9144001" cy="5440362"/>
          </a:xfrm>
        </p:spPr>
      </p:pic>
      <p:sp>
        <p:nvSpPr>
          <p:cNvPr id="3" name="TextBox 2"/>
          <p:cNvSpPr txBox="1"/>
          <p:nvPr/>
        </p:nvSpPr>
        <p:spPr>
          <a:xfrm>
            <a:off x="1206500" y="5508625"/>
            <a:ext cx="3506088" cy="646331"/>
          </a:xfrm>
          <a:prstGeom prst="rect">
            <a:avLst/>
          </a:prstGeom>
          <a:solidFill>
            <a:schemeClr val="bg1"/>
          </a:solidFill>
          <a:ln>
            <a:solidFill>
              <a:schemeClr val="tx1"/>
            </a:solidFill>
          </a:ln>
        </p:spPr>
        <p:txBody>
          <a:bodyPr wrap="none" rtlCol="0">
            <a:spAutoFit/>
          </a:bodyPr>
          <a:lstStyle/>
          <a:p>
            <a:r>
              <a:rPr lang="en-US" dirty="0" smtClean="0"/>
              <a:t>Have HPX thread descriptions that</a:t>
            </a:r>
            <a:br>
              <a:rPr lang="en-US" dirty="0" smtClean="0"/>
            </a:br>
            <a:r>
              <a:rPr lang="en-US" dirty="0" smtClean="0"/>
              <a:t>we can capture in measurements</a:t>
            </a:r>
            <a:endParaRPr lang="en-US" dirty="0"/>
          </a:p>
        </p:txBody>
      </p:sp>
    </p:spTree>
    <p:extLst>
      <p:ext uri="{BB962C8B-B14F-4D97-AF65-F5344CB8AC3E}">
        <p14:creationId xmlns:p14="http://schemas.microsoft.com/office/powerpoint/2010/main" val="30012393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HPX Profile </a:t>
            </a:r>
            <a:r>
              <a:rPr lang="en-US" dirty="0"/>
              <a:t>D</a:t>
            </a:r>
            <a:r>
              <a:rPr lang="en-US" dirty="0" smtClean="0"/>
              <a:t>ata from APEX</a:t>
            </a:r>
            <a:endParaRPr lang="en-US" dirty="0"/>
          </a:p>
        </p:txBody>
      </p:sp>
      <p:pic>
        <p:nvPicPr>
          <p:cNvPr id="4" name="Content Placeholder 3" descr="gtc12-detailed-valid-profile.png"/>
          <p:cNvPicPr>
            <a:picLocks noGrp="1" noChangeAspect="1"/>
          </p:cNvPicPr>
          <p:nvPr>
            <p:ph idx="1"/>
          </p:nvPr>
        </p:nvPicPr>
        <p:blipFill rotWithShape="1">
          <a:blip r:embed="rId3">
            <a:extLst>
              <a:ext uri="{28A0092B-C50C-407E-A947-70E740481C1C}">
                <a14:useLocalDpi xmlns:a14="http://schemas.microsoft.com/office/drawing/2010/main" val="0"/>
              </a:ext>
            </a:extLst>
          </a:blip>
          <a:srcRect t="-2583" b="-2094"/>
          <a:stretch/>
        </p:blipFill>
        <p:spPr>
          <a:xfrm>
            <a:off x="1259067" y="1417638"/>
            <a:ext cx="6633312" cy="4642813"/>
          </a:xfrm>
        </p:spPr>
      </p:pic>
      <p:pic>
        <p:nvPicPr>
          <p:cNvPr id="8" name="Picture 7" descr="gtc12-detailed-valid-partition_loop_ac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459" y="3631553"/>
            <a:ext cx="4114800" cy="2977816"/>
          </a:xfrm>
          <a:prstGeom prst="rect">
            <a:avLst/>
          </a:prstGeom>
          <a:ln>
            <a:solidFill>
              <a:srgbClr val="000000"/>
            </a:solidFill>
          </a:ln>
        </p:spPr>
      </p:pic>
      <p:pic>
        <p:nvPicPr>
          <p:cNvPr id="9" name="Picture 8" descr="gtc12-detailed-valid-thread_schedul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8741" y="3640577"/>
            <a:ext cx="4114800" cy="2968792"/>
          </a:xfrm>
          <a:prstGeom prst="rect">
            <a:avLst/>
          </a:prstGeom>
          <a:ln>
            <a:solidFill>
              <a:srgbClr val="000000"/>
            </a:solidFill>
          </a:ln>
        </p:spPr>
      </p:pic>
      <p:sp>
        <p:nvSpPr>
          <p:cNvPr id="3" name="TextBox 2"/>
          <p:cNvSpPr txBox="1"/>
          <p:nvPr/>
        </p:nvSpPr>
        <p:spPr>
          <a:xfrm>
            <a:off x="7276126" y="3663303"/>
            <a:ext cx="1613505" cy="646331"/>
          </a:xfrm>
          <a:prstGeom prst="rect">
            <a:avLst/>
          </a:prstGeom>
          <a:noFill/>
        </p:spPr>
        <p:txBody>
          <a:bodyPr wrap="none" rtlCol="0">
            <a:spAutoFit/>
          </a:bodyPr>
          <a:lstStyle/>
          <a:p>
            <a:r>
              <a:rPr lang="en-US" dirty="0" smtClean="0"/>
              <a:t>3-18% of total</a:t>
            </a:r>
          </a:p>
          <a:p>
            <a:r>
              <a:rPr lang="en-US" dirty="0" smtClean="0"/>
              <a:t>thread runtime</a:t>
            </a:r>
            <a:endParaRPr lang="en-US" dirty="0"/>
          </a:p>
        </p:txBody>
      </p:sp>
      <p:sp>
        <p:nvSpPr>
          <p:cNvPr id="7" name="TextBox 6"/>
          <p:cNvSpPr txBox="1"/>
          <p:nvPr/>
        </p:nvSpPr>
        <p:spPr>
          <a:xfrm>
            <a:off x="6790264" y="1457671"/>
            <a:ext cx="2273992" cy="923330"/>
          </a:xfrm>
          <a:prstGeom prst="rect">
            <a:avLst/>
          </a:prstGeom>
          <a:noFill/>
        </p:spPr>
        <p:txBody>
          <a:bodyPr wrap="none" rtlCol="0">
            <a:spAutoFit/>
          </a:bodyPr>
          <a:lstStyle/>
          <a:p>
            <a:r>
              <a:rPr lang="en-US" dirty="0" smtClean="0"/>
              <a:t>All of the HPX tasks</a:t>
            </a:r>
            <a:br>
              <a:rPr lang="en-US" dirty="0" smtClean="0"/>
            </a:br>
            <a:r>
              <a:rPr lang="en-US" dirty="0" smtClean="0"/>
              <a:t>scheduled are capture</a:t>
            </a:r>
            <a:br>
              <a:rPr lang="en-US" dirty="0" smtClean="0"/>
            </a:br>
            <a:r>
              <a:rPr lang="en-US" dirty="0" smtClean="0"/>
              <a:t>in distinct timers</a:t>
            </a:r>
          </a:p>
        </p:txBody>
      </p:sp>
    </p:spTree>
    <p:extLst>
      <p:ext uri="{BB962C8B-B14F-4D97-AF65-F5344CB8AC3E}">
        <p14:creationId xmlns:p14="http://schemas.microsoft.com/office/powerpoint/2010/main" val="39056325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ParalleX</a:t>
            </a:r>
            <a:r>
              <a:rPr lang="en-US" dirty="0"/>
              <a:t> </a:t>
            </a:r>
            <a:r>
              <a:rPr lang="en-US" dirty="0" smtClean="0"/>
              <a:t>“World View” Measurements</a:t>
            </a:r>
            <a:endParaRPr lang="en-US" dirty="0"/>
          </a:p>
        </p:txBody>
      </p:sp>
      <p:sp>
        <p:nvSpPr>
          <p:cNvPr id="3" name="Content Placeholder 2"/>
          <p:cNvSpPr>
            <a:spLocks noGrp="1"/>
          </p:cNvSpPr>
          <p:nvPr>
            <p:ph idx="1"/>
          </p:nvPr>
        </p:nvSpPr>
        <p:spPr>
          <a:xfrm>
            <a:off x="457200" y="1600200"/>
            <a:ext cx="8229600" cy="5003800"/>
          </a:xfrm>
        </p:spPr>
        <p:txBody>
          <a:bodyPr>
            <a:normAutofit fontScale="77500" lnSpcReduction="20000"/>
          </a:bodyPr>
          <a:lstStyle/>
          <a:p>
            <a:r>
              <a:rPr lang="en-US" dirty="0" smtClean="0"/>
              <a:t>Current APEX approach uses conventional measurement dimensions</a:t>
            </a:r>
          </a:p>
          <a:p>
            <a:pPr lvl="1"/>
            <a:r>
              <a:rPr lang="en-US" dirty="0" smtClean="0"/>
              <a:t>Process, OS thread</a:t>
            </a:r>
          </a:p>
          <a:p>
            <a:pPr lvl="1"/>
            <a:r>
              <a:rPr lang="en-US" dirty="0" smtClean="0"/>
              <a:t>Timer dimension (thread context)</a:t>
            </a:r>
          </a:p>
          <a:p>
            <a:r>
              <a:rPr lang="en-US" dirty="0" smtClean="0"/>
              <a:t>Want to capture additional/different dimensions</a:t>
            </a:r>
          </a:p>
          <a:p>
            <a:pPr lvl="1"/>
            <a:r>
              <a:rPr lang="en-US" dirty="0" smtClean="0"/>
              <a:t>HPX thread context</a:t>
            </a:r>
          </a:p>
          <a:p>
            <a:pPr lvl="2"/>
            <a:r>
              <a:rPr lang="en-US" dirty="0" smtClean="0"/>
              <a:t>id, parent ID, preemption, state transitions, …</a:t>
            </a:r>
          </a:p>
          <a:p>
            <a:pPr lvl="1"/>
            <a:r>
              <a:rPr lang="en-US" dirty="0" smtClean="0"/>
              <a:t>Performance properties (measurements) of:</a:t>
            </a:r>
          </a:p>
          <a:p>
            <a:pPr lvl="2"/>
            <a:r>
              <a:rPr lang="en-US" dirty="0" smtClean="0"/>
              <a:t>AGAS, LCO, Parcels, Futures</a:t>
            </a:r>
          </a:p>
          <a:p>
            <a:r>
              <a:rPr lang="en-US" dirty="0" smtClean="0"/>
              <a:t>Want to distill the measurements</a:t>
            </a:r>
          </a:p>
          <a:p>
            <a:pPr lvl="1"/>
            <a:r>
              <a:rPr lang="en-US" dirty="0" smtClean="0"/>
              <a:t>To enable scalability</a:t>
            </a:r>
          </a:p>
          <a:p>
            <a:pPr lvl="1"/>
            <a:r>
              <a:rPr lang="en-US" dirty="0" smtClean="0"/>
              <a:t>To share on </a:t>
            </a:r>
            <a:r>
              <a:rPr lang="en-US" dirty="0" err="1" smtClean="0"/>
              <a:t>RCRBlackboard</a:t>
            </a:r>
            <a:endParaRPr lang="en-US" dirty="0"/>
          </a:p>
          <a:p>
            <a:pPr lvl="1"/>
            <a:r>
              <a:rPr lang="en-US" dirty="0" smtClean="0"/>
              <a:t>To provide introspection between layers</a:t>
            </a:r>
          </a:p>
          <a:p>
            <a:r>
              <a:rPr lang="en-US" dirty="0" smtClean="0"/>
              <a:t>Utilize HPX itself to create</a:t>
            </a:r>
          </a:p>
          <a:p>
            <a:endParaRPr lang="en-US" dirty="0"/>
          </a:p>
        </p:txBody>
      </p:sp>
    </p:spTree>
    <p:extLst>
      <p:ext uri="{BB962C8B-B14F-4D97-AF65-F5344CB8AC3E}">
        <p14:creationId xmlns:p14="http://schemas.microsoft.com/office/powerpoint/2010/main" val="201128498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with </a:t>
            </a:r>
            <a:r>
              <a:rPr lang="en-US" dirty="0" err="1" smtClean="0"/>
              <a:t>RCRToolkit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Currently only observing daemon data</a:t>
            </a:r>
          </a:p>
          <a:p>
            <a:pPr lvl="1"/>
            <a:r>
              <a:rPr lang="en-US" dirty="0" smtClean="0"/>
              <a:t>Energy, power</a:t>
            </a:r>
          </a:p>
          <a:p>
            <a:r>
              <a:rPr lang="en-US" dirty="0" smtClean="0"/>
              <a:t>APEX will broadcast performance data to the blackboard</a:t>
            </a:r>
          </a:p>
          <a:p>
            <a:pPr lvl="1"/>
            <a:r>
              <a:rPr lang="en-US" dirty="0" smtClean="0"/>
              <a:t>Current HPX runtime performance state</a:t>
            </a:r>
          </a:p>
          <a:p>
            <a:pPr lvl="1"/>
            <a:r>
              <a:rPr lang="en-US" dirty="0" smtClean="0"/>
              <a:t>Timer statistics</a:t>
            </a:r>
          </a:p>
          <a:p>
            <a:r>
              <a:rPr lang="en-US" dirty="0" smtClean="0"/>
              <a:t>APEX will also consume data from the blackboard</a:t>
            </a:r>
          </a:p>
          <a:p>
            <a:pPr lvl="1"/>
            <a:r>
              <a:rPr lang="en-US" dirty="0" smtClean="0"/>
              <a:t>Runtime layer will know about problems in the OS</a:t>
            </a:r>
          </a:p>
          <a:p>
            <a:pPr lvl="2"/>
            <a:r>
              <a:rPr lang="en-US" dirty="0" smtClean="0"/>
              <a:t>Contention, latency, deadlock…</a:t>
            </a:r>
          </a:p>
          <a:p>
            <a:pPr lvl="1"/>
            <a:r>
              <a:rPr lang="en-US" dirty="0" smtClean="0"/>
              <a:t>DSL layer will know about problems in the runtime</a:t>
            </a:r>
          </a:p>
          <a:p>
            <a:pPr lvl="2"/>
            <a:r>
              <a:rPr lang="en-US" dirty="0" smtClean="0"/>
              <a:t>Starvation, latency, overhead, contention…</a:t>
            </a:r>
          </a:p>
          <a:p>
            <a:pPr lvl="1"/>
            <a:endParaRPr lang="en-US" dirty="0" smtClean="0"/>
          </a:p>
          <a:p>
            <a:endParaRPr lang="en-US" dirty="0"/>
          </a:p>
        </p:txBody>
      </p:sp>
    </p:spTree>
    <p:extLst>
      <p:ext uri="{BB962C8B-B14F-4D97-AF65-F5344CB8AC3E}">
        <p14:creationId xmlns:p14="http://schemas.microsoft.com/office/powerpoint/2010/main" val="20112849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APEX: monitoring and writing to RCR</a:t>
            </a:r>
            <a:endParaRPr lang="en-US" dirty="0"/>
          </a:p>
        </p:txBody>
      </p:sp>
      <p:sp>
        <p:nvSpPr>
          <p:cNvPr id="4" name="Rectangle 3"/>
          <p:cNvSpPr/>
          <p:nvPr/>
        </p:nvSpPr>
        <p:spPr bwMode="auto">
          <a:xfrm>
            <a:off x="1322059" y="3315274"/>
            <a:ext cx="7684524" cy="1801155"/>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charset="0"/>
              </a:rPr>
              <a:t>RCR Blackboard</a:t>
            </a:r>
            <a:endParaRPr kumimoji="0" lang="en-US" sz="2400" b="0" i="1" u="none" strike="noStrike" cap="none" normalizeH="0" baseline="0" dirty="0">
              <a:ln>
                <a:noFill/>
              </a:ln>
              <a:solidFill>
                <a:schemeClr val="tx1"/>
              </a:solidFill>
              <a:effectLst/>
              <a:latin typeface="Times New Roman" charset="0"/>
            </a:endParaRPr>
          </a:p>
        </p:txBody>
      </p:sp>
      <p:sp>
        <p:nvSpPr>
          <p:cNvPr id="5" name="Rounded Rectangle 4"/>
          <p:cNvSpPr/>
          <p:nvPr/>
        </p:nvSpPr>
        <p:spPr bwMode="auto">
          <a:xfrm>
            <a:off x="7446241" y="3444853"/>
            <a:ext cx="1373625" cy="1256921"/>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HW State</a:t>
            </a:r>
            <a:endParaRPr kumimoji="0" lang="en-US" sz="2400" b="0" i="1" u="none" strike="noStrike" cap="none" normalizeH="0" baseline="0" dirty="0">
              <a:ln>
                <a:noFill/>
              </a:ln>
              <a:solidFill>
                <a:schemeClr val="tx1"/>
              </a:solidFill>
              <a:effectLst/>
              <a:latin typeface="Times New Roman" charset="0"/>
            </a:endParaRPr>
          </a:p>
        </p:txBody>
      </p:sp>
      <p:sp>
        <p:nvSpPr>
          <p:cNvPr id="6" name="Rounded Rectangle 5"/>
          <p:cNvSpPr/>
          <p:nvPr/>
        </p:nvSpPr>
        <p:spPr bwMode="auto">
          <a:xfrm>
            <a:off x="5955716" y="3444853"/>
            <a:ext cx="1373625" cy="1256921"/>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OS</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State</a:t>
            </a:r>
            <a:endParaRPr kumimoji="0" lang="en-US" sz="2400" b="0" i="1" u="none" strike="noStrike" cap="none" normalizeH="0" baseline="0" dirty="0">
              <a:ln>
                <a:noFill/>
              </a:ln>
              <a:solidFill>
                <a:schemeClr val="tx1"/>
              </a:solidFill>
              <a:effectLst/>
              <a:latin typeface="Times New Roman" charset="0"/>
            </a:endParaRPr>
          </a:p>
        </p:txBody>
      </p:sp>
      <p:sp>
        <p:nvSpPr>
          <p:cNvPr id="7" name="Rounded Rectangle 6"/>
          <p:cNvSpPr/>
          <p:nvPr/>
        </p:nvSpPr>
        <p:spPr bwMode="auto">
          <a:xfrm>
            <a:off x="4477508" y="3444853"/>
            <a:ext cx="1373625" cy="1256921"/>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HPX</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State</a:t>
            </a:r>
            <a:endParaRPr kumimoji="0" lang="en-US" sz="2400" b="0" i="1" u="none" strike="noStrike" cap="none" normalizeH="0" baseline="0" dirty="0">
              <a:ln>
                <a:noFill/>
              </a:ln>
              <a:solidFill>
                <a:schemeClr val="tx1"/>
              </a:solidFill>
              <a:effectLst/>
              <a:latin typeface="Times New Roman" charset="0"/>
            </a:endParaRPr>
          </a:p>
        </p:txBody>
      </p:sp>
      <p:sp>
        <p:nvSpPr>
          <p:cNvPr id="8" name="Rounded Rectangle 7"/>
          <p:cNvSpPr/>
          <p:nvPr/>
        </p:nvSpPr>
        <p:spPr bwMode="auto">
          <a:xfrm>
            <a:off x="2991273" y="3444853"/>
            <a:ext cx="1373625" cy="1256921"/>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XPI</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State</a:t>
            </a:r>
            <a:endParaRPr kumimoji="0" lang="en-US" sz="2400" b="0" i="1" u="none" strike="noStrike" cap="none" normalizeH="0" baseline="0" dirty="0">
              <a:ln>
                <a:noFill/>
              </a:ln>
              <a:solidFill>
                <a:schemeClr val="tx1"/>
              </a:solidFill>
              <a:effectLst/>
              <a:latin typeface="Times New Roman" charset="0"/>
            </a:endParaRPr>
          </a:p>
        </p:txBody>
      </p:sp>
      <p:sp>
        <p:nvSpPr>
          <p:cNvPr id="9" name="Rounded Rectangle 8"/>
          <p:cNvSpPr/>
          <p:nvPr/>
        </p:nvSpPr>
        <p:spPr bwMode="auto">
          <a:xfrm>
            <a:off x="1504663" y="3444853"/>
            <a:ext cx="1373625" cy="1256921"/>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DSL</a:t>
            </a:r>
            <a:r>
              <a:rPr lang="en-US" dirty="0"/>
              <a:t> </a:t>
            </a:r>
            <a:r>
              <a:rPr lang="en-US" dirty="0" smtClean="0"/>
              <a:t>or</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Legacy</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State</a:t>
            </a:r>
            <a:endParaRPr kumimoji="0" lang="en-US" sz="2400" b="0" i="1" u="none" strike="noStrike" cap="none" normalizeH="0" baseline="0" dirty="0">
              <a:ln>
                <a:noFill/>
              </a:ln>
              <a:solidFill>
                <a:schemeClr val="tx1"/>
              </a:solidFill>
              <a:effectLst/>
              <a:latin typeface="Times New Roman" charset="0"/>
            </a:endParaRPr>
          </a:p>
        </p:txBody>
      </p:sp>
      <p:sp>
        <p:nvSpPr>
          <p:cNvPr id="10" name="Rounded Rectangle 9"/>
          <p:cNvSpPr/>
          <p:nvPr/>
        </p:nvSpPr>
        <p:spPr bwMode="auto">
          <a:xfrm>
            <a:off x="2151149" y="1397493"/>
            <a:ext cx="6323857" cy="141241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charset="0"/>
              </a:rPr>
              <a:t>APEX</a:t>
            </a:r>
            <a:endParaRPr kumimoji="0" lang="en-US" sz="2400" b="0" i="1" u="none" strike="noStrike" cap="none" normalizeH="0" baseline="0" dirty="0">
              <a:ln>
                <a:noFill/>
              </a:ln>
              <a:solidFill>
                <a:schemeClr val="tx1"/>
              </a:solidFill>
              <a:effectLst/>
              <a:latin typeface="Times New Roman" charset="0"/>
            </a:endParaRPr>
          </a:p>
        </p:txBody>
      </p:sp>
      <p:sp>
        <p:nvSpPr>
          <p:cNvPr id="11" name="Magnetic Disk 10"/>
          <p:cNvSpPr/>
          <p:nvPr/>
        </p:nvSpPr>
        <p:spPr bwMode="auto">
          <a:xfrm>
            <a:off x="275776" y="1410451"/>
            <a:ext cx="1373625" cy="1438333"/>
          </a:xfrm>
          <a:prstGeom prst="flowChartMagneticDisk">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charset="0"/>
              </a:rPr>
              <a:t>Profiles,</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Traces</a:t>
            </a:r>
            <a:endParaRPr kumimoji="0" lang="en-US" sz="2400" b="0" i="1" u="none" strike="noStrike" cap="none" normalizeH="0" baseline="0" dirty="0">
              <a:ln>
                <a:noFill/>
              </a:ln>
              <a:solidFill>
                <a:schemeClr val="tx1"/>
              </a:solidFill>
              <a:effectLst/>
              <a:latin typeface="Times New Roman" charset="0"/>
            </a:endParaRPr>
          </a:p>
        </p:txBody>
      </p:sp>
      <p:sp>
        <p:nvSpPr>
          <p:cNvPr id="21" name="Rounded Rectangle 20"/>
          <p:cNvSpPr/>
          <p:nvPr/>
        </p:nvSpPr>
        <p:spPr bwMode="auto">
          <a:xfrm>
            <a:off x="6435189" y="5492212"/>
            <a:ext cx="1892514" cy="128284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charset="0"/>
              </a:rPr>
              <a:t>RCR Daemon</a:t>
            </a:r>
            <a:endParaRPr kumimoji="0" lang="en-US" sz="2400" b="0" i="1" u="none" strike="noStrike" cap="none" normalizeH="0" baseline="0" dirty="0">
              <a:ln>
                <a:noFill/>
              </a:ln>
              <a:solidFill>
                <a:schemeClr val="tx1"/>
              </a:solidFill>
              <a:effectLst/>
              <a:latin typeface="Times New Roman" charset="0"/>
            </a:endParaRPr>
          </a:p>
        </p:txBody>
      </p:sp>
      <p:sp>
        <p:nvSpPr>
          <p:cNvPr id="39" name="Rounded Rectangle 38"/>
          <p:cNvSpPr/>
          <p:nvPr/>
        </p:nvSpPr>
        <p:spPr bwMode="auto">
          <a:xfrm>
            <a:off x="2299803" y="1540034"/>
            <a:ext cx="1382940" cy="997764"/>
          </a:xfrm>
          <a:prstGeom prst="roundRect">
            <a:avLst/>
          </a:prstGeom>
          <a:solidFill>
            <a:srgbClr val="7EB60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charset="0"/>
              </a:rPr>
              <a:t>TAU</a:t>
            </a:r>
            <a:endParaRPr kumimoji="0" lang="en-US" sz="2400" b="0" i="1" u="none" strike="noStrike" cap="none" normalizeH="0" baseline="0" dirty="0">
              <a:ln>
                <a:noFill/>
              </a:ln>
              <a:solidFill>
                <a:schemeClr val="tx1"/>
              </a:solidFill>
              <a:effectLst/>
              <a:latin typeface="Times New Roman" charset="0"/>
            </a:endParaRPr>
          </a:p>
        </p:txBody>
      </p:sp>
      <p:cxnSp>
        <p:nvCxnSpPr>
          <p:cNvPr id="41" name="Straight Arrow Connector 40"/>
          <p:cNvCxnSpPr>
            <a:stCxn id="39" idx="1"/>
            <a:endCxn id="11" idx="4"/>
          </p:cNvCxnSpPr>
          <p:nvPr/>
        </p:nvCxnSpPr>
        <p:spPr bwMode="auto">
          <a:xfrm flipH="1">
            <a:off x="1649401" y="2038916"/>
            <a:ext cx="650402" cy="9070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7" name="Up Arrow 46"/>
          <p:cNvSpPr/>
          <p:nvPr/>
        </p:nvSpPr>
        <p:spPr bwMode="auto">
          <a:xfrm>
            <a:off x="6684508" y="4585157"/>
            <a:ext cx="333823" cy="907055"/>
          </a:xfrm>
          <a:prstGeom prst="up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charset="0"/>
            </a:endParaRPr>
          </a:p>
        </p:txBody>
      </p:sp>
      <p:sp>
        <p:nvSpPr>
          <p:cNvPr id="49" name="Up Arrow 48"/>
          <p:cNvSpPr/>
          <p:nvPr/>
        </p:nvSpPr>
        <p:spPr bwMode="auto">
          <a:xfrm>
            <a:off x="7744019" y="4585157"/>
            <a:ext cx="333823" cy="907055"/>
          </a:xfrm>
          <a:prstGeom prst="up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charset="0"/>
            </a:endParaRPr>
          </a:p>
        </p:txBody>
      </p:sp>
      <p:sp>
        <p:nvSpPr>
          <p:cNvPr id="54" name="Up Arrow 53"/>
          <p:cNvSpPr/>
          <p:nvPr/>
        </p:nvSpPr>
        <p:spPr bwMode="auto">
          <a:xfrm>
            <a:off x="6669996" y="2537798"/>
            <a:ext cx="333823" cy="907055"/>
          </a:xfrm>
          <a:prstGeom prst="up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charset="0"/>
            </a:endParaRPr>
          </a:p>
        </p:txBody>
      </p:sp>
      <p:sp>
        <p:nvSpPr>
          <p:cNvPr id="55" name="Up Arrow 54"/>
          <p:cNvSpPr/>
          <p:nvPr/>
        </p:nvSpPr>
        <p:spPr bwMode="auto">
          <a:xfrm>
            <a:off x="7729507" y="2537798"/>
            <a:ext cx="333823" cy="907055"/>
          </a:xfrm>
          <a:prstGeom prst="up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charset="0"/>
            </a:endParaRPr>
          </a:p>
        </p:txBody>
      </p:sp>
      <p:sp>
        <p:nvSpPr>
          <p:cNvPr id="57" name="Up-Down Arrow 56"/>
          <p:cNvSpPr/>
          <p:nvPr/>
        </p:nvSpPr>
        <p:spPr bwMode="auto">
          <a:xfrm>
            <a:off x="2431211" y="2602584"/>
            <a:ext cx="272133" cy="1023680"/>
          </a:xfrm>
          <a:prstGeom prst="upDown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charset="0"/>
            </a:endParaRPr>
          </a:p>
        </p:txBody>
      </p:sp>
      <p:sp>
        <p:nvSpPr>
          <p:cNvPr id="58" name="Up-Down Arrow 57"/>
          <p:cNvSpPr/>
          <p:nvPr/>
        </p:nvSpPr>
        <p:spPr bwMode="auto">
          <a:xfrm>
            <a:off x="3546676" y="2602584"/>
            <a:ext cx="272133" cy="1023680"/>
          </a:xfrm>
          <a:prstGeom prst="upDown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charset="0"/>
            </a:endParaRPr>
          </a:p>
        </p:txBody>
      </p:sp>
      <p:sp>
        <p:nvSpPr>
          <p:cNvPr id="59" name="Up-Down Arrow 58"/>
          <p:cNvSpPr/>
          <p:nvPr/>
        </p:nvSpPr>
        <p:spPr bwMode="auto">
          <a:xfrm>
            <a:off x="5029705" y="2602584"/>
            <a:ext cx="272133" cy="1023680"/>
          </a:xfrm>
          <a:prstGeom prst="upDown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charset="0"/>
            </a:endParaRPr>
          </a:p>
        </p:txBody>
      </p:sp>
      <p:sp>
        <p:nvSpPr>
          <p:cNvPr id="61" name="TextBox 60"/>
          <p:cNvSpPr txBox="1"/>
          <p:nvPr/>
        </p:nvSpPr>
        <p:spPr>
          <a:xfrm>
            <a:off x="275776" y="5142345"/>
            <a:ext cx="4222029" cy="1569660"/>
          </a:xfrm>
          <a:prstGeom prst="rect">
            <a:avLst/>
          </a:prstGeom>
          <a:noFill/>
        </p:spPr>
        <p:txBody>
          <a:bodyPr wrap="none" rtlCol="0">
            <a:spAutoFit/>
          </a:bodyPr>
          <a:lstStyle/>
          <a:p>
            <a:r>
              <a:rPr lang="en-US" i="0" dirty="0" smtClean="0"/>
              <a:t>APEX:</a:t>
            </a:r>
          </a:p>
          <a:p>
            <a:r>
              <a:rPr lang="en-US" i="0" dirty="0" smtClean="0"/>
              <a:t>- “broadcasts” performance state</a:t>
            </a:r>
          </a:p>
          <a:p>
            <a:r>
              <a:rPr lang="en-US" i="0" dirty="0" smtClean="0"/>
              <a:t>- monitors performance state</a:t>
            </a:r>
          </a:p>
          <a:p>
            <a:r>
              <a:rPr lang="en-US" i="0" dirty="0" smtClean="0"/>
              <a:t>- “triggers” an action</a:t>
            </a:r>
            <a:endParaRPr lang="en-US" i="0" dirty="0"/>
          </a:p>
        </p:txBody>
      </p:sp>
    </p:spTree>
    <p:extLst>
      <p:ext uri="{BB962C8B-B14F-4D97-AF65-F5344CB8AC3E}">
        <p14:creationId xmlns:p14="http://schemas.microsoft.com/office/powerpoint/2010/main" val="412082858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Performance Events</a:t>
            </a:r>
            <a:endParaRPr lang="en-US" dirty="0"/>
          </a:p>
        </p:txBody>
      </p:sp>
      <p:sp>
        <p:nvSpPr>
          <p:cNvPr id="4" name="Rectangle 3"/>
          <p:cNvSpPr/>
          <p:nvPr/>
        </p:nvSpPr>
        <p:spPr bwMode="auto">
          <a:xfrm>
            <a:off x="1322059" y="3315274"/>
            <a:ext cx="7684524" cy="1801155"/>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charset="0"/>
              </a:rPr>
              <a:t>RCR Blackboard</a:t>
            </a:r>
            <a:endParaRPr kumimoji="0" lang="en-US" sz="2400" b="0" i="1" u="none" strike="noStrike" cap="none" normalizeH="0" baseline="0" dirty="0">
              <a:ln>
                <a:noFill/>
              </a:ln>
              <a:solidFill>
                <a:schemeClr val="tx1"/>
              </a:solidFill>
              <a:effectLst/>
              <a:latin typeface="Times New Roman" charset="0"/>
            </a:endParaRPr>
          </a:p>
        </p:txBody>
      </p:sp>
      <p:sp>
        <p:nvSpPr>
          <p:cNvPr id="5" name="Rounded Rectangle 4"/>
          <p:cNvSpPr/>
          <p:nvPr/>
        </p:nvSpPr>
        <p:spPr bwMode="auto">
          <a:xfrm>
            <a:off x="7446241" y="3444853"/>
            <a:ext cx="1373625" cy="1256921"/>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HW State</a:t>
            </a:r>
            <a:endParaRPr kumimoji="0" lang="en-US" sz="2400" b="0" i="1" u="none" strike="noStrike" cap="none" normalizeH="0" baseline="0" dirty="0">
              <a:ln>
                <a:noFill/>
              </a:ln>
              <a:solidFill>
                <a:schemeClr val="tx1"/>
              </a:solidFill>
              <a:effectLst/>
              <a:latin typeface="Times New Roman" charset="0"/>
            </a:endParaRPr>
          </a:p>
        </p:txBody>
      </p:sp>
      <p:sp>
        <p:nvSpPr>
          <p:cNvPr id="6" name="Rounded Rectangle 5"/>
          <p:cNvSpPr/>
          <p:nvPr/>
        </p:nvSpPr>
        <p:spPr bwMode="auto">
          <a:xfrm>
            <a:off x="5955716" y="3444853"/>
            <a:ext cx="1373625" cy="1256921"/>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OS</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State</a:t>
            </a:r>
            <a:endParaRPr kumimoji="0" lang="en-US" sz="2400" b="0" i="1" u="none" strike="noStrike" cap="none" normalizeH="0" baseline="0" dirty="0">
              <a:ln>
                <a:noFill/>
              </a:ln>
              <a:solidFill>
                <a:schemeClr val="tx1"/>
              </a:solidFill>
              <a:effectLst/>
              <a:latin typeface="Times New Roman" charset="0"/>
            </a:endParaRPr>
          </a:p>
        </p:txBody>
      </p:sp>
      <p:sp>
        <p:nvSpPr>
          <p:cNvPr id="7" name="Rounded Rectangle 6"/>
          <p:cNvSpPr/>
          <p:nvPr/>
        </p:nvSpPr>
        <p:spPr bwMode="auto">
          <a:xfrm>
            <a:off x="4477508" y="3444853"/>
            <a:ext cx="1373625" cy="1256921"/>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HPX</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State</a:t>
            </a:r>
            <a:endParaRPr kumimoji="0" lang="en-US" sz="2400" b="0" i="1" u="none" strike="noStrike" cap="none" normalizeH="0" baseline="0" dirty="0">
              <a:ln>
                <a:noFill/>
              </a:ln>
              <a:solidFill>
                <a:schemeClr val="tx1"/>
              </a:solidFill>
              <a:effectLst/>
              <a:latin typeface="Times New Roman" charset="0"/>
            </a:endParaRPr>
          </a:p>
        </p:txBody>
      </p:sp>
      <p:sp>
        <p:nvSpPr>
          <p:cNvPr id="8" name="Rounded Rectangle 7"/>
          <p:cNvSpPr/>
          <p:nvPr/>
        </p:nvSpPr>
        <p:spPr bwMode="auto">
          <a:xfrm>
            <a:off x="2991273" y="3444853"/>
            <a:ext cx="1373625" cy="1256921"/>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XPI</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State</a:t>
            </a:r>
            <a:endParaRPr kumimoji="0" lang="en-US" sz="2400" b="0" i="1" u="none" strike="noStrike" cap="none" normalizeH="0" baseline="0" dirty="0">
              <a:ln>
                <a:noFill/>
              </a:ln>
              <a:solidFill>
                <a:schemeClr val="tx1"/>
              </a:solidFill>
              <a:effectLst/>
              <a:latin typeface="Times New Roman" charset="0"/>
            </a:endParaRPr>
          </a:p>
        </p:txBody>
      </p:sp>
      <p:sp>
        <p:nvSpPr>
          <p:cNvPr id="9" name="Rounded Rectangle 8"/>
          <p:cNvSpPr/>
          <p:nvPr/>
        </p:nvSpPr>
        <p:spPr bwMode="auto">
          <a:xfrm>
            <a:off x="1504663" y="3444853"/>
            <a:ext cx="1373625" cy="1256921"/>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DSL</a:t>
            </a:r>
            <a:r>
              <a:rPr lang="en-US" dirty="0"/>
              <a:t> </a:t>
            </a:r>
            <a:r>
              <a:rPr lang="en-US" dirty="0" smtClean="0"/>
              <a:t>or</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Legacy</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State</a:t>
            </a:r>
            <a:endParaRPr kumimoji="0" lang="en-US" sz="2400" b="0" i="1" u="none" strike="noStrike" cap="none" normalizeH="0" baseline="0" dirty="0">
              <a:ln>
                <a:noFill/>
              </a:ln>
              <a:solidFill>
                <a:schemeClr val="tx1"/>
              </a:solidFill>
              <a:effectLst/>
              <a:latin typeface="Times New Roman" charset="0"/>
            </a:endParaRPr>
          </a:p>
        </p:txBody>
      </p:sp>
      <p:sp>
        <p:nvSpPr>
          <p:cNvPr id="10" name="Rounded Rectangle 9"/>
          <p:cNvSpPr/>
          <p:nvPr/>
        </p:nvSpPr>
        <p:spPr bwMode="auto">
          <a:xfrm>
            <a:off x="2151149" y="1397493"/>
            <a:ext cx="6323857" cy="141241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charset="0"/>
              </a:rPr>
              <a:t>APEX</a:t>
            </a:r>
            <a:endParaRPr kumimoji="0" lang="en-US" sz="2400" b="0" i="1" u="none" strike="noStrike" cap="none" normalizeH="0" baseline="0" dirty="0">
              <a:ln>
                <a:noFill/>
              </a:ln>
              <a:solidFill>
                <a:schemeClr val="tx1"/>
              </a:solidFill>
              <a:effectLst/>
              <a:latin typeface="Times New Roman" charset="0"/>
            </a:endParaRPr>
          </a:p>
        </p:txBody>
      </p:sp>
      <p:sp>
        <p:nvSpPr>
          <p:cNvPr id="12" name="Rounded Rectangle 11"/>
          <p:cNvSpPr/>
          <p:nvPr/>
        </p:nvSpPr>
        <p:spPr bwMode="auto">
          <a:xfrm>
            <a:off x="6435189" y="5492212"/>
            <a:ext cx="1892514" cy="128284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charset="0"/>
              </a:rPr>
              <a:t>RCR Daemon</a:t>
            </a:r>
            <a:endParaRPr kumimoji="0" lang="en-US" sz="2400" b="0" i="1" u="none" strike="noStrike" cap="none" normalizeH="0" baseline="0" dirty="0">
              <a:ln>
                <a:noFill/>
              </a:ln>
              <a:solidFill>
                <a:schemeClr val="tx1"/>
              </a:solidFill>
              <a:effectLst/>
              <a:latin typeface="Times New Roman" charset="0"/>
            </a:endParaRPr>
          </a:p>
        </p:txBody>
      </p:sp>
      <p:sp>
        <p:nvSpPr>
          <p:cNvPr id="15" name="Up Arrow 14"/>
          <p:cNvSpPr/>
          <p:nvPr/>
        </p:nvSpPr>
        <p:spPr bwMode="auto">
          <a:xfrm>
            <a:off x="6684508" y="4585157"/>
            <a:ext cx="333823" cy="907055"/>
          </a:xfrm>
          <a:prstGeom prst="up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charset="0"/>
            </a:endParaRPr>
          </a:p>
        </p:txBody>
      </p:sp>
      <p:sp>
        <p:nvSpPr>
          <p:cNvPr id="16" name="Up Arrow 15"/>
          <p:cNvSpPr/>
          <p:nvPr/>
        </p:nvSpPr>
        <p:spPr bwMode="auto">
          <a:xfrm>
            <a:off x="7744019" y="4585157"/>
            <a:ext cx="333823" cy="907055"/>
          </a:xfrm>
          <a:prstGeom prst="up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charset="0"/>
            </a:endParaRPr>
          </a:p>
        </p:txBody>
      </p:sp>
      <p:sp>
        <p:nvSpPr>
          <p:cNvPr id="17" name="Up Arrow 16"/>
          <p:cNvSpPr/>
          <p:nvPr/>
        </p:nvSpPr>
        <p:spPr bwMode="auto">
          <a:xfrm rot="10800000">
            <a:off x="3542422" y="2758084"/>
            <a:ext cx="333823" cy="907055"/>
          </a:xfrm>
          <a:prstGeom prst="up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charset="0"/>
            </a:endParaRPr>
          </a:p>
        </p:txBody>
      </p:sp>
      <p:sp>
        <p:nvSpPr>
          <p:cNvPr id="18" name="Up Arrow 17"/>
          <p:cNvSpPr/>
          <p:nvPr/>
        </p:nvSpPr>
        <p:spPr bwMode="auto">
          <a:xfrm rot="10800000">
            <a:off x="4961674" y="2758084"/>
            <a:ext cx="333823" cy="907055"/>
          </a:xfrm>
          <a:prstGeom prst="up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charset="0"/>
            </a:endParaRPr>
          </a:p>
        </p:txBody>
      </p:sp>
      <p:sp>
        <p:nvSpPr>
          <p:cNvPr id="22" name="TextBox 21"/>
          <p:cNvSpPr txBox="1"/>
          <p:nvPr/>
        </p:nvSpPr>
        <p:spPr>
          <a:xfrm>
            <a:off x="275776" y="5142345"/>
            <a:ext cx="4559561" cy="1569660"/>
          </a:xfrm>
          <a:prstGeom prst="rect">
            <a:avLst/>
          </a:prstGeom>
          <a:noFill/>
        </p:spPr>
        <p:txBody>
          <a:bodyPr wrap="none" rtlCol="0">
            <a:spAutoFit/>
          </a:bodyPr>
          <a:lstStyle/>
          <a:p>
            <a:r>
              <a:rPr lang="en-US" i="0" dirty="0" smtClean="0"/>
              <a:t>APEX:</a:t>
            </a:r>
          </a:p>
          <a:p>
            <a:r>
              <a:rPr lang="en-US" b="1" i="0" dirty="0" smtClean="0"/>
              <a:t>- “broadcasts” performance state</a:t>
            </a:r>
          </a:p>
          <a:p>
            <a:r>
              <a:rPr lang="en-US" i="0" dirty="0" smtClean="0"/>
              <a:t>- monitors performance state</a:t>
            </a:r>
          </a:p>
          <a:p>
            <a:r>
              <a:rPr lang="en-US" i="0" dirty="0" smtClean="0"/>
              <a:t>- “triggers” an action</a:t>
            </a:r>
            <a:endParaRPr lang="en-US" i="0" dirty="0"/>
          </a:p>
        </p:txBody>
      </p:sp>
      <p:sp>
        <p:nvSpPr>
          <p:cNvPr id="23" name="Up Arrow 22"/>
          <p:cNvSpPr/>
          <p:nvPr/>
        </p:nvSpPr>
        <p:spPr bwMode="auto">
          <a:xfrm rot="10800000">
            <a:off x="2373034" y="2758085"/>
            <a:ext cx="333823" cy="907055"/>
          </a:xfrm>
          <a:prstGeom prst="up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40306562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Performance Events</a:t>
            </a:r>
            <a:endParaRPr lang="en-US" dirty="0"/>
          </a:p>
        </p:txBody>
      </p:sp>
      <p:sp>
        <p:nvSpPr>
          <p:cNvPr id="4" name="Rectangle 3"/>
          <p:cNvSpPr/>
          <p:nvPr/>
        </p:nvSpPr>
        <p:spPr bwMode="auto">
          <a:xfrm>
            <a:off x="1322059" y="3315274"/>
            <a:ext cx="7684524" cy="1801155"/>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charset="0"/>
              </a:rPr>
              <a:t>RCR Blackboard</a:t>
            </a:r>
            <a:endParaRPr kumimoji="0" lang="en-US" sz="2400" b="0" i="1" u="none" strike="noStrike" cap="none" normalizeH="0" baseline="0" dirty="0">
              <a:ln>
                <a:noFill/>
              </a:ln>
              <a:solidFill>
                <a:schemeClr val="tx1"/>
              </a:solidFill>
              <a:effectLst/>
              <a:latin typeface="Times New Roman" charset="0"/>
            </a:endParaRPr>
          </a:p>
        </p:txBody>
      </p:sp>
      <p:sp>
        <p:nvSpPr>
          <p:cNvPr id="5" name="Rounded Rectangle 4"/>
          <p:cNvSpPr/>
          <p:nvPr/>
        </p:nvSpPr>
        <p:spPr bwMode="auto">
          <a:xfrm>
            <a:off x="7446241" y="3444853"/>
            <a:ext cx="1373625" cy="1256921"/>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HW State</a:t>
            </a:r>
            <a:endParaRPr kumimoji="0" lang="en-US" sz="2400" b="0" i="1" u="none" strike="noStrike" cap="none" normalizeH="0" baseline="0" dirty="0">
              <a:ln>
                <a:noFill/>
              </a:ln>
              <a:solidFill>
                <a:schemeClr val="tx1"/>
              </a:solidFill>
              <a:effectLst/>
              <a:latin typeface="Times New Roman" charset="0"/>
            </a:endParaRPr>
          </a:p>
        </p:txBody>
      </p:sp>
      <p:sp>
        <p:nvSpPr>
          <p:cNvPr id="6" name="Rounded Rectangle 5"/>
          <p:cNvSpPr/>
          <p:nvPr/>
        </p:nvSpPr>
        <p:spPr bwMode="auto">
          <a:xfrm>
            <a:off x="5955716" y="3444853"/>
            <a:ext cx="1373625" cy="1256921"/>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OS</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State</a:t>
            </a:r>
            <a:endParaRPr kumimoji="0" lang="en-US" sz="2400" b="0" i="1" u="none" strike="noStrike" cap="none" normalizeH="0" baseline="0" dirty="0">
              <a:ln>
                <a:noFill/>
              </a:ln>
              <a:solidFill>
                <a:schemeClr val="tx1"/>
              </a:solidFill>
              <a:effectLst/>
              <a:latin typeface="Times New Roman" charset="0"/>
            </a:endParaRPr>
          </a:p>
        </p:txBody>
      </p:sp>
      <p:sp>
        <p:nvSpPr>
          <p:cNvPr id="7" name="Rounded Rectangle 6"/>
          <p:cNvSpPr/>
          <p:nvPr/>
        </p:nvSpPr>
        <p:spPr bwMode="auto">
          <a:xfrm>
            <a:off x="4477508" y="3444853"/>
            <a:ext cx="1373625" cy="1256921"/>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HPX</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State</a:t>
            </a:r>
            <a:endParaRPr kumimoji="0" lang="en-US" sz="2400" b="0" i="1" u="none" strike="noStrike" cap="none" normalizeH="0" baseline="0" dirty="0">
              <a:ln>
                <a:noFill/>
              </a:ln>
              <a:solidFill>
                <a:schemeClr val="tx1"/>
              </a:solidFill>
              <a:effectLst/>
              <a:latin typeface="Times New Roman" charset="0"/>
            </a:endParaRPr>
          </a:p>
        </p:txBody>
      </p:sp>
      <p:sp>
        <p:nvSpPr>
          <p:cNvPr id="8" name="Rounded Rectangle 7"/>
          <p:cNvSpPr/>
          <p:nvPr/>
        </p:nvSpPr>
        <p:spPr bwMode="auto">
          <a:xfrm>
            <a:off x="2991273" y="3444853"/>
            <a:ext cx="1373625" cy="1256921"/>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XPI</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State</a:t>
            </a:r>
            <a:endParaRPr kumimoji="0" lang="en-US" sz="2400" b="0" i="1" u="none" strike="noStrike" cap="none" normalizeH="0" baseline="0" dirty="0">
              <a:ln>
                <a:noFill/>
              </a:ln>
              <a:solidFill>
                <a:schemeClr val="tx1"/>
              </a:solidFill>
              <a:effectLst/>
              <a:latin typeface="Times New Roman" charset="0"/>
            </a:endParaRPr>
          </a:p>
        </p:txBody>
      </p:sp>
      <p:sp>
        <p:nvSpPr>
          <p:cNvPr id="9" name="Rounded Rectangle 8"/>
          <p:cNvSpPr/>
          <p:nvPr/>
        </p:nvSpPr>
        <p:spPr bwMode="auto">
          <a:xfrm>
            <a:off x="1504663" y="3444853"/>
            <a:ext cx="1373625" cy="1256921"/>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DSL</a:t>
            </a:r>
            <a:r>
              <a:rPr lang="en-US" dirty="0"/>
              <a:t> </a:t>
            </a:r>
            <a:r>
              <a:rPr lang="en-US" dirty="0" smtClean="0"/>
              <a:t>or</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Legacy</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State</a:t>
            </a:r>
            <a:endParaRPr kumimoji="0" lang="en-US" sz="2400" b="0" i="1" u="none" strike="noStrike" cap="none" normalizeH="0" baseline="0" dirty="0">
              <a:ln>
                <a:noFill/>
              </a:ln>
              <a:solidFill>
                <a:schemeClr val="tx1"/>
              </a:solidFill>
              <a:effectLst/>
              <a:latin typeface="Times New Roman" charset="0"/>
            </a:endParaRPr>
          </a:p>
        </p:txBody>
      </p:sp>
      <p:sp>
        <p:nvSpPr>
          <p:cNvPr id="10" name="Rounded Rectangle 9"/>
          <p:cNvSpPr/>
          <p:nvPr/>
        </p:nvSpPr>
        <p:spPr bwMode="auto">
          <a:xfrm>
            <a:off x="2151149" y="1397493"/>
            <a:ext cx="6323857" cy="141241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charset="0"/>
              </a:rPr>
              <a:t>APEX</a:t>
            </a:r>
            <a:endParaRPr kumimoji="0" lang="en-US" sz="2400" b="0" i="1" u="none" strike="noStrike" cap="none" normalizeH="0" baseline="0" dirty="0">
              <a:ln>
                <a:noFill/>
              </a:ln>
              <a:solidFill>
                <a:schemeClr val="tx1"/>
              </a:solidFill>
              <a:effectLst/>
              <a:latin typeface="Times New Roman" charset="0"/>
            </a:endParaRPr>
          </a:p>
        </p:txBody>
      </p:sp>
      <p:sp>
        <p:nvSpPr>
          <p:cNvPr id="12" name="Rounded Rectangle 11"/>
          <p:cNvSpPr/>
          <p:nvPr/>
        </p:nvSpPr>
        <p:spPr bwMode="auto">
          <a:xfrm>
            <a:off x="6435189" y="5492212"/>
            <a:ext cx="1892514" cy="128284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charset="0"/>
              </a:rPr>
              <a:t>RCR Daemon</a:t>
            </a:r>
            <a:endParaRPr kumimoji="0" lang="en-US" sz="2400" b="0" i="1" u="none" strike="noStrike" cap="none" normalizeH="0" baseline="0" dirty="0">
              <a:ln>
                <a:noFill/>
              </a:ln>
              <a:solidFill>
                <a:schemeClr val="tx1"/>
              </a:solidFill>
              <a:effectLst/>
              <a:latin typeface="Times New Roman" charset="0"/>
            </a:endParaRPr>
          </a:p>
        </p:txBody>
      </p:sp>
      <p:sp>
        <p:nvSpPr>
          <p:cNvPr id="15" name="Up Arrow 14"/>
          <p:cNvSpPr/>
          <p:nvPr/>
        </p:nvSpPr>
        <p:spPr bwMode="auto">
          <a:xfrm>
            <a:off x="6684508" y="4585157"/>
            <a:ext cx="333823" cy="907055"/>
          </a:xfrm>
          <a:prstGeom prst="up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charset="0"/>
            </a:endParaRPr>
          </a:p>
        </p:txBody>
      </p:sp>
      <p:sp>
        <p:nvSpPr>
          <p:cNvPr id="16" name="Up Arrow 15"/>
          <p:cNvSpPr/>
          <p:nvPr/>
        </p:nvSpPr>
        <p:spPr bwMode="auto">
          <a:xfrm>
            <a:off x="7744019" y="4585157"/>
            <a:ext cx="333823" cy="907055"/>
          </a:xfrm>
          <a:prstGeom prst="up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charset="0"/>
            </a:endParaRPr>
          </a:p>
        </p:txBody>
      </p:sp>
      <p:sp>
        <p:nvSpPr>
          <p:cNvPr id="17" name="Up Arrow 16"/>
          <p:cNvSpPr/>
          <p:nvPr/>
        </p:nvSpPr>
        <p:spPr bwMode="auto">
          <a:xfrm>
            <a:off x="6669996" y="2537798"/>
            <a:ext cx="333823" cy="907055"/>
          </a:xfrm>
          <a:prstGeom prst="up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charset="0"/>
            </a:endParaRPr>
          </a:p>
        </p:txBody>
      </p:sp>
      <p:sp>
        <p:nvSpPr>
          <p:cNvPr id="18" name="Up Arrow 17"/>
          <p:cNvSpPr/>
          <p:nvPr/>
        </p:nvSpPr>
        <p:spPr bwMode="auto">
          <a:xfrm>
            <a:off x="7729507" y="2537798"/>
            <a:ext cx="333823" cy="907055"/>
          </a:xfrm>
          <a:prstGeom prst="up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charset="0"/>
            </a:endParaRPr>
          </a:p>
        </p:txBody>
      </p:sp>
      <p:sp>
        <p:nvSpPr>
          <p:cNvPr id="22" name="TextBox 21"/>
          <p:cNvSpPr txBox="1"/>
          <p:nvPr/>
        </p:nvSpPr>
        <p:spPr>
          <a:xfrm>
            <a:off x="275776" y="5142345"/>
            <a:ext cx="4222029" cy="1569660"/>
          </a:xfrm>
          <a:prstGeom prst="rect">
            <a:avLst/>
          </a:prstGeom>
          <a:noFill/>
        </p:spPr>
        <p:txBody>
          <a:bodyPr wrap="none" rtlCol="0">
            <a:spAutoFit/>
          </a:bodyPr>
          <a:lstStyle/>
          <a:p>
            <a:r>
              <a:rPr lang="en-US" i="0" dirty="0" smtClean="0"/>
              <a:t>APEX:</a:t>
            </a:r>
          </a:p>
          <a:p>
            <a:r>
              <a:rPr lang="en-US" i="0" dirty="0" smtClean="0"/>
              <a:t>- “broadcasts” performance state</a:t>
            </a:r>
          </a:p>
          <a:p>
            <a:r>
              <a:rPr lang="en-US" b="1" i="0" dirty="0" smtClean="0"/>
              <a:t>- monitors performance state</a:t>
            </a:r>
          </a:p>
          <a:p>
            <a:r>
              <a:rPr lang="en-US" i="0" dirty="0" smtClean="0"/>
              <a:t>- “triggers” an action</a:t>
            </a:r>
            <a:endParaRPr lang="en-US" i="0" dirty="0"/>
          </a:p>
        </p:txBody>
      </p:sp>
      <p:sp>
        <p:nvSpPr>
          <p:cNvPr id="23" name="Up Arrow 22"/>
          <p:cNvSpPr/>
          <p:nvPr/>
        </p:nvSpPr>
        <p:spPr bwMode="auto">
          <a:xfrm>
            <a:off x="3542422" y="2550756"/>
            <a:ext cx="333823" cy="907055"/>
          </a:xfrm>
          <a:prstGeom prst="up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charset="0"/>
            </a:endParaRPr>
          </a:p>
        </p:txBody>
      </p:sp>
      <p:sp>
        <p:nvSpPr>
          <p:cNvPr id="24" name="Up Arrow 23"/>
          <p:cNvSpPr/>
          <p:nvPr/>
        </p:nvSpPr>
        <p:spPr bwMode="auto">
          <a:xfrm>
            <a:off x="4961674" y="2550756"/>
            <a:ext cx="333823" cy="907055"/>
          </a:xfrm>
          <a:prstGeom prst="up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charset="0"/>
            </a:endParaRPr>
          </a:p>
        </p:txBody>
      </p:sp>
      <p:sp>
        <p:nvSpPr>
          <p:cNvPr id="25" name="Up Arrow 24"/>
          <p:cNvSpPr/>
          <p:nvPr/>
        </p:nvSpPr>
        <p:spPr bwMode="auto">
          <a:xfrm>
            <a:off x="2373034" y="2550757"/>
            <a:ext cx="333823" cy="907055"/>
          </a:xfrm>
          <a:prstGeom prst="up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6276080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a:t>
            </a:r>
            <a:r>
              <a:rPr lang="en-US" dirty="0"/>
              <a:t> </a:t>
            </a:r>
            <a:r>
              <a:rPr lang="en-US" dirty="0" smtClean="0"/>
              <a:t>and Status for Year 1</a:t>
            </a:r>
            <a:endParaRPr lang="en-US" dirty="0"/>
          </a:p>
        </p:txBody>
      </p:sp>
      <p:sp>
        <p:nvSpPr>
          <p:cNvPr id="3" name="Content Placeholder 2"/>
          <p:cNvSpPr>
            <a:spLocks noGrp="1"/>
          </p:cNvSpPr>
          <p:nvPr>
            <p:ph idx="1"/>
          </p:nvPr>
        </p:nvSpPr>
        <p:spPr>
          <a:xfrm>
            <a:off x="457200" y="1600200"/>
            <a:ext cx="8229600" cy="4976223"/>
          </a:xfrm>
        </p:spPr>
        <p:txBody>
          <a:bodyPr>
            <a:normAutofit fontScale="85000" lnSpcReduction="20000"/>
          </a:bodyPr>
          <a:lstStyle/>
          <a:p>
            <a:r>
              <a:rPr lang="en-US" dirty="0" smtClean="0"/>
              <a:t>Design methodology and development approach for APEX performance instrumentation and measurement integration with OS and runtime layers</a:t>
            </a:r>
          </a:p>
          <a:p>
            <a:pPr lvl="1"/>
            <a:r>
              <a:rPr lang="en-US" dirty="0" smtClean="0"/>
              <a:t>APEX prototyped with TAU performance system</a:t>
            </a:r>
          </a:p>
          <a:p>
            <a:r>
              <a:rPr lang="en-US" dirty="0" smtClean="0"/>
              <a:t>Develop initial version of measurement wrapper libraries for XPI</a:t>
            </a:r>
          </a:p>
          <a:p>
            <a:r>
              <a:rPr lang="en-US" dirty="0" smtClean="0"/>
              <a:t>Implement performance observation support in HPX-3 and evaluate</a:t>
            </a:r>
          </a:p>
          <a:p>
            <a:pPr lvl="1"/>
            <a:r>
              <a:rPr lang="en-US" dirty="0" smtClean="0"/>
              <a:t>HPX-3 counters captured in profiles</a:t>
            </a:r>
          </a:p>
          <a:p>
            <a:pPr lvl="1"/>
            <a:r>
              <a:rPr lang="en-US" dirty="0"/>
              <a:t>HPX-3 instrumentation started</a:t>
            </a:r>
            <a:endParaRPr lang="en-US" dirty="0" smtClean="0"/>
          </a:p>
          <a:p>
            <a:r>
              <a:rPr lang="en-US" dirty="0" smtClean="0"/>
              <a:t>Identify HPX-4 performance observation requirements based on HPX-3 evaluation and HPX-4 design</a:t>
            </a:r>
          </a:p>
          <a:p>
            <a:pPr lvl="1"/>
            <a:r>
              <a:rPr lang="en-US" dirty="0" smtClean="0"/>
              <a:t>Understanding of </a:t>
            </a:r>
            <a:r>
              <a:rPr lang="en-US" dirty="0" err="1" smtClean="0"/>
              <a:t>ParalleX</a:t>
            </a:r>
            <a:r>
              <a:rPr lang="en-US" dirty="0" smtClean="0"/>
              <a:t> data model</a:t>
            </a:r>
            <a:endParaRPr lang="en-US" dirty="0"/>
          </a:p>
        </p:txBody>
      </p:sp>
    </p:spTree>
    <p:extLst>
      <p:ext uri="{BB962C8B-B14F-4D97-AF65-F5344CB8AC3E}">
        <p14:creationId xmlns:p14="http://schemas.microsoft.com/office/powerpoint/2010/main" val="193741182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Performance Events</a:t>
            </a:r>
            <a:endParaRPr lang="en-US" dirty="0"/>
          </a:p>
        </p:txBody>
      </p:sp>
      <p:sp>
        <p:nvSpPr>
          <p:cNvPr id="4" name="Rectangle 3"/>
          <p:cNvSpPr/>
          <p:nvPr/>
        </p:nvSpPr>
        <p:spPr bwMode="auto">
          <a:xfrm>
            <a:off x="1322059" y="3315274"/>
            <a:ext cx="7684524" cy="1801155"/>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charset="0"/>
              </a:rPr>
              <a:t>RCR Blackboard</a:t>
            </a:r>
            <a:endParaRPr kumimoji="0" lang="en-US" sz="2400" b="0" i="1" u="none" strike="noStrike" cap="none" normalizeH="0" baseline="0" dirty="0">
              <a:ln>
                <a:noFill/>
              </a:ln>
              <a:solidFill>
                <a:schemeClr val="tx1"/>
              </a:solidFill>
              <a:effectLst/>
              <a:latin typeface="Times New Roman" charset="0"/>
            </a:endParaRPr>
          </a:p>
        </p:txBody>
      </p:sp>
      <p:sp>
        <p:nvSpPr>
          <p:cNvPr id="5" name="Rounded Rectangle 4"/>
          <p:cNvSpPr/>
          <p:nvPr/>
        </p:nvSpPr>
        <p:spPr bwMode="auto">
          <a:xfrm>
            <a:off x="7446241" y="3444853"/>
            <a:ext cx="1373625" cy="1256921"/>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HW State</a:t>
            </a:r>
            <a:endParaRPr kumimoji="0" lang="en-US" sz="2400" b="0" i="1" u="none" strike="noStrike" cap="none" normalizeH="0" baseline="0" dirty="0">
              <a:ln>
                <a:noFill/>
              </a:ln>
              <a:solidFill>
                <a:schemeClr val="tx1"/>
              </a:solidFill>
              <a:effectLst/>
              <a:latin typeface="Times New Roman" charset="0"/>
            </a:endParaRPr>
          </a:p>
        </p:txBody>
      </p:sp>
      <p:sp>
        <p:nvSpPr>
          <p:cNvPr id="6" name="Rounded Rectangle 5"/>
          <p:cNvSpPr/>
          <p:nvPr/>
        </p:nvSpPr>
        <p:spPr bwMode="auto">
          <a:xfrm>
            <a:off x="5955716" y="3444853"/>
            <a:ext cx="1373625" cy="1256921"/>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OS</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State</a:t>
            </a:r>
            <a:endParaRPr kumimoji="0" lang="en-US" sz="2400" b="0" i="1" u="none" strike="noStrike" cap="none" normalizeH="0" baseline="0" dirty="0">
              <a:ln>
                <a:noFill/>
              </a:ln>
              <a:solidFill>
                <a:schemeClr val="tx1"/>
              </a:solidFill>
              <a:effectLst/>
              <a:latin typeface="Times New Roman" charset="0"/>
            </a:endParaRPr>
          </a:p>
        </p:txBody>
      </p:sp>
      <p:sp>
        <p:nvSpPr>
          <p:cNvPr id="7" name="Rounded Rectangle 6"/>
          <p:cNvSpPr/>
          <p:nvPr/>
        </p:nvSpPr>
        <p:spPr bwMode="auto">
          <a:xfrm>
            <a:off x="4477508" y="3444853"/>
            <a:ext cx="1373625" cy="1256921"/>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HPX</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State</a:t>
            </a:r>
            <a:endParaRPr kumimoji="0" lang="en-US" sz="2400" b="0" i="1" u="none" strike="noStrike" cap="none" normalizeH="0" baseline="0" dirty="0">
              <a:ln>
                <a:noFill/>
              </a:ln>
              <a:solidFill>
                <a:schemeClr val="tx1"/>
              </a:solidFill>
              <a:effectLst/>
              <a:latin typeface="Times New Roman" charset="0"/>
            </a:endParaRPr>
          </a:p>
        </p:txBody>
      </p:sp>
      <p:sp>
        <p:nvSpPr>
          <p:cNvPr id="8" name="Rounded Rectangle 7"/>
          <p:cNvSpPr/>
          <p:nvPr/>
        </p:nvSpPr>
        <p:spPr bwMode="auto">
          <a:xfrm>
            <a:off x="2991273" y="3444853"/>
            <a:ext cx="1373625" cy="1256921"/>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XPI</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State</a:t>
            </a:r>
            <a:endParaRPr kumimoji="0" lang="en-US" sz="2400" b="0" i="1" u="none" strike="noStrike" cap="none" normalizeH="0" baseline="0" dirty="0">
              <a:ln>
                <a:noFill/>
              </a:ln>
              <a:solidFill>
                <a:schemeClr val="tx1"/>
              </a:solidFill>
              <a:effectLst/>
              <a:latin typeface="Times New Roman" charset="0"/>
            </a:endParaRPr>
          </a:p>
        </p:txBody>
      </p:sp>
      <p:sp>
        <p:nvSpPr>
          <p:cNvPr id="9" name="Rounded Rectangle 8"/>
          <p:cNvSpPr/>
          <p:nvPr/>
        </p:nvSpPr>
        <p:spPr bwMode="auto">
          <a:xfrm>
            <a:off x="1504663" y="3444853"/>
            <a:ext cx="1373625" cy="1256921"/>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DSL</a:t>
            </a:r>
            <a:r>
              <a:rPr lang="en-US" dirty="0"/>
              <a:t> </a:t>
            </a:r>
            <a:r>
              <a:rPr lang="en-US" dirty="0" smtClean="0"/>
              <a:t>or</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Legacy</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State</a:t>
            </a:r>
            <a:endParaRPr kumimoji="0" lang="en-US" sz="2400" b="0" i="1" u="none" strike="noStrike" cap="none" normalizeH="0" baseline="0" dirty="0">
              <a:ln>
                <a:noFill/>
              </a:ln>
              <a:solidFill>
                <a:schemeClr val="tx1"/>
              </a:solidFill>
              <a:effectLst/>
              <a:latin typeface="Times New Roman" charset="0"/>
            </a:endParaRPr>
          </a:p>
        </p:txBody>
      </p:sp>
      <p:sp>
        <p:nvSpPr>
          <p:cNvPr id="10" name="Rounded Rectangle 9"/>
          <p:cNvSpPr/>
          <p:nvPr/>
        </p:nvSpPr>
        <p:spPr bwMode="auto">
          <a:xfrm>
            <a:off x="2151149" y="1397493"/>
            <a:ext cx="6323857" cy="141241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charset="0"/>
              </a:rPr>
              <a:t>APEX</a:t>
            </a:r>
            <a:endParaRPr kumimoji="0" lang="en-US" sz="2400" b="0" i="1" u="none" strike="noStrike" cap="none" normalizeH="0" baseline="0" dirty="0">
              <a:ln>
                <a:noFill/>
              </a:ln>
              <a:solidFill>
                <a:schemeClr val="tx1"/>
              </a:solidFill>
              <a:effectLst/>
              <a:latin typeface="Times New Roman" charset="0"/>
            </a:endParaRPr>
          </a:p>
        </p:txBody>
      </p:sp>
      <p:sp>
        <p:nvSpPr>
          <p:cNvPr id="12" name="Rounded Rectangle 11"/>
          <p:cNvSpPr/>
          <p:nvPr/>
        </p:nvSpPr>
        <p:spPr bwMode="auto">
          <a:xfrm>
            <a:off x="6435189" y="5492212"/>
            <a:ext cx="1892514" cy="128284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charset="0"/>
              </a:rPr>
              <a:t>RCR Daemon</a:t>
            </a:r>
            <a:endParaRPr kumimoji="0" lang="en-US" sz="2400" b="0" i="1" u="none" strike="noStrike" cap="none" normalizeH="0" baseline="0" dirty="0">
              <a:ln>
                <a:noFill/>
              </a:ln>
              <a:solidFill>
                <a:schemeClr val="tx1"/>
              </a:solidFill>
              <a:effectLst/>
              <a:latin typeface="Times New Roman" charset="0"/>
            </a:endParaRPr>
          </a:p>
        </p:txBody>
      </p:sp>
      <p:sp>
        <p:nvSpPr>
          <p:cNvPr id="15" name="Up Arrow 14"/>
          <p:cNvSpPr/>
          <p:nvPr/>
        </p:nvSpPr>
        <p:spPr bwMode="auto">
          <a:xfrm>
            <a:off x="6684508" y="4585157"/>
            <a:ext cx="333823" cy="907055"/>
          </a:xfrm>
          <a:prstGeom prst="up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charset="0"/>
            </a:endParaRPr>
          </a:p>
        </p:txBody>
      </p:sp>
      <p:sp>
        <p:nvSpPr>
          <p:cNvPr id="16" name="Up Arrow 15"/>
          <p:cNvSpPr/>
          <p:nvPr/>
        </p:nvSpPr>
        <p:spPr bwMode="auto">
          <a:xfrm>
            <a:off x="7744019" y="4585157"/>
            <a:ext cx="333823" cy="907055"/>
          </a:xfrm>
          <a:prstGeom prst="up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charset="0"/>
            </a:endParaRPr>
          </a:p>
        </p:txBody>
      </p:sp>
      <p:sp>
        <p:nvSpPr>
          <p:cNvPr id="22" name="TextBox 21"/>
          <p:cNvSpPr txBox="1"/>
          <p:nvPr/>
        </p:nvSpPr>
        <p:spPr>
          <a:xfrm>
            <a:off x="275776" y="5142345"/>
            <a:ext cx="4222029" cy="1569660"/>
          </a:xfrm>
          <a:prstGeom prst="rect">
            <a:avLst/>
          </a:prstGeom>
          <a:noFill/>
        </p:spPr>
        <p:txBody>
          <a:bodyPr wrap="none" rtlCol="0">
            <a:spAutoFit/>
          </a:bodyPr>
          <a:lstStyle/>
          <a:p>
            <a:r>
              <a:rPr lang="en-US" i="0" dirty="0" smtClean="0"/>
              <a:t>APEX:</a:t>
            </a:r>
          </a:p>
          <a:p>
            <a:r>
              <a:rPr lang="en-US" i="0" dirty="0" smtClean="0"/>
              <a:t>- “broadcasts” performance state</a:t>
            </a:r>
          </a:p>
          <a:p>
            <a:r>
              <a:rPr lang="en-US" i="0" dirty="0" smtClean="0"/>
              <a:t>- monitors performance state</a:t>
            </a:r>
          </a:p>
          <a:p>
            <a:r>
              <a:rPr lang="en-US" b="1" i="0" dirty="0" smtClean="0"/>
              <a:t>- “triggers” an action</a:t>
            </a:r>
            <a:endParaRPr lang="en-US" b="1" i="0" dirty="0"/>
          </a:p>
        </p:txBody>
      </p:sp>
      <p:sp>
        <p:nvSpPr>
          <p:cNvPr id="24" name="Up Arrow 23"/>
          <p:cNvSpPr/>
          <p:nvPr/>
        </p:nvSpPr>
        <p:spPr bwMode="auto">
          <a:xfrm rot="10800000">
            <a:off x="4961674" y="2758084"/>
            <a:ext cx="333823" cy="907055"/>
          </a:xfrm>
          <a:prstGeom prst="up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charset="0"/>
            </a:endParaRPr>
          </a:p>
        </p:txBody>
      </p:sp>
      <p:sp>
        <p:nvSpPr>
          <p:cNvPr id="26" name="Up Arrow 25"/>
          <p:cNvSpPr/>
          <p:nvPr/>
        </p:nvSpPr>
        <p:spPr bwMode="auto">
          <a:xfrm rot="10800000">
            <a:off x="6435189" y="2771037"/>
            <a:ext cx="333823" cy="907055"/>
          </a:xfrm>
          <a:prstGeom prst="up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0847451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Third-person Observation </a:t>
            </a:r>
            <a:r>
              <a:rPr lang="en-US" dirty="0"/>
              <a:t>S</a:t>
            </a:r>
            <a:r>
              <a:rPr lang="en-US" dirty="0" smtClean="0"/>
              <a:t>upport</a:t>
            </a:r>
            <a:endParaRPr lang="en-US" dirty="0"/>
          </a:p>
        </p:txBody>
      </p:sp>
      <p:sp>
        <p:nvSpPr>
          <p:cNvPr id="3" name="Content Placeholder 2"/>
          <p:cNvSpPr>
            <a:spLocks noGrp="1"/>
          </p:cNvSpPr>
          <p:nvPr>
            <p:ph idx="1"/>
          </p:nvPr>
        </p:nvSpPr>
        <p:spPr/>
        <p:txBody>
          <a:bodyPr>
            <a:normAutofit fontScale="92500"/>
          </a:bodyPr>
          <a:lstStyle/>
          <a:p>
            <a:r>
              <a:rPr lang="en-US" dirty="0" smtClean="0"/>
              <a:t>Design performance data API for third-person observation of other XPRESS layers</a:t>
            </a:r>
          </a:p>
          <a:p>
            <a:pPr lvl="1"/>
            <a:r>
              <a:rPr lang="en-US" dirty="0" smtClean="0"/>
              <a:t>HPX, LXK, XPI all broadcast and listen</a:t>
            </a:r>
          </a:p>
          <a:p>
            <a:r>
              <a:rPr lang="en-US" dirty="0" smtClean="0"/>
              <a:t>System-wide perspective available through HPX</a:t>
            </a:r>
          </a:p>
          <a:p>
            <a:pPr lvl="1"/>
            <a:r>
              <a:rPr lang="en-US" dirty="0" smtClean="0"/>
              <a:t>Counters already collected as third party measurement</a:t>
            </a:r>
          </a:p>
          <a:p>
            <a:pPr lvl="1"/>
            <a:r>
              <a:rPr lang="en-US" dirty="0" smtClean="0"/>
              <a:t>Communication implicit in the HPX runtime…</a:t>
            </a:r>
          </a:p>
          <a:p>
            <a:pPr lvl="1"/>
            <a:r>
              <a:rPr lang="en-US" dirty="0" smtClean="0"/>
              <a:t>APEX can use HPX to elevate performance data to system-wide perspective</a:t>
            </a:r>
          </a:p>
        </p:txBody>
      </p:sp>
    </p:spTree>
    <p:extLst>
      <p:ext uri="{BB962C8B-B14F-4D97-AF65-F5344CB8AC3E}">
        <p14:creationId xmlns:p14="http://schemas.microsoft.com/office/powerpoint/2010/main" val="201128498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Event-driven Observation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APEX will provide out-of-band analysis of performance data</a:t>
            </a:r>
            <a:endParaRPr lang="en-US" dirty="0"/>
          </a:p>
          <a:p>
            <a:pPr lvl="1"/>
            <a:r>
              <a:rPr lang="en-US" dirty="0" smtClean="0"/>
              <a:t>Running concurrently with and utilizing HPX</a:t>
            </a:r>
          </a:p>
          <a:p>
            <a:r>
              <a:rPr lang="en-US" dirty="0" smtClean="0"/>
              <a:t>Support introspection and active feedback</a:t>
            </a:r>
          </a:p>
          <a:p>
            <a:pPr lvl="1"/>
            <a:r>
              <a:rPr lang="en-US" dirty="0" smtClean="0"/>
              <a:t>Observation of performance anomaly leads to state requiring action</a:t>
            </a:r>
          </a:p>
          <a:p>
            <a:pPr lvl="1"/>
            <a:r>
              <a:rPr lang="en-US" dirty="0" smtClean="0"/>
              <a:t>Reconfigurable thresholds</a:t>
            </a:r>
          </a:p>
          <a:p>
            <a:r>
              <a:rPr lang="en-US" dirty="0" smtClean="0"/>
              <a:t>“Signal” the other layers of the stack to take action</a:t>
            </a:r>
          </a:p>
          <a:p>
            <a:pPr lvl="1"/>
            <a:r>
              <a:rPr lang="en-US" dirty="0" smtClean="0"/>
              <a:t>HPX runtime</a:t>
            </a:r>
          </a:p>
          <a:p>
            <a:pPr lvl="1"/>
            <a:r>
              <a:rPr lang="en-US" dirty="0" smtClean="0"/>
              <a:t>Kitten/LXK OS (event-driven OS control)</a:t>
            </a:r>
            <a:endParaRPr lang="en-US" dirty="0"/>
          </a:p>
        </p:txBody>
      </p:sp>
    </p:spTree>
    <p:extLst>
      <p:ext uri="{BB962C8B-B14F-4D97-AF65-F5344CB8AC3E}">
        <p14:creationId xmlns:p14="http://schemas.microsoft.com/office/powerpoint/2010/main" val="20112849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on APEX Prototype</a:t>
            </a:r>
            <a:endParaRPr lang="en-US" dirty="0"/>
          </a:p>
        </p:txBody>
      </p:sp>
      <p:sp>
        <p:nvSpPr>
          <p:cNvPr id="3" name="Content Placeholder 2"/>
          <p:cNvSpPr>
            <a:spLocks noGrp="1"/>
          </p:cNvSpPr>
          <p:nvPr>
            <p:ph idx="1"/>
          </p:nvPr>
        </p:nvSpPr>
        <p:spPr>
          <a:xfrm>
            <a:off x="457200" y="1600200"/>
            <a:ext cx="8229600" cy="4993884"/>
          </a:xfrm>
        </p:spPr>
        <p:txBody>
          <a:bodyPr>
            <a:normAutofit fontScale="92500" lnSpcReduction="20000"/>
          </a:bodyPr>
          <a:lstStyle/>
          <a:p>
            <a:r>
              <a:rPr lang="en-US" dirty="0"/>
              <a:t>Built on existing TAU measurement technology</a:t>
            </a:r>
          </a:p>
          <a:p>
            <a:pPr lvl="1"/>
            <a:r>
              <a:rPr lang="en-US" dirty="0"/>
              <a:t>Provides initial infrastructure for data collection, performance measurement output</a:t>
            </a:r>
          </a:p>
          <a:p>
            <a:pPr lvl="1"/>
            <a:r>
              <a:rPr lang="en-US" dirty="0" smtClean="0"/>
              <a:t>TAU </a:t>
            </a:r>
            <a:r>
              <a:rPr lang="en-US" dirty="0"/>
              <a:t>configured with </a:t>
            </a:r>
            <a:r>
              <a:rPr lang="en-US" dirty="0" err="1"/>
              <a:t>pthread</a:t>
            </a:r>
            <a:r>
              <a:rPr lang="en-US" dirty="0"/>
              <a:t> support</a:t>
            </a:r>
          </a:p>
          <a:p>
            <a:r>
              <a:rPr lang="en-US" dirty="0" smtClean="0"/>
              <a:t>Integrate seamlessly with </a:t>
            </a:r>
            <a:r>
              <a:rPr lang="en-US" dirty="0"/>
              <a:t>HPX-3 build </a:t>
            </a:r>
            <a:r>
              <a:rPr lang="en-US" dirty="0" smtClean="0"/>
              <a:t>process</a:t>
            </a:r>
            <a:endParaRPr lang="en-US" dirty="0"/>
          </a:p>
          <a:p>
            <a:pPr lvl="1"/>
            <a:r>
              <a:rPr lang="en-US" dirty="0"/>
              <a:t>Easy integration with HPX-3 </a:t>
            </a:r>
            <a:r>
              <a:rPr lang="en-US" dirty="0" smtClean="0"/>
              <a:t>configuration</a:t>
            </a:r>
          </a:p>
          <a:p>
            <a:pPr lvl="1"/>
            <a:r>
              <a:rPr lang="en-US" dirty="0"/>
              <a:t>C++ library, configured with </a:t>
            </a:r>
            <a:r>
              <a:rPr lang="en-US" dirty="0" err="1"/>
              <a:t>Cmake</a:t>
            </a:r>
            <a:endParaRPr lang="en-US" dirty="0"/>
          </a:p>
          <a:p>
            <a:pPr lvl="1"/>
            <a:r>
              <a:rPr lang="en-US" dirty="0" smtClean="0"/>
              <a:t>Define APEX_ROOT, TAU_ROOT, pass to HPX-3 configuration, build HPX-3 as usual</a:t>
            </a:r>
          </a:p>
          <a:p>
            <a:pPr lvl="2"/>
            <a:r>
              <a:rPr lang="en-US" dirty="0" smtClean="0"/>
              <a:t>If APEX variables are not defined, normal HPX-3 build</a:t>
            </a:r>
          </a:p>
          <a:p>
            <a:pPr lvl="1"/>
            <a:r>
              <a:rPr lang="en-US" dirty="0" smtClean="0"/>
              <a:t>Execute </a:t>
            </a:r>
            <a:r>
              <a:rPr lang="en-US" dirty="0"/>
              <a:t>HPX-3 application with </a:t>
            </a:r>
            <a:r>
              <a:rPr lang="en-US" dirty="0" err="1" smtClean="0">
                <a:latin typeface="Courier"/>
                <a:cs typeface="Courier"/>
              </a:rPr>
              <a:t>tau_exec</a:t>
            </a:r>
            <a:endParaRPr lang="en-US" dirty="0" smtClean="0"/>
          </a:p>
          <a:p>
            <a:pPr lvl="2"/>
            <a:r>
              <a:rPr lang="en-US" dirty="0" smtClean="0">
                <a:cs typeface="Courier"/>
              </a:rPr>
              <a:t>Needed to preload </a:t>
            </a:r>
            <a:r>
              <a:rPr lang="en-US" dirty="0" err="1" smtClean="0">
                <a:cs typeface="Courier"/>
              </a:rPr>
              <a:t>pthread</a:t>
            </a:r>
            <a:r>
              <a:rPr lang="en-US" dirty="0" smtClean="0">
                <a:cs typeface="Courier"/>
              </a:rPr>
              <a:t> wrapper library</a:t>
            </a:r>
          </a:p>
          <a:p>
            <a:pPr lvl="2"/>
            <a:r>
              <a:rPr lang="en-US" dirty="0" smtClean="0">
                <a:cs typeface="Courier"/>
              </a:rPr>
              <a:t>Eventually get rid of with link parameters</a:t>
            </a:r>
          </a:p>
        </p:txBody>
      </p:sp>
    </p:spTree>
    <p:extLst>
      <p:ext uri="{BB962C8B-B14F-4D97-AF65-F5344CB8AC3E}">
        <p14:creationId xmlns:p14="http://schemas.microsoft.com/office/powerpoint/2010/main" val="5760677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HPX-3 Performance Counters</a:t>
            </a:r>
            <a:endParaRPr lang="en-US" dirty="0"/>
          </a:p>
        </p:txBody>
      </p:sp>
      <p:sp>
        <p:nvSpPr>
          <p:cNvPr id="3" name="Content Placeholder 2"/>
          <p:cNvSpPr>
            <a:spLocks noGrp="1"/>
          </p:cNvSpPr>
          <p:nvPr>
            <p:ph idx="1"/>
          </p:nvPr>
        </p:nvSpPr>
        <p:spPr>
          <a:xfrm>
            <a:off x="457200" y="1600200"/>
            <a:ext cx="8229600" cy="5070381"/>
          </a:xfrm>
        </p:spPr>
        <p:txBody>
          <a:bodyPr>
            <a:normAutofit fontScale="92500" lnSpcReduction="20000"/>
          </a:bodyPr>
          <a:lstStyle/>
          <a:p>
            <a:r>
              <a:rPr lang="en-US" dirty="0" smtClean="0"/>
              <a:t>HPX-3 has support for performance counters</a:t>
            </a:r>
          </a:p>
          <a:p>
            <a:pPr marL="457200" lvl="1" indent="0">
              <a:buNone/>
            </a:pPr>
            <a:r>
              <a:rPr lang="en-US" dirty="0"/>
              <a:t>--</a:t>
            </a:r>
            <a:r>
              <a:rPr lang="en-US" dirty="0" err="1"/>
              <a:t>hpx:print-counter</a:t>
            </a:r>
            <a:r>
              <a:rPr lang="en-US" dirty="0"/>
              <a:t> &lt;counter name&gt;</a:t>
            </a:r>
          </a:p>
          <a:p>
            <a:pPr marL="457200" lvl="1" indent="0">
              <a:buNone/>
            </a:pPr>
            <a:r>
              <a:rPr lang="en-US" dirty="0"/>
              <a:t>--</a:t>
            </a:r>
            <a:r>
              <a:rPr lang="en-US" dirty="0" err="1"/>
              <a:t>hpx:print-counter-interval</a:t>
            </a:r>
            <a:r>
              <a:rPr lang="en-US" dirty="0"/>
              <a:t> &lt;period</a:t>
            </a:r>
            <a:r>
              <a:rPr lang="en-US" dirty="0" smtClean="0"/>
              <a:t>&gt;</a:t>
            </a:r>
          </a:p>
          <a:p>
            <a:pPr lvl="1"/>
            <a:r>
              <a:rPr lang="en-US" dirty="0" smtClean="0"/>
              <a:t>Counter Examples:</a:t>
            </a:r>
          </a:p>
          <a:p>
            <a:pPr lvl="2"/>
            <a:r>
              <a:rPr lang="en-US" dirty="0" smtClean="0"/>
              <a:t>Thread queue length, thread counts, thread idle rate</a:t>
            </a:r>
          </a:p>
          <a:p>
            <a:pPr lvl="1"/>
            <a:r>
              <a:rPr lang="en-US" dirty="0" smtClean="0"/>
              <a:t>Periodically sampled and/or reported at termination</a:t>
            </a:r>
          </a:p>
          <a:p>
            <a:pPr lvl="1"/>
            <a:r>
              <a:rPr lang="en-US" dirty="0" smtClean="0"/>
              <a:t>Need to make available to APEX</a:t>
            </a:r>
          </a:p>
          <a:p>
            <a:r>
              <a:rPr lang="en-US" dirty="0" smtClean="0"/>
              <a:t>HPX-3 modified to record counters to APEX</a:t>
            </a:r>
          </a:p>
          <a:p>
            <a:pPr lvl="1"/>
            <a:r>
              <a:rPr lang="en-US" dirty="0" smtClean="0"/>
              <a:t>Counter values captured at interval and exit</a:t>
            </a:r>
          </a:p>
          <a:p>
            <a:pPr lvl="1"/>
            <a:r>
              <a:rPr lang="en-US" dirty="0" smtClean="0"/>
              <a:t>Required a new TAU counter type: </a:t>
            </a:r>
            <a:r>
              <a:rPr lang="en-US" i="1" dirty="0" smtClean="0"/>
              <a:t>context user event</a:t>
            </a:r>
          </a:p>
          <a:p>
            <a:r>
              <a:rPr lang="en-US" dirty="0" smtClean="0"/>
              <a:t>Conventional process/OS thread dimensions</a:t>
            </a:r>
          </a:p>
          <a:p>
            <a:pPr lvl="1"/>
            <a:r>
              <a:rPr lang="en-US" dirty="0" smtClean="0"/>
              <a:t>No </a:t>
            </a:r>
            <a:r>
              <a:rPr lang="en-US" dirty="0" err="1" smtClean="0"/>
              <a:t>ParalleX</a:t>
            </a:r>
            <a:r>
              <a:rPr lang="en-US" dirty="0" smtClean="0"/>
              <a:t> model specific measurements yet</a:t>
            </a:r>
          </a:p>
        </p:txBody>
      </p:sp>
    </p:spTree>
    <p:extLst>
      <p:ext uri="{BB962C8B-B14F-4D97-AF65-F5344CB8AC3E}">
        <p14:creationId xmlns:p14="http://schemas.microsoft.com/office/powerpoint/2010/main" val="1159737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HPX-3 Performance Counters</a:t>
            </a:r>
            <a:endParaRPr lang="en-US" dirty="0"/>
          </a:p>
        </p:txBody>
      </p:sp>
      <p:pic>
        <p:nvPicPr>
          <p:cNvPr id="5" name="Picture 4"/>
          <p:cNvPicPr>
            <a:picLocks noChangeAspect="1"/>
          </p:cNvPicPr>
          <p:nvPr/>
        </p:nvPicPr>
        <p:blipFill>
          <a:blip r:embed="rId3"/>
          <a:stretch>
            <a:fillRect/>
          </a:stretch>
        </p:blipFill>
        <p:spPr>
          <a:xfrm>
            <a:off x="142875" y="1298576"/>
            <a:ext cx="7191279" cy="4654550"/>
          </a:xfrm>
          <a:prstGeom prst="rect">
            <a:avLst/>
          </a:prstGeom>
        </p:spPr>
      </p:pic>
      <p:pic>
        <p:nvPicPr>
          <p:cNvPr id="4" name="Content Placeholder 3" descr="gtc1-counters.png"/>
          <p:cNvPicPr>
            <a:picLocks noGrp="1" noChangeAspect="1"/>
          </p:cNvPicPr>
          <p:nvPr>
            <p:ph idx="1"/>
          </p:nvPr>
        </p:nvPicPr>
        <p:blipFill rotWithShape="1">
          <a:blip r:embed="rId4">
            <a:extLst>
              <a:ext uri="{28A0092B-C50C-407E-A947-70E740481C1C}">
                <a14:useLocalDpi xmlns:a14="http://schemas.microsoft.com/office/drawing/2010/main" val="0"/>
              </a:ext>
            </a:extLst>
          </a:blip>
          <a:srcRect b="4849"/>
          <a:stretch/>
        </p:blipFill>
        <p:spPr>
          <a:xfrm>
            <a:off x="755650" y="2173287"/>
            <a:ext cx="8229600" cy="4525963"/>
          </a:xfrm>
        </p:spPr>
      </p:pic>
      <p:sp>
        <p:nvSpPr>
          <p:cNvPr id="6" name="Curved Down Arrow 5"/>
          <p:cNvSpPr/>
          <p:nvPr/>
        </p:nvSpPr>
        <p:spPr>
          <a:xfrm rot="2288155">
            <a:off x="3535268" y="1595947"/>
            <a:ext cx="1262159" cy="865188"/>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7396369" y="1249957"/>
            <a:ext cx="1747631" cy="923330"/>
          </a:xfrm>
          <a:prstGeom prst="rect">
            <a:avLst/>
          </a:prstGeom>
          <a:noFill/>
        </p:spPr>
        <p:txBody>
          <a:bodyPr wrap="none" rtlCol="0">
            <a:spAutoFit/>
          </a:bodyPr>
          <a:lstStyle/>
          <a:p>
            <a:r>
              <a:rPr lang="en-US" dirty="0" smtClean="0"/>
              <a:t>HPX previously</a:t>
            </a:r>
            <a:br>
              <a:rPr lang="en-US" dirty="0" smtClean="0"/>
            </a:br>
            <a:r>
              <a:rPr lang="en-US" dirty="0" smtClean="0"/>
              <a:t>output</a:t>
            </a:r>
            <a:r>
              <a:rPr lang="en-US" dirty="0"/>
              <a:t> </a:t>
            </a:r>
            <a:r>
              <a:rPr lang="en-US" dirty="0" smtClean="0"/>
              <a:t>to screen</a:t>
            </a:r>
          </a:p>
          <a:p>
            <a:r>
              <a:rPr lang="en-US" dirty="0" smtClean="0"/>
              <a:t>or text file</a:t>
            </a:r>
            <a:endParaRPr lang="en-US" dirty="0"/>
          </a:p>
        </p:txBody>
      </p:sp>
      <p:sp>
        <p:nvSpPr>
          <p:cNvPr id="7" name="TextBox 6"/>
          <p:cNvSpPr txBox="1"/>
          <p:nvPr/>
        </p:nvSpPr>
        <p:spPr>
          <a:xfrm>
            <a:off x="45903" y="5922528"/>
            <a:ext cx="1244489" cy="923330"/>
          </a:xfrm>
          <a:prstGeom prst="rect">
            <a:avLst/>
          </a:prstGeom>
          <a:noFill/>
        </p:spPr>
        <p:txBody>
          <a:bodyPr wrap="none" rtlCol="0">
            <a:spAutoFit/>
          </a:bodyPr>
          <a:lstStyle/>
          <a:p>
            <a:r>
              <a:rPr lang="en-US" dirty="0" smtClean="0"/>
              <a:t>TAU profile</a:t>
            </a:r>
            <a:br>
              <a:rPr lang="en-US" dirty="0" smtClean="0"/>
            </a:br>
            <a:r>
              <a:rPr lang="en-US" dirty="0" smtClean="0"/>
              <a:t>from APEX</a:t>
            </a:r>
            <a:br>
              <a:rPr lang="en-US" dirty="0" smtClean="0"/>
            </a:br>
            <a:r>
              <a:rPr lang="en-US" dirty="0" smtClean="0"/>
              <a:t>integration</a:t>
            </a:r>
            <a:endParaRPr lang="en-US" dirty="0"/>
          </a:p>
        </p:txBody>
      </p:sp>
    </p:spTree>
    <p:extLst>
      <p:ext uri="{BB962C8B-B14F-4D97-AF65-F5344CB8AC3E}">
        <p14:creationId xmlns:p14="http://schemas.microsoft.com/office/powerpoint/2010/main" val="21321032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Instrumenting HPX-3</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Initial objective</a:t>
            </a:r>
            <a:endParaRPr lang="en-US" dirty="0"/>
          </a:p>
          <a:p>
            <a:pPr lvl="1"/>
            <a:r>
              <a:rPr lang="en-US" dirty="0"/>
              <a:t>High-level observation of productivity in HPX</a:t>
            </a:r>
          </a:p>
          <a:p>
            <a:pPr lvl="1"/>
            <a:r>
              <a:rPr lang="en-US" dirty="0" smtClean="0"/>
              <a:t>Instrument </a:t>
            </a:r>
            <a:r>
              <a:rPr lang="en-US" dirty="0"/>
              <a:t>main scheduling loop with </a:t>
            </a:r>
            <a:r>
              <a:rPr lang="en-US" dirty="0" smtClean="0"/>
              <a:t>APEX</a:t>
            </a:r>
          </a:p>
          <a:p>
            <a:pPr lvl="2"/>
            <a:r>
              <a:rPr lang="en-US" dirty="0"/>
              <a:t>Separates time spent in scheduler from time executing user-level threads</a:t>
            </a:r>
          </a:p>
          <a:p>
            <a:pPr lvl="2"/>
            <a:r>
              <a:rPr lang="en-US" dirty="0" smtClean="0"/>
              <a:t>Sameer and </a:t>
            </a:r>
            <a:r>
              <a:rPr lang="en-US" dirty="0" err="1" smtClean="0"/>
              <a:t>Hartmut</a:t>
            </a:r>
            <a:r>
              <a:rPr lang="en-US" dirty="0" smtClean="0"/>
              <a:t> did the heavy lifting</a:t>
            </a:r>
            <a:endParaRPr lang="en-US" dirty="0"/>
          </a:p>
          <a:p>
            <a:r>
              <a:rPr lang="en-US" dirty="0" smtClean="0"/>
              <a:t>Measurement with proper context</a:t>
            </a:r>
          </a:p>
          <a:p>
            <a:pPr lvl="1"/>
            <a:r>
              <a:rPr lang="en-US" dirty="0" smtClean="0"/>
              <a:t>What is the thread doing and tracking migration</a:t>
            </a:r>
            <a:endParaRPr lang="en-US" dirty="0"/>
          </a:p>
          <a:p>
            <a:pPr lvl="1"/>
            <a:r>
              <a:rPr lang="en-US" dirty="0" smtClean="0"/>
              <a:t>ITT instrumentation in HPX-3 does this now</a:t>
            </a:r>
          </a:p>
          <a:p>
            <a:pPr lvl="1"/>
            <a:r>
              <a:rPr lang="en-US" dirty="0"/>
              <a:t>W</a:t>
            </a:r>
            <a:r>
              <a:rPr lang="en-US" dirty="0" smtClean="0"/>
              <a:t>ill be repurposed</a:t>
            </a:r>
            <a:endParaRPr lang="en-US" dirty="0"/>
          </a:p>
        </p:txBody>
      </p:sp>
    </p:spTree>
    <p:extLst>
      <p:ext uri="{BB962C8B-B14F-4D97-AF65-F5344CB8AC3E}">
        <p14:creationId xmlns:p14="http://schemas.microsoft.com/office/powerpoint/2010/main" val="23529543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tc12-detailed-vali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80" y="583661"/>
            <a:ext cx="8758006" cy="5276049"/>
          </a:xfrm>
          <a:prstGeom prst="rect">
            <a:avLst/>
          </a:prstGeom>
        </p:spPr>
      </p:pic>
      <p:sp>
        <p:nvSpPr>
          <p:cNvPr id="2" name="Title 1"/>
          <p:cNvSpPr>
            <a:spLocks noGrp="1"/>
          </p:cNvSpPr>
          <p:nvPr>
            <p:ph type="title"/>
          </p:nvPr>
        </p:nvSpPr>
        <p:spPr/>
        <p:txBody>
          <a:bodyPr/>
          <a:lstStyle/>
          <a:p>
            <a:r>
              <a:rPr lang="en-US" dirty="0" smtClean="0"/>
              <a:t>HPX-3 Timers</a:t>
            </a:r>
            <a:endParaRPr lang="en-US" dirty="0"/>
          </a:p>
        </p:txBody>
      </p:sp>
      <p:sp>
        <p:nvSpPr>
          <p:cNvPr id="3" name="Content Placeholder 2"/>
          <p:cNvSpPr>
            <a:spLocks noGrp="1"/>
          </p:cNvSpPr>
          <p:nvPr>
            <p:ph idx="1"/>
          </p:nvPr>
        </p:nvSpPr>
        <p:spPr>
          <a:xfrm>
            <a:off x="457200" y="1600200"/>
            <a:ext cx="8229600" cy="5024483"/>
          </a:xfrm>
        </p:spPr>
        <p:txBody>
          <a:bodyPr anchor="b">
            <a:normAutofit/>
          </a:bodyPr>
          <a:lstStyle/>
          <a:p>
            <a:r>
              <a:rPr lang="en-US" sz="2400" dirty="0" smtClean="0"/>
              <a:t>Instrumented the thread scheduler</a:t>
            </a:r>
          </a:p>
          <a:p>
            <a:r>
              <a:rPr lang="en-US" sz="2400" dirty="0" smtClean="0"/>
              <a:t>Separates scheduler time from executing user-level threads</a:t>
            </a:r>
          </a:p>
        </p:txBody>
      </p:sp>
      <p:sp>
        <p:nvSpPr>
          <p:cNvPr id="5" name="TextBox 4"/>
          <p:cNvSpPr txBox="1"/>
          <p:nvPr/>
        </p:nvSpPr>
        <p:spPr>
          <a:xfrm>
            <a:off x="2133797" y="2591407"/>
            <a:ext cx="1308834" cy="369332"/>
          </a:xfrm>
          <a:prstGeom prst="rect">
            <a:avLst/>
          </a:prstGeom>
          <a:noFill/>
        </p:spPr>
        <p:txBody>
          <a:bodyPr wrap="square" rtlCol="0">
            <a:spAutoFit/>
          </a:bodyPr>
          <a:lstStyle/>
          <a:p>
            <a:r>
              <a:rPr lang="en-US" dirty="0" smtClean="0"/>
              <a:t>HPX “main”</a:t>
            </a:r>
            <a:endParaRPr lang="en-US" dirty="0"/>
          </a:p>
        </p:txBody>
      </p:sp>
      <p:sp>
        <p:nvSpPr>
          <p:cNvPr id="6" name="TextBox 5"/>
          <p:cNvSpPr txBox="1"/>
          <p:nvPr/>
        </p:nvSpPr>
        <p:spPr>
          <a:xfrm>
            <a:off x="3959225" y="1945076"/>
            <a:ext cx="1598706" cy="369332"/>
          </a:xfrm>
          <a:prstGeom prst="rect">
            <a:avLst/>
          </a:prstGeom>
          <a:noFill/>
        </p:spPr>
        <p:txBody>
          <a:bodyPr wrap="square" rtlCol="0">
            <a:spAutoFit/>
          </a:bodyPr>
          <a:lstStyle/>
          <a:p>
            <a:r>
              <a:rPr lang="en-US" dirty="0" smtClean="0"/>
              <a:t>HPX user level</a:t>
            </a:r>
            <a:endParaRPr lang="en-US" dirty="0"/>
          </a:p>
        </p:txBody>
      </p:sp>
      <p:sp>
        <p:nvSpPr>
          <p:cNvPr id="7" name="TextBox 6"/>
          <p:cNvSpPr txBox="1"/>
          <p:nvPr/>
        </p:nvSpPr>
        <p:spPr>
          <a:xfrm>
            <a:off x="6152087" y="3963847"/>
            <a:ext cx="1598706" cy="646331"/>
          </a:xfrm>
          <a:prstGeom prst="rect">
            <a:avLst/>
          </a:prstGeom>
          <a:noFill/>
        </p:spPr>
        <p:txBody>
          <a:bodyPr wrap="square" rtlCol="0">
            <a:spAutoFit/>
          </a:bodyPr>
          <a:lstStyle/>
          <a:p>
            <a:r>
              <a:rPr lang="en-US" dirty="0" smtClean="0"/>
              <a:t>HPX “helper” OS threads</a:t>
            </a:r>
            <a:endParaRPr lang="en-US" dirty="0"/>
          </a:p>
        </p:txBody>
      </p:sp>
      <p:sp>
        <p:nvSpPr>
          <p:cNvPr id="8" name="TextBox 7"/>
          <p:cNvSpPr txBox="1"/>
          <p:nvPr/>
        </p:nvSpPr>
        <p:spPr>
          <a:xfrm rot="16200000">
            <a:off x="7537711" y="3357307"/>
            <a:ext cx="2651802" cy="369332"/>
          </a:xfrm>
          <a:prstGeom prst="rect">
            <a:avLst/>
          </a:prstGeom>
          <a:noFill/>
        </p:spPr>
        <p:txBody>
          <a:bodyPr wrap="square" rtlCol="0">
            <a:spAutoFit/>
          </a:bodyPr>
          <a:lstStyle/>
          <a:p>
            <a:r>
              <a:rPr lang="en-US" dirty="0" smtClean="0"/>
              <a:t>HPX thread scheduler loop</a:t>
            </a:r>
            <a:endParaRPr lang="en-US" dirty="0"/>
          </a:p>
        </p:txBody>
      </p:sp>
      <p:cxnSp>
        <p:nvCxnSpPr>
          <p:cNvPr id="9" name="Straight Arrow Connector 8"/>
          <p:cNvCxnSpPr/>
          <p:nvPr/>
        </p:nvCxnSpPr>
        <p:spPr>
          <a:xfrm flipV="1">
            <a:off x="2794001" y="2110158"/>
            <a:ext cx="0" cy="3836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6" idx="2"/>
          </p:cNvCxnSpPr>
          <p:nvPr/>
        </p:nvCxnSpPr>
        <p:spPr>
          <a:xfrm>
            <a:off x="4758578" y="2314408"/>
            <a:ext cx="0" cy="7913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7" idx="0"/>
          </p:cNvCxnSpPr>
          <p:nvPr/>
        </p:nvCxnSpPr>
        <p:spPr>
          <a:xfrm flipV="1">
            <a:off x="6951440" y="3253083"/>
            <a:ext cx="4483" cy="7107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6951441" y="4610178"/>
            <a:ext cx="4482" cy="5553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8" idx="0"/>
          </p:cNvCxnSpPr>
          <p:nvPr/>
        </p:nvCxnSpPr>
        <p:spPr>
          <a:xfrm flipH="1">
            <a:off x="8354142" y="3541973"/>
            <a:ext cx="324804" cy="931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634924" y="4029655"/>
            <a:ext cx="2159615" cy="1200329"/>
          </a:xfrm>
          <a:prstGeom prst="rect">
            <a:avLst/>
          </a:prstGeom>
          <a:noFill/>
        </p:spPr>
        <p:txBody>
          <a:bodyPr wrap="square" rtlCol="0">
            <a:spAutoFit/>
          </a:bodyPr>
          <a:lstStyle/>
          <a:p>
            <a:r>
              <a:rPr lang="en-US" dirty="0" smtClean="0"/>
              <a:t>GTCX on 1 node of ACISS cluster at UO</a:t>
            </a:r>
          </a:p>
          <a:p>
            <a:r>
              <a:rPr lang="en-US" smtClean="0"/>
              <a:t>* 21 / 84 </a:t>
            </a:r>
            <a:r>
              <a:rPr lang="en-US" dirty="0" smtClean="0"/>
              <a:t>OS threads</a:t>
            </a:r>
            <a:br>
              <a:rPr lang="en-US" dirty="0" smtClean="0"/>
            </a:br>
            <a:r>
              <a:rPr lang="en-US" dirty="0" smtClean="0"/>
              <a:t>* 12 cores (user)</a:t>
            </a:r>
            <a:endParaRPr lang="en-US" dirty="0"/>
          </a:p>
        </p:txBody>
      </p:sp>
    </p:spTree>
    <p:extLst>
      <p:ext uri="{BB962C8B-B14F-4D97-AF65-F5344CB8AC3E}">
        <p14:creationId xmlns:p14="http://schemas.microsoft.com/office/powerpoint/2010/main" val="11472139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Timeline_tau.tiff"/>
          <p:cNvPicPr>
            <a:picLocks noGrp="1" noChangeAspect="1"/>
          </p:cNvPicPr>
          <p:nvPr>
            <p:ph idx="1"/>
          </p:nvPr>
        </p:nvPicPr>
        <p:blipFill rotWithShape="1">
          <a:blip r:embed="rId3">
            <a:extLst>
              <a:ext uri="{28A0092B-C50C-407E-A947-70E740481C1C}">
                <a14:useLocalDpi xmlns:a14="http://schemas.microsoft.com/office/drawing/2010/main" val="0"/>
              </a:ext>
            </a:extLst>
          </a:blip>
          <a:srcRect t="-34" b="-1955"/>
          <a:stretch/>
        </p:blipFill>
        <p:spPr>
          <a:xfrm>
            <a:off x="608109" y="1326221"/>
            <a:ext cx="7935606" cy="5378169"/>
          </a:xfrm>
        </p:spPr>
      </p:pic>
      <p:sp>
        <p:nvSpPr>
          <p:cNvPr id="2" name="Title 1"/>
          <p:cNvSpPr>
            <a:spLocks noGrp="1"/>
          </p:cNvSpPr>
          <p:nvPr>
            <p:ph type="title"/>
          </p:nvPr>
        </p:nvSpPr>
        <p:spPr/>
        <p:txBody>
          <a:bodyPr/>
          <a:lstStyle/>
          <a:p>
            <a:r>
              <a:rPr lang="en-US" dirty="0" smtClean="0"/>
              <a:t>HPX-3 Trace Timeline </a:t>
            </a:r>
            <a:r>
              <a:rPr lang="en-US" dirty="0"/>
              <a:t>V</a:t>
            </a:r>
            <a:r>
              <a:rPr lang="en-US" dirty="0" smtClean="0"/>
              <a:t>iew</a:t>
            </a:r>
            <a:endParaRPr lang="en-US" dirty="0"/>
          </a:p>
        </p:txBody>
      </p:sp>
      <p:sp>
        <p:nvSpPr>
          <p:cNvPr id="5" name="TextBox 4"/>
          <p:cNvSpPr txBox="1"/>
          <p:nvPr/>
        </p:nvSpPr>
        <p:spPr>
          <a:xfrm>
            <a:off x="1721512" y="2405521"/>
            <a:ext cx="2607234" cy="369332"/>
          </a:xfrm>
          <a:prstGeom prst="rect">
            <a:avLst/>
          </a:prstGeom>
          <a:solidFill>
            <a:schemeClr val="bg1"/>
          </a:solidFill>
          <a:ln>
            <a:solidFill>
              <a:schemeClr val="tx1"/>
            </a:solidFill>
          </a:ln>
        </p:spPr>
        <p:txBody>
          <a:bodyPr wrap="square" rtlCol="0">
            <a:spAutoFit/>
          </a:bodyPr>
          <a:lstStyle/>
          <a:p>
            <a:r>
              <a:rPr lang="en-US" dirty="0" smtClean="0"/>
              <a:t>HPX main process thread</a:t>
            </a:r>
            <a:endParaRPr lang="en-US" dirty="0"/>
          </a:p>
        </p:txBody>
      </p:sp>
      <p:sp>
        <p:nvSpPr>
          <p:cNvPr id="6" name="TextBox 5"/>
          <p:cNvSpPr txBox="1"/>
          <p:nvPr/>
        </p:nvSpPr>
        <p:spPr>
          <a:xfrm>
            <a:off x="2039470" y="4587216"/>
            <a:ext cx="2069354" cy="646331"/>
          </a:xfrm>
          <a:prstGeom prst="rect">
            <a:avLst/>
          </a:prstGeom>
          <a:solidFill>
            <a:schemeClr val="bg1"/>
          </a:solidFill>
          <a:ln>
            <a:solidFill>
              <a:schemeClr val="tx1"/>
            </a:solidFill>
          </a:ln>
        </p:spPr>
        <p:txBody>
          <a:bodyPr wrap="square" rtlCol="0">
            <a:spAutoFit/>
          </a:bodyPr>
          <a:lstStyle/>
          <a:p>
            <a:r>
              <a:rPr lang="en-US" dirty="0" smtClean="0"/>
              <a:t>Orange: HPX thread scheduler loop</a:t>
            </a:r>
            <a:endParaRPr lang="en-US" dirty="0"/>
          </a:p>
        </p:txBody>
      </p:sp>
      <p:sp>
        <p:nvSpPr>
          <p:cNvPr id="7" name="TextBox 6"/>
          <p:cNvSpPr txBox="1"/>
          <p:nvPr/>
        </p:nvSpPr>
        <p:spPr>
          <a:xfrm>
            <a:off x="5000811" y="2905970"/>
            <a:ext cx="1423895" cy="646331"/>
          </a:xfrm>
          <a:prstGeom prst="rect">
            <a:avLst/>
          </a:prstGeom>
          <a:solidFill>
            <a:schemeClr val="bg1"/>
          </a:solidFill>
          <a:ln>
            <a:solidFill>
              <a:schemeClr val="tx1"/>
            </a:solidFill>
          </a:ln>
        </p:spPr>
        <p:txBody>
          <a:bodyPr wrap="square" rtlCol="0">
            <a:spAutoFit/>
          </a:bodyPr>
          <a:lstStyle/>
          <a:p>
            <a:r>
              <a:rPr lang="en-US" dirty="0" smtClean="0"/>
              <a:t>HPX “helper” OS threads</a:t>
            </a:r>
            <a:endParaRPr lang="en-US" dirty="0"/>
          </a:p>
        </p:txBody>
      </p:sp>
      <p:sp>
        <p:nvSpPr>
          <p:cNvPr id="8" name="TextBox 7"/>
          <p:cNvSpPr txBox="1"/>
          <p:nvPr/>
        </p:nvSpPr>
        <p:spPr>
          <a:xfrm>
            <a:off x="6599517" y="4264051"/>
            <a:ext cx="1144494" cy="646331"/>
          </a:xfrm>
          <a:prstGeom prst="rect">
            <a:avLst/>
          </a:prstGeom>
          <a:solidFill>
            <a:schemeClr val="bg1"/>
          </a:solidFill>
          <a:ln>
            <a:solidFill>
              <a:schemeClr val="tx1"/>
            </a:solidFill>
          </a:ln>
        </p:spPr>
        <p:txBody>
          <a:bodyPr wrap="square" rtlCol="0">
            <a:spAutoFit/>
          </a:bodyPr>
          <a:lstStyle/>
          <a:p>
            <a:r>
              <a:rPr lang="en-US" dirty="0" smtClean="0"/>
              <a:t>Cyan: HPX</a:t>
            </a:r>
          </a:p>
          <a:p>
            <a:r>
              <a:rPr lang="en-US" dirty="0" smtClean="0"/>
              <a:t>user</a:t>
            </a:r>
            <a:r>
              <a:rPr lang="en-US" dirty="0"/>
              <a:t> </a:t>
            </a:r>
            <a:r>
              <a:rPr lang="en-US" dirty="0" smtClean="0"/>
              <a:t>level</a:t>
            </a:r>
            <a:endParaRPr lang="en-US" dirty="0"/>
          </a:p>
        </p:txBody>
      </p:sp>
      <p:sp>
        <p:nvSpPr>
          <p:cNvPr id="9" name="TextBox 8"/>
          <p:cNvSpPr txBox="1"/>
          <p:nvPr/>
        </p:nvSpPr>
        <p:spPr>
          <a:xfrm>
            <a:off x="1721512" y="6488668"/>
            <a:ext cx="5700975" cy="369332"/>
          </a:xfrm>
          <a:prstGeom prst="rect">
            <a:avLst/>
          </a:prstGeom>
          <a:noFill/>
        </p:spPr>
        <p:txBody>
          <a:bodyPr wrap="none" rtlCol="0">
            <a:spAutoFit/>
          </a:bodyPr>
          <a:lstStyle/>
          <a:p>
            <a:r>
              <a:rPr lang="en-US" dirty="0"/>
              <a:t>1</a:t>
            </a:r>
            <a:r>
              <a:rPr lang="en-US" dirty="0" smtClean="0"/>
              <a:t> node, 12 </a:t>
            </a:r>
            <a:r>
              <a:rPr lang="en-US" dirty="0" err="1" smtClean="0"/>
              <a:t>ppn</a:t>
            </a:r>
            <a:r>
              <a:rPr lang="en-US" dirty="0" smtClean="0"/>
              <a:t> job of GTCX on ACISS x86_64 cluster at UO</a:t>
            </a:r>
            <a:endParaRPr lang="en-US" dirty="0"/>
          </a:p>
        </p:txBody>
      </p:sp>
    </p:spTree>
    <p:extLst>
      <p:ext uri="{BB962C8B-B14F-4D97-AF65-F5344CB8AC3E}">
        <p14:creationId xmlns:p14="http://schemas.microsoft.com/office/powerpoint/2010/main" val="3862484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RCR Integration Started</a:t>
            </a:r>
            <a:endParaRPr lang="en-US" dirty="0"/>
          </a:p>
        </p:txBody>
      </p:sp>
      <p:sp>
        <p:nvSpPr>
          <p:cNvPr id="3" name="Content Placeholder 2"/>
          <p:cNvSpPr>
            <a:spLocks noGrp="1"/>
          </p:cNvSpPr>
          <p:nvPr>
            <p:ph idx="1"/>
          </p:nvPr>
        </p:nvSpPr>
        <p:spPr>
          <a:xfrm>
            <a:off x="457200" y="1600200"/>
            <a:ext cx="8229600" cy="5055082"/>
          </a:xfrm>
        </p:spPr>
        <p:txBody>
          <a:bodyPr>
            <a:normAutofit fontScale="85000" lnSpcReduction="20000"/>
          </a:bodyPr>
          <a:lstStyle/>
          <a:p>
            <a:r>
              <a:rPr lang="en-US" dirty="0" smtClean="0"/>
              <a:t>Objective</a:t>
            </a:r>
          </a:p>
          <a:p>
            <a:pPr lvl="1"/>
            <a:r>
              <a:rPr lang="en-US" dirty="0" smtClean="0"/>
              <a:t>Support 3</a:t>
            </a:r>
            <a:r>
              <a:rPr lang="en-US" baseline="30000" dirty="0" smtClean="0"/>
              <a:t>rd</a:t>
            </a:r>
            <a:r>
              <a:rPr lang="en-US" dirty="0" smtClean="0"/>
              <a:t> person observation in APEX</a:t>
            </a:r>
          </a:p>
          <a:p>
            <a:pPr lvl="1"/>
            <a:r>
              <a:rPr lang="en-US" dirty="0" smtClean="0"/>
              <a:t>Incorporate system context in performance observation</a:t>
            </a:r>
          </a:p>
          <a:p>
            <a:pPr lvl="1"/>
            <a:r>
              <a:rPr lang="en-US" dirty="0" smtClean="0"/>
              <a:t>Integration started just before meeting at LSU</a:t>
            </a:r>
          </a:p>
          <a:p>
            <a:r>
              <a:rPr lang="en-US" dirty="0" err="1" smtClean="0"/>
              <a:t>RCRDaemon</a:t>
            </a:r>
            <a:r>
              <a:rPr lang="en-US" dirty="0" smtClean="0"/>
              <a:t> runs</a:t>
            </a:r>
            <a:r>
              <a:rPr lang="en-US" dirty="0"/>
              <a:t> </a:t>
            </a:r>
            <a:r>
              <a:rPr lang="en-US" dirty="0" smtClean="0"/>
              <a:t>and collects (non-core) HW data</a:t>
            </a:r>
          </a:p>
          <a:p>
            <a:pPr lvl="1"/>
            <a:r>
              <a:rPr lang="en-US" dirty="0" smtClean="0"/>
              <a:t>Energy, power</a:t>
            </a:r>
          </a:p>
          <a:p>
            <a:r>
              <a:rPr lang="en-US" dirty="0" smtClean="0"/>
              <a:t>APEX has RCR client support</a:t>
            </a:r>
          </a:p>
          <a:p>
            <a:pPr lvl="1"/>
            <a:r>
              <a:rPr lang="en-US" dirty="0" smtClean="0"/>
              <a:t>Define RCR_ROOT at </a:t>
            </a:r>
            <a:r>
              <a:rPr lang="en-US" dirty="0" err="1" smtClean="0"/>
              <a:t>Cmake</a:t>
            </a:r>
            <a:r>
              <a:rPr lang="en-US" dirty="0" smtClean="0"/>
              <a:t> configuration step</a:t>
            </a:r>
            <a:endParaRPr lang="en-US" dirty="0"/>
          </a:p>
          <a:p>
            <a:pPr lvl="1"/>
            <a:r>
              <a:rPr lang="en-US" dirty="0" smtClean="0"/>
              <a:t>APEX is built with RCR</a:t>
            </a:r>
          </a:p>
          <a:p>
            <a:r>
              <a:rPr lang="en-US" dirty="0" smtClean="0"/>
              <a:t>APEX queries blackboard at program termination for power, energy values</a:t>
            </a:r>
          </a:p>
          <a:p>
            <a:r>
              <a:rPr lang="en-US" dirty="0" smtClean="0"/>
              <a:t>Prototype executed on </a:t>
            </a:r>
            <a:r>
              <a:rPr lang="en-US" dirty="0" err="1" smtClean="0"/>
              <a:t>elo.hpc.renci.org</a:t>
            </a:r>
            <a:endParaRPr lang="en-US" dirty="0"/>
          </a:p>
        </p:txBody>
      </p:sp>
    </p:spTree>
    <p:extLst>
      <p:ext uri="{BB962C8B-B14F-4D97-AF65-F5344CB8AC3E}">
        <p14:creationId xmlns:p14="http://schemas.microsoft.com/office/powerpoint/2010/main" val="11472139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4186</TotalTime>
  <Words>3167</Words>
  <Application>Microsoft Macintosh PowerPoint</Application>
  <PresentationFormat>On-screen Show (4:3)</PresentationFormat>
  <Paragraphs>285</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XPRESS Progress Report: University of Oregon</vt:lpstr>
      <vt:lpstr>Tasks and Status for Year 1</vt:lpstr>
      <vt:lpstr>Progress on APEX Prototype</vt:lpstr>
      <vt:lpstr>HPX-3 Performance Counters</vt:lpstr>
      <vt:lpstr>HPX-3 Performance Counters</vt:lpstr>
      <vt:lpstr>Instrumenting HPX-3</vt:lpstr>
      <vt:lpstr>HPX-3 Timers</vt:lpstr>
      <vt:lpstr>HPX-3 Trace Timeline View</vt:lpstr>
      <vt:lpstr>RCR Integration Started</vt:lpstr>
      <vt:lpstr>Next Steps</vt:lpstr>
      <vt:lpstr>HPX-3 ITT Abstraction</vt:lpstr>
      <vt:lpstr>HPX Trace in Intel Tools</vt:lpstr>
      <vt:lpstr>Same Data Available in APEX</vt:lpstr>
      <vt:lpstr>HPX Profile Data from APEX</vt:lpstr>
      <vt:lpstr>ParalleX “World View” Measurements</vt:lpstr>
      <vt:lpstr>Integration with RCRToolkit</vt:lpstr>
      <vt:lpstr>APEX: monitoring and writing to RCR</vt:lpstr>
      <vt:lpstr>APEX Performance Events</vt:lpstr>
      <vt:lpstr>APEX Performance Events</vt:lpstr>
      <vt:lpstr>APEX Performance Events</vt:lpstr>
      <vt:lpstr>Third-person Observation Support</vt:lpstr>
      <vt:lpstr>APEX Event-driven Observation</vt:lpstr>
    </vt:vector>
  </TitlesOfParts>
  <Company>ParaTools,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XPRESS Progress Report: University of Oregon</dc:title>
  <dc:creator>Kevin Huck</dc:creator>
  <cp:lastModifiedBy>Kevin Huck</cp:lastModifiedBy>
  <cp:revision>187</cp:revision>
  <dcterms:created xsi:type="dcterms:W3CDTF">2013-03-01T01:06:21Z</dcterms:created>
  <dcterms:modified xsi:type="dcterms:W3CDTF">2013-06-10T04:36:08Z</dcterms:modified>
</cp:coreProperties>
</file>