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63" r:id="rId3"/>
    <p:sldId id="256" r:id="rId4"/>
    <p:sldId id="257" r:id="rId5"/>
    <p:sldId id="258" r:id="rId6"/>
    <p:sldId id="260" r:id="rId7"/>
    <p:sldId id="261" r:id="rId8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88"/>
    <p:restoredTop sz="85027"/>
  </p:normalViewPr>
  <p:slideViewPr>
    <p:cSldViewPr snapToGrid="0" snapToObjects="1">
      <p:cViewPr varScale="1">
        <p:scale>
          <a:sx n="186" d="100"/>
          <a:sy n="186" d="100"/>
        </p:scale>
        <p:origin x="216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B95118F-9A10-6D4A-80EA-F6E7C8B478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F47FB2-4616-3348-91F7-3CB86778F9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8930D0-16F7-3042-B8B0-35BD6E626C1D}" type="datetimeFigureOut">
              <a:rPr lang="en-US" altLang="en-US"/>
              <a:pPr/>
              <a:t>10/3/19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2CFCB-B736-A84E-A167-33D41B3031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A448E-2B89-FE4E-8182-FE2CA1D31A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471885-6562-4242-A5B2-2363D65978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DE9C482-9B40-7640-88E2-33C48ACD1A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79C04A-36FD-4642-9B80-19D040B4AA9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26303F-28AD-FC40-BF84-FBED2FDD8A6F}" type="datetimeFigureOut">
              <a:rPr lang="en-US" altLang="en-US"/>
              <a:pPr/>
              <a:t>10/3/19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02A5BB1-93CD-3B4F-B9AB-71AF366D4E6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CD1A2CA-50D3-B84D-9AE4-78152D7F5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767B77-41A7-3E43-A7AF-2594A166CC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CEF5E-1C1F-414F-ADBF-29DFE6BE34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66F02A-F0EA-FE44-B0A8-19C1F9E4C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7A17856-2E3D-924A-B24B-A3EA8D2821BE}"/>
              </a:ext>
            </a:extLst>
          </p:cNvPr>
          <p:cNvSpPr/>
          <p:nvPr userDrawn="1"/>
        </p:nvSpPr>
        <p:spPr>
          <a:xfrm>
            <a:off x="0" y="0"/>
            <a:ext cx="9144000" cy="1733384"/>
          </a:xfrm>
          <a:prstGeom prst="rect">
            <a:avLst/>
          </a:prstGeom>
          <a:solidFill>
            <a:srgbClr val="0053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6383C2-12EC-7E4A-9788-938DCEE25A01}"/>
              </a:ext>
            </a:extLst>
          </p:cNvPr>
          <p:cNvSpPr/>
          <p:nvPr/>
        </p:nvSpPr>
        <p:spPr>
          <a:xfrm>
            <a:off x="0" y="4767262"/>
            <a:ext cx="9144000" cy="376238"/>
          </a:xfrm>
          <a:prstGeom prst="rect">
            <a:avLst/>
          </a:prstGeom>
          <a:solidFill>
            <a:srgbClr val="0053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922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50477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C59C7DC-93FA-8C4E-8229-8038A40C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4776787"/>
            <a:ext cx="6019800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F18DFC-DD28-E742-B9D6-2E6C03C35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F7ADF-05FA-8747-89D6-6A58BD53D3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33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B8638-BA51-9F4D-AE9F-065E7600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2D58754-9BB4-2B4E-A4A6-5FAAF25B4748}" type="datetime1">
              <a:rPr lang="en-US" altLang="en-US" smtClean="0"/>
              <a:t>10/3/19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E1083-B830-F94C-8FA8-9D035D866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24B3E-5835-A446-807B-942F0A03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E2A6F-F00D-3145-9ABF-E482CD0B6C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05D99-A488-9542-843D-CD15ED4C1D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4662565-45D3-1F4A-ABDF-FBE5EA165349}" type="datetime1">
              <a:rPr lang="en-US" altLang="en-US" smtClean="0"/>
              <a:t>10/3/19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D484B-4A4E-774D-9565-144F045EB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3A17F-FBC7-E448-AF74-3D3685BB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1AF8E-1F1F-EF46-8715-00AD2668E2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406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7862C-C634-A044-BC1C-786E056A1D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B3B3179-8CD7-1F43-9E98-BA287CA1A830}" type="datetime1">
              <a:rPr lang="en-US" altLang="en-US" smtClean="0"/>
              <a:t>10/3/19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13AF3-8E9F-D542-8F89-04FEBB5A5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58EFF-D868-774F-9FC5-9867ED8AE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8CF0C-250E-7F48-AF3C-1DAAD85AA6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92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CB01D-8B2C-6C45-BFBD-F8F0E4D0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AF3AF38-E107-6241-ACDB-BA02E5977035}" type="datetime1">
              <a:rPr lang="en-US" altLang="en-US" smtClean="0"/>
              <a:t>10/3/19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05DD3-FD9C-5044-91EB-14039A21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9614B-6972-9E42-84FF-D689F8C65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2E9A0-AEA3-884D-B6E7-D8FD392716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01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870" y="772344"/>
            <a:ext cx="4314930" cy="382227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772344"/>
            <a:ext cx="4284785" cy="382227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9EA19-B82B-B14C-A0BE-2436DF0807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60A2328-78F3-A046-BD57-B3BF15C94396}" type="datetime1">
              <a:rPr lang="en-US" altLang="en-US" smtClean="0"/>
              <a:t>10/3/19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21368-B184-C94F-870D-376192CE7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350ACA-9314-3748-AF85-6640E89A4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CFAC-FC75-9745-8A4F-846EC7C0E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48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C0CA86-E65B-A443-B6E0-952F33D295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CCE67D9-189C-C742-B3A2-AE6E48A6B918}" type="datetime1">
              <a:rPr lang="en-US" altLang="en-US" smtClean="0"/>
              <a:t>10/3/19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9B0513-2342-8B4A-9210-B7B6787DB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05F349-A0E3-7643-9D22-0F2D5505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1535E-D482-B349-AA47-C2471FBA03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91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ADBB67-49AA-8A41-944C-9F2E14CE9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E01D7F6-571C-5D43-B7D5-630D449771C0}" type="datetime1">
              <a:rPr lang="en-US" altLang="en-US" smtClean="0"/>
              <a:t>10/3/19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3CFD38-D0C0-5545-8280-D4CEA2657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F159CF-C068-384F-989E-524B498AE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6766A-B4F9-0D4A-808F-F0199F7E1D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33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898C70-A045-574D-86EB-4A67E092CA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1CCECA8-F9C7-B444-9CA1-249E2B9A9B9A}" type="datetime1">
              <a:rPr lang="en-US" altLang="en-US" smtClean="0"/>
              <a:t>10/3/19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E23909-2DFC-8B46-91DA-A5CA03168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2B5B3B-6CB7-9049-B886-4C441C9F4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DAC36-F37A-1F4D-B3E7-4DEE3675BD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86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0DBBC-81B7-2449-B502-412F1D84A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440BAEA-AE80-F949-B3A8-475F13131E98}" type="datetime1">
              <a:rPr lang="en-US" altLang="en-US" smtClean="0"/>
              <a:t>10/3/19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837BC-3E47-BB43-83A4-BA4C1EDF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94CFA-00F2-3543-A356-023B11FD3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773E0-9125-A44D-8348-73254536C0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46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4A933-BAFC-0246-8883-750E0F2C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1DA5CF0-1627-4D49-A511-8C1B9C5D3CDB}" type="datetime1">
              <a:rPr lang="en-US" altLang="en-US" smtClean="0"/>
              <a:t>10/3/19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9DB70-80A6-FE42-AF22-F17798D0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E2D76-6B5E-294A-A1C7-F4D1FF204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2BF5C-5956-0A4D-8138-F5A7E901CC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53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59DA96-F1E4-DB41-9126-C10CC6B6F9BE}"/>
              </a:ext>
            </a:extLst>
          </p:cNvPr>
          <p:cNvSpPr/>
          <p:nvPr userDrawn="1"/>
        </p:nvSpPr>
        <p:spPr>
          <a:xfrm>
            <a:off x="0" y="-9527"/>
            <a:ext cx="9144000" cy="599704"/>
          </a:xfrm>
          <a:prstGeom prst="rect">
            <a:avLst/>
          </a:prstGeom>
          <a:solidFill>
            <a:srgbClr val="0053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2A7954-6CFF-C342-99C1-5D812CA9A8E2}"/>
              </a:ext>
            </a:extLst>
          </p:cNvPr>
          <p:cNvSpPr/>
          <p:nvPr/>
        </p:nvSpPr>
        <p:spPr>
          <a:xfrm>
            <a:off x="0" y="4767262"/>
            <a:ext cx="8686800" cy="376238"/>
          </a:xfrm>
          <a:prstGeom prst="rect">
            <a:avLst/>
          </a:prstGeom>
          <a:solidFill>
            <a:srgbClr val="0053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3247AFC5-7DF8-AA41-A8E1-50FFCBEE18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59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E7B9685-54BA-8A4A-843D-0647488617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9771" y="599704"/>
            <a:ext cx="8836573" cy="4167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FF545-FB9C-064F-B067-E1496ABADF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4776787"/>
            <a:ext cx="6019800" cy="366713"/>
          </a:xfrm>
          <a:prstGeom prst="rect">
            <a:avLst/>
          </a:prstGeom>
        </p:spPr>
        <p:txBody>
          <a:bodyPr vert="horz" lIns="91440" tIns="91440" rIns="91440" bIns="9144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err="1" smtClean="0">
                <a:ln>
                  <a:noFill/>
                </a:ln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4310C-95F6-764C-AAAA-49212B463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76787"/>
            <a:ext cx="2133600" cy="366713"/>
          </a:xfrm>
          <a:prstGeom prst="rect">
            <a:avLst/>
          </a:prstGeom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2A15BCA9-B133-B14A-BE86-FEE6626570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7" descr="UO_Signature_stckd_4c.pdf">
            <a:extLst>
              <a:ext uri="{FF2B5EF4-FFF2-40B4-BE49-F238E27FC236}">
                <a16:creationId xmlns:a16="http://schemas.microsoft.com/office/drawing/2014/main" id="{E3944C43-83C8-3349-A131-45F8C1055ED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076" y="4776788"/>
            <a:ext cx="377825" cy="341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0" kern="1200">
          <a:solidFill>
            <a:schemeClr val="bg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97103-C88D-8C41-B192-F0B00AA52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RAJA vs Apollo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8F7BE-B014-C247-9646-453D5BC7D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Benchmark comparison to find overhead sources</a:t>
            </a:r>
          </a:p>
          <a:p>
            <a:r>
              <a:rPr lang="en-US" dirty="0"/>
              <a:t>Used wave-</a:t>
            </a:r>
            <a:r>
              <a:rPr lang="en-US" dirty="0" err="1"/>
              <a:t>eqn.cpp</a:t>
            </a:r>
            <a:r>
              <a:rPr lang="en-US" dirty="0"/>
              <a:t> example</a:t>
            </a:r>
          </a:p>
          <a:p>
            <a:r>
              <a:rPr lang="en-US" dirty="0"/>
              <a:t>Increased solution time to T = 82.0 (from .82) just to increase test run length</a:t>
            </a:r>
          </a:p>
          <a:p>
            <a:r>
              <a:rPr lang="en-US" dirty="0"/>
              <a:t>Main loop iterates 371,090 times</a:t>
            </a:r>
          </a:p>
          <a:p>
            <a:r>
              <a:rPr lang="en-US" dirty="0"/>
              <a:t>Only one parallel region, only one size.</a:t>
            </a:r>
          </a:p>
          <a:p>
            <a:r>
              <a:rPr lang="en-US" dirty="0"/>
              <a:t>Executed on 36-core Intel(R) Xeon(R) Gold 6140 CPU @ 2.30GHz, using 16 OpenMP threads, auto (dynamic)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14F9A-3595-9042-AB6A-8FFAA550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8C4AE6-6677-7E44-BC0F-96147ADAB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CF0C-250E-7F48-AF3C-1DAAD85AA699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07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F5486-09A4-CB44-B31A-E069C6C33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much overhead? (</a:t>
            </a:r>
            <a:r>
              <a:rPr lang="en-US" sz="4000" dirty="0" err="1"/>
              <a:t>RelWithDebInfo</a:t>
            </a:r>
            <a:r>
              <a:rPr lang="en-US" sz="4000" dirty="0"/>
              <a:t>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B695D1E-5512-C149-95A2-6CBD06332C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225" y="663740"/>
            <a:ext cx="8837613" cy="403985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3F1BC-0D68-D748-B7E1-7ADA5049A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DCC7C2-9D3A-754E-8BDC-2DB367A54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CF0C-250E-7F48-AF3C-1DAAD85AA699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0E8EF0-08A1-2842-A31A-2C2C02FD60E3}"/>
              </a:ext>
            </a:extLst>
          </p:cNvPr>
          <p:cNvSpPr txBox="1"/>
          <p:nvPr/>
        </p:nvSpPr>
        <p:spPr>
          <a:xfrm>
            <a:off x="4160209" y="1939727"/>
            <a:ext cx="1516762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About 25-30%</a:t>
            </a:r>
          </a:p>
        </p:txBody>
      </p:sp>
    </p:spTree>
    <p:extLst>
      <p:ext uri="{BB962C8B-B14F-4D97-AF65-F5344CB8AC3E}">
        <p14:creationId xmlns:p14="http://schemas.microsoft.com/office/powerpoint/2010/main" val="359588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17A06-E591-2A45-8D65-6F9682D63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Exclusive view, samples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103222E-6534-974D-9BF6-6A9D744CA7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7969" y="600075"/>
            <a:ext cx="6660125" cy="4167188"/>
          </a:xfrm>
          <a:effectLst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19CE4-6EE6-CB45-827D-EE71E4524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B71812-4551-4F42-9C2C-8E1F62212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CF0C-250E-7F48-AF3C-1DAAD85AA699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168D591-7116-6847-A61E-BB654F356827}"/>
              </a:ext>
            </a:extLst>
          </p:cNvPr>
          <p:cNvSpPr/>
          <p:nvPr/>
        </p:nvSpPr>
        <p:spPr>
          <a:xfrm>
            <a:off x="2326943" y="2231613"/>
            <a:ext cx="1385248" cy="649091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F5FA4AE-CAD5-4E48-B89E-861DA3442BF5}"/>
              </a:ext>
            </a:extLst>
          </p:cNvPr>
          <p:cNvSpPr/>
          <p:nvPr/>
        </p:nvSpPr>
        <p:spPr>
          <a:xfrm>
            <a:off x="2317276" y="3884480"/>
            <a:ext cx="1385248" cy="723553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44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591FF-9F58-DB4E-804D-F0E99F0B2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instrumentation to Apollo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F7DAE04-AC8A-FE44-84DF-AC7641C9A0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225" y="1489050"/>
            <a:ext cx="8837613" cy="238923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AFFBEF-95F0-A34E-B134-A6A0C3AD4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B24072-1523-4447-BBEB-BA5C3BD50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CF0C-250E-7F48-AF3C-1DAAD85AA699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A98EC1A-B632-7F4E-9765-EAC957759DF7}"/>
              </a:ext>
            </a:extLst>
          </p:cNvPr>
          <p:cNvSpPr/>
          <p:nvPr/>
        </p:nvSpPr>
        <p:spPr>
          <a:xfrm>
            <a:off x="4872251" y="2913797"/>
            <a:ext cx="620974" cy="63462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C752F3-4B0C-0345-9086-3C9BF62EEAD7}"/>
              </a:ext>
            </a:extLst>
          </p:cNvPr>
          <p:cNvSpPr txBox="1"/>
          <p:nvPr/>
        </p:nvSpPr>
        <p:spPr>
          <a:xfrm>
            <a:off x="266789" y="854763"/>
            <a:ext cx="8602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PAPI_TOT_INS and PAPI_RES_STL to see if overhead is more work or more synchronization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C330CB-74AC-8B42-B777-EA413AA459EC}"/>
              </a:ext>
            </a:extLst>
          </p:cNvPr>
          <p:cNvSpPr txBox="1"/>
          <p:nvPr/>
        </p:nvSpPr>
        <p:spPr>
          <a:xfrm>
            <a:off x="384355" y="4025370"/>
            <a:ext cx="6940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Conclusion...more work.  Need to reduce code in begin/end processing...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A0614B-060B-0849-A478-D527AAEF5123}"/>
              </a:ext>
            </a:extLst>
          </p:cNvPr>
          <p:cNvSpPr/>
          <p:nvPr/>
        </p:nvSpPr>
        <p:spPr>
          <a:xfrm>
            <a:off x="7080332" y="2941501"/>
            <a:ext cx="620974" cy="63462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7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F69D-79D4-FF4B-81AC-CFF2E1E0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little things... (different inst.)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DA9A247-6706-CE41-B28A-0797562917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796" y="600075"/>
            <a:ext cx="8608471" cy="416718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E5903-FD88-1C49-90F4-BED5A07E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8CB4F-7D1A-6740-BFC6-104E0EE97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CF0C-250E-7F48-AF3C-1DAAD85AA699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28E8EA-236C-4D42-8752-4239D5F00182}"/>
              </a:ext>
            </a:extLst>
          </p:cNvPr>
          <p:cNvSpPr/>
          <p:nvPr/>
        </p:nvSpPr>
        <p:spPr>
          <a:xfrm>
            <a:off x="666893" y="3293215"/>
            <a:ext cx="4262616" cy="928149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A91E-F886-5741-AF2D-5EFE640C7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Release builds (after)...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8240BC3-F4F2-1546-9FCD-58C2AF29E9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7126" y="600075"/>
            <a:ext cx="7581811" cy="416718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D17852-D9D2-B247-8ACB-AD0ABE31E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72AA7D-0954-854C-9D26-167DC7068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CF0C-250E-7F48-AF3C-1DAAD85AA699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B43F78B-002B-C244-991F-1443C824A2BE}"/>
              </a:ext>
            </a:extLst>
          </p:cNvPr>
          <p:cNvSpPr/>
          <p:nvPr/>
        </p:nvSpPr>
        <p:spPr>
          <a:xfrm>
            <a:off x="2699412" y="2493705"/>
            <a:ext cx="751931" cy="452273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A49D4B-D0A8-1545-93A9-8DC60946A61F}"/>
              </a:ext>
            </a:extLst>
          </p:cNvPr>
          <p:cNvSpPr/>
          <p:nvPr/>
        </p:nvSpPr>
        <p:spPr>
          <a:xfrm>
            <a:off x="2583680" y="1810348"/>
            <a:ext cx="751931" cy="452273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2766D9-01C9-674A-A095-2AF087B119D7}"/>
              </a:ext>
            </a:extLst>
          </p:cNvPr>
          <p:cNvSpPr txBox="1"/>
          <p:nvPr/>
        </p:nvSpPr>
        <p:spPr>
          <a:xfrm>
            <a:off x="1554513" y="3472894"/>
            <a:ext cx="6347635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Still penalized for constructing new teams...but small flush penalty</a:t>
            </a:r>
          </a:p>
        </p:txBody>
      </p:sp>
    </p:spTree>
    <p:extLst>
      <p:ext uri="{BB962C8B-B14F-4D97-AF65-F5344CB8AC3E}">
        <p14:creationId xmlns:p14="http://schemas.microsoft.com/office/powerpoint/2010/main" val="307227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33A6D-CEA7-8645-B24E-3B2BF7A87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Release builds (inclusive)...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FC8EE9C-C188-004F-B211-9B90139940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7126" y="600075"/>
            <a:ext cx="7581811" cy="416718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52328-C36B-4443-9D0A-C01DD732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9DA5A9-6D39-E34F-AFEA-9C9681BE1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CF0C-250E-7F48-AF3C-1DAAD85AA699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34E4AB7-BC32-5E49-8015-4EE822075951}"/>
              </a:ext>
            </a:extLst>
          </p:cNvPr>
          <p:cNvSpPr/>
          <p:nvPr/>
        </p:nvSpPr>
        <p:spPr>
          <a:xfrm>
            <a:off x="2582814" y="3271307"/>
            <a:ext cx="620974" cy="63462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4B908A-D23B-7F4B-90DA-6EB554EC3EA9}"/>
              </a:ext>
            </a:extLst>
          </p:cNvPr>
          <p:cNvSpPr/>
          <p:nvPr/>
        </p:nvSpPr>
        <p:spPr>
          <a:xfrm>
            <a:off x="2582814" y="4142167"/>
            <a:ext cx="620974" cy="634620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8879B1-FF55-1243-898E-3F5BE4473411}"/>
              </a:ext>
            </a:extLst>
          </p:cNvPr>
          <p:cNvSpPr txBox="1"/>
          <p:nvPr/>
        </p:nvSpPr>
        <p:spPr>
          <a:xfrm>
            <a:off x="3836818" y="1025327"/>
            <a:ext cx="4849982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 this pathological case... ~2% overhead remains.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32B791-E520-AA4E-AD59-9CBFAC27089D}"/>
              </a:ext>
            </a:extLst>
          </p:cNvPr>
          <p:cNvSpPr/>
          <p:nvPr/>
        </p:nvSpPr>
        <p:spPr>
          <a:xfrm>
            <a:off x="2137073" y="1862172"/>
            <a:ext cx="1216850" cy="546213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0699D9-D6D1-C949-BDAD-066BF3733EBB}"/>
              </a:ext>
            </a:extLst>
          </p:cNvPr>
          <p:cNvSpPr txBox="1"/>
          <p:nvPr/>
        </p:nvSpPr>
        <p:spPr>
          <a:xfrm>
            <a:off x="4108591" y="2408385"/>
            <a:ext cx="4306435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Team construction cost absorbed elsewhere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75FF547-C9C0-9640-8E55-9A0A00333A01}"/>
              </a:ext>
            </a:extLst>
          </p:cNvPr>
          <p:cNvSpPr/>
          <p:nvPr/>
        </p:nvSpPr>
        <p:spPr>
          <a:xfrm>
            <a:off x="2234472" y="2777716"/>
            <a:ext cx="1216850" cy="489009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315AA9E-9BF0-DD48-96EA-C9C62E90DF52}"/>
              </a:ext>
            </a:extLst>
          </p:cNvPr>
          <p:cNvCxnSpPr>
            <a:stCxn id="12" idx="1"/>
          </p:cNvCxnSpPr>
          <p:nvPr/>
        </p:nvCxnSpPr>
        <p:spPr>
          <a:xfrm flipH="1" flipV="1">
            <a:off x="3353923" y="2158809"/>
            <a:ext cx="754668" cy="43424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BEFF7CF-442B-E34F-B877-7301E506EC09}"/>
              </a:ext>
            </a:extLst>
          </p:cNvPr>
          <p:cNvCxnSpPr>
            <a:cxnSpLocks/>
            <a:stCxn id="12" idx="1"/>
            <a:endCxn id="13" idx="6"/>
          </p:cNvCxnSpPr>
          <p:nvPr/>
        </p:nvCxnSpPr>
        <p:spPr>
          <a:xfrm flipH="1">
            <a:off x="3451322" y="2593051"/>
            <a:ext cx="657269" cy="42917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E4C73F9-FED6-334A-BB8E-7EFC9F1EFEE8}"/>
              </a:ext>
            </a:extLst>
          </p:cNvPr>
          <p:cNvCxnSpPr>
            <a:cxnSpLocks/>
            <a:endCxn id="8" idx="6"/>
          </p:cNvCxnSpPr>
          <p:nvPr/>
        </p:nvCxnSpPr>
        <p:spPr>
          <a:xfrm flipH="1">
            <a:off x="3203788" y="2745451"/>
            <a:ext cx="1057204" cy="843166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DEA8ACB-4386-784B-BFDB-4044695CE899}"/>
              </a:ext>
            </a:extLst>
          </p:cNvPr>
          <p:cNvCxnSpPr>
            <a:cxnSpLocks/>
          </p:cNvCxnSpPr>
          <p:nvPr/>
        </p:nvCxnSpPr>
        <p:spPr>
          <a:xfrm flipH="1">
            <a:off x="3203788" y="2745451"/>
            <a:ext cx="1057203" cy="1723421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804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PEX_Kickoff_Meeting_2" id="{161A87DE-C582-1F42-8478-E7F6ED46EB44}" vid="{6F1CA0D8-E402-7247-A537-5D71FB35D1A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181</Words>
  <Application>Microsoft Macintosh PowerPoint</Application>
  <PresentationFormat>On-screen Show (16:9)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Office Theme</vt:lpstr>
      <vt:lpstr>RAJA vs Apollo</vt:lpstr>
      <vt:lpstr>How much overhead? (RelWithDebInfo)</vt:lpstr>
      <vt:lpstr>Exclusive view, samples </vt:lpstr>
      <vt:lpstr>Adding instrumentation to Apollo</vt:lpstr>
      <vt:lpstr>Lots of little things... (different inst.)</vt:lpstr>
      <vt:lpstr>Comparing Release builds (after)...</vt:lpstr>
      <vt:lpstr>Comparing Release builds (inclusive)...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Overhead Comparison (wave-eqn)</dc:title>
  <dc:creator>Kevin Huck</dc:creator>
  <cp:lastModifiedBy>Kevin Huck</cp:lastModifiedBy>
  <cp:revision>9</cp:revision>
  <cp:lastPrinted>2018-04-19T17:04:01Z</cp:lastPrinted>
  <dcterms:created xsi:type="dcterms:W3CDTF">2019-10-03T16:35:12Z</dcterms:created>
  <dcterms:modified xsi:type="dcterms:W3CDTF">2019-10-03T17:29:56Z</dcterms:modified>
</cp:coreProperties>
</file>