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9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27" r:id="rId12"/>
    <p:sldId id="329" r:id="rId13"/>
    <p:sldId id="316" r:id="rId14"/>
    <p:sldId id="301" r:id="rId15"/>
    <p:sldId id="330" r:id="rId16"/>
    <p:sldId id="331" r:id="rId17"/>
    <p:sldId id="300" r:id="rId18"/>
    <p:sldId id="332" r:id="rId19"/>
    <p:sldId id="333" r:id="rId20"/>
    <p:sldId id="302" r:id="rId21"/>
    <p:sldId id="338" r:id="rId22"/>
    <p:sldId id="334" r:id="rId23"/>
    <p:sldId id="335" r:id="rId24"/>
    <p:sldId id="304" r:id="rId25"/>
    <p:sldId id="336" r:id="rId26"/>
    <p:sldId id="339" r:id="rId27"/>
    <p:sldId id="340" r:id="rId28"/>
    <p:sldId id="337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F3"/>
    <a:srgbClr val="C8D4E5"/>
    <a:srgbClr val="F3E6E6"/>
    <a:srgbClr val="E5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8" autoAdjust="0"/>
    <p:restoredTop sz="86329" autoAdjust="0"/>
  </p:normalViewPr>
  <p:slideViewPr>
    <p:cSldViewPr>
      <p:cViewPr varScale="1">
        <p:scale>
          <a:sx n="95" d="100"/>
          <a:sy n="95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FB781-F10A-8A4F-A12A-3C2C71F64A5A}" type="datetimeFigureOut">
              <a:rPr lang="en-US"/>
              <a:pPr>
                <a:defRPr/>
              </a:pPr>
              <a:t>2/6/14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056B38-26E9-CB40-A38E-0AF1742DD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1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58E4B2-B471-D345-83CC-798ED0FDA91E}" type="datetimeFigureOut">
              <a:rPr lang="en-US"/>
              <a:pPr>
                <a:defRPr/>
              </a:pPr>
              <a:t>2/6/14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7FAE9D-A0A7-8442-9C01-C9B544F0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</a:t>
            </a:r>
            <a:r>
              <a:rPr lang="en-US" baseline="0" dirty="0" smtClean="0"/>
              <a:t> a heat map, showing the timer contexts on the X axis and the sample locations on the Y axis. The map is limited to the top 10 contexts and top 10 sample locations. The </a:t>
            </a:r>
            <a:r>
              <a:rPr lang="en-US" baseline="0" dirty="0" err="1" smtClean="0"/>
              <a:t>high_ord_vert_flux</a:t>
            </a:r>
            <a:r>
              <a:rPr lang="en-US" baseline="0" dirty="0" smtClean="0"/>
              <a:t> (high order vertical flux) computation was </a:t>
            </a:r>
            <a:r>
              <a:rPr lang="en-US" baseline="0" dirty="0" err="1" smtClean="0"/>
              <a:t>vectorized</a:t>
            </a:r>
            <a:r>
              <a:rPr lang="en-US" baseline="0" dirty="0" smtClean="0"/>
              <a:t>, reducing the time spent in the </a:t>
            </a:r>
            <a:r>
              <a:rPr lang="en-US" baseline="0" dirty="0" err="1" smtClean="0"/>
              <a:t>mpas_ocn_tracer_advection_mono_tend</a:t>
            </a:r>
            <a:r>
              <a:rPr lang="en-US" baseline="0" dirty="0" smtClean="0"/>
              <a:t> function. The </a:t>
            </a:r>
            <a:r>
              <a:rPr lang="en-US" baseline="0" dirty="0" err="1" smtClean="0"/>
              <a:t>pronostic_halo_update</a:t>
            </a:r>
            <a:r>
              <a:rPr lang="en-US" baseline="0" dirty="0" smtClean="0"/>
              <a:t> is when the worker threads are waiting on the master threads to do the MPI exchange after the high order vertical flux.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FAE9D-A0A7-8442-9C01-C9B544F0949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9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the computation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mpas_ocn_tracer_advection_mono_tend</a:t>
            </a:r>
            <a:r>
              <a:rPr lang="en-US" baseline="0" dirty="0" smtClean="0"/>
              <a:t> time is reduced overall, the time spent in the subsequent </a:t>
            </a:r>
            <a:r>
              <a:rPr lang="en-US" baseline="0" dirty="0" err="1" smtClean="0"/>
              <a:t>pronostic</a:t>
            </a:r>
            <a:r>
              <a:rPr lang="en-US" baseline="0" dirty="0" smtClean="0"/>
              <a:t> halo update is also </a:t>
            </a:r>
            <a:r>
              <a:rPr lang="en-US" baseline="0" smtClean="0"/>
              <a:t>reduced significantly.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FAE9D-A0A7-8442-9C01-C9B544F0949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5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7604"/>
            <a:ext cx="9144000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65500"/>
            <a:ext cx="9144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8E9D-7EE0-A64C-88B9-5C80C428C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three-sisters.png"/>
          <p:cNvPicPr>
            <a:picLocks noChangeAspect="1"/>
          </p:cNvPicPr>
          <p:nvPr userDrawn="1"/>
        </p:nvPicPr>
        <p:blipFill>
          <a:blip r:embed="rId2"/>
          <a:srcRect b="19512"/>
          <a:stretch>
            <a:fillRect/>
          </a:stretch>
        </p:blipFill>
        <p:spPr>
          <a:xfrm>
            <a:off x="0" y="-3009"/>
            <a:ext cx="9144000" cy="12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6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7ACE-2A84-A441-B7E5-D7279969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D27D-FC7F-E54B-9AF3-B188FB6C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 descr="White marble"/>
          <p:cNvSpPr>
            <a:spLocks noChangeArrowheads="1"/>
          </p:cNvSpPr>
          <p:nvPr/>
        </p:nvSpPr>
        <p:spPr bwMode="auto">
          <a:xfrm>
            <a:off x="152400" y="152400"/>
            <a:ext cx="8839200" cy="6858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 Box 28"/>
          <p:cNvSpPr txBox="1">
            <a:spLocks noChangeArrowheads="1"/>
          </p:cNvSpPr>
          <p:nvPr userDrawn="1"/>
        </p:nvSpPr>
        <p:spPr bwMode="auto">
          <a:xfrm>
            <a:off x="6781800" y="6477000"/>
            <a:ext cx="2362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 smtClean="0"/>
              <a:t>CIS 631 - Parallel Processing</a:t>
            </a:r>
          </a:p>
        </p:txBody>
      </p:sp>
      <p:sp>
        <p:nvSpPr>
          <p:cNvPr id="5" name="Rectangle 32"/>
          <p:cNvSpPr>
            <a:spLocks noChangeArrowheads="1"/>
          </p:cNvSpPr>
          <p:nvPr userDrawn="1"/>
        </p:nvSpPr>
        <p:spPr bwMode="auto">
          <a:xfrm>
            <a:off x="76200" y="6477000"/>
            <a:ext cx="678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/>
              <a:t>Lecture 4</a:t>
            </a:r>
          </a:p>
        </p:txBody>
      </p:sp>
      <p:sp>
        <p:nvSpPr>
          <p:cNvPr id="6" name="Text Box 33"/>
          <p:cNvSpPr txBox="1">
            <a:spLocks noChangeArrowheads="1"/>
          </p:cNvSpPr>
          <p:nvPr userDrawn="1"/>
        </p:nvSpPr>
        <p:spPr bwMode="auto">
          <a:xfrm>
            <a:off x="4333875" y="64770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fld id="{8A9D6599-B68E-F044-8273-AD6CA357D509}" type="slidenum">
              <a:rPr lang="en-US" sz="1400" b="0"/>
              <a:pPr algn="l"/>
              <a:t>‹#›</a:t>
            </a:fld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089150" y="6057900"/>
            <a:ext cx="4783138" cy="401638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060825" y="6492875"/>
            <a:ext cx="985838" cy="149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490C83-025D-3044-A1DE-12740B07D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914400"/>
            <a:ext cx="8905875" cy="5461853"/>
          </a:xfrm>
        </p:spPr>
        <p:txBody>
          <a:bodyPr/>
          <a:lstStyle>
            <a:lvl1pPr>
              <a:buSzPct val="65000"/>
              <a:buFont typeface="Wingdings" charset="2"/>
              <a:buChar char="q"/>
              <a:defRPr b="0" i="0">
                <a:latin typeface="Times New Roman"/>
                <a:cs typeface="Times New Roman"/>
              </a:defRPr>
            </a:lvl1pPr>
            <a:lvl2pPr>
              <a:buSzPct val="65000"/>
              <a:buFont typeface="Lucida Grande"/>
              <a:buChar char="❍"/>
              <a:defRPr b="0" i="0">
                <a:latin typeface="Times New Roman"/>
                <a:cs typeface="Times New Roman"/>
              </a:defRPr>
            </a:lvl2pPr>
            <a:lvl3pPr>
              <a:buSzPct val="90000"/>
              <a:buFont typeface="Lucida Grande"/>
              <a:buChar char="◆"/>
              <a:defRPr b="0" i="0">
                <a:latin typeface="Times New Roman"/>
                <a:cs typeface="Times New Roman"/>
              </a:defRPr>
            </a:lvl3pPr>
            <a:lvl4pPr>
              <a:defRPr b="0" i="0">
                <a:latin typeface="Times New Roman"/>
                <a:cs typeface="Times New Roman"/>
              </a:defRPr>
            </a:lvl4pPr>
            <a:lvl5pPr>
              <a:defRPr b="0" i="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1A90-E327-C84D-81B5-071D4C5C9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125" y="5024"/>
            <a:ext cx="8905875" cy="874346"/>
          </a:xfrm>
        </p:spPr>
        <p:txBody>
          <a:bodyPr/>
          <a:lstStyle>
            <a:lvl1pPr>
              <a:defRPr sz="3600" b="1" i="1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4090-53BA-A642-97F1-42151C567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E1AC-38F6-0C44-A89D-462547A2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BFDE-B9DE-0347-8949-80A077F73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65A7-7678-F840-B2ED-A6879803B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125" y="5024"/>
            <a:ext cx="8905875" cy="874346"/>
          </a:xfrm>
          <a:ln>
            <a:noFill/>
          </a:ln>
        </p:spPr>
        <p:txBody>
          <a:bodyPr/>
          <a:lstStyle>
            <a:lvl1pPr>
              <a:defRPr sz="3600"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1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BC19F-FBA3-6448-9956-C9226602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B1A-0B04-9641-AD35-E9E87377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C330-DDAB-D147-AB28-D77F6DAC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6350"/>
            <a:ext cx="8686800" cy="501650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38125" y="274638"/>
            <a:ext cx="8651875" cy="8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8125" y="1315283"/>
            <a:ext cx="8651875" cy="510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69050"/>
            <a:ext cx="60198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9050"/>
            <a:ext cx="2133600" cy="488950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D977DA-7179-4E4A-8476-A426C303D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UO_Signature_stckd_4c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5" y="6369050"/>
            <a:ext cx="3778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kern="1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Hybrid Parallel Profiling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Allen D. Malony</a:t>
            </a:r>
            <a:r>
              <a:rPr lang="en-US" baseline="30000" dirty="0" smtClean="0"/>
              <a:t>1</a:t>
            </a:r>
            <a:r>
              <a:rPr lang="en-US" dirty="0" smtClean="0"/>
              <a:t>, Kevin Huck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baseline="30000" dirty="0" smtClean="0"/>
              <a:t>1</a:t>
            </a:r>
            <a:r>
              <a:rPr lang="en-US" dirty="0" smtClean="0"/>
              <a:t>Department of Computer and Information Science</a:t>
            </a:r>
          </a:p>
          <a:p>
            <a:r>
              <a:rPr lang="en-US" baseline="30000" dirty="0" smtClean="0"/>
              <a:t>2</a:t>
            </a:r>
            <a:r>
              <a:rPr lang="en-US" dirty="0" smtClean="0"/>
              <a:t>Performance Research Laboratory</a:t>
            </a:r>
          </a:p>
        </p:txBody>
      </p:sp>
      <p:pic>
        <p:nvPicPr>
          <p:cNvPr id="13315" name="Picture 5" descr="UO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5299075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TAUebs Data Analysis (Trace)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EBS </a:t>
            </a:r>
            <a:r>
              <a:rPr lang="en-US" dirty="0"/>
              <a:t>to OTF trace converter</a:t>
            </a:r>
          </a:p>
          <a:p>
            <a:r>
              <a:rPr lang="en-US" dirty="0"/>
              <a:t>Analyze EBS trace with</a:t>
            </a:r>
            <a:r>
              <a:rPr lang="en-US" dirty="0" smtClean="0"/>
              <a:t> trace </a:t>
            </a:r>
            <a:r>
              <a:rPr lang="en-US" dirty="0"/>
              <a:t>analysis tools</a:t>
            </a:r>
          </a:p>
          <a:p>
            <a:r>
              <a:rPr lang="en-US" dirty="0"/>
              <a:t>For each sample</a:t>
            </a:r>
          </a:p>
          <a:p>
            <a:pPr lvl="1"/>
            <a:r>
              <a:rPr lang="en-US" dirty="0"/>
              <a:t>Place timestamp in trace record</a:t>
            </a:r>
          </a:p>
          <a:p>
            <a:pPr lvl="1"/>
            <a:r>
              <a:rPr lang="en-US" dirty="0"/>
              <a:t>Merge TAU event stack and PC call </a:t>
            </a:r>
            <a:r>
              <a:rPr lang="en-US" dirty="0" smtClean="0"/>
              <a:t>stack</a:t>
            </a:r>
          </a:p>
          <a:p>
            <a:pPr lvl="2"/>
            <a:r>
              <a:rPr lang="en-US" dirty="0" smtClean="0"/>
              <a:t>merged </a:t>
            </a:r>
            <a:r>
              <a:rPr lang="en-US" dirty="0"/>
              <a:t>call path</a:t>
            </a:r>
          </a:p>
          <a:p>
            <a:pPr lvl="1"/>
            <a:r>
              <a:rPr lang="en-US" dirty="0"/>
              <a:t>Create event ID for merged call </a:t>
            </a:r>
            <a:r>
              <a:rPr lang="en-US" dirty="0" smtClean="0"/>
              <a:t>path</a:t>
            </a:r>
          </a:p>
          <a:p>
            <a:pPr lvl="2"/>
            <a:r>
              <a:rPr lang="en-US" dirty="0" smtClean="0"/>
              <a:t>put </a:t>
            </a:r>
            <a:r>
              <a:rPr lang="en-US" dirty="0"/>
              <a:t>in trace record</a:t>
            </a:r>
          </a:p>
          <a:p>
            <a:pPr lvl="1"/>
            <a:r>
              <a:rPr lang="en-US" dirty="0"/>
              <a:t>Put collected PAPI metrics in trace record</a:t>
            </a:r>
          </a:p>
          <a:p>
            <a:pPr lvl="1"/>
            <a:r>
              <a:rPr lang="en-US" dirty="0"/>
              <a:t>Can store PC locations in trace </a:t>
            </a:r>
            <a:r>
              <a:rPr lang="en-US" dirty="0" smtClean="0"/>
              <a:t>record as well</a:t>
            </a:r>
          </a:p>
          <a:p>
            <a:pPr lvl="1"/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TAUebs FLASH Experiments on IBM BG/P</a:t>
            </a: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FLASH is a nuclear astrophysics simulation</a:t>
            </a:r>
          </a:p>
          <a:p>
            <a:r>
              <a:rPr lang="en-US" dirty="0" smtClean="0"/>
              <a:t>Compare</a:t>
            </a:r>
            <a:br>
              <a:rPr lang="en-US" dirty="0" smtClean="0"/>
            </a:br>
            <a:r>
              <a:rPr lang="en-US" dirty="0" smtClean="0"/>
              <a:t>measurement</a:t>
            </a:r>
            <a:br>
              <a:rPr lang="en-US" dirty="0" smtClean="0"/>
            </a:br>
            <a:r>
              <a:rPr lang="en-US" dirty="0" smtClean="0"/>
              <a:t>overhead</a:t>
            </a:r>
          </a:p>
          <a:p>
            <a:pPr lvl="1"/>
            <a:r>
              <a:rPr lang="en-US" dirty="0" smtClean="0"/>
              <a:t>TAU 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Adding EBS</a:t>
            </a:r>
            <a:br>
              <a:rPr lang="en-US" dirty="0" smtClean="0"/>
            </a:br>
            <a:r>
              <a:rPr lang="en-US" dirty="0" smtClean="0"/>
              <a:t>tracing leads to</a:t>
            </a:r>
            <a:br>
              <a:rPr lang="en-US" dirty="0" smtClean="0"/>
            </a:br>
            <a:r>
              <a:rPr lang="en-US" dirty="0" smtClean="0"/>
              <a:t>high overhead at</a:t>
            </a:r>
            <a:br>
              <a:rPr lang="en-US" dirty="0" smtClean="0"/>
            </a:br>
            <a:r>
              <a:rPr lang="en-US" dirty="0" smtClean="0"/>
              <a:t>high core counts</a:t>
            </a:r>
            <a:endParaRPr lang="en-US" dirty="0"/>
          </a:p>
        </p:txBody>
      </p:sp>
      <p:pic>
        <p:nvPicPr>
          <p:cNvPr id="3994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1865" y="1611254"/>
            <a:ext cx="5472136" cy="46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6242BFDC-F366-1348-8323-54AE16D01D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TAUebs</a:t>
            </a:r>
            <a:r>
              <a:rPr lang="en-US" dirty="0" smtClean="0"/>
              <a:t> Trace for FLASH (240 processes)</a:t>
            </a:r>
            <a:endParaRPr lang="en-US" dirty="0"/>
          </a:p>
        </p:txBody>
      </p:sp>
      <p:pic>
        <p:nvPicPr>
          <p:cNvPr id="41988" name="Picture 3" descr="flash240-2-tri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8917"/>
            <a:ext cx="9144000" cy="587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607219" y="1071562"/>
            <a:ext cx="2418663" cy="3419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/>
              <a:t>Color-coded by filename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4026756" y="5411391"/>
            <a:ext cx="809511" cy="3419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dirty="0"/>
              <a:t>40 </a:t>
            </a:r>
            <a:r>
              <a:rPr lang="en-US" dirty="0" err="1"/>
              <a:t>secs</a:t>
            </a:r>
            <a:endParaRPr lang="en-US" dirty="0"/>
          </a:p>
        </p:txBody>
      </p:sp>
      <p:cxnSp>
        <p:nvCxnSpPr>
          <p:cNvPr id="41991" name="Straight Arrow Connector 7"/>
          <p:cNvCxnSpPr>
            <a:cxnSpLocks noChangeShapeType="1"/>
            <a:stCxn id="41990" idx="1"/>
          </p:cNvCxnSpPr>
          <p:nvPr/>
        </p:nvCxnSpPr>
        <p:spPr bwMode="auto">
          <a:xfrm rot="10800000" flipV="1">
            <a:off x="258428" y="5582350"/>
            <a:ext cx="3768328" cy="43353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41992" name="Straight Arrow Connector 9"/>
          <p:cNvCxnSpPr>
            <a:cxnSpLocks noChangeShapeType="1"/>
          </p:cNvCxnSpPr>
          <p:nvPr/>
        </p:nvCxnSpPr>
        <p:spPr bwMode="auto">
          <a:xfrm flipV="1">
            <a:off x="4839891" y="5625704"/>
            <a:ext cx="4179094" cy="2232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lg"/>
          </a:ln>
        </p:spPr>
      </p:cxnSp>
      <p:sp>
        <p:nvSpPr>
          <p:cNvPr id="41993" name="TextBox 13"/>
          <p:cNvSpPr txBox="1">
            <a:spLocks noChangeArrowheads="1"/>
          </p:cNvSpPr>
          <p:nvPr/>
        </p:nvSpPr>
        <p:spPr bwMode="auto">
          <a:xfrm>
            <a:off x="993324" y="1870770"/>
            <a:ext cx="2014969" cy="6189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Alternating patterns</a:t>
            </a:r>
            <a:br>
              <a:rPr lang="en-US"/>
            </a:br>
            <a:r>
              <a:rPr lang="en-US"/>
              <a:t>due to dual mode</a:t>
            </a:r>
          </a:p>
        </p:txBody>
      </p:sp>
      <p:cxnSp>
        <p:nvCxnSpPr>
          <p:cNvPr id="41994" name="Straight Arrow Connector 14"/>
          <p:cNvCxnSpPr>
            <a:cxnSpLocks noChangeShapeType="1"/>
          </p:cNvCxnSpPr>
          <p:nvPr/>
        </p:nvCxnSpPr>
        <p:spPr bwMode="auto">
          <a:xfrm flipV="1">
            <a:off x="3286125" y="2089547"/>
            <a:ext cx="535781" cy="2232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lg"/>
          </a:ln>
        </p:spPr>
      </p:cxnSp>
      <p:cxnSp>
        <p:nvCxnSpPr>
          <p:cNvPr id="41995" name="Straight Arrow Connector 16"/>
          <p:cNvCxnSpPr>
            <a:cxnSpLocks noChangeShapeType="1"/>
          </p:cNvCxnSpPr>
          <p:nvPr/>
        </p:nvCxnSpPr>
        <p:spPr bwMode="auto">
          <a:xfrm flipV="1">
            <a:off x="3286125" y="2221260"/>
            <a:ext cx="535781" cy="2232"/>
          </a:xfrm>
          <a:prstGeom prst="straightConnector1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lg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 tracing with </a:t>
            </a:r>
            <a:r>
              <a:rPr lang="en-US" dirty="0" err="1" smtClean="0"/>
              <a:t>TAUebs</a:t>
            </a:r>
            <a:r>
              <a:rPr lang="en-US" dirty="0" smtClean="0"/>
              <a:t> is not scalable</a:t>
            </a:r>
          </a:p>
          <a:p>
            <a:pPr lvl="1"/>
            <a:r>
              <a:rPr lang="en-US" dirty="0" smtClean="0"/>
              <a:t>Need to have a parallel profiling methodology</a:t>
            </a:r>
          </a:p>
          <a:p>
            <a:r>
              <a:rPr lang="en-US" dirty="0" smtClean="0"/>
              <a:t>However, hybrid profiling is more challenging</a:t>
            </a:r>
          </a:p>
          <a:p>
            <a:pPr lvl="1"/>
            <a:r>
              <a:rPr lang="en-US" dirty="0" smtClean="0"/>
              <a:t>Online analysis to is more complex</a:t>
            </a:r>
          </a:p>
          <a:p>
            <a:r>
              <a:rPr lang="en-US" dirty="0" smtClean="0"/>
              <a:t>Can leverage the hybrid ideas in </a:t>
            </a:r>
            <a:r>
              <a:rPr lang="en-US" dirty="0" err="1" smtClean="0"/>
              <a:t>TAUebs</a:t>
            </a:r>
            <a:endParaRPr lang="en-US" dirty="0" smtClean="0"/>
          </a:p>
          <a:p>
            <a:pPr lvl="1"/>
            <a:r>
              <a:rPr lang="en-US" dirty="0" smtClean="0"/>
              <a:t>Associate samples with the active probe context</a:t>
            </a:r>
          </a:p>
          <a:p>
            <a:r>
              <a:rPr lang="en-US" dirty="0" smtClean="0"/>
              <a:t>Goal is to capture all of the performance information possible at runtime to produce equivalent profile results from trace-based analysis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Profiling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TAU profiling</a:t>
            </a:r>
          </a:p>
          <a:p>
            <a:r>
              <a:rPr lang="en-US" dirty="0" smtClean="0"/>
              <a:t>EBS at 100ms</a:t>
            </a:r>
          </a:p>
          <a:p>
            <a:pPr lvl="1"/>
            <a:r>
              <a:rPr lang="en-US" dirty="0" smtClean="0"/>
              <a:t>Per thread</a:t>
            </a:r>
          </a:p>
          <a:p>
            <a:pPr lvl="1"/>
            <a:r>
              <a:rPr lang="en-US" dirty="0" smtClean="0"/>
              <a:t>Determine PC</a:t>
            </a:r>
          </a:p>
          <a:p>
            <a:pPr lvl="1"/>
            <a:r>
              <a:rPr lang="en-US" dirty="0" smtClean="0"/>
              <a:t>Unwind </a:t>
            </a:r>
            <a:r>
              <a:rPr lang="en-US" dirty="0" err="1" smtClean="0"/>
              <a:t>callstack</a:t>
            </a:r>
            <a:endParaRPr lang="en-US" dirty="0" smtClean="0"/>
          </a:p>
          <a:p>
            <a:pPr lvl="1"/>
            <a:r>
              <a:rPr lang="en-US" dirty="0" smtClean="0"/>
              <a:t>Use Linux </a:t>
            </a:r>
            <a:r>
              <a:rPr lang="en-US" i="1" dirty="0" err="1" smtClean="0"/>
              <a:t>backtrace</a:t>
            </a:r>
            <a:r>
              <a:rPr lang="en-US" i="1" dirty="0" smtClean="0"/>
              <a:t>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Sample mapping</a:t>
            </a:r>
          </a:p>
          <a:p>
            <a:pPr lvl="1"/>
            <a:r>
              <a:rPr lang="en-US" dirty="0" smtClean="0"/>
              <a:t>Determine event context (TAU context)</a:t>
            </a:r>
          </a:p>
          <a:p>
            <a:pPr lvl="1"/>
            <a:r>
              <a:rPr lang="en-US" dirty="0" smtClean="0"/>
              <a:t>Update hybrid profile for every unique </a:t>
            </a:r>
            <a:r>
              <a:rPr lang="en-US" dirty="0" err="1" smtClean="0"/>
              <a:t>tuple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{event context, PC, call path}</a:t>
            </a:r>
          </a:p>
          <a:p>
            <a:pPr lvl="1"/>
            <a:r>
              <a:rPr lang="en-US" dirty="0" smtClean="0"/>
              <a:t>Done for every thread of execution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5" name="Picture 4" descr="probe-sampl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354" y="1086244"/>
            <a:ext cx="5295335" cy="241088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the end of application’s execution</a:t>
            </a:r>
          </a:p>
          <a:p>
            <a:pPr lvl="1"/>
            <a:r>
              <a:rPr lang="en-US" dirty="0" smtClean="0"/>
              <a:t>Sample addresses are resolved to symbolic names</a:t>
            </a:r>
          </a:p>
          <a:p>
            <a:pPr lvl="2"/>
            <a:r>
              <a:rPr lang="en-US" dirty="0" smtClean="0"/>
              <a:t>use GNU </a:t>
            </a:r>
            <a:r>
              <a:rPr lang="en-US" dirty="0" err="1" smtClean="0"/>
              <a:t>binutils</a:t>
            </a:r>
            <a:r>
              <a:rPr lang="en-US" dirty="0" smtClean="0"/>
              <a:t> (if fail, display as “UNRESOLVED” + address)</a:t>
            </a:r>
          </a:p>
          <a:p>
            <a:pPr lvl="1"/>
            <a:r>
              <a:rPr lang="en-US" dirty="0" smtClean="0"/>
              <a:t>Profile metric statistics are calculated</a:t>
            </a:r>
          </a:p>
          <a:p>
            <a:pPr lvl="1"/>
            <a:r>
              <a:rPr lang="en-US" dirty="0" smtClean="0"/>
              <a:t>Hybrid profiles are written to files</a:t>
            </a:r>
          </a:p>
          <a:p>
            <a:r>
              <a:rPr lang="en-US" dirty="0" smtClean="0"/>
              <a:t>For each probed event context for each thread</a:t>
            </a:r>
          </a:p>
          <a:p>
            <a:pPr lvl="1"/>
            <a:r>
              <a:rPr lang="en-US" dirty="0" smtClean="0"/>
              <a:t>Profile entry created to represent samples in the context</a:t>
            </a:r>
          </a:p>
          <a:p>
            <a:pPr lvl="2"/>
            <a:r>
              <a:rPr lang="en-US" dirty="0" smtClean="0"/>
              <a:t>each unique sample represented as “SAMPLE” event</a:t>
            </a:r>
          </a:p>
          <a:p>
            <a:pPr lvl="2"/>
            <a:r>
              <a:rPr lang="en-US" dirty="0" smtClean="0"/>
              <a:t>“SUMMARY” entry aggregates across samples</a:t>
            </a:r>
          </a:p>
          <a:p>
            <a:pPr lvl="1"/>
            <a:r>
              <a:rPr lang="en-US" dirty="0" smtClean="0"/>
              <a:t>“context events” share the name of probed parent</a:t>
            </a:r>
          </a:p>
          <a:p>
            <a:pPr lvl="2"/>
            <a:r>
              <a:rPr lang="en-US" dirty="0" smtClean="0"/>
              <a:t>labeled as “CONTEXT” in the profile</a:t>
            </a:r>
          </a:p>
          <a:p>
            <a:pPr lvl="1"/>
            <a:r>
              <a:rPr lang="en-US" dirty="0" smtClean="0"/>
              <a:t>“UNWIND” event nodes are call sites that eventually end with a sample event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Profile Generation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Sequential matrix multiplication</a:t>
            </a:r>
          </a:p>
          <a:p>
            <a:pPr lvl="1"/>
            <a:r>
              <a:rPr lang="en-US" dirty="0" smtClean="0"/>
              <a:t>3 matrix sizes: 128x128, 256x256, 512x512</a:t>
            </a:r>
          </a:p>
          <a:p>
            <a:pPr lvl="1"/>
            <a:r>
              <a:rPr lang="en-US" dirty="0" smtClean="0"/>
              <a:t>Use small routines that are hard to probe</a:t>
            </a:r>
          </a:p>
          <a:p>
            <a:r>
              <a:rPr lang="en-US" dirty="0" smtClean="0"/>
              <a:t>Insert probes to record phases and parameters</a:t>
            </a:r>
          </a:p>
          <a:p>
            <a:pPr lvl="1"/>
            <a:r>
              <a:rPr lang="en-US" i="1" dirty="0" smtClean="0">
                <a:latin typeface="Courier New"/>
                <a:cs typeface="Courier New"/>
              </a:rPr>
              <a:t>PHASE_START</a:t>
            </a:r>
            <a:br>
              <a:rPr lang="en-US" i="1" dirty="0" smtClean="0">
                <a:latin typeface="Courier New"/>
                <a:cs typeface="Courier New"/>
              </a:rPr>
            </a:br>
            <a:r>
              <a:rPr lang="en-US" i="1" dirty="0" smtClean="0">
                <a:latin typeface="Courier New"/>
                <a:cs typeface="Courier New"/>
              </a:rPr>
              <a:t>PHASE_STOP</a:t>
            </a:r>
          </a:p>
          <a:p>
            <a:pPr lvl="1"/>
            <a:r>
              <a:rPr lang="en-US" i="1" dirty="0" smtClean="0">
                <a:latin typeface="Courier New"/>
                <a:cs typeface="Courier New"/>
              </a:rPr>
              <a:t>PARAM_PROFILE_START</a:t>
            </a:r>
            <a:br>
              <a:rPr lang="en-US" i="1" dirty="0" smtClean="0">
                <a:latin typeface="Courier New"/>
                <a:cs typeface="Courier New"/>
              </a:rPr>
            </a:br>
            <a:r>
              <a:rPr lang="en-US" i="1" dirty="0" smtClean="0">
                <a:latin typeface="Courier New"/>
                <a:cs typeface="Courier New"/>
              </a:rPr>
              <a:t>PARAM_PROFILE_STOP</a:t>
            </a:r>
          </a:p>
          <a:p>
            <a:r>
              <a:rPr lang="en-US" dirty="0" smtClean="0"/>
              <a:t>Compare sampling-only, probe-only, and hybrid</a:t>
            </a:r>
          </a:p>
          <a:p>
            <a:r>
              <a:rPr lang="en-US" dirty="0" smtClean="0"/>
              <a:t>Machine: Intel Xeon X5650, 2.67 GHz, 72 GB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Hybrid Profiling Example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Matrix Multiplication</a:t>
            </a:r>
            <a:endParaRPr lang="en-US" dirty="0"/>
          </a:p>
        </p:txBody>
      </p:sp>
      <p:pic>
        <p:nvPicPr>
          <p:cNvPr id="7" name="Picture 6" descr="simpl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5" y="1094606"/>
            <a:ext cx="8995651" cy="4954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PBM can not be used observe small events</a:t>
            </a:r>
          </a:p>
          <a:p>
            <a:pPr lvl="1"/>
            <a:r>
              <a:rPr lang="en-US" dirty="0" smtClean="0"/>
              <a:t>Overhead of measurement affects accuracy</a:t>
            </a:r>
          </a:p>
          <a:p>
            <a:pPr lvl="1"/>
            <a:r>
              <a:rPr lang="en-US" dirty="0" smtClean="0"/>
              <a:t>High-frequency probes also accumulate overhead and can intrude on code behavior</a:t>
            </a:r>
          </a:p>
          <a:p>
            <a:pPr lvl="1"/>
            <a:r>
              <a:rPr lang="en-US" dirty="0" smtClean="0"/>
              <a:t>Disabling events is necessary</a:t>
            </a:r>
          </a:p>
          <a:p>
            <a:r>
              <a:rPr lang="en-US" dirty="0" smtClean="0"/>
              <a:t>Hybrid profiling uses sampling to see lightweight code execution performance</a:t>
            </a:r>
          </a:p>
          <a:p>
            <a:r>
              <a:rPr lang="en-US" dirty="0" smtClean="0"/>
              <a:t>Probe context allows richer sample projection performance on program regions and semantics</a:t>
            </a:r>
          </a:p>
          <a:p>
            <a:r>
              <a:rPr lang="en-US" dirty="0" err="1" smtClean="0"/>
              <a:t>TAU’s</a:t>
            </a:r>
            <a:r>
              <a:rPr lang="en-US" dirty="0" smtClean="0"/>
              <a:t> unique event naming allows semantics to be extended to hybrid profiling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Hybrid Profiling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Test on </a:t>
            </a:r>
            <a:r>
              <a:rPr lang="en-US" dirty="0" err="1" smtClean="0"/>
              <a:t>OpenMP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version of NAS</a:t>
            </a:r>
            <a:br>
              <a:rPr lang="en-US" dirty="0" smtClean="0"/>
            </a:br>
            <a:r>
              <a:rPr lang="en-US" dirty="0" smtClean="0"/>
              <a:t>parallel benchmarks</a:t>
            </a:r>
          </a:p>
          <a:p>
            <a:r>
              <a:rPr lang="en-US" dirty="0" smtClean="0"/>
              <a:t>Characterize overhead</a:t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 err="1" smtClean="0"/>
              <a:t>uninstrumented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runs (</a:t>
            </a:r>
            <a:r>
              <a:rPr lang="en-US" i="1" dirty="0" smtClean="0"/>
              <a:t>Clean</a:t>
            </a:r>
            <a:r>
              <a:rPr lang="en-US" dirty="0" smtClean="0"/>
              <a:t>):</a:t>
            </a:r>
          </a:p>
          <a:p>
            <a:pPr lvl="1"/>
            <a:r>
              <a:rPr lang="en-US" i="1" dirty="0" smtClean="0"/>
              <a:t>Full </a:t>
            </a:r>
            <a:r>
              <a:rPr lang="en-US" dirty="0" smtClean="0"/>
              <a:t>/ </a:t>
            </a:r>
            <a:r>
              <a:rPr lang="en-US" i="1" dirty="0" smtClean="0"/>
              <a:t>Select</a:t>
            </a:r>
            <a:r>
              <a:rPr lang="en-US" dirty="0" smtClean="0"/>
              <a:t> (probe)</a:t>
            </a:r>
          </a:p>
          <a:p>
            <a:pPr lvl="1"/>
            <a:r>
              <a:rPr lang="en-US" i="1" dirty="0" smtClean="0"/>
              <a:t>Sampling</a:t>
            </a:r>
          </a:p>
          <a:p>
            <a:pPr lvl="1"/>
            <a:r>
              <a:rPr lang="en-US" i="1" dirty="0" smtClean="0"/>
              <a:t>Hybrid</a:t>
            </a:r>
          </a:p>
          <a:p>
            <a:r>
              <a:rPr lang="en-US" dirty="0" smtClean="0"/>
              <a:t>Interested in relative</a:t>
            </a:r>
            <a:br>
              <a:rPr lang="en-US" dirty="0" smtClean="0"/>
            </a:br>
            <a:r>
              <a:rPr lang="en-US" dirty="0" smtClean="0"/>
              <a:t>overhead of hybrid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Hybrid Profiling Overhead</a:t>
            </a:r>
            <a:endParaRPr lang="en-US" dirty="0"/>
          </a:p>
        </p:txBody>
      </p:sp>
      <p:pic>
        <p:nvPicPr>
          <p:cNvPr id="6" name="Picture 5" descr="bl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567" y="1159490"/>
            <a:ext cx="4566837" cy="50727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9660" y="2097297"/>
            <a:ext cx="2807387" cy="2005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42720" y="1391045"/>
            <a:ext cx="614327" cy="898437"/>
          </a:xfrm>
          <a:prstGeom prst="rect">
            <a:avLst/>
          </a:prstGeom>
          <a:solidFill>
            <a:srgbClr val="3366FF">
              <a:alpha val="10000"/>
            </a:srgbClr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51670" y="3252417"/>
            <a:ext cx="2807387" cy="2005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53680" y="4415893"/>
            <a:ext cx="2807387" cy="2005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55690" y="5579369"/>
            <a:ext cx="2807387" cy="2005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General Hybrid Parallel Profiling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238125" y="1031844"/>
            <a:ext cx="8905875" cy="36429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Two types of measurement approaches</a:t>
            </a:r>
          </a:p>
          <a:p>
            <a:pPr lvl="1"/>
            <a:r>
              <a:rPr lang="en-US" dirty="0" smtClean="0"/>
              <a:t>Sampling-based measurement (SBM)</a:t>
            </a:r>
          </a:p>
          <a:p>
            <a:pPr lvl="2"/>
            <a:r>
              <a:rPr lang="en-US" dirty="0" smtClean="0"/>
              <a:t>measure performance by statistical observation</a:t>
            </a:r>
          </a:p>
          <a:p>
            <a:pPr lvl="2"/>
            <a:r>
              <a:rPr lang="en-US" dirty="0" smtClean="0"/>
              <a:t>a.k.a. statistical sampling or event-based sampling</a:t>
            </a:r>
          </a:p>
          <a:p>
            <a:pPr lvl="1"/>
            <a:r>
              <a:rPr lang="en-US" dirty="0" smtClean="0"/>
              <a:t>Probe-based measurement (PBM)</a:t>
            </a:r>
          </a:p>
          <a:p>
            <a:pPr lvl="2"/>
            <a:r>
              <a:rPr lang="en-US" dirty="0" smtClean="0"/>
              <a:t>measure performance by insertion of code into a program</a:t>
            </a:r>
          </a:p>
          <a:p>
            <a:r>
              <a:rPr lang="en-US" dirty="0" smtClean="0"/>
              <a:t>Is it possible to combine approaches?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Idea is to investigate a hybrid approach</a:t>
            </a:r>
          </a:p>
          <a:p>
            <a:pPr lvl="1"/>
            <a:r>
              <a:rPr lang="en-US" dirty="0" smtClean="0"/>
              <a:t>Integrate sampling-based and probe-based methodology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Improve performance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observability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377" y="5650203"/>
            <a:ext cx="7776388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Malony, K. Huck, “General Hybrid Parallel Profiling,” International Conference on Parallel,</a:t>
            </a:r>
            <a:br>
              <a:rPr lang="en-US" sz="1600" dirty="0" smtClean="0"/>
            </a:br>
            <a:r>
              <a:rPr lang="en-US" sz="1600" dirty="0" smtClean="0"/>
              <a:t>Distributed, and Network-based Processing (PDP), Turin, Italy, February 2014.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3332" y="4736971"/>
            <a:ext cx="77692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A. Morris, A. Malony, S. </a:t>
            </a:r>
            <a:r>
              <a:rPr lang="en-US" sz="1600" dirty="0" err="1" smtClean="0"/>
              <a:t>Shende</a:t>
            </a:r>
            <a:r>
              <a:rPr lang="en-US" sz="1600" dirty="0" smtClean="0"/>
              <a:t>, K. Huck, “Design and Implementation of a Hybrid Parallel Performance Measurement Systems,” International Conference on Parallel Processing (ICPP), San Diego, </a:t>
            </a:r>
            <a:r>
              <a:rPr lang="en-US" sz="1600" dirty="0" err="1" smtClean="0"/>
              <a:t>Septemer</a:t>
            </a:r>
            <a:r>
              <a:rPr lang="en-US" sz="1600" dirty="0" smtClean="0"/>
              <a:t> 2010.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125" y="1031842"/>
            <a:ext cx="8905875" cy="11406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Naïve full instrumentation has high overhead</a:t>
            </a:r>
          </a:p>
          <a:p>
            <a:r>
              <a:rPr lang="en-US" dirty="0" smtClean="0"/>
              <a:t>Want to see hybrid data with respect to X,Y,Z phases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NPB BT Experiments</a:t>
            </a:r>
            <a:endParaRPr lang="en-US" dirty="0"/>
          </a:p>
        </p:txBody>
      </p:sp>
      <p:pic>
        <p:nvPicPr>
          <p:cNvPr id="5" name="Picture 4" descr="bt-hybrid-merged-tree-cro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0" y="2266164"/>
            <a:ext cx="8223577" cy="4012195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3308760" y="2991366"/>
            <a:ext cx="208886" cy="501347"/>
          </a:xfrm>
          <a:prstGeom prst="rightBrace">
            <a:avLst>
              <a:gd name="adj1" fmla="val 28334"/>
              <a:gd name="adj2" fmla="val 50000"/>
            </a:avLst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9291" y="3033144"/>
            <a:ext cx="80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phases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5530850"/>
            <a:ext cx="2133600" cy="488950"/>
          </a:xfrm>
        </p:spPr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Merged Stack </a:t>
            </a:r>
            <a:r>
              <a:rPr lang="en-US" dirty="0" smtClean="0"/>
              <a:t>From NPB 3.2.1 BT.B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82997"/>
              </p:ext>
            </p:extLst>
          </p:nvPr>
        </p:nvGraphicFramePr>
        <p:xfrm>
          <a:off x="4724400" y="4343400"/>
          <a:ext cx="327660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TAU Event Stack: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OpenMP_PARALLEL_REGION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X_SOLVE [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ADI [</a:t>
                      </a:r>
                      <a:r>
                        <a:rPr lang="en-US" sz="1600" dirty="0" err="1" smtClean="0"/>
                        <a:t>adi.f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BT [</a:t>
                      </a:r>
                      <a:r>
                        <a:rPr lang="en-US" sz="1600" dirty="0" err="1" smtClean="0"/>
                        <a:t>bt.f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854383"/>
              </p:ext>
            </p:extLst>
          </p:nvPr>
        </p:nvGraphicFramePr>
        <p:xfrm>
          <a:off x="4724400" y="1143000"/>
          <a:ext cx="3276600" cy="299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/>
              </a:tblGrid>
              <a:tr h="1422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Program Function Stack: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binvcrhs</a:t>
                      </a:r>
                      <a:r>
                        <a:rPr lang="en-US" sz="1600" dirty="0" smtClean="0"/>
                        <a:t>_ {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, 573}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x_solve_.omp_fn.0 {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, 354}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x_solve</a:t>
                      </a:r>
                      <a:r>
                        <a:rPr lang="en-US" sz="1600" dirty="0" smtClean="0"/>
                        <a:t>_ {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, 41}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adi</a:t>
                      </a:r>
                      <a:r>
                        <a:rPr lang="en-US" sz="1600" dirty="0" smtClean="0"/>
                        <a:t>_ {</a:t>
                      </a:r>
                      <a:r>
                        <a:rPr lang="en-US" sz="1600" dirty="0" err="1" smtClean="0"/>
                        <a:t>adi.f</a:t>
                      </a:r>
                      <a:r>
                        <a:rPr lang="en-US" sz="1600" dirty="0" smtClean="0"/>
                        <a:t>, 9}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MAIN__ {</a:t>
                      </a:r>
                      <a:r>
                        <a:rPr lang="en-US" sz="1600" dirty="0" err="1" smtClean="0"/>
                        <a:t>bt.f</a:t>
                      </a:r>
                      <a:r>
                        <a:rPr lang="en-US" sz="1600" dirty="0" smtClean="0"/>
                        <a:t>, 159}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main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__</a:t>
                      </a:r>
                      <a:r>
                        <a:rPr lang="en-US" sz="1600" dirty="0" err="1" smtClean="0"/>
                        <a:t>libc_start_main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Left Arrow 13"/>
          <p:cNvSpPr/>
          <p:nvPr/>
        </p:nvSpPr>
        <p:spPr>
          <a:xfrm>
            <a:off x="7848600" y="4648200"/>
            <a:ext cx="1219200" cy="4572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CONTEXT</a:t>
            </a:r>
            <a:endParaRPr lang="en-US" sz="1600" dirty="0"/>
          </a:p>
        </p:txBody>
      </p:sp>
      <p:sp>
        <p:nvSpPr>
          <p:cNvPr id="15" name="Left Arrow 14"/>
          <p:cNvSpPr/>
          <p:nvPr/>
        </p:nvSpPr>
        <p:spPr>
          <a:xfrm>
            <a:off x="7848600" y="1447800"/>
            <a:ext cx="1219200" cy="4572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SAMPLE</a:t>
            </a:r>
            <a:endParaRPr lang="en-US" sz="1600" dirty="0"/>
          </a:p>
        </p:txBody>
      </p:sp>
      <p:sp>
        <p:nvSpPr>
          <p:cNvPr id="16" name="Left Arrow 15"/>
          <p:cNvSpPr/>
          <p:nvPr/>
        </p:nvSpPr>
        <p:spPr>
          <a:xfrm>
            <a:off x="7848600" y="1905000"/>
            <a:ext cx="1219200" cy="4572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UNWIND</a:t>
            </a:r>
            <a:endParaRPr lang="en-US" sz="1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80840"/>
              </p:ext>
            </p:extLst>
          </p:nvPr>
        </p:nvGraphicFramePr>
        <p:xfrm>
          <a:off x="76200" y="1905000"/>
          <a:ext cx="4038600" cy="36417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8600"/>
              </a:tblGrid>
              <a:tr h="4032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Merged Stack:</a:t>
                      </a:r>
                      <a:endParaRPr lang="en-US" sz="2000" dirty="0"/>
                    </a:p>
                  </a:txBody>
                  <a:tcPr/>
                </a:tc>
              </a:tr>
              <a:tr h="4032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[SAMPLE]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binvcrhs</a:t>
                      </a:r>
                      <a:r>
                        <a:rPr lang="en-US" sz="1600" dirty="0" smtClean="0"/>
                        <a:t>_ {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, 573}</a:t>
                      </a:r>
                    </a:p>
                  </a:txBody>
                  <a:tcPr>
                    <a:solidFill>
                      <a:srgbClr val="E5CACA"/>
                    </a:solidFill>
                  </a:tcPr>
                </a:tc>
              </a:tr>
              <a:tr h="4032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[SUMMARY] </a:t>
                      </a:r>
                      <a:r>
                        <a:rPr lang="en-US" sz="1600" dirty="0" err="1" smtClean="0"/>
                        <a:t>binvcrhs</a:t>
                      </a:r>
                      <a:r>
                        <a:rPr lang="en-US" sz="1600" dirty="0" smtClean="0"/>
                        <a:t>_</a:t>
                      </a:r>
                      <a:endParaRPr lang="en-US" sz="1600" dirty="0"/>
                    </a:p>
                  </a:txBody>
                  <a:tcPr>
                    <a:solidFill>
                      <a:srgbClr val="F3E6E6"/>
                    </a:solidFill>
                  </a:tcPr>
                </a:tc>
              </a:tr>
              <a:tr h="41557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[UNWIND] x_solve_.omp_fn.0 {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, 354}</a:t>
                      </a:r>
                    </a:p>
                  </a:txBody>
                  <a:tcPr>
                    <a:solidFill>
                      <a:srgbClr val="E5CACA"/>
                    </a:solidFill>
                  </a:tcPr>
                </a:tc>
              </a:tr>
              <a:tr h="4032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[CONTEXT] </a:t>
                      </a:r>
                      <a:r>
                        <a:rPr lang="en-US" sz="1600" dirty="0" err="1" smtClean="0"/>
                        <a:t>OpenMP_PARALLEL_REGION</a:t>
                      </a:r>
                      <a:endParaRPr lang="en-US" sz="1600" dirty="0" smtClean="0"/>
                    </a:p>
                  </a:txBody>
                  <a:tcPr>
                    <a:solidFill>
                      <a:srgbClr val="E7EAF3"/>
                    </a:solidFill>
                  </a:tcPr>
                </a:tc>
              </a:tr>
              <a:tr h="4032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OpenMP_PARALLEL_REGION</a:t>
                      </a:r>
                      <a:endParaRPr lang="en-US" sz="1600" dirty="0" smtClean="0"/>
                    </a:p>
                  </a:txBody>
                  <a:tcPr>
                    <a:solidFill>
                      <a:srgbClr val="C8D4E5"/>
                    </a:solidFill>
                  </a:tcPr>
                </a:tc>
              </a:tr>
              <a:tr h="4032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X_SOLVE [</a:t>
                      </a:r>
                      <a:r>
                        <a:rPr lang="en-US" sz="1600" dirty="0" err="1" smtClean="0"/>
                        <a:t>x_solve.f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>
                    <a:solidFill>
                      <a:srgbClr val="E7EAF3"/>
                    </a:solidFill>
                  </a:tcPr>
                </a:tc>
              </a:tr>
              <a:tr h="4032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ADI [</a:t>
                      </a:r>
                      <a:r>
                        <a:rPr lang="en-US" sz="1600" dirty="0" err="1" smtClean="0"/>
                        <a:t>adi.f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>
                    <a:solidFill>
                      <a:srgbClr val="C8D4E5"/>
                    </a:solidFill>
                  </a:tcPr>
                </a:tc>
              </a:tr>
              <a:tr h="4032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BT [</a:t>
                      </a:r>
                      <a:r>
                        <a:rPr lang="en-US" sz="1600" dirty="0" err="1" smtClean="0"/>
                        <a:t>bt.f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>
                    <a:solidFill>
                      <a:srgbClr val="E7EAF3"/>
                    </a:solidFill>
                  </a:tcPr>
                </a:tc>
              </a:tr>
            </a:tbl>
          </a:graphicData>
        </a:graphic>
      </p:graphicFrame>
      <p:sp>
        <p:nvSpPr>
          <p:cNvPr id="18" name="Left Arrow 17"/>
          <p:cNvSpPr/>
          <p:nvPr/>
        </p:nvSpPr>
        <p:spPr>
          <a:xfrm>
            <a:off x="7848600" y="2362200"/>
            <a:ext cx="1219200" cy="4572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COMMON</a:t>
            </a:r>
            <a:endParaRPr lang="en-US" sz="1600" dirty="0"/>
          </a:p>
        </p:txBody>
      </p:sp>
      <p:sp>
        <p:nvSpPr>
          <p:cNvPr id="19" name="Left Arrow 18"/>
          <p:cNvSpPr/>
          <p:nvPr/>
        </p:nvSpPr>
        <p:spPr>
          <a:xfrm>
            <a:off x="7848600" y="5105400"/>
            <a:ext cx="1219200" cy="4572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COMMON</a:t>
            </a:r>
            <a:endParaRPr lang="en-US" sz="1600" dirty="0"/>
          </a:p>
        </p:txBody>
      </p:sp>
      <p:sp>
        <p:nvSpPr>
          <p:cNvPr id="20" name="Left Brace 19"/>
          <p:cNvSpPr/>
          <p:nvPr/>
        </p:nvSpPr>
        <p:spPr>
          <a:xfrm>
            <a:off x="4572000" y="4800600"/>
            <a:ext cx="228600" cy="13716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4648200" y="1524000"/>
            <a:ext cx="152400" cy="10668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4038600" y="2286000"/>
            <a:ext cx="228600" cy="12192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4038600" y="3581400"/>
            <a:ext cx="228600" cy="190500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1" idx="1"/>
            <a:endCxn id="23" idx="1"/>
          </p:cNvCxnSpPr>
          <p:nvPr/>
        </p:nvCxnSpPr>
        <p:spPr>
          <a:xfrm flipH="1">
            <a:off x="4267200" y="2057400"/>
            <a:ext cx="381000" cy="8382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1"/>
            <a:endCxn id="20" idx="1"/>
          </p:cNvCxnSpPr>
          <p:nvPr/>
        </p:nvCxnSpPr>
        <p:spPr>
          <a:xfrm>
            <a:off x="4267200" y="4533900"/>
            <a:ext cx="304800" cy="9525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8125" y="1031842"/>
            <a:ext cx="5669181" cy="534441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multiscale</a:t>
            </a:r>
            <a:r>
              <a:rPr lang="en-US" dirty="0" smtClean="0"/>
              <a:t> methods for accurate, efficient, and scale-aware models</a:t>
            </a:r>
            <a:br>
              <a:rPr lang="en-US" dirty="0" smtClean="0"/>
            </a:br>
            <a:r>
              <a:rPr lang="en-US" dirty="0" smtClean="0"/>
              <a:t>of the earth system</a:t>
            </a:r>
          </a:p>
          <a:p>
            <a:r>
              <a:rPr lang="en-US" dirty="0" smtClean="0"/>
              <a:t>MPAS-O uses a variable resolution irregular mesh of hexagonal grid cells</a:t>
            </a:r>
          </a:p>
          <a:p>
            <a:r>
              <a:rPr lang="en-US" dirty="0" smtClean="0"/>
              <a:t>Cells assigned to MPI processes as “blocks”</a:t>
            </a:r>
          </a:p>
          <a:p>
            <a:pPr lvl="1"/>
            <a:r>
              <a:rPr lang="en-US" dirty="0" smtClean="0"/>
              <a:t>Each cell has 1-40 vertical layers, depending on ocean depth</a:t>
            </a:r>
          </a:p>
          <a:p>
            <a:r>
              <a:rPr lang="en-US" dirty="0" smtClean="0"/>
              <a:t>MPAS-O has demonstrated scaling limits when using MPI alone</a:t>
            </a:r>
          </a:p>
          <a:p>
            <a:r>
              <a:rPr lang="en-US" dirty="0" smtClean="0"/>
              <a:t>Look at increasing concurrency</a:t>
            </a:r>
          </a:p>
          <a:p>
            <a:pPr lvl="1"/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err="1" smtClean="0"/>
              <a:t>Vectorization</a:t>
            </a:r>
            <a:endParaRPr lang="en-US" dirty="0" smtClean="0"/>
          </a:p>
          <a:p>
            <a:r>
              <a:rPr lang="en-US" dirty="0" smtClean="0"/>
              <a:t>Use hybrid profiling to better understand performance behavior</a:t>
            </a:r>
          </a:p>
          <a:p>
            <a:r>
              <a:rPr lang="en-US" dirty="0" smtClean="0"/>
              <a:t>Experiments performed on Hopper</a:t>
            </a:r>
          </a:p>
          <a:p>
            <a:pPr lvl="1"/>
            <a:r>
              <a:rPr lang="en-US" dirty="0" smtClean="0"/>
              <a:t>Cray XE6</a:t>
            </a:r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MPAS-Ocean Engagement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316" y="50136"/>
            <a:ext cx="2599404" cy="731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291" y="1071566"/>
            <a:ext cx="3362476" cy="2660156"/>
          </a:xfrm>
          <a:prstGeom prst="rect">
            <a:avLst/>
          </a:prstGeom>
        </p:spPr>
      </p:pic>
      <p:pic>
        <p:nvPicPr>
          <p:cNvPr id="10" name="Picture 9" descr="clou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74" y="3777136"/>
            <a:ext cx="2540000" cy="2500000"/>
          </a:xfrm>
          <a:prstGeom prst="rect">
            <a:avLst/>
          </a:prstGeom>
        </p:spPr>
      </p:pic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pas-profile-tre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132"/>
            <a:ext cx="9144000" cy="503834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MPAS Hybrid Profile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4648" y="1784581"/>
            <a:ext cx="16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OpenMP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probes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7837" y="439971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  <a:ea typeface="Zapf Dingbats"/>
                <a:cs typeface="Zapf Dingbats"/>
                <a:sym typeface="Zapf Dingbats"/>
              </a:rPr>
              <a:t>Samples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2865921" y="1738000"/>
            <a:ext cx="944166" cy="242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162521" y="2552697"/>
            <a:ext cx="1153092" cy="40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>
            <a:off x="2022020" y="3852009"/>
            <a:ext cx="259019" cy="1570885"/>
          </a:xfrm>
          <a:prstGeom prst="leftBrace">
            <a:avLst>
              <a:gd name="adj1" fmla="val 53496"/>
              <a:gd name="adj2" fmla="val 50000"/>
            </a:avLst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3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8125" y="1031843"/>
            <a:ext cx="8905875" cy="175898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Solver </a:t>
            </a:r>
            <a:r>
              <a:rPr lang="en-US" dirty="0" err="1" smtClean="0"/>
              <a:t>vectorization</a:t>
            </a:r>
            <a:r>
              <a:rPr lang="en-US" dirty="0" smtClean="0"/>
              <a:t> gave ~20s reduction (mean)</a:t>
            </a:r>
          </a:p>
          <a:p>
            <a:r>
              <a:rPr lang="en-US" dirty="0" smtClean="0"/>
              <a:t>Worst case solver performance went from 170s to 44s</a:t>
            </a:r>
          </a:p>
          <a:p>
            <a:r>
              <a:rPr lang="en-US" dirty="0" smtClean="0"/>
              <a:t>Subsequent ~52s reduction in </a:t>
            </a:r>
            <a:r>
              <a:rPr lang="en-US" dirty="0" err="1" smtClean="0"/>
              <a:t>MPI_Wait</a:t>
            </a:r>
            <a:r>
              <a:rPr lang="en-US" dirty="0" smtClean="0"/>
              <a:t> time!  Why?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Profiling to Measure </a:t>
            </a:r>
            <a:r>
              <a:rPr lang="en-US" dirty="0" err="1" smtClean="0"/>
              <a:t>Vectorization</a:t>
            </a:r>
            <a:endParaRPr lang="en-US" dirty="0"/>
          </a:p>
        </p:txBody>
      </p:sp>
      <p:pic>
        <p:nvPicPr>
          <p:cNvPr id="5" name="Picture 4" descr="bl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698"/>
            <a:ext cx="9144000" cy="35580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38125" y="1031843"/>
            <a:ext cx="8905875" cy="228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Computation and synchronization are correlated</a:t>
            </a:r>
          </a:p>
          <a:p>
            <a:r>
              <a:rPr lang="en-US" dirty="0" smtClean="0"/>
              <a:t>Load imbalances seen in larger MPI wait (</a:t>
            </a:r>
            <a:r>
              <a:rPr lang="en-US" dirty="0" err="1" smtClean="0"/>
              <a:t>unvectorized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Vectorization</a:t>
            </a:r>
            <a:r>
              <a:rPr lang="en-US" dirty="0" smtClean="0"/>
              <a:t> tightens the imbalances</a:t>
            </a:r>
          </a:p>
          <a:p>
            <a:pPr lvl="1"/>
            <a:r>
              <a:rPr lang="en-US" dirty="0" smtClean="0"/>
              <a:t>Depth + color show </a:t>
            </a:r>
            <a:r>
              <a:rPr lang="en-US" dirty="0" err="1" smtClean="0"/>
              <a:t>vectorization</a:t>
            </a:r>
            <a:r>
              <a:rPr lang="en-US" dirty="0" smtClean="0"/>
              <a:t> effect (faster, more uniform) </a:t>
            </a:r>
          </a:p>
          <a:p>
            <a:pPr lvl="1"/>
            <a:r>
              <a:rPr lang="en-US" dirty="0" smtClean="0"/>
              <a:t>Smaller communication waiting (height and width)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Vectorization</a:t>
            </a:r>
            <a:r>
              <a:rPr lang="en-US" dirty="0" smtClean="0"/>
              <a:t> Analysis with Hybrid Data</a:t>
            </a:r>
            <a:endParaRPr lang="en-US" dirty="0"/>
          </a:p>
        </p:txBody>
      </p:sp>
      <p:pic>
        <p:nvPicPr>
          <p:cNvPr id="4" name="Picture 3" descr="3Dafte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/>
          <a:stretch/>
        </p:blipFill>
        <p:spPr>
          <a:xfrm>
            <a:off x="4617442" y="3283232"/>
            <a:ext cx="4416913" cy="3032092"/>
          </a:xfrm>
          <a:prstGeom prst="rect">
            <a:avLst/>
          </a:prstGeom>
        </p:spPr>
      </p:pic>
      <p:pic>
        <p:nvPicPr>
          <p:cNvPr id="5" name="Picture 4" descr="3Dbefor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/>
          <a:stretch/>
        </p:blipFill>
        <p:spPr>
          <a:xfrm>
            <a:off x="117860" y="3283233"/>
            <a:ext cx="4412426" cy="30247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3160" y="5824502"/>
            <a:ext cx="1161195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vectorized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138" y="5810248"/>
            <a:ext cx="1596148" cy="3693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on-</a:t>
            </a:r>
            <a:r>
              <a:rPr lang="en-US" dirty="0" err="1" smtClean="0">
                <a:solidFill>
                  <a:srgbClr val="FFFFFF"/>
                </a:solidFill>
              </a:rPr>
              <a:t>vectorized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pPr>
              <a:defRPr/>
            </a:pPr>
            <a:fld id="{F8E865A7-7678-F840-B2ED-A6879803B9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in Contexts – before…</a:t>
            </a:r>
            <a:endParaRPr lang="en-US" dirty="0"/>
          </a:p>
        </p:txBody>
      </p:sp>
      <p:pic>
        <p:nvPicPr>
          <p:cNvPr id="8" name="Picture 7" descr="ol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/>
          <a:stretch/>
        </p:blipFill>
        <p:spPr>
          <a:xfrm>
            <a:off x="880459" y="914400"/>
            <a:ext cx="7383081" cy="502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2743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locations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867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 Contexts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467600" y="762000"/>
            <a:ext cx="9144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943600" y="914400"/>
            <a:ext cx="914400" cy="609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581400"/>
            <a:ext cx="914400" cy="609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62600" y="1600200"/>
            <a:ext cx="146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~346 samples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3352800"/>
            <a:ext cx="146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~936 samples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0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in Contexts – after </a:t>
            </a:r>
            <a:r>
              <a:rPr lang="en-US" dirty="0" err="1" smtClean="0"/>
              <a:t>vectorization</a:t>
            </a:r>
            <a:endParaRPr lang="en-US" dirty="0"/>
          </a:p>
        </p:txBody>
      </p:sp>
      <p:pic>
        <p:nvPicPr>
          <p:cNvPr id="2" name="Picture 1" descr="new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/>
          <a:stretch/>
        </p:blipFill>
        <p:spPr>
          <a:xfrm>
            <a:off x="865788" y="914400"/>
            <a:ext cx="7412423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8194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locations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8674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Timer Contexts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67600" y="762000"/>
            <a:ext cx="9144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1219200"/>
            <a:ext cx="914400" cy="609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00600" y="3581400"/>
            <a:ext cx="914400" cy="609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1828800"/>
            <a:ext cx="146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~181 samples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3429000"/>
            <a:ext cx="146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~330 samples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9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Hybrid parallel profiling provides the user with various options to control measurement</a:t>
            </a:r>
          </a:p>
          <a:p>
            <a:pPr lvl="1"/>
            <a:r>
              <a:rPr lang="en-US" dirty="0" smtClean="0"/>
              <a:t>Probing: select events, enable event paths and depth</a:t>
            </a:r>
          </a:p>
          <a:p>
            <a:pPr lvl="1"/>
            <a:r>
              <a:rPr lang="en-US" dirty="0" smtClean="0"/>
              <a:t>Sampling: interrupt period, call stack unwinding depth</a:t>
            </a:r>
          </a:p>
          <a:p>
            <a:pPr lvl="1"/>
            <a:r>
              <a:rPr lang="en-US" dirty="0" smtClean="0"/>
              <a:t>Capture of timing information and hardware counters</a:t>
            </a:r>
          </a:p>
          <a:p>
            <a:r>
              <a:rPr lang="en-US" dirty="0" smtClean="0"/>
              <a:t>These are also dynamic hybrid controls</a:t>
            </a:r>
          </a:p>
          <a:p>
            <a:pPr lvl="1"/>
            <a:r>
              <a:rPr lang="en-US" dirty="0" smtClean="0"/>
              <a:t>Unwinding of call stack to last probed event</a:t>
            </a:r>
          </a:p>
          <a:p>
            <a:pPr lvl="2"/>
            <a:r>
              <a:rPr lang="en-US" dirty="0" smtClean="0"/>
              <a:t>reduces time spent unwinding</a:t>
            </a:r>
          </a:p>
          <a:p>
            <a:pPr lvl="1"/>
            <a:r>
              <a:rPr lang="en-US" dirty="0" smtClean="0"/>
              <a:t>Need to determine an event’s parent quickly</a:t>
            </a:r>
          </a:p>
          <a:p>
            <a:pPr lvl="1"/>
            <a:r>
              <a:rPr lang="en-US" dirty="0" smtClean="0"/>
              <a:t>Useful for event contextualization and </a:t>
            </a:r>
            <a:r>
              <a:rPr lang="en-US" dirty="0" err="1" smtClean="0"/>
              <a:t>callsite</a:t>
            </a:r>
            <a:r>
              <a:rPr lang="en-US" dirty="0" smtClean="0"/>
              <a:t> profiling</a:t>
            </a:r>
          </a:p>
          <a:p>
            <a:r>
              <a:rPr lang="en-US" dirty="0" smtClean="0"/>
              <a:t>Hybrid techniques can be used to implement “folding”</a:t>
            </a:r>
          </a:p>
          <a:p>
            <a:pPr lvl="1"/>
            <a:r>
              <a:rPr lang="en-US" dirty="0" smtClean="0"/>
              <a:t>Collect samples with counters for a region to create a statistical model of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21A90-E327-C84D-81B5-071D4C5C9F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Hybrid Parallel Profiling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Assumptions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232172" y="955477"/>
            <a:ext cx="8911828" cy="5688211"/>
          </a:xfrm>
        </p:spPr>
        <p:txBody>
          <a:bodyPr>
            <a:normAutofit fontScale="92500"/>
          </a:bodyPr>
          <a:lstStyle/>
          <a:p>
            <a:r>
              <a:rPr lang="en-US" dirty="0"/>
              <a:t>SBM can measure/attribute performance accurately if:</a:t>
            </a:r>
          </a:p>
          <a:p>
            <a:pPr lvl="1"/>
            <a:r>
              <a:rPr lang="en-US" dirty="0"/>
              <a:t>Code segments are executed repeatedly</a:t>
            </a:r>
          </a:p>
          <a:p>
            <a:pPr lvl="1"/>
            <a:r>
              <a:rPr lang="en-US" dirty="0"/>
              <a:t>Execution is long enough to collect a large</a:t>
            </a:r>
            <a:r>
              <a:rPr lang="en-US" dirty="0" smtClean="0"/>
              <a:t> # of </a:t>
            </a:r>
            <a:r>
              <a:rPr lang="en-US" dirty="0"/>
              <a:t>samples</a:t>
            </a:r>
          </a:p>
          <a:p>
            <a:pPr lvl="1"/>
            <a:r>
              <a:rPr lang="en-US" dirty="0"/>
              <a:t>Sampling frequency is uncorrelated with </a:t>
            </a:r>
            <a:r>
              <a:rPr lang="en-US" dirty="0" smtClean="0"/>
              <a:t>execution</a:t>
            </a:r>
          </a:p>
          <a:p>
            <a:pPr lvl="1">
              <a:buFont typeface="Wingdings" charset="2"/>
              <a:buNone/>
            </a:pPr>
            <a:r>
              <a:rPr lang="en-US" dirty="0"/>
              <a:t>              SBM is grounded in </a:t>
            </a:r>
            <a:r>
              <a:rPr lang="en-US" i="1" dirty="0"/>
              <a:t>statistical sampling theory</a:t>
            </a:r>
            <a:endParaRPr lang="en-US" i="1" dirty="0" smtClean="0"/>
          </a:p>
          <a:p>
            <a:r>
              <a:rPr lang="en-US" dirty="0" smtClean="0"/>
              <a:t>PBM </a:t>
            </a:r>
            <a:r>
              <a:rPr lang="en-US" dirty="0"/>
              <a:t>can measure performance accurately if:</a:t>
            </a:r>
          </a:p>
          <a:p>
            <a:pPr lvl="1"/>
            <a:r>
              <a:rPr lang="en-US" dirty="0"/>
              <a:t>Overhead of executing the measurement code is sufﬁciently small relative to the size of the entity being measured</a:t>
            </a:r>
          </a:p>
          <a:p>
            <a:pPr lvl="1"/>
            <a:r>
              <a:rPr lang="en-US" dirty="0"/>
              <a:t>Intrusion due to measurement overhead in one thread does not affect the performance of any other threads</a:t>
            </a:r>
          </a:p>
          <a:p>
            <a:pPr lvl="1">
              <a:buFont typeface="Wingdings" charset="2"/>
              <a:buNone/>
            </a:pPr>
            <a:r>
              <a:rPr lang="en-US" dirty="0"/>
              <a:t>              PBM is grounded in </a:t>
            </a:r>
            <a:r>
              <a:rPr lang="en-US" i="1" dirty="0"/>
              <a:t>measurement theory</a:t>
            </a:r>
          </a:p>
          <a:p>
            <a:endParaRPr lang="en-US" dirty="0"/>
          </a:p>
        </p:txBody>
      </p:sp>
      <p:sp>
        <p:nvSpPr>
          <p:cNvPr id="18437" name="Right Arrow 4"/>
          <p:cNvSpPr>
            <a:spLocks noChangeArrowheads="1"/>
          </p:cNvSpPr>
          <p:nvPr/>
        </p:nvSpPr>
        <p:spPr bwMode="auto">
          <a:xfrm>
            <a:off x="1185512" y="3072081"/>
            <a:ext cx="482203" cy="214313"/>
          </a:xfrm>
          <a:prstGeom prst="rightArrow">
            <a:avLst>
              <a:gd name="adj1" fmla="val 50000"/>
              <a:gd name="adj2" fmla="val 123219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438" name="Right Arrow 8"/>
          <p:cNvSpPr>
            <a:spLocks noChangeArrowheads="1"/>
          </p:cNvSpPr>
          <p:nvPr/>
        </p:nvSpPr>
        <p:spPr bwMode="auto">
          <a:xfrm>
            <a:off x="1186242" y="5857231"/>
            <a:ext cx="482203" cy="214313"/>
          </a:xfrm>
          <a:prstGeom prst="rightArrow">
            <a:avLst>
              <a:gd name="adj1" fmla="val 50000"/>
              <a:gd name="adj2" fmla="val 123219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Performance Measurement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Combine SBM and PBM techniques</a:t>
            </a:r>
          </a:p>
          <a:p>
            <a:pPr lvl="1"/>
            <a:r>
              <a:rPr lang="en-US" dirty="0"/>
              <a:t>Look for opportunities for synergies</a:t>
            </a:r>
          </a:p>
          <a:p>
            <a:pPr>
              <a:buFont typeface="Wingdings" charset="2"/>
              <a:buNone/>
            </a:pPr>
            <a:r>
              <a:rPr lang="en-US" dirty="0"/>
              <a:t>Alternatives</a:t>
            </a:r>
          </a:p>
          <a:p>
            <a:pPr>
              <a:buFont typeface="Wingdings" charset="2"/>
              <a:buNone/>
            </a:pPr>
            <a:r>
              <a:rPr lang="en-US" dirty="0"/>
              <a:t>1) Just use both at the same time, but independently</a:t>
            </a:r>
          </a:p>
          <a:p>
            <a:pPr>
              <a:buFont typeface="Wingdings" charset="2"/>
              <a:buNone/>
            </a:pPr>
            <a:r>
              <a:rPr lang="en-US" dirty="0"/>
              <a:t>	 - works fine (as long as measurements tools are compatible)</a:t>
            </a:r>
            <a:br>
              <a:rPr lang="en-US" dirty="0"/>
            </a:br>
            <a:r>
              <a:rPr lang="en-US" dirty="0"/>
              <a:t> - lose benefit of integration between SBM and PBM data</a:t>
            </a:r>
          </a:p>
          <a:p>
            <a:pPr>
              <a:buFont typeface="Wingdings" charset="2"/>
              <a:buNone/>
            </a:pPr>
            <a:r>
              <a:rPr lang="en-US" dirty="0"/>
              <a:t>2) Base combined system on SBM</a:t>
            </a:r>
            <a:br>
              <a:rPr lang="en-US" dirty="0"/>
            </a:br>
            <a:r>
              <a:rPr lang="en-US" dirty="0"/>
              <a:t> - Dynamic statistical sampling of PBM data</a:t>
            </a:r>
            <a:br>
              <a:rPr lang="en-US" dirty="0"/>
            </a:br>
            <a:r>
              <a:rPr lang="en-US" dirty="0"/>
              <a:t> - Example: mpiP (MPI communication), HPCToolkit, ...</a:t>
            </a:r>
          </a:p>
          <a:p>
            <a:pPr>
              <a:buFont typeface="Wingdings" charset="2"/>
              <a:buNone/>
            </a:pPr>
            <a:r>
              <a:rPr lang="en-US" dirty="0"/>
              <a:t>3) Base combined systems on PBM</a:t>
            </a:r>
            <a:br>
              <a:rPr lang="en-US" dirty="0"/>
            </a:br>
            <a:r>
              <a:rPr lang="en-US" dirty="0"/>
              <a:t> - Augment PBM view with SBM data</a:t>
            </a:r>
            <a:br>
              <a:rPr lang="en-US" dirty="0"/>
            </a:br>
            <a:r>
              <a:rPr lang="en-US" dirty="0"/>
              <a:t> - Dynamic measures with event correlation from PBM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Trace Measurement (</a:t>
            </a:r>
            <a:r>
              <a:rPr lang="en-US" dirty="0" err="1" smtClean="0"/>
              <a:t>TAUebs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508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Inspired by Barcelona Supercomputing Center (BSC</a:t>
            </a:r>
            <a:r>
              <a:rPr lang="en-US" dirty="0" smtClean="0"/>
              <a:t>) work</a:t>
            </a:r>
          </a:p>
          <a:p>
            <a:r>
              <a:rPr lang="en-US" dirty="0"/>
              <a:t>Combines TAU, </a:t>
            </a:r>
            <a:r>
              <a:rPr lang="en-US" dirty="0" err="1"/>
              <a:t>PerfSuite</a:t>
            </a:r>
            <a:r>
              <a:rPr lang="en-US" dirty="0"/>
              <a:t>, and </a:t>
            </a:r>
            <a:r>
              <a:rPr lang="en-US" dirty="0" err="1"/>
              <a:t>HPCToolkit</a:t>
            </a:r>
            <a:endParaRPr lang="en-US" dirty="0"/>
          </a:p>
          <a:p>
            <a:pPr lvl="1"/>
            <a:r>
              <a:rPr lang="en-US" dirty="0"/>
              <a:t>TAU for probe-based instrumentation and measurement</a:t>
            </a:r>
          </a:p>
          <a:p>
            <a:pPr lvl="1"/>
            <a:r>
              <a:rPr lang="en-US" dirty="0" err="1"/>
              <a:t>PerfSuite</a:t>
            </a:r>
            <a:r>
              <a:rPr lang="en-US" dirty="0"/>
              <a:t> technology for timer-based sampling</a:t>
            </a:r>
          </a:p>
          <a:p>
            <a:pPr lvl="1"/>
            <a:r>
              <a:rPr lang="en-US" dirty="0" err="1"/>
              <a:t>HPCToolkit</a:t>
            </a:r>
            <a:r>
              <a:rPr lang="en-US" dirty="0"/>
              <a:t> for call stack unwinding on fully-optimized codes</a:t>
            </a:r>
          </a:p>
          <a:p>
            <a:r>
              <a:rPr lang="en-US" dirty="0"/>
              <a:t>Foundation is TAU (PBM) with linked SBM capabilities</a:t>
            </a:r>
          </a:p>
          <a:p>
            <a:pPr lvl="1"/>
            <a:r>
              <a:rPr lang="en-US" dirty="0"/>
              <a:t>Synergy through "context" linking</a:t>
            </a:r>
          </a:p>
          <a:p>
            <a:pPr lvl="1"/>
            <a:r>
              <a:rPr lang="en-US" dirty="0"/>
              <a:t>Determination of dynamic offset from event start (BSC)</a:t>
            </a:r>
          </a:p>
          <a:p>
            <a:r>
              <a:rPr lang="en-US" dirty="0"/>
              <a:t>Tradeoff of degree of  instrumentation versus SBM type</a:t>
            </a:r>
          </a:p>
          <a:p>
            <a:pPr lvl="1"/>
            <a:r>
              <a:rPr lang="en-US" dirty="0"/>
              <a:t>Utilize SBM to observe fine-grained performance</a:t>
            </a:r>
          </a:p>
          <a:p>
            <a:pPr lvl="1"/>
            <a:r>
              <a:rPr lang="en-US" dirty="0"/>
              <a:t>Use SBM to sample performance not easily obtained</a:t>
            </a:r>
          </a:p>
          <a:p>
            <a:r>
              <a:rPr lang="en-US" dirty="0"/>
              <a:t>Augment PBM with SBM performance views </a:t>
            </a:r>
          </a:p>
        </p:txBody>
      </p:sp>
      <p:sp>
        <p:nvSpPr>
          <p:cNvPr id="5" name="5-Point Star 4"/>
          <p:cNvSpPr/>
          <p:nvPr/>
        </p:nvSpPr>
        <p:spPr bwMode="auto">
          <a:xfrm>
            <a:off x="8460508" y="4326731"/>
            <a:ext cx="321469" cy="321469"/>
          </a:xfrm>
          <a:prstGeom prst="star5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Notion of Context in TAUebs</a:t>
            </a:r>
          </a:p>
        </p:txBody>
      </p:sp>
      <p:sp>
        <p:nvSpPr>
          <p:cNvPr id="22532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SBM methods capture context on interrupts (traps)</a:t>
            </a:r>
          </a:p>
          <a:p>
            <a:pPr lvl="1"/>
            <a:r>
              <a:rPr lang="en-US"/>
              <a:t>Program counter (PC) and possibly PC call path</a:t>
            </a:r>
          </a:p>
          <a:p>
            <a:pPr lvl="2"/>
            <a:r>
              <a:rPr lang="en-US"/>
              <a:t>walk the call stack to see all active </a:t>
            </a:r>
            <a:r>
              <a:rPr lang="en-US" i="1"/>
              <a:t>routines</a:t>
            </a:r>
            <a:endParaRPr lang="en-US"/>
          </a:p>
          <a:p>
            <a:pPr lvl="1"/>
            <a:r>
              <a:rPr lang="en-US"/>
              <a:t>Performance data and other state information</a:t>
            </a:r>
          </a:p>
          <a:p>
            <a:pPr lvl="1"/>
            <a:r>
              <a:rPr lang="en-US"/>
              <a:t>Together it gives the sample context (</a:t>
            </a:r>
            <a:r>
              <a:rPr lang="en-US" i="1"/>
              <a:t>PC context</a:t>
            </a:r>
            <a:r>
              <a:rPr lang="en-US"/>
              <a:t>)</a:t>
            </a:r>
          </a:p>
          <a:p>
            <a:r>
              <a:rPr lang="en-US"/>
              <a:t>PBM methods also have context</a:t>
            </a:r>
          </a:p>
          <a:p>
            <a:pPr lvl="1"/>
            <a:r>
              <a:rPr lang="en-US"/>
              <a:t>Current event and possibly a TAU event path</a:t>
            </a:r>
          </a:p>
          <a:p>
            <a:pPr lvl="2"/>
            <a:r>
              <a:rPr lang="en-US"/>
              <a:t>any instrumented </a:t>
            </a:r>
            <a:r>
              <a:rPr lang="en-US" i="1"/>
              <a:t>event </a:t>
            </a:r>
            <a:r>
              <a:rPr lang="en-US"/>
              <a:t>(routine or user-defined)</a:t>
            </a:r>
          </a:p>
          <a:p>
            <a:pPr lvl="2"/>
            <a:r>
              <a:rPr lang="en-US"/>
              <a:t>walk the event stack to see all active events (TAU event path)</a:t>
            </a:r>
          </a:p>
          <a:p>
            <a:pPr lvl="1"/>
            <a:r>
              <a:rPr lang="en-US"/>
              <a:t>Performance data and other state information</a:t>
            </a:r>
          </a:p>
          <a:p>
            <a:pPr lvl="1"/>
            <a:r>
              <a:rPr lang="en-US"/>
              <a:t>Together it forms the event context (</a:t>
            </a:r>
            <a:r>
              <a:rPr lang="en-US" i="1"/>
              <a:t>TAU context</a:t>
            </a:r>
            <a:r>
              <a:rPr lang="en-US"/>
              <a:t>)</a:t>
            </a:r>
          </a:p>
          <a:p>
            <a:pPr lvl="1"/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Merging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Get more information if can merge contexts</a:t>
            </a:r>
          </a:p>
          <a:p>
            <a:r>
              <a:rPr lang="en-US" dirty="0"/>
              <a:t>At interrupt, SBM can</a:t>
            </a:r>
            <a:r>
              <a:rPr lang="en-US" dirty="0" smtClean="0"/>
              <a:t> “reach over” </a:t>
            </a:r>
            <a:r>
              <a:rPr lang="en-US" dirty="0"/>
              <a:t>into PBM</a:t>
            </a:r>
          </a:p>
          <a:p>
            <a:pPr lvl="1"/>
            <a:r>
              <a:rPr lang="en-US" dirty="0"/>
              <a:t>Current TAU context contains event state</a:t>
            </a:r>
          </a:p>
          <a:p>
            <a:pPr lvl="1"/>
            <a:r>
              <a:rPr lang="en-US" dirty="0"/>
              <a:t>PC context can be qualified with TAU context</a:t>
            </a:r>
          </a:p>
          <a:p>
            <a:pPr lvl="2"/>
            <a:r>
              <a:rPr lang="en-US" dirty="0"/>
              <a:t>think about "sampling" TAU context and save with PC context</a:t>
            </a:r>
          </a:p>
          <a:p>
            <a:r>
              <a:rPr lang="en-US" dirty="0"/>
              <a:t>There may be overlap in PC call path and TAU event path</a:t>
            </a:r>
          </a:p>
          <a:p>
            <a:pPr lvl="1"/>
            <a:r>
              <a:rPr lang="en-US" dirty="0"/>
              <a:t>Offers opportunity to optimize retention of context information</a:t>
            </a:r>
          </a:p>
          <a:p>
            <a:pPr lvl="1"/>
            <a:r>
              <a:rPr lang="en-US" dirty="0"/>
              <a:t>Need to figure out how to resolve overlap</a:t>
            </a:r>
          </a:p>
          <a:p>
            <a:pPr lvl="1"/>
            <a:r>
              <a:rPr lang="en-US" dirty="0"/>
              <a:t>Alternative 1: store both</a:t>
            </a:r>
          </a:p>
          <a:p>
            <a:pPr lvl="2"/>
            <a:r>
              <a:rPr lang="en-US" dirty="0"/>
              <a:t>problems: handle C++ name mangling, non-routines not handled</a:t>
            </a:r>
          </a:p>
          <a:p>
            <a:pPr lvl="1"/>
            <a:r>
              <a:rPr lang="en-US" dirty="0"/>
              <a:t>Alternative 2: walk PC call stack to event at top of event stack</a:t>
            </a:r>
          </a:p>
          <a:p>
            <a:pPr lvl="2"/>
            <a:r>
              <a:rPr lang="en-US" dirty="0"/>
              <a:t>problem: need to make efficient at runtime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 Event Stack and PC Callstack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85020" y="3714263"/>
            <a:ext cx="1755800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Bar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81671" y="3339216"/>
            <a:ext cx="1759148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Loop1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572742" y="4092658"/>
            <a:ext cx="1768078" cy="3716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 err="1"/>
              <a:t>Foo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572742" y="4464356"/>
            <a:ext cx="1768078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Main</a:t>
            </a:r>
          </a:p>
        </p:txBody>
      </p:sp>
      <p:cxnSp>
        <p:nvCxnSpPr>
          <p:cNvPr id="24584" name="Straight Connector 10"/>
          <p:cNvCxnSpPr>
            <a:cxnSpLocks noChangeShapeType="1"/>
          </p:cNvCxnSpPr>
          <p:nvPr/>
        </p:nvCxnSpPr>
        <p:spPr bwMode="auto">
          <a:xfrm rot="5400000">
            <a:off x="420812" y="3687474"/>
            <a:ext cx="2303859" cy="223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585" name="Straight Connector 11"/>
          <p:cNvCxnSpPr>
            <a:cxnSpLocks noChangeShapeType="1"/>
          </p:cNvCxnSpPr>
          <p:nvPr/>
        </p:nvCxnSpPr>
        <p:spPr bwMode="auto">
          <a:xfrm rot="5400000">
            <a:off x="2188332" y="3686914"/>
            <a:ext cx="2303859" cy="11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 bwMode="auto">
          <a:xfrm>
            <a:off x="5281910" y="3714263"/>
            <a:ext cx="1755800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 err="1"/>
              <a:t>Foo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278562" y="3339216"/>
            <a:ext cx="1759148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269632" y="4092658"/>
            <a:ext cx="1768078" cy="3716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69632" y="4464356"/>
            <a:ext cx="1768078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Main</a:t>
            </a:r>
          </a:p>
        </p:txBody>
      </p:sp>
      <p:cxnSp>
        <p:nvCxnSpPr>
          <p:cNvPr id="24590" name="Straight Connector 16"/>
          <p:cNvCxnSpPr>
            <a:cxnSpLocks noChangeShapeType="1"/>
          </p:cNvCxnSpPr>
          <p:nvPr/>
        </p:nvCxnSpPr>
        <p:spPr bwMode="auto">
          <a:xfrm rot="5400000">
            <a:off x="3580805" y="3151691"/>
            <a:ext cx="3376538" cy="11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591" name="Straight Connector 17"/>
          <p:cNvCxnSpPr>
            <a:cxnSpLocks noChangeShapeType="1"/>
          </p:cNvCxnSpPr>
          <p:nvPr/>
        </p:nvCxnSpPr>
        <p:spPr bwMode="auto">
          <a:xfrm rot="5400000">
            <a:off x="5349441" y="3151133"/>
            <a:ext cx="3375422" cy="111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 bwMode="auto">
          <a:xfrm>
            <a:off x="5272981" y="2967518"/>
            <a:ext cx="1755800" cy="3716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/>
              <a:t>Bar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68516" y="2592471"/>
            <a:ext cx="1760265" cy="3716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269632" y="2217424"/>
            <a:ext cx="1759148" cy="3716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 dirty="0"/>
              <a:t>D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2052713" y="2038830"/>
            <a:ext cx="80590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4200" b="1" dirty="0"/>
              <a:t>. . .</a:t>
            </a:r>
          </a:p>
        </p:txBody>
      </p:sp>
      <p:sp>
        <p:nvSpPr>
          <p:cNvPr id="24596" name="TextBox 24"/>
          <p:cNvSpPr txBox="1">
            <a:spLocks noChangeArrowheads="1"/>
          </p:cNvSpPr>
          <p:nvPr/>
        </p:nvSpPr>
        <p:spPr bwMode="auto">
          <a:xfrm>
            <a:off x="5749603" y="1303246"/>
            <a:ext cx="80590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 sz="4200" b="1" dirty="0"/>
              <a:t>. . .</a:t>
            </a:r>
          </a:p>
        </p:txBody>
      </p:sp>
      <p:cxnSp>
        <p:nvCxnSpPr>
          <p:cNvPr id="24597" name="Straight Arrow Connector 27"/>
          <p:cNvCxnSpPr>
            <a:cxnSpLocks noChangeShapeType="1"/>
            <a:stCxn id="6" idx="3"/>
            <a:endCxn id="21" idx="1"/>
          </p:cNvCxnSpPr>
          <p:nvPr/>
        </p:nvCxnSpPr>
        <p:spPr bwMode="auto">
          <a:xfrm flipV="1">
            <a:off x="3340820" y="3152809"/>
            <a:ext cx="1932161" cy="74786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4598" name="Straight Arrow Connector 29"/>
          <p:cNvCxnSpPr>
            <a:cxnSpLocks noChangeShapeType="1"/>
            <a:stCxn id="8" idx="3"/>
            <a:endCxn id="13" idx="1"/>
          </p:cNvCxnSpPr>
          <p:nvPr/>
        </p:nvCxnSpPr>
        <p:spPr bwMode="auto">
          <a:xfrm flipV="1">
            <a:off x="3340820" y="3900670"/>
            <a:ext cx="1941090" cy="3772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4599" name="Straight Arrow Connector 31"/>
          <p:cNvCxnSpPr>
            <a:cxnSpLocks noChangeShapeType="1"/>
            <a:stCxn id="9" idx="3"/>
            <a:endCxn id="16" idx="1"/>
          </p:cNvCxnSpPr>
          <p:nvPr/>
        </p:nvCxnSpPr>
        <p:spPr bwMode="auto">
          <a:xfrm>
            <a:off x="3340819" y="4650764"/>
            <a:ext cx="1928813" cy="111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24600" name="TextBox 32"/>
          <p:cNvSpPr txBox="1">
            <a:spLocks noChangeArrowheads="1"/>
          </p:cNvSpPr>
          <p:nvPr/>
        </p:nvSpPr>
        <p:spPr bwMode="auto">
          <a:xfrm>
            <a:off x="1871506" y="5161988"/>
            <a:ext cx="1221896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TAU</a:t>
            </a:r>
            <a:br>
              <a:rPr lang="en-US" b="1"/>
            </a:br>
            <a:r>
              <a:rPr lang="en-US" b="1"/>
              <a:t>Event Stack</a:t>
            </a:r>
          </a:p>
        </p:txBody>
      </p:sp>
      <p:sp>
        <p:nvSpPr>
          <p:cNvPr id="24601" name="TextBox 33"/>
          <p:cNvSpPr txBox="1">
            <a:spLocks noChangeArrowheads="1"/>
          </p:cNvSpPr>
          <p:nvPr/>
        </p:nvSpPr>
        <p:spPr bwMode="auto">
          <a:xfrm>
            <a:off x="5659466" y="5161988"/>
            <a:ext cx="1039755" cy="6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PC</a:t>
            </a:r>
            <a:br>
              <a:rPr lang="en-US" b="1"/>
            </a:br>
            <a:r>
              <a:rPr lang="en-US" b="1"/>
              <a:t>Call Stack</a:t>
            </a:r>
          </a:p>
        </p:txBody>
      </p:sp>
      <p:sp>
        <p:nvSpPr>
          <p:cNvPr id="24602" name="TextBox 25"/>
          <p:cNvSpPr txBox="1">
            <a:spLocks noChangeArrowheads="1"/>
          </p:cNvSpPr>
          <p:nvPr/>
        </p:nvSpPr>
        <p:spPr bwMode="auto">
          <a:xfrm>
            <a:off x="806891" y="6000750"/>
            <a:ext cx="3374566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Loop1 and Loop2 are not routines!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71625" y="2965285"/>
            <a:ext cx="1759148" cy="37281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r>
              <a:rPr lang="en-US"/>
              <a:t>Loop2</a:t>
            </a:r>
          </a:p>
        </p:txBody>
      </p:sp>
      <p:sp>
        <p:nvSpPr>
          <p:cNvPr id="24604" name="Rectangle 33"/>
          <p:cNvSpPr>
            <a:spLocks noChangeArrowheads="1"/>
          </p:cNvSpPr>
          <p:nvPr/>
        </p:nvSpPr>
        <p:spPr bwMode="auto">
          <a:xfrm>
            <a:off x="3071812" y="3003236"/>
            <a:ext cx="214313" cy="107156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5" name="Rectangle 34"/>
          <p:cNvSpPr>
            <a:spLocks noChangeArrowheads="1"/>
          </p:cNvSpPr>
          <p:nvPr/>
        </p:nvSpPr>
        <p:spPr bwMode="auto">
          <a:xfrm>
            <a:off x="3071812" y="3378283"/>
            <a:ext cx="214313" cy="107156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6" name="Rectangle 35"/>
          <p:cNvSpPr>
            <a:spLocks noChangeArrowheads="1"/>
          </p:cNvSpPr>
          <p:nvPr/>
        </p:nvSpPr>
        <p:spPr bwMode="auto">
          <a:xfrm>
            <a:off x="3071812" y="3753330"/>
            <a:ext cx="214313" cy="107156"/>
          </a:xfrm>
          <a:prstGeom prst="rect">
            <a:avLst/>
          </a:prstGeom>
          <a:solidFill>
            <a:srgbClr val="008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7" name="Rectangle 36"/>
          <p:cNvSpPr>
            <a:spLocks noChangeArrowheads="1"/>
          </p:cNvSpPr>
          <p:nvPr/>
        </p:nvSpPr>
        <p:spPr bwMode="auto">
          <a:xfrm>
            <a:off x="3071812" y="4128377"/>
            <a:ext cx="214313" cy="107156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8" name="Rectangle 37"/>
          <p:cNvSpPr>
            <a:spLocks noChangeArrowheads="1"/>
          </p:cNvSpPr>
          <p:nvPr/>
        </p:nvSpPr>
        <p:spPr bwMode="auto">
          <a:xfrm>
            <a:off x="3071812" y="4503424"/>
            <a:ext cx="214313" cy="107156"/>
          </a:xfrm>
          <a:prstGeom prst="rect">
            <a:avLst/>
          </a:prstGeom>
          <a:solidFill>
            <a:srgbClr val="66006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9" name="TextBox 39"/>
          <p:cNvSpPr txBox="1">
            <a:spLocks noChangeArrowheads="1"/>
          </p:cNvSpPr>
          <p:nvPr/>
        </p:nvSpPr>
        <p:spPr bwMode="auto">
          <a:xfrm>
            <a:off x="1785938" y="1410403"/>
            <a:ext cx="1837412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/>
              <a:t>Call stack snippets</a:t>
            </a:r>
          </a:p>
        </p:txBody>
      </p:sp>
      <p:cxnSp>
        <p:nvCxnSpPr>
          <p:cNvPr id="24610" name="Straight Connector 41"/>
          <p:cNvCxnSpPr>
            <a:cxnSpLocks noChangeShapeType="1"/>
            <a:stCxn id="24609" idx="2"/>
            <a:endCxn id="24604" idx="0"/>
          </p:cNvCxnSpPr>
          <p:nvPr/>
        </p:nvCxnSpPr>
        <p:spPr bwMode="auto">
          <a:xfrm rot="16200000" flipH="1">
            <a:off x="2316349" y="2140616"/>
            <a:ext cx="1250914" cy="4743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</p:cxnSp>
      <p:sp>
        <p:nvSpPr>
          <p:cNvPr id="24611" name="TextBox 43"/>
          <p:cNvSpPr txBox="1">
            <a:spLocks noChangeArrowheads="1"/>
          </p:cNvSpPr>
          <p:nvPr/>
        </p:nvSpPr>
        <p:spPr bwMode="auto">
          <a:xfrm>
            <a:off x="7679532" y="1678293"/>
            <a:ext cx="1046630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r>
              <a:rPr lang="en-US"/>
              <a:t>interrupt!</a:t>
            </a:r>
          </a:p>
        </p:txBody>
      </p:sp>
      <p:cxnSp>
        <p:nvCxnSpPr>
          <p:cNvPr id="24612" name="Straight Connector 44"/>
          <p:cNvCxnSpPr>
            <a:cxnSpLocks noChangeShapeType="1"/>
          </p:cNvCxnSpPr>
          <p:nvPr/>
        </p:nvCxnSpPr>
        <p:spPr bwMode="auto">
          <a:xfrm rot="10800000" flipV="1">
            <a:off x="7036594" y="1999762"/>
            <a:ext cx="642938" cy="2143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lg" len="lg"/>
          </a:ln>
        </p:spPr>
      </p:cxnSp>
      <p:cxnSp>
        <p:nvCxnSpPr>
          <p:cNvPr id="24613" name="Straight Arrow Connector 27"/>
          <p:cNvCxnSpPr>
            <a:cxnSpLocks noChangeShapeType="1"/>
            <a:stCxn id="24604" idx="3"/>
            <a:endCxn id="22" idx="1"/>
          </p:cNvCxnSpPr>
          <p:nvPr/>
        </p:nvCxnSpPr>
        <p:spPr bwMode="auto">
          <a:xfrm flipV="1">
            <a:off x="3286125" y="2777762"/>
            <a:ext cx="1982391" cy="27905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24614" name="Left Brace 53"/>
          <p:cNvSpPr>
            <a:spLocks/>
          </p:cNvSpPr>
          <p:nvPr/>
        </p:nvSpPr>
        <p:spPr bwMode="auto">
          <a:xfrm>
            <a:off x="1143000" y="2977563"/>
            <a:ext cx="428625" cy="1821656"/>
          </a:xfrm>
          <a:prstGeom prst="leftBrace">
            <a:avLst>
              <a:gd name="adj1" fmla="val 4736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TextBox 54"/>
          <p:cNvSpPr txBox="1">
            <a:spLocks noChangeArrowheads="1"/>
          </p:cNvSpPr>
          <p:nvPr/>
        </p:nvSpPr>
        <p:spPr bwMode="auto">
          <a:xfrm>
            <a:off x="195571" y="3607106"/>
            <a:ext cx="817714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TAUkey</a:t>
            </a:r>
          </a:p>
        </p:txBody>
      </p:sp>
      <p:sp>
        <p:nvSpPr>
          <p:cNvPr id="24616" name="TextBox 55"/>
          <p:cNvSpPr txBox="1">
            <a:spLocks noChangeArrowheads="1"/>
          </p:cNvSpPr>
          <p:nvPr/>
        </p:nvSpPr>
        <p:spPr bwMode="auto">
          <a:xfrm>
            <a:off x="7708579" y="3232059"/>
            <a:ext cx="687532" cy="3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PCkey</a:t>
            </a:r>
          </a:p>
        </p:txBody>
      </p:sp>
      <p:sp>
        <p:nvSpPr>
          <p:cNvPr id="24617" name="Left Brace 56"/>
          <p:cNvSpPr>
            <a:spLocks/>
          </p:cNvSpPr>
          <p:nvPr/>
        </p:nvSpPr>
        <p:spPr bwMode="auto">
          <a:xfrm flipH="1">
            <a:off x="7090172" y="2214075"/>
            <a:ext cx="428625" cy="2571750"/>
          </a:xfrm>
          <a:prstGeom prst="leftBrace">
            <a:avLst>
              <a:gd name="adj1" fmla="val 47361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TAUebs Measurement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measurement is made with each sample?</a:t>
            </a:r>
          </a:p>
          <a:p>
            <a:r>
              <a:rPr lang="en-US" dirty="0" smtClean="0"/>
              <a:t>Capture a trace of EBS samples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TAUebs</a:t>
            </a:r>
            <a:r>
              <a:rPr lang="en-US" dirty="0" smtClean="0"/>
              <a:t> sample contains:</a:t>
            </a:r>
          </a:p>
          <a:p>
            <a:pPr lvl="1"/>
            <a:r>
              <a:rPr lang="en-US" dirty="0" smtClean="0"/>
              <a:t>Timestamp</a:t>
            </a:r>
          </a:p>
          <a:p>
            <a:pPr lvl="1"/>
            <a:r>
              <a:rPr lang="en-US" i="1" dirty="0" err="1" smtClean="0"/>
              <a:t>TAUkey</a:t>
            </a:r>
            <a:r>
              <a:rPr lang="en-US" i="1" dirty="0" smtClean="0"/>
              <a:t> </a:t>
            </a:r>
            <a:r>
              <a:rPr lang="en-US" dirty="0" smtClean="0"/>
              <a:t>(key to current TAU event stack)</a:t>
            </a:r>
          </a:p>
          <a:p>
            <a:pPr lvl="1"/>
            <a:r>
              <a:rPr lang="en-US" i="1" dirty="0" err="1" smtClean="0"/>
              <a:t>PCkey</a:t>
            </a:r>
            <a:r>
              <a:rPr lang="en-US" i="1" dirty="0" smtClean="0"/>
              <a:t> </a:t>
            </a:r>
            <a:r>
              <a:rPr lang="en-US" dirty="0" smtClean="0"/>
              <a:t>(key to current PC call stack)</a:t>
            </a:r>
          </a:p>
          <a:p>
            <a:pPr lvl="1"/>
            <a:r>
              <a:rPr lang="en-US" dirty="0" smtClean="0"/>
              <a:t>Hardware counters</a:t>
            </a:r>
          </a:p>
          <a:p>
            <a:pPr lvl="1"/>
            <a:r>
              <a:rPr lang="en-US" dirty="0" smtClean="0"/>
              <a:t>Delta (optional)</a:t>
            </a:r>
          </a:p>
          <a:p>
            <a:pPr lvl="2"/>
            <a:r>
              <a:rPr lang="en-US" dirty="0" smtClean="0"/>
              <a:t>subtract start time of top TAU event from timestamp</a:t>
            </a:r>
          </a:p>
          <a:p>
            <a:pPr lvl="2"/>
            <a:r>
              <a:rPr lang="en-US" dirty="0" smtClean="0"/>
              <a:t>support BSC code folding analysis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9050"/>
            <a:ext cx="6019800" cy="488950"/>
          </a:xfrm>
        </p:spPr>
        <p:txBody>
          <a:bodyPr/>
          <a:lstStyle/>
          <a:p>
            <a:r>
              <a:rPr lang="en-US" smtClean="0"/>
              <a:t>PDP 2014 : Torino, Italy : February 12-14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488950"/>
          </a:xfrm>
        </p:spPr>
        <p:txBody>
          <a:bodyPr/>
          <a:lstStyle/>
          <a:p>
            <a:fld id="{F8E865A7-7678-F840-B2ED-A6879803B9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NewTemplate.pot</Template>
  <TotalTime>23526</TotalTime>
  <Words>1942</Words>
  <Application>Microsoft Macintosh PowerPoint</Application>
  <PresentationFormat>On-screen Show (4:3)</PresentationFormat>
  <Paragraphs>323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NewTemplate</vt:lpstr>
      <vt:lpstr>General Hybrid Parallel Profiling</vt:lpstr>
      <vt:lpstr>General Hybrid Parallel Profiling</vt:lpstr>
      <vt:lpstr>Approach Assumptions</vt:lpstr>
      <vt:lpstr>Hybrid Performance Measurement</vt:lpstr>
      <vt:lpstr>Hybrid Trace Measurement (TAUebs)</vt:lpstr>
      <vt:lpstr>The Notion of Context in TAUebs</vt:lpstr>
      <vt:lpstr>Context Merging</vt:lpstr>
      <vt:lpstr>TAU Event Stack and PC Callstack </vt:lpstr>
      <vt:lpstr>TAUebs Measurement</vt:lpstr>
      <vt:lpstr>TAUebs Data Analysis (Trace)</vt:lpstr>
      <vt:lpstr>TAUebs FLASH Experiments on IBM BG/P</vt:lpstr>
      <vt:lpstr>TAUebs Trace for FLASH (240 processes)</vt:lpstr>
      <vt:lpstr>Hybrid Profiling</vt:lpstr>
      <vt:lpstr>Approach</vt:lpstr>
      <vt:lpstr>Hybrid Profile Generation</vt:lpstr>
      <vt:lpstr>A Simple Hybrid Profiling Example</vt:lpstr>
      <vt:lpstr>Sequential Matrix Multiplication</vt:lpstr>
      <vt:lpstr>Benefits of Hybrid Profiling</vt:lpstr>
      <vt:lpstr>Evaluation of Hybrid Profiling Overhead</vt:lpstr>
      <vt:lpstr>NPB BT Experiments</vt:lpstr>
      <vt:lpstr>Merged Stack From NPB 3.2.1 BT.B</vt:lpstr>
      <vt:lpstr>MPAS-Ocean Engagement</vt:lpstr>
      <vt:lpstr>MPAS Hybrid Profile</vt:lpstr>
      <vt:lpstr>Hybrid Profiling to Measure Vectorization</vt:lpstr>
      <vt:lpstr>Vectorization Analysis with Hybrid Data</vt:lpstr>
      <vt:lpstr>Samples in Contexts – before…</vt:lpstr>
      <vt:lpstr>Samples in Contexts – after vectorization</vt:lpstr>
      <vt:lpstr>Next Steps in Hybrid Parallel Profiling</vt:lpstr>
    </vt:vector>
  </TitlesOfParts>
  <Company>ParaTools,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190</cp:revision>
  <dcterms:created xsi:type="dcterms:W3CDTF">2013-11-24T21:49:30Z</dcterms:created>
  <dcterms:modified xsi:type="dcterms:W3CDTF">2014-02-07T05:28:39Z</dcterms:modified>
</cp:coreProperties>
</file>