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6"/>
  </p:notesMasterIdLst>
  <p:handoutMasterIdLst>
    <p:handoutMasterId r:id="rId7"/>
  </p:handoutMasterIdLst>
  <p:sldIdLst>
    <p:sldId id="257" r:id="rId2"/>
    <p:sldId id="260" r:id="rId3"/>
    <p:sldId id="259" r:id="rId4"/>
    <p:sldId id="258" r:id="rId5"/>
  </p:sldIdLst>
  <p:sldSz cx="9144000" cy="5143500" type="screen16x9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ＭＳ Ｐゴシック" panose="020B0600070205080204" pitchFamily="34" charset="-128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ＭＳ Ｐゴシック" panose="020B0600070205080204" pitchFamily="34" charset="-128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ＭＳ Ｐゴシック" panose="020B0600070205080204" pitchFamily="34" charset="-128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ＭＳ Ｐゴシック" panose="020B0600070205080204" pitchFamily="34" charset="-128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ＭＳ Ｐゴシック" panose="020B0600070205080204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ＭＳ Ｐゴシック" panose="020B0600070205080204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ＭＳ Ｐゴシック" panose="020B0600070205080204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ＭＳ Ｐゴシック" panose="020B0600070205080204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ＭＳ Ｐゴシック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492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607"/>
    <p:restoredTop sz="79405"/>
  </p:normalViewPr>
  <p:slideViewPr>
    <p:cSldViewPr snapToGrid="0" snapToObjects="1">
      <p:cViewPr varScale="1">
        <p:scale>
          <a:sx n="168" d="100"/>
          <a:sy n="168" d="100"/>
        </p:scale>
        <p:origin x="744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8B95118F-9A10-6D4A-80EA-F6E7C8B478B5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CF47FB2-4616-3348-91F7-3CB86778F9DB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C58930D0-16F7-3042-B8B0-35BD6E626C1D}" type="datetimeFigureOut">
              <a:rPr lang="en-US" altLang="en-US"/>
              <a:pPr/>
              <a:t>3/6/20</a:t>
            </a:fld>
            <a:endParaRPr lang="en-US" alt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062CFCB-B736-A84E-A167-33D41B303139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0FA448E-2B89-FE4E-8182-FE2CA1D31AA4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01471885-6562-4242-A5B2-2363D659780D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FDE9C482-9B40-7640-88E2-33C48ACD1A36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F79C04A-36FD-4642-9B80-19D040B4AA92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7726303F-28AD-FC40-BF84-FBED2FDD8A6F}" type="datetimeFigureOut">
              <a:rPr lang="en-US" altLang="en-US"/>
              <a:pPr/>
              <a:t>3/6/20</a:t>
            </a:fld>
            <a:endParaRPr lang="en-US" altLang="en-US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702A5BB1-93CD-3B4F-B9AB-71AF366D4E6F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ECD1A2CA-50D3-B84D-9AE4-78152D7F555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1767B77-41A7-3E43-A7AF-2594A166CC75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9ACEF5E-1C1F-414F-ADBF-29DFE6BE346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0A66F02A-F0EA-FE44-B0A8-19C1F9E4C9A2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anose="020B0600070205080204" pitchFamily="34" charset="-128"/>
        <a:cs typeface="+mn-cs"/>
      </a:defRPr>
    </a:lvl1pPr>
    <a:lvl2pPr marL="4572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anose="020B0600070205080204" pitchFamily="34" charset="-128"/>
        <a:cs typeface="+mn-cs"/>
      </a:defRPr>
    </a:lvl2pPr>
    <a:lvl3pPr marL="9144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anose="020B0600070205080204" pitchFamily="34" charset="-128"/>
        <a:cs typeface="+mn-cs"/>
      </a:defRPr>
    </a:lvl3pPr>
    <a:lvl4pPr marL="13716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anose="020B0600070205080204" pitchFamily="34" charset="-128"/>
        <a:cs typeface="+mn-cs"/>
      </a:defRPr>
    </a:lvl4pPr>
    <a:lvl5pPr marL="18288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anose="020B0600070205080204" pitchFamily="34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data is currently written at the same frequency that </a:t>
            </a:r>
            <a:r>
              <a:rPr lang="en-US" dirty="0" err="1"/>
              <a:t>CAMtimers</a:t>
            </a:r>
            <a:r>
              <a:rPr lang="en-US" dirty="0"/>
              <a:t> writes the XGC data, which is configured to be each timestep.</a:t>
            </a:r>
          </a:p>
          <a:p>
            <a:endParaRPr lang="en-US" dirty="0"/>
          </a:p>
          <a:p>
            <a:r>
              <a:rPr lang="en-US" dirty="0"/>
              <a:t>Timer data is stored as ADIOS2 variables.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66F02A-F0EA-FE44-B0A8-19C1F9E4C9A2}" type="slidenum">
              <a:rPr lang="en-US" altLang="en-US" smtClean="0"/>
              <a:pPr/>
              <a:t>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5829905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figure is an animated gif, it will only run in presenter mode</a:t>
            </a:r>
          </a:p>
          <a:p>
            <a:endParaRPr lang="en-US" dirty="0"/>
          </a:p>
          <a:p>
            <a:r>
              <a:rPr lang="en-US" dirty="0"/>
              <a:t>This was a quick implementation in python, currently hard-coded but could be configurable with </a:t>
            </a:r>
            <a:r>
              <a:rPr lang="en-US" dirty="0" err="1"/>
              <a:t>json</a:t>
            </a:r>
            <a:r>
              <a:rPr lang="en-US" dirty="0"/>
              <a:t>/</a:t>
            </a:r>
            <a:r>
              <a:rPr lang="en-US" dirty="0" err="1"/>
              <a:t>yaml</a:t>
            </a:r>
            <a:r>
              <a:rPr lang="en-US" dirty="0"/>
              <a:t> input parameters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66F02A-F0EA-FE44-B0A8-19C1F9E4C9A2}" type="slidenum">
              <a:rPr lang="en-US" altLang="en-US" smtClean="0"/>
              <a:pPr/>
              <a:t>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291944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77A17856-2E3D-924A-B24B-A3EA8D2821BE}"/>
              </a:ext>
            </a:extLst>
          </p:cNvPr>
          <p:cNvSpPr/>
          <p:nvPr userDrawn="1"/>
        </p:nvSpPr>
        <p:spPr>
          <a:xfrm>
            <a:off x="0" y="0"/>
            <a:ext cx="9144000" cy="1733384"/>
          </a:xfrm>
          <a:prstGeom prst="rect">
            <a:avLst/>
          </a:prstGeom>
          <a:solidFill>
            <a:srgbClr val="00533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A6383C2-12EC-7E4A-9788-938DCEE25A01}"/>
              </a:ext>
            </a:extLst>
          </p:cNvPr>
          <p:cNvSpPr/>
          <p:nvPr/>
        </p:nvSpPr>
        <p:spPr>
          <a:xfrm>
            <a:off x="0" y="4767262"/>
            <a:ext cx="9144000" cy="376238"/>
          </a:xfrm>
          <a:prstGeom prst="rect">
            <a:avLst/>
          </a:prstGeom>
          <a:solidFill>
            <a:srgbClr val="00533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8922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1850477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FC59C7DC-93FA-8C4E-8229-8038A40CCA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4776787"/>
            <a:ext cx="6019800" cy="366713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ECP WDM Integration</a:t>
            </a:r>
            <a:endParaRPr lang="en-US" dirty="0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B7F18DFC-DD28-E742-B9D6-2E6C03C352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29F7ADF-05FA-8747-89D6-6A58BD53D3B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893318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54B8638-BA51-9F4D-AE9F-065E7600846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EBFC69D7-C4EE-F048-9E43-94B8A45C8916}" type="datetime1">
              <a:rPr lang="en-US" altLang="en-US" smtClean="0"/>
              <a:t>3/6/20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94E1083-B830-F94C-8FA8-9D035D8668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ECP WDM Integration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5524B3E-5835-A446-807B-942F0A0340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AAE2A6F-F00D-3145-9ABF-E482CD0B6C0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05022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5F05D99-A488-9542-843D-CD15ED4C1D7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F0ADE49A-7AD9-654D-891F-023732F02F5B}" type="datetime1">
              <a:rPr lang="en-US" altLang="en-US" smtClean="0"/>
              <a:t>3/6/20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6CD484B-4A4E-774D-9565-144F045EBF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ECP WDM Integration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2D3A17F-FBC7-E448-AF74-3D3685BB22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521AF8E-1F1F-EF46-8715-00AD2668E27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740691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AD7862C-C634-A044-BC1C-786E056A1DC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B94F5501-8BDE-DB41-B82C-32398EA73EA5}" type="datetime1">
              <a:rPr lang="en-US" altLang="en-US" smtClean="0"/>
              <a:t>3/6/20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6013AF3-8E9F-D542-8F89-04FEBB5A56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ECP WDM Integration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9958EFF-D868-774F-9FC5-9867ED8AEA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758CF0C-250E-7F48-AF3C-1DAAD85AA69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939241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01CB01D-8B2C-6C45-BFBD-F8F0E4D0B95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D940E849-1E3A-8A4C-BC70-59004480CE1B}" type="datetime1">
              <a:rPr lang="en-US" altLang="en-US" smtClean="0"/>
              <a:t>3/6/20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9B05DD3-FD9C-5044-91EB-14039A2105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ECP WDM Integration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009614B-6972-9E42-84FF-D689F8C654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232E9A0-AEA3-884D-B6E7-D8FD392716B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430171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80870" y="772344"/>
            <a:ext cx="4314930" cy="3822279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199" y="772344"/>
            <a:ext cx="4284785" cy="3822279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419EA19-B82B-B14C-A0BE-2436DF08077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D03062EB-82DE-A84C-9DEF-5853C49BEC7F}" type="datetime1">
              <a:rPr lang="en-US" altLang="en-US" smtClean="0"/>
              <a:t>3/6/20</a:t>
            </a:fld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7521368-B184-C94F-870D-376192CE73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ECP WDM Integration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0350ACA-9314-3748-AF85-6640E89A4C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311CFAC-FC75-9745-8A4F-846EC7C0E6E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494826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5C0CA86-E65B-A443-B6E0-952F33D295B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57AFD7CB-0CD4-D143-99D6-66F97AB40C2A}" type="datetime1">
              <a:rPr lang="en-US" altLang="en-US" smtClean="0"/>
              <a:t>3/6/20</a:t>
            </a:fld>
            <a:endParaRPr lang="en-US" alt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09B0513-2342-8B4A-9210-B7B6787DB5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ECP WDM Integration</a:t>
            </a:r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A05F349-A0E3-7643-9D22-0F2D550542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1D1535E-D482-B349-AA47-C2471FBA039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939173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DADBB67-49AA-8A41-944C-9F2E14CE945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11294977-AA29-7548-925A-E58101D4D3DC}" type="datetime1">
              <a:rPr lang="en-US" altLang="en-US" smtClean="0"/>
              <a:t>3/6/20</a:t>
            </a:fld>
            <a:endParaRPr lang="en-US" alt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43CFD38-D0C0-5545-8280-D4CEA2657D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ECP WDM Integration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1F159CF-C068-384F-989E-524B498AEA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5A6766A-B4F9-0D4A-808F-F0199F7E1DF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323389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7898C70-A045-574D-86EB-4A67E092CAF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B0C03EB8-D2CA-9C4C-B607-4E6523BFFACB}" type="datetime1">
              <a:rPr lang="en-US" altLang="en-US" smtClean="0"/>
              <a:t>3/6/20</a:t>
            </a:fld>
            <a:endParaRPr lang="en-US" alt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FE23909-2DFC-8B46-91DA-A5CA031689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ECP WDM Integration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C2B5B3B-6CB7-9049-B886-4C441C9F4A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E3DAC36-F37A-1F4D-B3E7-4DEE3675BD9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708658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C70DBBC-81B7-2449-B502-412F1D84A9E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A878A419-58F9-454A-9D2A-51F917A88713}" type="datetime1">
              <a:rPr lang="en-US" altLang="en-US" smtClean="0"/>
              <a:t>3/6/20</a:t>
            </a:fld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B1837BC-3E47-BB43-83A4-BA4C1EDF6A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ECP WDM Integration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E594CFA-00F2-3543-A356-023B11FD37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37773E0-9125-A44D-8348-73254536C03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274679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434A933-BAFC-0246-8883-750E0F2CA4B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3E6C2B33-4B42-0E43-88E1-CF5E5E7AB33F}" type="datetime1">
              <a:rPr lang="en-US" altLang="en-US" smtClean="0"/>
              <a:t>3/6/20</a:t>
            </a:fld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489DB70-80A6-FE42-AF22-F17798D051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ECP WDM Integration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67E2D76-6B5E-294A-A1C7-F4D1FF204D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332BF5C-5956-0A4D-8138-F5A7E901CCF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255317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e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1659DA96-F1E4-DB41-9126-C10CC6B6F9BE}"/>
              </a:ext>
            </a:extLst>
          </p:cNvPr>
          <p:cNvSpPr/>
          <p:nvPr userDrawn="1"/>
        </p:nvSpPr>
        <p:spPr>
          <a:xfrm>
            <a:off x="0" y="-9527"/>
            <a:ext cx="9144000" cy="599704"/>
          </a:xfrm>
          <a:prstGeom prst="rect">
            <a:avLst/>
          </a:prstGeom>
          <a:solidFill>
            <a:srgbClr val="00533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02A7954-6CFF-C342-99C1-5D812CA9A8E2}"/>
              </a:ext>
            </a:extLst>
          </p:cNvPr>
          <p:cNvSpPr/>
          <p:nvPr/>
        </p:nvSpPr>
        <p:spPr>
          <a:xfrm>
            <a:off x="0" y="4767262"/>
            <a:ext cx="8686800" cy="376238"/>
          </a:xfrm>
          <a:prstGeom prst="rect">
            <a:avLst/>
          </a:prstGeom>
          <a:solidFill>
            <a:srgbClr val="00533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027" name="Title Placeholder 1">
            <a:extLst>
              <a:ext uri="{FF2B5EF4-FFF2-40B4-BE49-F238E27FC236}">
                <a16:creationId xmlns:a16="http://schemas.microsoft.com/office/drawing/2014/main" id="{3247AFC5-7DF8-AA41-A8E1-50FFCBEE18FF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0"/>
            <a:ext cx="8229600" cy="5901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  <a:endParaRPr lang="en-US" altLang="en-US" dirty="0"/>
          </a:p>
        </p:txBody>
      </p:sp>
      <p:sp>
        <p:nvSpPr>
          <p:cNvPr id="1028" name="Text Placeholder 2">
            <a:extLst>
              <a:ext uri="{FF2B5EF4-FFF2-40B4-BE49-F238E27FC236}">
                <a16:creationId xmlns:a16="http://schemas.microsoft.com/office/drawing/2014/main" id="{0E7B9685-54BA-8A4A-843D-064748861761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149771" y="599704"/>
            <a:ext cx="8836573" cy="41675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Edit Master text styles</a:t>
            </a:r>
          </a:p>
          <a:p>
            <a:pPr lvl="1"/>
            <a:r>
              <a:rPr lang="en-US" altLang="en-US" dirty="0"/>
              <a:t>Second level</a:t>
            </a:r>
          </a:p>
          <a:p>
            <a:pPr lvl="2"/>
            <a:r>
              <a:rPr lang="en-US" altLang="en-US" dirty="0"/>
              <a:t>Third level</a:t>
            </a:r>
          </a:p>
          <a:p>
            <a:pPr lvl="3"/>
            <a:r>
              <a:rPr lang="en-US" altLang="en-US" dirty="0"/>
              <a:t>Fourth level</a:t>
            </a:r>
          </a:p>
          <a:p>
            <a:pPr lvl="4"/>
            <a:r>
              <a:rPr lang="en-US" altLang="en-US" dirty="0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7BFF545-FB9C-064F-B067-E1496ABADFE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0" y="4776787"/>
            <a:ext cx="6019800" cy="366713"/>
          </a:xfrm>
          <a:prstGeom prst="rect">
            <a:avLst/>
          </a:prstGeom>
        </p:spPr>
        <p:txBody>
          <a:bodyPr vert="horz" lIns="91440" tIns="91440" rIns="91440" bIns="9144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dirty="0" err="1" smtClean="0">
                <a:ln>
                  <a:noFill/>
                </a:ln>
                <a:solidFill>
                  <a:schemeClr val="bg1"/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r>
              <a:rPr lang="en-US"/>
              <a:t>ECP WDM Integration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BB4310C-95F6-764C-AAAA-49212B46398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4776787"/>
            <a:ext cx="2133600" cy="366713"/>
          </a:xfrm>
          <a:prstGeom prst="rect">
            <a:avLst/>
          </a:prstGeom>
        </p:spPr>
        <p:txBody>
          <a:bodyPr vert="horz" wrap="square" lIns="91440" tIns="91440" rIns="91440" bIns="9144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FFFFFF"/>
                </a:solidFill>
              </a:defRPr>
            </a:lvl1pPr>
          </a:lstStyle>
          <a:p>
            <a:fld id="{2A15BCA9-B133-B14A-BE86-FEE66265706D}" type="slidenum">
              <a:rPr lang="en-US" altLang="en-US"/>
              <a:pPr/>
              <a:t>‹#›</a:t>
            </a:fld>
            <a:endParaRPr lang="en-US" altLang="en-US"/>
          </a:p>
        </p:txBody>
      </p:sp>
      <p:pic>
        <p:nvPicPr>
          <p:cNvPr id="1031" name="Picture 7" descr="UO_Signature_stckd_4c.pdf">
            <a:extLst>
              <a:ext uri="{FF2B5EF4-FFF2-40B4-BE49-F238E27FC236}">
                <a16:creationId xmlns:a16="http://schemas.microsoft.com/office/drawing/2014/main" id="{E3944C43-83C8-3349-A131-45F8C1055EDD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28076" y="4776788"/>
            <a:ext cx="377825" cy="3417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74" r:id="rId4"/>
    <p:sldLayoutId id="2147483675" r:id="rId5"/>
    <p:sldLayoutId id="2147483676" r:id="rId6"/>
    <p:sldLayoutId id="2147483677" r:id="rId7"/>
    <p:sldLayoutId id="2147483678" r:id="rId8"/>
    <p:sldLayoutId id="2147483679" r:id="rId9"/>
    <p:sldLayoutId id="2147483680" r:id="rId10"/>
    <p:sldLayoutId id="2147483681" r:id="rId11"/>
  </p:sldLayoutIdLst>
  <p:hf hdr="0" dt="0"/>
  <p:txStyles>
    <p:titleStyle>
      <a:lvl1pPr algn="ctr" defTabSz="457200" rtl="0" eaLnBrk="1" fontAlgn="base" hangingPunct="1">
        <a:spcBef>
          <a:spcPct val="0"/>
        </a:spcBef>
        <a:spcAft>
          <a:spcPct val="0"/>
        </a:spcAft>
        <a:defRPr sz="4400" b="0" kern="1200">
          <a:solidFill>
            <a:schemeClr val="bg1"/>
          </a:solidFill>
          <a:latin typeface="+mj-lt"/>
          <a:ea typeface="ＭＳ Ｐゴシック" panose="020B0600070205080204" pitchFamily="34" charset="-128"/>
          <a:cs typeface="+mj-cs"/>
        </a:defRPr>
      </a:lvl1pPr>
      <a:lvl2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ＭＳ Ｐゴシック" panose="020B0600070205080204" pitchFamily="34" charset="-128"/>
        </a:defRPr>
      </a:lvl2pPr>
      <a:lvl3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ＭＳ Ｐゴシック" panose="020B0600070205080204" pitchFamily="34" charset="-128"/>
        </a:defRPr>
      </a:lvl3pPr>
      <a:lvl4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ＭＳ Ｐゴシック" panose="020B0600070205080204" pitchFamily="34" charset="-128"/>
        </a:defRPr>
      </a:lvl4pPr>
      <a:lvl5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ＭＳ Ｐゴシック" panose="020B0600070205080204" pitchFamily="34" charset="-128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ＭＳ Ｐゴシック" panose="020B0600070205080204" pitchFamily="34" charset="-128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ＭＳ Ｐゴシック" panose="020B0600070205080204" pitchFamily="34" charset="-128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ＭＳ Ｐゴシック" panose="020B0600070205080204" pitchFamily="34" charset="-128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ＭＳ Ｐゴシック" panose="020B0600070205080204" pitchFamily="34" charset="-128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ＭＳ Ｐゴシック" panose="020B0600070205080204" pitchFamily="34" charset="-128"/>
          <a:cs typeface="+mn-cs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400" kern="1200">
          <a:solidFill>
            <a:schemeClr val="tx1"/>
          </a:solidFill>
          <a:latin typeface="+mn-lt"/>
          <a:ea typeface="ＭＳ Ｐゴシック" panose="020B0600070205080204" pitchFamily="34" charset="-128"/>
          <a:cs typeface="+mn-cs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ＭＳ Ｐゴシック" panose="020B0600070205080204" pitchFamily="34" charset="-128"/>
          <a:cs typeface="+mn-cs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800" kern="1200">
          <a:solidFill>
            <a:schemeClr val="tx1"/>
          </a:solidFill>
          <a:latin typeface="+mn-lt"/>
          <a:ea typeface="ＭＳ Ｐゴシック" panose="020B0600070205080204" pitchFamily="34" charset="-128"/>
          <a:cs typeface="+mn-cs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1600" kern="1200">
          <a:solidFill>
            <a:schemeClr val="tx1"/>
          </a:solidFill>
          <a:latin typeface="+mn-lt"/>
          <a:ea typeface="ＭＳ Ｐゴシック" panose="020B0600070205080204" pitchFamily="34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Title 1">
            <a:extLst>
              <a:ext uri="{FF2B5EF4-FFF2-40B4-BE49-F238E27FC236}">
                <a16:creationId xmlns:a16="http://schemas.microsoft.com/office/drawing/2014/main" id="{51463358-A57D-5D46-9026-D0FBA698A6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TAU data model: timers</a:t>
            </a:r>
          </a:p>
        </p:txBody>
      </p:sp>
      <p:sp>
        <p:nvSpPr>
          <p:cNvPr id="14339" name="Footer Placeholder 3">
            <a:extLst>
              <a:ext uri="{FF2B5EF4-FFF2-40B4-BE49-F238E27FC236}">
                <a16:creationId xmlns:a16="http://schemas.microsoft.com/office/drawing/2014/main" id="{435B9533-E7B9-BA43-93F0-CC55B31931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dirty="0">
                <a:solidFill>
                  <a:schemeClr val="bg1"/>
                </a:solidFill>
              </a:rPr>
              <a:t>ECP WDM Integration</a:t>
            </a:r>
          </a:p>
        </p:txBody>
      </p:sp>
      <p:sp>
        <p:nvSpPr>
          <p:cNvPr id="14340" name="Slide Number Placeholder 4">
            <a:extLst>
              <a:ext uri="{FF2B5EF4-FFF2-40B4-BE49-F238E27FC236}">
                <a16:creationId xmlns:a16="http://schemas.microsoft.com/office/drawing/2014/main" id="{80F621F6-F7F1-1D4C-AF6D-12B291AEB1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fld id="{3E231CA2-B71E-444D-A9C0-755E8813B8FC}" type="slidenum">
              <a:rPr lang="en-US" altLang="en-US">
                <a:solidFill>
                  <a:srgbClr val="FFFFFF"/>
                </a:solidFill>
              </a:rPr>
              <a:pPr/>
              <a:t>1</a:t>
            </a:fld>
            <a:endParaRPr lang="en-US" altLang="en-US">
              <a:solidFill>
                <a:srgbClr val="FFFFFF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CDB9B82-5A23-234E-B81C-28F806EA493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1773"/>
          <a:stretch/>
        </p:blipFill>
        <p:spPr>
          <a:xfrm>
            <a:off x="0" y="609021"/>
            <a:ext cx="9144000" cy="414585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8DC2F80-838A-D44B-AAC9-EABD14442DDD}"/>
              </a:ext>
            </a:extLst>
          </p:cNvPr>
          <p:cNvSpPr txBox="1"/>
          <p:nvPr/>
        </p:nvSpPr>
        <p:spPr>
          <a:xfrm>
            <a:off x="3863340" y="1813560"/>
            <a:ext cx="16764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XGC </a:t>
            </a:r>
            <a:r>
              <a:rPr lang="en-US" dirty="0" err="1"/>
              <a:t>CAMtimers</a:t>
            </a:r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6AF944D-BCC5-704E-8B17-FA15D8F73876}"/>
              </a:ext>
            </a:extLst>
          </p:cNvPr>
          <p:cNvSpPr txBox="1"/>
          <p:nvPr/>
        </p:nvSpPr>
        <p:spPr>
          <a:xfrm>
            <a:off x="3863340" y="2948791"/>
            <a:ext cx="157734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ADIOS2 timers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DDB6096-0A8E-1B47-859B-82208D712734}"/>
              </a:ext>
            </a:extLst>
          </p:cNvPr>
          <p:cNvSpPr txBox="1"/>
          <p:nvPr/>
        </p:nvSpPr>
        <p:spPr>
          <a:xfrm>
            <a:off x="4872990" y="3436337"/>
            <a:ext cx="1577340" cy="120032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Not shown: MPI, </a:t>
            </a:r>
            <a:r>
              <a:rPr lang="en-US" dirty="0" err="1"/>
              <a:t>Kokkos</a:t>
            </a:r>
            <a:r>
              <a:rPr lang="en-US" dirty="0"/>
              <a:t>, </a:t>
            </a:r>
            <a:r>
              <a:rPr lang="en-US" dirty="0" err="1"/>
              <a:t>OpenACC</a:t>
            </a:r>
            <a:r>
              <a:rPr lang="en-US" dirty="0"/>
              <a:t>, etc. timers</a:t>
            </a: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B9172165-72D2-CA43-AA30-B2B3A31D5303}"/>
              </a:ext>
            </a:extLst>
          </p:cNvPr>
          <p:cNvCxnSpPr>
            <a:stCxn id="5" idx="1"/>
          </p:cNvCxnSpPr>
          <p:nvPr/>
        </p:nvCxnSpPr>
        <p:spPr>
          <a:xfrm flipH="1">
            <a:off x="2743200" y="1998226"/>
            <a:ext cx="1120140" cy="303014"/>
          </a:xfrm>
          <a:prstGeom prst="straightConnector1">
            <a:avLst/>
          </a:prstGeom>
          <a:ln>
            <a:solidFill>
              <a:schemeClr val="bg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70615E61-20CF-A74C-B2D2-DBAD9561FB71}"/>
              </a:ext>
            </a:extLst>
          </p:cNvPr>
          <p:cNvCxnSpPr>
            <a:cxnSpLocks/>
            <a:stCxn id="5" idx="1"/>
          </p:cNvCxnSpPr>
          <p:nvPr/>
        </p:nvCxnSpPr>
        <p:spPr>
          <a:xfrm flipH="1" flipV="1">
            <a:off x="2918460" y="1927860"/>
            <a:ext cx="944880" cy="70366"/>
          </a:xfrm>
          <a:prstGeom prst="straightConnector1">
            <a:avLst/>
          </a:prstGeom>
          <a:ln>
            <a:solidFill>
              <a:schemeClr val="bg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6A608605-7C78-0343-8365-9B93C8E1AA7D}"/>
              </a:ext>
            </a:extLst>
          </p:cNvPr>
          <p:cNvCxnSpPr>
            <a:cxnSpLocks/>
            <a:stCxn id="11" idx="1"/>
          </p:cNvCxnSpPr>
          <p:nvPr/>
        </p:nvCxnSpPr>
        <p:spPr>
          <a:xfrm flipH="1">
            <a:off x="3131820" y="3133457"/>
            <a:ext cx="731520" cy="74563"/>
          </a:xfrm>
          <a:prstGeom prst="straightConnector1">
            <a:avLst/>
          </a:prstGeom>
          <a:ln>
            <a:solidFill>
              <a:schemeClr val="bg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B7283E-746E-C64A-8075-7F9CE76E5B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TAU data model: counters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77CB963-4C7E-0641-9800-3EF3FF1D0D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ECP WDM Integration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FEF45E4-A24E-F14E-AB3F-F64F37BDFA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A6766A-B4F9-0D4A-808F-F0199F7E1DF9}" type="slidenum">
              <a:rPr lang="en-US" altLang="en-US" smtClean="0"/>
              <a:pPr/>
              <a:t>2</a:t>
            </a:fld>
            <a:endParaRPr lang="en-US" alt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4587F06-950B-754B-8B14-1733A198C92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667" t="6837" r="3083" b="7425"/>
          <a:stretch/>
        </p:blipFill>
        <p:spPr>
          <a:xfrm>
            <a:off x="0" y="590180"/>
            <a:ext cx="9144000" cy="417623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8C03A90-DE32-FA4C-9AB5-C6313551925D}"/>
              </a:ext>
            </a:extLst>
          </p:cNvPr>
          <p:cNvSpPr txBox="1"/>
          <p:nvPr/>
        </p:nvSpPr>
        <p:spPr>
          <a:xfrm>
            <a:off x="5061585" y="1980460"/>
            <a:ext cx="1916430" cy="92333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TAU counter data also stored as ADIOS2 variables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386A604-7DFD-214A-8E02-6DF2C14E68EC}"/>
              </a:ext>
            </a:extLst>
          </p:cNvPr>
          <p:cNvSpPr txBox="1"/>
          <p:nvPr/>
        </p:nvSpPr>
        <p:spPr>
          <a:xfrm>
            <a:off x="4099560" y="3281104"/>
            <a:ext cx="157734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MPI counters</a:t>
            </a: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C78E7470-2164-6942-A803-CB8C4C64B855}"/>
              </a:ext>
            </a:extLst>
          </p:cNvPr>
          <p:cNvCxnSpPr>
            <a:cxnSpLocks/>
            <a:stCxn id="7" idx="1"/>
          </p:cNvCxnSpPr>
          <p:nvPr/>
        </p:nvCxnSpPr>
        <p:spPr>
          <a:xfrm flipH="1">
            <a:off x="3368040" y="3465770"/>
            <a:ext cx="731520" cy="74563"/>
          </a:xfrm>
          <a:prstGeom prst="straightConnector1">
            <a:avLst/>
          </a:prstGeom>
          <a:ln>
            <a:solidFill>
              <a:schemeClr val="bg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03531478-C97E-FF41-A01F-CB9B35E478DC}"/>
              </a:ext>
            </a:extLst>
          </p:cNvPr>
          <p:cNvSpPr txBox="1"/>
          <p:nvPr/>
        </p:nvSpPr>
        <p:spPr>
          <a:xfrm>
            <a:off x="4099560" y="1180360"/>
            <a:ext cx="1577340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Monitoring counters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CB4B1ACC-0A34-874A-B1E6-68C9364E495E}"/>
              </a:ext>
            </a:extLst>
          </p:cNvPr>
          <p:cNvCxnSpPr>
            <a:cxnSpLocks/>
            <a:stCxn id="9" idx="1"/>
          </p:cNvCxnSpPr>
          <p:nvPr/>
        </p:nvCxnSpPr>
        <p:spPr>
          <a:xfrm flipH="1" flipV="1">
            <a:off x="3368040" y="1439589"/>
            <a:ext cx="731520" cy="63937"/>
          </a:xfrm>
          <a:prstGeom prst="straightConnector1">
            <a:avLst/>
          </a:prstGeom>
          <a:ln>
            <a:solidFill>
              <a:schemeClr val="bg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340851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FE7F51-007D-3F4F-84BE-379D145087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TAU data model: metadata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152D928-F3AC-1E4E-8E1A-D53FA02086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ECP WDM Integration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0671493-87D8-2D44-B736-F283FFD40F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A6766A-B4F9-0D4A-808F-F0199F7E1DF9}" type="slidenum">
              <a:rPr lang="en-US" altLang="en-US" smtClean="0"/>
              <a:pPr/>
              <a:t>3</a:t>
            </a:fld>
            <a:endParaRPr lang="en-US" alt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8990BB9-F25C-6F40-B278-B0EBD8106ED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70202"/>
            <a:ext cx="9144000" cy="4216456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4BC5AAED-50C0-544B-94C3-57D89B8D2313}"/>
              </a:ext>
            </a:extLst>
          </p:cNvPr>
          <p:cNvSpPr txBox="1"/>
          <p:nvPr/>
        </p:nvSpPr>
        <p:spPr>
          <a:xfrm>
            <a:off x="6553200" y="2221818"/>
            <a:ext cx="1916430" cy="92333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TAU metadata stored as ADIOS2 attributes</a:t>
            </a:r>
          </a:p>
        </p:txBody>
      </p:sp>
    </p:spTree>
    <p:extLst>
      <p:ext uri="{BB962C8B-B14F-4D97-AF65-F5344CB8AC3E}">
        <p14:creationId xmlns:p14="http://schemas.microsoft.com/office/powerpoint/2010/main" val="25930437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0B36B2-4675-C44C-8CE6-DB424ACE59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Visualization of TAU data for EFFIS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C26E374-06D7-CF4D-B935-75507571C7EB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/>
              <a:t>Example: ADIOS2 gray-</a:t>
            </a:r>
            <a:r>
              <a:rPr lang="en-US" dirty="0" err="1"/>
              <a:t>scott</a:t>
            </a:r>
            <a:r>
              <a:rPr lang="en-US" dirty="0"/>
              <a:t> tutorial example running on 1 POWER9 node for 1000 iterations, performance data output every 10 iterations</a:t>
            </a:r>
          </a:p>
          <a:p>
            <a:r>
              <a:rPr lang="en-US" dirty="0"/>
              <a:t>Time series graphs of utilization stats (can add </a:t>
            </a:r>
            <a:r>
              <a:rPr lang="en-US" dirty="0" err="1"/>
              <a:t>gpu</a:t>
            </a:r>
            <a:r>
              <a:rPr lang="en-US" dirty="0"/>
              <a:t> data, too)</a:t>
            </a:r>
          </a:p>
          <a:p>
            <a:r>
              <a:rPr lang="en-US" dirty="0"/>
              <a:t>Per-rank performance view of top 5 functions (configurable)</a:t>
            </a:r>
          </a:p>
          <a:p>
            <a:r>
              <a:rPr lang="en-US" dirty="0"/>
              <a:t>Python3 script to read ADIOS2 BP/SST data into </a:t>
            </a:r>
            <a:r>
              <a:rPr lang="en-US" dirty="0" err="1"/>
              <a:t>numpy</a:t>
            </a:r>
            <a:r>
              <a:rPr lang="en-US" dirty="0"/>
              <a:t>/pandas and viz with matplotlib </a:t>
            </a:r>
          </a:p>
          <a:p>
            <a:r>
              <a:rPr lang="en-US" i="1" dirty="0"/>
              <a:t>Could</a:t>
            </a:r>
            <a:r>
              <a:rPr lang="en-US" dirty="0"/>
              <a:t> be configurable/customizable</a:t>
            </a:r>
          </a:p>
          <a:p>
            <a:r>
              <a:rPr lang="en-US" i="1" dirty="0"/>
              <a:t>Could</a:t>
            </a:r>
            <a:r>
              <a:rPr lang="en-US" dirty="0"/>
              <a:t> integrate data from all apps</a:t>
            </a:r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5B57D864-F060-B044-B164-48E12E16E4E1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879975" y="773113"/>
            <a:ext cx="3821112" cy="3821112"/>
          </a:xfr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37DCF2B-3BA1-2542-B58C-06F5E758ED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ECP WDM Integration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D506F45-8C70-8146-A8E2-8574144AD9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58CF0C-250E-7F48-AF3C-1DAAD85AA699}" type="slidenum">
              <a:rPr lang="en-US" altLang="en-US" smtClean="0"/>
              <a:pPr/>
              <a:t>4</a:t>
            </a:fld>
            <a:endParaRPr lang="en-US" altLang="en-US"/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9687DEE1-5D7B-1D47-B5EB-28F192A7B64D}"/>
              </a:ext>
            </a:extLst>
          </p:cNvPr>
          <p:cNvCxnSpPr/>
          <p:nvPr/>
        </p:nvCxnSpPr>
        <p:spPr>
          <a:xfrm>
            <a:off x="4158114" y="2965078"/>
            <a:ext cx="721861" cy="885524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2AC2F377-884A-3843-A0B7-82FFAB31F19B}"/>
              </a:ext>
            </a:extLst>
          </p:cNvPr>
          <p:cNvCxnSpPr>
            <a:cxnSpLocks/>
          </p:cNvCxnSpPr>
          <p:nvPr/>
        </p:nvCxnSpPr>
        <p:spPr>
          <a:xfrm>
            <a:off x="4211069" y="2339383"/>
            <a:ext cx="552317" cy="442762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70328BA2-16FB-F544-8D2A-BAA9B34F1622}"/>
              </a:ext>
            </a:extLst>
          </p:cNvPr>
          <p:cNvCxnSpPr>
            <a:cxnSpLocks/>
          </p:cNvCxnSpPr>
          <p:nvPr/>
        </p:nvCxnSpPr>
        <p:spPr>
          <a:xfrm flipV="1">
            <a:off x="4211069" y="1516364"/>
            <a:ext cx="668906" cy="82302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E7297633-7D67-544D-AA1F-A6B956EBE0E1}"/>
              </a:ext>
            </a:extLst>
          </p:cNvPr>
          <p:cNvCxnSpPr>
            <a:cxnSpLocks/>
          </p:cNvCxnSpPr>
          <p:nvPr/>
        </p:nvCxnSpPr>
        <p:spPr>
          <a:xfrm flipV="1">
            <a:off x="4277936" y="2195343"/>
            <a:ext cx="485450" cy="14404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4524278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APEX_Kickoff_Meeting_2" id="{161A87DE-C582-1F42-8478-E7F6ED46EB44}" vid="{6F1CA0D8-E402-7247-A537-5D71FB35D1A2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33</TotalTime>
  <Words>212</Words>
  <Application>Microsoft Macintosh PowerPoint</Application>
  <PresentationFormat>On-screen Show (16:9)</PresentationFormat>
  <Paragraphs>33</Paragraphs>
  <Slides>4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ＭＳ Ｐゴシック</vt:lpstr>
      <vt:lpstr>Arial</vt:lpstr>
      <vt:lpstr>Calibri</vt:lpstr>
      <vt:lpstr>Office Theme</vt:lpstr>
      <vt:lpstr>TAU data model: timers</vt:lpstr>
      <vt:lpstr>TAU data model: counters</vt:lpstr>
      <vt:lpstr>TAU data model: metadata</vt:lpstr>
      <vt:lpstr>Visualization of TAU data for EFFIS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TAU data model</dc:title>
  <dc:creator>Kevin Huck</dc:creator>
  <cp:lastModifiedBy>Kevin Huck</cp:lastModifiedBy>
  <cp:revision>7</cp:revision>
  <cp:lastPrinted>2018-04-19T17:04:01Z</cp:lastPrinted>
  <dcterms:created xsi:type="dcterms:W3CDTF">2020-03-06T15:31:12Z</dcterms:created>
  <dcterms:modified xsi:type="dcterms:W3CDTF">2020-03-06T16:04:15Z</dcterms:modified>
</cp:coreProperties>
</file>