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99" r:id="rId2"/>
    <p:sldId id="332" r:id="rId3"/>
    <p:sldId id="328" r:id="rId4"/>
    <p:sldId id="330" r:id="rId5"/>
    <p:sldId id="331" r:id="rId6"/>
    <p:sldId id="329" r:id="rId7"/>
    <p:sldId id="326" r:id="rId8"/>
    <p:sldId id="334" r:id="rId9"/>
    <p:sldId id="342" r:id="rId10"/>
    <p:sldId id="333" r:id="rId11"/>
    <p:sldId id="335" r:id="rId12"/>
    <p:sldId id="339" r:id="rId13"/>
    <p:sldId id="341" r:id="rId14"/>
    <p:sldId id="338" r:id="rId15"/>
    <p:sldId id="344" r:id="rId16"/>
    <p:sldId id="343" r:id="rId17"/>
    <p:sldId id="337" r:id="rId18"/>
    <p:sldId id="340" r:id="rId19"/>
    <p:sldId id="336" r:id="rId20"/>
    <p:sldId id="345" r:id="rId21"/>
    <p:sldId id="315" r:id="rId22"/>
    <p:sldId id="316" r:id="rId23"/>
    <p:sldId id="34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p:restoredTop sz="95707"/>
  </p:normalViewPr>
  <p:slideViewPr>
    <p:cSldViewPr snapToGrid="0" snapToObjects="1">
      <p:cViewPr varScale="1">
        <p:scale>
          <a:sx n="119" d="100"/>
          <a:sy n="119" d="100"/>
        </p:scale>
        <p:origin x="776"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0B35F-38CE-D349-9772-89AA977DCBED}" type="datetimeFigureOut">
              <a:rPr lang="en-US" smtClean="0"/>
              <a:t>4/23/24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AF333-573D-BF46-8E16-6740ADB639CC}" type="slidenum">
              <a:rPr lang="en-US" smtClean="0"/>
              <a:t>‹#›</a:t>
            </a:fld>
            <a:endParaRPr lang="en-US"/>
          </a:p>
        </p:txBody>
      </p:sp>
    </p:spTree>
    <p:extLst>
      <p:ext uri="{BB962C8B-B14F-4D97-AF65-F5344CB8AC3E}">
        <p14:creationId xmlns:p14="http://schemas.microsoft.com/office/powerpoint/2010/main" val="4070753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5106C15-CEF4-CB7E-6B54-D028633A6D99}"/>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2200DC2-7405-FD39-8CAF-B7EF755A1660}"/>
              </a:ext>
            </a:extLst>
          </p:cNvPr>
          <p:cNvSpPr/>
          <p:nvPr userDrawn="1"/>
        </p:nvSpPr>
        <p:spPr>
          <a:xfrm>
            <a:off x="346957" y="1104900"/>
            <a:ext cx="10538757" cy="4185761"/>
          </a:xfrm>
          <a:prstGeom prst="rect">
            <a:avLst/>
          </a:prstGeom>
        </p:spPr>
        <p:txBody>
          <a:bodyPr wrap="square">
            <a:spAutoFit/>
          </a:bodyPr>
          <a:lstStyle/>
          <a:p>
            <a:pPr marL="285750" indent="-285750">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Follow the sample pages in the template to assure a consistent look in our presentations.</a:t>
            </a:r>
          </a:p>
          <a:p>
            <a:pPr marL="285750" indent="-285750">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Use Source Sans typeface as shown in the template.</a:t>
            </a:r>
          </a:p>
          <a:p>
            <a:pPr marL="285750" indent="-285750">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Use the University of Oregon’s brand colors found in the template’s color palette.</a:t>
            </a:r>
          </a:p>
          <a:p>
            <a:pPr marL="285750" lvl="0" indent="-285750" defTabSz="2437627">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Keep the text on your slide to a minimum. Use abbreviated points of information that you speak to further during the presentation. Speaker notes are visible to you during your presentation to help you narrate through your slides.</a:t>
            </a:r>
          </a:p>
          <a:p>
            <a:pPr marL="285750" lvl="0" indent="-285750" defTabSz="2437627">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Use images to reinforce what you say. Images plus speech equals attention and retention.</a:t>
            </a:r>
          </a:p>
          <a:p>
            <a:pPr marL="285750" lvl="0" indent="-285750" defTabSz="2437627">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It’s not the amount of slides you have…it’s the time spent on them. One slide with three pieces of information may take you three minutes to speak to. In the meantime, your audience is reading ahead or looking back, missing what you are saying. That same information, separated into three slides, will still take you three minutes to speak to, but your audience’s attention is firmly focused on the topic you’re speaking to.</a:t>
            </a:r>
          </a:p>
        </p:txBody>
      </p:sp>
      <p:pic>
        <p:nvPicPr>
          <p:cNvPr id="14" name="Picture 13" descr="A picture containing text, sign&#10;&#10;Description automatically generated">
            <a:extLst>
              <a:ext uri="{FF2B5EF4-FFF2-40B4-BE49-F238E27FC236}">
                <a16:creationId xmlns:a16="http://schemas.microsoft.com/office/drawing/2014/main" id="{9DD8C23D-D909-AE0C-62AA-78DF8BB8CE0B}"/>
              </a:ext>
            </a:extLst>
          </p:cNvPr>
          <p:cNvPicPr>
            <a:picLocks noChangeAspect="1"/>
          </p:cNvPicPr>
          <p:nvPr userDrawn="1"/>
        </p:nvPicPr>
        <p:blipFill>
          <a:blip r:embed="rId2"/>
          <a:stretch>
            <a:fillRect/>
          </a:stretch>
        </p:blipFill>
        <p:spPr>
          <a:xfrm>
            <a:off x="419101" y="6053105"/>
            <a:ext cx="2186776" cy="461995"/>
          </a:xfrm>
          <a:prstGeom prst="rect">
            <a:avLst/>
          </a:prstGeom>
        </p:spPr>
      </p:pic>
      <p:sp>
        <p:nvSpPr>
          <p:cNvPr id="2" name="TextBox 1">
            <a:extLst>
              <a:ext uri="{FF2B5EF4-FFF2-40B4-BE49-F238E27FC236}">
                <a16:creationId xmlns:a16="http://schemas.microsoft.com/office/drawing/2014/main" id="{60D19ECE-057F-03ED-28A1-E929E49D8DEA}"/>
              </a:ext>
            </a:extLst>
          </p:cNvPr>
          <p:cNvSpPr txBox="1"/>
          <p:nvPr userDrawn="1"/>
        </p:nvSpPr>
        <p:spPr>
          <a:xfrm>
            <a:off x="334078" y="283336"/>
            <a:ext cx="11425943"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2"/>
                </a:solidFill>
                <a:effectLst/>
                <a:uLnTx/>
                <a:uFillTx/>
                <a:latin typeface="Source Sans Pro" panose="020B0503030403020204" pitchFamily="34" charset="0"/>
                <a:ea typeface="+mj-ea"/>
                <a:cs typeface="+mj-cs"/>
              </a:rPr>
              <a:t>GENERAL SLIDE DESIGN PRINCIPLES AND PRESENTATION TIPS</a:t>
            </a:r>
            <a:endParaRPr lang="en-US" sz="2800" b="1" i="0" dirty="0">
              <a:solidFill>
                <a:schemeClr val="tx2"/>
              </a:solidFill>
              <a:latin typeface="Source Sans Pro" panose="020B0503030403020204" pitchFamily="34" charset="0"/>
            </a:endParaRPr>
          </a:p>
        </p:txBody>
      </p:sp>
      <p:pic>
        <p:nvPicPr>
          <p:cNvPr id="6" name="Picture 5">
            <a:extLst>
              <a:ext uri="{FF2B5EF4-FFF2-40B4-BE49-F238E27FC236}">
                <a16:creationId xmlns:a16="http://schemas.microsoft.com/office/drawing/2014/main" id="{5815BE79-2CBF-553E-A5E1-4D504B1965BF}"/>
              </a:ext>
            </a:extLst>
          </p:cNvPr>
          <p:cNvPicPr>
            <a:picLocks noChangeAspect="1"/>
          </p:cNvPicPr>
          <p:nvPr userDrawn="1"/>
        </p:nvPicPr>
        <p:blipFill>
          <a:blip r:embed="rId3"/>
          <a:stretch>
            <a:fillRect/>
          </a:stretch>
        </p:blipFill>
        <p:spPr>
          <a:xfrm>
            <a:off x="11130397" y="6069476"/>
            <a:ext cx="642500" cy="445624"/>
          </a:xfrm>
          <a:prstGeom prst="rect">
            <a:avLst/>
          </a:prstGeom>
        </p:spPr>
      </p:pic>
      <p:sp>
        <p:nvSpPr>
          <p:cNvPr id="13" name="Google Shape;56;p30">
            <a:extLst>
              <a:ext uri="{FF2B5EF4-FFF2-40B4-BE49-F238E27FC236}">
                <a16:creationId xmlns:a16="http://schemas.microsoft.com/office/drawing/2014/main" id="{5D9374AE-9842-6981-7A8F-E5B0E47E4E2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02839590"/>
      </p:ext>
    </p:extLst>
  </p:cSld>
  <p:clrMapOvr>
    <a:masterClrMapping/>
  </p:clrMapOvr>
  <p:extLst>
    <p:ext uri="{DCECCB84-F9BA-43D5-87BE-67443E8EF086}">
      <p15:sldGuideLst xmlns:p15="http://schemas.microsoft.com/office/powerpoint/2012/main">
        <p15:guide id="1" orient="horz" pos="3576" userDrawn="1">
          <p15:clr>
            <a:srgbClr val="FBAE40"/>
          </p15:clr>
        </p15:guide>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4104" userDrawn="1">
          <p15:clr>
            <a:srgbClr val="FBAE40"/>
          </p15:clr>
        </p15:guide>
        <p15:guide id="7" orient="horz" pos="3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43CA22-18A8-2D3A-B1B7-6A0AAF2F9734}"/>
              </a:ext>
            </a:extLst>
          </p:cNvPr>
          <p:cNvPicPr>
            <a:picLocks noChangeAspect="1"/>
          </p:cNvPicPr>
          <p:nvPr userDrawn="1"/>
        </p:nvPicPr>
        <p:blipFill>
          <a:blip r:embed="rId2"/>
          <a:stretch>
            <a:fillRect/>
          </a:stretch>
        </p:blipFill>
        <p:spPr>
          <a:xfrm>
            <a:off x="11130398" y="6079549"/>
            <a:ext cx="642501" cy="445624"/>
          </a:xfrm>
          <a:prstGeom prst="rect">
            <a:avLst/>
          </a:prstGeom>
        </p:spPr>
      </p:pic>
      <p:pic>
        <p:nvPicPr>
          <p:cNvPr id="8" name="Picture 7">
            <a:extLst>
              <a:ext uri="{FF2B5EF4-FFF2-40B4-BE49-F238E27FC236}">
                <a16:creationId xmlns:a16="http://schemas.microsoft.com/office/drawing/2014/main" id="{AD88E524-F39E-2DC0-CA77-58A75A965FF5}"/>
              </a:ext>
            </a:extLst>
          </p:cNvPr>
          <p:cNvPicPr>
            <a:picLocks noChangeAspect="1"/>
          </p:cNvPicPr>
          <p:nvPr userDrawn="1"/>
        </p:nvPicPr>
        <p:blipFill rotWithShape="1">
          <a:blip r:embed="rId3">
            <a:alphaModFix amt="50000"/>
          </a:blip>
          <a:srcRect t="53033" r="46972"/>
          <a:stretch/>
        </p:blipFill>
        <p:spPr>
          <a:xfrm>
            <a:off x="4851769" y="0"/>
            <a:ext cx="7340231" cy="6484924"/>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4AF5D9A2-A99B-05A8-2132-3F092D4E197A}"/>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4" name="Google Shape;56;p30">
            <a:extLst>
              <a:ext uri="{FF2B5EF4-FFF2-40B4-BE49-F238E27FC236}">
                <a16:creationId xmlns:a16="http://schemas.microsoft.com/office/drawing/2014/main" id="{9278D9D5-64FA-806F-DD93-4563DA8600DF}"/>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sp>
        <p:nvSpPr>
          <p:cNvPr id="2" name="Text Placeholder 5">
            <a:extLst>
              <a:ext uri="{FF2B5EF4-FFF2-40B4-BE49-F238E27FC236}">
                <a16:creationId xmlns:a16="http://schemas.microsoft.com/office/drawing/2014/main" id="{D24EBD9D-C360-ED29-E7AE-17BBAA0FD0FD}"/>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bg1"/>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Tree>
    <p:extLst>
      <p:ext uri="{BB962C8B-B14F-4D97-AF65-F5344CB8AC3E}">
        <p14:creationId xmlns:p14="http://schemas.microsoft.com/office/powerpoint/2010/main" val="2209576843"/>
      </p:ext>
    </p:extLst>
  </p:cSld>
  <p:clrMapOvr>
    <a:masterClrMapping/>
  </p:clrMapOvr>
  <p:extLst>
    <p:ext uri="{DCECCB84-F9BA-43D5-87BE-67443E8EF086}">
      <p15:sldGuideLst xmlns:p15="http://schemas.microsoft.com/office/powerpoint/2012/main">
        <p15:guide id="1" pos="3840" userDrawn="1">
          <p15:clr>
            <a:srgbClr val="FBAE40"/>
          </p15:clr>
        </p15:guide>
        <p15:guide id="2" pos="26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018965-7BF0-342D-5840-C8914F1C7453}"/>
              </a:ext>
            </a:extLst>
          </p:cNvPr>
          <p:cNvPicPr>
            <a:picLocks noChangeAspect="1"/>
          </p:cNvPicPr>
          <p:nvPr userDrawn="1"/>
        </p:nvPicPr>
        <p:blipFill>
          <a:blip r:embed="rId2"/>
          <a:stretch>
            <a:fillRect/>
          </a:stretch>
        </p:blipFill>
        <p:spPr>
          <a:xfrm>
            <a:off x="11130398" y="6079549"/>
            <a:ext cx="642501" cy="445624"/>
          </a:xfrm>
          <a:prstGeom prst="rect">
            <a:avLst/>
          </a:prstGeom>
        </p:spPr>
      </p:pic>
      <p:pic>
        <p:nvPicPr>
          <p:cNvPr id="2" name="Picture 1">
            <a:extLst>
              <a:ext uri="{FF2B5EF4-FFF2-40B4-BE49-F238E27FC236}">
                <a16:creationId xmlns:a16="http://schemas.microsoft.com/office/drawing/2014/main" id="{C551FECE-3B4C-B180-6E9F-83A9E5DAB7F1}"/>
              </a:ext>
            </a:extLst>
          </p:cNvPr>
          <p:cNvPicPr>
            <a:picLocks noChangeAspect="1"/>
          </p:cNvPicPr>
          <p:nvPr userDrawn="1"/>
        </p:nvPicPr>
        <p:blipFill rotWithShape="1">
          <a:blip r:embed="rId3">
            <a:alphaModFix amt="50000"/>
          </a:blip>
          <a:srcRect l="29116" t="11050" r="-1844" b="48041"/>
          <a:stretch/>
        </p:blipFill>
        <p:spPr>
          <a:xfrm flipH="1" flipV="1">
            <a:off x="505095" y="-1"/>
            <a:ext cx="12192000" cy="68580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4AF5D9A2-A99B-05A8-2132-3F092D4E197A}"/>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4" name="Google Shape;56;p30">
            <a:extLst>
              <a:ext uri="{FF2B5EF4-FFF2-40B4-BE49-F238E27FC236}">
                <a16:creationId xmlns:a16="http://schemas.microsoft.com/office/drawing/2014/main" id="{9278D9D5-64FA-806F-DD93-4563DA8600DF}"/>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sp>
        <p:nvSpPr>
          <p:cNvPr id="7" name="Text Placeholder 5">
            <a:extLst>
              <a:ext uri="{FF2B5EF4-FFF2-40B4-BE49-F238E27FC236}">
                <a16:creationId xmlns:a16="http://schemas.microsoft.com/office/drawing/2014/main" id="{4814029D-AA86-6026-2B19-33D315BEE918}"/>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bg1"/>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Tree>
    <p:extLst>
      <p:ext uri="{BB962C8B-B14F-4D97-AF65-F5344CB8AC3E}">
        <p14:creationId xmlns:p14="http://schemas.microsoft.com/office/powerpoint/2010/main" val="4135421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1DB63D-7EEE-CCDB-485E-8A909BB497FE}"/>
              </a:ext>
            </a:extLst>
          </p:cNvPr>
          <p:cNvPicPr>
            <a:picLocks noChangeAspect="1"/>
          </p:cNvPicPr>
          <p:nvPr userDrawn="1"/>
        </p:nvPicPr>
        <p:blipFill rotWithShape="1">
          <a:blip r:embed="rId2"/>
          <a:srcRect l="3557" t="10841" r="26826" b="1084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98B3848-E596-61FF-4E93-EE42BD294F5E}"/>
              </a:ext>
            </a:extLst>
          </p:cNvPr>
          <p:cNvPicPr>
            <a:picLocks noChangeAspect="1"/>
          </p:cNvPicPr>
          <p:nvPr userDrawn="1"/>
        </p:nvPicPr>
        <p:blipFill>
          <a:blip r:embed="rId3"/>
          <a:stretch>
            <a:fillRect/>
          </a:stretch>
        </p:blipFill>
        <p:spPr>
          <a:xfrm>
            <a:off x="11130398" y="6079549"/>
            <a:ext cx="642501" cy="445624"/>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pic>
        <p:nvPicPr>
          <p:cNvPr id="9" name="Picture 8" descr="Text&#10;&#10;Description automatically generated with medium confidence">
            <a:extLst>
              <a:ext uri="{FF2B5EF4-FFF2-40B4-BE49-F238E27FC236}">
                <a16:creationId xmlns:a16="http://schemas.microsoft.com/office/drawing/2014/main" id="{2F5DA2A2-DC3A-C1D1-D316-CB9CB6432E09}"/>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13" name="Google Shape;56;p30">
            <a:extLst>
              <a:ext uri="{FF2B5EF4-FFF2-40B4-BE49-F238E27FC236}">
                <a16:creationId xmlns:a16="http://schemas.microsoft.com/office/drawing/2014/main" id="{3C186589-EF24-1E20-0AC4-94895B5F4A4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sp>
        <p:nvSpPr>
          <p:cNvPr id="14" name="Text Placeholder 5">
            <a:extLst>
              <a:ext uri="{FF2B5EF4-FFF2-40B4-BE49-F238E27FC236}">
                <a16:creationId xmlns:a16="http://schemas.microsoft.com/office/drawing/2014/main" id="{497CE3BD-C097-5252-7F17-DAEE1CCB367A}"/>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bg1"/>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Tree>
    <p:extLst>
      <p:ext uri="{BB962C8B-B14F-4D97-AF65-F5344CB8AC3E}">
        <p14:creationId xmlns:p14="http://schemas.microsoft.com/office/powerpoint/2010/main" val="1764964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57AB82-CBCD-8C51-0CEE-BC6F83ADDC51}"/>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8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878067"/>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6322E5-8DD9-B569-B145-4A3571D5861D}"/>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8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613" y="1104900"/>
            <a:ext cx="11444287" cy="4265613"/>
          </a:xfrm>
          <a:prstGeom prst="rect">
            <a:avLst/>
          </a:prstGeom>
        </p:spPr>
        <p:txBody>
          <a:bodyPr/>
          <a:lstStyle>
            <a:lvl1pPr marL="0" indent="0">
              <a:buFont typeface="Arial" panose="020B0604020202020204" pitchFamily="34" charset="0"/>
              <a:buNone/>
              <a:defRPr sz="2400" b="0" i="0">
                <a:latin typeface="Source Sans Pro" panose="020B0503030403020204" pitchFamily="34" charset="0"/>
              </a:defRPr>
            </a:lvl1pPr>
            <a:lvl2pPr>
              <a:defRPr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p:txBody>
      </p:sp>
    </p:spTree>
    <p:extLst>
      <p:ext uri="{BB962C8B-B14F-4D97-AF65-F5344CB8AC3E}">
        <p14:creationId xmlns:p14="http://schemas.microsoft.com/office/powerpoint/2010/main" val="4286349637"/>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40C61A-8E7A-3BAC-123E-853F296EA87D}"/>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8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33" y="1623060"/>
            <a:ext cx="11444768" cy="4265613"/>
          </a:xfrm>
          <a:prstGeom prst="rect">
            <a:avLst/>
          </a:prstGeom>
        </p:spPr>
        <p:txBody>
          <a:bodyPr/>
          <a:lstStyle>
            <a:lvl1pPr marL="230188" indent="-230188">
              <a:buClr>
                <a:schemeClr val="tx2"/>
              </a:buClr>
              <a:buFont typeface="Wingdings" pitchFamily="2" charset="2"/>
              <a:buChar char="§"/>
              <a:tabLst/>
              <a:defRPr sz="2000" b="0" i="0">
                <a:latin typeface="Source Sans Pro" panose="020B0503030403020204" pitchFamily="34" charset="0"/>
              </a:defRPr>
            </a:lvl1pPr>
            <a:lvl2pPr marL="742950" indent="-285750">
              <a:buClr>
                <a:schemeClr val="tx2"/>
              </a:buClr>
              <a:buFont typeface="System Font Regular"/>
              <a:buChar char="–"/>
              <a:tabLst/>
              <a:defRPr sz="20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20PT </a:t>
            </a:r>
          </a:p>
          <a:p>
            <a:pPr lvl="1"/>
            <a:r>
              <a:rPr lang="en-US" dirty="0"/>
              <a:t>Body Text: Source Sans Pro – 18PT </a:t>
            </a:r>
          </a:p>
        </p:txBody>
      </p:sp>
      <p:sp>
        <p:nvSpPr>
          <p:cNvPr id="6" name="Text Placeholder 5">
            <a:extLst>
              <a:ext uri="{FF2B5EF4-FFF2-40B4-BE49-F238E27FC236}">
                <a16:creationId xmlns:a16="http://schemas.microsoft.com/office/drawing/2014/main" id="{B7C8F9A7-0BA7-B36C-9561-CDBC6F30A8B4}"/>
              </a:ext>
            </a:extLst>
          </p:cNvPr>
          <p:cNvSpPr>
            <a:spLocks noGrp="1"/>
          </p:cNvSpPr>
          <p:nvPr>
            <p:ph type="body" sz="quarter" idx="11" hasCustomPrompt="1"/>
          </p:nvPr>
        </p:nvSpPr>
        <p:spPr>
          <a:xfrm>
            <a:off x="328613" y="1104900"/>
            <a:ext cx="11469687" cy="518160"/>
          </a:xfrm>
          <a:prstGeom prst="rect">
            <a:avLst/>
          </a:prstGeom>
        </p:spPr>
        <p:txBody>
          <a:bodyPr/>
          <a:lstStyle>
            <a:lvl1pPr marL="0" indent="0">
              <a:buNone/>
              <a:defRPr sz="2400" b="0" i="0">
                <a:latin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styles : Body Text Source Sans Pro – 24pt</a:t>
            </a:r>
          </a:p>
        </p:txBody>
      </p:sp>
    </p:spTree>
    <p:extLst>
      <p:ext uri="{BB962C8B-B14F-4D97-AF65-F5344CB8AC3E}">
        <p14:creationId xmlns:p14="http://schemas.microsoft.com/office/powerpoint/2010/main" val="87600399"/>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2A760-2A0F-F3B4-5ED6-6153E217556E}"/>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8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930159"/>
            <a:ext cx="11444768" cy="5005111"/>
          </a:xfrm>
          <a:prstGeom prst="rect">
            <a:avLst/>
          </a:prstGeom>
        </p:spPr>
        <p:txBody>
          <a:bodyPr/>
          <a:lstStyle>
            <a:lvl1pPr marL="230188" indent="-230188">
              <a:buClr>
                <a:schemeClr val="tx2"/>
              </a:buClr>
              <a:buFont typeface="Wingdings" pitchFamily="2" charset="2"/>
              <a:buChar char="§"/>
              <a:tabLst/>
              <a:defRPr sz="24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spTree>
    <p:extLst>
      <p:ext uri="{BB962C8B-B14F-4D97-AF65-F5344CB8AC3E}">
        <p14:creationId xmlns:p14="http://schemas.microsoft.com/office/powerpoint/2010/main" val="1651321467"/>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BC9941-2365-C8F7-441A-32E266CAF454}"/>
              </a:ext>
            </a:extLst>
          </p:cNvPr>
          <p:cNvPicPr>
            <a:picLocks noChangeAspect="1"/>
          </p:cNvPicPr>
          <p:nvPr userDrawn="1"/>
        </p:nvPicPr>
        <p:blipFill rotWithShape="1">
          <a:blip r:embed="rId2"/>
          <a:srcRect l="3557" t="10841" r="26826" b="10841"/>
          <a:stretch/>
        </p:blipFill>
        <p:spPr>
          <a:xfrm>
            <a:off x="0" y="0"/>
            <a:ext cx="12192000" cy="6858000"/>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8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1104900"/>
            <a:ext cx="11444768" cy="4265613"/>
          </a:xfrm>
          <a:prstGeom prst="rect">
            <a:avLst/>
          </a:prstGeom>
        </p:spPr>
        <p:txBody>
          <a:bodyPr/>
          <a:lstStyle>
            <a:lvl1pPr marL="230188" indent="-230188">
              <a:buClr>
                <a:schemeClr val="tx2"/>
              </a:buClr>
              <a:buFont typeface="Wingdings" pitchFamily="2" charset="2"/>
              <a:buChar char="§"/>
              <a:tabLst/>
              <a:defRPr sz="24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pic>
        <p:nvPicPr>
          <p:cNvPr id="5" name="Picture 4">
            <a:extLst>
              <a:ext uri="{FF2B5EF4-FFF2-40B4-BE49-F238E27FC236}">
                <a16:creationId xmlns:a16="http://schemas.microsoft.com/office/drawing/2014/main" id="{625EDBD2-E0AF-41EC-6E6C-440FB4A5FBB1}"/>
              </a:ext>
            </a:extLst>
          </p:cNvPr>
          <p:cNvPicPr>
            <a:picLocks noChangeAspect="1"/>
          </p:cNvPicPr>
          <p:nvPr userDrawn="1"/>
        </p:nvPicPr>
        <p:blipFill>
          <a:blip r:embed="rId3"/>
          <a:stretch>
            <a:fillRect/>
          </a:stretch>
        </p:blipFill>
        <p:spPr>
          <a:xfrm>
            <a:off x="11130398" y="6079549"/>
            <a:ext cx="642501" cy="445624"/>
          </a:xfrm>
          <a:prstGeom prst="rect">
            <a:avLst/>
          </a:prstGeom>
        </p:spPr>
      </p:pic>
      <p:sp>
        <p:nvSpPr>
          <p:cNvPr id="6" name="Google Shape;56;p30">
            <a:extLst>
              <a:ext uri="{FF2B5EF4-FFF2-40B4-BE49-F238E27FC236}">
                <a16:creationId xmlns:a16="http://schemas.microsoft.com/office/drawing/2014/main" id="{798A837D-3530-4CD7-4C04-442075F08563}"/>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pic>
        <p:nvPicPr>
          <p:cNvPr id="7" name="Picture 6" descr="Text&#10;&#10;Description automatically generated with medium confidence">
            <a:extLst>
              <a:ext uri="{FF2B5EF4-FFF2-40B4-BE49-F238E27FC236}">
                <a16:creationId xmlns:a16="http://schemas.microsoft.com/office/drawing/2014/main" id="{B97EEDEE-DFBC-BE3E-BF7D-FE40145E9C5E}"/>
              </a:ext>
            </a:extLst>
          </p:cNvPr>
          <p:cNvPicPr>
            <a:picLocks noChangeAspect="1"/>
          </p:cNvPicPr>
          <p:nvPr userDrawn="1"/>
        </p:nvPicPr>
        <p:blipFill>
          <a:blip r:embed="rId4"/>
          <a:stretch>
            <a:fillRect/>
          </a:stretch>
        </p:blipFill>
        <p:spPr>
          <a:xfrm>
            <a:off x="419101" y="6053104"/>
            <a:ext cx="2186776" cy="461995"/>
          </a:xfrm>
          <a:prstGeom prst="rect">
            <a:avLst/>
          </a:prstGeom>
        </p:spPr>
      </p:pic>
    </p:spTree>
    <p:extLst>
      <p:ext uri="{BB962C8B-B14F-4D97-AF65-F5344CB8AC3E}">
        <p14:creationId xmlns:p14="http://schemas.microsoft.com/office/powerpoint/2010/main" val="99252327"/>
      </p:ext>
    </p:extLst>
  </p:cSld>
  <p:clrMapOvr>
    <a:masterClrMapping/>
  </p:clrMapOvr>
  <p:extLst>
    <p:ext uri="{DCECCB84-F9BA-43D5-87BE-67443E8EF086}">
      <p15:sldGuideLst xmlns:p15="http://schemas.microsoft.com/office/powerpoint/2012/main">
        <p15:guide id="2" orient="horz" pos="696">
          <p15:clr>
            <a:srgbClr val="FBAE40"/>
          </p15:clr>
        </p15:guide>
        <p15:guide id="3" pos="3840">
          <p15:clr>
            <a:srgbClr val="FBAE40"/>
          </p15:clr>
        </p15:guide>
        <p15:guide id="4" pos="264">
          <p15:clr>
            <a:srgbClr val="FBAE40"/>
          </p15:clr>
        </p15:guide>
        <p15:guide id="5" pos="7416">
          <p15:clr>
            <a:srgbClr val="FBAE40"/>
          </p15:clr>
        </p15:guide>
        <p15:guide id="6" orient="horz" pos="384">
          <p15:clr>
            <a:srgbClr val="FBAE40"/>
          </p15:clr>
        </p15:guide>
        <p15:guide id="7" orient="horz" pos="35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75801B20-C797-2239-2FB7-55721E08EED9}"/>
              </a:ext>
            </a:extLst>
          </p:cNvPr>
          <p:cNvPicPr>
            <a:picLocks noChangeAspect="1"/>
          </p:cNvPicPr>
          <p:nvPr userDrawn="1"/>
        </p:nvPicPr>
        <p:blipFill>
          <a:blip r:embed="rId2"/>
          <a:stretch>
            <a:fillRect/>
          </a:stretch>
        </p:blipFill>
        <p:spPr>
          <a:xfrm>
            <a:off x="3048938" y="2854266"/>
            <a:ext cx="6094123" cy="1287491"/>
          </a:xfrm>
          <a:prstGeom prst="rect">
            <a:avLst/>
          </a:prstGeom>
        </p:spPr>
      </p:pic>
    </p:spTree>
    <p:extLst>
      <p:ext uri="{BB962C8B-B14F-4D97-AF65-F5344CB8AC3E}">
        <p14:creationId xmlns:p14="http://schemas.microsoft.com/office/powerpoint/2010/main" val="109317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0B7DA0-395F-9C2E-2AE6-1C21C94E8B10}"/>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 name="Rectangle 2">
            <a:extLst>
              <a:ext uri="{FF2B5EF4-FFF2-40B4-BE49-F238E27FC236}">
                <a16:creationId xmlns:a16="http://schemas.microsoft.com/office/drawing/2014/main" id="{F14E6650-E8E0-1974-A09A-B0BD85189588}"/>
              </a:ext>
            </a:extLst>
          </p:cNvPr>
          <p:cNvSpPr/>
          <p:nvPr userDrawn="1"/>
        </p:nvSpPr>
        <p:spPr>
          <a:xfrm>
            <a:off x="446625" y="3459781"/>
            <a:ext cx="5250669" cy="14475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3DE1A20-CA50-7E43-B2DF-55B2C48A854A}"/>
              </a:ext>
            </a:extLst>
          </p:cNvPr>
          <p:cNvSpPr txBox="1"/>
          <p:nvPr userDrawn="1"/>
        </p:nvSpPr>
        <p:spPr>
          <a:xfrm>
            <a:off x="327805" y="1087516"/>
            <a:ext cx="5520546" cy="1277273"/>
          </a:xfrm>
          <a:prstGeom prst="rect">
            <a:avLst/>
          </a:prstGeom>
          <a:noFill/>
        </p:spPr>
        <p:txBody>
          <a:bodyPr wrap="square" rtlCol="0">
            <a:spAutoFit/>
          </a:bodyPr>
          <a:lstStyle/>
          <a:p>
            <a:pPr marL="0" marR="0" lvl="0" indent="0" algn="l" defTabSz="1219170" rtl="0" eaLnBrk="1" fontAlgn="base"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chemeClr val="tx1"/>
                </a:solidFill>
                <a:effectLst/>
                <a:latin typeface="Source Sans Pro" panose="020B0503030403020204" pitchFamily="34" charset="0"/>
                <a:ea typeface="Arial"/>
                <a:cs typeface="Arial"/>
                <a:sym typeface="Arial"/>
              </a:rPr>
              <a:t>URL Element</a:t>
            </a:r>
          </a:p>
          <a:p>
            <a:pPr marL="0" marR="0" lvl="0" indent="0" algn="l" defTabSz="1219170" rtl="0" eaLnBrk="1" fontAlgn="base" latinLnBrk="0" hangingPunct="1">
              <a:lnSpc>
                <a:spcPct val="100000"/>
              </a:lnSpc>
              <a:spcBef>
                <a:spcPts val="600"/>
              </a:spcBef>
              <a:spcAft>
                <a:spcPts val="0"/>
              </a:spcAft>
              <a:buClr>
                <a:srgbClr val="000000"/>
              </a:buClr>
              <a:buSzTx/>
              <a:buFont typeface="Arial"/>
              <a:buNone/>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Using a consistent style for URLs helps our audiences immediately recognize a call to action and find more information online.</a:t>
            </a:r>
          </a:p>
        </p:txBody>
      </p:sp>
      <p:cxnSp>
        <p:nvCxnSpPr>
          <p:cNvPr id="12" name="Straight Connector 11">
            <a:extLst>
              <a:ext uri="{FF2B5EF4-FFF2-40B4-BE49-F238E27FC236}">
                <a16:creationId xmlns:a16="http://schemas.microsoft.com/office/drawing/2014/main" id="{5454DF2F-655E-EACA-28B5-B88190C1A125}"/>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D74F45-14FD-B04D-61AA-F7608F3B774F}"/>
              </a:ext>
            </a:extLst>
          </p:cNvPr>
          <p:cNvSpPr txBox="1"/>
          <p:nvPr userDrawn="1"/>
        </p:nvSpPr>
        <p:spPr>
          <a:xfrm>
            <a:off x="334078" y="283336"/>
            <a:ext cx="11438819"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chemeClr val="tx2"/>
                </a:solidFill>
                <a:latin typeface="Source Sans Pro" panose="020B0503030403020204" pitchFamily="34" charset="0"/>
              </a:rPr>
              <a:t>ADDITIONAL BRAND ELEMENTS</a:t>
            </a:r>
            <a:endParaRPr lang="en-US" sz="1050" b="1" i="0" dirty="0">
              <a:solidFill>
                <a:schemeClr val="tx2"/>
              </a:solidFill>
              <a:latin typeface="Source Sans Pro" panose="020B0503030403020204" pitchFamily="34" charset="0"/>
            </a:endParaRPr>
          </a:p>
        </p:txBody>
      </p:sp>
      <p:sp>
        <p:nvSpPr>
          <p:cNvPr id="15" name="Google Shape;56;p30">
            <a:extLst>
              <a:ext uri="{FF2B5EF4-FFF2-40B4-BE49-F238E27FC236}">
                <a16:creationId xmlns:a16="http://schemas.microsoft.com/office/drawing/2014/main" id="{8D437789-D171-DCFB-2D51-8E2FC2F83EAF}"/>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16" name="Picture 15" descr="A picture containing text, sign&#10;&#10;Description automatically generated">
            <a:extLst>
              <a:ext uri="{FF2B5EF4-FFF2-40B4-BE49-F238E27FC236}">
                <a16:creationId xmlns:a16="http://schemas.microsoft.com/office/drawing/2014/main" id="{D6095752-B57B-D387-4B9B-8AE28C3D2F64}"/>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17" name="TextBox 16">
            <a:extLst>
              <a:ext uri="{FF2B5EF4-FFF2-40B4-BE49-F238E27FC236}">
                <a16:creationId xmlns:a16="http://schemas.microsoft.com/office/drawing/2014/main" id="{A3168E45-FCCD-B965-DBF1-7E4541814050}"/>
              </a:ext>
            </a:extLst>
          </p:cNvPr>
          <p:cNvSpPr txBox="1"/>
          <p:nvPr userDrawn="1"/>
        </p:nvSpPr>
        <p:spPr>
          <a:xfrm>
            <a:off x="6119005" y="1068466"/>
            <a:ext cx="5520546" cy="1985159"/>
          </a:xfrm>
          <a:prstGeom prst="rect">
            <a:avLst/>
          </a:prstGeom>
          <a:noFill/>
        </p:spPr>
        <p:txBody>
          <a:bodyPr wrap="square" rtlCol="0">
            <a:spAutoFit/>
          </a:bodyPr>
          <a:lstStyle/>
          <a:p>
            <a:pPr marL="0" marR="0" lvl="0" indent="0" algn="l" defTabSz="1219170" rtl="0" eaLnBrk="1" fontAlgn="base"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chemeClr val="tx1"/>
                </a:solidFill>
                <a:effectLst/>
                <a:latin typeface="Source Sans Pro" panose="020B0503030403020204" pitchFamily="34" charset="0"/>
                <a:ea typeface="Arial"/>
                <a:cs typeface="Arial"/>
                <a:sym typeface="Arial"/>
              </a:rPr>
              <a:t>Icons</a:t>
            </a:r>
          </a:p>
          <a:p>
            <a:pPr marL="0" marR="0" lvl="0" indent="0" algn="l" defTabSz="1219170" rtl="0" eaLnBrk="1" fontAlgn="base" latinLnBrk="0" hangingPunct="1">
              <a:lnSpc>
                <a:spcPct val="100000"/>
              </a:lnSpc>
              <a:spcBef>
                <a:spcPts val="600"/>
              </a:spcBef>
              <a:spcAft>
                <a:spcPts val="0"/>
              </a:spcAft>
              <a:buClr>
                <a:srgbClr val="000000"/>
              </a:buClr>
              <a:buSzTx/>
              <a:buFont typeface="Arial"/>
              <a:buNone/>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Icons in publications are simple visual symbols that help draw attention to important information.</a:t>
            </a:r>
          </a:p>
          <a:p>
            <a:pPr marL="285750" marR="0" lvl="0" indent="-285750" algn="l" defTabSz="1219170" rtl="0" eaLnBrk="1" fontAlgn="base" latinLnBrk="0" hangingPunct="1">
              <a:lnSpc>
                <a:spcPct val="100000"/>
              </a:lnSpc>
              <a:spcBef>
                <a:spcPts val="600"/>
              </a:spcBef>
              <a:spcAft>
                <a:spcPts val="0"/>
              </a:spcAft>
              <a:buClr>
                <a:schemeClr val="tx2"/>
              </a:buClr>
              <a:buSzTx/>
              <a:buFont typeface="Wingdings" pitchFamily="2" charset="2"/>
              <a:buChar char="§"/>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Icons are meant to supplement and support content.</a:t>
            </a:r>
          </a:p>
          <a:p>
            <a:pPr marL="285750" marR="0" lvl="0" indent="-285750" algn="l" defTabSz="1219170" rtl="0" eaLnBrk="1" fontAlgn="base" latinLnBrk="0" hangingPunct="1">
              <a:lnSpc>
                <a:spcPct val="100000"/>
              </a:lnSpc>
              <a:spcBef>
                <a:spcPts val="600"/>
              </a:spcBef>
              <a:spcAft>
                <a:spcPts val="0"/>
              </a:spcAft>
              <a:buClr>
                <a:schemeClr val="tx2"/>
              </a:buClr>
              <a:buSzTx/>
              <a:buFont typeface="Wingdings" pitchFamily="2" charset="2"/>
              <a:buChar char="§"/>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They should never be combined with college, department, or program names to form a logo.</a:t>
            </a:r>
          </a:p>
        </p:txBody>
      </p:sp>
      <p:pic>
        <p:nvPicPr>
          <p:cNvPr id="2" name="Picture 1">
            <a:extLst>
              <a:ext uri="{FF2B5EF4-FFF2-40B4-BE49-F238E27FC236}">
                <a16:creationId xmlns:a16="http://schemas.microsoft.com/office/drawing/2014/main" id="{6326F1E3-FEA1-024D-BD8A-201505BA3B07}"/>
              </a:ext>
            </a:extLst>
          </p:cNvPr>
          <p:cNvPicPr>
            <a:picLocks noChangeAspect="1"/>
          </p:cNvPicPr>
          <p:nvPr userDrawn="1"/>
        </p:nvPicPr>
        <p:blipFill rotWithShape="1">
          <a:blip r:embed="rId4"/>
          <a:srcRect l="45074" t="-9692" r="50000" b="-9247"/>
          <a:stretch/>
        </p:blipFill>
        <p:spPr>
          <a:xfrm>
            <a:off x="713930" y="3683692"/>
            <a:ext cx="555876" cy="436191"/>
          </a:xfrm>
          <a:prstGeom prst="rect">
            <a:avLst/>
          </a:prstGeom>
        </p:spPr>
      </p:pic>
      <p:pic>
        <p:nvPicPr>
          <p:cNvPr id="4" name="Picture 3">
            <a:extLst>
              <a:ext uri="{FF2B5EF4-FFF2-40B4-BE49-F238E27FC236}">
                <a16:creationId xmlns:a16="http://schemas.microsoft.com/office/drawing/2014/main" id="{8DB39968-C7B3-E58D-B46B-4E2E8FF09B01}"/>
              </a:ext>
            </a:extLst>
          </p:cNvPr>
          <p:cNvPicPr>
            <a:picLocks noChangeAspect="1"/>
          </p:cNvPicPr>
          <p:nvPr userDrawn="1"/>
        </p:nvPicPr>
        <p:blipFill rotWithShape="1">
          <a:blip r:embed="rId4"/>
          <a:srcRect l="95877" t="-3920" r="-803" b="-15019"/>
          <a:stretch/>
        </p:blipFill>
        <p:spPr>
          <a:xfrm>
            <a:off x="723908" y="4289237"/>
            <a:ext cx="555876" cy="436191"/>
          </a:xfrm>
          <a:prstGeom prst="rect">
            <a:avLst/>
          </a:prstGeom>
        </p:spPr>
      </p:pic>
      <p:sp>
        <p:nvSpPr>
          <p:cNvPr id="5" name="TextBox 4">
            <a:extLst>
              <a:ext uri="{FF2B5EF4-FFF2-40B4-BE49-F238E27FC236}">
                <a16:creationId xmlns:a16="http://schemas.microsoft.com/office/drawing/2014/main" id="{0939D8FA-945F-A12E-CCA2-E751784F7A61}"/>
              </a:ext>
            </a:extLst>
          </p:cNvPr>
          <p:cNvSpPr txBox="1"/>
          <p:nvPr userDrawn="1"/>
        </p:nvSpPr>
        <p:spPr>
          <a:xfrm>
            <a:off x="1268810" y="4316096"/>
            <a:ext cx="24620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bg1"/>
                </a:solidFill>
                <a:effectLst/>
                <a:latin typeface="Source Sans Pro" panose="020B0503030403020204" pitchFamily="34" charset="0"/>
                <a:ea typeface="+mn-ea"/>
                <a:cs typeface="+mn-cs"/>
              </a:rPr>
              <a:t>website.uoregon.edu</a:t>
            </a:r>
          </a:p>
        </p:txBody>
      </p:sp>
      <p:sp>
        <p:nvSpPr>
          <p:cNvPr id="6" name="TextBox 5">
            <a:extLst>
              <a:ext uri="{FF2B5EF4-FFF2-40B4-BE49-F238E27FC236}">
                <a16:creationId xmlns:a16="http://schemas.microsoft.com/office/drawing/2014/main" id="{CE2C001B-0AEE-0FFE-94D2-7EE53117ACA9}"/>
              </a:ext>
            </a:extLst>
          </p:cNvPr>
          <p:cNvSpPr txBox="1"/>
          <p:nvPr userDrawn="1"/>
        </p:nvSpPr>
        <p:spPr>
          <a:xfrm>
            <a:off x="1268810" y="3711797"/>
            <a:ext cx="24620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bg2"/>
                </a:solidFill>
                <a:effectLst/>
                <a:latin typeface="Source Sans Pro" panose="020B0503030403020204" pitchFamily="34" charset="0"/>
                <a:ea typeface="+mn-ea"/>
                <a:cs typeface="+mn-cs"/>
              </a:rPr>
              <a:t>website.uoregon.edu</a:t>
            </a:r>
          </a:p>
        </p:txBody>
      </p:sp>
      <p:pic>
        <p:nvPicPr>
          <p:cNvPr id="7" name="Picture 6">
            <a:extLst>
              <a:ext uri="{FF2B5EF4-FFF2-40B4-BE49-F238E27FC236}">
                <a16:creationId xmlns:a16="http://schemas.microsoft.com/office/drawing/2014/main" id="{651A5FF9-56F8-E129-E2AD-72DA4C8547D0}"/>
              </a:ext>
            </a:extLst>
          </p:cNvPr>
          <p:cNvPicPr>
            <a:picLocks noChangeAspect="1"/>
          </p:cNvPicPr>
          <p:nvPr userDrawn="1"/>
        </p:nvPicPr>
        <p:blipFill rotWithShape="1">
          <a:blip r:embed="rId4"/>
          <a:srcRect l="-281" t="-10572" r="95355" b="-8367"/>
          <a:stretch/>
        </p:blipFill>
        <p:spPr>
          <a:xfrm>
            <a:off x="769589" y="2840854"/>
            <a:ext cx="555876" cy="436191"/>
          </a:xfrm>
          <a:prstGeom prst="rect">
            <a:avLst/>
          </a:prstGeom>
        </p:spPr>
      </p:pic>
      <p:sp>
        <p:nvSpPr>
          <p:cNvPr id="8" name="TextBox 7">
            <a:extLst>
              <a:ext uri="{FF2B5EF4-FFF2-40B4-BE49-F238E27FC236}">
                <a16:creationId xmlns:a16="http://schemas.microsoft.com/office/drawing/2014/main" id="{57D1D0D1-7F13-2F5A-AD42-C12DB145D26F}"/>
              </a:ext>
            </a:extLst>
          </p:cNvPr>
          <p:cNvSpPr txBox="1"/>
          <p:nvPr userDrawn="1"/>
        </p:nvSpPr>
        <p:spPr>
          <a:xfrm>
            <a:off x="1268810" y="2868959"/>
            <a:ext cx="24620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tx2"/>
                </a:solidFill>
                <a:effectLst/>
                <a:latin typeface="Source Sans Pro" panose="020B0503030403020204" pitchFamily="34" charset="0"/>
                <a:ea typeface="+mn-ea"/>
                <a:cs typeface="+mn-cs"/>
              </a:rPr>
              <a:t>website.uoregon.edu</a:t>
            </a:r>
          </a:p>
        </p:txBody>
      </p:sp>
    </p:spTree>
    <p:extLst>
      <p:ext uri="{BB962C8B-B14F-4D97-AF65-F5344CB8AC3E}">
        <p14:creationId xmlns:p14="http://schemas.microsoft.com/office/powerpoint/2010/main" val="806456085"/>
      </p:ext>
    </p:extLst>
  </p:cSld>
  <p:clrMapOvr>
    <a:masterClrMapping/>
  </p:clrMapOvr>
  <p:extLst>
    <p:ext uri="{DCECCB84-F9BA-43D5-87BE-67443E8EF086}">
      <p15:sldGuideLst xmlns:p15="http://schemas.microsoft.com/office/powerpoint/2012/main">
        <p15:guide id="1" orient="horz" pos="3576" userDrawn="1">
          <p15:clr>
            <a:srgbClr val="FBAE40"/>
          </p15:clr>
        </p15:guide>
        <p15:guide id="2" pos="264" userDrawn="1">
          <p15:clr>
            <a:srgbClr val="FBAE40"/>
          </p15:clr>
        </p15:guide>
        <p15:guide id="3" pos="7416" userDrawn="1">
          <p15:clr>
            <a:srgbClr val="FBAE40"/>
          </p15:clr>
        </p15:guide>
        <p15:guide id="4" orient="horz" pos="384" userDrawn="1">
          <p15:clr>
            <a:srgbClr val="FBAE40"/>
          </p15:clr>
        </p15:guide>
        <p15:guide id="5" orient="horz" pos="672" userDrawn="1">
          <p15:clr>
            <a:srgbClr val="FBAE40"/>
          </p15:clr>
        </p15:guide>
        <p15:guide id="6" pos="3840" userDrawn="1">
          <p15:clr>
            <a:srgbClr val="FBAE40"/>
          </p15:clr>
        </p15:guide>
        <p15:guide id="7" pos="40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D2D6AE-AC1A-175F-DDF9-1B94EE310908}"/>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 name="TextBox 2">
            <a:extLst>
              <a:ext uri="{FF2B5EF4-FFF2-40B4-BE49-F238E27FC236}">
                <a16:creationId xmlns:a16="http://schemas.microsoft.com/office/drawing/2014/main" id="{9F115ED5-4F49-8043-BC48-42158CACC1AA}"/>
              </a:ext>
            </a:extLst>
          </p:cNvPr>
          <p:cNvSpPr txBox="1"/>
          <p:nvPr userDrawn="1"/>
        </p:nvSpPr>
        <p:spPr>
          <a:xfrm>
            <a:off x="328132" y="1105118"/>
            <a:ext cx="11181744" cy="4344779"/>
          </a:xfrm>
          <a:prstGeom prst="rect">
            <a:avLst/>
          </a:prstGeom>
          <a:noFill/>
        </p:spPr>
        <p:txBody>
          <a:bodyPr wrap="square" rtlCol="0">
            <a:spAutoFit/>
          </a:bodyPr>
          <a:lstStyle/>
          <a:p>
            <a:pPr marL="11113" lvl="1" indent="0" fontAlgn="auto">
              <a:spcBef>
                <a:spcPts val="1067"/>
              </a:spcBef>
              <a:tabLst/>
              <a:defRPr/>
            </a:pPr>
            <a:r>
              <a:rPr lang="en-US" sz="1800" b="0" i="0" dirty="0">
                <a:solidFill>
                  <a:schemeClr val="tx1"/>
                </a:solidFill>
                <a:latin typeface="Source Sans Pro" panose="020B0503030403020204" pitchFamily="34" charset="0"/>
              </a:rPr>
              <a:t>One of the most common ways to reduce file size is to compress one or all of the pictures in your PowerPoint file. You may want to try this with one picture at a time to be sure you are satisfied with the result after compression.</a:t>
            </a:r>
          </a:p>
          <a:p>
            <a:pPr marL="11113" lvl="1" indent="0" fontAlgn="auto">
              <a:spcBef>
                <a:spcPts val="1667"/>
              </a:spcBef>
              <a:tabLst/>
              <a:defRPr/>
            </a:pPr>
            <a:r>
              <a:rPr lang="en-US" sz="1800" b="1" i="0" dirty="0">
                <a:solidFill>
                  <a:schemeClr val="tx1"/>
                </a:solidFill>
                <a:latin typeface="Source Sans Pro" panose="020B0503030403020204" pitchFamily="34" charset="0"/>
              </a:rPr>
              <a:t>How to Compress a Picture</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In Normal View, select a picture or image on a slide.</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Click the Picture Tools Format or Format Picture tab in the Ribbon.</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In the Adjust group, click Compress Pictures. A dialog box appears.</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Select the check box to Apply only to this picture if you want to compress only the current picture </a:t>
            </a:r>
            <a:br>
              <a:rPr lang="en-US" sz="1600" b="0" i="0" dirty="0">
                <a:solidFill>
                  <a:schemeClr val="tx1"/>
                </a:solidFill>
                <a:latin typeface="Source Sans Pro" panose="020B0503030403020204" pitchFamily="34" charset="0"/>
              </a:rPr>
            </a:br>
            <a:r>
              <a:rPr lang="en-US" sz="1600" b="0" i="0" u="sng" dirty="0">
                <a:solidFill>
                  <a:schemeClr val="tx1"/>
                </a:solidFill>
                <a:latin typeface="Source Sans Pro" panose="020B0503030403020204" pitchFamily="34" charset="0"/>
              </a:rPr>
              <a:t>or</a:t>
            </a:r>
            <a:r>
              <a:rPr lang="en-US" sz="1600" b="0" i="0" dirty="0">
                <a:solidFill>
                  <a:schemeClr val="tx1"/>
                </a:solidFill>
                <a:latin typeface="Source Sans Pro" panose="020B0503030403020204" pitchFamily="34" charset="0"/>
              </a:rPr>
              <a:t> uncheck this option if you wish to compress all pictures in the presentation.</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Select the check box to Delete cropped areas of pictures if you have cropped images and want to </a:t>
            </a:r>
            <a:br>
              <a:rPr lang="en-US" sz="1600" b="0" i="0" dirty="0">
                <a:solidFill>
                  <a:schemeClr val="tx1"/>
                </a:solidFill>
                <a:latin typeface="Source Sans Pro" panose="020B0503030403020204" pitchFamily="34" charset="0"/>
              </a:rPr>
            </a:br>
            <a:r>
              <a:rPr lang="en-US" sz="1600" b="0" i="0" dirty="0">
                <a:solidFill>
                  <a:schemeClr val="tx1"/>
                </a:solidFill>
                <a:latin typeface="Source Sans Pro" panose="020B0503030403020204" pitchFamily="34" charset="0"/>
              </a:rPr>
              <a:t>permanently delete the areas you have removed by cropping.</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Choose the desired document resolution.</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Click OK.</a:t>
            </a:r>
          </a:p>
        </p:txBody>
      </p:sp>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690C1F4-6D25-5FDC-DC9A-DCFAC7E4FCDE}"/>
              </a:ext>
            </a:extLst>
          </p:cNvPr>
          <p:cNvSpPr txBox="1"/>
          <p:nvPr userDrawn="1"/>
        </p:nvSpPr>
        <p:spPr>
          <a:xfrm>
            <a:off x="334079" y="283336"/>
            <a:ext cx="11438818"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chemeClr val="tx2"/>
                </a:solidFill>
                <a:latin typeface="Source Sans Pro" panose="020B0503030403020204" pitchFamily="34" charset="0"/>
              </a:rPr>
              <a:t>FILE SIZE AND IMAGE COMPRESSION</a:t>
            </a:r>
            <a:endParaRPr lang="en-US" sz="1050" b="1" i="0" dirty="0">
              <a:solidFill>
                <a:schemeClr val="tx2"/>
              </a:solidFill>
              <a:latin typeface="Source Sans Pro" panose="020B0503030403020204" pitchFamily="34" charset="0"/>
            </a:endParaRPr>
          </a:p>
        </p:txBody>
      </p:sp>
    </p:spTree>
    <p:extLst>
      <p:ext uri="{BB962C8B-B14F-4D97-AF65-F5344CB8AC3E}">
        <p14:creationId xmlns:p14="http://schemas.microsoft.com/office/powerpoint/2010/main" val="1771217293"/>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4DC627-CBAB-6420-083C-7A9FAB9C451D}"/>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10" name="TextBox 9">
            <a:extLst>
              <a:ext uri="{FF2B5EF4-FFF2-40B4-BE49-F238E27FC236}">
                <a16:creationId xmlns:a16="http://schemas.microsoft.com/office/drawing/2014/main" id="{F3DE1A20-CA50-7E43-B2DF-55B2C48A854A}"/>
              </a:ext>
            </a:extLst>
          </p:cNvPr>
          <p:cNvSpPr txBox="1"/>
          <p:nvPr userDrawn="1"/>
        </p:nvSpPr>
        <p:spPr>
          <a:xfrm>
            <a:off x="327804" y="1087516"/>
            <a:ext cx="11293849" cy="646331"/>
          </a:xfrm>
          <a:prstGeom prst="rect">
            <a:avLst/>
          </a:prstGeom>
          <a:noFill/>
        </p:spPr>
        <p:txBody>
          <a:bodyPr wrap="square" rtlCol="0">
            <a:spAutoFit/>
          </a:bodyPr>
          <a:lstStyle/>
          <a:p>
            <a:pPr marL="0" marR="0" lvl="0" indent="0" algn="l" defTabSz="1219170" rtl="0" eaLnBrk="1" fontAlgn="base"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To reduce the size of this PowerPoint Template, a few slide and image options have been removed from the Slide Master. You can view and download the additional slides and images by visiting:</a:t>
            </a:r>
            <a:endParaRPr lang="en-US" sz="1800" b="0" i="0" dirty="0">
              <a:solidFill>
                <a:schemeClr val="tx1"/>
              </a:solidFill>
              <a:latin typeface="Source Sans Pro" panose="020B0503030403020204" pitchFamily="34" charset="0"/>
            </a:endParaRPr>
          </a:p>
        </p:txBody>
      </p:sp>
      <p:cxnSp>
        <p:nvCxnSpPr>
          <p:cNvPr id="12" name="Straight Connector 11">
            <a:extLst>
              <a:ext uri="{FF2B5EF4-FFF2-40B4-BE49-F238E27FC236}">
                <a16:creationId xmlns:a16="http://schemas.microsoft.com/office/drawing/2014/main" id="{5454DF2F-655E-EACA-28B5-B88190C1A125}"/>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D74F45-14FD-B04D-61AA-F7608F3B774F}"/>
              </a:ext>
            </a:extLst>
          </p:cNvPr>
          <p:cNvSpPr txBox="1"/>
          <p:nvPr userDrawn="1"/>
        </p:nvSpPr>
        <p:spPr>
          <a:xfrm>
            <a:off x="334078" y="283336"/>
            <a:ext cx="11353800"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chemeClr val="tx2"/>
                </a:solidFill>
                <a:latin typeface="Source Sans Pro" panose="020B0503030403020204" pitchFamily="34" charset="0"/>
              </a:rPr>
              <a:t>ADDITIONAL POWERPOINT SLIDE AND IMAGE OPTIONS</a:t>
            </a:r>
            <a:endParaRPr lang="en-US" sz="1050" b="1" i="0" dirty="0">
              <a:solidFill>
                <a:schemeClr val="tx2"/>
              </a:solidFill>
              <a:latin typeface="Source Sans Pro" panose="020B0503030403020204" pitchFamily="34" charset="0"/>
            </a:endParaRPr>
          </a:p>
        </p:txBody>
      </p:sp>
      <p:sp>
        <p:nvSpPr>
          <p:cNvPr id="15" name="Google Shape;56;p30">
            <a:extLst>
              <a:ext uri="{FF2B5EF4-FFF2-40B4-BE49-F238E27FC236}">
                <a16:creationId xmlns:a16="http://schemas.microsoft.com/office/drawing/2014/main" id="{8D437789-D171-DCFB-2D51-8E2FC2F83EAF}"/>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16" name="Picture 15" descr="A picture containing text, sign&#10;&#10;Description automatically generated">
            <a:extLst>
              <a:ext uri="{FF2B5EF4-FFF2-40B4-BE49-F238E27FC236}">
                <a16:creationId xmlns:a16="http://schemas.microsoft.com/office/drawing/2014/main" id="{D6095752-B57B-D387-4B9B-8AE28C3D2F64}"/>
              </a:ext>
            </a:extLst>
          </p:cNvPr>
          <p:cNvPicPr>
            <a:picLocks noChangeAspect="1"/>
          </p:cNvPicPr>
          <p:nvPr userDrawn="1"/>
        </p:nvPicPr>
        <p:blipFill>
          <a:blip r:embed="rId3"/>
          <a:stretch>
            <a:fillRect/>
          </a:stretch>
        </p:blipFill>
        <p:spPr>
          <a:xfrm>
            <a:off x="419101" y="6053105"/>
            <a:ext cx="2186776" cy="461995"/>
          </a:xfrm>
          <a:prstGeom prst="rect">
            <a:avLst/>
          </a:prstGeom>
        </p:spPr>
      </p:pic>
    </p:spTree>
    <p:extLst>
      <p:ext uri="{BB962C8B-B14F-4D97-AF65-F5344CB8AC3E}">
        <p14:creationId xmlns:p14="http://schemas.microsoft.com/office/powerpoint/2010/main" val="943930909"/>
      </p:ext>
    </p:extLst>
  </p:cSld>
  <p:clrMapOvr>
    <a:masterClrMapping/>
  </p:clrMapOvr>
  <p:extLst>
    <p:ext uri="{DCECCB84-F9BA-43D5-87BE-67443E8EF086}">
      <p15:sldGuideLst xmlns:p15="http://schemas.microsoft.com/office/powerpoint/2012/main">
        <p15:guide id="1" orient="horz" pos="3576" userDrawn="1">
          <p15:clr>
            <a:srgbClr val="FBAE40"/>
          </p15:clr>
        </p15:guide>
        <p15:guide id="2" pos="264" userDrawn="1">
          <p15:clr>
            <a:srgbClr val="FBAE40"/>
          </p15:clr>
        </p15:guide>
        <p15:guide id="3" pos="7416" userDrawn="1">
          <p15:clr>
            <a:srgbClr val="FBAE40"/>
          </p15:clr>
        </p15:guide>
        <p15:guide id="4" orient="horz" pos="384" userDrawn="1">
          <p15:clr>
            <a:srgbClr val="FBAE40"/>
          </p15:clr>
        </p15:guide>
        <p15:guide id="5"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2"/>
          <a:stretch>
            <a:fillRect/>
          </a:stretch>
        </p:blipFill>
        <p:spPr>
          <a:xfrm>
            <a:off x="742950" y="5372100"/>
            <a:ext cx="3606800" cy="762000"/>
          </a:xfrm>
          <a:prstGeom prst="rect">
            <a:avLst/>
          </a:prstGeom>
        </p:spPr>
      </p:pic>
      <p:sp>
        <p:nvSpPr>
          <p:cNvPr id="2" name="Text Placeholder 5">
            <a:extLst>
              <a:ext uri="{FF2B5EF4-FFF2-40B4-BE49-F238E27FC236}">
                <a16:creationId xmlns:a16="http://schemas.microsoft.com/office/drawing/2014/main" id="{081B01A3-05C0-E8D6-6FA2-B48F0A268CFC}"/>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Source Sans Pro Semibold"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3" name="Text Placeholder 7">
            <a:extLst>
              <a:ext uri="{FF2B5EF4-FFF2-40B4-BE49-F238E27FC236}">
                <a16:creationId xmlns:a16="http://schemas.microsoft.com/office/drawing/2014/main" id="{481D98FB-BF12-3D10-68F2-B7117A79E3C7}"/>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Source Sans Pro" panose="020B0503030403020204" pitchFamily="34" charset="0"/>
              </a:defRPr>
            </a:lvl1pPr>
          </a:lstStyle>
          <a:p>
            <a:pPr lvl="0"/>
            <a:r>
              <a:rPr lang="en-US" dirty="0"/>
              <a:t>Presentation sub-headline</a:t>
            </a:r>
          </a:p>
        </p:txBody>
      </p:sp>
      <p:sp>
        <p:nvSpPr>
          <p:cNvPr id="5" name="Text Placeholder 9">
            <a:extLst>
              <a:ext uri="{FF2B5EF4-FFF2-40B4-BE49-F238E27FC236}">
                <a16:creationId xmlns:a16="http://schemas.microsoft.com/office/drawing/2014/main" id="{D3A98DA2-8FC1-7F06-DE4C-C18206EFC83C}"/>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24486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E6DFAC-D393-1D79-9B0F-C137D6AF9D7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2000"/>
                    </a14:imgEffect>
                  </a14:imgLayer>
                </a14:imgProps>
              </a:ext>
            </a:extLst>
          </a:blip>
          <a:srcRect t="7812" b="7812"/>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7CD106D-D3BC-E402-E62C-77246EF04E5A}"/>
              </a:ext>
            </a:extLst>
          </p:cNvPr>
          <p:cNvSpPr/>
          <p:nvPr userDrawn="1"/>
        </p:nvSpPr>
        <p:spPr>
          <a:xfrm>
            <a:off x="0" y="0"/>
            <a:ext cx="12192000" cy="6858000"/>
          </a:xfrm>
          <a:prstGeom prst="rect">
            <a:avLst/>
          </a:prstGeom>
          <a:solidFill>
            <a:schemeClr val="tx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4"/>
          <a:stretch>
            <a:fillRect/>
          </a:stretch>
        </p:blipFill>
        <p:spPr>
          <a:xfrm>
            <a:off x="742950" y="5372100"/>
            <a:ext cx="3606800" cy="762000"/>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
        <p:nvSpPr>
          <p:cNvPr id="2" name="Text Placeholder 5">
            <a:extLst>
              <a:ext uri="{FF2B5EF4-FFF2-40B4-BE49-F238E27FC236}">
                <a16:creationId xmlns:a16="http://schemas.microsoft.com/office/drawing/2014/main" id="{85E9274C-0682-C300-E819-015FBEC15FEF}"/>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Source Sans Pro Semibold"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3" name="Text Placeholder 7">
            <a:extLst>
              <a:ext uri="{FF2B5EF4-FFF2-40B4-BE49-F238E27FC236}">
                <a16:creationId xmlns:a16="http://schemas.microsoft.com/office/drawing/2014/main" id="{7604962E-D783-A698-2AB5-EC5A9445E229}"/>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Source Sans Pro" panose="020B0503030403020204" pitchFamily="34" charset="0"/>
              </a:defRPr>
            </a:lvl1pPr>
          </a:lstStyle>
          <a:p>
            <a:pPr lvl="0"/>
            <a:r>
              <a:rPr lang="en-US" dirty="0"/>
              <a:t>Presentation sub-headline</a:t>
            </a:r>
          </a:p>
        </p:txBody>
      </p:sp>
      <p:sp>
        <p:nvSpPr>
          <p:cNvPr id="5" name="Text Placeholder 9">
            <a:extLst>
              <a:ext uri="{FF2B5EF4-FFF2-40B4-BE49-F238E27FC236}">
                <a16:creationId xmlns:a16="http://schemas.microsoft.com/office/drawing/2014/main" id="{36B4FFE2-6B0B-CF38-D619-24580D393DDD}"/>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857131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62000">
              <a:schemeClr val="tx2"/>
            </a:gs>
            <a:gs pos="0">
              <a:schemeClr val="tx1">
                <a:alpha val="0"/>
              </a:schemeClr>
            </a:gs>
          </a:gsLst>
          <a:lin ang="5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B8DB0E-7C28-6AD1-669D-83BCFA3709D2}"/>
              </a:ext>
            </a:extLst>
          </p:cNvPr>
          <p:cNvPicPr>
            <a:picLocks noChangeAspect="1"/>
          </p:cNvPicPr>
          <p:nvPr userDrawn="1"/>
        </p:nvPicPr>
        <p:blipFill>
          <a:blip r:embed="rId2"/>
          <a:srcRect t="7812" b="781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B95792F-D541-EF2F-64B5-BD8B91213525}"/>
              </a:ext>
            </a:extLst>
          </p:cNvPr>
          <p:cNvSpPr/>
          <p:nvPr userDrawn="1"/>
        </p:nvSpPr>
        <p:spPr>
          <a:xfrm>
            <a:off x="0" y="0"/>
            <a:ext cx="12192000" cy="6858000"/>
          </a:xfrm>
          <a:prstGeom prst="rect">
            <a:avLst/>
          </a:prstGeom>
          <a:gradFill>
            <a:gsLst>
              <a:gs pos="100000">
                <a:schemeClr val="tx2"/>
              </a:gs>
              <a:gs pos="85000">
                <a:schemeClr val="tx2"/>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3"/>
          <a:stretch>
            <a:fillRect/>
          </a:stretch>
        </p:blipFill>
        <p:spPr>
          <a:xfrm>
            <a:off x="742950" y="5372100"/>
            <a:ext cx="3606800" cy="762000"/>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
        <p:nvSpPr>
          <p:cNvPr id="13" name="Text Placeholder 5">
            <a:extLst>
              <a:ext uri="{FF2B5EF4-FFF2-40B4-BE49-F238E27FC236}">
                <a16:creationId xmlns:a16="http://schemas.microsoft.com/office/drawing/2014/main" id="{D5F34248-C5DD-C1E4-17A1-490AD33D2265}"/>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Source Sans Pro Semibold"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14" name="Text Placeholder 7">
            <a:extLst>
              <a:ext uri="{FF2B5EF4-FFF2-40B4-BE49-F238E27FC236}">
                <a16:creationId xmlns:a16="http://schemas.microsoft.com/office/drawing/2014/main" id="{E761F346-DC81-59B9-C9E8-13E964BD7558}"/>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Source Sans Pro" panose="020B0503030403020204" pitchFamily="34" charset="0"/>
              </a:defRPr>
            </a:lvl1pPr>
          </a:lstStyle>
          <a:p>
            <a:pPr lvl="0"/>
            <a:r>
              <a:rPr lang="en-US" dirty="0"/>
              <a:t>Presentation sub-headline</a:t>
            </a:r>
          </a:p>
        </p:txBody>
      </p:sp>
      <p:sp>
        <p:nvSpPr>
          <p:cNvPr id="15" name="Text Placeholder 9">
            <a:extLst>
              <a:ext uri="{FF2B5EF4-FFF2-40B4-BE49-F238E27FC236}">
                <a16:creationId xmlns:a16="http://schemas.microsoft.com/office/drawing/2014/main" id="{5ACB7DDC-C2C9-18F4-67E0-4B68ADFF1C3A}"/>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29980466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FE7EAD-A4A0-D832-0FC3-672817A9CB65}"/>
              </a:ext>
            </a:extLst>
          </p:cNvPr>
          <p:cNvPicPr>
            <a:picLocks noChangeAspect="1"/>
          </p:cNvPicPr>
          <p:nvPr userDrawn="1"/>
        </p:nvPicPr>
        <p:blipFill rotWithShape="1">
          <a:blip r:embed="rId2"/>
          <a:srcRect t="10832" r="17984" b="19969"/>
          <a:stretch/>
        </p:blipFill>
        <p:spPr>
          <a:xfrm>
            <a:off x="0" y="0"/>
            <a:ext cx="12192000" cy="6858000"/>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3"/>
          <a:stretch>
            <a:fillRect/>
          </a:stretch>
        </p:blipFill>
        <p:spPr>
          <a:xfrm>
            <a:off x="742950" y="5372100"/>
            <a:ext cx="3606800" cy="762000"/>
          </a:xfrm>
          <a:prstGeom prst="rect">
            <a:avLst/>
          </a:prstGeom>
        </p:spPr>
      </p:pic>
      <p:sp>
        <p:nvSpPr>
          <p:cNvPr id="6" name="Text Placeholder 5">
            <a:extLst>
              <a:ext uri="{FF2B5EF4-FFF2-40B4-BE49-F238E27FC236}">
                <a16:creationId xmlns:a16="http://schemas.microsoft.com/office/drawing/2014/main" id="{F95CB496-3620-CADC-DB66-1D1E41D860C8}"/>
              </a:ext>
            </a:extLst>
          </p:cNvPr>
          <p:cNvSpPr>
            <a:spLocks noGrp="1"/>
          </p:cNvSpPr>
          <p:nvPr>
            <p:ph type="body" sz="quarter" idx="10" hasCustomPrompt="1"/>
          </p:nvPr>
        </p:nvSpPr>
        <p:spPr>
          <a:xfrm>
            <a:off x="742950" y="1485900"/>
            <a:ext cx="10877550" cy="762000"/>
          </a:xfrm>
          <a:prstGeom prst="rect">
            <a:avLst/>
          </a:prstGeom>
        </p:spPr>
        <p:txBody>
          <a:bodyPr/>
          <a:lstStyle>
            <a:lvl1pPr marL="0" indent="0">
              <a:buNone/>
              <a:defRPr sz="5400" b="1" i="0">
                <a:solidFill>
                  <a:schemeClr val="tx2"/>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PRESENTATION HEADLINE</a:t>
            </a:r>
          </a:p>
        </p:txBody>
      </p:sp>
      <p:sp>
        <p:nvSpPr>
          <p:cNvPr id="8" name="Text Placeholder 7">
            <a:extLst>
              <a:ext uri="{FF2B5EF4-FFF2-40B4-BE49-F238E27FC236}">
                <a16:creationId xmlns:a16="http://schemas.microsoft.com/office/drawing/2014/main" id="{7C1AA1C4-B3E1-74EB-16D8-7666701C9713}"/>
              </a:ext>
            </a:extLst>
          </p:cNvPr>
          <p:cNvSpPr>
            <a:spLocks noGrp="1"/>
          </p:cNvSpPr>
          <p:nvPr>
            <p:ph type="body" sz="quarter" idx="11" hasCustomPrompt="1"/>
          </p:nvPr>
        </p:nvSpPr>
        <p:spPr>
          <a:xfrm>
            <a:off x="742950" y="2400300"/>
            <a:ext cx="10877550" cy="914400"/>
          </a:xfrm>
          <a:prstGeom prst="rect">
            <a:avLst/>
          </a:prstGeom>
        </p:spPr>
        <p:txBody>
          <a:bodyPr/>
          <a:lstStyle>
            <a:lvl1pPr marL="0" indent="0">
              <a:buNone/>
              <a:defRPr sz="3200" b="0" i="0">
                <a:solidFill>
                  <a:schemeClr val="tx2"/>
                </a:solidFill>
                <a:latin typeface="Source Sans Pro" panose="020B0503030403020204" pitchFamily="34" charset="0"/>
              </a:defRPr>
            </a:lvl1pPr>
          </a:lstStyle>
          <a:p>
            <a:pPr lvl="0"/>
            <a:r>
              <a:rPr lang="en-US" dirty="0"/>
              <a:t>Presentation sub-headline</a:t>
            </a:r>
          </a:p>
        </p:txBody>
      </p:sp>
      <p:sp>
        <p:nvSpPr>
          <p:cNvPr id="10" name="Text Placeholder 9">
            <a:extLst>
              <a:ext uri="{FF2B5EF4-FFF2-40B4-BE49-F238E27FC236}">
                <a16:creationId xmlns:a16="http://schemas.microsoft.com/office/drawing/2014/main" id="{24A9B2C7-9928-4E79-7497-6D82980B8B98}"/>
              </a:ext>
            </a:extLst>
          </p:cNvPr>
          <p:cNvSpPr>
            <a:spLocks noGrp="1"/>
          </p:cNvSpPr>
          <p:nvPr>
            <p:ph type="body" sz="quarter" idx="12" hasCustomPrompt="1"/>
          </p:nvPr>
        </p:nvSpPr>
        <p:spPr>
          <a:xfrm>
            <a:off x="742950" y="952500"/>
            <a:ext cx="10877550" cy="381000"/>
          </a:xfrm>
          <a:prstGeom prst="rect">
            <a:avLst/>
          </a:prstGeom>
        </p:spPr>
        <p:txBody>
          <a:bodyPr/>
          <a:lstStyle>
            <a:lvl1pPr marL="0" indent="0">
              <a:buNone/>
              <a:defRPr sz="2000" b="0" i="0">
                <a:solidFill>
                  <a:schemeClr val="tx2"/>
                </a:solidFill>
                <a:latin typeface="Source Sans Pro" panose="020B0503030403020204" pitchFamily="34" charset="0"/>
              </a:defRPr>
            </a:lvl1pPr>
          </a:lstStyle>
          <a:p>
            <a:pPr lvl="0"/>
            <a:r>
              <a:rPr lang="en-US" dirty="0"/>
              <a:t>Month Day, Year</a:t>
            </a:r>
          </a:p>
        </p:txBody>
      </p:sp>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75686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F3FECA-43AC-A287-BB54-C4585B2ADDB1}"/>
              </a:ext>
            </a:extLst>
          </p:cNvPr>
          <p:cNvPicPr>
            <a:picLocks noChangeAspect="1"/>
          </p:cNvPicPr>
          <p:nvPr userDrawn="1"/>
        </p:nvPicPr>
        <p:blipFill>
          <a:blip r:embed="rId2"/>
          <a:stretch>
            <a:fillRect/>
          </a:stretch>
        </p:blipFill>
        <p:spPr>
          <a:xfrm>
            <a:off x="11130397" y="6069476"/>
            <a:ext cx="642500" cy="445624"/>
          </a:xfrm>
          <a:prstGeom prst="rect">
            <a:avLst/>
          </a:prstGeom>
        </p:spPr>
      </p:pic>
      <p:pic>
        <p:nvPicPr>
          <p:cNvPr id="12" name="Picture 11">
            <a:extLst>
              <a:ext uri="{FF2B5EF4-FFF2-40B4-BE49-F238E27FC236}">
                <a16:creationId xmlns:a16="http://schemas.microsoft.com/office/drawing/2014/main" id="{E6BDAF3F-08A3-F6D4-8DFB-21AA7B59996A}"/>
              </a:ext>
            </a:extLst>
          </p:cNvPr>
          <p:cNvPicPr>
            <a:picLocks noChangeAspect="1"/>
          </p:cNvPicPr>
          <p:nvPr userDrawn="1"/>
        </p:nvPicPr>
        <p:blipFill rotWithShape="1">
          <a:blip r:embed="rId3">
            <a:alphaModFix amt="50000"/>
          </a:blip>
          <a:srcRect l="23020" t="40529" r="4254" b="18562"/>
          <a:stretch/>
        </p:blipFill>
        <p:spPr>
          <a:xfrm flipV="1">
            <a:off x="1" y="0"/>
            <a:ext cx="12192000" cy="6858000"/>
          </a:xfrm>
          <a:prstGeom prst="rect">
            <a:avLst/>
          </a:prstGeom>
        </p:spPr>
      </p:pic>
      <p:sp>
        <p:nvSpPr>
          <p:cNvPr id="10" name="Google Shape;56;p30">
            <a:extLst>
              <a:ext uri="{FF2B5EF4-FFF2-40B4-BE49-F238E27FC236}">
                <a16:creationId xmlns:a16="http://schemas.microsoft.com/office/drawing/2014/main" id="{B5ACF100-73EB-40A3-7754-AD2992F6481B}"/>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11" name="Picture 10" descr="A picture containing text, sign&#10;&#10;Description automatically generated">
            <a:extLst>
              <a:ext uri="{FF2B5EF4-FFF2-40B4-BE49-F238E27FC236}">
                <a16:creationId xmlns:a16="http://schemas.microsoft.com/office/drawing/2014/main" id="{4B3B5083-00D2-F1A4-E4D8-B73191323CEB}"/>
              </a:ext>
            </a:extLst>
          </p:cNvPr>
          <p:cNvPicPr>
            <a:picLocks noChangeAspect="1"/>
          </p:cNvPicPr>
          <p:nvPr userDrawn="1"/>
        </p:nvPicPr>
        <p:blipFill>
          <a:blip r:embed="rId4"/>
          <a:stretch>
            <a:fillRect/>
          </a:stretch>
        </p:blipFill>
        <p:spPr>
          <a:xfrm>
            <a:off x="419101" y="6053105"/>
            <a:ext cx="2186776" cy="461995"/>
          </a:xfrm>
          <a:prstGeom prst="rect">
            <a:avLst/>
          </a:prstGeom>
        </p:spPr>
      </p:pic>
      <p:sp>
        <p:nvSpPr>
          <p:cNvPr id="2" name="Text Placeholder 5">
            <a:extLst>
              <a:ext uri="{FF2B5EF4-FFF2-40B4-BE49-F238E27FC236}">
                <a16:creationId xmlns:a16="http://schemas.microsoft.com/office/drawing/2014/main" id="{0D51382F-3E9E-DF4C-0585-962957429CB4}"/>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tx2"/>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Tree>
    <p:extLst>
      <p:ext uri="{BB962C8B-B14F-4D97-AF65-F5344CB8AC3E}">
        <p14:creationId xmlns:p14="http://schemas.microsoft.com/office/powerpoint/2010/main" val="4198049248"/>
      </p:ext>
    </p:extLst>
  </p:cSld>
  <p:clrMapOvr>
    <a:masterClrMapping/>
  </p:clrMapOvr>
  <p:extLst>
    <p:ext uri="{DCECCB84-F9BA-43D5-87BE-67443E8EF086}">
      <p15:sldGuideLst xmlns:p15="http://schemas.microsoft.com/office/powerpoint/2012/main">
        <p15:guide id="1" pos="3840" userDrawn="1">
          <p15:clr>
            <a:srgbClr val="FBAE40"/>
          </p15:clr>
        </p15:guide>
        <p15:guide id="2" pos="26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056021"/>
      </p:ext>
    </p:extLst>
  </p:cSld>
  <p:clrMap bg1="lt1" tx1="dk1" bg2="lt2" tx2="dk2" accent1="accent1" accent2="accent2" accent3="accent3" accent4="accent4" accent5="accent5" accent6="accent6" hlink="hlink" folHlink="folHlink"/>
  <p:sldLayoutIdLst>
    <p:sldLayoutId id="2147483660" r:id="rId1"/>
    <p:sldLayoutId id="2147483666" r:id="rId2"/>
    <p:sldLayoutId id="2147483664" r:id="rId3"/>
    <p:sldLayoutId id="2147483674" r:id="rId4"/>
    <p:sldLayoutId id="2147483669" r:id="rId5"/>
    <p:sldLayoutId id="2147483678" r:id="rId6"/>
    <p:sldLayoutId id="2147483679" r:id="rId7"/>
    <p:sldLayoutId id="2147483680" r:id="rId8"/>
    <p:sldLayoutId id="2147483671" r:id="rId9"/>
    <p:sldLayoutId id="2147483676" r:id="rId10"/>
    <p:sldLayoutId id="2147483672" r:id="rId11"/>
    <p:sldLayoutId id="2147483673" r:id="rId12"/>
    <p:sldLayoutId id="2147483665" r:id="rId13"/>
    <p:sldLayoutId id="2147483667" r:id="rId14"/>
    <p:sldLayoutId id="2147483668" r:id="rId15"/>
    <p:sldLayoutId id="2147483675" r:id="rId16"/>
    <p:sldLayoutId id="2147483681" r:id="rId17"/>
    <p:sldLayoutId id="214748367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UO-OACISS/apex" TargetMode="External"/><Relationship Id="rId2"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hyperlink" Target="https://doi.org/10.1109/ESPM256814.2022.00008" TargetMode="External"/><Relationship Id="rId5" Type="http://schemas.openxmlformats.org/officeDocument/2006/relationships/image" Target="../media/image23.png"/><Relationship Id="rId4" Type="http://schemas.openxmlformats.org/officeDocument/2006/relationships/hyperlink" Target="https://github.com/khuck/apex-tutorial"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github.com/STEllAR-GROUP/hpx" TargetMode="External"/><Relationship Id="rId3" Type="http://schemas.openxmlformats.org/officeDocument/2006/relationships/image" Target="../media/image25.emf"/><Relationship Id="rId7" Type="http://schemas.openxmlformats.org/officeDocument/2006/relationships/hyperlink" Target="https://github.com/STEllAR-GROUP/octotiger" TargetMode="External"/><Relationship Id="rId2" Type="http://schemas.openxmlformats.org/officeDocument/2006/relationships/image" Target="../media/image24.emf"/><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hyperlink" Target="https://github.com/khuck/apex-kokkos-tuning" TargetMode="Externa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3.xml"/><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hyperlink" Target="https://github.com/khuck/apex-kokkos-tuning"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hyperlink" Target="https://github.com/UO-OACISS/tau2" TargetMode="External"/><Relationship Id="rId2" Type="http://schemas.openxmlformats.org/officeDocument/2006/relationships/hyperlink" Target="https://tau.uoregon.edu/" TargetMode="Externa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hyperlink" Target="https://vampir.eu/"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109/ProTools49597.2019.00010" TargetMode="External"/><Relationship Id="rId2" Type="http://schemas.openxmlformats.org/officeDocument/2006/relationships/hyperlink" Target="https://github.com/UO-OACISS/perfstubs" TargetMode="Externa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86133DA-DB05-FEB2-DC01-375B11717104}"/>
              </a:ext>
            </a:extLst>
          </p:cNvPr>
          <p:cNvSpPr>
            <a:spLocks noGrp="1"/>
          </p:cNvSpPr>
          <p:nvPr>
            <p:ph type="body" sz="quarter" idx="10" hasCustomPrompt="1"/>
          </p:nvPr>
        </p:nvSpPr>
        <p:spPr>
          <a:xfrm>
            <a:off x="744311" y="2314303"/>
            <a:ext cx="10877550" cy="986790"/>
          </a:xfrm>
          <a:prstGeom prst="rect">
            <a:avLst/>
          </a:prstGeom>
        </p:spPr>
        <p:txBody>
          <a:bodyPr/>
          <a:lstStyle>
            <a:lvl1pPr marL="0" indent="0">
              <a:buNone/>
              <a:defRPr sz="7200" b="1" i="0">
                <a:solidFill>
                  <a:schemeClr val="bg1"/>
                </a:solidFill>
                <a:latin typeface="Source Sans Pro Black"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err="1"/>
              <a:t>Kokkos</a:t>
            </a:r>
            <a:r>
              <a:rPr lang="en-US" dirty="0"/>
              <a:t> Tools:</a:t>
            </a:r>
          </a:p>
        </p:txBody>
      </p:sp>
      <p:sp>
        <p:nvSpPr>
          <p:cNvPr id="3" name="Text Placeholder 7">
            <a:extLst>
              <a:ext uri="{FF2B5EF4-FFF2-40B4-BE49-F238E27FC236}">
                <a16:creationId xmlns:a16="http://schemas.microsoft.com/office/drawing/2014/main" id="{7CFE96E6-B677-2883-BF28-FF1695FAC643}"/>
              </a:ext>
            </a:extLst>
          </p:cNvPr>
          <p:cNvSpPr>
            <a:spLocks noGrp="1"/>
          </p:cNvSpPr>
          <p:nvPr>
            <p:ph type="body" sz="quarter" idx="11" hasCustomPrompt="1"/>
          </p:nvPr>
        </p:nvSpPr>
        <p:spPr>
          <a:xfrm>
            <a:off x="744311" y="3326983"/>
            <a:ext cx="10877550" cy="986790"/>
          </a:xfrm>
          <a:prstGeom prst="rect">
            <a:avLst/>
          </a:prstGeom>
        </p:spPr>
        <p:txBody>
          <a:bodyPr/>
          <a:lstStyle>
            <a:lvl1pPr marL="0" indent="0">
              <a:buNone/>
              <a:defRPr sz="3200" b="1" i="1">
                <a:solidFill>
                  <a:schemeClr val="bg1"/>
                </a:solidFill>
                <a:latin typeface="Source Sans Pro SemiBold" panose="020B0503030403020204" pitchFamily="34" charset="0"/>
              </a:defRPr>
            </a:lvl1pPr>
          </a:lstStyle>
          <a:p>
            <a:pPr lvl="0"/>
            <a:r>
              <a:rPr lang="en-US" dirty="0" err="1"/>
              <a:t>Kokkos</a:t>
            </a:r>
            <a:r>
              <a:rPr lang="en-US" dirty="0"/>
              <a:t> support in the TAU and APEX portable performance measurement tools</a:t>
            </a:r>
          </a:p>
        </p:txBody>
      </p:sp>
      <p:sp>
        <p:nvSpPr>
          <p:cNvPr id="4" name="Text Placeholder 9">
            <a:extLst>
              <a:ext uri="{FF2B5EF4-FFF2-40B4-BE49-F238E27FC236}">
                <a16:creationId xmlns:a16="http://schemas.microsoft.com/office/drawing/2014/main" id="{EB7B23C5-6356-3956-BF44-A1872C52E14A}"/>
              </a:ext>
            </a:extLst>
          </p:cNvPr>
          <p:cNvSpPr>
            <a:spLocks noGrp="1"/>
          </p:cNvSpPr>
          <p:nvPr>
            <p:ph type="body" sz="quarter" idx="12" hasCustomPrompt="1"/>
          </p:nvPr>
        </p:nvSpPr>
        <p:spPr>
          <a:xfrm>
            <a:off x="744311" y="4305909"/>
            <a:ext cx="10877550" cy="381000"/>
          </a:xfrm>
          <a:prstGeom prst="rect">
            <a:avLst/>
          </a:prstGeom>
        </p:spPr>
        <p:txBody>
          <a:bodyPr/>
          <a:lstStyle>
            <a:lvl1pPr marL="0" indent="0">
              <a:buNone/>
              <a:defRPr sz="2000" b="0" i="1">
                <a:solidFill>
                  <a:schemeClr val="bg1"/>
                </a:solidFill>
                <a:latin typeface="Source Sans Pro" panose="020B0503030403020204" pitchFamily="34" charset="0"/>
              </a:defRPr>
            </a:lvl1pPr>
          </a:lstStyle>
          <a:p>
            <a:pPr lvl="0"/>
            <a:r>
              <a:rPr lang="en-US" dirty="0"/>
              <a:t>Kevin A. Huck</a:t>
            </a:r>
          </a:p>
          <a:p>
            <a:pPr lvl="0"/>
            <a:r>
              <a:rPr lang="en-US" dirty="0"/>
              <a:t>Oregon Advanced Computing Institute for Science and Society (OACISS)</a:t>
            </a:r>
          </a:p>
        </p:txBody>
      </p:sp>
    </p:spTree>
    <p:extLst>
      <p:ext uri="{BB962C8B-B14F-4D97-AF65-F5344CB8AC3E}">
        <p14:creationId xmlns:p14="http://schemas.microsoft.com/office/powerpoint/2010/main" val="2899106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6221A25-D44E-E150-4B01-4211663F3B1A}"/>
              </a:ext>
            </a:extLst>
          </p:cNvPr>
          <p:cNvSpPr>
            <a:spLocks noGrp="1"/>
          </p:cNvSpPr>
          <p:nvPr>
            <p:ph type="body" sz="quarter" idx="10"/>
          </p:nvPr>
        </p:nvSpPr>
        <p:spPr>
          <a:xfrm>
            <a:off x="309253" y="3036570"/>
            <a:ext cx="10293677" cy="784860"/>
          </a:xfrm>
        </p:spPr>
        <p:txBody>
          <a:bodyPr/>
          <a:lstStyle/>
          <a:p>
            <a:r>
              <a:rPr lang="en-US" dirty="0"/>
              <a:t>APEX</a:t>
            </a:r>
          </a:p>
        </p:txBody>
      </p:sp>
    </p:spTree>
    <p:extLst>
      <p:ext uri="{BB962C8B-B14F-4D97-AF65-F5344CB8AC3E}">
        <p14:creationId xmlns:p14="http://schemas.microsoft.com/office/powerpoint/2010/main" val="1165092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36;gf185c03650_0_14">
            <a:extLst>
              <a:ext uri="{FF2B5EF4-FFF2-40B4-BE49-F238E27FC236}">
                <a16:creationId xmlns:a16="http://schemas.microsoft.com/office/drawing/2014/main" id="{2158697D-66EF-E846-237D-180120638AEC}"/>
              </a:ext>
            </a:extLst>
          </p:cNvPr>
          <p:cNvPicPr preferRelativeResize="0"/>
          <p:nvPr/>
        </p:nvPicPr>
        <p:blipFill rotWithShape="1">
          <a:blip r:embed="rId2">
            <a:alphaModFix/>
          </a:blip>
          <a:srcRect l="1023" t="8490" r="26381" b="28616"/>
          <a:stretch/>
        </p:blipFill>
        <p:spPr>
          <a:xfrm>
            <a:off x="6759616" y="879835"/>
            <a:ext cx="5306150" cy="2585857"/>
          </a:xfrm>
          <a:prstGeom prst="rect">
            <a:avLst/>
          </a:prstGeom>
          <a:noFill/>
          <a:ln>
            <a:noFill/>
          </a:ln>
        </p:spPr>
      </p:pic>
      <p:sp>
        <p:nvSpPr>
          <p:cNvPr id="2" name="Title 1">
            <a:extLst>
              <a:ext uri="{FF2B5EF4-FFF2-40B4-BE49-F238E27FC236}">
                <a16:creationId xmlns:a16="http://schemas.microsoft.com/office/drawing/2014/main" id="{3AD669A6-8C33-BA50-36A9-436E877C21C4}"/>
              </a:ext>
            </a:extLst>
          </p:cNvPr>
          <p:cNvSpPr>
            <a:spLocks noGrp="1"/>
          </p:cNvSpPr>
          <p:nvPr>
            <p:ph type="ctrTitle"/>
          </p:nvPr>
        </p:nvSpPr>
        <p:spPr/>
        <p:txBody>
          <a:bodyPr/>
          <a:lstStyle/>
          <a:p>
            <a:r>
              <a:rPr lang="en-US" dirty="0"/>
              <a:t>Autonomic Performance Environment for </a:t>
            </a:r>
            <a:r>
              <a:rPr lang="en-US" dirty="0" err="1"/>
              <a:t>Exascale</a:t>
            </a:r>
            <a:r>
              <a:rPr lang="en-US" dirty="0"/>
              <a:t> (APEX)</a:t>
            </a:r>
          </a:p>
        </p:txBody>
      </p:sp>
      <p:sp>
        <p:nvSpPr>
          <p:cNvPr id="3" name="Text Placeholder 2">
            <a:extLst>
              <a:ext uri="{FF2B5EF4-FFF2-40B4-BE49-F238E27FC236}">
                <a16:creationId xmlns:a16="http://schemas.microsoft.com/office/drawing/2014/main" id="{F8013671-EAB3-DFB2-8803-FF6C2585A018}"/>
              </a:ext>
            </a:extLst>
          </p:cNvPr>
          <p:cNvSpPr>
            <a:spLocks noGrp="1"/>
          </p:cNvSpPr>
          <p:nvPr>
            <p:ph type="body" sz="quarter" idx="10"/>
          </p:nvPr>
        </p:nvSpPr>
        <p:spPr/>
        <p:txBody>
          <a:bodyPr/>
          <a:lstStyle/>
          <a:p>
            <a:r>
              <a:rPr lang="en-US" dirty="0"/>
              <a:t>Autonomic Performance Environment for </a:t>
            </a:r>
            <a:r>
              <a:rPr lang="en-US" dirty="0" err="1"/>
              <a:t>eXascale</a:t>
            </a:r>
            <a:endParaRPr lang="en-US" dirty="0"/>
          </a:p>
          <a:p>
            <a:r>
              <a:rPr lang="en-US" dirty="0"/>
              <a:t>Performance Measurement</a:t>
            </a:r>
          </a:p>
          <a:p>
            <a:r>
              <a:rPr lang="en-US" b="1" dirty="0"/>
              <a:t>Runtime Adaptation</a:t>
            </a:r>
          </a:p>
          <a:p>
            <a:r>
              <a:rPr lang="en-US" dirty="0"/>
              <a:t>Designed for AMT runtimes (HPX)</a:t>
            </a:r>
          </a:p>
          <a:p>
            <a:pPr lvl="1"/>
            <a:r>
              <a:rPr lang="en-US" dirty="0"/>
              <a:t>but works with conventional parallel models</a:t>
            </a:r>
          </a:p>
          <a:p>
            <a:r>
              <a:rPr lang="en-US" dirty="0"/>
              <a:t>Focus on </a:t>
            </a:r>
            <a:r>
              <a:rPr lang="en-US" b="1" dirty="0"/>
              <a:t>task dependency</a:t>
            </a:r>
            <a:r>
              <a:rPr lang="en-US" dirty="0"/>
              <a:t> graph, not calling context graph</a:t>
            </a:r>
          </a:p>
          <a:p>
            <a:r>
              <a:rPr lang="en-US" dirty="0"/>
              <a:t>Supports HPX, C/C++ threads, OpenMP, </a:t>
            </a:r>
            <a:r>
              <a:rPr lang="en-US" dirty="0" err="1"/>
              <a:t>OpenACC</a:t>
            </a:r>
            <a:r>
              <a:rPr lang="en-US" dirty="0"/>
              <a:t>, </a:t>
            </a:r>
            <a:r>
              <a:rPr lang="en-US" dirty="0" err="1"/>
              <a:t>Kokkos</a:t>
            </a:r>
            <a:r>
              <a:rPr lang="en-US" dirty="0"/>
              <a:t>, Raja, CUDA, HIP, SYCL, </a:t>
            </a:r>
            <a:r>
              <a:rPr lang="en-US" dirty="0" err="1"/>
              <a:t>StarPU</a:t>
            </a:r>
            <a:r>
              <a:rPr lang="en-US" dirty="0"/>
              <a:t>... Working on YAKL, Iris</a:t>
            </a:r>
          </a:p>
          <a:p>
            <a:r>
              <a:rPr lang="en-US" dirty="0">
                <a:hlinkClick r:id="rId3"/>
              </a:rPr>
              <a:t>https://github.com/UO-OACISS/apex</a:t>
            </a:r>
            <a:r>
              <a:rPr lang="en-US" dirty="0"/>
              <a:t> and </a:t>
            </a:r>
            <a:r>
              <a:rPr lang="en-US" dirty="0">
                <a:hlinkClick r:id="rId4"/>
              </a:rPr>
              <a:t>https://github.com/khuck/apex-tutorial</a:t>
            </a:r>
            <a:r>
              <a:rPr lang="en-US" dirty="0"/>
              <a:t> </a:t>
            </a:r>
          </a:p>
          <a:p>
            <a:r>
              <a:rPr lang="en-US" dirty="0"/>
              <a:t>Active Harmony* (</a:t>
            </a:r>
            <a:r>
              <a:rPr lang="en-US" dirty="0" err="1"/>
              <a:t>Nelder</a:t>
            </a:r>
            <a:r>
              <a:rPr lang="en-US" dirty="0"/>
              <a:t> Mead), Simulated Annealing, Genetic Search, hill climbing for parametric search methods, as well as exhaustive and random</a:t>
            </a:r>
          </a:p>
        </p:txBody>
      </p:sp>
      <p:pic>
        <p:nvPicPr>
          <p:cNvPr id="5" name="Google Shape;138;gf185c03650_0_14">
            <a:extLst>
              <a:ext uri="{FF2B5EF4-FFF2-40B4-BE49-F238E27FC236}">
                <a16:creationId xmlns:a16="http://schemas.microsoft.com/office/drawing/2014/main" id="{C17AAFE0-CAED-917A-4FE9-789781A7F54D}"/>
              </a:ext>
            </a:extLst>
          </p:cNvPr>
          <p:cNvPicPr preferRelativeResize="0"/>
          <p:nvPr/>
        </p:nvPicPr>
        <p:blipFill>
          <a:blip r:embed="rId5">
            <a:alphaModFix/>
          </a:blip>
          <a:stretch>
            <a:fillRect/>
          </a:stretch>
        </p:blipFill>
        <p:spPr>
          <a:xfrm>
            <a:off x="9851223" y="71131"/>
            <a:ext cx="1453810" cy="642272"/>
          </a:xfrm>
          <a:prstGeom prst="rect">
            <a:avLst/>
          </a:prstGeom>
          <a:noFill/>
          <a:ln>
            <a:noFill/>
          </a:ln>
        </p:spPr>
      </p:pic>
      <p:sp>
        <p:nvSpPr>
          <p:cNvPr id="6" name="TextBox 5">
            <a:extLst>
              <a:ext uri="{FF2B5EF4-FFF2-40B4-BE49-F238E27FC236}">
                <a16:creationId xmlns:a16="http://schemas.microsoft.com/office/drawing/2014/main" id="{61B46D61-70A0-BB12-5E3F-24BF350FBD17}"/>
              </a:ext>
            </a:extLst>
          </p:cNvPr>
          <p:cNvSpPr txBox="1"/>
          <p:nvPr/>
        </p:nvSpPr>
        <p:spPr>
          <a:xfrm>
            <a:off x="3005083" y="5612104"/>
            <a:ext cx="8885312" cy="646331"/>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hlinkClick r:id="rId6"/>
              </a:rPr>
              <a:t>https://doi.org/10.1109/ESPM256814.2022.00008</a:t>
            </a:r>
            <a:r>
              <a:rPr lang="en-US" dirty="0">
                <a:latin typeface="Source Sans Pro" panose="020B0503030403020204" pitchFamily="34" charset="0"/>
                <a:ea typeface="Source Sans Pro" panose="020B0503030403020204" pitchFamily="34" charset="0"/>
              </a:rPr>
              <a:t> : “</a:t>
            </a:r>
            <a:r>
              <a:rPr lang="en-US" i="0" u="none" strike="noStrike" dirty="0">
                <a:solidFill>
                  <a:srgbClr val="333333"/>
                </a:solidFill>
                <a:effectLst/>
                <a:latin typeface="Source Sans Pro" panose="020B0503030403020204" pitchFamily="34" charset="0"/>
                <a:ea typeface="Source Sans Pro" panose="020B0503030403020204" pitchFamily="34" charset="0"/>
              </a:rPr>
              <a:t>Broad Performance Measurement Support for Asynchronous Multi-Tasking with APEX”, Huck, ESPM, 2022</a:t>
            </a:r>
          </a:p>
        </p:txBody>
      </p:sp>
    </p:spTree>
    <p:extLst>
      <p:ext uri="{BB962C8B-B14F-4D97-AF65-F5344CB8AC3E}">
        <p14:creationId xmlns:p14="http://schemas.microsoft.com/office/powerpoint/2010/main" val="1421505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D918C6-B335-4D36-DC6D-92FD1B7FD39A}"/>
              </a:ext>
            </a:extLst>
          </p:cNvPr>
          <p:cNvSpPr>
            <a:spLocks noGrp="1"/>
          </p:cNvSpPr>
          <p:nvPr>
            <p:ph type="ctrTitle"/>
          </p:nvPr>
        </p:nvSpPr>
        <p:spPr/>
        <p:txBody>
          <a:bodyPr/>
          <a:lstStyle/>
          <a:p>
            <a:r>
              <a:rPr lang="en-US" dirty="0"/>
              <a:t>APEX example – Octo-Tiger (Octree astrophysics in HPX, </a:t>
            </a:r>
            <a:r>
              <a:rPr lang="en-US" dirty="0" err="1"/>
              <a:t>Kokkos</a:t>
            </a:r>
            <a:r>
              <a:rPr lang="en-US" dirty="0"/>
              <a:t>)</a:t>
            </a:r>
          </a:p>
        </p:txBody>
      </p:sp>
      <p:pic>
        <p:nvPicPr>
          <p:cNvPr id="5" name="Picture 4">
            <a:extLst>
              <a:ext uri="{FF2B5EF4-FFF2-40B4-BE49-F238E27FC236}">
                <a16:creationId xmlns:a16="http://schemas.microsoft.com/office/drawing/2014/main" id="{5995097F-19C0-3432-D6C8-EA1898439FF0}"/>
              </a:ext>
            </a:extLst>
          </p:cNvPr>
          <p:cNvPicPr>
            <a:picLocks noChangeAspect="1"/>
          </p:cNvPicPr>
          <p:nvPr/>
        </p:nvPicPr>
        <p:blipFill>
          <a:blip r:embed="rId2"/>
          <a:stretch>
            <a:fillRect/>
          </a:stretch>
        </p:blipFill>
        <p:spPr>
          <a:xfrm>
            <a:off x="144664" y="1806720"/>
            <a:ext cx="5782711" cy="1445678"/>
          </a:xfrm>
          <a:prstGeom prst="rect">
            <a:avLst/>
          </a:prstGeom>
        </p:spPr>
      </p:pic>
      <p:pic>
        <p:nvPicPr>
          <p:cNvPr id="6" name="Picture 5">
            <a:extLst>
              <a:ext uri="{FF2B5EF4-FFF2-40B4-BE49-F238E27FC236}">
                <a16:creationId xmlns:a16="http://schemas.microsoft.com/office/drawing/2014/main" id="{4737BBEA-8D9F-2501-25C4-2745A73871E4}"/>
              </a:ext>
            </a:extLst>
          </p:cNvPr>
          <p:cNvPicPr>
            <a:picLocks noChangeAspect="1"/>
          </p:cNvPicPr>
          <p:nvPr/>
        </p:nvPicPr>
        <p:blipFill>
          <a:blip r:embed="rId3"/>
          <a:stretch>
            <a:fillRect/>
          </a:stretch>
        </p:blipFill>
        <p:spPr>
          <a:xfrm>
            <a:off x="144664" y="780161"/>
            <a:ext cx="5782711" cy="1445678"/>
          </a:xfrm>
          <a:prstGeom prst="rect">
            <a:avLst/>
          </a:prstGeom>
        </p:spPr>
      </p:pic>
      <p:pic>
        <p:nvPicPr>
          <p:cNvPr id="7" name="Picture 6">
            <a:extLst>
              <a:ext uri="{FF2B5EF4-FFF2-40B4-BE49-F238E27FC236}">
                <a16:creationId xmlns:a16="http://schemas.microsoft.com/office/drawing/2014/main" id="{1B166F42-C20C-6EDC-C516-155B4C39E90D}"/>
              </a:ext>
            </a:extLst>
          </p:cNvPr>
          <p:cNvPicPr>
            <a:picLocks noChangeAspect="1"/>
          </p:cNvPicPr>
          <p:nvPr/>
        </p:nvPicPr>
        <p:blipFill>
          <a:blip r:embed="rId4"/>
          <a:stretch>
            <a:fillRect/>
          </a:stretch>
        </p:blipFill>
        <p:spPr>
          <a:xfrm>
            <a:off x="8120981" y="747148"/>
            <a:ext cx="4029835" cy="3312285"/>
          </a:xfrm>
          <a:prstGeom prst="rect">
            <a:avLst/>
          </a:prstGeom>
        </p:spPr>
      </p:pic>
      <p:pic>
        <p:nvPicPr>
          <p:cNvPr id="8" name="Picture 7">
            <a:extLst>
              <a:ext uri="{FF2B5EF4-FFF2-40B4-BE49-F238E27FC236}">
                <a16:creationId xmlns:a16="http://schemas.microsoft.com/office/drawing/2014/main" id="{E308FE1A-CCE2-605F-3E86-0DAC0D401621}"/>
              </a:ext>
            </a:extLst>
          </p:cNvPr>
          <p:cNvPicPr>
            <a:picLocks noChangeAspect="1"/>
          </p:cNvPicPr>
          <p:nvPr/>
        </p:nvPicPr>
        <p:blipFill>
          <a:blip r:embed="rId5"/>
          <a:stretch>
            <a:fillRect/>
          </a:stretch>
        </p:blipFill>
        <p:spPr>
          <a:xfrm>
            <a:off x="7027959" y="3547157"/>
            <a:ext cx="3988112" cy="3310843"/>
          </a:xfrm>
          <a:prstGeom prst="rect">
            <a:avLst/>
          </a:prstGeom>
        </p:spPr>
      </p:pic>
      <p:pic>
        <p:nvPicPr>
          <p:cNvPr id="9" name="Picture 8">
            <a:extLst>
              <a:ext uri="{FF2B5EF4-FFF2-40B4-BE49-F238E27FC236}">
                <a16:creationId xmlns:a16="http://schemas.microsoft.com/office/drawing/2014/main" id="{CFF2A8CE-08D9-E149-BAFF-3ABB6C6C2142}"/>
              </a:ext>
            </a:extLst>
          </p:cNvPr>
          <p:cNvPicPr>
            <a:picLocks noChangeAspect="1"/>
          </p:cNvPicPr>
          <p:nvPr/>
        </p:nvPicPr>
        <p:blipFill rotWithShape="1">
          <a:blip r:embed="rId6"/>
          <a:srcRect b="33418"/>
          <a:stretch/>
        </p:blipFill>
        <p:spPr>
          <a:xfrm>
            <a:off x="41185" y="3203141"/>
            <a:ext cx="5589564" cy="2791253"/>
          </a:xfrm>
          <a:prstGeom prst="rect">
            <a:avLst/>
          </a:prstGeom>
        </p:spPr>
      </p:pic>
      <p:sp>
        <p:nvSpPr>
          <p:cNvPr id="10" name="TextBox 9">
            <a:extLst>
              <a:ext uri="{FF2B5EF4-FFF2-40B4-BE49-F238E27FC236}">
                <a16:creationId xmlns:a16="http://schemas.microsoft.com/office/drawing/2014/main" id="{D446D357-8892-0C38-1634-EB6C177EA918}"/>
              </a:ext>
            </a:extLst>
          </p:cNvPr>
          <p:cNvSpPr txBox="1"/>
          <p:nvPr/>
        </p:nvSpPr>
        <p:spPr>
          <a:xfrm>
            <a:off x="2897697" y="5235783"/>
            <a:ext cx="4130262" cy="584775"/>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Comparing </a:t>
            </a:r>
            <a:r>
              <a:rPr lang="en-US" sz="1600" b="1" dirty="0" err="1">
                <a:latin typeface="Source Sans Pro" panose="020B0503030403020204" pitchFamily="34" charset="0"/>
                <a:ea typeface="Source Sans Pro" panose="020B0503030403020204" pitchFamily="34" charset="0"/>
              </a:rPr>
              <a:t>subgrid</a:t>
            </a:r>
            <a:r>
              <a:rPr lang="en-US" sz="1600" b="1" dirty="0">
                <a:latin typeface="Source Sans Pro" panose="020B0503030403020204" pitchFamily="34" charset="0"/>
                <a:ea typeface="Source Sans Pro" panose="020B0503030403020204" pitchFamily="34" charset="0"/>
              </a:rPr>
              <a:t> sizes and relative kernel performance with CUPTI device activity</a:t>
            </a:r>
          </a:p>
        </p:txBody>
      </p:sp>
      <p:sp>
        <p:nvSpPr>
          <p:cNvPr id="11" name="TextBox 10">
            <a:extLst>
              <a:ext uri="{FF2B5EF4-FFF2-40B4-BE49-F238E27FC236}">
                <a16:creationId xmlns:a16="http://schemas.microsoft.com/office/drawing/2014/main" id="{CF21AB1E-467D-977B-5F70-ADD829792F5B}"/>
              </a:ext>
            </a:extLst>
          </p:cNvPr>
          <p:cNvSpPr txBox="1"/>
          <p:nvPr/>
        </p:nvSpPr>
        <p:spPr>
          <a:xfrm>
            <a:off x="4424920" y="1122356"/>
            <a:ext cx="3816255"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Tracking GPU memory usage with CUPTI</a:t>
            </a:r>
          </a:p>
        </p:txBody>
      </p:sp>
      <p:sp>
        <p:nvSpPr>
          <p:cNvPr id="12" name="TextBox 11">
            <a:extLst>
              <a:ext uri="{FF2B5EF4-FFF2-40B4-BE49-F238E27FC236}">
                <a16:creationId xmlns:a16="http://schemas.microsoft.com/office/drawing/2014/main" id="{E7AFB405-F1E6-496C-8BD7-24BEF0676081}"/>
              </a:ext>
            </a:extLst>
          </p:cNvPr>
          <p:cNvSpPr txBox="1"/>
          <p:nvPr/>
        </p:nvSpPr>
        <p:spPr>
          <a:xfrm>
            <a:off x="3884818" y="1939952"/>
            <a:ext cx="4236163"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Monitoring GPU utilization with NVML library</a:t>
            </a:r>
          </a:p>
        </p:txBody>
      </p:sp>
      <p:sp>
        <p:nvSpPr>
          <p:cNvPr id="13" name="TextBox 12">
            <a:extLst>
              <a:ext uri="{FF2B5EF4-FFF2-40B4-BE49-F238E27FC236}">
                <a16:creationId xmlns:a16="http://schemas.microsoft.com/office/drawing/2014/main" id="{2A67B98A-03F0-9F99-40D6-C1681437E31E}"/>
              </a:ext>
            </a:extLst>
          </p:cNvPr>
          <p:cNvSpPr txBox="1"/>
          <p:nvPr/>
        </p:nvSpPr>
        <p:spPr>
          <a:xfrm>
            <a:off x="7656497" y="3230242"/>
            <a:ext cx="4029835" cy="584775"/>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Full task tree (above) and task graph (below) showing task dependencies</a:t>
            </a:r>
          </a:p>
        </p:txBody>
      </p:sp>
      <p:sp>
        <p:nvSpPr>
          <p:cNvPr id="14" name="TextBox 13">
            <a:extLst>
              <a:ext uri="{FF2B5EF4-FFF2-40B4-BE49-F238E27FC236}">
                <a16:creationId xmlns:a16="http://schemas.microsoft.com/office/drawing/2014/main" id="{F074C02E-9172-444D-0FB1-0B056E844A0B}"/>
              </a:ext>
            </a:extLst>
          </p:cNvPr>
          <p:cNvSpPr txBox="1"/>
          <p:nvPr/>
        </p:nvSpPr>
        <p:spPr>
          <a:xfrm>
            <a:off x="4332628" y="6004052"/>
            <a:ext cx="2623041" cy="400110"/>
          </a:xfrm>
          <a:prstGeom prst="rect">
            <a:avLst/>
          </a:prstGeom>
          <a:noFill/>
        </p:spPr>
        <p:txBody>
          <a:bodyPr wrap="square" rtlCol="0">
            <a:spAutoFit/>
          </a:bodyPr>
          <a:lstStyle/>
          <a:p>
            <a:r>
              <a:rPr lang="en-US" sz="1000" dirty="0">
                <a:hlinkClick r:id="rId7"/>
              </a:rPr>
              <a:t>https://github.com/STEllAR-GROUP/octotiger</a:t>
            </a:r>
            <a:r>
              <a:rPr lang="en-US" sz="1000" dirty="0"/>
              <a:t> </a:t>
            </a:r>
          </a:p>
          <a:p>
            <a:r>
              <a:rPr lang="en-US" sz="1000" dirty="0">
                <a:hlinkClick r:id="rId8"/>
              </a:rPr>
              <a:t>https://github.com/STEllAR-GROUP/hpx</a:t>
            </a:r>
            <a:r>
              <a:rPr lang="en-US" sz="1000" dirty="0"/>
              <a:t> </a:t>
            </a:r>
          </a:p>
        </p:txBody>
      </p:sp>
      <p:pic>
        <p:nvPicPr>
          <p:cNvPr id="15" name="Picture 8" descr="The graphic is a snapshot of an Octo-Tiger simulation of the merger of two white dwarf stars. It shows what it looks like after the two stars have merged into one star.  ">
            <a:extLst>
              <a:ext uri="{FF2B5EF4-FFF2-40B4-BE49-F238E27FC236}">
                <a16:creationId xmlns:a16="http://schemas.microsoft.com/office/drawing/2014/main" id="{5FA52333-3BB1-EA56-DF30-987E506F47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0749" y="2357691"/>
            <a:ext cx="1687212" cy="172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611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10C85-1109-F04F-4055-FC5AD8A85F27}"/>
              </a:ext>
            </a:extLst>
          </p:cNvPr>
          <p:cNvPicPr>
            <a:picLocks noChangeAspect="1"/>
          </p:cNvPicPr>
          <p:nvPr/>
        </p:nvPicPr>
        <p:blipFill>
          <a:blip r:embed="rId2"/>
          <a:srcRect/>
          <a:stretch/>
        </p:blipFill>
        <p:spPr>
          <a:xfrm>
            <a:off x="58983" y="696278"/>
            <a:ext cx="12133017" cy="6066508"/>
          </a:xfrm>
          <a:prstGeom prst="rect">
            <a:avLst/>
          </a:prstGeom>
        </p:spPr>
      </p:pic>
      <p:sp>
        <p:nvSpPr>
          <p:cNvPr id="2" name="Title 1">
            <a:extLst>
              <a:ext uri="{FF2B5EF4-FFF2-40B4-BE49-F238E27FC236}">
                <a16:creationId xmlns:a16="http://schemas.microsoft.com/office/drawing/2014/main" id="{F52ADDED-E097-5450-03F5-528383300C0B}"/>
              </a:ext>
            </a:extLst>
          </p:cNvPr>
          <p:cNvSpPr>
            <a:spLocks noGrp="1"/>
          </p:cNvSpPr>
          <p:nvPr>
            <p:ph type="ctrTitle"/>
          </p:nvPr>
        </p:nvSpPr>
        <p:spPr/>
        <p:txBody>
          <a:bodyPr/>
          <a:lstStyle/>
          <a:p>
            <a:r>
              <a:rPr lang="en-US" dirty="0" err="1"/>
              <a:t>Octotiger</a:t>
            </a:r>
            <a:r>
              <a:rPr lang="en-US" dirty="0"/>
              <a:t> on </a:t>
            </a:r>
            <a:r>
              <a:rPr lang="en-US" dirty="0" err="1"/>
              <a:t>Fugaku</a:t>
            </a:r>
            <a:r>
              <a:rPr lang="en-US" dirty="0"/>
              <a:t> – concurrency view from 1 node</a:t>
            </a:r>
          </a:p>
        </p:txBody>
      </p:sp>
      <p:sp>
        <p:nvSpPr>
          <p:cNvPr id="5" name="TextBox 4">
            <a:extLst>
              <a:ext uri="{FF2B5EF4-FFF2-40B4-BE49-F238E27FC236}">
                <a16:creationId xmlns:a16="http://schemas.microsoft.com/office/drawing/2014/main" id="{40E7E57A-EB37-ABAD-D6DA-BC8C7ABA5BAE}"/>
              </a:ext>
            </a:extLst>
          </p:cNvPr>
          <p:cNvSpPr txBox="1"/>
          <p:nvPr/>
        </p:nvSpPr>
        <p:spPr>
          <a:xfrm>
            <a:off x="3378187" y="3729532"/>
            <a:ext cx="5435626"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Periodic sampling of timers scheduled by the HPX runtime</a:t>
            </a:r>
          </a:p>
        </p:txBody>
      </p:sp>
    </p:spTree>
    <p:extLst>
      <p:ext uri="{BB962C8B-B14F-4D97-AF65-F5344CB8AC3E}">
        <p14:creationId xmlns:p14="http://schemas.microsoft.com/office/powerpoint/2010/main" val="3987407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7047FD-95D3-06A1-044F-B98E967BDF77}"/>
              </a:ext>
            </a:extLst>
          </p:cNvPr>
          <p:cNvSpPr>
            <a:spLocks noGrp="1"/>
          </p:cNvSpPr>
          <p:nvPr>
            <p:ph type="ctrTitle"/>
          </p:nvPr>
        </p:nvSpPr>
        <p:spPr/>
        <p:txBody>
          <a:bodyPr/>
          <a:lstStyle/>
          <a:p>
            <a:r>
              <a:rPr lang="en-US" dirty="0"/>
              <a:t>Example: XGC (tokamak plasma fusion PIC) on Frontier, 512 ranks</a:t>
            </a:r>
          </a:p>
        </p:txBody>
      </p:sp>
      <p:sp>
        <p:nvSpPr>
          <p:cNvPr id="8" name="Text Placeholder 7">
            <a:extLst>
              <a:ext uri="{FF2B5EF4-FFF2-40B4-BE49-F238E27FC236}">
                <a16:creationId xmlns:a16="http://schemas.microsoft.com/office/drawing/2014/main" id="{615F2C3A-4BB0-FE9D-1F95-C3BBD0D30725}"/>
              </a:ext>
            </a:extLst>
          </p:cNvPr>
          <p:cNvSpPr>
            <a:spLocks noGrp="1"/>
          </p:cNvSpPr>
          <p:nvPr>
            <p:ph type="body" sz="quarter" idx="10"/>
          </p:nvPr>
        </p:nvSpPr>
        <p:spPr/>
        <p:txBody>
          <a:bodyPr/>
          <a:lstStyle/>
          <a:p>
            <a:r>
              <a:rPr lang="en-US" dirty="0"/>
              <a:t>Uses support for MPI, OpenMP-Tools, </a:t>
            </a:r>
            <a:r>
              <a:rPr lang="en-US" dirty="0" err="1"/>
              <a:t>PerfStubs</a:t>
            </a:r>
            <a:r>
              <a:rPr lang="en-US" dirty="0"/>
              <a:t>, </a:t>
            </a:r>
            <a:r>
              <a:rPr lang="en-US" dirty="0" err="1"/>
              <a:t>Kokkos</a:t>
            </a:r>
            <a:r>
              <a:rPr lang="en-US" dirty="0"/>
              <a:t>, Hip, PAPI</a:t>
            </a:r>
          </a:p>
          <a:p>
            <a:r>
              <a:rPr lang="en-US" dirty="0"/>
              <a:t>Post-processing view of MAIN_LOOP subtree, only with accumulated times &gt; 5.0 seconds (only 72 nodes of 6298 of full tree)</a:t>
            </a:r>
          </a:p>
          <a:p>
            <a:r>
              <a:rPr lang="en-US" dirty="0"/>
              <a:t>Red: MPI, blue: other, intensity = % of total subtree</a:t>
            </a:r>
          </a:p>
        </p:txBody>
      </p:sp>
      <p:pic>
        <p:nvPicPr>
          <p:cNvPr id="6" name="Picture 5">
            <a:extLst>
              <a:ext uri="{FF2B5EF4-FFF2-40B4-BE49-F238E27FC236}">
                <a16:creationId xmlns:a16="http://schemas.microsoft.com/office/drawing/2014/main" id="{4138B475-EFFA-3EE3-5A68-1A91821CAB46}"/>
              </a:ext>
            </a:extLst>
          </p:cNvPr>
          <p:cNvPicPr>
            <a:picLocks noChangeAspect="1"/>
          </p:cNvPicPr>
          <p:nvPr/>
        </p:nvPicPr>
        <p:blipFill>
          <a:blip r:embed="rId2"/>
          <a:stretch>
            <a:fillRect/>
          </a:stretch>
        </p:blipFill>
        <p:spPr>
          <a:xfrm>
            <a:off x="6463" y="2700768"/>
            <a:ext cx="12185537" cy="3144196"/>
          </a:xfrm>
          <a:prstGeom prst="rect">
            <a:avLst/>
          </a:prstGeom>
        </p:spPr>
      </p:pic>
      <p:sp>
        <p:nvSpPr>
          <p:cNvPr id="2" name="TextBox 1">
            <a:extLst>
              <a:ext uri="{FF2B5EF4-FFF2-40B4-BE49-F238E27FC236}">
                <a16:creationId xmlns:a16="http://schemas.microsoft.com/office/drawing/2014/main" id="{CB4FD854-EDBB-805D-B1CA-DB354A19B350}"/>
              </a:ext>
            </a:extLst>
          </p:cNvPr>
          <p:cNvSpPr txBox="1"/>
          <p:nvPr/>
        </p:nvSpPr>
        <p:spPr>
          <a:xfrm>
            <a:off x="9068609" y="2481168"/>
            <a:ext cx="2401903"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OpenMP </a:t>
            </a:r>
            <a:r>
              <a:rPr lang="en-US" sz="1600" b="1" dirty="0" err="1">
                <a:latin typeface="Source Sans Pro" panose="020B0503030403020204" pitchFamily="34" charset="0"/>
                <a:ea typeface="Source Sans Pro" panose="020B0503030403020204" pitchFamily="34" charset="0"/>
              </a:rPr>
              <a:t>Kokkos</a:t>
            </a:r>
            <a:r>
              <a:rPr lang="en-US" sz="1600" b="1" dirty="0">
                <a:latin typeface="Source Sans Pro" panose="020B0503030403020204" pitchFamily="34" charset="0"/>
                <a:ea typeface="Source Sans Pro" panose="020B0503030403020204" pitchFamily="34" charset="0"/>
              </a:rPr>
              <a:t> Kernels</a:t>
            </a:r>
          </a:p>
        </p:txBody>
      </p:sp>
      <p:sp>
        <p:nvSpPr>
          <p:cNvPr id="3" name="TextBox 2">
            <a:extLst>
              <a:ext uri="{FF2B5EF4-FFF2-40B4-BE49-F238E27FC236}">
                <a16:creationId xmlns:a16="http://schemas.microsoft.com/office/drawing/2014/main" id="{BC06958A-97ED-974A-6866-8D9E85435AC6}"/>
              </a:ext>
            </a:extLst>
          </p:cNvPr>
          <p:cNvSpPr txBox="1"/>
          <p:nvPr/>
        </p:nvSpPr>
        <p:spPr>
          <a:xfrm>
            <a:off x="3788624" y="6131720"/>
            <a:ext cx="1971710"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HIP </a:t>
            </a:r>
            <a:r>
              <a:rPr lang="en-US" sz="1600" b="1" dirty="0" err="1">
                <a:latin typeface="Source Sans Pro" panose="020B0503030403020204" pitchFamily="34" charset="0"/>
                <a:ea typeface="Source Sans Pro" panose="020B0503030403020204" pitchFamily="34" charset="0"/>
              </a:rPr>
              <a:t>Kokkos</a:t>
            </a:r>
            <a:r>
              <a:rPr lang="en-US" sz="1600" b="1" dirty="0">
                <a:latin typeface="Source Sans Pro" panose="020B0503030403020204" pitchFamily="34" charset="0"/>
                <a:ea typeface="Source Sans Pro" panose="020B0503030403020204" pitchFamily="34" charset="0"/>
              </a:rPr>
              <a:t> Kernels</a:t>
            </a:r>
          </a:p>
        </p:txBody>
      </p:sp>
      <p:cxnSp>
        <p:nvCxnSpPr>
          <p:cNvPr id="7" name="Straight Arrow Connector 6">
            <a:extLst>
              <a:ext uri="{FF2B5EF4-FFF2-40B4-BE49-F238E27FC236}">
                <a16:creationId xmlns:a16="http://schemas.microsoft.com/office/drawing/2014/main" id="{31861DFD-F8BF-16B6-44A1-267AEFFC446A}"/>
              </a:ext>
            </a:extLst>
          </p:cNvPr>
          <p:cNvCxnSpPr>
            <a:cxnSpLocks/>
          </p:cNvCxnSpPr>
          <p:nvPr/>
        </p:nvCxnSpPr>
        <p:spPr>
          <a:xfrm flipH="1">
            <a:off x="9151339" y="2819722"/>
            <a:ext cx="1118221" cy="23313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44A6494-9DC3-64DD-353E-6C06CF4EA730}"/>
              </a:ext>
            </a:extLst>
          </p:cNvPr>
          <p:cNvCxnSpPr>
            <a:cxnSpLocks/>
            <a:stCxn id="3" idx="1"/>
          </p:cNvCxnSpPr>
          <p:nvPr/>
        </p:nvCxnSpPr>
        <p:spPr>
          <a:xfrm flipH="1" flipV="1">
            <a:off x="2696901" y="5127584"/>
            <a:ext cx="1091723" cy="117341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12ACCA1-42AA-049D-A76F-3A4B033E9746}"/>
              </a:ext>
            </a:extLst>
          </p:cNvPr>
          <p:cNvCxnSpPr>
            <a:cxnSpLocks/>
            <a:stCxn id="3" idx="1"/>
          </p:cNvCxnSpPr>
          <p:nvPr/>
        </p:nvCxnSpPr>
        <p:spPr>
          <a:xfrm flipH="1" flipV="1">
            <a:off x="2696901" y="4722470"/>
            <a:ext cx="1091723" cy="15785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FFA1C50-6109-DCA0-1FFA-B40DA542106E}"/>
              </a:ext>
            </a:extLst>
          </p:cNvPr>
          <p:cNvCxnSpPr>
            <a:cxnSpLocks/>
            <a:stCxn id="3" idx="1"/>
          </p:cNvCxnSpPr>
          <p:nvPr/>
        </p:nvCxnSpPr>
        <p:spPr>
          <a:xfrm flipH="1" flipV="1">
            <a:off x="2696901" y="4930815"/>
            <a:ext cx="1091723" cy="137018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F179527-E6A3-42D1-A991-01EF1B26C02A}"/>
              </a:ext>
            </a:extLst>
          </p:cNvPr>
          <p:cNvPicPr>
            <a:picLocks noChangeAspect="1"/>
          </p:cNvPicPr>
          <p:nvPr/>
        </p:nvPicPr>
        <p:blipFill rotWithShape="1">
          <a:blip r:embed="rId3"/>
          <a:srcRect l="3885" t="18321" r="6496" b="39480"/>
          <a:stretch/>
        </p:blipFill>
        <p:spPr>
          <a:xfrm>
            <a:off x="5579851" y="3805149"/>
            <a:ext cx="6605686" cy="2249075"/>
          </a:xfrm>
          <a:prstGeom prst="rect">
            <a:avLst/>
          </a:prstGeom>
        </p:spPr>
      </p:pic>
      <p:cxnSp>
        <p:nvCxnSpPr>
          <p:cNvPr id="5" name="Straight Arrow Connector 4">
            <a:extLst>
              <a:ext uri="{FF2B5EF4-FFF2-40B4-BE49-F238E27FC236}">
                <a16:creationId xmlns:a16="http://schemas.microsoft.com/office/drawing/2014/main" id="{B4710C3E-7FFD-03BF-E467-BBA67727DD03}"/>
              </a:ext>
            </a:extLst>
          </p:cNvPr>
          <p:cNvCxnSpPr>
            <a:cxnSpLocks/>
            <a:stCxn id="3" idx="0"/>
          </p:cNvCxnSpPr>
          <p:nvPr/>
        </p:nvCxnSpPr>
        <p:spPr>
          <a:xfrm flipV="1">
            <a:off x="4774479" y="5515648"/>
            <a:ext cx="798909" cy="61607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868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1A6F-3E41-9B6D-431B-73EA425C6FFC}"/>
              </a:ext>
            </a:extLst>
          </p:cNvPr>
          <p:cNvSpPr>
            <a:spLocks noGrp="1"/>
          </p:cNvSpPr>
          <p:nvPr>
            <p:ph type="ctrTitle"/>
          </p:nvPr>
        </p:nvSpPr>
        <p:spPr/>
        <p:txBody>
          <a:bodyPr>
            <a:normAutofit/>
          </a:bodyPr>
          <a:lstStyle/>
          <a:p>
            <a:r>
              <a:rPr lang="en-US" dirty="0"/>
              <a:t>XGC: Push Kernel on Crusher/Frontier, </a:t>
            </a:r>
            <a:r>
              <a:rPr lang="en-US" dirty="0" err="1"/>
              <a:t>Kokkos</a:t>
            </a:r>
            <a:r>
              <a:rPr lang="en-US" dirty="0"/>
              <a:t> helped generate roofline</a:t>
            </a:r>
          </a:p>
        </p:txBody>
      </p:sp>
      <p:pic>
        <p:nvPicPr>
          <p:cNvPr id="1026" name="Picture 2">
            <a:extLst>
              <a:ext uri="{FF2B5EF4-FFF2-40B4-BE49-F238E27FC236}">
                <a16:creationId xmlns:a16="http://schemas.microsoft.com/office/drawing/2014/main" id="{DAD751CD-2422-ADFE-1653-0DB6C124A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563" y="798797"/>
            <a:ext cx="8789344" cy="593188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09C033A7-EF63-1236-3768-FD55D340406E}"/>
              </a:ext>
            </a:extLst>
          </p:cNvPr>
          <p:cNvCxnSpPr/>
          <p:nvPr/>
        </p:nvCxnSpPr>
        <p:spPr>
          <a:xfrm flipV="1">
            <a:off x="4039565" y="4676172"/>
            <a:ext cx="3808070" cy="2083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3">
            <a:extLst>
              <a:ext uri="{FF2B5EF4-FFF2-40B4-BE49-F238E27FC236}">
                <a16:creationId xmlns:a16="http://schemas.microsoft.com/office/drawing/2014/main" id="{1C9B708F-B9CA-D9A9-CF5C-D72C1C7A96DC}"/>
              </a:ext>
            </a:extLst>
          </p:cNvPr>
          <p:cNvSpPr>
            <a:spLocks noChangeArrowheads="1"/>
          </p:cNvSpPr>
          <p:nvPr/>
        </p:nvSpPr>
        <p:spPr bwMode="auto">
          <a:xfrm>
            <a:off x="4191000" y="32893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E8B438C6-7DE3-0C2A-EDFC-9D068CDBEB1E}"/>
              </a:ext>
            </a:extLst>
          </p:cNvPr>
          <p:cNvSpPr txBox="1"/>
          <p:nvPr/>
        </p:nvSpPr>
        <p:spPr>
          <a:xfrm>
            <a:off x="7969411" y="4884516"/>
            <a:ext cx="3714992" cy="923330"/>
          </a:xfrm>
          <a:prstGeom prst="rect">
            <a:avLst/>
          </a:prstGeom>
          <a:noFill/>
        </p:spPr>
        <p:txBody>
          <a:bodyPr wrap="square">
            <a:spAutoFit/>
          </a:bodyPr>
          <a:lstStyle/>
          <a:p>
            <a:pPr algn="l" rtl="0">
              <a:spcBef>
                <a:spcPts val="0"/>
              </a:spcBef>
              <a:spcAft>
                <a:spcPts val="0"/>
              </a:spcAft>
            </a:pPr>
            <a:r>
              <a:rPr lang="en-US" sz="1800" b="0" i="0" u="none" strike="noStrike" dirty="0">
                <a:solidFill>
                  <a:srgbClr val="000000"/>
                </a:solidFill>
                <a:effectLst/>
                <a:latin typeface="Calibri" panose="020F0502020204030204" pitchFamily="34" charset="0"/>
              </a:rPr>
              <a:t>Increased computational intensity 25x, reduced time by 22% by using </a:t>
            </a:r>
            <a:r>
              <a:rPr lang="en-US" sz="1800" b="0" i="0" u="none" strike="noStrike" dirty="0" err="1">
                <a:solidFill>
                  <a:srgbClr val="000000"/>
                </a:solidFill>
                <a:effectLst/>
                <a:latin typeface="Calibri" panose="020F0502020204030204" pitchFamily="34" charset="0"/>
              </a:rPr>
              <a:t>Kokkos</a:t>
            </a:r>
            <a:r>
              <a:rPr lang="en-US" sz="1800" b="0" i="0" u="none" strike="noStrike" dirty="0">
                <a:solidFill>
                  <a:srgbClr val="000000"/>
                </a:solidFill>
                <a:effectLst/>
                <a:latin typeface="Calibri" panose="020F0502020204030204" pitchFamily="34" charset="0"/>
              </a:rPr>
              <a:t> launch bounds of &lt;256,2&gt;</a:t>
            </a:r>
            <a:endParaRPr lang="en-US" dirty="0"/>
          </a:p>
        </p:txBody>
      </p:sp>
      <p:graphicFrame>
        <p:nvGraphicFramePr>
          <p:cNvPr id="3" name="Table 2">
            <a:extLst>
              <a:ext uri="{FF2B5EF4-FFF2-40B4-BE49-F238E27FC236}">
                <a16:creationId xmlns:a16="http://schemas.microsoft.com/office/drawing/2014/main" id="{C410A571-95A4-32A3-AA25-F8B6533FF9BB}"/>
              </a:ext>
            </a:extLst>
          </p:cNvPr>
          <p:cNvGraphicFramePr>
            <a:graphicFrameLocks noGrp="1"/>
          </p:cNvGraphicFramePr>
          <p:nvPr>
            <p:extLst>
              <p:ext uri="{D42A27DB-BD31-4B8C-83A1-F6EECF244321}">
                <p14:modId xmlns:p14="http://schemas.microsoft.com/office/powerpoint/2010/main" val="1400250363"/>
              </p:ext>
            </p:extLst>
          </p:nvPr>
        </p:nvGraphicFramePr>
        <p:xfrm>
          <a:off x="7032263" y="2846435"/>
          <a:ext cx="4353959" cy="1364901"/>
        </p:xfrm>
        <a:graphic>
          <a:graphicData uri="http://schemas.openxmlformats.org/drawingml/2006/table">
            <a:tbl>
              <a:tblPr firstRow="1" bandRow="1">
                <a:tableStyleId>{5C22544A-7EE6-4342-B048-85BDC9FD1C3A}</a:tableStyleId>
              </a:tblPr>
              <a:tblGrid>
                <a:gridCol w="800418">
                  <a:extLst>
                    <a:ext uri="{9D8B030D-6E8A-4147-A177-3AD203B41FA5}">
                      <a16:colId xmlns:a16="http://schemas.microsoft.com/office/drawing/2014/main" val="33233681"/>
                    </a:ext>
                  </a:extLst>
                </a:gridCol>
                <a:gridCol w="803593">
                  <a:extLst>
                    <a:ext uri="{9D8B030D-6E8A-4147-A177-3AD203B41FA5}">
                      <a16:colId xmlns:a16="http://schemas.microsoft.com/office/drawing/2014/main" val="2064544543"/>
                    </a:ext>
                  </a:extLst>
                </a:gridCol>
                <a:gridCol w="1321118">
                  <a:extLst>
                    <a:ext uri="{9D8B030D-6E8A-4147-A177-3AD203B41FA5}">
                      <a16:colId xmlns:a16="http://schemas.microsoft.com/office/drawing/2014/main" val="3384836033"/>
                    </a:ext>
                  </a:extLst>
                </a:gridCol>
                <a:gridCol w="1428830">
                  <a:extLst>
                    <a:ext uri="{9D8B030D-6E8A-4147-A177-3AD203B41FA5}">
                      <a16:colId xmlns:a16="http://schemas.microsoft.com/office/drawing/2014/main" val="3610421204"/>
                    </a:ext>
                  </a:extLst>
                </a:gridCol>
              </a:tblGrid>
              <a:tr h="454967">
                <a:tc>
                  <a:txBody>
                    <a:bodyPr/>
                    <a:lstStyle/>
                    <a:p>
                      <a:r>
                        <a:rPr lang="en-US" dirty="0"/>
                        <a:t>Cache</a:t>
                      </a:r>
                    </a:p>
                  </a:txBody>
                  <a:tcPr/>
                </a:tc>
                <a:tc>
                  <a:txBody>
                    <a:bodyPr/>
                    <a:lstStyle/>
                    <a:p>
                      <a:r>
                        <a:rPr lang="en-US" dirty="0"/>
                        <a:t>V100</a:t>
                      </a:r>
                    </a:p>
                  </a:txBody>
                  <a:tcPr/>
                </a:tc>
                <a:tc>
                  <a:txBody>
                    <a:bodyPr/>
                    <a:lstStyle/>
                    <a:p>
                      <a:r>
                        <a:rPr lang="en-US" dirty="0"/>
                        <a:t>MI250X old</a:t>
                      </a:r>
                    </a:p>
                  </a:txBody>
                  <a:tcPr/>
                </a:tc>
                <a:tc>
                  <a:txBody>
                    <a:bodyPr/>
                    <a:lstStyle/>
                    <a:p>
                      <a:r>
                        <a:rPr lang="en-US" dirty="0"/>
                        <a:t>MI250X new</a:t>
                      </a:r>
                    </a:p>
                  </a:txBody>
                  <a:tcPr/>
                </a:tc>
                <a:extLst>
                  <a:ext uri="{0D108BD9-81ED-4DB2-BD59-A6C34878D82A}">
                    <a16:rowId xmlns:a16="http://schemas.microsoft.com/office/drawing/2014/main" val="1729914010"/>
                  </a:ext>
                </a:extLst>
              </a:tr>
              <a:tr h="454967">
                <a:tc>
                  <a:txBody>
                    <a:bodyPr/>
                    <a:lstStyle/>
                    <a:p>
                      <a:r>
                        <a:rPr lang="en-US" dirty="0"/>
                        <a:t>L1</a:t>
                      </a:r>
                    </a:p>
                  </a:txBody>
                  <a:tcPr/>
                </a:tc>
                <a:tc>
                  <a:txBody>
                    <a:bodyPr/>
                    <a:lstStyle/>
                    <a:p>
                      <a:r>
                        <a:rPr lang="en-US" dirty="0"/>
                        <a:t>99.8%</a:t>
                      </a:r>
                    </a:p>
                  </a:txBody>
                  <a:tcPr/>
                </a:tc>
                <a:tc>
                  <a:txBody>
                    <a:bodyPr/>
                    <a:lstStyle/>
                    <a:p>
                      <a:r>
                        <a:rPr lang="en-US" dirty="0"/>
                        <a:t>87.6%</a:t>
                      </a:r>
                    </a:p>
                  </a:txBody>
                  <a:tcPr/>
                </a:tc>
                <a:tc>
                  <a:txBody>
                    <a:bodyPr/>
                    <a:lstStyle/>
                    <a:p>
                      <a:r>
                        <a:rPr lang="en-US" dirty="0"/>
                        <a:t>98.7%</a:t>
                      </a:r>
                    </a:p>
                  </a:txBody>
                  <a:tcPr/>
                </a:tc>
                <a:extLst>
                  <a:ext uri="{0D108BD9-81ED-4DB2-BD59-A6C34878D82A}">
                    <a16:rowId xmlns:a16="http://schemas.microsoft.com/office/drawing/2014/main" val="458861618"/>
                  </a:ext>
                </a:extLst>
              </a:tr>
              <a:tr h="454967">
                <a:tc>
                  <a:txBody>
                    <a:bodyPr/>
                    <a:lstStyle/>
                    <a:p>
                      <a:r>
                        <a:rPr lang="en-US" dirty="0"/>
                        <a:t>L2</a:t>
                      </a:r>
                    </a:p>
                  </a:txBody>
                  <a:tcPr/>
                </a:tc>
                <a:tc>
                  <a:txBody>
                    <a:bodyPr/>
                    <a:lstStyle/>
                    <a:p>
                      <a:r>
                        <a:rPr lang="en-US" dirty="0"/>
                        <a:t>95.4%</a:t>
                      </a:r>
                    </a:p>
                  </a:txBody>
                  <a:tcPr/>
                </a:tc>
                <a:tc>
                  <a:txBody>
                    <a:bodyPr/>
                    <a:lstStyle/>
                    <a:p>
                      <a:r>
                        <a:rPr lang="en-US" dirty="0"/>
                        <a:t>58.8%</a:t>
                      </a:r>
                    </a:p>
                  </a:txBody>
                  <a:tcPr/>
                </a:tc>
                <a:tc>
                  <a:txBody>
                    <a:bodyPr/>
                    <a:lstStyle/>
                    <a:p>
                      <a:r>
                        <a:rPr lang="en-US" dirty="0"/>
                        <a:t>94.1%</a:t>
                      </a:r>
                    </a:p>
                  </a:txBody>
                  <a:tcPr/>
                </a:tc>
                <a:extLst>
                  <a:ext uri="{0D108BD9-81ED-4DB2-BD59-A6C34878D82A}">
                    <a16:rowId xmlns:a16="http://schemas.microsoft.com/office/drawing/2014/main" val="583814530"/>
                  </a:ext>
                </a:extLst>
              </a:tr>
            </a:tbl>
          </a:graphicData>
        </a:graphic>
      </p:graphicFrame>
      <p:sp>
        <p:nvSpPr>
          <p:cNvPr id="4" name="TextBox 3">
            <a:extLst>
              <a:ext uri="{FF2B5EF4-FFF2-40B4-BE49-F238E27FC236}">
                <a16:creationId xmlns:a16="http://schemas.microsoft.com/office/drawing/2014/main" id="{4F52DB82-889F-A64D-8E7A-7094A99FA54B}"/>
              </a:ext>
            </a:extLst>
          </p:cNvPr>
          <p:cNvSpPr txBox="1"/>
          <p:nvPr/>
        </p:nvSpPr>
        <p:spPr>
          <a:xfrm>
            <a:off x="7707086" y="787254"/>
            <a:ext cx="4038205" cy="369332"/>
          </a:xfrm>
          <a:prstGeom prst="rect">
            <a:avLst/>
          </a:prstGeom>
          <a:noFill/>
        </p:spPr>
        <p:txBody>
          <a:bodyPr wrap="square">
            <a:spAutoFit/>
          </a:bodyPr>
          <a:lstStyle/>
          <a:p>
            <a:pPr algn="l" rtl="0">
              <a:spcBef>
                <a:spcPts val="0"/>
              </a:spcBef>
              <a:spcAft>
                <a:spcPts val="0"/>
              </a:spcAft>
            </a:pPr>
            <a:r>
              <a:rPr lang="en-US" sz="1800" b="0" i="0" u="none" strike="noStrike" dirty="0" err="1">
                <a:solidFill>
                  <a:srgbClr val="000000"/>
                </a:solidFill>
                <a:effectLst/>
                <a:latin typeface="Calibri" panose="020F0502020204030204" pitchFamily="34" charset="0"/>
              </a:rPr>
              <a:t>Kokkos</a:t>
            </a:r>
            <a:r>
              <a:rPr lang="en-US" sz="1800" b="0" i="0" u="none" strike="noStrike" dirty="0">
                <a:solidFill>
                  <a:srgbClr val="000000"/>
                </a:solidFill>
                <a:effectLst/>
                <a:latin typeface="Calibri" panose="020F0502020204030204" pitchFamily="34" charset="0"/>
              </a:rPr>
              <a:t> + APEX + PAPI + </a:t>
            </a:r>
            <a:r>
              <a:rPr lang="en-US" sz="1800" b="0" i="0" u="none" strike="noStrike" dirty="0" err="1">
                <a:solidFill>
                  <a:srgbClr val="000000"/>
                </a:solidFill>
                <a:effectLst/>
                <a:latin typeface="Calibri" panose="020F0502020204030204" pitchFamily="34" charset="0"/>
              </a:rPr>
              <a:t>librocprofiler</a:t>
            </a:r>
            <a:r>
              <a:rPr lang="en-US" sz="1800" b="0" i="0" u="none" strike="noStrike" dirty="0">
                <a:solidFill>
                  <a:srgbClr val="000000"/>
                </a:solidFill>
                <a:effectLst/>
                <a:latin typeface="Calibri" panose="020F0502020204030204" pitchFamily="34" charset="0"/>
              </a:rPr>
              <a:t> = </a:t>
            </a:r>
            <a:r>
              <a:rPr lang="en-US" sz="1800" b="0" i="0" u="none" strike="noStrike" dirty="0">
                <a:solidFill>
                  <a:srgbClr val="000000"/>
                </a:solidFill>
                <a:effectLst/>
                <a:latin typeface="Calibri" panose="020F0502020204030204" pitchFamily="34" charset="0"/>
                <a:sym typeface="Wingdings" pitchFamily="2" charset="2"/>
              </a:rPr>
              <a:t></a:t>
            </a:r>
            <a:endParaRPr lang="en-US" dirty="0"/>
          </a:p>
        </p:txBody>
      </p:sp>
    </p:spTree>
    <p:extLst>
      <p:ext uri="{BB962C8B-B14F-4D97-AF65-F5344CB8AC3E}">
        <p14:creationId xmlns:p14="http://schemas.microsoft.com/office/powerpoint/2010/main" val="2736671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A323-8D57-E8D5-0501-17AF5869EE8F}"/>
              </a:ext>
            </a:extLst>
          </p:cNvPr>
          <p:cNvSpPr>
            <a:spLocks noGrp="1"/>
          </p:cNvSpPr>
          <p:nvPr>
            <p:ph type="ctrTitle"/>
          </p:nvPr>
        </p:nvSpPr>
        <p:spPr/>
        <p:txBody>
          <a:bodyPr/>
          <a:lstStyle/>
          <a:p>
            <a:r>
              <a:rPr lang="en-US" dirty="0" err="1"/>
              <a:t>Kokkos</a:t>
            </a:r>
            <a:r>
              <a:rPr lang="en-US" dirty="0"/>
              <a:t> </a:t>
            </a:r>
            <a:r>
              <a:rPr lang="en-US" dirty="0" err="1"/>
              <a:t>Lulesh</a:t>
            </a:r>
            <a:r>
              <a:rPr lang="en-US" dirty="0"/>
              <a:t> and APEX Tracing – OpenMP, CUDA, HIP back ends</a:t>
            </a:r>
          </a:p>
        </p:txBody>
      </p:sp>
      <p:pic>
        <p:nvPicPr>
          <p:cNvPr id="11" name="Picture 10">
            <a:extLst>
              <a:ext uri="{FF2B5EF4-FFF2-40B4-BE49-F238E27FC236}">
                <a16:creationId xmlns:a16="http://schemas.microsoft.com/office/drawing/2014/main" id="{A64C8905-1514-4B28-E9EB-2B2325B34F77}"/>
              </a:ext>
            </a:extLst>
          </p:cNvPr>
          <p:cNvPicPr>
            <a:picLocks noChangeAspect="1"/>
          </p:cNvPicPr>
          <p:nvPr/>
        </p:nvPicPr>
        <p:blipFill>
          <a:blip r:embed="rId2"/>
          <a:stretch>
            <a:fillRect/>
          </a:stretch>
        </p:blipFill>
        <p:spPr>
          <a:xfrm>
            <a:off x="419100" y="3530437"/>
            <a:ext cx="11353800" cy="1174531"/>
          </a:xfrm>
          <a:prstGeom prst="rect">
            <a:avLst/>
          </a:prstGeom>
          <a:ln w="19050">
            <a:solidFill>
              <a:schemeClr val="tx1"/>
            </a:solidFill>
          </a:ln>
        </p:spPr>
      </p:pic>
      <p:pic>
        <p:nvPicPr>
          <p:cNvPr id="13" name="Picture 12">
            <a:extLst>
              <a:ext uri="{FF2B5EF4-FFF2-40B4-BE49-F238E27FC236}">
                <a16:creationId xmlns:a16="http://schemas.microsoft.com/office/drawing/2014/main" id="{ED43C7A4-9812-68ED-B243-EF21C11E513D}"/>
              </a:ext>
            </a:extLst>
          </p:cNvPr>
          <p:cNvPicPr>
            <a:picLocks noChangeAspect="1"/>
          </p:cNvPicPr>
          <p:nvPr/>
        </p:nvPicPr>
        <p:blipFill>
          <a:blip r:embed="rId3"/>
          <a:stretch>
            <a:fillRect/>
          </a:stretch>
        </p:blipFill>
        <p:spPr>
          <a:xfrm>
            <a:off x="419099" y="5037497"/>
            <a:ext cx="11353800" cy="913523"/>
          </a:xfrm>
          <a:prstGeom prst="rect">
            <a:avLst/>
          </a:prstGeom>
          <a:ln w="19050">
            <a:solidFill>
              <a:schemeClr val="tx1"/>
            </a:solidFill>
          </a:ln>
        </p:spPr>
      </p:pic>
      <p:pic>
        <p:nvPicPr>
          <p:cNvPr id="15" name="Picture 14" descr="A blurry image of a calendar&#10;&#10;Description automatically generated">
            <a:extLst>
              <a:ext uri="{FF2B5EF4-FFF2-40B4-BE49-F238E27FC236}">
                <a16:creationId xmlns:a16="http://schemas.microsoft.com/office/drawing/2014/main" id="{89C528AF-78DF-EC41-8F40-B9A0FE57FD53}"/>
              </a:ext>
            </a:extLst>
          </p:cNvPr>
          <p:cNvPicPr>
            <a:picLocks noChangeAspect="1"/>
          </p:cNvPicPr>
          <p:nvPr/>
        </p:nvPicPr>
        <p:blipFill>
          <a:blip r:embed="rId4"/>
          <a:stretch>
            <a:fillRect/>
          </a:stretch>
        </p:blipFill>
        <p:spPr>
          <a:xfrm>
            <a:off x="419100" y="879835"/>
            <a:ext cx="11353800" cy="2301606"/>
          </a:xfrm>
          <a:prstGeom prst="rect">
            <a:avLst/>
          </a:prstGeom>
          <a:ln w="19050">
            <a:solidFill>
              <a:schemeClr val="tx1"/>
            </a:solidFill>
          </a:ln>
        </p:spPr>
      </p:pic>
      <p:sp>
        <p:nvSpPr>
          <p:cNvPr id="3" name="TextBox 2">
            <a:extLst>
              <a:ext uri="{FF2B5EF4-FFF2-40B4-BE49-F238E27FC236}">
                <a16:creationId xmlns:a16="http://schemas.microsoft.com/office/drawing/2014/main" id="{4F231985-3B2C-A9BD-15DA-C9C1D8C830C7}"/>
              </a:ext>
            </a:extLst>
          </p:cNvPr>
          <p:cNvSpPr txBox="1"/>
          <p:nvPr/>
        </p:nvSpPr>
        <p:spPr>
          <a:xfrm>
            <a:off x="4175645" y="4253394"/>
            <a:ext cx="690778"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CUDA </a:t>
            </a:r>
          </a:p>
        </p:txBody>
      </p:sp>
      <p:sp>
        <p:nvSpPr>
          <p:cNvPr id="4" name="TextBox 3">
            <a:extLst>
              <a:ext uri="{FF2B5EF4-FFF2-40B4-BE49-F238E27FC236}">
                <a16:creationId xmlns:a16="http://schemas.microsoft.com/office/drawing/2014/main" id="{902930BB-ABF6-60E9-BDC3-915EC416B304}"/>
              </a:ext>
            </a:extLst>
          </p:cNvPr>
          <p:cNvSpPr txBox="1"/>
          <p:nvPr/>
        </p:nvSpPr>
        <p:spPr>
          <a:xfrm>
            <a:off x="5509948" y="5353435"/>
            <a:ext cx="538378"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HIP </a:t>
            </a:r>
          </a:p>
        </p:txBody>
      </p:sp>
      <p:sp>
        <p:nvSpPr>
          <p:cNvPr id="5" name="TextBox 4">
            <a:extLst>
              <a:ext uri="{FF2B5EF4-FFF2-40B4-BE49-F238E27FC236}">
                <a16:creationId xmlns:a16="http://schemas.microsoft.com/office/drawing/2014/main" id="{F507A72D-4CBB-EAEF-EB6D-465B4911E453}"/>
              </a:ext>
            </a:extLst>
          </p:cNvPr>
          <p:cNvSpPr txBox="1"/>
          <p:nvPr/>
        </p:nvSpPr>
        <p:spPr>
          <a:xfrm>
            <a:off x="3692324" y="2397338"/>
            <a:ext cx="94349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OpenMP </a:t>
            </a:r>
          </a:p>
        </p:txBody>
      </p:sp>
    </p:spTree>
    <p:extLst>
      <p:ext uri="{BB962C8B-B14F-4D97-AF65-F5344CB8AC3E}">
        <p14:creationId xmlns:p14="http://schemas.microsoft.com/office/powerpoint/2010/main" val="1159716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A741-FFCF-525F-4E92-32D827403D18}"/>
              </a:ext>
            </a:extLst>
          </p:cNvPr>
          <p:cNvSpPr>
            <a:spLocks noGrp="1"/>
          </p:cNvSpPr>
          <p:nvPr>
            <p:ph type="ctrTitle"/>
          </p:nvPr>
        </p:nvSpPr>
        <p:spPr/>
        <p:txBody>
          <a:bodyPr/>
          <a:lstStyle/>
          <a:p>
            <a:r>
              <a:rPr lang="en-US" dirty="0" err="1"/>
              <a:t>Kokkos</a:t>
            </a:r>
            <a:r>
              <a:rPr lang="en-US" dirty="0"/>
              <a:t> Support in APEX</a:t>
            </a:r>
          </a:p>
        </p:txBody>
      </p:sp>
      <p:sp>
        <p:nvSpPr>
          <p:cNvPr id="3" name="Text Placeholder 2">
            <a:extLst>
              <a:ext uri="{FF2B5EF4-FFF2-40B4-BE49-F238E27FC236}">
                <a16:creationId xmlns:a16="http://schemas.microsoft.com/office/drawing/2014/main" id="{6421E1C4-FBA9-8452-65BA-90FA8B62968A}"/>
              </a:ext>
            </a:extLst>
          </p:cNvPr>
          <p:cNvSpPr>
            <a:spLocks noGrp="1"/>
          </p:cNvSpPr>
          <p:nvPr>
            <p:ph type="body" sz="quarter" idx="10"/>
          </p:nvPr>
        </p:nvSpPr>
        <p:spPr/>
        <p:txBody>
          <a:bodyPr/>
          <a:lstStyle/>
          <a:p>
            <a:pPr>
              <a:spcBef>
                <a:spcPts val="600"/>
              </a:spcBef>
            </a:pPr>
            <a:r>
              <a:rPr lang="en-US" dirty="0"/>
              <a:t>APEX implements the same profiling API that TAU does, </a:t>
            </a:r>
            <a:r>
              <a:rPr lang="en-US" i="1" dirty="0"/>
              <a:t>and…</a:t>
            </a:r>
            <a:endParaRPr lang="en-US" dirty="0"/>
          </a:p>
          <a:p>
            <a:pPr>
              <a:spcBef>
                <a:spcPts val="600"/>
              </a:spcBef>
            </a:pPr>
            <a:r>
              <a:rPr lang="en-US" dirty="0"/>
              <a:t>APEX provides autotuning (search) support</a:t>
            </a:r>
          </a:p>
          <a:p>
            <a:pPr>
              <a:spcBef>
                <a:spcPts val="600"/>
              </a:spcBef>
            </a:pPr>
            <a:r>
              <a:rPr lang="en-US" dirty="0" err="1"/>
              <a:t>Kokkos</a:t>
            </a:r>
            <a:r>
              <a:rPr lang="en-US" dirty="0"/>
              <a:t> provides the ability to autotune with (at </a:t>
            </a:r>
            <a:r>
              <a:rPr lang="en-US" dirty="0" err="1"/>
              <a:t>Cmake</a:t>
            </a:r>
            <a:r>
              <a:rPr lang="en-US" dirty="0"/>
              <a:t> configuration time):</a:t>
            </a:r>
          </a:p>
          <a:p>
            <a:pPr marL="0" lvl="0" indent="0" algn="l" rtl="0">
              <a:spcBef>
                <a:spcPts val="600"/>
              </a:spcBef>
              <a:spcAft>
                <a:spcPts val="0"/>
              </a:spcAft>
              <a:buNone/>
            </a:pPr>
            <a:r>
              <a:rPr lang="en-US" b="1" dirty="0">
                <a:latin typeface="Courier New"/>
                <a:ea typeface="Courier New"/>
                <a:cs typeface="Courier New"/>
                <a:sym typeface="Courier New"/>
              </a:rPr>
              <a:t>	-</a:t>
            </a:r>
            <a:r>
              <a:rPr lang="en-US" b="1" dirty="0" err="1">
                <a:latin typeface="Courier New"/>
                <a:ea typeface="Courier New"/>
                <a:cs typeface="Courier New"/>
                <a:sym typeface="Courier New"/>
              </a:rPr>
              <a:t>DKokkos_ENABLE_TUNING</a:t>
            </a:r>
            <a:r>
              <a:rPr lang="en-US" b="1" dirty="0">
                <a:latin typeface="Courier New"/>
                <a:ea typeface="Courier New"/>
                <a:cs typeface="Courier New"/>
                <a:sym typeface="Courier New"/>
              </a:rPr>
              <a:t>=ON</a:t>
            </a:r>
            <a:endParaRPr lang="en-US" b="1" dirty="0"/>
          </a:p>
          <a:p>
            <a:pPr>
              <a:spcBef>
                <a:spcPts val="600"/>
              </a:spcBef>
            </a:pPr>
            <a:r>
              <a:rPr lang="en-US" dirty="0"/>
              <a:t>Automatically provides input and context variables for </a:t>
            </a:r>
            <a:r>
              <a:rPr lang="en-US" dirty="0" err="1"/>
              <a:t>parallel_for</a:t>
            </a:r>
            <a:r>
              <a:rPr lang="en-US" dirty="0"/>
              <a:t>, </a:t>
            </a:r>
            <a:r>
              <a:rPr lang="en-US" dirty="0" err="1"/>
              <a:t>parallel_reduce</a:t>
            </a:r>
            <a:r>
              <a:rPr lang="en-US" dirty="0"/>
              <a:t>, </a:t>
            </a:r>
            <a:r>
              <a:rPr lang="en-US" dirty="0" err="1"/>
              <a:t>parallel_scan</a:t>
            </a:r>
            <a:r>
              <a:rPr lang="en-US" dirty="0"/>
              <a:t>, </a:t>
            </a:r>
            <a:r>
              <a:rPr lang="en-US" dirty="0" err="1"/>
              <a:t>parallel_copy</a:t>
            </a:r>
            <a:r>
              <a:rPr lang="en-US" dirty="0"/>
              <a:t>.</a:t>
            </a:r>
          </a:p>
          <a:p>
            <a:pPr marL="855662" lvl="1" indent="-342900">
              <a:spcBef>
                <a:spcPts val="600"/>
              </a:spcBef>
            </a:pPr>
            <a:r>
              <a:rPr lang="en-US" dirty="0" err="1"/>
              <a:t>TeamPolicy</a:t>
            </a:r>
            <a:r>
              <a:rPr lang="en-US" dirty="0"/>
              <a:t>: team size and vector length</a:t>
            </a:r>
          </a:p>
          <a:p>
            <a:pPr marL="855662" lvl="1" indent="-342900">
              <a:spcBef>
                <a:spcPts val="600"/>
              </a:spcBef>
            </a:pPr>
            <a:r>
              <a:rPr lang="en-US" dirty="0" err="1"/>
              <a:t>MDRangePolicy</a:t>
            </a:r>
            <a:r>
              <a:rPr lang="en-US" dirty="0"/>
              <a:t>: X, Y tile sizes (Z stays constant)</a:t>
            </a:r>
          </a:p>
          <a:p>
            <a:pPr marL="855662" lvl="1" indent="-342900">
              <a:spcBef>
                <a:spcPts val="600"/>
              </a:spcBef>
            </a:pPr>
            <a:r>
              <a:rPr lang="en-US" dirty="0" err="1"/>
              <a:t>RangePolicy</a:t>
            </a:r>
            <a:r>
              <a:rPr lang="en-US" baseline="30000" dirty="0"/>
              <a:t>*</a:t>
            </a:r>
            <a:r>
              <a:rPr lang="en-US" dirty="0"/>
              <a:t>: block size, occupancy</a:t>
            </a:r>
          </a:p>
          <a:p>
            <a:pPr marL="342900" indent="-342900">
              <a:spcBef>
                <a:spcPts val="600"/>
              </a:spcBef>
            </a:pPr>
            <a:r>
              <a:rPr lang="en-US" dirty="0"/>
              <a:t>Custom tuning also available – see </a:t>
            </a:r>
            <a:r>
              <a:rPr lang="en-US" dirty="0">
                <a:hlinkClick r:id="rId2"/>
              </a:rPr>
              <a:t>https://github.com/khuck/apex-kokkos-tuning</a:t>
            </a:r>
            <a:r>
              <a:rPr lang="en-US" dirty="0"/>
              <a:t> for examples like mm2d_tiling.cpp and </a:t>
            </a:r>
            <a:r>
              <a:rPr lang="en-US" dirty="0" err="1"/>
              <a:t>idk_jmm.cpp</a:t>
            </a:r>
            <a:endParaRPr lang="en-US" baseline="30000" dirty="0"/>
          </a:p>
          <a:p>
            <a:pPr marL="512762" lvl="1" indent="0">
              <a:spcBef>
                <a:spcPts val="600"/>
              </a:spcBef>
              <a:buNone/>
            </a:pPr>
            <a:r>
              <a:rPr lang="en-US" sz="1800" i="1" baseline="30000" dirty="0"/>
              <a:t>*</a:t>
            </a:r>
            <a:r>
              <a:rPr lang="en-US" sz="1800" i="1" dirty="0"/>
              <a:t>(in a long-dormant development fork/branch, a new, updated PR for occupancy tuning has passed all tests and will be merged soon…would be nice to have because many kernels use </a:t>
            </a:r>
            <a:r>
              <a:rPr lang="en-US" sz="1800" i="1" dirty="0" err="1"/>
              <a:t>RangePolicy</a:t>
            </a:r>
            <a:r>
              <a:rPr lang="en-US" sz="1800" i="1" dirty="0"/>
              <a:t>)</a:t>
            </a:r>
          </a:p>
          <a:p>
            <a:endParaRPr lang="en-US" dirty="0"/>
          </a:p>
        </p:txBody>
      </p:sp>
    </p:spTree>
    <p:extLst>
      <p:ext uri="{BB962C8B-B14F-4D97-AF65-F5344CB8AC3E}">
        <p14:creationId xmlns:p14="http://schemas.microsoft.com/office/powerpoint/2010/main" val="1380088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D406-2384-2869-7F6B-510C8E43602F}"/>
              </a:ext>
            </a:extLst>
          </p:cNvPr>
          <p:cNvSpPr>
            <a:spLocks noGrp="1"/>
          </p:cNvSpPr>
          <p:nvPr>
            <p:ph type="ctrTitle"/>
          </p:nvPr>
        </p:nvSpPr>
        <p:spPr/>
        <p:txBody>
          <a:bodyPr>
            <a:normAutofit/>
          </a:bodyPr>
          <a:lstStyle/>
          <a:p>
            <a:r>
              <a:rPr lang="en-US" dirty="0"/>
              <a:t>APEX Autotuning of </a:t>
            </a:r>
            <a:r>
              <a:rPr lang="en-US" dirty="0" err="1"/>
              <a:t>ExaMiniMD</a:t>
            </a:r>
            <a:r>
              <a:rPr lang="en-US" dirty="0"/>
              <a:t> Neighbor2D::</a:t>
            </a:r>
            <a:r>
              <a:rPr lang="en-US" dirty="0" err="1"/>
              <a:t>fill_neigh_list_full</a:t>
            </a:r>
            <a:r>
              <a:rPr lang="en-US" dirty="0"/>
              <a:t> kernel</a:t>
            </a:r>
          </a:p>
        </p:txBody>
      </p:sp>
      <p:pic>
        <p:nvPicPr>
          <p:cNvPr id="13" name="Picture 12">
            <a:extLst>
              <a:ext uri="{FF2B5EF4-FFF2-40B4-BE49-F238E27FC236}">
                <a16:creationId xmlns:a16="http://schemas.microsoft.com/office/drawing/2014/main" id="{23D13C2B-7379-B5AB-4F3D-A92A642E24C7}"/>
              </a:ext>
            </a:extLst>
          </p:cNvPr>
          <p:cNvPicPr>
            <a:picLocks noChangeAspect="1"/>
          </p:cNvPicPr>
          <p:nvPr/>
        </p:nvPicPr>
        <p:blipFill>
          <a:blip r:embed="rId2"/>
          <a:stretch>
            <a:fillRect/>
          </a:stretch>
        </p:blipFill>
        <p:spPr>
          <a:xfrm>
            <a:off x="3356657" y="1171047"/>
            <a:ext cx="7320990" cy="1830248"/>
          </a:xfrm>
          <a:prstGeom prst="rect">
            <a:avLst/>
          </a:prstGeom>
        </p:spPr>
      </p:pic>
      <p:pic>
        <p:nvPicPr>
          <p:cNvPr id="15" name="Picture 14">
            <a:extLst>
              <a:ext uri="{FF2B5EF4-FFF2-40B4-BE49-F238E27FC236}">
                <a16:creationId xmlns:a16="http://schemas.microsoft.com/office/drawing/2014/main" id="{540FCE5A-56C3-414A-A1B6-B5C027F10074}"/>
              </a:ext>
            </a:extLst>
          </p:cNvPr>
          <p:cNvPicPr>
            <a:picLocks noChangeAspect="1"/>
          </p:cNvPicPr>
          <p:nvPr/>
        </p:nvPicPr>
        <p:blipFill>
          <a:blip r:embed="rId3"/>
          <a:stretch>
            <a:fillRect/>
          </a:stretch>
        </p:blipFill>
        <p:spPr>
          <a:xfrm>
            <a:off x="3356657" y="2996994"/>
            <a:ext cx="7320989" cy="1830247"/>
          </a:xfrm>
          <a:prstGeom prst="rect">
            <a:avLst/>
          </a:prstGeom>
        </p:spPr>
      </p:pic>
      <p:pic>
        <p:nvPicPr>
          <p:cNvPr id="17" name="Picture 16">
            <a:extLst>
              <a:ext uri="{FF2B5EF4-FFF2-40B4-BE49-F238E27FC236}">
                <a16:creationId xmlns:a16="http://schemas.microsoft.com/office/drawing/2014/main" id="{44EEC655-0997-5C37-AFE9-723EBA413CE6}"/>
              </a:ext>
            </a:extLst>
          </p:cNvPr>
          <p:cNvPicPr>
            <a:picLocks noChangeAspect="1"/>
          </p:cNvPicPr>
          <p:nvPr/>
        </p:nvPicPr>
        <p:blipFill>
          <a:blip r:embed="rId4"/>
          <a:stretch>
            <a:fillRect/>
          </a:stretch>
        </p:blipFill>
        <p:spPr>
          <a:xfrm>
            <a:off x="2905247" y="4822941"/>
            <a:ext cx="7772400" cy="1943100"/>
          </a:xfrm>
          <a:prstGeom prst="rect">
            <a:avLst/>
          </a:prstGeom>
        </p:spPr>
      </p:pic>
      <p:sp>
        <p:nvSpPr>
          <p:cNvPr id="18" name="TextBox 17">
            <a:extLst>
              <a:ext uri="{FF2B5EF4-FFF2-40B4-BE49-F238E27FC236}">
                <a16:creationId xmlns:a16="http://schemas.microsoft.com/office/drawing/2014/main" id="{2E468BA1-55F8-61D0-A63E-4D4BCE48178F}"/>
              </a:ext>
            </a:extLst>
          </p:cNvPr>
          <p:cNvSpPr txBox="1"/>
          <p:nvPr/>
        </p:nvSpPr>
        <p:spPr>
          <a:xfrm>
            <a:off x="9383054" y="2086171"/>
            <a:ext cx="226107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Exploring team sizes</a:t>
            </a:r>
          </a:p>
        </p:txBody>
      </p:sp>
      <p:sp>
        <p:nvSpPr>
          <p:cNvPr id="19" name="TextBox 18">
            <a:extLst>
              <a:ext uri="{FF2B5EF4-FFF2-40B4-BE49-F238E27FC236}">
                <a16:creationId xmlns:a16="http://schemas.microsoft.com/office/drawing/2014/main" id="{38FA7110-C29D-763F-F4F2-5871EDD76DBE}"/>
              </a:ext>
            </a:extLst>
          </p:cNvPr>
          <p:cNvSpPr txBox="1"/>
          <p:nvPr/>
        </p:nvSpPr>
        <p:spPr>
          <a:xfrm>
            <a:off x="9290456" y="3856706"/>
            <a:ext cx="2446271"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Exploring vector lengths</a:t>
            </a:r>
          </a:p>
        </p:txBody>
      </p:sp>
      <p:sp>
        <p:nvSpPr>
          <p:cNvPr id="20" name="TextBox 19">
            <a:extLst>
              <a:ext uri="{FF2B5EF4-FFF2-40B4-BE49-F238E27FC236}">
                <a16:creationId xmlns:a16="http://schemas.microsoft.com/office/drawing/2014/main" id="{DAD15EAA-7831-658C-5DE6-2D9B57792EBA}"/>
              </a:ext>
            </a:extLst>
          </p:cNvPr>
          <p:cNvSpPr txBox="1"/>
          <p:nvPr/>
        </p:nvSpPr>
        <p:spPr>
          <a:xfrm>
            <a:off x="9383054" y="5920668"/>
            <a:ext cx="164761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Response (time)</a:t>
            </a:r>
          </a:p>
        </p:txBody>
      </p:sp>
      <p:graphicFrame>
        <p:nvGraphicFramePr>
          <p:cNvPr id="3" name="Table 2">
            <a:extLst>
              <a:ext uri="{FF2B5EF4-FFF2-40B4-BE49-F238E27FC236}">
                <a16:creationId xmlns:a16="http://schemas.microsoft.com/office/drawing/2014/main" id="{556B4D01-A515-506B-0A8C-60C419E40B2C}"/>
              </a:ext>
            </a:extLst>
          </p:cNvPr>
          <p:cNvGraphicFramePr>
            <a:graphicFrameLocks noGrp="1"/>
          </p:cNvGraphicFramePr>
          <p:nvPr>
            <p:extLst>
              <p:ext uri="{D42A27DB-BD31-4B8C-83A1-F6EECF244321}">
                <p14:modId xmlns:p14="http://schemas.microsoft.com/office/powerpoint/2010/main" val="2100176465"/>
              </p:ext>
            </p:extLst>
          </p:nvPr>
        </p:nvGraphicFramePr>
        <p:xfrm>
          <a:off x="328132" y="2120987"/>
          <a:ext cx="2852516" cy="1568199"/>
        </p:xfrm>
        <a:graphic>
          <a:graphicData uri="http://schemas.openxmlformats.org/drawingml/2006/table">
            <a:tbl>
              <a:tblPr firstRow="1" bandRow="1">
                <a:tableStyleId>{5C22544A-7EE6-4342-B048-85BDC9FD1C3A}</a:tableStyleId>
              </a:tblPr>
              <a:tblGrid>
                <a:gridCol w="1426258">
                  <a:extLst>
                    <a:ext uri="{9D8B030D-6E8A-4147-A177-3AD203B41FA5}">
                      <a16:colId xmlns:a16="http://schemas.microsoft.com/office/drawing/2014/main" val="3183749945"/>
                    </a:ext>
                  </a:extLst>
                </a:gridCol>
                <a:gridCol w="1426258">
                  <a:extLst>
                    <a:ext uri="{9D8B030D-6E8A-4147-A177-3AD203B41FA5}">
                      <a16:colId xmlns:a16="http://schemas.microsoft.com/office/drawing/2014/main" val="2122565010"/>
                    </a:ext>
                  </a:extLst>
                </a:gridCol>
              </a:tblGrid>
              <a:tr h="522733">
                <a:tc>
                  <a:txBody>
                    <a:bodyPr/>
                    <a:lstStyle/>
                    <a:p>
                      <a:r>
                        <a:rPr lang="en-US" dirty="0"/>
                        <a:t>Baseline</a:t>
                      </a:r>
                    </a:p>
                  </a:txBody>
                  <a:tcPr/>
                </a:tc>
                <a:tc>
                  <a:txBody>
                    <a:bodyPr/>
                    <a:lstStyle/>
                    <a:p>
                      <a:r>
                        <a:rPr lang="en-US" dirty="0"/>
                        <a:t>17.4972s</a:t>
                      </a:r>
                    </a:p>
                  </a:txBody>
                  <a:tcPr/>
                </a:tc>
                <a:extLst>
                  <a:ext uri="{0D108BD9-81ED-4DB2-BD59-A6C34878D82A}">
                    <a16:rowId xmlns:a16="http://schemas.microsoft.com/office/drawing/2014/main" val="3479576136"/>
                  </a:ext>
                </a:extLst>
              </a:tr>
              <a:tr h="522733">
                <a:tc>
                  <a:txBody>
                    <a:bodyPr/>
                    <a:lstStyle/>
                    <a:p>
                      <a:r>
                        <a:rPr lang="en-US" dirty="0"/>
                        <a:t>Tuning</a:t>
                      </a:r>
                    </a:p>
                  </a:txBody>
                  <a:tcPr/>
                </a:tc>
                <a:tc>
                  <a:txBody>
                    <a:bodyPr/>
                    <a:lstStyle/>
                    <a:p>
                      <a:r>
                        <a:rPr lang="en-US" dirty="0"/>
                        <a:t>17.7294s</a:t>
                      </a:r>
                    </a:p>
                  </a:txBody>
                  <a:tcPr/>
                </a:tc>
                <a:extLst>
                  <a:ext uri="{0D108BD9-81ED-4DB2-BD59-A6C34878D82A}">
                    <a16:rowId xmlns:a16="http://schemas.microsoft.com/office/drawing/2014/main" val="2567927099"/>
                  </a:ext>
                </a:extLst>
              </a:tr>
              <a:tr h="522733">
                <a:tc>
                  <a:txBody>
                    <a:bodyPr/>
                    <a:lstStyle/>
                    <a:p>
                      <a:r>
                        <a:rPr lang="en-US" dirty="0"/>
                        <a:t>Tuned</a:t>
                      </a:r>
                    </a:p>
                  </a:txBody>
                  <a:tcPr/>
                </a:tc>
                <a:tc>
                  <a:txBody>
                    <a:bodyPr/>
                    <a:lstStyle/>
                    <a:p>
                      <a:r>
                        <a:rPr lang="en-US" dirty="0"/>
                        <a:t>17.3790s</a:t>
                      </a:r>
                    </a:p>
                  </a:txBody>
                  <a:tcPr/>
                </a:tc>
                <a:extLst>
                  <a:ext uri="{0D108BD9-81ED-4DB2-BD59-A6C34878D82A}">
                    <a16:rowId xmlns:a16="http://schemas.microsoft.com/office/drawing/2014/main" val="483058462"/>
                  </a:ext>
                </a:extLst>
              </a:tr>
            </a:tbl>
          </a:graphicData>
        </a:graphic>
      </p:graphicFrame>
      <p:sp>
        <p:nvSpPr>
          <p:cNvPr id="4" name="TextBox 3">
            <a:extLst>
              <a:ext uri="{FF2B5EF4-FFF2-40B4-BE49-F238E27FC236}">
                <a16:creationId xmlns:a16="http://schemas.microsoft.com/office/drawing/2014/main" id="{490292AC-C1A7-C6D2-5628-A2A7E7C982DD}"/>
              </a:ext>
            </a:extLst>
          </p:cNvPr>
          <p:cNvSpPr txBox="1"/>
          <p:nvPr/>
        </p:nvSpPr>
        <p:spPr>
          <a:xfrm>
            <a:off x="419100" y="1567727"/>
            <a:ext cx="2556797" cy="338554"/>
          </a:xfrm>
          <a:prstGeom prst="rect">
            <a:avLst/>
          </a:prstGeom>
          <a:solidFill>
            <a:schemeClr val="bg1"/>
          </a:solidFill>
          <a:ln w="15875">
            <a:solidFill>
              <a:schemeClr val="tx1"/>
            </a:solidFill>
          </a:ln>
        </p:spPr>
        <p:txBody>
          <a:bodyPr wrap="square" rtlCol="0">
            <a:spAutoFit/>
          </a:bodyPr>
          <a:lstStyle/>
          <a:p>
            <a:pPr algn="ctr"/>
            <a:r>
              <a:rPr lang="en-US" sz="1600" b="1" dirty="0">
                <a:latin typeface="Source Sans Pro" panose="020B0503030403020204" pitchFamily="34" charset="0"/>
                <a:ea typeface="Source Sans Pro" panose="020B0503030403020204" pitchFamily="34" charset="0"/>
              </a:rPr>
              <a:t>Is it worth it? …maybe?</a:t>
            </a:r>
          </a:p>
        </p:txBody>
      </p:sp>
      <p:sp>
        <p:nvSpPr>
          <p:cNvPr id="5" name="TextBox 4">
            <a:extLst>
              <a:ext uri="{FF2B5EF4-FFF2-40B4-BE49-F238E27FC236}">
                <a16:creationId xmlns:a16="http://schemas.microsoft.com/office/drawing/2014/main" id="{F68814AE-6B1C-125C-3470-48BCDFDD14A9}"/>
              </a:ext>
            </a:extLst>
          </p:cNvPr>
          <p:cNvSpPr txBox="1"/>
          <p:nvPr/>
        </p:nvSpPr>
        <p:spPr>
          <a:xfrm>
            <a:off x="419100" y="3903892"/>
            <a:ext cx="2556797" cy="1323439"/>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Only one kernel is </a:t>
            </a:r>
            <a:r>
              <a:rPr lang="en-US" sz="1600" b="1" dirty="0" err="1">
                <a:latin typeface="Source Sans Pro" panose="020B0503030403020204" pitchFamily="34" charset="0"/>
                <a:ea typeface="Source Sans Pro" panose="020B0503030403020204" pitchFamily="34" charset="0"/>
              </a:rPr>
              <a:t>TeamPolicy</a:t>
            </a:r>
            <a:r>
              <a:rPr lang="en-US" sz="1600" b="1" dirty="0">
                <a:latin typeface="Source Sans Pro" panose="020B0503030403020204" pitchFamily="34" charset="0"/>
                <a:ea typeface="Source Sans Pro" panose="020B0503030403020204" pitchFamily="34" charset="0"/>
              </a:rPr>
              <a:t> in </a:t>
            </a:r>
            <a:r>
              <a:rPr lang="en-US" sz="1600" b="1" dirty="0" err="1">
                <a:latin typeface="Source Sans Pro" panose="020B0503030403020204" pitchFamily="34" charset="0"/>
                <a:ea typeface="Source Sans Pro" panose="020B0503030403020204" pitchFamily="34" charset="0"/>
              </a:rPr>
              <a:t>ExaMiniMD</a:t>
            </a:r>
            <a:r>
              <a:rPr lang="en-US" sz="1600" b="1" dirty="0">
                <a:latin typeface="Source Sans Pro" panose="020B0503030403020204" pitchFamily="34" charset="0"/>
                <a:ea typeface="Source Sans Pro" panose="020B0503030403020204" pitchFamily="34" charset="0"/>
              </a:rPr>
              <a:t> – all of the rest of the kernels are Range policies…</a:t>
            </a:r>
          </a:p>
        </p:txBody>
      </p:sp>
    </p:spTree>
    <p:extLst>
      <p:ext uri="{BB962C8B-B14F-4D97-AF65-F5344CB8AC3E}">
        <p14:creationId xmlns:p14="http://schemas.microsoft.com/office/powerpoint/2010/main" val="586602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8A486-D935-596C-8EBE-5AC7EE2157FD}"/>
              </a:ext>
            </a:extLst>
          </p:cNvPr>
          <p:cNvSpPr>
            <a:spLocks noGrp="1"/>
          </p:cNvSpPr>
          <p:nvPr>
            <p:ph type="ctrTitle"/>
          </p:nvPr>
        </p:nvSpPr>
        <p:spPr/>
        <p:txBody>
          <a:bodyPr/>
          <a:lstStyle/>
          <a:p>
            <a:r>
              <a:rPr lang="en-US" dirty="0"/>
              <a:t>TAU or APEX?</a:t>
            </a:r>
          </a:p>
        </p:txBody>
      </p:sp>
      <p:sp>
        <p:nvSpPr>
          <p:cNvPr id="3" name="Text Placeholder 2">
            <a:extLst>
              <a:ext uri="{FF2B5EF4-FFF2-40B4-BE49-F238E27FC236}">
                <a16:creationId xmlns:a16="http://schemas.microsoft.com/office/drawing/2014/main" id="{88EC12E5-59F9-66FA-C6C0-0AEEB3732BCA}"/>
              </a:ext>
            </a:extLst>
          </p:cNvPr>
          <p:cNvSpPr>
            <a:spLocks noGrp="1"/>
          </p:cNvSpPr>
          <p:nvPr>
            <p:ph type="body" sz="quarter" idx="10"/>
          </p:nvPr>
        </p:nvSpPr>
        <p:spPr/>
        <p:txBody>
          <a:bodyPr/>
          <a:lstStyle/>
          <a:p>
            <a:r>
              <a:rPr lang="en-US" dirty="0"/>
              <a:t>Use TAU when:</a:t>
            </a:r>
          </a:p>
          <a:p>
            <a:pPr lvl="1"/>
            <a:r>
              <a:rPr lang="en-US" dirty="0"/>
              <a:t>Advanced MPI or SHMEM measurements</a:t>
            </a:r>
          </a:p>
          <a:p>
            <a:pPr lvl="1"/>
            <a:r>
              <a:rPr lang="en-US" dirty="0"/>
              <a:t>Sampling support</a:t>
            </a:r>
          </a:p>
          <a:p>
            <a:pPr lvl="1"/>
            <a:r>
              <a:rPr lang="en-US" dirty="0"/>
              <a:t>HW/OS context (per-OS thread measurements)</a:t>
            </a:r>
          </a:p>
          <a:p>
            <a:pPr lvl="1"/>
            <a:r>
              <a:rPr lang="en-US" dirty="0"/>
              <a:t>Broader HW support</a:t>
            </a:r>
          </a:p>
          <a:p>
            <a:pPr lvl="1"/>
            <a:r>
              <a:rPr lang="en-US" dirty="0"/>
              <a:t>Python/ML/AI support</a:t>
            </a:r>
          </a:p>
          <a:p>
            <a:pPr lvl="1"/>
            <a:r>
              <a:rPr lang="en-US" dirty="0"/>
              <a:t>TAU plugin support</a:t>
            </a:r>
          </a:p>
          <a:p>
            <a:r>
              <a:rPr lang="en-US" dirty="0"/>
              <a:t>Use APEX when:</a:t>
            </a:r>
          </a:p>
          <a:p>
            <a:pPr lvl="1"/>
            <a:r>
              <a:rPr lang="en-US" dirty="0"/>
              <a:t>Support for asynchronous tasking</a:t>
            </a:r>
          </a:p>
          <a:p>
            <a:pPr lvl="1"/>
            <a:r>
              <a:rPr lang="en-US" dirty="0"/>
              <a:t>Focus on algorithmic task dependency, not HW/OS</a:t>
            </a:r>
          </a:p>
          <a:p>
            <a:pPr lvl="1"/>
            <a:r>
              <a:rPr lang="en-US" dirty="0"/>
              <a:t>Runtime autotuning / feedback &amp; control support</a:t>
            </a:r>
          </a:p>
          <a:p>
            <a:pPr lvl="1"/>
            <a:endParaRPr lang="en-US" dirty="0"/>
          </a:p>
          <a:p>
            <a:endParaRPr lang="en-US" dirty="0"/>
          </a:p>
        </p:txBody>
      </p:sp>
    </p:spTree>
    <p:extLst>
      <p:ext uri="{BB962C8B-B14F-4D97-AF65-F5344CB8AC3E}">
        <p14:creationId xmlns:p14="http://schemas.microsoft.com/office/powerpoint/2010/main" val="1482848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6221A25-D44E-E150-4B01-4211663F3B1A}"/>
              </a:ext>
            </a:extLst>
          </p:cNvPr>
          <p:cNvSpPr>
            <a:spLocks noGrp="1"/>
          </p:cNvSpPr>
          <p:nvPr>
            <p:ph type="body" sz="quarter" idx="10"/>
          </p:nvPr>
        </p:nvSpPr>
        <p:spPr>
          <a:xfrm>
            <a:off x="309253" y="3036570"/>
            <a:ext cx="10293677" cy="784860"/>
          </a:xfrm>
        </p:spPr>
        <p:txBody>
          <a:bodyPr/>
          <a:lstStyle/>
          <a:p>
            <a:r>
              <a:rPr lang="en-US" dirty="0"/>
              <a:t>TAU Performance System</a:t>
            </a:r>
          </a:p>
        </p:txBody>
      </p:sp>
    </p:spTree>
    <p:extLst>
      <p:ext uri="{BB962C8B-B14F-4D97-AF65-F5344CB8AC3E}">
        <p14:creationId xmlns:p14="http://schemas.microsoft.com/office/powerpoint/2010/main" val="2795110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A2B18-B2C8-AB43-FF23-A0F9514B892F}"/>
              </a:ext>
            </a:extLst>
          </p:cNvPr>
          <p:cNvSpPr>
            <a:spLocks noGrp="1"/>
          </p:cNvSpPr>
          <p:nvPr>
            <p:ph type="ctrTitle"/>
          </p:nvPr>
        </p:nvSpPr>
        <p:spPr/>
        <p:txBody>
          <a:bodyPr/>
          <a:lstStyle/>
          <a:p>
            <a:r>
              <a:rPr lang="en-US" dirty="0" err="1"/>
              <a:t>Kokkos</a:t>
            </a:r>
            <a:r>
              <a:rPr lang="en-US" dirty="0"/>
              <a:t> Wishlist</a:t>
            </a:r>
          </a:p>
        </p:txBody>
      </p:sp>
      <p:sp>
        <p:nvSpPr>
          <p:cNvPr id="3" name="Text Placeholder 2">
            <a:extLst>
              <a:ext uri="{FF2B5EF4-FFF2-40B4-BE49-F238E27FC236}">
                <a16:creationId xmlns:a16="http://schemas.microsoft.com/office/drawing/2014/main" id="{B1505CEF-A82A-A66E-7BD4-E55848525195}"/>
              </a:ext>
            </a:extLst>
          </p:cNvPr>
          <p:cNvSpPr>
            <a:spLocks noGrp="1"/>
          </p:cNvSpPr>
          <p:nvPr>
            <p:ph type="body" sz="quarter" idx="10"/>
          </p:nvPr>
        </p:nvSpPr>
        <p:spPr/>
        <p:txBody>
          <a:bodyPr/>
          <a:lstStyle/>
          <a:p>
            <a:r>
              <a:rPr lang="en-US" dirty="0"/>
              <a:t>Autotuning:</a:t>
            </a:r>
          </a:p>
          <a:p>
            <a:pPr lvl="1"/>
            <a:r>
              <a:rPr lang="en-US" dirty="0"/>
              <a:t>Support for Range policy</a:t>
            </a:r>
          </a:p>
          <a:p>
            <a:pPr lvl="1"/>
            <a:r>
              <a:rPr lang="en-US" dirty="0"/>
              <a:t>Access to non-normalized input variables (all are mapped to [0.0 … 1.0])</a:t>
            </a:r>
          </a:p>
          <a:p>
            <a:pPr lvl="2"/>
            <a:r>
              <a:rPr lang="en-US" dirty="0"/>
              <a:t>I think I know why this was done, but it’s confusing/misleading without a map</a:t>
            </a:r>
          </a:p>
          <a:p>
            <a:r>
              <a:rPr lang="en-US" dirty="0"/>
              <a:t>Default labels with source info </a:t>
            </a:r>
            <a:r>
              <a:rPr lang="en-US" dirty="0">
                <a:sym typeface="Wingdings" pitchFamily="2" charset="2"/>
              </a:rPr>
              <a:t></a:t>
            </a:r>
            <a:endParaRPr lang="en-US" dirty="0"/>
          </a:p>
          <a:p>
            <a:pPr lvl="1"/>
            <a:r>
              <a:rPr lang="en-US" dirty="0"/>
              <a:t>Or at least a function pointer</a:t>
            </a:r>
          </a:p>
        </p:txBody>
      </p:sp>
      <p:pic>
        <p:nvPicPr>
          <p:cNvPr id="5" name="Picture 4" descr="Aerial view of wrapped gifts">
            <a:extLst>
              <a:ext uri="{FF2B5EF4-FFF2-40B4-BE49-F238E27FC236}">
                <a16:creationId xmlns:a16="http://schemas.microsoft.com/office/drawing/2014/main" id="{2EA552F7-53BF-7A1F-4BD8-271F74749F89}"/>
              </a:ext>
            </a:extLst>
          </p:cNvPr>
          <p:cNvPicPr>
            <a:picLocks noChangeAspect="1"/>
          </p:cNvPicPr>
          <p:nvPr/>
        </p:nvPicPr>
        <p:blipFill>
          <a:blip r:embed="rId2"/>
          <a:stretch>
            <a:fillRect/>
          </a:stretch>
        </p:blipFill>
        <p:spPr>
          <a:xfrm>
            <a:off x="5098945" y="2833076"/>
            <a:ext cx="5710569" cy="3723567"/>
          </a:xfrm>
          <a:prstGeom prst="rect">
            <a:avLst/>
          </a:prstGeom>
        </p:spPr>
      </p:pic>
    </p:spTree>
    <p:extLst>
      <p:ext uri="{BB962C8B-B14F-4D97-AF65-F5344CB8AC3E}">
        <p14:creationId xmlns:p14="http://schemas.microsoft.com/office/powerpoint/2010/main" val="3012882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8CF6796-A0C4-637D-D968-D9BF3B5BFEB7}"/>
              </a:ext>
            </a:extLst>
          </p:cNvPr>
          <p:cNvSpPr/>
          <p:nvPr/>
        </p:nvSpPr>
        <p:spPr>
          <a:xfrm>
            <a:off x="1868468" y="4313071"/>
            <a:ext cx="8404261" cy="125344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D94F35D-196A-7987-F41B-955B7B4376A7}"/>
              </a:ext>
            </a:extLst>
          </p:cNvPr>
          <p:cNvSpPr>
            <a:spLocks noGrp="1"/>
          </p:cNvSpPr>
          <p:nvPr>
            <p:ph type="ctrTitle"/>
          </p:nvPr>
        </p:nvSpPr>
        <p:spPr/>
        <p:txBody>
          <a:bodyPr/>
          <a:lstStyle/>
          <a:p>
            <a:r>
              <a:rPr lang="en-US" dirty="0"/>
              <a:t>Acknowledgements</a:t>
            </a:r>
          </a:p>
        </p:txBody>
      </p:sp>
      <p:sp>
        <p:nvSpPr>
          <p:cNvPr id="4" name="Text Placeholder 3">
            <a:extLst>
              <a:ext uri="{FF2B5EF4-FFF2-40B4-BE49-F238E27FC236}">
                <a16:creationId xmlns:a16="http://schemas.microsoft.com/office/drawing/2014/main" id="{DE6B03F1-83EA-36E3-008C-E45B0317966D}"/>
              </a:ext>
            </a:extLst>
          </p:cNvPr>
          <p:cNvSpPr>
            <a:spLocks noGrp="1"/>
          </p:cNvSpPr>
          <p:nvPr>
            <p:ph type="body" sz="quarter" idx="10"/>
          </p:nvPr>
        </p:nvSpPr>
        <p:spPr/>
        <p:txBody>
          <a:bodyPr/>
          <a:lstStyle/>
          <a:p>
            <a:pPr marL="50800" indent="0">
              <a:buNone/>
            </a:pPr>
            <a:r>
              <a:rPr lang="en-US" dirty="0"/>
              <a:t>Parts of this research was supported by the </a:t>
            </a:r>
            <a:r>
              <a:rPr lang="en-US" dirty="0" err="1"/>
              <a:t>Exascale</a:t>
            </a:r>
            <a:r>
              <a:rPr lang="en-US" dirty="0"/>
              <a:t> Computing Project (17-SC-20-SC), a joint project of the U.S. Department of Energy’s Office of Science and National Nuclear Security Administration, responsible for delivering a capable </a:t>
            </a:r>
            <a:r>
              <a:rPr lang="en-US" dirty="0" err="1"/>
              <a:t>exascale</a:t>
            </a:r>
            <a:r>
              <a:rPr lang="en-US" dirty="0"/>
              <a:t> ecosystem, including software, applications, and hardware technology, to support the nation’s </a:t>
            </a:r>
            <a:r>
              <a:rPr lang="en-US" dirty="0" err="1"/>
              <a:t>exascale</a:t>
            </a:r>
            <a:r>
              <a:rPr lang="en-US" dirty="0"/>
              <a:t> computing imperative. </a:t>
            </a:r>
          </a:p>
          <a:p>
            <a:pPr marL="50800" indent="0">
              <a:buNone/>
            </a:pPr>
            <a:r>
              <a:rPr lang="en-US" dirty="0"/>
              <a:t>This research used resources of the Oak Ridge Leadership Computing Facility at the Oak Ridge National Laboratory, which is supported by the Office of Science of the U.S. Department of Energy under Contract No. DE-AC05-00OR22725.</a:t>
            </a:r>
          </a:p>
        </p:txBody>
      </p:sp>
      <p:pic>
        <p:nvPicPr>
          <p:cNvPr id="2" name="Google Shape;26;p13" descr="DOE_SC_Horizontal.png">
            <a:extLst>
              <a:ext uri="{FF2B5EF4-FFF2-40B4-BE49-F238E27FC236}">
                <a16:creationId xmlns:a16="http://schemas.microsoft.com/office/drawing/2014/main" id="{5E114C38-09AB-4FBF-220B-867CA8ABFC1E}"/>
              </a:ext>
            </a:extLst>
          </p:cNvPr>
          <p:cNvPicPr preferRelativeResize="0"/>
          <p:nvPr/>
        </p:nvPicPr>
        <p:blipFill rotWithShape="1">
          <a:blip r:embed="rId2">
            <a:alphaModFix/>
          </a:blip>
          <a:srcRect/>
          <a:stretch/>
        </p:blipFill>
        <p:spPr>
          <a:xfrm>
            <a:off x="2027793" y="4712147"/>
            <a:ext cx="2910023" cy="504246"/>
          </a:xfrm>
          <a:prstGeom prst="rect">
            <a:avLst/>
          </a:prstGeom>
          <a:noFill/>
          <a:ln>
            <a:noFill/>
          </a:ln>
        </p:spPr>
      </p:pic>
      <p:pic>
        <p:nvPicPr>
          <p:cNvPr id="5" name="Picture 4" descr="Logo, company name&#10;&#10;Description automatically generated">
            <a:extLst>
              <a:ext uri="{FF2B5EF4-FFF2-40B4-BE49-F238E27FC236}">
                <a16:creationId xmlns:a16="http://schemas.microsoft.com/office/drawing/2014/main" id="{CC133558-9C1C-A2C7-71D6-68953FB2D14F}"/>
              </a:ext>
            </a:extLst>
          </p:cNvPr>
          <p:cNvPicPr>
            <a:picLocks noChangeAspect="1"/>
          </p:cNvPicPr>
          <p:nvPr/>
        </p:nvPicPr>
        <p:blipFill>
          <a:blip r:embed="rId3"/>
          <a:stretch>
            <a:fillRect/>
          </a:stretch>
        </p:blipFill>
        <p:spPr>
          <a:xfrm>
            <a:off x="8120180" y="4509077"/>
            <a:ext cx="1643704" cy="861435"/>
          </a:xfrm>
          <a:prstGeom prst="rect">
            <a:avLst/>
          </a:prstGeom>
        </p:spPr>
      </p:pic>
      <p:pic>
        <p:nvPicPr>
          <p:cNvPr id="6" name="Picture 2">
            <a:extLst>
              <a:ext uri="{FF2B5EF4-FFF2-40B4-BE49-F238E27FC236}">
                <a16:creationId xmlns:a16="http://schemas.microsoft.com/office/drawing/2014/main" id="{D6BEFE72-4DA3-17DE-C0E5-050AD324F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851" y="4686516"/>
            <a:ext cx="2578608" cy="52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130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6B03F1-83EA-36E3-008C-E45B0317966D}"/>
              </a:ext>
            </a:extLst>
          </p:cNvPr>
          <p:cNvSpPr>
            <a:spLocks noGrp="1"/>
          </p:cNvSpPr>
          <p:nvPr>
            <p:ph type="body" sz="quarter" idx="10"/>
          </p:nvPr>
        </p:nvSpPr>
        <p:spPr>
          <a:xfrm>
            <a:off x="309253" y="3036570"/>
            <a:ext cx="8448381" cy="784860"/>
          </a:xfrm>
        </p:spPr>
        <p:txBody>
          <a:bodyPr/>
          <a:lstStyle/>
          <a:p>
            <a:pPr marL="50800" indent="0">
              <a:buNone/>
            </a:pPr>
            <a:r>
              <a:rPr lang="en-US" dirty="0"/>
              <a:t>Thanks! Questions?</a:t>
            </a:r>
          </a:p>
        </p:txBody>
      </p:sp>
    </p:spTree>
    <p:extLst>
      <p:ext uri="{BB962C8B-B14F-4D97-AF65-F5344CB8AC3E}">
        <p14:creationId xmlns:p14="http://schemas.microsoft.com/office/powerpoint/2010/main" val="2148345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A2B18-B2C8-AB43-FF23-A0F9514B892F}"/>
              </a:ext>
            </a:extLst>
          </p:cNvPr>
          <p:cNvSpPr>
            <a:spLocks noGrp="1"/>
          </p:cNvSpPr>
          <p:nvPr>
            <p:ph type="ctrTitle"/>
          </p:nvPr>
        </p:nvSpPr>
        <p:spPr/>
        <p:txBody>
          <a:bodyPr/>
          <a:lstStyle/>
          <a:p>
            <a:r>
              <a:rPr lang="en-US" dirty="0" err="1"/>
              <a:t>Kokkos</a:t>
            </a:r>
            <a:r>
              <a:rPr lang="en-US" dirty="0"/>
              <a:t> &amp; APEX Auto-tuning hands-on examples</a:t>
            </a:r>
          </a:p>
        </p:txBody>
      </p:sp>
      <p:sp>
        <p:nvSpPr>
          <p:cNvPr id="3" name="Text Placeholder 2">
            <a:extLst>
              <a:ext uri="{FF2B5EF4-FFF2-40B4-BE49-F238E27FC236}">
                <a16:creationId xmlns:a16="http://schemas.microsoft.com/office/drawing/2014/main" id="{B1505CEF-A82A-A66E-7BD4-E55848525195}"/>
              </a:ext>
            </a:extLst>
          </p:cNvPr>
          <p:cNvSpPr>
            <a:spLocks noGrp="1"/>
          </p:cNvSpPr>
          <p:nvPr>
            <p:ph type="body" sz="quarter" idx="10"/>
          </p:nvPr>
        </p:nvSpPr>
        <p:spPr/>
        <p:txBody>
          <a:bodyPr/>
          <a:lstStyle/>
          <a:p>
            <a:r>
              <a:rPr lang="en-US" dirty="0"/>
              <a:t>Git repository: </a:t>
            </a:r>
          </a:p>
          <a:p>
            <a:pPr lvl="1"/>
            <a:r>
              <a:rPr lang="en-US" dirty="0">
                <a:hlinkClick r:id="rId2"/>
              </a:rPr>
              <a:t>https://github.com/khuck/apex-kokkos-tuning</a:t>
            </a:r>
            <a:r>
              <a:rPr lang="en-US" dirty="0"/>
              <a:t> </a:t>
            </a:r>
          </a:p>
          <a:p>
            <a:r>
              <a:rPr lang="en-US" dirty="0"/>
              <a:t>Run the “</a:t>
            </a:r>
            <a:r>
              <a:rPr lang="en-US" dirty="0" err="1"/>
              <a:t>perlmutter.sh</a:t>
            </a:r>
            <a:r>
              <a:rPr lang="en-US" dirty="0"/>
              <a:t>” script to build and run the examples</a:t>
            </a:r>
          </a:p>
          <a:p>
            <a:r>
              <a:rPr lang="en-US" dirty="0"/>
              <a:t>To run individual examples: </a:t>
            </a:r>
          </a:p>
          <a:p>
            <a:pPr lvl="1"/>
            <a:r>
              <a:rPr lang="en-US" dirty="0" err="1"/>
              <a:t>ctest</a:t>
            </a:r>
            <a:r>
              <a:rPr lang="en-US" dirty="0"/>
              <a:t> --test-</a:t>
            </a:r>
            <a:r>
              <a:rPr lang="en-US" dirty="0" err="1"/>
              <a:t>dir</a:t>
            </a:r>
            <a:r>
              <a:rPr lang="en-US" dirty="0"/>
              <a:t> build -V -R &lt;test name&gt;</a:t>
            </a:r>
          </a:p>
          <a:p>
            <a:r>
              <a:rPr lang="en-US" dirty="0"/>
              <a:t>I am on </a:t>
            </a:r>
            <a:r>
              <a:rPr lang="en-US" dirty="0" err="1"/>
              <a:t>Kokkos</a:t>
            </a:r>
            <a:r>
              <a:rPr lang="en-US" dirty="0"/>
              <a:t> slack, as “Kevin Huck”</a:t>
            </a:r>
          </a:p>
        </p:txBody>
      </p:sp>
    </p:spTree>
    <p:extLst>
      <p:ext uri="{BB962C8B-B14F-4D97-AF65-F5344CB8AC3E}">
        <p14:creationId xmlns:p14="http://schemas.microsoft.com/office/powerpoint/2010/main" val="2589130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4C1D-82D7-A5DE-EADC-2CC4E0BEE65D}"/>
              </a:ext>
            </a:extLst>
          </p:cNvPr>
          <p:cNvSpPr>
            <a:spLocks noGrp="1"/>
          </p:cNvSpPr>
          <p:nvPr>
            <p:ph type="ctrTitle"/>
          </p:nvPr>
        </p:nvSpPr>
        <p:spPr/>
        <p:txBody>
          <a:bodyPr/>
          <a:lstStyle/>
          <a:p>
            <a:r>
              <a:rPr lang="en-US" dirty="0"/>
              <a:t>TAU Performance System</a:t>
            </a:r>
          </a:p>
        </p:txBody>
      </p:sp>
      <p:sp>
        <p:nvSpPr>
          <p:cNvPr id="3" name="Text Placeholder 2">
            <a:extLst>
              <a:ext uri="{FF2B5EF4-FFF2-40B4-BE49-F238E27FC236}">
                <a16:creationId xmlns:a16="http://schemas.microsoft.com/office/drawing/2014/main" id="{4EC1AC77-E991-1269-F6BE-CB33B8628DFB}"/>
              </a:ext>
            </a:extLst>
          </p:cNvPr>
          <p:cNvSpPr>
            <a:spLocks noGrp="1"/>
          </p:cNvSpPr>
          <p:nvPr>
            <p:ph type="body" sz="quarter" idx="10"/>
          </p:nvPr>
        </p:nvSpPr>
        <p:spPr/>
        <p:txBody>
          <a:bodyPr/>
          <a:lstStyle/>
          <a:p>
            <a:pPr marL="457200" indent="-457200"/>
            <a:r>
              <a:rPr lang="en-US" b="1" u="sng" dirty="0"/>
              <a:t>T</a:t>
            </a:r>
            <a:r>
              <a:rPr lang="en-US" dirty="0"/>
              <a:t>uning and </a:t>
            </a:r>
            <a:r>
              <a:rPr lang="en-US" b="1" u="sng" dirty="0"/>
              <a:t>A</a:t>
            </a:r>
            <a:r>
              <a:rPr lang="en-US" dirty="0"/>
              <a:t>nalysis </a:t>
            </a:r>
            <a:r>
              <a:rPr lang="en-US" b="1" u="sng" dirty="0"/>
              <a:t>U</a:t>
            </a:r>
            <a:r>
              <a:rPr lang="en-US" dirty="0"/>
              <a:t>tilities (29+ year project)</a:t>
            </a:r>
          </a:p>
          <a:p>
            <a:pPr marL="457200" indent="-457200"/>
            <a:r>
              <a:rPr lang="en-US" dirty="0"/>
              <a:t>Integrated performance toolkit:</a:t>
            </a:r>
          </a:p>
          <a:p>
            <a:pPr marL="969962" lvl="1" indent="-457200"/>
            <a:r>
              <a:rPr lang="en-US" dirty="0"/>
              <a:t>Multi-level performance instrumentation</a:t>
            </a:r>
          </a:p>
          <a:p>
            <a:pPr marL="969962" lvl="1" indent="-457200"/>
            <a:r>
              <a:rPr lang="en-US" dirty="0"/>
              <a:t>Highly configurable</a:t>
            </a:r>
          </a:p>
          <a:p>
            <a:pPr marL="969962" lvl="1" indent="-457200"/>
            <a:r>
              <a:rPr lang="en-US" dirty="0"/>
              <a:t>Widely ported performance profiling / tracing system</a:t>
            </a:r>
          </a:p>
          <a:p>
            <a:pPr marL="969962" lvl="1" indent="-457200"/>
            <a:r>
              <a:rPr lang="en-US" dirty="0"/>
              <a:t>Portable (java, python) visualization / exploration / analysis tools</a:t>
            </a:r>
          </a:p>
          <a:p>
            <a:pPr marL="457200" indent="-457200"/>
            <a:r>
              <a:rPr lang="en-US" dirty="0"/>
              <a:t>Supports all major HPC programming models</a:t>
            </a:r>
          </a:p>
          <a:p>
            <a:pPr marL="457200" indent="-457200"/>
            <a:r>
              <a:rPr lang="en-US" dirty="0"/>
              <a:t>MPI/SHMEM, OpenMP, </a:t>
            </a:r>
            <a:r>
              <a:rPr lang="en-US" dirty="0" err="1"/>
              <a:t>OpenACC</a:t>
            </a:r>
            <a:r>
              <a:rPr lang="en-US" dirty="0"/>
              <a:t>, CUDA, HIP, SYCL/</a:t>
            </a:r>
            <a:r>
              <a:rPr lang="en-US" dirty="0" err="1"/>
              <a:t>OneAPI</a:t>
            </a:r>
            <a:r>
              <a:rPr lang="en-US" dirty="0"/>
              <a:t>, </a:t>
            </a:r>
            <a:r>
              <a:rPr lang="en-US" b="1" u="sng" dirty="0" err="1"/>
              <a:t>Kokkos</a:t>
            </a:r>
            <a:r>
              <a:rPr lang="en-US" dirty="0"/>
              <a:t>...</a:t>
            </a:r>
          </a:p>
          <a:p>
            <a:pPr marL="457200" indent="-457200"/>
            <a:r>
              <a:rPr lang="en-US" dirty="0"/>
              <a:t>Support for ML/AI frameworks: TensorFlow, </a:t>
            </a:r>
            <a:r>
              <a:rPr lang="en-US" dirty="0" err="1"/>
              <a:t>pyTorch</a:t>
            </a:r>
            <a:r>
              <a:rPr lang="en-US" dirty="0"/>
              <a:t>, </a:t>
            </a:r>
            <a:r>
              <a:rPr lang="en-US" dirty="0" err="1"/>
              <a:t>Horovod</a:t>
            </a:r>
            <a:endParaRPr lang="en-US" dirty="0"/>
          </a:p>
          <a:p>
            <a:pPr marL="457200" indent="-457200"/>
            <a:r>
              <a:rPr lang="en-US" dirty="0"/>
              <a:t>Integrated with PAPI, LIKWID for hardware counter support</a:t>
            </a:r>
          </a:p>
          <a:p>
            <a:pPr marL="457200" indent="-457200"/>
            <a:r>
              <a:rPr lang="en-US" dirty="0">
                <a:hlinkClick r:id="rId2"/>
              </a:rPr>
              <a:t>https://tau.uoregon.edu</a:t>
            </a:r>
            <a:r>
              <a:rPr lang="en-US" dirty="0"/>
              <a:t> or </a:t>
            </a:r>
            <a:r>
              <a:rPr lang="en-US" dirty="0">
                <a:hlinkClick r:id="rId3"/>
              </a:rPr>
              <a:t>https://github.com/UO-OACISS/tau2</a:t>
            </a:r>
            <a:r>
              <a:rPr lang="en-US" dirty="0"/>
              <a:t> (public mirror)</a:t>
            </a:r>
          </a:p>
        </p:txBody>
      </p:sp>
      <p:pic>
        <p:nvPicPr>
          <p:cNvPr id="4" name="Picture 10" descr="tau-logo.gif">
            <a:extLst>
              <a:ext uri="{FF2B5EF4-FFF2-40B4-BE49-F238E27FC236}">
                <a16:creationId xmlns:a16="http://schemas.microsoft.com/office/drawing/2014/main" id="{DAE455D0-9EE8-61E5-99A4-6384DCF88B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28737" y="1019020"/>
            <a:ext cx="1962852" cy="1654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985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FD031-2CAE-B691-69AF-CAA52B39AD7C}"/>
              </a:ext>
            </a:extLst>
          </p:cNvPr>
          <p:cNvSpPr>
            <a:spLocks noGrp="1"/>
          </p:cNvSpPr>
          <p:nvPr>
            <p:ph type="ctrTitle"/>
          </p:nvPr>
        </p:nvSpPr>
        <p:spPr/>
        <p:txBody>
          <a:bodyPr/>
          <a:lstStyle/>
          <a:p>
            <a:r>
              <a:rPr lang="en-US" dirty="0"/>
              <a:t>Performance Measurement</a:t>
            </a:r>
          </a:p>
        </p:txBody>
      </p:sp>
      <p:sp>
        <p:nvSpPr>
          <p:cNvPr id="3" name="Text Placeholder 2">
            <a:extLst>
              <a:ext uri="{FF2B5EF4-FFF2-40B4-BE49-F238E27FC236}">
                <a16:creationId xmlns:a16="http://schemas.microsoft.com/office/drawing/2014/main" id="{5DC95B40-08CB-4CC9-2EE6-0A0FBB04F451}"/>
              </a:ext>
            </a:extLst>
          </p:cNvPr>
          <p:cNvSpPr>
            <a:spLocks noGrp="1"/>
          </p:cNvSpPr>
          <p:nvPr>
            <p:ph type="body" sz="quarter" idx="10"/>
          </p:nvPr>
        </p:nvSpPr>
        <p:spPr/>
        <p:txBody>
          <a:bodyPr/>
          <a:lstStyle/>
          <a:p>
            <a:r>
              <a:rPr lang="en-US" b="1" dirty="0"/>
              <a:t>Timers</a:t>
            </a:r>
          </a:p>
          <a:p>
            <a:pPr lvl="1"/>
            <a:r>
              <a:rPr lang="en-US" dirty="0"/>
              <a:t>Requires instrumentation of some kind</a:t>
            </a:r>
          </a:p>
          <a:p>
            <a:pPr lvl="2"/>
            <a:r>
              <a:rPr lang="en-US" dirty="0"/>
              <a:t>Manual, automated</a:t>
            </a:r>
          </a:p>
          <a:p>
            <a:pPr lvl="2"/>
            <a:r>
              <a:rPr lang="en-US" dirty="0"/>
              <a:t>Source, compiler provided, binary</a:t>
            </a:r>
          </a:p>
          <a:p>
            <a:pPr lvl="2"/>
            <a:r>
              <a:rPr lang="en-US" b="1" u="sng" dirty="0"/>
              <a:t>Library callbacks</a:t>
            </a:r>
            <a:r>
              <a:rPr lang="en-US" dirty="0"/>
              <a:t>, API wrappers, weak symbol replacement</a:t>
            </a:r>
          </a:p>
          <a:p>
            <a:pPr lvl="1"/>
            <a:r>
              <a:rPr lang="en-US" dirty="0"/>
              <a:t>Simple to implement</a:t>
            </a:r>
          </a:p>
          <a:p>
            <a:r>
              <a:rPr lang="en-US" b="1" dirty="0"/>
              <a:t>Sampling</a:t>
            </a:r>
          </a:p>
          <a:p>
            <a:pPr lvl="1"/>
            <a:r>
              <a:rPr lang="en-US" dirty="0"/>
              <a:t>Requires specialized system libraries / support</a:t>
            </a:r>
          </a:p>
          <a:p>
            <a:pPr lvl="2"/>
            <a:r>
              <a:rPr lang="en-US" dirty="0"/>
              <a:t>Periodic signals, signal handler</a:t>
            </a:r>
          </a:p>
          <a:p>
            <a:pPr lvl="2"/>
            <a:r>
              <a:rPr lang="en-US" dirty="0"/>
              <a:t>Call stack unwinding</a:t>
            </a:r>
          </a:p>
          <a:p>
            <a:pPr lvl="1"/>
            <a:r>
              <a:rPr lang="en-US" dirty="0"/>
              <a:t>No modification to executable/library needed</a:t>
            </a:r>
          </a:p>
          <a:p>
            <a:pPr lvl="1"/>
            <a:r>
              <a:rPr lang="en-US" dirty="0"/>
              <a:t>Potential to interfere with system support (signal handlers)</a:t>
            </a:r>
          </a:p>
          <a:p>
            <a:pPr lvl="1"/>
            <a:r>
              <a:rPr lang="en-US" dirty="0"/>
              <a:t>Can mix with timers to generate a hybrid profile</a:t>
            </a:r>
          </a:p>
        </p:txBody>
      </p:sp>
    </p:spTree>
    <p:extLst>
      <p:ext uri="{BB962C8B-B14F-4D97-AF65-F5344CB8AC3E}">
        <p14:creationId xmlns:p14="http://schemas.microsoft.com/office/powerpoint/2010/main" val="2980399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F107B-D538-A45D-54A8-14D5CB8E651D}"/>
              </a:ext>
            </a:extLst>
          </p:cNvPr>
          <p:cNvSpPr>
            <a:spLocks noGrp="1"/>
          </p:cNvSpPr>
          <p:nvPr>
            <p:ph type="ctrTitle"/>
          </p:nvPr>
        </p:nvSpPr>
        <p:spPr/>
        <p:txBody>
          <a:bodyPr/>
          <a:lstStyle/>
          <a:p>
            <a:r>
              <a:rPr lang="en-US" dirty="0"/>
              <a:t>Profiling and Tracing</a:t>
            </a:r>
          </a:p>
        </p:txBody>
      </p:sp>
      <p:sp>
        <p:nvSpPr>
          <p:cNvPr id="3" name="Text Placeholder 2">
            <a:extLst>
              <a:ext uri="{FF2B5EF4-FFF2-40B4-BE49-F238E27FC236}">
                <a16:creationId xmlns:a16="http://schemas.microsoft.com/office/drawing/2014/main" id="{4E179C99-7215-91A0-0B71-300141B9AC2C}"/>
              </a:ext>
            </a:extLst>
          </p:cNvPr>
          <p:cNvSpPr>
            <a:spLocks noGrp="1"/>
          </p:cNvSpPr>
          <p:nvPr>
            <p:ph type="body" sz="quarter" idx="10"/>
          </p:nvPr>
        </p:nvSpPr>
        <p:spPr>
          <a:xfrm>
            <a:off x="328129" y="930159"/>
            <a:ext cx="8302163" cy="5005111"/>
          </a:xfrm>
        </p:spPr>
        <p:txBody>
          <a:bodyPr/>
          <a:lstStyle/>
          <a:p>
            <a:r>
              <a:rPr lang="en-US" b="1" dirty="0"/>
              <a:t>Profiling</a:t>
            </a:r>
            <a:r>
              <a:rPr lang="en-US" dirty="0"/>
              <a:t>: how much time was spent in each measured function on each thread in each process?</a:t>
            </a:r>
          </a:p>
          <a:p>
            <a:pPr lvl="1"/>
            <a:r>
              <a:rPr lang="en-US" dirty="0"/>
              <a:t>Collapses the time axis</a:t>
            </a:r>
          </a:p>
          <a:p>
            <a:pPr lvl="1"/>
            <a:r>
              <a:rPr lang="en-US" dirty="0"/>
              <a:t>No ordering or causal event information</a:t>
            </a:r>
          </a:p>
          <a:p>
            <a:pPr lvl="1"/>
            <a:r>
              <a:rPr lang="en-US" dirty="0"/>
              <a:t>Small summary per thread/process, regardless of execution time – only grows with number of timers &amp; threads/processes</a:t>
            </a:r>
          </a:p>
          <a:p>
            <a:r>
              <a:rPr lang="en-US" b="1" dirty="0"/>
              <a:t>Tracing</a:t>
            </a:r>
            <a:r>
              <a:rPr lang="en-US" dirty="0"/>
              <a:t>: record all function entry &amp; exit events on a timeline</a:t>
            </a:r>
          </a:p>
          <a:p>
            <a:pPr lvl="1"/>
            <a:r>
              <a:rPr lang="en-US" dirty="0"/>
              <a:t>Detailed view of what happened</a:t>
            </a:r>
          </a:p>
          <a:p>
            <a:pPr lvl="1"/>
            <a:r>
              <a:rPr lang="en-US" dirty="0"/>
              <a:t>The longer the program runs, the bigger the trace</a:t>
            </a:r>
          </a:p>
          <a:p>
            <a:endParaRPr lang="en-US" dirty="0"/>
          </a:p>
        </p:txBody>
      </p:sp>
      <p:pic>
        <p:nvPicPr>
          <p:cNvPr id="4" name="Content Placeholder 6" descr="ParaProfScreenSnapz015.png">
            <a:extLst>
              <a:ext uri="{FF2B5EF4-FFF2-40B4-BE49-F238E27FC236}">
                <a16:creationId xmlns:a16="http://schemas.microsoft.com/office/drawing/2014/main" id="{F54286C3-77F8-7650-7672-7490552D4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8281" y="922730"/>
            <a:ext cx="3200400" cy="2369448"/>
          </a:xfrm>
          <a:prstGeom prst="rect">
            <a:avLst/>
          </a:prstGeom>
        </p:spPr>
      </p:pic>
      <p:pic>
        <p:nvPicPr>
          <p:cNvPr id="5" name="Content Placeholder 7" descr="FirstFrameScreenSnapz001.png">
            <a:extLst>
              <a:ext uri="{FF2B5EF4-FFF2-40B4-BE49-F238E27FC236}">
                <a16:creationId xmlns:a16="http://schemas.microsoft.com/office/drawing/2014/main" id="{7C34C1E6-30FE-5B8F-A48C-6C00B5676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281" y="3565823"/>
            <a:ext cx="3200400" cy="2309274"/>
          </a:xfrm>
          <a:prstGeom prst="rect">
            <a:avLst/>
          </a:prstGeom>
        </p:spPr>
      </p:pic>
    </p:spTree>
    <p:extLst>
      <p:ext uri="{BB962C8B-B14F-4D97-AF65-F5344CB8AC3E}">
        <p14:creationId xmlns:p14="http://schemas.microsoft.com/office/powerpoint/2010/main" val="1759959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3DBAF-DF5E-5657-9814-62107185D472}"/>
              </a:ext>
            </a:extLst>
          </p:cNvPr>
          <p:cNvSpPr>
            <a:spLocks noGrp="1"/>
          </p:cNvSpPr>
          <p:nvPr>
            <p:ph type="ctrTitle"/>
          </p:nvPr>
        </p:nvSpPr>
        <p:spPr/>
        <p:txBody>
          <a:bodyPr/>
          <a:lstStyle/>
          <a:p>
            <a:r>
              <a:rPr lang="en-US" dirty="0"/>
              <a:t>TAU Analysis Tools: </a:t>
            </a:r>
            <a:r>
              <a:rPr lang="en-US" dirty="0" err="1"/>
              <a:t>ParaProf</a:t>
            </a:r>
            <a:r>
              <a:rPr lang="en-US" dirty="0"/>
              <a:t>, </a:t>
            </a:r>
            <a:r>
              <a:rPr lang="en-US" dirty="0" err="1"/>
              <a:t>Vampir</a:t>
            </a:r>
            <a:r>
              <a:rPr lang="en-US" dirty="0"/>
              <a:t> </a:t>
            </a:r>
          </a:p>
        </p:txBody>
      </p:sp>
      <p:pic>
        <p:nvPicPr>
          <p:cNvPr id="6" name="Picture 5" descr="ParaProfScreenSnapz059.png">
            <a:extLst>
              <a:ext uri="{FF2B5EF4-FFF2-40B4-BE49-F238E27FC236}">
                <a16:creationId xmlns:a16="http://schemas.microsoft.com/office/drawing/2014/main" id="{6132069A-5E2C-2E4E-6438-1FAD6BB4C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837502"/>
            <a:ext cx="5493954" cy="2957454"/>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FDE20A2E-F4B0-055B-8598-017293E4827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191564" y="3866875"/>
            <a:ext cx="5898078" cy="2905966"/>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C6CDBD-E8FF-AF78-6CA8-D9CA032D222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316401" y="879836"/>
            <a:ext cx="5456499" cy="2691725"/>
          </a:xfrm>
          <a:prstGeom prst="rect">
            <a:avLst/>
          </a:prstGeom>
        </p:spPr>
      </p:pic>
      <p:pic>
        <p:nvPicPr>
          <p:cNvPr id="4" name="Picture 3" descr="X11ScreenSnapz040.png">
            <a:extLst>
              <a:ext uri="{FF2B5EF4-FFF2-40B4-BE49-F238E27FC236}">
                <a16:creationId xmlns:a16="http://schemas.microsoft.com/office/drawing/2014/main" id="{E21CDDAC-C5C1-3917-62C6-520222F78979}"/>
              </a:ext>
            </a:extLst>
          </p:cNvPr>
          <p:cNvPicPr>
            <a:picLocks noChangeAspect="1"/>
          </p:cNvPicPr>
          <p:nvPr/>
        </p:nvPicPr>
        <p:blipFill rotWithShape="1">
          <a:blip r:embed="rId5">
            <a:extLst>
              <a:ext uri="{28A0092B-C50C-407E-A947-70E740481C1C}">
                <a14:useLocalDpi xmlns:a14="http://schemas.microsoft.com/office/drawing/2010/main" val="0"/>
              </a:ext>
            </a:extLst>
          </a:blip>
          <a:srcRect b="37990"/>
          <a:stretch/>
        </p:blipFill>
        <p:spPr>
          <a:xfrm>
            <a:off x="1102358" y="3571561"/>
            <a:ext cx="3844241" cy="2225542"/>
          </a:xfrm>
          <a:prstGeom prst="rect">
            <a:avLst/>
          </a:prstGeom>
        </p:spPr>
      </p:pic>
      <p:sp>
        <p:nvSpPr>
          <p:cNvPr id="9" name="TextBox 8">
            <a:extLst>
              <a:ext uri="{FF2B5EF4-FFF2-40B4-BE49-F238E27FC236}">
                <a16:creationId xmlns:a16="http://schemas.microsoft.com/office/drawing/2014/main" id="{A8970F7B-A2AA-73AA-251D-4BB67ED731A9}"/>
              </a:ext>
            </a:extLst>
          </p:cNvPr>
          <p:cNvSpPr txBox="1"/>
          <p:nvPr/>
        </p:nvSpPr>
        <p:spPr>
          <a:xfrm>
            <a:off x="9308386" y="4950526"/>
            <a:ext cx="2774022" cy="369332"/>
          </a:xfrm>
          <a:prstGeom prst="rect">
            <a:avLst/>
          </a:prstGeom>
          <a:noFill/>
        </p:spPr>
        <p:txBody>
          <a:bodyPr wrap="square">
            <a:spAutoFit/>
          </a:bodyPr>
          <a:lstStyle/>
          <a:p>
            <a:r>
              <a:rPr lang="en-US" dirty="0" err="1"/>
              <a:t>Vampir</a:t>
            </a:r>
            <a:r>
              <a:rPr lang="en-US" dirty="0"/>
              <a:t>: </a:t>
            </a:r>
            <a:r>
              <a:rPr lang="en-US" dirty="0">
                <a:hlinkClick r:id="rId6"/>
              </a:rPr>
              <a:t>https://vampir.eu</a:t>
            </a:r>
            <a:r>
              <a:rPr lang="en-US" dirty="0"/>
              <a:t>  </a:t>
            </a:r>
          </a:p>
        </p:txBody>
      </p:sp>
      <p:sp>
        <p:nvSpPr>
          <p:cNvPr id="3" name="TextBox 2">
            <a:extLst>
              <a:ext uri="{FF2B5EF4-FFF2-40B4-BE49-F238E27FC236}">
                <a16:creationId xmlns:a16="http://schemas.microsoft.com/office/drawing/2014/main" id="{BDECBD11-112E-6502-1A42-769366176D70}"/>
              </a:ext>
            </a:extLst>
          </p:cNvPr>
          <p:cNvSpPr txBox="1"/>
          <p:nvPr/>
        </p:nvSpPr>
        <p:spPr>
          <a:xfrm>
            <a:off x="975664" y="3117162"/>
            <a:ext cx="2624063"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MPI Communication Matrix</a:t>
            </a:r>
          </a:p>
        </p:txBody>
      </p:sp>
      <p:sp>
        <p:nvSpPr>
          <p:cNvPr id="8" name="TextBox 7">
            <a:extLst>
              <a:ext uri="{FF2B5EF4-FFF2-40B4-BE49-F238E27FC236}">
                <a16:creationId xmlns:a16="http://schemas.microsoft.com/office/drawing/2014/main" id="{A023ADE1-7BAB-91AB-5ACE-48BA210D38FC}"/>
              </a:ext>
            </a:extLst>
          </p:cNvPr>
          <p:cNvSpPr txBox="1"/>
          <p:nvPr/>
        </p:nvSpPr>
        <p:spPr>
          <a:xfrm>
            <a:off x="1996166" y="5303267"/>
            <a:ext cx="1314194"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Profile view</a:t>
            </a:r>
          </a:p>
        </p:txBody>
      </p:sp>
      <p:sp>
        <p:nvSpPr>
          <p:cNvPr id="10" name="TextBox 9">
            <a:extLst>
              <a:ext uri="{FF2B5EF4-FFF2-40B4-BE49-F238E27FC236}">
                <a16:creationId xmlns:a16="http://schemas.microsoft.com/office/drawing/2014/main" id="{AEC665D9-F35E-C6F3-300F-3C4A32B7156A}"/>
              </a:ext>
            </a:extLst>
          </p:cNvPr>
          <p:cNvSpPr txBox="1"/>
          <p:nvPr/>
        </p:nvSpPr>
        <p:spPr>
          <a:xfrm>
            <a:off x="7633036" y="3064111"/>
            <a:ext cx="159198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3D Profile view</a:t>
            </a:r>
          </a:p>
        </p:txBody>
      </p:sp>
      <p:sp>
        <p:nvSpPr>
          <p:cNvPr id="11" name="TextBox 10">
            <a:extLst>
              <a:ext uri="{FF2B5EF4-FFF2-40B4-BE49-F238E27FC236}">
                <a16:creationId xmlns:a16="http://schemas.microsoft.com/office/drawing/2014/main" id="{422CA451-8C29-C3C7-D922-7BB8819BD96C}"/>
              </a:ext>
            </a:extLst>
          </p:cNvPr>
          <p:cNvSpPr txBox="1"/>
          <p:nvPr/>
        </p:nvSpPr>
        <p:spPr>
          <a:xfrm>
            <a:off x="6600961" y="5978164"/>
            <a:ext cx="2033754" cy="338554"/>
          </a:xfrm>
          <a:prstGeom prst="rect">
            <a:avLst/>
          </a:prstGeom>
          <a:solidFill>
            <a:schemeClr val="bg1"/>
          </a:solidFill>
          <a:ln w="15875">
            <a:solidFill>
              <a:schemeClr val="tx1"/>
            </a:solidFill>
          </a:ln>
        </p:spPr>
        <p:txBody>
          <a:bodyPr wrap="square" rtlCol="0">
            <a:spAutoFit/>
          </a:bodyPr>
          <a:lstStyle/>
          <a:p>
            <a:r>
              <a:rPr lang="en-US" sz="1600" b="1" dirty="0" err="1">
                <a:latin typeface="Source Sans Pro" panose="020B0503030403020204" pitchFamily="34" charset="0"/>
                <a:ea typeface="Source Sans Pro" panose="020B0503030403020204" pitchFamily="34" charset="0"/>
              </a:rPr>
              <a:t>Vampir</a:t>
            </a:r>
            <a:r>
              <a:rPr lang="en-US" sz="1600" b="1" dirty="0">
                <a:latin typeface="Source Sans Pro" panose="020B0503030403020204" pitchFamily="34" charset="0"/>
                <a:ea typeface="Source Sans Pro" panose="020B0503030403020204" pitchFamily="34" charset="0"/>
              </a:rPr>
              <a:t> trace viewer</a:t>
            </a:r>
          </a:p>
        </p:txBody>
      </p:sp>
    </p:spTree>
    <p:extLst>
      <p:ext uri="{BB962C8B-B14F-4D97-AF65-F5344CB8AC3E}">
        <p14:creationId xmlns:p14="http://schemas.microsoft.com/office/powerpoint/2010/main" val="3003760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2A372-1F46-10BF-F283-38444B96D421}"/>
              </a:ext>
            </a:extLst>
          </p:cNvPr>
          <p:cNvSpPr>
            <a:spLocks noGrp="1"/>
          </p:cNvSpPr>
          <p:nvPr>
            <p:ph type="ctrTitle"/>
          </p:nvPr>
        </p:nvSpPr>
        <p:spPr/>
        <p:txBody>
          <a:bodyPr/>
          <a:lstStyle/>
          <a:p>
            <a:r>
              <a:rPr lang="en-US" dirty="0" err="1"/>
              <a:t>Kokkos</a:t>
            </a:r>
            <a:r>
              <a:rPr lang="en-US" dirty="0"/>
              <a:t> support in TAU – since February, 2017</a:t>
            </a:r>
          </a:p>
        </p:txBody>
      </p:sp>
      <p:sp>
        <p:nvSpPr>
          <p:cNvPr id="3" name="Text Placeholder 2">
            <a:extLst>
              <a:ext uri="{FF2B5EF4-FFF2-40B4-BE49-F238E27FC236}">
                <a16:creationId xmlns:a16="http://schemas.microsoft.com/office/drawing/2014/main" id="{A063D198-23EB-1FE7-1DC9-A67D12E106BC}"/>
              </a:ext>
            </a:extLst>
          </p:cNvPr>
          <p:cNvSpPr>
            <a:spLocks noGrp="1"/>
          </p:cNvSpPr>
          <p:nvPr>
            <p:ph type="body" sz="quarter" idx="10"/>
          </p:nvPr>
        </p:nvSpPr>
        <p:spPr>
          <a:xfrm>
            <a:off x="328129" y="965771"/>
            <a:ext cx="11444768" cy="4969499"/>
          </a:xfrm>
        </p:spPr>
        <p:txBody>
          <a:bodyPr/>
          <a:lstStyle/>
          <a:p>
            <a:r>
              <a:rPr lang="en-US" dirty="0"/>
              <a:t>TAU implements the </a:t>
            </a:r>
            <a:r>
              <a:rPr lang="en-US" dirty="0" err="1"/>
              <a:t>Kokkos</a:t>
            </a:r>
            <a:r>
              <a:rPr lang="en-US" dirty="0"/>
              <a:t> Profiling API (</a:t>
            </a:r>
            <a:r>
              <a:rPr lang="en-US" dirty="0" err="1">
                <a:latin typeface="Courier New" panose="02070309020205020404" pitchFamily="49" charset="0"/>
                <a:cs typeface="Courier New" panose="02070309020205020404" pitchFamily="49" charset="0"/>
              </a:rPr>
              <a:t>Kokkos_Profiling_C_Interface.h</a:t>
            </a:r>
            <a:r>
              <a:rPr lang="en-US" dirty="0"/>
              <a:t>)</a:t>
            </a:r>
          </a:p>
          <a:p>
            <a:r>
              <a:rPr lang="en-US" dirty="0"/>
              <a:t>TAU sets an environment variable KOKKOS_PROFILE_LIBRARY to tell </a:t>
            </a:r>
            <a:r>
              <a:rPr lang="en-US" dirty="0" err="1"/>
              <a:t>Kokkos</a:t>
            </a:r>
            <a:r>
              <a:rPr lang="en-US" dirty="0"/>
              <a:t> that it should enable profiling and enable function callbacks to the TAU implementations</a:t>
            </a:r>
          </a:p>
          <a:p>
            <a:r>
              <a:rPr lang="en-US" dirty="0"/>
              <a:t>TAU implements</a:t>
            </a:r>
          </a:p>
          <a:p>
            <a:pPr lvl="1"/>
            <a:r>
              <a:rPr lang="en-US" dirty="0" err="1">
                <a:latin typeface="Courier New" panose="02070309020205020404" pitchFamily="49" charset="0"/>
                <a:cs typeface="Courier New" panose="02070309020205020404" pitchFamily="49" charset="0"/>
              </a:rPr>
              <a:t>kokkosp</a:t>
            </a:r>
            <a:r>
              <a:rPr lang="en-US" dirty="0">
                <a:latin typeface="Courier New" panose="02070309020205020404" pitchFamily="49" charset="0"/>
                <a:cs typeface="Courier New" panose="02070309020205020404" pitchFamily="49" charset="0"/>
              </a:rPr>
              <a:t>_[</a:t>
            </a:r>
            <a:r>
              <a:rPr lang="en-US" dirty="0" err="1">
                <a:latin typeface="Courier New" panose="02070309020205020404" pitchFamily="49" charset="0"/>
                <a:cs typeface="Courier New" panose="02070309020205020404" pitchFamily="49" charset="0"/>
              </a:rPr>
              <a:t>init|finalize</a:t>
            </a:r>
            <a:r>
              <a:rPr lang="en-US" dirty="0">
                <a:latin typeface="Courier New" panose="02070309020205020404" pitchFamily="49" charset="0"/>
                <a:cs typeface="Courier New" panose="02070309020205020404" pitchFamily="49" charset="0"/>
              </a:rPr>
              <a:t>]_library</a:t>
            </a:r>
          </a:p>
          <a:p>
            <a:pPr lvl="1"/>
            <a:r>
              <a:rPr lang="en-US" dirty="0" err="1">
                <a:latin typeface="Courier New" panose="02070309020205020404" pitchFamily="49" charset="0"/>
                <a:cs typeface="Courier New" panose="02070309020205020404" pitchFamily="49" charset="0"/>
              </a:rPr>
              <a:t>kokkosp</a:t>
            </a:r>
            <a:r>
              <a:rPr lang="en-US" dirty="0">
                <a:latin typeface="Courier New" panose="02070309020205020404" pitchFamily="49" charset="0"/>
                <a:cs typeface="Courier New" panose="02070309020205020404" pitchFamily="49" charset="0"/>
              </a:rPr>
              <a:t>_[</a:t>
            </a:r>
            <a:r>
              <a:rPr lang="en-US" dirty="0" err="1">
                <a:latin typeface="Courier New" panose="02070309020205020404" pitchFamily="49" charset="0"/>
                <a:cs typeface="Courier New" panose="02070309020205020404" pitchFamily="49" charset="0"/>
              </a:rPr>
              <a:t>begin|end</a:t>
            </a:r>
            <a:r>
              <a:rPr lang="en-US" dirty="0">
                <a:latin typeface="Courier New" panose="02070309020205020404" pitchFamily="49" charset="0"/>
                <a:cs typeface="Courier New" panose="02070309020205020404" pitchFamily="49" charset="0"/>
              </a:rPr>
              <a:t>]_parallel_[</a:t>
            </a:r>
            <a:r>
              <a:rPr lang="en-US" dirty="0" err="1">
                <a:latin typeface="Courier New" panose="02070309020205020404" pitchFamily="49" charset="0"/>
                <a:cs typeface="Courier New" panose="02070309020205020404" pitchFamily="49" charset="0"/>
              </a:rPr>
              <a:t>for|scan|reduce</a:t>
            </a:r>
            <a:r>
              <a:rPr lang="en-US" dirty="0">
                <a:latin typeface="Courier New" panose="02070309020205020404" pitchFamily="49" charset="0"/>
                <a:cs typeface="Courier New" panose="02070309020205020404" pitchFamily="49" charset="0"/>
              </a:rPr>
              <a:t>]</a:t>
            </a:r>
          </a:p>
          <a:p>
            <a:pPr lvl="1"/>
            <a:r>
              <a:rPr lang="en-US" dirty="0" err="1">
                <a:latin typeface="Courier New" panose="02070309020205020404" pitchFamily="49" charset="0"/>
                <a:cs typeface="Courier New" panose="02070309020205020404" pitchFamily="49" charset="0"/>
              </a:rPr>
              <a:t>kokkosp</a:t>
            </a:r>
            <a:r>
              <a:rPr lang="en-US" dirty="0">
                <a:latin typeface="Courier New" panose="02070309020205020404" pitchFamily="49" charset="0"/>
                <a:cs typeface="Courier New" panose="02070309020205020404" pitchFamily="49" charset="0"/>
              </a:rPr>
              <a:t>_[</a:t>
            </a:r>
            <a:r>
              <a:rPr lang="en-US" dirty="0" err="1">
                <a:latin typeface="Courier New" panose="02070309020205020404" pitchFamily="49" charset="0"/>
                <a:cs typeface="Courier New" panose="02070309020205020404" pitchFamily="49" charset="0"/>
              </a:rPr>
              <a:t>push|pop</a:t>
            </a:r>
            <a:r>
              <a:rPr lang="en-US" dirty="0">
                <a:latin typeface="Courier New" panose="02070309020205020404" pitchFamily="49" charset="0"/>
                <a:cs typeface="Courier New" panose="02070309020205020404" pitchFamily="49" charset="0"/>
              </a:rPr>
              <a:t>]_</a:t>
            </a:r>
            <a:r>
              <a:rPr lang="en-US" dirty="0" err="1">
                <a:latin typeface="Courier New" panose="02070309020205020404" pitchFamily="49" charset="0"/>
                <a:cs typeface="Courier New" panose="02070309020205020404" pitchFamily="49" charset="0"/>
              </a:rPr>
              <a:t>profile_region</a:t>
            </a:r>
            <a:endParaRPr lang="en-US" dirty="0">
              <a:latin typeface="Courier New" panose="02070309020205020404" pitchFamily="49" charset="0"/>
              <a:cs typeface="Courier New" panose="02070309020205020404" pitchFamily="49" charset="0"/>
            </a:endParaRPr>
          </a:p>
          <a:p>
            <a:r>
              <a:rPr lang="en-US" dirty="0">
                <a:ea typeface="Source Sans Pro" panose="020B0503030403020204" pitchFamily="34" charset="0"/>
                <a:cs typeface="Courier New" panose="02070309020205020404" pitchFamily="49" charset="0"/>
              </a:rPr>
              <a:t>Names for regions are passed to the tools to provide intelligent labels</a:t>
            </a:r>
          </a:p>
          <a:p>
            <a:r>
              <a:rPr lang="en-US" dirty="0">
                <a:ea typeface="Source Sans Pro" panose="020B0503030403020204" pitchFamily="34" charset="0"/>
                <a:cs typeface="Courier New" panose="02070309020205020404" pitchFamily="49" charset="0"/>
              </a:rPr>
              <a:t>In addition, TAU also implements support for native </a:t>
            </a:r>
            <a:r>
              <a:rPr lang="en-US" dirty="0" err="1">
                <a:ea typeface="Source Sans Pro" panose="020B0503030403020204" pitchFamily="34" charset="0"/>
                <a:cs typeface="Courier New" panose="02070309020205020404" pitchFamily="49" charset="0"/>
              </a:rPr>
              <a:t>Pthreads</a:t>
            </a:r>
            <a:r>
              <a:rPr lang="en-US" dirty="0">
                <a:ea typeface="Source Sans Pro" panose="020B0503030403020204" pitchFamily="34" charset="0"/>
                <a:cs typeface="Courier New" panose="02070309020205020404" pitchFamily="49" charset="0"/>
              </a:rPr>
              <a:t>, OpenMP, </a:t>
            </a:r>
            <a:r>
              <a:rPr lang="en-US" dirty="0" err="1">
                <a:ea typeface="Source Sans Pro" panose="020B0503030403020204" pitchFamily="34" charset="0"/>
                <a:cs typeface="Courier New" panose="02070309020205020404" pitchFamily="49" charset="0"/>
              </a:rPr>
              <a:t>OpenACC</a:t>
            </a:r>
            <a:r>
              <a:rPr lang="en-US" dirty="0">
                <a:ea typeface="Source Sans Pro" panose="020B0503030403020204" pitchFamily="34" charset="0"/>
                <a:cs typeface="Courier New" panose="02070309020205020404" pitchFamily="49" charset="0"/>
              </a:rPr>
              <a:t>, CUDA, HIP, SYCL back-end measurement – no code changes necessary</a:t>
            </a:r>
          </a:p>
          <a:p>
            <a:r>
              <a:rPr lang="en-US" dirty="0"/>
              <a:t>Fun fact: if you have a Raja application, and Raja is configured with                                        </a:t>
            </a:r>
            <a:r>
              <a:rPr lang="en-US" dirty="0">
                <a:latin typeface="Courier New" panose="02070309020205020404" pitchFamily="49" charset="0"/>
                <a:cs typeface="Courier New" panose="02070309020205020404" pitchFamily="49" charset="0"/>
              </a:rPr>
              <a:t>-DRAJA_ENABLE_RUNTIME_PLUGINS</a:t>
            </a:r>
            <a:r>
              <a:rPr lang="en-US" dirty="0"/>
              <a:t>, Raja implements the same callback API!</a:t>
            </a:r>
          </a:p>
          <a:p>
            <a:endParaRPr lang="en-US" dirty="0">
              <a:ea typeface="Source Sans Pro" panose="020B0503030403020204" pitchFamily="34" charset="0"/>
              <a:cs typeface="Courier New" panose="02070309020205020404" pitchFamily="49" charset="0"/>
            </a:endParaRPr>
          </a:p>
        </p:txBody>
      </p:sp>
    </p:spTree>
    <p:extLst>
      <p:ext uri="{BB962C8B-B14F-4D97-AF65-F5344CB8AC3E}">
        <p14:creationId xmlns:p14="http://schemas.microsoft.com/office/powerpoint/2010/main" val="894916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69A6-8C33-BA50-36A9-436E877C21C4}"/>
              </a:ext>
            </a:extLst>
          </p:cNvPr>
          <p:cNvSpPr>
            <a:spLocks noGrp="1"/>
          </p:cNvSpPr>
          <p:nvPr>
            <p:ph type="ctrTitle"/>
          </p:nvPr>
        </p:nvSpPr>
        <p:spPr/>
        <p:txBody>
          <a:bodyPr/>
          <a:lstStyle/>
          <a:p>
            <a:r>
              <a:rPr lang="en-US" dirty="0"/>
              <a:t>TAU Example – </a:t>
            </a:r>
            <a:r>
              <a:rPr lang="en-US" dirty="0" err="1"/>
              <a:t>Kokkos</a:t>
            </a:r>
            <a:r>
              <a:rPr lang="en-US" dirty="0"/>
              <a:t> </a:t>
            </a:r>
            <a:r>
              <a:rPr lang="en-US" dirty="0" err="1"/>
              <a:t>Lulesh</a:t>
            </a:r>
            <a:r>
              <a:rPr lang="en-US" dirty="0"/>
              <a:t> (from </a:t>
            </a:r>
            <a:r>
              <a:rPr lang="en-US" dirty="0" err="1"/>
              <a:t>kokkos-miniapps</a:t>
            </a:r>
            <a:r>
              <a:rPr lang="en-US" dirty="0"/>
              <a:t>)</a:t>
            </a:r>
          </a:p>
        </p:txBody>
      </p:sp>
      <p:pic>
        <p:nvPicPr>
          <p:cNvPr id="5" name="Picture 4">
            <a:extLst>
              <a:ext uri="{FF2B5EF4-FFF2-40B4-BE49-F238E27FC236}">
                <a16:creationId xmlns:a16="http://schemas.microsoft.com/office/drawing/2014/main" id="{EA1D0F17-2669-8D6F-83E4-89DB711DBE5B}"/>
              </a:ext>
            </a:extLst>
          </p:cNvPr>
          <p:cNvPicPr>
            <a:picLocks noChangeAspect="1"/>
          </p:cNvPicPr>
          <p:nvPr/>
        </p:nvPicPr>
        <p:blipFill>
          <a:blip r:embed="rId2"/>
          <a:stretch>
            <a:fillRect/>
          </a:stretch>
        </p:blipFill>
        <p:spPr>
          <a:xfrm>
            <a:off x="6096000" y="1104900"/>
            <a:ext cx="6096000" cy="4112671"/>
          </a:xfrm>
          <a:prstGeom prst="rect">
            <a:avLst/>
          </a:prstGeom>
        </p:spPr>
      </p:pic>
      <p:pic>
        <p:nvPicPr>
          <p:cNvPr id="7" name="Picture 6">
            <a:extLst>
              <a:ext uri="{FF2B5EF4-FFF2-40B4-BE49-F238E27FC236}">
                <a16:creationId xmlns:a16="http://schemas.microsoft.com/office/drawing/2014/main" id="{8C9E8AAE-62CF-B0C0-6E1C-AE64737FA4B2}"/>
              </a:ext>
            </a:extLst>
          </p:cNvPr>
          <p:cNvPicPr>
            <a:picLocks noChangeAspect="1"/>
          </p:cNvPicPr>
          <p:nvPr/>
        </p:nvPicPr>
        <p:blipFill>
          <a:blip r:embed="rId3"/>
          <a:stretch>
            <a:fillRect/>
          </a:stretch>
        </p:blipFill>
        <p:spPr>
          <a:xfrm>
            <a:off x="25711" y="1104900"/>
            <a:ext cx="6070289" cy="4074129"/>
          </a:xfrm>
          <a:prstGeom prst="rect">
            <a:avLst/>
          </a:prstGeom>
        </p:spPr>
      </p:pic>
      <p:sp>
        <p:nvSpPr>
          <p:cNvPr id="8" name="TextBox 7">
            <a:extLst>
              <a:ext uri="{FF2B5EF4-FFF2-40B4-BE49-F238E27FC236}">
                <a16:creationId xmlns:a16="http://schemas.microsoft.com/office/drawing/2014/main" id="{CDBA2D6B-D323-AC95-E625-64658C397223}"/>
              </a:ext>
            </a:extLst>
          </p:cNvPr>
          <p:cNvSpPr txBox="1"/>
          <p:nvPr/>
        </p:nvSpPr>
        <p:spPr>
          <a:xfrm>
            <a:off x="1600074" y="5507623"/>
            <a:ext cx="292156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Main thread launching kernels</a:t>
            </a:r>
          </a:p>
        </p:txBody>
      </p:sp>
      <p:sp>
        <p:nvSpPr>
          <p:cNvPr id="9" name="TextBox 8">
            <a:extLst>
              <a:ext uri="{FF2B5EF4-FFF2-40B4-BE49-F238E27FC236}">
                <a16:creationId xmlns:a16="http://schemas.microsoft.com/office/drawing/2014/main" id="{AC523427-9CA6-DD62-980A-3AD185C0B8DB}"/>
              </a:ext>
            </a:extLst>
          </p:cNvPr>
          <p:cNvSpPr txBox="1"/>
          <p:nvPr/>
        </p:nvSpPr>
        <p:spPr>
          <a:xfrm>
            <a:off x="7558476" y="5498465"/>
            <a:ext cx="3171048"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Virtual thread with CUDA activity</a:t>
            </a:r>
          </a:p>
        </p:txBody>
      </p:sp>
      <p:sp>
        <p:nvSpPr>
          <p:cNvPr id="10" name="TextBox 9">
            <a:extLst>
              <a:ext uri="{FF2B5EF4-FFF2-40B4-BE49-F238E27FC236}">
                <a16:creationId xmlns:a16="http://schemas.microsoft.com/office/drawing/2014/main" id="{E5254A1E-CE67-F56C-DA0A-6EB6F9838CA6}"/>
              </a:ext>
            </a:extLst>
          </p:cNvPr>
          <p:cNvSpPr txBox="1"/>
          <p:nvPr/>
        </p:nvSpPr>
        <p:spPr>
          <a:xfrm>
            <a:off x="3174438" y="6174771"/>
            <a:ext cx="6455699"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Intel Xeon system with NVIDIA A100, size 256, 100 iterations, one rank</a:t>
            </a:r>
          </a:p>
        </p:txBody>
      </p:sp>
    </p:spTree>
    <p:extLst>
      <p:ext uri="{BB962C8B-B14F-4D97-AF65-F5344CB8AC3E}">
        <p14:creationId xmlns:p14="http://schemas.microsoft.com/office/powerpoint/2010/main" val="3428617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15F2-13AD-81CF-1FF6-41BD5907521E}"/>
              </a:ext>
            </a:extLst>
          </p:cNvPr>
          <p:cNvSpPr>
            <a:spLocks noGrp="1"/>
          </p:cNvSpPr>
          <p:nvPr>
            <p:ph type="ctrTitle"/>
          </p:nvPr>
        </p:nvSpPr>
        <p:spPr/>
        <p:txBody>
          <a:bodyPr/>
          <a:lstStyle/>
          <a:p>
            <a:r>
              <a:rPr lang="en-US" dirty="0" err="1"/>
              <a:t>PerfStubs</a:t>
            </a:r>
            <a:r>
              <a:rPr lang="en-US" dirty="0"/>
              <a:t> side note…</a:t>
            </a:r>
          </a:p>
        </p:txBody>
      </p:sp>
      <p:sp>
        <p:nvSpPr>
          <p:cNvPr id="4" name="Text Placeholder 3">
            <a:extLst>
              <a:ext uri="{FF2B5EF4-FFF2-40B4-BE49-F238E27FC236}">
                <a16:creationId xmlns:a16="http://schemas.microsoft.com/office/drawing/2014/main" id="{5507CB87-3CAB-375A-96EF-C8BA3C8ACD95}"/>
              </a:ext>
            </a:extLst>
          </p:cNvPr>
          <p:cNvSpPr>
            <a:spLocks noGrp="1"/>
          </p:cNvSpPr>
          <p:nvPr>
            <p:ph type="body" sz="quarter" idx="10"/>
          </p:nvPr>
        </p:nvSpPr>
        <p:spPr/>
        <p:txBody>
          <a:bodyPr/>
          <a:lstStyle/>
          <a:p>
            <a:r>
              <a:rPr lang="en-US" dirty="0" err="1"/>
              <a:t>PerfStubs</a:t>
            </a:r>
            <a:r>
              <a:rPr lang="en-US" dirty="0"/>
              <a:t> is a “frictionless” instrumentation library</a:t>
            </a:r>
          </a:p>
          <a:p>
            <a:pPr lvl="1"/>
            <a:r>
              <a:rPr lang="en-US" dirty="0">
                <a:hlinkClick r:id="rId2"/>
              </a:rPr>
              <a:t>https://github.com/UO-OACISS/perfstubs</a:t>
            </a:r>
            <a:r>
              <a:rPr lang="en-US" dirty="0"/>
              <a:t> </a:t>
            </a:r>
          </a:p>
          <a:p>
            <a:pPr lvl="1"/>
            <a:r>
              <a:rPr lang="en-US" dirty="0"/>
              <a:t>One source file, three headers</a:t>
            </a:r>
          </a:p>
          <a:p>
            <a:pPr lvl="1"/>
            <a:r>
              <a:rPr lang="en-US" dirty="0"/>
              <a:t>Provides a plugin interface for performance tools</a:t>
            </a:r>
          </a:p>
          <a:p>
            <a:pPr lvl="1"/>
            <a:r>
              <a:rPr lang="en-US" dirty="0"/>
              <a:t>Can be compiled away if desired</a:t>
            </a:r>
          </a:p>
          <a:p>
            <a:r>
              <a:rPr lang="en-US" dirty="0"/>
              <a:t>Integrated into several libraries (so far) as a git submodule</a:t>
            </a:r>
          </a:p>
          <a:p>
            <a:pPr lvl="1"/>
            <a:r>
              <a:rPr lang="en-US" dirty="0"/>
              <a:t>CAMTIMERS</a:t>
            </a:r>
          </a:p>
          <a:p>
            <a:pPr lvl="1"/>
            <a:r>
              <a:rPr lang="en-US" dirty="0" err="1"/>
              <a:t>PETSc</a:t>
            </a:r>
            <a:endParaRPr lang="en-US" dirty="0"/>
          </a:p>
          <a:p>
            <a:pPr lvl="1"/>
            <a:r>
              <a:rPr lang="en-US" dirty="0"/>
              <a:t>Ginkgo</a:t>
            </a:r>
          </a:p>
          <a:p>
            <a:pPr lvl="1"/>
            <a:r>
              <a:rPr lang="en-US" dirty="0"/>
              <a:t>ADIOS2</a:t>
            </a:r>
          </a:p>
          <a:p>
            <a:pPr lvl="1"/>
            <a:r>
              <a:rPr lang="en-US" dirty="0"/>
              <a:t>Others?</a:t>
            </a:r>
          </a:p>
          <a:p>
            <a:r>
              <a:rPr lang="en-US" dirty="0"/>
              <a:t>Provides runtime integration with TAU &amp; APEX</a:t>
            </a:r>
          </a:p>
        </p:txBody>
      </p:sp>
      <p:sp>
        <p:nvSpPr>
          <p:cNvPr id="3" name="TextBox 2">
            <a:extLst>
              <a:ext uri="{FF2B5EF4-FFF2-40B4-BE49-F238E27FC236}">
                <a16:creationId xmlns:a16="http://schemas.microsoft.com/office/drawing/2014/main" id="{A7F1B7CC-AF00-DDD9-B008-465B628BFCF7}"/>
              </a:ext>
            </a:extLst>
          </p:cNvPr>
          <p:cNvSpPr txBox="1"/>
          <p:nvPr/>
        </p:nvSpPr>
        <p:spPr>
          <a:xfrm>
            <a:off x="4977113" y="3993266"/>
            <a:ext cx="6472669" cy="923330"/>
          </a:xfrm>
          <a:prstGeom prst="rect">
            <a:avLst/>
          </a:prstGeom>
          <a:noFill/>
        </p:spPr>
        <p:txBody>
          <a:bodyPr wrap="none" rtlCol="0">
            <a:spAutoFit/>
          </a:bodyPr>
          <a:lstStyle/>
          <a:p>
            <a:r>
              <a:rPr lang="en-US" dirty="0"/>
              <a:t>Boehme, Huck, Madsen, </a:t>
            </a:r>
            <a:r>
              <a:rPr lang="en-US" dirty="0" err="1"/>
              <a:t>Weidendorfer</a:t>
            </a:r>
            <a:r>
              <a:rPr lang="en-US" dirty="0"/>
              <a:t>,</a:t>
            </a:r>
          </a:p>
          <a:p>
            <a:r>
              <a:rPr lang="en-US" dirty="0"/>
              <a:t>“The Case for a Common Instrumentation Interface for HPC Codes”</a:t>
            </a:r>
          </a:p>
          <a:p>
            <a:r>
              <a:rPr lang="en-US" dirty="0">
                <a:hlinkClick r:id="rId3"/>
              </a:rPr>
              <a:t>https://doi.org/10.1109/ProTools49597.2019.00010</a:t>
            </a:r>
            <a:r>
              <a:rPr lang="en-US" dirty="0"/>
              <a:t>, 2019</a:t>
            </a:r>
          </a:p>
        </p:txBody>
      </p:sp>
    </p:spTree>
    <p:extLst>
      <p:ext uri="{BB962C8B-B14F-4D97-AF65-F5344CB8AC3E}">
        <p14:creationId xmlns:p14="http://schemas.microsoft.com/office/powerpoint/2010/main" val="163696221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7030"/>
      </a:dk2>
      <a:lt2>
        <a:srgbClr val="FEE11A"/>
      </a:lt2>
      <a:accent1>
        <a:srgbClr val="104734"/>
      </a:accent1>
      <a:accent2>
        <a:srgbClr val="489046"/>
      </a:accent2>
      <a:accent3>
        <a:srgbClr val="8ABB40"/>
      </a:accent3>
      <a:accent4>
        <a:srgbClr val="E2E11B"/>
      </a:accent4>
      <a:accent5>
        <a:srgbClr val="004F6E"/>
      </a:accent5>
      <a:accent6>
        <a:srgbClr val="04A3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24144</TotalTime>
  <Words>1472</Words>
  <Application>Microsoft Macintosh PowerPoint</Application>
  <PresentationFormat>Widescreen</PresentationFormat>
  <Paragraphs>175</Paragraphs>
  <Slides>23</Slides>
  <Notes>0</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Courier New</vt:lpstr>
      <vt:lpstr>Source Sans Pro</vt:lpstr>
      <vt:lpstr>Source Sans Pro Semibold</vt:lpstr>
      <vt:lpstr>System Font Regular</vt:lpstr>
      <vt:lpstr>Wingdings</vt:lpstr>
      <vt:lpstr>Office Theme</vt:lpstr>
      <vt:lpstr>PowerPoint Presentation</vt:lpstr>
      <vt:lpstr>PowerPoint Presentation</vt:lpstr>
      <vt:lpstr>TAU Performance System</vt:lpstr>
      <vt:lpstr>Performance Measurement</vt:lpstr>
      <vt:lpstr>Profiling and Tracing</vt:lpstr>
      <vt:lpstr>TAU Analysis Tools: ParaProf, Vampir </vt:lpstr>
      <vt:lpstr>Kokkos support in TAU – since February, 2017</vt:lpstr>
      <vt:lpstr>TAU Example – Kokkos Lulesh (from kokkos-miniapps)</vt:lpstr>
      <vt:lpstr>PerfStubs side note…</vt:lpstr>
      <vt:lpstr>PowerPoint Presentation</vt:lpstr>
      <vt:lpstr>Autonomic Performance Environment for Exascale (APEX)</vt:lpstr>
      <vt:lpstr>APEX example – Octo-Tiger (Octree astrophysics in HPX, Kokkos)</vt:lpstr>
      <vt:lpstr>Octotiger on Fugaku – concurrency view from 1 node</vt:lpstr>
      <vt:lpstr>Example: XGC (tokamak plasma fusion PIC) on Frontier, 512 ranks</vt:lpstr>
      <vt:lpstr>XGC: Push Kernel on Crusher/Frontier, Kokkos helped generate roofline</vt:lpstr>
      <vt:lpstr>Kokkos Lulesh and APEX Tracing – OpenMP, CUDA, HIP back ends</vt:lpstr>
      <vt:lpstr>Kokkos Support in APEX</vt:lpstr>
      <vt:lpstr>APEX Autotuning of ExaMiniMD Neighbor2D::fill_neigh_list_full kernel</vt:lpstr>
      <vt:lpstr>TAU or APEX?</vt:lpstr>
      <vt:lpstr>Kokkos Wishlist</vt:lpstr>
      <vt:lpstr>Acknowledgements</vt:lpstr>
      <vt:lpstr>PowerPoint Presentation</vt:lpstr>
      <vt:lpstr>Kokkos &amp; APEX Auto-tuning hands-on examples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Marchese</dc:creator>
  <cp:lastModifiedBy>Kevin Huck</cp:lastModifiedBy>
  <cp:revision>159</cp:revision>
  <dcterms:created xsi:type="dcterms:W3CDTF">2022-05-29T02:25:42Z</dcterms:created>
  <dcterms:modified xsi:type="dcterms:W3CDTF">2024-04-26T17:41:43Z</dcterms:modified>
</cp:coreProperties>
</file>