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1">
          <p15:clr>
            <a:srgbClr val="A4A3A4"/>
          </p15:clr>
        </p15:guide>
        <p15:guide id="2" orient="horz" pos="3092">
          <p15:clr>
            <a:srgbClr val="A4A3A4"/>
          </p15:clr>
        </p15:guide>
        <p15:guide id="3" orient="horz" pos="517">
          <p15:clr>
            <a:srgbClr val="A4A3A4"/>
          </p15:clr>
        </p15:guide>
        <p15:guide id="4" orient="horz" pos="895">
          <p15:clr>
            <a:srgbClr val="A4A3A4"/>
          </p15:clr>
        </p15:guide>
        <p15:guide id="5" orient="horz" pos="1500">
          <p15:clr>
            <a:srgbClr val="A4A3A4"/>
          </p15:clr>
        </p15:guide>
        <p15:guide id="6" pos="5565">
          <p15:clr>
            <a:srgbClr val="A4A3A4"/>
          </p15:clr>
        </p15:guide>
        <p15:guide id="7" pos="317">
          <p15:clr>
            <a:srgbClr val="A4A3A4"/>
          </p15:clr>
        </p15:guide>
        <p15:guide id="8" pos="151">
          <p15:clr>
            <a:srgbClr val="A4A3A4"/>
          </p15:clr>
        </p15:guide>
        <p15:guide id="9" pos="413">
          <p15:clr>
            <a:srgbClr val="9AA0A6"/>
          </p15:clr>
        </p15:guide>
        <p15:guide id="10" pos="3042">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0vpCH1PTdN/LUV7pJXj16thS06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3"/>
    <p:restoredTop sz="94719"/>
  </p:normalViewPr>
  <p:slideViewPr>
    <p:cSldViewPr snapToGrid="0">
      <p:cViewPr varScale="1">
        <p:scale>
          <a:sx n="184" d="100"/>
          <a:sy n="184" d="100"/>
        </p:scale>
        <p:origin x="176" y="400"/>
      </p:cViewPr>
      <p:guideLst>
        <p:guide orient="horz" pos="271"/>
        <p:guide orient="horz" pos="3092"/>
        <p:guide orient="horz" pos="517"/>
        <p:guide orient="horz" pos="895"/>
        <p:guide orient="horz" pos="1500"/>
        <p:guide pos="5565"/>
        <p:guide pos="317"/>
        <p:guide pos="151"/>
        <p:guide pos="413"/>
        <p:guide pos="30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f185c036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f185c03650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Kokkos programming model library promises a means to deliver portable performance across different back ends, including OpenMP, CUDA, HIP and OneAPI.  While the Kokkos library provides reasonable defaults for mapping data Views to the different back ends, the default parameter settings are driven by  heuristics that may make incorrect assumptions.  For this reason, the Kokkos library provides an API for “autotuning” the parameters used in parallel algorithms.  In this talk, we will discuss work in progress in which we experiment with this API, suggest improvements, and identify areas in which AI/ML expertise/software is needed to realize the goal of optimized Kokkos parameter settings.</a:t>
            </a:r>
            <a:endParaRPr/>
          </a:p>
          <a:p>
            <a:pPr marL="0" lvl="0" indent="0" algn="l" rtl="0">
              <a:spcBef>
                <a:spcPts val="0"/>
              </a:spcBef>
              <a:spcAft>
                <a:spcPts val="0"/>
              </a:spcAft>
              <a:buNone/>
            </a:pPr>
            <a:endParaRPr/>
          </a:p>
          <a:p>
            <a:pPr marL="0" lvl="0" indent="0" algn="l" rtl="0">
              <a:spcBef>
                <a:spcPts val="0"/>
              </a:spcBef>
              <a:spcAft>
                <a:spcPts val="0"/>
              </a:spcAft>
              <a:buNone/>
            </a:pPr>
            <a:r>
              <a:rPr lang="en-US"/>
              <a:t>Very much a work in progress, the Artemis work is distributed and discussed/used in Kokkos tutorials.</a:t>
            </a:r>
            <a:endParaRPr/>
          </a:p>
        </p:txBody>
      </p:sp>
      <p:sp>
        <p:nvSpPr>
          <p:cNvPr id="50" name="Google Shape;50;gf185c03650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f185c0365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f185c03650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HPX is in the figure, but that was from the original design.  The task data can come from anything - in fact, the Kokkos integration doesn’t use the Kokkos profiling interface at all - it uses counters/timers recorded at the context begin/end steps.</a:t>
            </a:r>
            <a:endParaRPr/>
          </a:p>
        </p:txBody>
      </p:sp>
      <p:sp>
        <p:nvSpPr>
          <p:cNvPr id="134" name="Google Shape;134;gf185c03650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185c03650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185c03650_0_1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f185c03650_0_10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f185c03650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f185c03650_0_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Cached results can be used to jump start a future tuning, or provide static settings for all configs for a larger run (assuming parameters don’t change).</a:t>
            </a:r>
            <a:endParaRPr/>
          </a:p>
        </p:txBody>
      </p:sp>
      <p:sp>
        <p:nvSpPr>
          <p:cNvPr id="155" name="Google Shape;155;gf185c03650_0_6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f99577e6c0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f99577e6c0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f99577e6c0_2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f9c00adb16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f9c00adb16_1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Waiting on PR4365 to make this available in real kokkos.  Currently in a branch of a fork.</a:t>
            </a:r>
            <a:endParaRPr/>
          </a:p>
          <a:p>
            <a:pPr marL="0" lvl="0" indent="0" algn="l" rtl="0">
              <a:spcBef>
                <a:spcPts val="0"/>
              </a:spcBef>
              <a:spcAft>
                <a:spcPts val="0"/>
              </a:spcAft>
              <a:buNone/>
            </a:pPr>
            <a:endParaRPr/>
          </a:p>
          <a:p>
            <a:pPr marL="0" lvl="0" indent="0" algn="l" rtl="0">
              <a:spcBef>
                <a:spcPts val="0"/>
              </a:spcBef>
              <a:spcAft>
                <a:spcPts val="0"/>
              </a:spcAft>
              <a:buNone/>
            </a:pPr>
            <a:r>
              <a:rPr lang="en-US"/>
              <a:t>[khuck@login2.summit kokkos_tuning]$ git branch  </a:t>
            </a:r>
            <a:endParaRPr/>
          </a:p>
          <a:p>
            <a:pPr marL="0" lvl="0" indent="0" algn="l" rtl="0">
              <a:spcBef>
                <a:spcPts val="0"/>
              </a:spcBef>
              <a:spcAft>
                <a:spcPts val="0"/>
              </a:spcAft>
              <a:buNone/>
            </a:pPr>
            <a:r>
              <a:rPr lang="en-US"/>
              <a:t>  feature/tune-cuda-forall</a:t>
            </a:r>
            <a:endParaRPr/>
          </a:p>
          <a:p>
            <a:pPr marL="0" lvl="0" indent="0" algn="l" rtl="0">
              <a:spcBef>
                <a:spcPts val="0"/>
              </a:spcBef>
              <a:spcAft>
                <a:spcPts val="0"/>
              </a:spcAft>
              <a:buNone/>
            </a:pPr>
            <a:r>
              <a:rPr lang="en-US"/>
              <a:t>* feature/tune-cuda-forall-ymmv</a:t>
            </a:r>
            <a:endParaRPr/>
          </a:p>
          <a:p>
            <a:pPr marL="0" lvl="0" indent="0" algn="l" rtl="0">
              <a:spcBef>
                <a:spcPts val="0"/>
              </a:spcBef>
              <a:spcAft>
                <a:spcPts val="0"/>
              </a:spcAft>
              <a:buNone/>
            </a:pPr>
            <a:r>
              <a:rPr lang="en-US"/>
              <a:t>[khuck@login2.summit kokkos_tuning]$ git remote -v</a:t>
            </a:r>
            <a:endParaRPr/>
          </a:p>
          <a:p>
            <a:pPr marL="0" lvl="0" indent="0" algn="l" rtl="0">
              <a:spcBef>
                <a:spcPts val="0"/>
              </a:spcBef>
              <a:spcAft>
                <a:spcPts val="0"/>
              </a:spcAft>
              <a:buNone/>
            </a:pPr>
            <a:r>
              <a:rPr lang="en-US"/>
              <a:t>origin	git@github.com:DavidPoliakoff/kokkos.git (fetch)</a:t>
            </a:r>
            <a:endParaRPr/>
          </a:p>
          <a:p>
            <a:pPr marL="0" lvl="0" indent="0" algn="l" rtl="0">
              <a:spcBef>
                <a:spcPts val="0"/>
              </a:spcBef>
              <a:spcAft>
                <a:spcPts val="0"/>
              </a:spcAft>
              <a:buNone/>
            </a:pPr>
            <a:r>
              <a:rPr lang="en-US"/>
              <a:t>origin	git@github.com:DavidPoliakoff/kokkos.git (push)</a:t>
            </a:r>
            <a:endParaRPr/>
          </a:p>
          <a:p>
            <a:pPr marL="0" lvl="0" indent="0" algn="l" rtl="0">
              <a:spcBef>
                <a:spcPts val="0"/>
              </a:spcBef>
              <a:spcAft>
                <a:spcPts val="0"/>
              </a:spcAft>
              <a:buNone/>
            </a:pPr>
            <a:endParaRPr/>
          </a:p>
        </p:txBody>
      </p:sp>
      <p:sp>
        <p:nvSpPr>
          <p:cNvPr id="169" name="Google Shape;169;gf9c00adb16_1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f185c03650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f185c03650_0_1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tuning of RangePolicy allows us to test with XGC.</a:t>
            </a:r>
            <a:endParaRPr/>
          </a:p>
        </p:txBody>
      </p:sp>
      <p:sp>
        <p:nvSpPr>
          <p:cNvPr id="176" name="Google Shape;176;gf185c03650_0_1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f9c00adb16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f9c00adb16_1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Repeat, but these are actual values from XGC</a:t>
            </a:r>
            <a:endParaRPr/>
          </a:p>
        </p:txBody>
      </p:sp>
      <p:sp>
        <p:nvSpPr>
          <p:cNvPr id="187" name="Google Shape;187;gf9c00adb16_1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f185c03650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f185c03650_0_1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gf185c03650_0_1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f960e5a24e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f960e5a24e_0_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gf960e5a24e_0_4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f185c03650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f185c03650_0_1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Probably 512 is ideal for this range length</a:t>
            </a:r>
            <a:endParaRPr/>
          </a:p>
        </p:txBody>
      </p:sp>
      <p:sp>
        <p:nvSpPr>
          <p:cNvPr id="226" name="Google Shape;226;gf185c03650_0_13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f185c0365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f185c03650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Kokkos is an abstraction layer to provide performance portability for these different heterogeneous systems. Write once, run everywhere!</a:t>
            </a:r>
            <a:endParaRPr/>
          </a:p>
        </p:txBody>
      </p:sp>
      <p:sp>
        <p:nvSpPr>
          <p:cNvPr id="63" name="Google Shape;63;gf185c03650_0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f960e5a24e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f960e5a24e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E_and_D_ab / s are part of the scatter operations.  They don’t dominate at scale.</a:t>
            </a:r>
            <a:endParaRPr/>
          </a:p>
          <a:p>
            <a:pPr marL="0" lvl="0" indent="0" algn="l" rtl="0">
              <a:spcBef>
                <a:spcPts val="0"/>
              </a:spcBef>
              <a:spcAft>
                <a:spcPts val="0"/>
              </a:spcAft>
              <a:buNone/>
            </a:pPr>
            <a:r>
              <a:rPr lang="en-US"/>
              <a:t>The push_op kernel dominates at scale.</a:t>
            </a:r>
            <a:endParaRPr/>
          </a:p>
        </p:txBody>
      </p:sp>
      <p:sp>
        <p:nvSpPr>
          <p:cNvPr id="236" name="Google Shape;236;gf960e5a24e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f960e5a24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f960e5a24e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Likely, we are seeing a mix of electron push and ion push.  The electron push takes much more effort, but the same kernel is used for both.  Unfortunately, we don’t know if we can trust these results…</a:t>
            </a:r>
            <a:endParaRPr/>
          </a:p>
          <a:p>
            <a:pPr marL="0" lvl="0" indent="0" algn="l" rtl="0">
              <a:spcBef>
                <a:spcPts val="0"/>
              </a:spcBef>
              <a:spcAft>
                <a:spcPts val="0"/>
              </a:spcAft>
              <a:buNone/>
            </a:pPr>
            <a:endParaRPr/>
          </a:p>
          <a:p>
            <a:pPr marL="0" lvl="0" indent="0" algn="l" rtl="0">
              <a:spcBef>
                <a:spcPts val="0"/>
              </a:spcBef>
              <a:spcAft>
                <a:spcPts val="0"/>
              </a:spcAft>
              <a:buNone/>
            </a:pPr>
            <a:r>
              <a:rPr lang="en-US"/>
              <a:t>Pushing a range as additional context would be helpful.</a:t>
            </a:r>
            <a:endParaRPr/>
          </a:p>
        </p:txBody>
      </p:sp>
      <p:sp>
        <p:nvSpPr>
          <p:cNvPr id="257" name="Google Shape;257;gf960e5a24e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185c03650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f185c03650_0_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Complex searches - research problem, or engineering problem?</a:t>
            </a:r>
            <a:endParaRPr/>
          </a:p>
          <a:p>
            <a:pPr marL="0" lvl="0" indent="0" algn="l" rtl="0">
              <a:spcBef>
                <a:spcPts val="0"/>
              </a:spcBef>
              <a:spcAft>
                <a:spcPts val="0"/>
              </a:spcAft>
              <a:buNone/>
            </a:pPr>
            <a:endParaRPr/>
          </a:p>
          <a:p>
            <a:pPr marL="0" lvl="0" indent="0" algn="l" rtl="0">
              <a:spcBef>
                <a:spcPts val="0"/>
              </a:spcBef>
              <a:spcAft>
                <a:spcPts val="0"/>
              </a:spcAft>
              <a:buNone/>
            </a:pPr>
            <a:r>
              <a:rPr lang="en-US"/>
              <a:t>Active Harmony approach is not great.  It works fine for the project’s larger goals, but for a simple search in this executable, not ideal.  Lots of things can and do go wrong, it’s not production quality for always-on tuning</a:t>
            </a:r>
            <a:endParaRPr/>
          </a:p>
        </p:txBody>
      </p:sp>
      <p:sp>
        <p:nvSpPr>
          <p:cNvPr id="267" name="Google Shape;267;gf185c03650_0_8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f185c03650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f185c03650_0_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Artemis: “We take a learned model and "export it as C++", like an oracle function that can take the same inputs in the same order as were sent to Artemis for training, and returns a policy index, but there is no Artemis at runtime. Version 1 sacrifices the regression tree and retraining capbility but that's fine, per the Sandia spec.”</a:t>
            </a:r>
            <a:endParaRPr/>
          </a:p>
          <a:p>
            <a:pPr marL="0" lvl="0" indent="0" algn="l" rtl="0">
              <a:spcBef>
                <a:spcPts val="0"/>
              </a:spcBef>
              <a:spcAft>
                <a:spcPts val="0"/>
              </a:spcAft>
              <a:buNone/>
            </a:pPr>
            <a:endParaRPr/>
          </a:p>
          <a:p>
            <a:pPr marL="0" lvl="0" indent="0" algn="l" rtl="0">
              <a:spcBef>
                <a:spcPts val="0"/>
              </a:spcBef>
              <a:spcAft>
                <a:spcPts val="0"/>
              </a:spcAft>
              <a:buNone/>
            </a:pPr>
            <a:r>
              <a:rPr lang="en-US"/>
              <a:t>Let’s work together!  I need help!</a:t>
            </a:r>
            <a:endParaRPr/>
          </a:p>
        </p:txBody>
      </p:sp>
      <p:sp>
        <p:nvSpPr>
          <p:cNvPr id="274" name="Google Shape;274;gf185c03650_0_7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f185c0365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f185c03650_0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gf185c03650_0_2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185c0365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185c03650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nice simple API.</a:t>
            </a:r>
            <a:endParaRPr/>
          </a:p>
        </p:txBody>
      </p:sp>
      <p:sp>
        <p:nvSpPr>
          <p:cNvPr id="78" name="Google Shape;78;gf185c03650_0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960e5a24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960e5a24e_0_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gf960e5a24e_0_3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f960e5a24e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f960e5a24e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Waiting on PR4365 to make this available in real kokkos.  Currently in a branch of a fork.</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[khuck@login2.summit kokkos_tuning]$ git branch  </a:t>
            </a:r>
            <a:endParaRPr/>
          </a:p>
          <a:p>
            <a:pPr marL="0" lvl="0" indent="0" algn="l" rtl="0">
              <a:spcBef>
                <a:spcPts val="0"/>
              </a:spcBef>
              <a:spcAft>
                <a:spcPts val="0"/>
              </a:spcAft>
              <a:buClr>
                <a:schemeClr val="dk1"/>
              </a:buClr>
              <a:buSzPts val="1100"/>
              <a:buFont typeface="Arial"/>
              <a:buNone/>
            </a:pPr>
            <a:r>
              <a:rPr lang="en-US"/>
              <a:t>  feature/tune-cuda-forall</a:t>
            </a:r>
            <a:endParaRPr/>
          </a:p>
          <a:p>
            <a:pPr marL="0" lvl="0" indent="0" algn="l" rtl="0">
              <a:spcBef>
                <a:spcPts val="0"/>
              </a:spcBef>
              <a:spcAft>
                <a:spcPts val="0"/>
              </a:spcAft>
              <a:buClr>
                <a:schemeClr val="dk1"/>
              </a:buClr>
              <a:buSzPts val="1100"/>
              <a:buFont typeface="Arial"/>
              <a:buNone/>
            </a:pPr>
            <a:r>
              <a:rPr lang="en-US"/>
              <a:t>* feature/tune-cuda-forall-ymmv</a:t>
            </a:r>
            <a:endParaRPr/>
          </a:p>
          <a:p>
            <a:pPr marL="0" lvl="0" indent="0" algn="l" rtl="0">
              <a:spcBef>
                <a:spcPts val="0"/>
              </a:spcBef>
              <a:spcAft>
                <a:spcPts val="0"/>
              </a:spcAft>
              <a:buClr>
                <a:schemeClr val="dk1"/>
              </a:buClr>
              <a:buSzPts val="1100"/>
              <a:buFont typeface="Arial"/>
              <a:buNone/>
            </a:pPr>
            <a:r>
              <a:rPr lang="en-US"/>
              <a:t>[khuck@login2.summit kokkos_tuning]$ git remote -v</a:t>
            </a:r>
            <a:endParaRPr/>
          </a:p>
          <a:p>
            <a:pPr marL="0" lvl="0" indent="0" algn="l" rtl="0">
              <a:spcBef>
                <a:spcPts val="0"/>
              </a:spcBef>
              <a:spcAft>
                <a:spcPts val="0"/>
              </a:spcAft>
              <a:buClr>
                <a:schemeClr val="dk1"/>
              </a:buClr>
              <a:buSzPts val="1100"/>
              <a:buFont typeface="Arial"/>
              <a:buNone/>
            </a:pPr>
            <a:r>
              <a:rPr lang="en-US"/>
              <a:t>origin	git@github.com:DavidPoliakoff/kokkos.git (fetch)</a:t>
            </a:r>
            <a:endParaRPr/>
          </a:p>
          <a:p>
            <a:pPr marL="0" lvl="0" indent="0" algn="l" rtl="0">
              <a:spcBef>
                <a:spcPts val="0"/>
              </a:spcBef>
              <a:spcAft>
                <a:spcPts val="0"/>
              </a:spcAft>
              <a:buClr>
                <a:schemeClr val="dk1"/>
              </a:buClr>
              <a:buSzPts val="1100"/>
              <a:buFont typeface="Arial"/>
              <a:buNone/>
            </a:pPr>
            <a:r>
              <a:rPr lang="en-US"/>
              <a:t>origin	git@github.com:DavidPoliakoff/kokkos.git (push)</a:t>
            </a:r>
            <a:endParaRPr/>
          </a:p>
          <a:p>
            <a:pPr marL="0" lvl="0" indent="0" algn="l" rtl="0">
              <a:spcBef>
                <a:spcPts val="0"/>
              </a:spcBef>
              <a:spcAft>
                <a:spcPts val="0"/>
              </a:spcAft>
              <a:buNone/>
            </a:pPr>
            <a:endParaRPr/>
          </a:p>
        </p:txBody>
      </p:sp>
      <p:sp>
        <p:nvSpPr>
          <p:cNvPr id="99" name="Google Shape;99;gf960e5a24e_0_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f99577e6c0_2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f99577e6c0_2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Here we introduce the first tool, and discuss the history of the project.  Artemis is Apollo’s twin sister.   Raja and Kokkos both supported.</a:t>
            </a:r>
            <a:endParaRPr/>
          </a:p>
        </p:txBody>
      </p:sp>
      <p:sp>
        <p:nvSpPr>
          <p:cNvPr id="106" name="Google Shape;106;gf99577e6c0_2_2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99577e6c0_3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f99577e6c0_3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Entering a parallel region (every time):</a:t>
            </a:r>
            <a:endParaRPr/>
          </a:p>
          <a:p>
            <a:pPr marL="457200" lvl="0" indent="-317500" algn="l" rtl="0">
              <a:spcBef>
                <a:spcPts val="0"/>
              </a:spcBef>
              <a:spcAft>
                <a:spcPts val="0"/>
              </a:spcAft>
              <a:buSzPts val="1400"/>
              <a:buChar char="-"/>
            </a:pPr>
            <a:r>
              <a:rPr lang="en-US"/>
              <a:t>utilize the model, either training or evaluation</a:t>
            </a:r>
            <a:endParaRPr/>
          </a:p>
          <a:p>
            <a:pPr marL="457200" lvl="0" indent="-317500" algn="l" rtl="0">
              <a:spcBef>
                <a:spcPts val="0"/>
              </a:spcBef>
              <a:spcAft>
                <a:spcPts val="0"/>
              </a:spcAft>
              <a:buSzPts val="1400"/>
              <a:buChar char="-"/>
            </a:pPr>
            <a:r>
              <a:rPr lang="en-US"/>
              <a:t>training models explore different tuning choices to generate data sets for learning - model is random forest</a:t>
            </a:r>
            <a:endParaRPr/>
          </a:p>
          <a:p>
            <a:pPr marL="457200" lvl="0" indent="-317500" algn="l" rtl="0">
              <a:spcBef>
                <a:spcPts val="0"/>
              </a:spcBef>
              <a:spcAft>
                <a:spcPts val="0"/>
              </a:spcAft>
              <a:buSzPts val="1400"/>
              <a:buChar char="-"/>
            </a:pPr>
            <a:r>
              <a:rPr lang="en-US"/>
              <a:t>evaluation models are the result of the training, and they make policy recommendations after observing values for which there are trained results</a:t>
            </a:r>
            <a:endParaRPr/>
          </a:p>
          <a:p>
            <a:pPr marL="457200" lvl="0" indent="-317500" algn="l" rtl="0">
              <a:spcBef>
                <a:spcPts val="0"/>
              </a:spcBef>
              <a:spcAft>
                <a:spcPts val="0"/>
              </a:spcAft>
              <a:buSzPts val="1400"/>
              <a:buChar char="-"/>
            </a:pPr>
            <a:r>
              <a:rPr lang="en-US"/>
              <a:t>performance is tracked to ensure model fitness over time</a:t>
            </a:r>
            <a:endParaRPr/>
          </a:p>
          <a:p>
            <a:pPr marL="0" lvl="0" indent="0" algn="l" rtl="0">
              <a:spcBef>
                <a:spcPts val="0"/>
              </a:spcBef>
              <a:spcAft>
                <a:spcPts val="0"/>
              </a:spcAft>
              <a:buNone/>
            </a:pPr>
            <a:r>
              <a:rPr lang="en-US"/>
              <a:t>Concluding each step (Basically, there's a point at which you tell Artemis "hey, process what you've seen," and for RAJA that's the main iteration boundary, for Kokkos it's just done every N kernels):</a:t>
            </a:r>
            <a:endParaRPr/>
          </a:p>
          <a:p>
            <a:pPr marL="457200" lvl="0" indent="-317500" algn="l" rtl="0">
              <a:spcBef>
                <a:spcPts val="0"/>
              </a:spcBef>
              <a:spcAft>
                <a:spcPts val="0"/>
              </a:spcAft>
              <a:buSzPts val="1400"/>
              <a:buChar char="-"/>
            </a:pPr>
            <a:r>
              <a:rPr lang="en-US"/>
              <a:t>Any regions that have training models attached will have an evaluation model constructed for it</a:t>
            </a:r>
            <a:endParaRPr/>
          </a:p>
          <a:p>
            <a:pPr marL="457200" lvl="0" indent="-317500" algn="l" rtl="0">
              <a:spcBef>
                <a:spcPts val="0"/>
              </a:spcBef>
              <a:spcAft>
                <a:spcPts val="0"/>
              </a:spcAft>
              <a:buSzPts val="1400"/>
              <a:buChar char="-"/>
            </a:pPr>
            <a:r>
              <a:rPr lang="en-US"/>
              <a:t>If a region has an evaluation model, the observed features/performance from within the step are used to make performance predictions with the built-in regression tree</a:t>
            </a:r>
            <a:endParaRPr/>
          </a:p>
          <a:p>
            <a:pPr marL="457200" lvl="0" indent="-317500" algn="l" rtl="0">
              <a:spcBef>
                <a:spcPts val="0"/>
              </a:spcBef>
              <a:spcAft>
                <a:spcPts val="0"/>
              </a:spcAft>
              <a:buSzPts val="1400"/>
              <a:buChar char="-"/>
            </a:pPr>
            <a:r>
              <a:rPr lang="en-US"/>
              <a:t>poorly performing models will result in a new training model being dispatched for this region, handling either new inputs (insufficient data) or stale model (no longer representative of the overall situation)</a:t>
            </a:r>
            <a:endParaRPr/>
          </a:p>
        </p:txBody>
      </p:sp>
      <p:sp>
        <p:nvSpPr>
          <p:cNvPr id="113" name="Google Shape;113;gf99577e6c0_3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185c03650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185c03650_0_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inputs: kernel_name, kernel_type, spmv.num_rows, spmv.nnz</a:t>
            </a:r>
            <a:endParaRPr/>
          </a:p>
          <a:p>
            <a:pPr marL="0" lvl="0" indent="0" algn="l" rtl="0">
              <a:spcBef>
                <a:spcPts val="0"/>
              </a:spcBef>
              <a:spcAft>
                <a:spcPts val="0"/>
              </a:spcAft>
              <a:buNone/>
            </a:pPr>
            <a:r>
              <a:rPr lang="en-US"/>
              <a:t>outputs: spmv.rows_per_thread (and others listed)</a:t>
            </a:r>
            <a:endParaRPr/>
          </a:p>
          <a:p>
            <a:pPr marL="0" lvl="0" indent="0" algn="l" rtl="0">
              <a:spcBef>
                <a:spcPts val="0"/>
              </a:spcBef>
              <a:spcAft>
                <a:spcPts val="0"/>
              </a:spcAft>
              <a:buNone/>
            </a:pPr>
            <a:endParaRPr/>
          </a:p>
          <a:p>
            <a:pPr marL="0" lvl="0" indent="0" algn="l" rtl="0">
              <a:spcBef>
                <a:spcPts val="0"/>
              </a:spcBef>
              <a:spcAft>
                <a:spcPts val="0"/>
              </a:spcAft>
              <a:buNone/>
            </a:pPr>
            <a:r>
              <a:rPr lang="en-US"/>
              <a:t>Also used to tune Kokkos Kernels within real applications, publication TBD.</a:t>
            </a:r>
            <a:endParaRPr/>
          </a:p>
        </p:txBody>
      </p:sp>
      <p:sp>
        <p:nvSpPr>
          <p:cNvPr id="125" name="Google Shape;125;gf185c03650_0_5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Option A">
  <p:cSld name="1_*Cover Option A">
    <p:bg>
      <p:bgPr>
        <a:solidFill>
          <a:schemeClr val="lt1"/>
        </a:solidFill>
        <a:effectLst/>
      </p:bgPr>
    </p:bg>
    <p:spTree>
      <p:nvGrpSpPr>
        <p:cNvPr id="1" name="Shape 14"/>
        <p:cNvGrpSpPr/>
        <p:nvPr/>
      </p:nvGrpSpPr>
      <p:grpSpPr>
        <a:xfrm>
          <a:off x="0" y="0"/>
          <a:ext cx="0" cy="0"/>
          <a:chOff x="0" y="0"/>
          <a:chExt cx="0" cy="0"/>
        </a:xfrm>
      </p:grpSpPr>
      <p:pic>
        <p:nvPicPr>
          <p:cNvPr id="15" name="Google Shape;15;p13"/>
          <p:cNvPicPr preferRelativeResize="0"/>
          <p:nvPr/>
        </p:nvPicPr>
        <p:blipFill rotWithShape="1">
          <a:blip r:embed="rId2">
            <a:alphaModFix/>
          </a:blip>
          <a:srcRect/>
          <a:stretch/>
        </p:blipFill>
        <p:spPr>
          <a:xfrm>
            <a:off x="3823" y="667512"/>
            <a:ext cx="9134156" cy="2029968"/>
          </a:xfrm>
          <a:prstGeom prst="rect">
            <a:avLst/>
          </a:prstGeom>
          <a:noFill/>
          <a:ln>
            <a:noFill/>
          </a:ln>
        </p:spPr>
      </p:pic>
      <p:sp>
        <p:nvSpPr>
          <p:cNvPr id="16" name="Google Shape;16;p13"/>
          <p:cNvSpPr txBox="1">
            <a:spLocks noGrp="1"/>
          </p:cNvSpPr>
          <p:nvPr>
            <p:ph type="title"/>
          </p:nvPr>
        </p:nvSpPr>
        <p:spPr>
          <a:xfrm>
            <a:off x="1" y="667512"/>
            <a:ext cx="4863724" cy="2029968"/>
          </a:xfrm>
          <a:prstGeom prst="rect">
            <a:avLst/>
          </a:prstGeom>
          <a:noFill/>
          <a:ln>
            <a:noFill/>
          </a:ln>
        </p:spPr>
        <p:txBody>
          <a:bodyPr spcFirstLastPara="1" wrap="square" lIns="457200" tIns="0" rIns="91425" bIns="0" anchor="ctr" anchorCtr="0">
            <a:normAutofit/>
          </a:bodyPr>
          <a:lstStyle>
            <a:lvl1pPr lvl="0" algn="l">
              <a:lnSpc>
                <a:spcPct val="95000"/>
              </a:lnSpc>
              <a:spcBef>
                <a:spcPts val="0"/>
              </a:spcBef>
              <a:spcAft>
                <a:spcPts val="0"/>
              </a:spcAft>
              <a:buClr>
                <a:schemeClr val="lt1"/>
              </a:buClr>
              <a:buSzPts val="2800"/>
              <a:buFont typeface="Calibri"/>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body" idx="1"/>
          </p:nvPr>
        </p:nvSpPr>
        <p:spPr>
          <a:xfrm>
            <a:off x="-1" y="667512"/>
            <a:ext cx="239714" cy="2029968"/>
          </a:xfrm>
          <a:prstGeom prst="rect">
            <a:avLst/>
          </a:prstGeom>
          <a:solidFill>
            <a:srgbClr val="35A0CE"/>
          </a:solidFill>
          <a:ln>
            <a:noFill/>
          </a:ln>
        </p:spPr>
        <p:txBody>
          <a:bodyPr spcFirstLastPara="1" wrap="square" lIns="0" tIns="0" rIns="0" bIns="0" anchor="b" anchorCtr="0">
            <a:noAutofit/>
          </a:bodyPr>
          <a:lstStyle>
            <a:lvl1pPr marL="457200" lvl="0" indent="-228600" algn="l">
              <a:lnSpc>
                <a:spcPct val="100000"/>
              </a:lnSpc>
              <a:spcBef>
                <a:spcPts val="600"/>
              </a:spcBef>
              <a:spcAft>
                <a:spcPts val="0"/>
              </a:spcAft>
              <a:buClr>
                <a:srgbClr val="232425"/>
              </a:buClr>
              <a:buSzPts val="100"/>
              <a:buNone/>
              <a:defRPr sz="100"/>
            </a:lvl1pPr>
            <a:lvl2pPr marL="914400" lvl="1" indent="-342900" algn="l">
              <a:lnSpc>
                <a:spcPct val="100000"/>
              </a:lnSpc>
              <a:spcBef>
                <a:spcPts val="0"/>
              </a:spcBef>
              <a:spcAft>
                <a:spcPts val="0"/>
              </a:spcAft>
              <a:buClr>
                <a:srgbClr val="232425"/>
              </a:buClr>
              <a:buSzPts val="1800"/>
              <a:buChar char="–"/>
              <a:defRPr/>
            </a:lvl2pPr>
            <a:lvl3pPr marL="1371600" lvl="2" indent="-342900" algn="l">
              <a:lnSpc>
                <a:spcPct val="100000"/>
              </a:lnSpc>
              <a:spcBef>
                <a:spcPts val="0"/>
              </a:spcBef>
              <a:spcAft>
                <a:spcPts val="0"/>
              </a:spcAft>
              <a:buClr>
                <a:srgbClr val="232425"/>
              </a:buClr>
              <a:buSzPts val="1800"/>
              <a:buChar char="•"/>
              <a:defRPr/>
            </a:lvl3pPr>
            <a:lvl4pPr marL="1828800" lvl="3" indent="-342900" algn="l">
              <a:lnSpc>
                <a:spcPct val="100000"/>
              </a:lnSpc>
              <a:spcBef>
                <a:spcPts val="0"/>
              </a:spcBef>
              <a:spcAft>
                <a:spcPts val="0"/>
              </a:spcAft>
              <a:buClr>
                <a:srgbClr val="232425"/>
              </a:buClr>
              <a:buSzPts val="1800"/>
              <a:buChar char="–"/>
              <a:defRPr/>
            </a:lvl4pPr>
            <a:lvl5pPr marL="2286000" lvl="4" indent="-342900" algn="l">
              <a:lnSpc>
                <a:spcPct val="100000"/>
              </a:lnSpc>
              <a:spcBef>
                <a:spcPts val="0"/>
              </a:spcBef>
              <a:spcAft>
                <a:spcPts val="0"/>
              </a:spcAft>
              <a:buClr>
                <a:srgbClr val="232425"/>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13"/>
          <p:cNvSpPr txBox="1">
            <a:spLocks noGrp="1"/>
          </p:cNvSpPr>
          <p:nvPr>
            <p:ph type="body" idx="2"/>
          </p:nvPr>
        </p:nvSpPr>
        <p:spPr>
          <a:xfrm>
            <a:off x="469901" y="3437210"/>
            <a:ext cx="2692871" cy="295275"/>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600"/>
              </a:spcBef>
              <a:spcAft>
                <a:spcPts val="0"/>
              </a:spcAft>
              <a:buClr>
                <a:srgbClr val="47484A"/>
              </a:buClr>
              <a:buSzPts val="1400"/>
              <a:buNone/>
              <a:defRPr sz="1400" b="1" cap="none">
                <a:solidFill>
                  <a:srgbClr val="47484A"/>
                </a:solidFill>
              </a:defRPr>
            </a:lvl1pPr>
            <a:lvl2pPr marL="914400" lvl="1" indent="-228600" algn="l">
              <a:lnSpc>
                <a:spcPct val="100000"/>
              </a:lnSpc>
              <a:spcBef>
                <a:spcPts val="0"/>
              </a:spcBef>
              <a:spcAft>
                <a:spcPts val="0"/>
              </a:spcAft>
              <a:buClr>
                <a:srgbClr val="232425"/>
              </a:buClr>
              <a:buSzPts val="1800"/>
              <a:buNone/>
              <a:defRPr/>
            </a:lvl2pPr>
            <a:lvl3pPr marL="1371600" lvl="2" indent="-228600" algn="l">
              <a:lnSpc>
                <a:spcPct val="100000"/>
              </a:lnSpc>
              <a:spcBef>
                <a:spcPts val="1800"/>
              </a:spcBef>
              <a:spcAft>
                <a:spcPts val="0"/>
              </a:spcAft>
              <a:buClr>
                <a:srgbClr val="232425"/>
              </a:buClr>
              <a:buSzPts val="1800"/>
              <a:buNone/>
              <a:defRPr/>
            </a:lvl3pPr>
            <a:lvl4pPr marL="1828800" lvl="3" indent="-342900" algn="l">
              <a:lnSpc>
                <a:spcPct val="100000"/>
              </a:lnSpc>
              <a:spcBef>
                <a:spcPts val="0"/>
              </a:spcBef>
              <a:spcAft>
                <a:spcPts val="0"/>
              </a:spcAft>
              <a:buClr>
                <a:srgbClr val="232425"/>
              </a:buClr>
              <a:buSzPts val="1800"/>
              <a:buChar char="–"/>
              <a:defRPr/>
            </a:lvl4pPr>
            <a:lvl5pPr marL="2286000" lvl="4" indent="-342900" algn="l">
              <a:lnSpc>
                <a:spcPct val="100000"/>
              </a:lnSpc>
              <a:spcBef>
                <a:spcPts val="0"/>
              </a:spcBef>
              <a:spcAft>
                <a:spcPts val="0"/>
              </a:spcAft>
              <a:buClr>
                <a:srgbClr val="232425"/>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 name="Google Shape;19;p13"/>
          <p:cNvSpPr txBox="1">
            <a:spLocks noGrp="1"/>
          </p:cNvSpPr>
          <p:nvPr>
            <p:ph type="body" idx="3"/>
          </p:nvPr>
        </p:nvSpPr>
        <p:spPr>
          <a:xfrm>
            <a:off x="469901" y="3720288"/>
            <a:ext cx="2692871" cy="685800"/>
          </a:xfrm>
          <a:prstGeom prst="rect">
            <a:avLst/>
          </a:prstGeom>
          <a:noFill/>
          <a:ln>
            <a:noFill/>
          </a:ln>
        </p:spPr>
        <p:txBody>
          <a:bodyPr spcFirstLastPara="1" wrap="square" lIns="0" tIns="0" rIns="0" bIns="45700" anchor="t" anchorCtr="0">
            <a:normAutofit/>
          </a:bodyPr>
          <a:lstStyle>
            <a:lvl1pPr marL="457200" lvl="0" indent="-228600" algn="l">
              <a:lnSpc>
                <a:spcPct val="95000"/>
              </a:lnSpc>
              <a:spcBef>
                <a:spcPts val="0"/>
              </a:spcBef>
              <a:spcAft>
                <a:spcPts val="0"/>
              </a:spcAft>
              <a:buClr>
                <a:srgbClr val="47484A"/>
              </a:buClr>
              <a:buSzPts val="1400"/>
              <a:buNone/>
              <a:defRPr sz="1400">
                <a:solidFill>
                  <a:srgbClr val="47484A"/>
                </a:solidFill>
              </a:defRPr>
            </a:lvl1pPr>
            <a:lvl2pPr marL="914400" lvl="1" indent="-228600" algn="l">
              <a:lnSpc>
                <a:spcPct val="100000"/>
              </a:lnSpc>
              <a:spcBef>
                <a:spcPts val="1800"/>
              </a:spcBef>
              <a:spcAft>
                <a:spcPts val="0"/>
              </a:spcAft>
              <a:buClr>
                <a:srgbClr val="232425"/>
              </a:buClr>
              <a:buSzPts val="1800"/>
              <a:buNone/>
              <a:defRPr/>
            </a:lvl2pPr>
            <a:lvl3pPr marL="1371600" lvl="2" indent="-342900" algn="l">
              <a:lnSpc>
                <a:spcPct val="100000"/>
              </a:lnSpc>
              <a:spcBef>
                <a:spcPts val="0"/>
              </a:spcBef>
              <a:spcAft>
                <a:spcPts val="0"/>
              </a:spcAft>
              <a:buClr>
                <a:srgbClr val="232425"/>
              </a:buClr>
              <a:buSzPts val="1800"/>
              <a:buChar char="•"/>
              <a:defRPr/>
            </a:lvl3pPr>
            <a:lvl4pPr marL="1828800" lvl="3" indent="-342900" algn="l">
              <a:lnSpc>
                <a:spcPct val="100000"/>
              </a:lnSpc>
              <a:spcBef>
                <a:spcPts val="0"/>
              </a:spcBef>
              <a:spcAft>
                <a:spcPts val="0"/>
              </a:spcAft>
              <a:buClr>
                <a:srgbClr val="232425"/>
              </a:buClr>
              <a:buSzPts val="1800"/>
              <a:buChar char="–"/>
              <a:defRPr/>
            </a:lvl4pPr>
            <a:lvl5pPr marL="2286000" lvl="4" indent="-342900" algn="l">
              <a:lnSpc>
                <a:spcPct val="100000"/>
              </a:lnSpc>
              <a:spcBef>
                <a:spcPts val="0"/>
              </a:spcBef>
              <a:spcAft>
                <a:spcPts val="0"/>
              </a:spcAft>
              <a:buClr>
                <a:srgbClr val="232425"/>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13"/>
          <p:cNvSpPr txBox="1">
            <a:spLocks noGrp="1"/>
          </p:cNvSpPr>
          <p:nvPr>
            <p:ph type="body" idx="4"/>
          </p:nvPr>
        </p:nvSpPr>
        <p:spPr>
          <a:xfrm>
            <a:off x="3417372" y="3437210"/>
            <a:ext cx="2692871" cy="295275"/>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600"/>
              </a:spcBef>
              <a:spcAft>
                <a:spcPts val="0"/>
              </a:spcAft>
              <a:buClr>
                <a:srgbClr val="47484A"/>
              </a:buClr>
              <a:buSzPts val="1400"/>
              <a:buFont typeface="Arial"/>
              <a:buNone/>
              <a:defRPr sz="1400" b="1" cap="none">
                <a:solidFill>
                  <a:srgbClr val="47484A"/>
                </a:solidFill>
              </a:defRPr>
            </a:lvl1pPr>
            <a:lvl2pPr marL="914400" lvl="1" indent="-228600" algn="l">
              <a:lnSpc>
                <a:spcPct val="100000"/>
              </a:lnSpc>
              <a:spcBef>
                <a:spcPts val="0"/>
              </a:spcBef>
              <a:spcAft>
                <a:spcPts val="0"/>
              </a:spcAft>
              <a:buClr>
                <a:srgbClr val="232425"/>
              </a:buClr>
              <a:buSzPts val="1800"/>
              <a:buNone/>
              <a:defRPr/>
            </a:lvl2pPr>
            <a:lvl3pPr marL="1371600" lvl="2" indent="-228600" algn="l">
              <a:lnSpc>
                <a:spcPct val="100000"/>
              </a:lnSpc>
              <a:spcBef>
                <a:spcPts val="1800"/>
              </a:spcBef>
              <a:spcAft>
                <a:spcPts val="0"/>
              </a:spcAft>
              <a:buClr>
                <a:srgbClr val="232425"/>
              </a:buClr>
              <a:buSzPts val="1800"/>
              <a:buNone/>
              <a:defRPr/>
            </a:lvl3pPr>
            <a:lvl4pPr marL="1828800" lvl="3" indent="-342900" algn="l">
              <a:lnSpc>
                <a:spcPct val="100000"/>
              </a:lnSpc>
              <a:spcBef>
                <a:spcPts val="0"/>
              </a:spcBef>
              <a:spcAft>
                <a:spcPts val="0"/>
              </a:spcAft>
              <a:buClr>
                <a:srgbClr val="232425"/>
              </a:buClr>
              <a:buSzPts val="1800"/>
              <a:buChar char="–"/>
              <a:defRPr/>
            </a:lvl4pPr>
            <a:lvl5pPr marL="2286000" lvl="4" indent="-342900" algn="l">
              <a:lnSpc>
                <a:spcPct val="100000"/>
              </a:lnSpc>
              <a:spcBef>
                <a:spcPts val="0"/>
              </a:spcBef>
              <a:spcAft>
                <a:spcPts val="0"/>
              </a:spcAft>
              <a:buClr>
                <a:srgbClr val="232425"/>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 name="Google Shape;21;p13"/>
          <p:cNvSpPr txBox="1">
            <a:spLocks noGrp="1"/>
          </p:cNvSpPr>
          <p:nvPr>
            <p:ph type="body" idx="5"/>
          </p:nvPr>
        </p:nvSpPr>
        <p:spPr>
          <a:xfrm>
            <a:off x="3417372" y="3720288"/>
            <a:ext cx="2692871" cy="685800"/>
          </a:xfrm>
          <a:prstGeom prst="rect">
            <a:avLst/>
          </a:prstGeom>
          <a:noFill/>
          <a:ln>
            <a:noFill/>
          </a:ln>
        </p:spPr>
        <p:txBody>
          <a:bodyPr spcFirstLastPara="1" wrap="square" lIns="0" tIns="0" rIns="0" bIns="45700" anchor="t" anchorCtr="0">
            <a:normAutofit/>
          </a:bodyPr>
          <a:lstStyle>
            <a:lvl1pPr marL="457200" lvl="0" indent="-228600" algn="l">
              <a:lnSpc>
                <a:spcPct val="95000"/>
              </a:lnSpc>
              <a:spcBef>
                <a:spcPts val="0"/>
              </a:spcBef>
              <a:spcAft>
                <a:spcPts val="0"/>
              </a:spcAft>
              <a:buClr>
                <a:srgbClr val="47484A"/>
              </a:buClr>
              <a:buSzPts val="1400"/>
              <a:buFont typeface="Arial"/>
              <a:buNone/>
              <a:defRPr sz="1400">
                <a:solidFill>
                  <a:srgbClr val="47484A"/>
                </a:solidFill>
              </a:defRPr>
            </a:lvl1pPr>
            <a:lvl2pPr marL="914400" lvl="1" indent="-228600" algn="l">
              <a:lnSpc>
                <a:spcPct val="100000"/>
              </a:lnSpc>
              <a:spcBef>
                <a:spcPts val="1800"/>
              </a:spcBef>
              <a:spcAft>
                <a:spcPts val="0"/>
              </a:spcAft>
              <a:buClr>
                <a:srgbClr val="232425"/>
              </a:buClr>
              <a:buSzPts val="1800"/>
              <a:buNone/>
              <a:defRPr/>
            </a:lvl2pPr>
            <a:lvl3pPr marL="1371600" lvl="2" indent="-342900" algn="l">
              <a:lnSpc>
                <a:spcPct val="100000"/>
              </a:lnSpc>
              <a:spcBef>
                <a:spcPts val="0"/>
              </a:spcBef>
              <a:spcAft>
                <a:spcPts val="0"/>
              </a:spcAft>
              <a:buClr>
                <a:srgbClr val="232425"/>
              </a:buClr>
              <a:buSzPts val="1800"/>
              <a:buChar char="•"/>
              <a:defRPr/>
            </a:lvl3pPr>
            <a:lvl4pPr marL="1828800" lvl="3" indent="-342900" algn="l">
              <a:lnSpc>
                <a:spcPct val="100000"/>
              </a:lnSpc>
              <a:spcBef>
                <a:spcPts val="0"/>
              </a:spcBef>
              <a:spcAft>
                <a:spcPts val="0"/>
              </a:spcAft>
              <a:buClr>
                <a:srgbClr val="232425"/>
              </a:buClr>
              <a:buSzPts val="1800"/>
              <a:buChar char="–"/>
              <a:defRPr/>
            </a:lvl4pPr>
            <a:lvl5pPr marL="2286000" lvl="4" indent="-342900" algn="l">
              <a:lnSpc>
                <a:spcPct val="100000"/>
              </a:lnSpc>
              <a:spcBef>
                <a:spcPts val="0"/>
              </a:spcBef>
              <a:spcAft>
                <a:spcPts val="0"/>
              </a:spcAft>
              <a:buClr>
                <a:srgbClr val="232425"/>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13"/>
          <p:cNvSpPr txBox="1">
            <a:spLocks noGrp="1"/>
          </p:cNvSpPr>
          <p:nvPr>
            <p:ph type="body" idx="6"/>
          </p:nvPr>
        </p:nvSpPr>
        <p:spPr>
          <a:xfrm>
            <a:off x="6360197" y="3437210"/>
            <a:ext cx="2692871" cy="295275"/>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600"/>
              </a:spcBef>
              <a:spcAft>
                <a:spcPts val="0"/>
              </a:spcAft>
              <a:buClr>
                <a:srgbClr val="47484A"/>
              </a:buClr>
              <a:buSzPts val="1400"/>
              <a:buFont typeface="Arial"/>
              <a:buNone/>
              <a:defRPr sz="1400" b="1" cap="none">
                <a:solidFill>
                  <a:srgbClr val="47484A"/>
                </a:solidFill>
              </a:defRPr>
            </a:lvl1pPr>
            <a:lvl2pPr marL="914400" lvl="1" indent="-228600" algn="l">
              <a:lnSpc>
                <a:spcPct val="100000"/>
              </a:lnSpc>
              <a:spcBef>
                <a:spcPts val="0"/>
              </a:spcBef>
              <a:spcAft>
                <a:spcPts val="0"/>
              </a:spcAft>
              <a:buClr>
                <a:srgbClr val="232425"/>
              </a:buClr>
              <a:buSzPts val="1800"/>
              <a:buNone/>
              <a:defRPr/>
            </a:lvl2pPr>
            <a:lvl3pPr marL="1371600" lvl="2" indent="-228600" algn="l">
              <a:lnSpc>
                <a:spcPct val="100000"/>
              </a:lnSpc>
              <a:spcBef>
                <a:spcPts val="1800"/>
              </a:spcBef>
              <a:spcAft>
                <a:spcPts val="0"/>
              </a:spcAft>
              <a:buClr>
                <a:srgbClr val="232425"/>
              </a:buClr>
              <a:buSzPts val="1800"/>
              <a:buNone/>
              <a:defRPr/>
            </a:lvl3pPr>
            <a:lvl4pPr marL="1828800" lvl="3" indent="-342900" algn="l">
              <a:lnSpc>
                <a:spcPct val="100000"/>
              </a:lnSpc>
              <a:spcBef>
                <a:spcPts val="0"/>
              </a:spcBef>
              <a:spcAft>
                <a:spcPts val="0"/>
              </a:spcAft>
              <a:buClr>
                <a:srgbClr val="232425"/>
              </a:buClr>
              <a:buSzPts val="1800"/>
              <a:buChar char="–"/>
              <a:defRPr/>
            </a:lvl4pPr>
            <a:lvl5pPr marL="2286000" lvl="4" indent="-342900" algn="l">
              <a:lnSpc>
                <a:spcPct val="100000"/>
              </a:lnSpc>
              <a:spcBef>
                <a:spcPts val="0"/>
              </a:spcBef>
              <a:spcAft>
                <a:spcPts val="0"/>
              </a:spcAft>
              <a:buClr>
                <a:srgbClr val="232425"/>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3"/>
          <p:cNvSpPr txBox="1">
            <a:spLocks noGrp="1"/>
          </p:cNvSpPr>
          <p:nvPr>
            <p:ph type="body" idx="7"/>
          </p:nvPr>
        </p:nvSpPr>
        <p:spPr>
          <a:xfrm>
            <a:off x="6360197" y="3720288"/>
            <a:ext cx="2692871" cy="685800"/>
          </a:xfrm>
          <a:prstGeom prst="rect">
            <a:avLst/>
          </a:prstGeom>
          <a:noFill/>
          <a:ln>
            <a:noFill/>
          </a:ln>
        </p:spPr>
        <p:txBody>
          <a:bodyPr spcFirstLastPara="1" wrap="square" lIns="0" tIns="0" rIns="0" bIns="45700" anchor="t" anchorCtr="0">
            <a:normAutofit/>
          </a:bodyPr>
          <a:lstStyle>
            <a:lvl1pPr marL="457200" lvl="0" indent="-228600" algn="l">
              <a:lnSpc>
                <a:spcPct val="95000"/>
              </a:lnSpc>
              <a:spcBef>
                <a:spcPts val="0"/>
              </a:spcBef>
              <a:spcAft>
                <a:spcPts val="0"/>
              </a:spcAft>
              <a:buClr>
                <a:srgbClr val="47484A"/>
              </a:buClr>
              <a:buSzPts val="1400"/>
              <a:buFont typeface="Arial"/>
              <a:buNone/>
              <a:defRPr sz="1400">
                <a:solidFill>
                  <a:srgbClr val="47484A"/>
                </a:solidFill>
              </a:defRPr>
            </a:lvl1pPr>
            <a:lvl2pPr marL="914400" lvl="1" indent="-228600" algn="l">
              <a:lnSpc>
                <a:spcPct val="100000"/>
              </a:lnSpc>
              <a:spcBef>
                <a:spcPts val="1800"/>
              </a:spcBef>
              <a:spcAft>
                <a:spcPts val="0"/>
              </a:spcAft>
              <a:buClr>
                <a:srgbClr val="232425"/>
              </a:buClr>
              <a:buSzPts val="1800"/>
              <a:buNone/>
              <a:defRPr/>
            </a:lvl2pPr>
            <a:lvl3pPr marL="1371600" lvl="2" indent="-342900" algn="l">
              <a:lnSpc>
                <a:spcPct val="100000"/>
              </a:lnSpc>
              <a:spcBef>
                <a:spcPts val="0"/>
              </a:spcBef>
              <a:spcAft>
                <a:spcPts val="0"/>
              </a:spcAft>
              <a:buClr>
                <a:srgbClr val="232425"/>
              </a:buClr>
              <a:buSzPts val="1800"/>
              <a:buChar char="•"/>
              <a:defRPr/>
            </a:lvl3pPr>
            <a:lvl4pPr marL="1828800" lvl="3" indent="-342900" algn="l">
              <a:lnSpc>
                <a:spcPct val="100000"/>
              </a:lnSpc>
              <a:spcBef>
                <a:spcPts val="0"/>
              </a:spcBef>
              <a:spcAft>
                <a:spcPts val="0"/>
              </a:spcAft>
              <a:buClr>
                <a:srgbClr val="232425"/>
              </a:buClr>
              <a:buSzPts val="1800"/>
              <a:buChar char="–"/>
              <a:defRPr/>
            </a:lvl4pPr>
            <a:lvl5pPr marL="2286000" lvl="4" indent="-342900" algn="l">
              <a:lnSpc>
                <a:spcPct val="100000"/>
              </a:lnSpc>
              <a:spcBef>
                <a:spcPts val="0"/>
              </a:spcBef>
              <a:spcAft>
                <a:spcPts val="0"/>
              </a:spcAft>
              <a:buClr>
                <a:srgbClr val="232425"/>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3"/>
          <p:cNvSpPr txBox="1">
            <a:spLocks noGrp="1"/>
          </p:cNvSpPr>
          <p:nvPr>
            <p:ph type="body" idx="8"/>
          </p:nvPr>
        </p:nvSpPr>
        <p:spPr>
          <a:xfrm>
            <a:off x="469900" y="4570711"/>
            <a:ext cx="5894492" cy="386558"/>
          </a:xfrm>
          <a:prstGeom prst="rect">
            <a:avLst/>
          </a:prstGeom>
          <a:noFill/>
          <a:ln>
            <a:noFill/>
          </a:ln>
        </p:spPr>
        <p:txBody>
          <a:bodyPr spcFirstLastPara="1" wrap="square" lIns="0" tIns="0" rIns="0" bIns="45700" anchor="b" anchorCtr="0">
            <a:noAutofit/>
          </a:bodyPr>
          <a:lstStyle>
            <a:lvl1pPr marL="457200" lvl="0" indent="-228600" algn="l">
              <a:lnSpc>
                <a:spcPct val="100000"/>
              </a:lnSpc>
              <a:spcBef>
                <a:spcPts val="0"/>
              </a:spcBef>
              <a:spcAft>
                <a:spcPts val="0"/>
              </a:spcAft>
              <a:buClr>
                <a:srgbClr val="47484A"/>
              </a:buClr>
              <a:buSzPts val="1400"/>
              <a:buNone/>
              <a:defRPr sz="1400">
                <a:solidFill>
                  <a:srgbClr val="47484A"/>
                </a:solidFill>
              </a:defRPr>
            </a:lvl1pPr>
            <a:lvl2pPr marL="914400" lvl="1" indent="-228600" algn="l">
              <a:lnSpc>
                <a:spcPct val="100000"/>
              </a:lnSpc>
              <a:spcBef>
                <a:spcPts val="1800"/>
              </a:spcBef>
              <a:spcAft>
                <a:spcPts val="0"/>
              </a:spcAft>
              <a:buClr>
                <a:srgbClr val="232425"/>
              </a:buClr>
              <a:buSzPts val="1800"/>
              <a:buNone/>
              <a:defRPr/>
            </a:lvl2pPr>
            <a:lvl3pPr marL="1371600" lvl="2" indent="-342900" algn="l">
              <a:lnSpc>
                <a:spcPct val="100000"/>
              </a:lnSpc>
              <a:spcBef>
                <a:spcPts val="0"/>
              </a:spcBef>
              <a:spcAft>
                <a:spcPts val="0"/>
              </a:spcAft>
              <a:buClr>
                <a:srgbClr val="232425"/>
              </a:buClr>
              <a:buSzPts val="1800"/>
              <a:buChar char="•"/>
              <a:defRPr/>
            </a:lvl3pPr>
            <a:lvl4pPr marL="1828800" lvl="3" indent="-342900" algn="l">
              <a:lnSpc>
                <a:spcPct val="100000"/>
              </a:lnSpc>
              <a:spcBef>
                <a:spcPts val="0"/>
              </a:spcBef>
              <a:spcAft>
                <a:spcPts val="0"/>
              </a:spcAft>
              <a:buClr>
                <a:srgbClr val="232425"/>
              </a:buClr>
              <a:buSzPts val="1800"/>
              <a:buChar char="–"/>
              <a:defRPr/>
            </a:lvl4pPr>
            <a:lvl5pPr marL="2286000" lvl="4" indent="-342900" algn="l">
              <a:lnSpc>
                <a:spcPct val="100000"/>
              </a:lnSpc>
              <a:spcBef>
                <a:spcPts val="0"/>
              </a:spcBef>
              <a:spcAft>
                <a:spcPts val="0"/>
              </a:spcAft>
              <a:buClr>
                <a:srgbClr val="232425"/>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5" name="Google Shape;25;p13"/>
          <p:cNvPicPr preferRelativeResize="0"/>
          <p:nvPr/>
        </p:nvPicPr>
        <p:blipFill rotWithShape="1">
          <a:blip r:embed="rId3">
            <a:alphaModFix/>
          </a:blip>
          <a:srcRect/>
          <a:stretch/>
        </p:blipFill>
        <p:spPr>
          <a:xfrm>
            <a:off x="6656116" y="85475"/>
            <a:ext cx="2402587" cy="497885"/>
          </a:xfrm>
          <a:prstGeom prst="rect">
            <a:avLst/>
          </a:prstGeom>
          <a:noFill/>
          <a:ln>
            <a:noFill/>
          </a:ln>
        </p:spPr>
      </p:pic>
      <p:pic>
        <p:nvPicPr>
          <p:cNvPr id="26" name="Google Shape;26;p13" descr="DOE_SC_Horizontal.png"/>
          <p:cNvPicPr preferRelativeResize="0"/>
          <p:nvPr/>
        </p:nvPicPr>
        <p:blipFill rotWithShape="1">
          <a:blip r:embed="rId4">
            <a:alphaModFix/>
          </a:blip>
          <a:srcRect/>
          <a:stretch/>
        </p:blipFill>
        <p:spPr>
          <a:xfrm>
            <a:off x="147403" y="123825"/>
            <a:ext cx="2284460" cy="39584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225188" y="89437"/>
            <a:ext cx="8789157" cy="490855"/>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23242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303058" y="769327"/>
            <a:ext cx="8711287" cy="4223115"/>
          </a:xfrm>
          <a:prstGeom prst="rect">
            <a:avLst/>
          </a:prstGeom>
          <a:noFill/>
          <a:ln>
            <a:noFill/>
          </a:ln>
        </p:spPr>
        <p:txBody>
          <a:bodyPr spcFirstLastPara="1" wrap="square" lIns="0" tIns="0" rIns="0" bIns="45700" anchor="t" anchorCtr="0">
            <a:normAutofit/>
          </a:bodyPr>
          <a:lstStyle>
            <a:lvl1pPr marL="457200" lvl="0" indent="-406400" algn="l">
              <a:lnSpc>
                <a:spcPct val="115000"/>
              </a:lnSpc>
              <a:spcBef>
                <a:spcPts val="600"/>
              </a:spcBef>
              <a:spcAft>
                <a:spcPts val="0"/>
              </a:spcAft>
              <a:buClr>
                <a:srgbClr val="232425"/>
              </a:buClr>
              <a:buSzPts val="2800"/>
              <a:buFont typeface="Arial"/>
              <a:buChar char="•"/>
              <a:defRPr sz="2800">
                <a:solidFill>
                  <a:srgbClr val="232425"/>
                </a:solidFill>
                <a:latin typeface="Calibri"/>
                <a:ea typeface="Calibri"/>
                <a:cs typeface="Calibri"/>
                <a:sym typeface="Calibri"/>
              </a:defRPr>
            </a:lvl1pPr>
            <a:lvl2pPr marL="914400" lvl="1" indent="-406400" algn="l">
              <a:lnSpc>
                <a:spcPct val="115000"/>
              </a:lnSpc>
              <a:spcBef>
                <a:spcPts val="600"/>
              </a:spcBef>
              <a:spcAft>
                <a:spcPts val="0"/>
              </a:spcAft>
              <a:buClr>
                <a:srgbClr val="232425"/>
              </a:buClr>
              <a:buSzPts val="2800"/>
              <a:buFont typeface="Arial"/>
              <a:buChar char="•"/>
              <a:defRPr sz="2800">
                <a:latin typeface="Calibri"/>
                <a:ea typeface="Calibri"/>
                <a:cs typeface="Calibri"/>
                <a:sym typeface="Calibri"/>
              </a:defRPr>
            </a:lvl2pPr>
            <a:lvl3pPr marL="1371600" lvl="2" indent="-406400" algn="l">
              <a:lnSpc>
                <a:spcPct val="115000"/>
              </a:lnSpc>
              <a:spcBef>
                <a:spcPts val="600"/>
              </a:spcBef>
              <a:spcAft>
                <a:spcPts val="0"/>
              </a:spcAft>
              <a:buClr>
                <a:srgbClr val="232425"/>
              </a:buClr>
              <a:buSzPts val="2800"/>
              <a:buFont typeface="Arial"/>
              <a:buChar char="•"/>
              <a:defRPr sz="2800">
                <a:latin typeface="Calibri"/>
                <a:ea typeface="Calibri"/>
                <a:cs typeface="Calibri"/>
                <a:sym typeface="Calibri"/>
              </a:defRPr>
            </a:lvl3pPr>
            <a:lvl4pPr marL="1828800" lvl="3" indent="-406400" algn="l">
              <a:lnSpc>
                <a:spcPct val="115000"/>
              </a:lnSpc>
              <a:spcBef>
                <a:spcPts val="600"/>
              </a:spcBef>
              <a:spcAft>
                <a:spcPts val="0"/>
              </a:spcAft>
              <a:buClr>
                <a:srgbClr val="232425"/>
              </a:buClr>
              <a:buSzPts val="2800"/>
              <a:buFont typeface="Arial"/>
              <a:buChar char="•"/>
              <a:defRPr sz="2800">
                <a:latin typeface="Calibri"/>
                <a:ea typeface="Calibri"/>
                <a:cs typeface="Calibri"/>
                <a:sym typeface="Calibri"/>
              </a:defRPr>
            </a:lvl4pPr>
            <a:lvl5pPr marL="2286000" lvl="4" indent="-406400" algn="l">
              <a:lnSpc>
                <a:spcPct val="115000"/>
              </a:lnSpc>
              <a:spcBef>
                <a:spcPts val="600"/>
              </a:spcBef>
              <a:spcAft>
                <a:spcPts val="0"/>
              </a:spcAft>
              <a:buClr>
                <a:srgbClr val="232425"/>
              </a:buClr>
              <a:buSzPts val="2800"/>
              <a:buFont typeface="Arial"/>
              <a:buChar char="•"/>
              <a:defRPr sz="2800">
                <a:latin typeface="Calibri"/>
                <a:ea typeface="Calibri"/>
                <a:cs typeface="Calibri"/>
                <a:sym typeface="Calibri"/>
              </a:defRPr>
            </a:lvl5pPr>
            <a:lvl6pPr marL="2743200" lvl="5" indent="-342900" algn="l">
              <a:lnSpc>
                <a:spcPct val="115000"/>
              </a:lnSpc>
              <a:spcBef>
                <a:spcPts val="360"/>
              </a:spcBef>
              <a:spcAft>
                <a:spcPts val="0"/>
              </a:spcAft>
              <a:buClr>
                <a:schemeClr val="dk1"/>
              </a:buClr>
              <a:buSzPts val="1800"/>
              <a:buChar char="•"/>
              <a:defRPr/>
            </a:lvl6pPr>
            <a:lvl7pPr marL="3200400" lvl="6" indent="-342900" algn="l">
              <a:lnSpc>
                <a:spcPct val="115000"/>
              </a:lnSpc>
              <a:spcBef>
                <a:spcPts val="360"/>
              </a:spcBef>
              <a:spcAft>
                <a:spcPts val="0"/>
              </a:spcAft>
              <a:buClr>
                <a:schemeClr val="dk1"/>
              </a:buClr>
              <a:buSzPts val="1800"/>
              <a:buChar char="•"/>
              <a:defRPr/>
            </a:lvl7pPr>
            <a:lvl8pPr marL="3657600" lvl="7" indent="-342900" algn="l">
              <a:lnSpc>
                <a:spcPct val="115000"/>
              </a:lnSpc>
              <a:spcBef>
                <a:spcPts val="360"/>
              </a:spcBef>
              <a:spcAft>
                <a:spcPts val="0"/>
              </a:spcAft>
              <a:buClr>
                <a:schemeClr val="dk1"/>
              </a:buClr>
              <a:buSzPts val="1800"/>
              <a:buChar char="•"/>
              <a:defRPr/>
            </a:lvl8pPr>
            <a:lvl9pPr marL="4114800" lvl="8" indent="-342900" algn="l">
              <a:lnSpc>
                <a:spcPct val="115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15"/>
          <p:cNvSpPr txBox="1">
            <a:spLocks noGrp="1"/>
          </p:cNvSpPr>
          <p:nvPr>
            <p:ph type="title"/>
          </p:nvPr>
        </p:nvSpPr>
        <p:spPr>
          <a:xfrm>
            <a:off x="228601" y="89437"/>
            <a:ext cx="8772098" cy="621711"/>
          </a:xfrm>
          <a:prstGeom prst="rect">
            <a:avLst/>
          </a:prstGeom>
          <a:noFill/>
          <a:ln>
            <a:noFill/>
          </a:ln>
        </p:spPr>
        <p:txBody>
          <a:bodyPr spcFirstLastPara="1" wrap="square" lIns="0" tIns="0" rIns="0" bIns="0" anchor="t" anchorCtr="0">
            <a:normAutofit/>
          </a:bodyPr>
          <a:lstStyle>
            <a:lvl1pPr lvl="0" algn="l">
              <a:lnSpc>
                <a:spcPct val="95000"/>
              </a:lnSpc>
              <a:spcBef>
                <a:spcPts val="0"/>
              </a:spcBef>
              <a:spcAft>
                <a:spcPts val="0"/>
              </a:spcAft>
              <a:buClr>
                <a:srgbClr val="232425"/>
              </a:buClr>
              <a:buSzPts val="3200"/>
              <a:buNone/>
              <a:defRPr/>
            </a:lvl1pPr>
            <a:lvl2pPr lvl="1" algn="l">
              <a:lnSpc>
                <a:spcPct val="100000"/>
              </a:lnSpc>
              <a:spcBef>
                <a:spcPts val="0"/>
              </a:spcBef>
              <a:spcAft>
                <a:spcPts val="0"/>
              </a:spcAft>
              <a:buSzPts val="3200"/>
              <a:buFont typeface="Calibri"/>
              <a:buNone/>
              <a:defRPr sz="3200">
                <a:latin typeface="Calibri"/>
                <a:ea typeface="Calibri"/>
                <a:cs typeface="Calibri"/>
                <a:sym typeface="Calibri"/>
              </a:defRPr>
            </a:lvl2pPr>
            <a:lvl3pPr lvl="2" algn="l">
              <a:lnSpc>
                <a:spcPct val="100000"/>
              </a:lnSpc>
              <a:spcBef>
                <a:spcPts val="0"/>
              </a:spcBef>
              <a:spcAft>
                <a:spcPts val="0"/>
              </a:spcAft>
              <a:buSzPts val="3200"/>
              <a:buFont typeface="Calibri"/>
              <a:buNone/>
              <a:defRPr sz="3200">
                <a:latin typeface="Calibri"/>
                <a:ea typeface="Calibri"/>
                <a:cs typeface="Calibri"/>
                <a:sym typeface="Calibri"/>
              </a:defRPr>
            </a:lvl3pPr>
            <a:lvl4pPr lvl="3" algn="l">
              <a:lnSpc>
                <a:spcPct val="100000"/>
              </a:lnSpc>
              <a:spcBef>
                <a:spcPts val="0"/>
              </a:spcBef>
              <a:spcAft>
                <a:spcPts val="0"/>
              </a:spcAft>
              <a:buSzPts val="3200"/>
              <a:buFont typeface="Calibri"/>
              <a:buNone/>
              <a:defRPr sz="3200">
                <a:latin typeface="Calibri"/>
                <a:ea typeface="Calibri"/>
                <a:cs typeface="Calibri"/>
                <a:sym typeface="Calibri"/>
              </a:defRPr>
            </a:lvl4pPr>
            <a:lvl5pPr lvl="4" algn="l">
              <a:lnSpc>
                <a:spcPct val="100000"/>
              </a:lnSpc>
              <a:spcBef>
                <a:spcPts val="0"/>
              </a:spcBef>
              <a:spcAft>
                <a:spcPts val="0"/>
              </a:spcAft>
              <a:buSzPts val="3200"/>
              <a:buFont typeface="Calibri"/>
              <a:buNone/>
              <a:defRPr sz="3200">
                <a:latin typeface="Calibri"/>
                <a:ea typeface="Calibri"/>
                <a:cs typeface="Calibri"/>
                <a:sym typeface="Calibri"/>
              </a:defRPr>
            </a:lvl5pPr>
            <a:lvl6pPr lvl="5" algn="l">
              <a:lnSpc>
                <a:spcPct val="100000"/>
              </a:lnSpc>
              <a:spcBef>
                <a:spcPts val="0"/>
              </a:spcBef>
              <a:spcAft>
                <a:spcPts val="0"/>
              </a:spcAft>
              <a:buSzPts val="3200"/>
              <a:buFont typeface="Calibri"/>
              <a:buNone/>
              <a:defRPr sz="3200">
                <a:latin typeface="Calibri"/>
                <a:ea typeface="Calibri"/>
                <a:cs typeface="Calibri"/>
                <a:sym typeface="Calibri"/>
              </a:defRPr>
            </a:lvl6pPr>
            <a:lvl7pPr lvl="6" algn="l">
              <a:lnSpc>
                <a:spcPct val="100000"/>
              </a:lnSpc>
              <a:spcBef>
                <a:spcPts val="0"/>
              </a:spcBef>
              <a:spcAft>
                <a:spcPts val="0"/>
              </a:spcAft>
              <a:buSzPts val="3200"/>
              <a:buFont typeface="Calibri"/>
              <a:buNone/>
              <a:defRPr sz="3200">
                <a:latin typeface="Calibri"/>
                <a:ea typeface="Calibri"/>
                <a:cs typeface="Calibri"/>
                <a:sym typeface="Calibri"/>
              </a:defRPr>
            </a:lvl7pPr>
            <a:lvl8pPr lvl="7" algn="l">
              <a:lnSpc>
                <a:spcPct val="100000"/>
              </a:lnSpc>
              <a:spcBef>
                <a:spcPts val="0"/>
              </a:spcBef>
              <a:spcAft>
                <a:spcPts val="0"/>
              </a:spcAft>
              <a:buSzPts val="3200"/>
              <a:buFont typeface="Calibri"/>
              <a:buNone/>
              <a:defRPr sz="3200">
                <a:latin typeface="Calibri"/>
                <a:ea typeface="Calibri"/>
                <a:cs typeface="Calibri"/>
                <a:sym typeface="Calibri"/>
              </a:defRPr>
            </a:lvl8pPr>
            <a:lvl9pPr lvl="8" algn="l">
              <a:lnSpc>
                <a:spcPct val="100000"/>
              </a:lnSpc>
              <a:spcBef>
                <a:spcPts val="0"/>
              </a:spcBef>
              <a:spcAft>
                <a:spcPts val="0"/>
              </a:spcAft>
              <a:buSzPts val="3200"/>
              <a:buFont typeface="Calibri"/>
              <a:buNone/>
              <a:defRPr sz="3200">
                <a:latin typeface="Calibri"/>
                <a:ea typeface="Calibri"/>
                <a:cs typeface="Calibri"/>
                <a:sym typeface="Calibri"/>
              </a:defRPr>
            </a:lvl9pPr>
          </a:lstStyle>
          <a:p>
            <a:endParaRPr/>
          </a:p>
        </p:txBody>
      </p:sp>
      <p:sp>
        <p:nvSpPr>
          <p:cNvPr id="32" name="Google Shape;32;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Times"/>
              <a:buNone/>
              <a:defRPr sz="1400" b="0" i="0" u="none" strike="noStrike" cap="none">
                <a:solidFill>
                  <a:srgbClr val="000000"/>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Google Shape;33;p15"/>
          <p:cNvSpPr txBox="1">
            <a:spLocks noGrp="1"/>
          </p:cNvSpPr>
          <p:nvPr>
            <p:ph type="sldNum" idx="12"/>
          </p:nvPr>
        </p:nvSpPr>
        <p:spPr>
          <a:xfrm>
            <a:off x="8413750" y="4766073"/>
            <a:ext cx="3810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ver Option A">
  <p:cSld name="*Cover Option A">
    <p:bg>
      <p:bgPr>
        <a:solidFill>
          <a:schemeClr val="lt1"/>
        </a:solidFill>
        <a:effectLst/>
      </p:bgPr>
    </p:bg>
    <p:spTree>
      <p:nvGrpSpPr>
        <p:cNvPr id="1" name="Shape 34"/>
        <p:cNvGrpSpPr/>
        <p:nvPr/>
      </p:nvGrpSpPr>
      <p:grpSpPr>
        <a:xfrm>
          <a:off x="0" y="0"/>
          <a:ext cx="0" cy="0"/>
          <a:chOff x="0" y="0"/>
          <a:chExt cx="0" cy="0"/>
        </a:xfrm>
      </p:grpSpPr>
      <p:pic>
        <p:nvPicPr>
          <p:cNvPr id="35" name="Google Shape;35;p16"/>
          <p:cNvPicPr preferRelativeResize="0"/>
          <p:nvPr/>
        </p:nvPicPr>
        <p:blipFill rotWithShape="1">
          <a:blip r:embed="rId2">
            <a:alphaModFix/>
          </a:blip>
          <a:srcRect/>
          <a:stretch/>
        </p:blipFill>
        <p:spPr>
          <a:xfrm>
            <a:off x="3823" y="1266826"/>
            <a:ext cx="9134156" cy="2029968"/>
          </a:xfrm>
          <a:prstGeom prst="rect">
            <a:avLst/>
          </a:prstGeom>
          <a:noFill/>
          <a:ln>
            <a:noFill/>
          </a:ln>
        </p:spPr>
      </p:pic>
      <p:sp>
        <p:nvSpPr>
          <p:cNvPr id="36" name="Google Shape;36;p16"/>
          <p:cNvSpPr txBox="1">
            <a:spLocks noGrp="1"/>
          </p:cNvSpPr>
          <p:nvPr>
            <p:ph type="title"/>
          </p:nvPr>
        </p:nvSpPr>
        <p:spPr>
          <a:xfrm>
            <a:off x="1" y="1266825"/>
            <a:ext cx="4863724" cy="2029968"/>
          </a:xfrm>
          <a:prstGeom prst="rect">
            <a:avLst/>
          </a:prstGeom>
          <a:noFill/>
          <a:ln>
            <a:noFill/>
          </a:ln>
        </p:spPr>
        <p:txBody>
          <a:bodyPr spcFirstLastPara="1" wrap="square" lIns="457200" tIns="0" rIns="91425" bIns="0" anchor="ctr" anchorCtr="0">
            <a:normAutofit/>
          </a:bodyPr>
          <a:lstStyle>
            <a:lvl1pPr lvl="0" algn="l">
              <a:lnSpc>
                <a:spcPct val="95000"/>
              </a:lnSpc>
              <a:spcBef>
                <a:spcPts val="0"/>
              </a:spcBef>
              <a:spcAft>
                <a:spcPts val="0"/>
              </a:spcAft>
              <a:buClr>
                <a:schemeClr val="lt1"/>
              </a:buClr>
              <a:buSzPts val="2800"/>
              <a:buFont typeface="Calibri"/>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6"/>
          <p:cNvSpPr txBox="1">
            <a:spLocks noGrp="1"/>
          </p:cNvSpPr>
          <p:nvPr>
            <p:ph type="body" idx="1"/>
          </p:nvPr>
        </p:nvSpPr>
        <p:spPr>
          <a:xfrm>
            <a:off x="-1" y="1266825"/>
            <a:ext cx="239714" cy="2029968"/>
          </a:xfrm>
          <a:prstGeom prst="rect">
            <a:avLst/>
          </a:prstGeom>
          <a:solidFill>
            <a:srgbClr val="35A0CE"/>
          </a:solidFill>
          <a:ln>
            <a:noFill/>
          </a:ln>
        </p:spPr>
        <p:txBody>
          <a:bodyPr spcFirstLastPara="1" wrap="square" lIns="0" tIns="0" rIns="0" bIns="0" anchor="b" anchorCtr="0">
            <a:noAutofit/>
          </a:bodyPr>
          <a:lstStyle>
            <a:lvl1pPr marL="457200" lvl="0" indent="-228600" algn="l">
              <a:spcBef>
                <a:spcPts val="600"/>
              </a:spcBef>
              <a:spcAft>
                <a:spcPts val="0"/>
              </a:spcAft>
              <a:buClr>
                <a:srgbClr val="232425"/>
              </a:buClr>
              <a:buSzPts val="100"/>
              <a:buNone/>
              <a:defRPr sz="100"/>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16"/>
          <p:cNvSpPr txBox="1">
            <a:spLocks noGrp="1"/>
          </p:cNvSpPr>
          <p:nvPr>
            <p:ph type="body" idx="2"/>
          </p:nvPr>
        </p:nvSpPr>
        <p:spPr>
          <a:xfrm>
            <a:off x="469901" y="3437210"/>
            <a:ext cx="2692871" cy="295275"/>
          </a:xfrm>
          <a:prstGeom prst="rect">
            <a:avLst/>
          </a:prstGeom>
          <a:noFill/>
          <a:ln>
            <a:noFill/>
          </a:ln>
        </p:spPr>
        <p:txBody>
          <a:bodyPr spcFirstLastPara="1" wrap="square" lIns="0" tIns="0" rIns="0" bIns="0" anchor="b" anchorCtr="0">
            <a:normAutofit/>
          </a:bodyPr>
          <a:lstStyle>
            <a:lvl1pPr marL="457200" lvl="0" indent="-228600" algn="l">
              <a:spcBef>
                <a:spcPts val="600"/>
              </a:spcBef>
              <a:spcAft>
                <a:spcPts val="0"/>
              </a:spcAft>
              <a:buClr>
                <a:srgbClr val="47484A"/>
              </a:buClr>
              <a:buSzPts val="1400"/>
              <a:buNone/>
              <a:defRPr sz="1400" b="1" cap="none">
                <a:solidFill>
                  <a:srgbClr val="47484A"/>
                </a:solidFill>
              </a:defRPr>
            </a:lvl1pPr>
            <a:lvl2pPr marL="914400" lvl="1" indent="-228600" algn="l">
              <a:spcBef>
                <a:spcPts val="0"/>
              </a:spcBef>
              <a:spcAft>
                <a:spcPts val="0"/>
              </a:spcAft>
              <a:buClr>
                <a:srgbClr val="232425"/>
              </a:buClr>
              <a:buSzPts val="1800"/>
              <a:buNone/>
              <a:defRPr/>
            </a:lvl2pPr>
            <a:lvl3pPr marL="1371600" lvl="2" indent="-228600" algn="l">
              <a:spcBef>
                <a:spcPts val="1800"/>
              </a:spcBef>
              <a:spcAft>
                <a:spcPts val="0"/>
              </a:spcAft>
              <a:buClr>
                <a:srgbClr val="232425"/>
              </a:buClr>
              <a:buSzPts val="1800"/>
              <a:buNone/>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 name="Google Shape;39;p16"/>
          <p:cNvSpPr txBox="1">
            <a:spLocks noGrp="1"/>
          </p:cNvSpPr>
          <p:nvPr>
            <p:ph type="body" idx="3"/>
          </p:nvPr>
        </p:nvSpPr>
        <p:spPr>
          <a:xfrm>
            <a:off x="469901" y="3720288"/>
            <a:ext cx="2692871" cy="685800"/>
          </a:xfrm>
          <a:prstGeom prst="rect">
            <a:avLst/>
          </a:prstGeom>
          <a:noFill/>
          <a:ln>
            <a:noFill/>
          </a:ln>
        </p:spPr>
        <p:txBody>
          <a:bodyPr spcFirstLastPara="1" wrap="square" lIns="0" tIns="0" rIns="0" bIns="45700" anchor="t" anchorCtr="0">
            <a:normAutofit/>
          </a:bodyPr>
          <a:lstStyle>
            <a:lvl1pPr marL="457200" lvl="0" indent="-228600" algn="l">
              <a:lnSpc>
                <a:spcPct val="95000"/>
              </a:lnSpc>
              <a:spcBef>
                <a:spcPts val="0"/>
              </a:spcBef>
              <a:spcAft>
                <a:spcPts val="0"/>
              </a:spcAft>
              <a:buClr>
                <a:srgbClr val="47484A"/>
              </a:buClr>
              <a:buSzPts val="1400"/>
              <a:buNone/>
              <a:defRPr sz="1400">
                <a:solidFill>
                  <a:srgbClr val="47484A"/>
                </a:solidFill>
              </a:defRPr>
            </a:lvl1pPr>
            <a:lvl2pPr marL="914400" lvl="1" indent="-228600" algn="l">
              <a:spcBef>
                <a:spcPts val="1800"/>
              </a:spcBef>
              <a:spcAft>
                <a:spcPts val="0"/>
              </a:spcAft>
              <a:buClr>
                <a:srgbClr val="232425"/>
              </a:buClr>
              <a:buSzPts val="1800"/>
              <a:buNone/>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16"/>
          <p:cNvSpPr txBox="1">
            <a:spLocks noGrp="1"/>
          </p:cNvSpPr>
          <p:nvPr>
            <p:ph type="body" idx="4"/>
          </p:nvPr>
        </p:nvSpPr>
        <p:spPr>
          <a:xfrm>
            <a:off x="3417372" y="3437210"/>
            <a:ext cx="2692871" cy="295275"/>
          </a:xfrm>
          <a:prstGeom prst="rect">
            <a:avLst/>
          </a:prstGeom>
          <a:noFill/>
          <a:ln>
            <a:noFill/>
          </a:ln>
        </p:spPr>
        <p:txBody>
          <a:bodyPr spcFirstLastPara="1" wrap="square" lIns="0" tIns="0" rIns="0" bIns="0" anchor="b" anchorCtr="0">
            <a:normAutofit/>
          </a:bodyPr>
          <a:lstStyle>
            <a:lvl1pPr marL="457200" lvl="0" indent="-228600" algn="l">
              <a:spcBef>
                <a:spcPts val="600"/>
              </a:spcBef>
              <a:spcAft>
                <a:spcPts val="0"/>
              </a:spcAft>
              <a:buClr>
                <a:srgbClr val="47484A"/>
              </a:buClr>
              <a:buSzPts val="1400"/>
              <a:buFont typeface="Arial"/>
              <a:buNone/>
              <a:defRPr sz="1400" b="1" cap="none">
                <a:solidFill>
                  <a:srgbClr val="47484A"/>
                </a:solidFill>
              </a:defRPr>
            </a:lvl1pPr>
            <a:lvl2pPr marL="914400" lvl="1" indent="-228600" algn="l">
              <a:spcBef>
                <a:spcPts val="0"/>
              </a:spcBef>
              <a:spcAft>
                <a:spcPts val="0"/>
              </a:spcAft>
              <a:buClr>
                <a:srgbClr val="232425"/>
              </a:buClr>
              <a:buSzPts val="1800"/>
              <a:buNone/>
              <a:defRPr/>
            </a:lvl2pPr>
            <a:lvl3pPr marL="1371600" lvl="2" indent="-228600" algn="l">
              <a:spcBef>
                <a:spcPts val="1800"/>
              </a:spcBef>
              <a:spcAft>
                <a:spcPts val="0"/>
              </a:spcAft>
              <a:buClr>
                <a:srgbClr val="232425"/>
              </a:buClr>
              <a:buSzPts val="1800"/>
              <a:buNone/>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16"/>
          <p:cNvSpPr txBox="1">
            <a:spLocks noGrp="1"/>
          </p:cNvSpPr>
          <p:nvPr>
            <p:ph type="body" idx="5"/>
          </p:nvPr>
        </p:nvSpPr>
        <p:spPr>
          <a:xfrm>
            <a:off x="3417372" y="3720288"/>
            <a:ext cx="2692871" cy="685800"/>
          </a:xfrm>
          <a:prstGeom prst="rect">
            <a:avLst/>
          </a:prstGeom>
          <a:noFill/>
          <a:ln>
            <a:noFill/>
          </a:ln>
        </p:spPr>
        <p:txBody>
          <a:bodyPr spcFirstLastPara="1" wrap="square" lIns="0" tIns="0" rIns="0" bIns="45700" anchor="t" anchorCtr="0">
            <a:normAutofit/>
          </a:bodyPr>
          <a:lstStyle>
            <a:lvl1pPr marL="457200" lvl="0" indent="-228600" algn="l">
              <a:lnSpc>
                <a:spcPct val="95000"/>
              </a:lnSpc>
              <a:spcBef>
                <a:spcPts val="0"/>
              </a:spcBef>
              <a:spcAft>
                <a:spcPts val="0"/>
              </a:spcAft>
              <a:buClr>
                <a:srgbClr val="47484A"/>
              </a:buClr>
              <a:buSzPts val="1400"/>
              <a:buFont typeface="Arial"/>
              <a:buNone/>
              <a:defRPr sz="1400">
                <a:solidFill>
                  <a:srgbClr val="47484A"/>
                </a:solidFill>
              </a:defRPr>
            </a:lvl1pPr>
            <a:lvl2pPr marL="914400" lvl="1" indent="-228600" algn="l">
              <a:spcBef>
                <a:spcPts val="1800"/>
              </a:spcBef>
              <a:spcAft>
                <a:spcPts val="0"/>
              </a:spcAft>
              <a:buClr>
                <a:srgbClr val="232425"/>
              </a:buClr>
              <a:buSzPts val="1800"/>
              <a:buNone/>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16"/>
          <p:cNvSpPr txBox="1">
            <a:spLocks noGrp="1"/>
          </p:cNvSpPr>
          <p:nvPr>
            <p:ph type="body" idx="6"/>
          </p:nvPr>
        </p:nvSpPr>
        <p:spPr>
          <a:xfrm>
            <a:off x="6360197" y="3437210"/>
            <a:ext cx="2692871" cy="295275"/>
          </a:xfrm>
          <a:prstGeom prst="rect">
            <a:avLst/>
          </a:prstGeom>
          <a:noFill/>
          <a:ln>
            <a:noFill/>
          </a:ln>
        </p:spPr>
        <p:txBody>
          <a:bodyPr spcFirstLastPara="1" wrap="square" lIns="0" tIns="0" rIns="0" bIns="0" anchor="b" anchorCtr="0">
            <a:normAutofit/>
          </a:bodyPr>
          <a:lstStyle>
            <a:lvl1pPr marL="457200" lvl="0" indent="-228600" algn="l">
              <a:spcBef>
                <a:spcPts val="600"/>
              </a:spcBef>
              <a:spcAft>
                <a:spcPts val="0"/>
              </a:spcAft>
              <a:buClr>
                <a:srgbClr val="47484A"/>
              </a:buClr>
              <a:buSzPts val="1400"/>
              <a:buFont typeface="Arial"/>
              <a:buNone/>
              <a:defRPr sz="1400" b="1" cap="none">
                <a:solidFill>
                  <a:srgbClr val="47484A"/>
                </a:solidFill>
              </a:defRPr>
            </a:lvl1pPr>
            <a:lvl2pPr marL="914400" lvl="1" indent="-228600" algn="l">
              <a:spcBef>
                <a:spcPts val="0"/>
              </a:spcBef>
              <a:spcAft>
                <a:spcPts val="0"/>
              </a:spcAft>
              <a:buClr>
                <a:srgbClr val="232425"/>
              </a:buClr>
              <a:buSzPts val="1800"/>
              <a:buNone/>
              <a:defRPr/>
            </a:lvl2pPr>
            <a:lvl3pPr marL="1371600" lvl="2" indent="-228600" algn="l">
              <a:spcBef>
                <a:spcPts val="1800"/>
              </a:spcBef>
              <a:spcAft>
                <a:spcPts val="0"/>
              </a:spcAft>
              <a:buClr>
                <a:srgbClr val="232425"/>
              </a:buClr>
              <a:buSzPts val="1800"/>
              <a:buNone/>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 name="Google Shape;43;p16"/>
          <p:cNvSpPr txBox="1">
            <a:spLocks noGrp="1"/>
          </p:cNvSpPr>
          <p:nvPr>
            <p:ph type="body" idx="7"/>
          </p:nvPr>
        </p:nvSpPr>
        <p:spPr>
          <a:xfrm>
            <a:off x="6360197" y="3720288"/>
            <a:ext cx="2692871" cy="685800"/>
          </a:xfrm>
          <a:prstGeom prst="rect">
            <a:avLst/>
          </a:prstGeom>
          <a:noFill/>
          <a:ln>
            <a:noFill/>
          </a:ln>
        </p:spPr>
        <p:txBody>
          <a:bodyPr spcFirstLastPara="1" wrap="square" lIns="0" tIns="0" rIns="0" bIns="45700" anchor="t" anchorCtr="0">
            <a:normAutofit/>
          </a:bodyPr>
          <a:lstStyle>
            <a:lvl1pPr marL="457200" lvl="0" indent="-228600" algn="l">
              <a:lnSpc>
                <a:spcPct val="95000"/>
              </a:lnSpc>
              <a:spcBef>
                <a:spcPts val="0"/>
              </a:spcBef>
              <a:spcAft>
                <a:spcPts val="0"/>
              </a:spcAft>
              <a:buClr>
                <a:srgbClr val="47484A"/>
              </a:buClr>
              <a:buSzPts val="1400"/>
              <a:buFont typeface="Arial"/>
              <a:buNone/>
              <a:defRPr sz="1400">
                <a:solidFill>
                  <a:srgbClr val="47484A"/>
                </a:solidFill>
              </a:defRPr>
            </a:lvl1pPr>
            <a:lvl2pPr marL="914400" lvl="1" indent="-228600" algn="l">
              <a:spcBef>
                <a:spcPts val="1800"/>
              </a:spcBef>
              <a:spcAft>
                <a:spcPts val="0"/>
              </a:spcAft>
              <a:buClr>
                <a:srgbClr val="232425"/>
              </a:buClr>
              <a:buSzPts val="1800"/>
              <a:buNone/>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 name="Google Shape;44;p16"/>
          <p:cNvSpPr txBox="1">
            <a:spLocks noGrp="1"/>
          </p:cNvSpPr>
          <p:nvPr>
            <p:ph type="body" idx="8"/>
          </p:nvPr>
        </p:nvSpPr>
        <p:spPr>
          <a:xfrm>
            <a:off x="469900" y="4570711"/>
            <a:ext cx="5894492" cy="386558"/>
          </a:xfrm>
          <a:prstGeom prst="rect">
            <a:avLst/>
          </a:prstGeom>
          <a:noFill/>
          <a:ln>
            <a:noFill/>
          </a:ln>
        </p:spPr>
        <p:txBody>
          <a:bodyPr spcFirstLastPara="1" wrap="square" lIns="0" tIns="0" rIns="0" bIns="45700" anchor="b" anchorCtr="0">
            <a:noAutofit/>
          </a:bodyPr>
          <a:lstStyle>
            <a:lvl1pPr marL="457200" lvl="0" indent="-228600" algn="l">
              <a:spcBef>
                <a:spcPts val="0"/>
              </a:spcBef>
              <a:spcAft>
                <a:spcPts val="0"/>
              </a:spcAft>
              <a:buClr>
                <a:srgbClr val="47484A"/>
              </a:buClr>
              <a:buSzPts val="1400"/>
              <a:buNone/>
              <a:defRPr sz="1400">
                <a:solidFill>
                  <a:srgbClr val="47484A"/>
                </a:solidFill>
              </a:defRPr>
            </a:lvl1pPr>
            <a:lvl2pPr marL="914400" lvl="1" indent="-228600" algn="l">
              <a:spcBef>
                <a:spcPts val="1800"/>
              </a:spcBef>
              <a:spcAft>
                <a:spcPts val="0"/>
              </a:spcAft>
              <a:buClr>
                <a:srgbClr val="232425"/>
              </a:buClr>
              <a:buSzPts val="1800"/>
              <a:buNone/>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5" name="Google Shape;45;p16" descr="DOE_SC_Horizontal.png"/>
          <p:cNvPicPr preferRelativeResize="0"/>
          <p:nvPr/>
        </p:nvPicPr>
        <p:blipFill rotWithShape="1">
          <a:blip r:embed="rId3">
            <a:alphaModFix/>
          </a:blip>
          <a:srcRect/>
          <a:stretch/>
        </p:blipFill>
        <p:spPr>
          <a:xfrm>
            <a:off x="6794500" y="4696850"/>
            <a:ext cx="2284460" cy="395849"/>
          </a:xfrm>
          <a:prstGeom prst="rect">
            <a:avLst/>
          </a:prstGeom>
          <a:noFill/>
          <a:ln>
            <a:noFill/>
          </a:ln>
        </p:spPr>
      </p:pic>
      <p:pic>
        <p:nvPicPr>
          <p:cNvPr id="46" name="Google Shape;46;p16"/>
          <p:cNvPicPr preferRelativeResize="0"/>
          <p:nvPr/>
        </p:nvPicPr>
        <p:blipFill rotWithShape="1">
          <a:blip r:embed="rId4">
            <a:alphaModFix/>
          </a:blip>
          <a:srcRect/>
          <a:stretch/>
        </p:blipFill>
        <p:spPr>
          <a:xfrm>
            <a:off x="6656116" y="85475"/>
            <a:ext cx="2402587" cy="49788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228601" y="89437"/>
            <a:ext cx="8772098" cy="621711"/>
          </a:xfrm>
          <a:prstGeom prst="rect">
            <a:avLst/>
          </a:prstGeom>
          <a:noFill/>
          <a:ln>
            <a:noFill/>
          </a:ln>
        </p:spPr>
        <p:txBody>
          <a:bodyPr spcFirstLastPara="1" wrap="square" lIns="0" tIns="0" rIns="0" bIns="0" anchor="t" anchorCtr="0">
            <a:noAutofit/>
          </a:bodyPr>
          <a:lstStyle>
            <a:lvl1pPr marR="0" lvl="0" algn="l" rtl="0">
              <a:lnSpc>
                <a:spcPct val="95000"/>
              </a:lnSpc>
              <a:spcBef>
                <a:spcPts val="0"/>
              </a:spcBef>
              <a:spcAft>
                <a:spcPts val="0"/>
              </a:spcAft>
              <a:buClr>
                <a:srgbClr val="232425"/>
              </a:buClr>
              <a:buSzPts val="3200"/>
              <a:buFont typeface="Calibri"/>
              <a:buNone/>
              <a:defRPr sz="3200" b="1" i="0" u="none" strike="noStrike" cap="none">
                <a:solidFill>
                  <a:srgbClr val="23242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228600" y="1119116"/>
            <a:ext cx="8772099" cy="3873326"/>
          </a:xfrm>
          <a:prstGeom prst="rect">
            <a:avLst/>
          </a:prstGeom>
          <a:noFill/>
          <a:ln>
            <a:noFill/>
          </a:ln>
        </p:spPr>
        <p:txBody>
          <a:bodyPr spcFirstLastPara="1" wrap="square" lIns="0" tIns="0" rIns="0" bIns="45700" anchor="t" anchorCtr="0">
            <a:noAutofit/>
          </a:bodyPr>
          <a:lstStyle>
            <a:lvl1pPr marL="457200" marR="0" lvl="0" indent="-342900" algn="l" rtl="0">
              <a:spcBef>
                <a:spcPts val="600"/>
              </a:spcBef>
              <a:spcAft>
                <a:spcPts val="0"/>
              </a:spcAft>
              <a:buClr>
                <a:srgbClr val="232425"/>
              </a:buClr>
              <a:buSzPts val="1800"/>
              <a:buFont typeface="Noto Sans Symbols"/>
              <a:buChar char="▪"/>
              <a:defRPr sz="1800" b="0" i="0" u="none" strike="noStrike" cap="none">
                <a:solidFill>
                  <a:srgbClr val="232425"/>
                </a:solidFill>
                <a:latin typeface="Calibri"/>
                <a:ea typeface="Calibri"/>
                <a:cs typeface="Calibri"/>
                <a:sym typeface="Calibri"/>
              </a:defRPr>
            </a:lvl1pPr>
            <a:lvl2pPr marL="914400" marR="0" lvl="1" indent="-342900" algn="l" rtl="0">
              <a:spcBef>
                <a:spcPts val="0"/>
              </a:spcBef>
              <a:spcAft>
                <a:spcPts val="0"/>
              </a:spcAft>
              <a:buClr>
                <a:srgbClr val="232425"/>
              </a:buClr>
              <a:buSzPts val="1800"/>
              <a:buFont typeface="Arial"/>
              <a:buChar char="–"/>
              <a:defRPr sz="1800" b="0" i="0" u="none" strike="noStrike" cap="none">
                <a:solidFill>
                  <a:srgbClr val="232425"/>
                </a:solidFill>
                <a:latin typeface="Calibri"/>
                <a:ea typeface="Calibri"/>
                <a:cs typeface="Calibri"/>
                <a:sym typeface="Calibri"/>
              </a:defRPr>
            </a:lvl2pPr>
            <a:lvl3pPr marL="1371600" marR="0" lvl="2" indent="-342900" algn="l" rtl="0">
              <a:spcBef>
                <a:spcPts val="0"/>
              </a:spcBef>
              <a:spcAft>
                <a:spcPts val="0"/>
              </a:spcAft>
              <a:buClr>
                <a:srgbClr val="232425"/>
              </a:buClr>
              <a:buSzPts val="1800"/>
              <a:buFont typeface="Arial"/>
              <a:buChar char="•"/>
              <a:defRPr sz="1800" b="0" i="0" u="none" strike="noStrike" cap="none">
                <a:solidFill>
                  <a:srgbClr val="232425"/>
                </a:solidFill>
                <a:latin typeface="Calibri"/>
                <a:ea typeface="Calibri"/>
                <a:cs typeface="Calibri"/>
                <a:sym typeface="Calibri"/>
              </a:defRPr>
            </a:lvl3pPr>
            <a:lvl4pPr marL="1828800" marR="0" lvl="3" indent="-342900" algn="l" rtl="0">
              <a:spcBef>
                <a:spcPts val="0"/>
              </a:spcBef>
              <a:spcAft>
                <a:spcPts val="0"/>
              </a:spcAft>
              <a:buClr>
                <a:srgbClr val="232425"/>
              </a:buClr>
              <a:buSzPts val="1800"/>
              <a:buFont typeface="Arial"/>
              <a:buChar char="–"/>
              <a:defRPr sz="1800" b="0" i="0" u="none" strike="noStrike" cap="none">
                <a:solidFill>
                  <a:srgbClr val="232425"/>
                </a:solidFill>
                <a:latin typeface="Calibri"/>
                <a:ea typeface="Calibri"/>
                <a:cs typeface="Calibri"/>
                <a:sym typeface="Calibri"/>
              </a:defRPr>
            </a:lvl4pPr>
            <a:lvl5pPr marL="2286000" marR="0" lvl="4" indent="-342900" algn="l" rtl="0">
              <a:spcBef>
                <a:spcPts val="0"/>
              </a:spcBef>
              <a:spcAft>
                <a:spcPts val="0"/>
              </a:spcAft>
              <a:buClr>
                <a:srgbClr val="232425"/>
              </a:buClr>
              <a:buSzPts val="1800"/>
              <a:buFont typeface="Arial"/>
              <a:buChar char="»"/>
              <a:defRPr sz="1800" b="0" i="0" u="none" strike="noStrike" cap="none">
                <a:solidFill>
                  <a:srgbClr val="232425"/>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2"/>
          <p:cNvSpPr/>
          <p:nvPr/>
        </p:nvSpPr>
        <p:spPr>
          <a:xfrm>
            <a:off x="0" y="-2"/>
            <a:ext cx="228600" cy="5143502"/>
          </a:xfrm>
          <a:prstGeom prst="rect">
            <a:avLst/>
          </a:prstGeom>
          <a:solidFill>
            <a:srgbClr val="35A0CE"/>
          </a:solidFill>
          <a:ln>
            <a:noFill/>
          </a:ln>
        </p:spPr>
        <p:txBody>
          <a:bodyPr spcFirstLastPara="1" wrap="square" lIns="91425" tIns="45700" rIns="91425" bIns="0" anchor="b" anchorCtr="0">
            <a:noAutofit/>
          </a:bodyPr>
          <a:lstStyle/>
          <a:p>
            <a:pPr marL="0" marR="0" lvl="0" indent="0" algn="l" rtl="0">
              <a:spcBef>
                <a:spcPts val="0"/>
              </a:spcBef>
              <a:spcAft>
                <a:spcPts val="0"/>
              </a:spcAft>
              <a:buNone/>
            </a:pPr>
            <a:endParaRPr sz="100" b="0" i="0" u="none" strike="noStrike" cap="none">
              <a:solidFill>
                <a:schemeClr val="accent1"/>
              </a:solidFill>
              <a:latin typeface="Calibri"/>
              <a:ea typeface="Calibri"/>
              <a:cs typeface="Calibri"/>
              <a:sym typeface="Calibri"/>
            </a:endParaRPr>
          </a:p>
        </p:txBody>
      </p:sp>
      <p:pic>
        <p:nvPicPr>
          <p:cNvPr id="13" name="Google Shape;13;p12"/>
          <p:cNvPicPr preferRelativeResize="0"/>
          <p:nvPr/>
        </p:nvPicPr>
        <p:blipFill rotWithShape="1">
          <a:blip r:embed="rId6">
            <a:alphaModFix/>
          </a:blip>
          <a:srcRect/>
          <a:stretch/>
        </p:blipFill>
        <p:spPr>
          <a:xfrm>
            <a:off x="6656116" y="85475"/>
            <a:ext cx="2402587" cy="49788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10.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kokkos.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opencv.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gf185c03650_0_0"/>
          <p:cNvSpPr txBox="1">
            <a:spLocks noGrp="1"/>
          </p:cNvSpPr>
          <p:nvPr>
            <p:ph type="title"/>
          </p:nvPr>
        </p:nvSpPr>
        <p:spPr>
          <a:xfrm>
            <a:off x="1" y="667512"/>
            <a:ext cx="4863600" cy="2030100"/>
          </a:xfrm>
          <a:prstGeom prst="rect">
            <a:avLst/>
          </a:prstGeom>
        </p:spPr>
        <p:txBody>
          <a:bodyPr spcFirstLastPara="1" wrap="square" lIns="457200" tIns="0" rIns="91425" bIns="0" anchor="ctr" anchorCtr="0">
            <a:normAutofit/>
          </a:bodyPr>
          <a:lstStyle/>
          <a:p>
            <a:pPr marL="0" lvl="0" indent="0" algn="l" rtl="0">
              <a:spcBef>
                <a:spcPts val="0"/>
              </a:spcBef>
              <a:spcAft>
                <a:spcPts val="0"/>
              </a:spcAft>
              <a:buNone/>
            </a:pPr>
            <a:r>
              <a:rPr lang="en-US"/>
              <a:t>Autotuning Kokkos with Artemis &amp; APEX</a:t>
            </a:r>
            <a:endParaRPr/>
          </a:p>
        </p:txBody>
      </p:sp>
      <p:sp>
        <p:nvSpPr>
          <p:cNvPr id="53" name="Google Shape;53;gf185c03650_0_0"/>
          <p:cNvSpPr txBox="1">
            <a:spLocks noGrp="1"/>
          </p:cNvSpPr>
          <p:nvPr>
            <p:ph type="body" idx="1"/>
          </p:nvPr>
        </p:nvSpPr>
        <p:spPr>
          <a:xfrm>
            <a:off x="-1" y="667512"/>
            <a:ext cx="239700" cy="2030100"/>
          </a:xfrm>
          <a:prstGeom prst="rect">
            <a:avLst/>
          </a:prstGeom>
        </p:spPr>
        <p:txBody>
          <a:bodyPr spcFirstLastPara="1" wrap="square" lIns="0" tIns="0" rIns="0" bIns="0" anchor="b" anchorCtr="0">
            <a:noAutofit/>
          </a:bodyPr>
          <a:lstStyle/>
          <a:p>
            <a:pPr marL="0" lvl="0" indent="0" algn="l" rtl="0">
              <a:spcBef>
                <a:spcPts val="600"/>
              </a:spcBef>
              <a:spcAft>
                <a:spcPts val="0"/>
              </a:spcAft>
              <a:buNone/>
            </a:pPr>
            <a:endParaRPr/>
          </a:p>
        </p:txBody>
      </p:sp>
      <p:sp>
        <p:nvSpPr>
          <p:cNvPr id="54" name="Google Shape;54;gf185c03650_0_0"/>
          <p:cNvSpPr txBox="1">
            <a:spLocks noGrp="1"/>
          </p:cNvSpPr>
          <p:nvPr>
            <p:ph type="body" idx="2"/>
          </p:nvPr>
        </p:nvSpPr>
        <p:spPr>
          <a:xfrm>
            <a:off x="469900" y="3268075"/>
            <a:ext cx="3141600" cy="464400"/>
          </a:xfrm>
          <a:prstGeom prst="rect">
            <a:avLst/>
          </a:prstGeom>
        </p:spPr>
        <p:txBody>
          <a:bodyPr spcFirstLastPara="1" wrap="square" lIns="0" tIns="0" rIns="0" bIns="0" anchor="b" anchorCtr="0">
            <a:normAutofit/>
          </a:bodyPr>
          <a:lstStyle/>
          <a:p>
            <a:pPr marL="0" lvl="0" indent="0" algn="l" rtl="0">
              <a:spcBef>
                <a:spcPts val="600"/>
              </a:spcBef>
              <a:spcAft>
                <a:spcPts val="0"/>
              </a:spcAft>
              <a:buNone/>
            </a:pPr>
            <a:r>
              <a:rPr lang="en-US" u="sng"/>
              <a:t>Kevin Huck</a:t>
            </a:r>
            <a:r>
              <a:rPr lang="en-US"/>
              <a:t>, Chad Wood, Allen D. Malony</a:t>
            </a:r>
            <a:endParaRPr/>
          </a:p>
        </p:txBody>
      </p:sp>
      <p:sp>
        <p:nvSpPr>
          <p:cNvPr id="55" name="Google Shape;55;gf185c03650_0_0"/>
          <p:cNvSpPr txBox="1">
            <a:spLocks noGrp="1"/>
          </p:cNvSpPr>
          <p:nvPr>
            <p:ph type="body" idx="3"/>
          </p:nvPr>
        </p:nvSpPr>
        <p:spPr>
          <a:xfrm>
            <a:off x="469901" y="3720288"/>
            <a:ext cx="2692800" cy="685800"/>
          </a:xfrm>
          <a:prstGeom prst="rect">
            <a:avLst/>
          </a:prstGeom>
        </p:spPr>
        <p:txBody>
          <a:bodyPr spcFirstLastPara="1" wrap="square" lIns="0" tIns="0" rIns="0" bIns="45700" anchor="t" anchorCtr="0">
            <a:normAutofit/>
          </a:bodyPr>
          <a:lstStyle/>
          <a:p>
            <a:pPr marL="0" lvl="0" indent="0" algn="l" rtl="0">
              <a:spcBef>
                <a:spcPts val="0"/>
              </a:spcBef>
              <a:spcAft>
                <a:spcPts val="0"/>
              </a:spcAft>
              <a:buNone/>
            </a:pPr>
            <a:r>
              <a:rPr lang="en-US"/>
              <a:t>University of Oregon</a:t>
            </a:r>
            <a:endParaRPr/>
          </a:p>
          <a:p>
            <a:pPr marL="0" lvl="0" indent="0" algn="l" rtl="0">
              <a:spcBef>
                <a:spcPts val="0"/>
              </a:spcBef>
              <a:spcAft>
                <a:spcPts val="0"/>
              </a:spcAft>
              <a:buNone/>
            </a:pPr>
            <a:r>
              <a:rPr lang="en-US"/>
              <a:t>khuck@cs.uoregon.edu</a:t>
            </a:r>
            <a:endParaRPr/>
          </a:p>
        </p:txBody>
      </p:sp>
      <p:sp>
        <p:nvSpPr>
          <p:cNvPr id="56" name="Google Shape;56;gf185c03650_0_0"/>
          <p:cNvSpPr txBox="1">
            <a:spLocks noGrp="1"/>
          </p:cNvSpPr>
          <p:nvPr>
            <p:ph type="body" idx="4"/>
          </p:nvPr>
        </p:nvSpPr>
        <p:spPr>
          <a:xfrm>
            <a:off x="4002272" y="3437210"/>
            <a:ext cx="2692800" cy="295200"/>
          </a:xfrm>
          <a:prstGeom prst="rect">
            <a:avLst/>
          </a:prstGeom>
        </p:spPr>
        <p:txBody>
          <a:bodyPr spcFirstLastPara="1" wrap="square" lIns="0" tIns="0" rIns="0" bIns="0" anchor="b" anchorCtr="0">
            <a:normAutofit/>
          </a:bodyPr>
          <a:lstStyle/>
          <a:p>
            <a:pPr marL="0" lvl="0" indent="0" algn="l" rtl="0">
              <a:spcBef>
                <a:spcPts val="600"/>
              </a:spcBef>
              <a:spcAft>
                <a:spcPts val="0"/>
              </a:spcAft>
              <a:buNone/>
            </a:pPr>
            <a:r>
              <a:rPr lang="en-US"/>
              <a:t>David Poliakof</a:t>
            </a:r>
            <a:endParaRPr/>
          </a:p>
        </p:txBody>
      </p:sp>
      <p:sp>
        <p:nvSpPr>
          <p:cNvPr id="57" name="Google Shape;57;gf185c03650_0_0"/>
          <p:cNvSpPr txBox="1">
            <a:spLocks noGrp="1"/>
          </p:cNvSpPr>
          <p:nvPr>
            <p:ph type="body" idx="5"/>
          </p:nvPr>
        </p:nvSpPr>
        <p:spPr>
          <a:xfrm>
            <a:off x="4002272" y="3720288"/>
            <a:ext cx="2692800" cy="685800"/>
          </a:xfrm>
          <a:prstGeom prst="rect">
            <a:avLst/>
          </a:prstGeom>
        </p:spPr>
        <p:txBody>
          <a:bodyPr spcFirstLastPara="1" wrap="square" lIns="0" tIns="0" rIns="0" bIns="45700" anchor="t" anchorCtr="0">
            <a:normAutofit/>
          </a:bodyPr>
          <a:lstStyle/>
          <a:p>
            <a:pPr marL="0" lvl="0" indent="0" algn="l" rtl="0">
              <a:spcBef>
                <a:spcPts val="0"/>
              </a:spcBef>
              <a:spcAft>
                <a:spcPts val="0"/>
              </a:spcAft>
              <a:buNone/>
            </a:pPr>
            <a:r>
              <a:rPr lang="en-US"/>
              <a:t>Sandia National Laboratory</a:t>
            </a:r>
            <a:endParaRPr/>
          </a:p>
          <a:p>
            <a:pPr marL="0" lvl="0" indent="0" algn="l" rtl="0">
              <a:spcBef>
                <a:spcPts val="0"/>
              </a:spcBef>
              <a:spcAft>
                <a:spcPts val="0"/>
              </a:spcAft>
              <a:buNone/>
            </a:pPr>
            <a:endParaRPr/>
          </a:p>
        </p:txBody>
      </p:sp>
      <p:sp>
        <p:nvSpPr>
          <p:cNvPr id="58" name="Google Shape;58;gf185c03650_0_0"/>
          <p:cNvSpPr txBox="1">
            <a:spLocks noGrp="1"/>
          </p:cNvSpPr>
          <p:nvPr>
            <p:ph type="body" idx="8"/>
          </p:nvPr>
        </p:nvSpPr>
        <p:spPr>
          <a:xfrm>
            <a:off x="469900" y="4570711"/>
            <a:ext cx="5894400" cy="386700"/>
          </a:xfrm>
          <a:prstGeom prst="rect">
            <a:avLst/>
          </a:prstGeom>
        </p:spPr>
        <p:txBody>
          <a:bodyPr spcFirstLastPara="1" wrap="square" lIns="0" tIns="0" rIns="0" bIns="45700" anchor="b" anchorCtr="0">
            <a:noAutofit/>
          </a:bodyPr>
          <a:lstStyle/>
          <a:p>
            <a:pPr marL="0" lvl="0" indent="0" algn="l" rtl="0">
              <a:spcBef>
                <a:spcPts val="0"/>
              </a:spcBef>
              <a:spcAft>
                <a:spcPts val="0"/>
              </a:spcAft>
              <a:buNone/>
            </a:pPr>
            <a:endParaRPr/>
          </a:p>
        </p:txBody>
      </p:sp>
      <p:pic>
        <p:nvPicPr>
          <p:cNvPr id="59" name="Google Shape;59;gf185c03650_0_0"/>
          <p:cNvPicPr preferRelativeResize="0"/>
          <p:nvPr/>
        </p:nvPicPr>
        <p:blipFill rotWithShape="1">
          <a:blip r:embed="rId3">
            <a:alphaModFix/>
          </a:blip>
          <a:srcRect/>
          <a:stretch/>
        </p:blipFill>
        <p:spPr>
          <a:xfrm>
            <a:off x="8284018" y="4290617"/>
            <a:ext cx="462743" cy="58715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gf185c03650_0_14"/>
          <p:cNvPicPr preferRelativeResize="0"/>
          <p:nvPr/>
        </p:nvPicPr>
        <p:blipFill rotWithShape="1">
          <a:blip r:embed="rId3">
            <a:alphaModFix/>
          </a:blip>
          <a:srcRect l="1023" t="8490" r="26381" b="28616"/>
          <a:stretch/>
        </p:blipFill>
        <p:spPr>
          <a:xfrm>
            <a:off x="4864818" y="1323775"/>
            <a:ext cx="4149482" cy="2022175"/>
          </a:xfrm>
          <a:prstGeom prst="rect">
            <a:avLst/>
          </a:prstGeom>
          <a:noFill/>
          <a:ln>
            <a:noFill/>
          </a:ln>
        </p:spPr>
      </p:pic>
      <p:sp>
        <p:nvSpPr>
          <p:cNvPr id="137" name="Google Shape;137;gf185c03650_0_14"/>
          <p:cNvSpPr txBox="1">
            <a:spLocks noGrp="1"/>
          </p:cNvSpPr>
          <p:nvPr>
            <p:ph type="body" idx="1"/>
          </p:nvPr>
        </p:nvSpPr>
        <p:spPr>
          <a:xfrm>
            <a:off x="303058" y="769327"/>
            <a:ext cx="8711400" cy="4223100"/>
          </a:xfrm>
          <a:prstGeom prst="rect">
            <a:avLst/>
          </a:prstGeom>
        </p:spPr>
        <p:txBody>
          <a:bodyPr spcFirstLastPara="1" wrap="square" lIns="0" tIns="0" rIns="0" bIns="45700" anchor="t" anchorCtr="0">
            <a:normAutofit fontScale="92500" lnSpcReduction="10000"/>
          </a:bodyPr>
          <a:lstStyle/>
          <a:p>
            <a:pPr marL="0" lvl="0" indent="0" algn="l" rtl="0">
              <a:lnSpc>
                <a:spcPct val="115000"/>
              </a:lnSpc>
              <a:spcBef>
                <a:spcPts val="600"/>
              </a:spcBef>
              <a:spcAft>
                <a:spcPts val="0"/>
              </a:spcAft>
              <a:buNone/>
            </a:pPr>
            <a:r>
              <a:rPr lang="en-US" dirty="0"/>
              <a:t>APEX: Autonomic Performance Environment for </a:t>
            </a:r>
            <a:r>
              <a:rPr lang="en-US" dirty="0" err="1"/>
              <a:t>eXascale</a:t>
            </a:r>
            <a:endParaRPr dirty="0"/>
          </a:p>
          <a:p>
            <a:pPr marL="457200" lvl="0" indent="-406400" algn="l" rtl="0">
              <a:lnSpc>
                <a:spcPct val="115000"/>
              </a:lnSpc>
              <a:spcBef>
                <a:spcPts val="600"/>
              </a:spcBef>
              <a:spcAft>
                <a:spcPts val="0"/>
              </a:spcAft>
              <a:buSzPts val="2800"/>
              <a:buChar char="•"/>
            </a:pPr>
            <a:r>
              <a:rPr lang="en-US" dirty="0"/>
              <a:t>Performance Measurement</a:t>
            </a:r>
            <a:endParaRPr dirty="0"/>
          </a:p>
          <a:p>
            <a:pPr marL="457200" lvl="0" indent="-406400" algn="l" rtl="0">
              <a:lnSpc>
                <a:spcPct val="115000"/>
              </a:lnSpc>
              <a:spcBef>
                <a:spcPts val="0"/>
              </a:spcBef>
              <a:spcAft>
                <a:spcPts val="0"/>
              </a:spcAft>
              <a:buSzPts val="2800"/>
              <a:buChar char="•"/>
            </a:pPr>
            <a:r>
              <a:rPr lang="en-US" dirty="0"/>
              <a:t>Runtime Adaptation</a:t>
            </a:r>
            <a:endParaRPr dirty="0"/>
          </a:p>
          <a:p>
            <a:pPr marL="457200" lvl="0" indent="-406400" algn="l" rtl="0">
              <a:lnSpc>
                <a:spcPct val="115000"/>
              </a:lnSpc>
              <a:spcBef>
                <a:spcPts val="0"/>
              </a:spcBef>
              <a:spcAft>
                <a:spcPts val="0"/>
              </a:spcAft>
              <a:buSzPts val="2800"/>
              <a:buChar char="•"/>
            </a:pPr>
            <a:r>
              <a:rPr lang="en-US" b="1" i="1" dirty="0"/>
              <a:t>Designed for AMT runtimes</a:t>
            </a:r>
            <a:endParaRPr b="1" i="1" dirty="0"/>
          </a:p>
          <a:p>
            <a:pPr marL="457200" lvl="0" indent="-406400" algn="l" rtl="0">
              <a:lnSpc>
                <a:spcPct val="115000"/>
              </a:lnSpc>
              <a:spcBef>
                <a:spcPts val="0"/>
              </a:spcBef>
              <a:spcAft>
                <a:spcPts val="0"/>
              </a:spcAft>
              <a:buSzPts val="2800"/>
              <a:buChar char="•"/>
            </a:pPr>
            <a:r>
              <a:rPr lang="en-US" b="1" i="1" dirty="0"/>
              <a:t>Focus on task dependency                                            graph, not calling context graph</a:t>
            </a:r>
            <a:endParaRPr b="1" i="1" dirty="0"/>
          </a:p>
          <a:p>
            <a:pPr marL="457200" lvl="0" indent="-406400" algn="l" rtl="0">
              <a:lnSpc>
                <a:spcPct val="115000"/>
              </a:lnSpc>
              <a:spcBef>
                <a:spcPts val="0"/>
              </a:spcBef>
              <a:spcAft>
                <a:spcPts val="0"/>
              </a:spcAft>
              <a:buSzPts val="2800"/>
              <a:buChar char="•"/>
            </a:pPr>
            <a:r>
              <a:rPr lang="en-US" dirty="0"/>
              <a:t>Profile (text, CSV, TAU), trace (OTF2, Google Trace Events)</a:t>
            </a:r>
            <a:endParaRPr dirty="0"/>
          </a:p>
          <a:p>
            <a:pPr marL="457200" lvl="0" indent="-406400" algn="l" rtl="0">
              <a:lnSpc>
                <a:spcPct val="115000"/>
              </a:lnSpc>
              <a:spcBef>
                <a:spcPts val="0"/>
              </a:spcBef>
              <a:spcAft>
                <a:spcPts val="0"/>
              </a:spcAft>
              <a:buSzPts val="2800"/>
              <a:buChar char="•"/>
            </a:pPr>
            <a:r>
              <a:rPr lang="en-US" dirty="0"/>
              <a:t>Natively supports HPX, C/C++ threads, OpenMP, </a:t>
            </a:r>
            <a:r>
              <a:rPr lang="en-US" dirty="0" err="1"/>
              <a:t>OpenACC</a:t>
            </a:r>
            <a:r>
              <a:rPr lang="en-US" dirty="0"/>
              <a:t>, </a:t>
            </a:r>
            <a:r>
              <a:rPr lang="en-US" dirty="0" err="1"/>
              <a:t>Kokkos</a:t>
            </a:r>
            <a:r>
              <a:rPr lang="en-US" dirty="0"/>
              <a:t>, Raja, CUDA, HIP, </a:t>
            </a:r>
            <a:r>
              <a:rPr lang="en-US" dirty="0" err="1"/>
              <a:t>Argobots</a:t>
            </a:r>
            <a:endParaRPr dirty="0"/>
          </a:p>
        </p:txBody>
      </p:sp>
      <p:pic>
        <p:nvPicPr>
          <p:cNvPr id="138" name="Google Shape;138;gf185c03650_0_14"/>
          <p:cNvPicPr preferRelativeResize="0"/>
          <p:nvPr/>
        </p:nvPicPr>
        <p:blipFill>
          <a:blip r:embed="rId4">
            <a:alphaModFix/>
          </a:blip>
          <a:stretch>
            <a:fillRect/>
          </a:stretch>
        </p:blipFill>
        <p:spPr>
          <a:xfrm>
            <a:off x="303060" y="64562"/>
            <a:ext cx="1655384" cy="731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f185c03650_0_103"/>
          <p:cNvSpPr txBox="1">
            <a:spLocks noGrp="1"/>
          </p:cNvSpPr>
          <p:nvPr>
            <p:ph type="title"/>
          </p:nvPr>
        </p:nvSpPr>
        <p:spPr>
          <a:xfrm>
            <a:off x="228601" y="89437"/>
            <a:ext cx="8772000" cy="6216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APEX Measurement Output</a:t>
            </a:r>
            <a:endParaRPr/>
          </a:p>
        </p:txBody>
      </p:sp>
      <p:pic>
        <p:nvPicPr>
          <p:cNvPr id="145" name="Google Shape;145;gf185c03650_0_103"/>
          <p:cNvPicPr preferRelativeResize="0"/>
          <p:nvPr/>
        </p:nvPicPr>
        <p:blipFill>
          <a:blip r:embed="rId3">
            <a:alphaModFix/>
          </a:blip>
          <a:stretch>
            <a:fillRect/>
          </a:stretch>
        </p:blipFill>
        <p:spPr>
          <a:xfrm>
            <a:off x="5681913" y="2964735"/>
            <a:ext cx="3205823" cy="2042891"/>
          </a:xfrm>
          <a:prstGeom prst="rect">
            <a:avLst/>
          </a:prstGeom>
          <a:noFill/>
          <a:ln>
            <a:noFill/>
          </a:ln>
        </p:spPr>
      </p:pic>
      <p:pic>
        <p:nvPicPr>
          <p:cNvPr id="146" name="Google Shape;146;gf185c03650_0_103"/>
          <p:cNvPicPr preferRelativeResize="0"/>
          <p:nvPr/>
        </p:nvPicPr>
        <p:blipFill>
          <a:blip r:embed="rId4">
            <a:alphaModFix/>
          </a:blip>
          <a:stretch>
            <a:fillRect/>
          </a:stretch>
        </p:blipFill>
        <p:spPr>
          <a:xfrm>
            <a:off x="600274" y="711025"/>
            <a:ext cx="4286269" cy="1071568"/>
          </a:xfrm>
          <a:prstGeom prst="rect">
            <a:avLst/>
          </a:prstGeom>
          <a:noFill/>
          <a:ln>
            <a:noFill/>
          </a:ln>
        </p:spPr>
      </p:pic>
      <p:pic>
        <p:nvPicPr>
          <p:cNvPr id="147" name="Google Shape;147;gf185c03650_0_103"/>
          <p:cNvPicPr preferRelativeResize="0"/>
          <p:nvPr/>
        </p:nvPicPr>
        <p:blipFill>
          <a:blip r:embed="rId5">
            <a:alphaModFix/>
          </a:blip>
          <a:stretch>
            <a:fillRect/>
          </a:stretch>
        </p:blipFill>
        <p:spPr>
          <a:xfrm>
            <a:off x="542500" y="2091265"/>
            <a:ext cx="4507672" cy="2817298"/>
          </a:xfrm>
          <a:prstGeom prst="rect">
            <a:avLst/>
          </a:prstGeom>
          <a:noFill/>
          <a:ln>
            <a:noFill/>
          </a:ln>
        </p:spPr>
      </p:pic>
      <p:pic>
        <p:nvPicPr>
          <p:cNvPr id="148" name="Google Shape;148;gf185c03650_0_103"/>
          <p:cNvPicPr preferRelativeResize="0"/>
          <p:nvPr/>
        </p:nvPicPr>
        <p:blipFill>
          <a:blip r:embed="rId6">
            <a:alphaModFix/>
          </a:blip>
          <a:stretch>
            <a:fillRect/>
          </a:stretch>
        </p:blipFill>
        <p:spPr>
          <a:xfrm>
            <a:off x="5402899" y="896162"/>
            <a:ext cx="3431552" cy="1698811"/>
          </a:xfrm>
          <a:prstGeom prst="rect">
            <a:avLst/>
          </a:prstGeom>
          <a:noFill/>
          <a:ln>
            <a:noFill/>
          </a:ln>
        </p:spPr>
      </p:pic>
      <p:sp>
        <p:nvSpPr>
          <p:cNvPr id="149" name="Google Shape;149;gf185c03650_0_103"/>
          <p:cNvSpPr txBox="1"/>
          <p:nvPr/>
        </p:nvSpPr>
        <p:spPr>
          <a:xfrm>
            <a:off x="5402900" y="2698425"/>
            <a:ext cx="1600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Traces</a:t>
            </a:r>
            <a:endParaRPr b="1">
              <a:solidFill>
                <a:schemeClr val="accent6"/>
              </a:solidFill>
              <a:latin typeface="Calibri"/>
              <a:ea typeface="Calibri"/>
              <a:cs typeface="Calibri"/>
              <a:sym typeface="Calibri"/>
            </a:endParaRPr>
          </a:p>
        </p:txBody>
      </p:sp>
      <p:sp>
        <p:nvSpPr>
          <p:cNvPr id="150" name="Google Shape;150;gf185c03650_0_103"/>
          <p:cNvSpPr txBox="1"/>
          <p:nvPr/>
        </p:nvSpPr>
        <p:spPr>
          <a:xfrm>
            <a:off x="6264575" y="820750"/>
            <a:ext cx="1600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Task graphs, trees</a:t>
            </a:r>
            <a:endParaRPr b="1">
              <a:solidFill>
                <a:schemeClr val="accent6"/>
              </a:solidFill>
              <a:latin typeface="Calibri"/>
              <a:ea typeface="Calibri"/>
              <a:cs typeface="Calibri"/>
              <a:sym typeface="Calibri"/>
            </a:endParaRPr>
          </a:p>
        </p:txBody>
      </p:sp>
      <p:sp>
        <p:nvSpPr>
          <p:cNvPr id="151" name="Google Shape;151;gf185c03650_0_103"/>
          <p:cNvSpPr txBox="1"/>
          <p:nvPr/>
        </p:nvSpPr>
        <p:spPr>
          <a:xfrm>
            <a:off x="1327989" y="1691075"/>
            <a:ext cx="2936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Counter, timer scatterplots</a:t>
            </a:r>
            <a:endParaRPr b="1">
              <a:solidFill>
                <a:schemeClr val="accent6"/>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f185c03650_0_65"/>
          <p:cNvSpPr txBox="1">
            <a:spLocks noGrp="1"/>
          </p:cNvSpPr>
          <p:nvPr>
            <p:ph type="title"/>
          </p:nvPr>
        </p:nvSpPr>
        <p:spPr>
          <a:xfrm>
            <a:off x="225188" y="89437"/>
            <a:ext cx="8789100" cy="49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APEX policy search methods</a:t>
            </a:r>
            <a:endParaRPr/>
          </a:p>
        </p:txBody>
      </p:sp>
      <p:sp>
        <p:nvSpPr>
          <p:cNvPr id="158" name="Google Shape;158;gf185c03650_0_65"/>
          <p:cNvSpPr txBox="1">
            <a:spLocks noGrp="1"/>
          </p:cNvSpPr>
          <p:nvPr>
            <p:ph type="body" idx="1"/>
          </p:nvPr>
        </p:nvSpPr>
        <p:spPr>
          <a:xfrm>
            <a:off x="303058" y="769327"/>
            <a:ext cx="8711400" cy="4223100"/>
          </a:xfrm>
          <a:prstGeom prst="rect">
            <a:avLst/>
          </a:prstGeom>
        </p:spPr>
        <p:txBody>
          <a:bodyPr spcFirstLastPara="1" wrap="square" lIns="0" tIns="0" rIns="0" bIns="45700" anchor="t" anchorCtr="0">
            <a:normAutofit lnSpcReduction="10000"/>
          </a:bodyPr>
          <a:lstStyle/>
          <a:p>
            <a:pPr marL="457200" lvl="0" indent="-406400" algn="l" rtl="0">
              <a:spcBef>
                <a:spcPts val="600"/>
              </a:spcBef>
              <a:spcAft>
                <a:spcPts val="0"/>
              </a:spcAft>
              <a:buSzPts val="2800"/>
              <a:buChar char="•"/>
            </a:pPr>
            <a:r>
              <a:rPr lang="en-US"/>
              <a:t>Active Harmony</a:t>
            </a:r>
            <a:endParaRPr/>
          </a:p>
          <a:p>
            <a:pPr marL="914400" lvl="1" indent="-406400" algn="l" rtl="0">
              <a:spcBef>
                <a:spcPts val="0"/>
              </a:spcBef>
              <a:spcAft>
                <a:spcPts val="0"/>
              </a:spcAft>
              <a:buSzPts val="2800"/>
              <a:buChar char="•"/>
            </a:pPr>
            <a:r>
              <a:rPr lang="en-US"/>
              <a:t>Nelder Mead (default)</a:t>
            </a:r>
            <a:endParaRPr/>
          </a:p>
          <a:p>
            <a:pPr marL="914400" lvl="1" indent="-406400" algn="l" rtl="0">
              <a:spcBef>
                <a:spcPts val="0"/>
              </a:spcBef>
              <a:spcAft>
                <a:spcPts val="0"/>
              </a:spcAft>
              <a:buSzPts val="2800"/>
              <a:buChar char="•"/>
            </a:pPr>
            <a:r>
              <a:rPr lang="en-US"/>
              <a:t>Parallel Rank Order</a:t>
            </a:r>
            <a:endParaRPr/>
          </a:p>
          <a:p>
            <a:pPr marL="914400" lvl="1" indent="-406400" algn="l" rtl="0">
              <a:spcBef>
                <a:spcPts val="0"/>
              </a:spcBef>
              <a:spcAft>
                <a:spcPts val="0"/>
              </a:spcAft>
              <a:buSzPts val="2800"/>
              <a:buChar char="•"/>
            </a:pPr>
            <a:r>
              <a:rPr lang="en-US"/>
              <a:t>Exhaustive</a:t>
            </a:r>
            <a:endParaRPr/>
          </a:p>
          <a:p>
            <a:pPr marL="914400" lvl="1" indent="-406400" algn="l" rtl="0">
              <a:spcBef>
                <a:spcPts val="0"/>
              </a:spcBef>
              <a:spcAft>
                <a:spcPts val="0"/>
              </a:spcAft>
              <a:buSzPts val="2800"/>
              <a:buChar char="•"/>
            </a:pPr>
            <a:r>
              <a:rPr lang="en-US"/>
              <a:t>Random</a:t>
            </a:r>
            <a:endParaRPr/>
          </a:p>
          <a:p>
            <a:pPr marL="457200" lvl="0" indent="-406400" algn="l" rtl="0">
              <a:spcBef>
                <a:spcPts val="0"/>
              </a:spcBef>
              <a:spcAft>
                <a:spcPts val="0"/>
              </a:spcAft>
              <a:buSzPts val="2800"/>
              <a:buChar char="•"/>
            </a:pPr>
            <a:r>
              <a:rPr lang="en-US"/>
              <a:t>APEX native</a:t>
            </a:r>
            <a:endParaRPr/>
          </a:p>
          <a:p>
            <a:pPr marL="914400" lvl="1" indent="-406400" algn="l" rtl="0">
              <a:spcBef>
                <a:spcPts val="0"/>
              </a:spcBef>
              <a:spcAft>
                <a:spcPts val="0"/>
              </a:spcAft>
              <a:buSzPts val="2800"/>
              <a:buChar char="•"/>
            </a:pPr>
            <a:r>
              <a:rPr lang="en-US"/>
              <a:t>Simple hill climbing (used for concurrency/power)</a:t>
            </a:r>
            <a:endParaRPr/>
          </a:p>
          <a:p>
            <a:pPr marL="914400" lvl="1" indent="-406400" algn="l" rtl="0">
              <a:spcBef>
                <a:spcPts val="0"/>
              </a:spcBef>
              <a:spcAft>
                <a:spcPts val="0"/>
              </a:spcAft>
              <a:buSzPts val="2800"/>
              <a:buChar char="•"/>
            </a:pPr>
            <a:r>
              <a:rPr lang="en-US"/>
              <a:t>Simulated Annealing (naive, but works)</a:t>
            </a:r>
            <a:endParaRPr/>
          </a:p>
          <a:p>
            <a:pPr marL="457200" lvl="0" indent="-406400" algn="l" rtl="0">
              <a:spcBef>
                <a:spcPts val="0"/>
              </a:spcBef>
              <a:spcAft>
                <a:spcPts val="0"/>
              </a:spcAft>
              <a:buSzPts val="2800"/>
              <a:buChar char="•"/>
            </a:pPr>
            <a:r>
              <a:rPr lang="en-US"/>
              <a:t>Cached results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f99577e6c0_2_0"/>
          <p:cNvSpPr txBox="1">
            <a:spLocks noGrp="1"/>
          </p:cNvSpPr>
          <p:nvPr>
            <p:ph type="title"/>
          </p:nvPr>
        </p:nvSpPr>
        <p:spPr>
          <a:xfrm>
            <a:off x="225188" y="89437"/>
            <a:ext cx="8789100" cy="49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Previous APEX Autotuning Results</a:t>
            </a:r>
            <a:endParaRPr/>
          </a:p>
        </p:txBody>
      </p:sp>
      <p:sp>
        <p:nvSpPr>
          <p:cNvPr id="165" name="Google Shape;165;gf99577e6c0_2_0"/>
          <p:cNvSpPr txBox="1">
            <a:spLocks noGrp="1"/>
          </p:cNvSpPr>
          <p:nvPr>
            <p:ph type="body" idx="1"/>
          </p:nvPr>
        </p:nvSpPr>
        <p:spPr>
          <a:xfrm>
            <a:off x="303058" y="769327"/>
            <a:ext cx="8711400" cy="4223100"/>
          </a:xfrm>
          <a:prstGeom prst="rect">
            <a:avLst/>
          </a:prstGeom>
        </p:spPr>
        <p:txBody>
          <a:bodyPr spcFirstLastPara="1" wrap="square" lIns="0" tIns="0" rIns="0" bIns="45700" anchor="t" anchorCtr="0">
            <a:normAutofit fontScale="70000"/>
          </a:bodyPr>
          <a:lstStyle/>
          <a:p>
            <a:pPr marL="457200" lvl="0" indent="-353060" algn="l" rtl="0">
              <a:spcBef>
                <a:spcPts val="600"/>
              </a:spcBef>
              <a:spcAft>
                <a:spcPts val="0"/>
              </a:spcAft>
              <a:buSzPct val="100000"/>
              <a:buAutoNum type="arabicPeriod"/>
            </a:pPr>
            <a:r>
              <a:rPr lang="en-US"/>
              <a:t>Huck, et al., </a:t>
            </a:r>
            <a:r>
              <a:rPr lang="en-US" i="1"/>
              <a:t>An Autonomic Performance Environment for Exascale</a:t>
            </a:r>
            <a:r>
              <a:rPr lang="en-US"/>
              <a:t> (Supercomputing Frontiers and Innovations), 2015: Concurrency throttling to maximize throughput of SSSP benchmark, Concurrency throttling to stay under a soft power cap - 12% energy savings without increase in runtime of Lulesh</a:t>
            </a:r>
            <a:endParaRPr/>
          </a:p>
          <a:p>
            <a:pPr marL="457200" lvl="0" indent="-353060" algn="l" rtl="0">
              <a:spcBef>
                <a:spcPts val="0"/>
              </a:spcBef>
              <a:spcAft>
                <a:spcPts val="0"/>
              </a:spcAft>
              <a:buSzPct val="100000"/>
              <a:buAutoNum type="arabicPeriod"/>
            </a:pPr>
            <a:r>
              <a:rPr lang="en-US"/>
              <a:t>Bari, et al., </a:t>
            </a:r>
            <a:r>
              <a:rPr lang="en-US" i="1"/>
              <a:t>Arcs: Adaptive Runtime Configuration Selection for Power-constrained OpenMP Applications</a:t>
            </a:r>
            <a:r>
              <a:rPr lang="en-US"/>
              <a:t>, 2016: Controlling OpenMP parameters (num_threads, schedule, chunk size) to optimize performance under a hard power cap</a:t>
            </a:r>
            <a:endParaRPr/>
          </a:p>
          <a:p>
            <a:pPr marL="457200" lvl="0" indent="-353060" algn="l" rtl="0">
              <a:spcBef>
                <a:spcPts val="0"/>
              </a:spcBef>
              <a:spcAft>
                <a:spcPts val="0"/>
              </a:spcAft>
              <a:buSzPct val="100000"/>
              <a:buAutoNum type="arabicPeriod"/>
            </a:pPr>
            <a:r>
              <a:rPr lang="en-US"/>
              <a:t>Monil, et al., </a:t>
            </a:r>
            <a:r>
              <a:rPr lang="en-US" i="1"/>
              <a:t>Adaptive Auto-tuning in HPX using APEX</a:t>
            </a:r>
            <a:r>
              <a:rPr lang="en-US"/>
              <a:t> (Poster), 2018: Tuning network coalescing parameters to minimize communication overhead</a:t>
            </a:r>
            <a:endParaRPr/>
          </a:p>
          <a:p>
            <a:pPr marL="457200" lvl="0" indent="-353060" algn="l" rtl="0">
              <a:spcBef>
                <a:spcPts val="0"/>
              </a:spcBef>
              <a:spcAft>
                <a:spcPts val="0"/>
              </a:spcAft>
              <a:buSzPct val="100000"/>
              <a:buAutoNum type="arabicPeriod"/>
            </a:pPr>
            <a:r>
              <a:rPr lang="en-US"/>
              <a:t>Wagle, et al., </a:t>
            </a:r>
            <a:r>
              <a:rPr lang="en-US" i="1"/>
              <a:t>Runtime Adaptive Task Inlining on Asynchronous Multitasking Runtime Systems</a:t>
            </a:r>
            <a:r>
              <a:rPr lang="en-US"/>
              <a:t>, 2019: Task inlining / scheduling decision at runtime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f9c00adb16_1_4"/>
          <p:cNvSpPr txBox="1">
            <a:spLocks noGrp="1"/>
          </p:cNvSpPr>
          <p:nvPr>
            <p:ph type="title"/>
          </p:nvPr>
        </p:nvSpPr>
        <p:spPr>
          <a:xfrm>
            <a:off x="225188" y="89437"/>
            <a:ext cx="8789100" cy="49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Focus of APEX tuning</a:t>
            </a:r>
            <a:endParaRPr/>
          </a:p>
        </p:txBody>
      </p:sp>
      <p:sp>
        <p:nvSpPr>
          <p:cNvPr id="172" name="Google Shape;172;gf9c00adb16_1_4"/>
          <p:cNvSpPr txBox="1">
            <a:spLocks noGrp="1"/>
          </p:cNvSpPr>
          <p:nvPr>
            <p:ph type="body" idx="1"/>
          </p:nvPr>
        </p:nvSpPr>
        <p:spPr>
          <a:xfrm>
            <a:off x="303058" y="769327"/>
            <a:ext cx="8711400" cy="4223100"/>
          </a:xfrm>
          <a:prstGeom prst="rect">
            <a:avLst/>
          </a:prstGeom>
        </p:spPr>
        <p:txBody>
          <a:bodyPr spcFirstLastPara="1" wrap="square" lIns="0" tIns="0" rIns="0" bIns="45700" anchor="t" anchorCtr="0">
            <a:normAutofit/>
          </a:bodyPr>
          <a:lstStyle/>
          <a:p>
            <a:pPr marL="0" lvl="0" indent="0" algn="l" rtl="0">
              <a:spcBef>
                <a:spcPts val="600"/>
              </a:spcBef>
              <a:spcAft>
                <a:spcPts val="0"/>
              </a:spcAft>
              <a:buNone/>
            </a:pPr>
            <a:r>
              <a:rPr lang="en-US"/>
              <a:t>Another branch of Kokkos provides the ability to autotune RangePolicy block size…</a:t>
            </a:r>
            <a:endParaRPr/>
          </a:p>
          <a:p>
            <a:pPr marL="0" lvl="0" indent="0" algn="l" rtl="0">
              <a:spcBef>
                <a:spcPts val="60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f185c03650_0_117"/>
          <p:cNvSpPr txBox="1">
            <a:spLocks noGrp="1"/>
          </p:cNvSpPr>
          <p:nvPr>
            <p:ph type="title"/>
          </p:nvPr>
        </p:nvSpPr>
        <p:spPr>
          <a:xfrm>
            <a:off x="225188" y="89437"/>
            <a:ext cx="8789100" cy="49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XGC Example: HBPS SciDAC Project</a:t>
            </a:r>
            <a:endParaRPr/>
          </a:p>
        </p:txBody>
      </p:sp>
      <p:pic>
        <p:nvPicPr>
          <p:cNvPr id="179" name="Google Shape;179;gf185c03650_0_117"/>
          <p:cNvPicPr preferRelativeResize="0"/>
          <p:nvPr/>
        </p:nvPicPr>
        <p:blipFill rotWithShape="1">
          <a:blip r:embed="rId3">
            <a:alphaModFix/>
          </a:blip>
          <a:srcRect l="59811" b="30733"/>
          <a:stretch/>
        </p:blipFill>
        <p:spPr>
          <a:xfrm>
            <a:off x="7414200" y="1248000"/>
            <a:ext cx="1600100" cy="3265750"/>
          </a:xfrm>
          <a:prstGeom prst="rect">
            <a:avLst/>
          </a:prstGeom>
          <a:noFill/>
          <a:ln>
            <a:noFill/>
          </a:ln>
        </p:spPr>
      </p:pic>
      <p:sp>
        <p:nvSpPr>
          <p:cNvPr id="180" name="Google Shape;180;gf185c03650_0_117"/>
          <p:cNvSpPr txBox="1">
            <a:spLocks noGrp="1"/>
          </p:cNvSpPr>
          <p:nvPr>
            <p:ph type="body" idx="1"/>
          </p:nvPr>
        </p:nvSpPr>
        <p:spPr>
          <a:xfrm>
            <a:off x="303050" y="769325"/>
            <a:ext cx="7200600" cy="4223100"/>
          </a:xfrm>
          <a:prstGeom prst="rect">
            <a:avLst/>
          </a:prstGeom>
        </p:spPr>
        <p:txBody>
          <a:bodyPr spcFirstLastPara="1" wrap="square" lIns="0" tIns="0" rIns="0" bIns="45700" anchor="t" anchorCtr="0">
            <a:normAutofit fontScale="85000" lnSpcReduction="20000"/>
          </a:bodyPr>
          <a:lstStyle/>
          <a:p>
            <a:pPr marL="457200" lvl="0" indent="-379730" algn="l" rtl="0">
              <a:spcBef>
                <a:spcPts val="600"/>
              </a:spcBef>
              <a:spcAft>
                <a:spcPts val="0"/>
              </a:spcAft>
              <a:buSzPct val="100000"/>
              <a:buChar char="•"/>
            </a:pPr>
            <a:r>
              <a:rPr lang="en-US"/>
              <a:t>Validation test configuration (very small scale)</a:t>
            </a:r>
            <a:endParaRPr/>
          </a:p>
          <a:p>
            <a:pPr marL="457200" lvl="0" indent="-379730" algn="l" rtl="0">
              <a:spcBef>
                <a:spcPts val="0"/>
              </a:spcBef>
              <a:spcAft>
                <a:spcPts val="0"/>
              </a:spcAft>
              <a:buSzPct val="100000"/>
              <a:buChar char="•"/>
            </a:pPr>
            <a:r>
              <a:rPr lang="en-US"/>
              <a:t>56 unique Kokkos CUDA RangePolicy kernels</a:t>
            </a:r>
            <a:endParaRPr/>
          </a:p>
          <a:p>
            <a:pPr marL="914400" lvl="1" indent="-379730" algn="l" rtl="0">
              <a:spcBef>
                <a:spcPts val="0"/>
              </a:spcBef>
              <a:spcAft>
                <a:spcPts val="0"/>
              </a:spcAft>
              <a:buSzPct val="100000"/>
              <a:buChar char="•"/>
            </a:pPr>
            <a:r>
              <a:rPr lang="en-US"/>
              <a:t>All parallel_for loops (some internal, like copying View data to the GPU)</a:t>
            </a:r>
            <a:endParaRPr/>
          </a:p>
          <a:p>
            <a:pPr marL="914400" lvl="1" indent="-379730" algn="l" rtl="0">
              <a:spcBef>
                <a:spcPts val="0"/>
              </a:spcBef>
              <a:spcAft>
                <a:spcPts val="0"/>
              </a:spcAft>
              <a:buSzPct val="100000"/>
              <a:buChar char="•"/>
            </a:pPr>
            <a:r>
              <a:rPr lang="en-US"/>
              <a:t>Iterate over a 1D range</a:t>
            </a:r>
            <a:endParaRPr/>
          </a:p>
          <a:p>
            <a:pPr marL="457200" lvl="0" indent="-379730" algn="l" rtl="0">
              <a:spcBef>
                <a:spcPts val="0"/>
              </a:spcBef>
              <a:spcAft>
                <a:spcPts val="0"/>
              </a:spcAft>
              <a:buSzPct val="100000"/>
              <a:buChar char="•"/>
            </a:pPr>
            <a:r>
              <a:rPr lang="en-US"/>
              <a:t>Input parameters:</a:t>
            </a:r>
            <a:endParaRPr/>
          </a:p>
          <a:p>
            <a:pPr marL="914400" lvl="1" indent="-379730" algn="l" rtl="0">
              <a:spcBef>
                <a:spcPts val="0"/>
              </a:spcBef>
              <a:spcAft>
                <a:spcPts val="0"/>
              </a:spcAft>
              <a:buSzPct val="100000"/>
              <a:buChar char="•"/>
            </a:pPr>
            <a:r>
              <a:rPr lang="en-US"/>
              <a:t>Kernel type (parallel_for, parallel_reduce, parallel_scan, parallel_copy)</a:t>
            </a:r>
            <a:endParaRPr/>
          </a:p>
          <a:p>
            <a:pPr marL="914400" lvl="1" indent="-379730" algn="l" rtl="0">
              <a:spcBef>
                <a:spcPts val="0"/>
              </a:spcBef>
              <a:spcAft>
                <a:spcPts val="0"/>
              </a:spcAft>
              <a:buSzPct val="100000"/>
              <a:buChar char="•"/>
            </a:pPr>
            <a:r>
              <a:rPr lang="en-US"/>
              <a:t>Kernel name (unbounded)</a:t>
            </a:r>
            <a:endParaRPr/>
          </a:p>
          <a:p>
            <a:pPr marL="457200" lvl="0" indent="-379730" algn="l" rtl="0">
              <a:spcBef>
                <a:spcPts val="0"/>
              </a:spcBef>
              <a:spcAft>
                <a:spcPts val="0"/>
              </a:spcAft>
              <a:buSzPct val="100000"/>
              <a:buChar char="•"/>
            </a:pPr>
            <a:r>
              <a:rPr lang="en-US"/>
              <a:t>Output parameter: block size</a:t>
            </a:r>
            <a:endParaRPr/>
          </a:p>
          <a:p>
            <a:pPr marL="457200" lvl="0" indent="-379730" algn="l" rtl="0">
              <a:spcBef>
                <a:spcPts val="0"/>
              </a:spcBef>
              <a:spcAft>
                <a:spcPts val="0"/>
              </a:spcAft>
              <a:buSzPct val="100000"/>
              <a:buChar char="•"/>
            </a:pPr>
            <a:r>
              <a:rPr lang="en-US"/>
              <a:t>9 of them converged in a 10 iteration run...but the results are confusing</a:t>
            </a:r>
            <a:endParaRPr/>
          </a:p>
        </p:txBody>
      </p:sp>
      <p:sp>
        <p:nvSpPr>
          <p:cNvPr id="181" name="Google Shape;181;gf185c03650_0_117"/>
          <p:cNvSpPr txBox="1"/>
          <p:nvPr/>
        </p:nvSpPr>
        <p:spPr>
          <a:xfrm>
            <a:off x="7414206" y="847800"/>
            <a:ext cx="1600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u="sng">
                <a:solidFill>
                  <a:schemeClr val="accent6"/>
                </a:solidFill>
                <a:latin typeface="Calibri"/>
                <a:ea typeface="Calibri"/>
                <a:cs typeface="Calibri"/>
                <a:sym typeface="Calibri"/>
              </a:rPr>
              <a:t>CPU	</a:t>
            </a:r>
            <a:r>
              <a:rPr lang="en-US" b="1">
                <a:solidFill>
                  <a:schemeClr val="accent6"/>
                </a:solidFill>
                <a:latin typeface="Calibri"/>
                <a:ea typeface="Calibri"/>
                <a:cs typeface="Calibri"/>
                <a:sym typeface="Calibri"/>
              </a:rPr>
              <a:t>     </a:t>
            </a:r>
            <a:r>
              <a:rPr lang="en-US" b="1" u="sng">
                <a:solidFill>
                  <a:schemeClr val="accent6"/>
                </a:solidFill>
                <a:latin typeface="Calibri"/>
                <a:ea typeface="Calibri"/>
                <a:cs typeface="Calibri"/>
                <a:sym typeface="Calibri"/>
              </a:rPr>
              <a:t>GPU</a:t>
            </a:r>
            <a:endParaRPr b="1" u="sng">
              <a:solidFill>
                <a:schemeClr val="accent6"/>
              </a:solidFill>
              <a:latin typeface="Calibri"/>
              <a:ea typeface="Calibri"/>
              <a:cs typeface="Calibri"/>
              <a:sym typeface="Calibri"/>
            </a:endParaRPr>
          </a:p>
        </p:txBody>
      </p:sp>
      <p:sp>
        <p:nvSpPr>
          <p:cNvPr id="182" name="Google Shape;182;gf185c03650_0_117"/>
          <p:cNvSpPr txBox="1"/>
          <p:nvPr/>
        </p:nvSpPr>
        <p:spPr>
          <a:xfrm>
            <a:off x="7414200" y="4508350"/>
            <a:ext cx="1600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One Timestep</a:t>
            </a:r>
            <a:endParaRPr b="1">
              <a:solidFill>
                <a:schemeClr val="accent6"/>
              </a:solidFill>
              <a:latin typeface="Calibri"/>
              <a:ea typeface="Calibri"/>
              <a:cs typeface="Calibri"/>
              <a:sym typeface="Calibri"/>
            </a:endParaRPr>
          </a:p>
        </p:txBody>
      </p:sp>
      <p:cxnSp>
        <p:nvCxnSpPr>
          <p:cNvPr id="183" name="Google Shape;183;gf185c03650_0_117"/>
          <p:cNvCxnSpPr/>
          <p:nvPr/>
        </p:nvCxnSpPr>
        <p:spPr>
          <a:xfrm>
            <a:off x="7481950" y="1237050"/>
            <a:ext cx="0" cy="3081900"/>
          </a:xfrm>
          <a:prstGeom prst="straightConnector1">
            <a:avLst/>
          </a:prstGeom>
          <a:noFill/>
          <a:ln w="38100" cap="flat" cmpd="sng">
            <a:solidFill>
              <a:schemeClr val="accent6"/>
            </a:solidFill>
            <a:prstDash val="solid"/>
            <a:round/>
            <a:headEnd type="non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f9c00adb16_1_11"/>
          <p:cNvSpPr txBox="1">
            <a:spLocks noGrp="1"/>
          </p:cNvSpPr>
          <p:nvPr>
            <p:ph type="title"/>
          </p:nvPr>
        </p:nvSpPr>
        <p:spPr>
          <a:xfrm>
            <a:off x="228601" y="89437"/>
            <a:ext cx="8772000" cy="6216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Inputs, outputs, contexts</a:t>
            </a:r>
            <a:endParaRPr/>
          </a:p>
        </p:txBody>
      </p:sp>
      <p:pic>
        <p:nvPicPr>
          <p:cNvPr id="190" name="Google Shape;190;gf9c00adb16_1_11"/>
          <p:cNvPicPr preferRelativeResize="0"/>
          <p:nvPr/>
        </p:nvPicPr>
        <p:blipFill>
          <a:blip r:embed="rId3">
            <a:alphaModFix/>
          </a:blip>
          <a:stretch>
            <a:fillRect/>
          </a:stretch>
        </p:blipFill>
        <p:spPr>
          <a:xfrm>
            <a:off x="347725" y="651829"/>
            <a:ext cx="5381900" cy="2028425"/>
          </a:xfrm>
          <a:prstGeom prst="rect">
            <a:avLst/>
          </a:prstGeom>
          <a:noFill/>
          <a:ln>
            <a:noFill/>
          </a:ln>
        </p:spPr>
      </p:pic>
      <p:pic>
        <p:nvPicPr>
          <p:cNvPr id="191" name="Google Shape;191;gf9c00adb16_1_11"/>
          <p:cNvPicPr preferRelativeResize="0"/>
          <p:nvPr/>
        </p:nvPicPr>
        <p:blipFill>
          <a:blip r:embed="rId4">
            <a:alphaModFix/>
          </a:blip>
          <a:stretch>
            <a:fillRect/>
          </a:stretch>
        </p:blipFill>
        <p:spPr>
          <a:xfrm>
            <a:off x="347725" y="2745350"/>
            <a:ext cx="8202598" cy="1021250"/>
          </a:xfrm>
          <a:prstGeom prst="rect">
            <a:avLst/>
          </a:prstGeom>
          <a:noFill/>
          <a:ln>
            <a:noFill/>
          </a:ln>
        </p:spPr>
      </p:pic>
      <p:pic>
        <p:nvPicPr>
          <p:cNvPr id="192" name="Google Shape;192;gf9c00adb16_1_11"/>
          <p:cNvPicPr preferRelativeResize="0"/>
          <p:nvPr/>
        </p:nvPicPr>
        <p:blipFill>
          <a:blip r:embed="rId5">
            <a:alphaModFix/>
          </a:blip>
          <a:stretch>
            <a:fillRect/>
          </a:stretch>
        </p:blipFill>
        <p:spPr>
          <a:xfrm>
            <a:off x="5876575" y="716837"/>
            <a:ext cx="2871927" cy="1664412"/>
          </a:xfrm>
          <a:prstGeom prst="rect">
            <a:avLst/>
          </a:prstGeom>
          <a:noFill/>
          <a:ln>
            <a:noFill/>
          </a:ln>
        </p:spPr>
      </p:pic>
      <p:pic>
        <p:nvPicPr>
          <p:cNvPr id="193" name="Google Shape;193;gf9c00adb16_1_11"/>
          <p:cNvPicPr preferRelativeResize="0"/>
          <p:nvPr/>
        </p:nvPicPr>
        <p:blipFill>
          <a:blip r:embed="rId6">
            <a:alphaModFix/>
          </a:blip>
          <a:stretch>
            <a:fillRect/>
          </a:stretch>
        </p:blipFill>
        <p:spPr>
          <a:xfrm>
            <a:off x="2346510" y="3831700"/>
            <a:ext cx="4205025" cy="1181450"/>
          </a:xfrm>
          <a:prstGeom prst="rect">
            <a:avLst/>
          </a:prstGeom>
          <a:noFill/>
          <a:ln>
            <a:noFill/>
          </a:ln>
        </p:spPr>
      </p:pic>
      <p:sp>
        <p:nvSpPr>
          <p:cNvPr id="194" name="Google Shape;194;gf9c00adb16_1_11"/>
          <p:cNvSpPr txBox="1"/>
          <p:nvPr/>
        </p:nvSpPr>
        <p:spPr>
          <a:xfrm>
            <a:off x="3360350" y="1020625"/>
            <a:ext cx="1600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Input samples</a:t>
            </a:r>
            <a:endParaRPr b="1">
              <a:solidFill>
                <a:schemeClr val="accent6"/>
              </a:solidFill>
              <a:latin typeface="Calibri"/>
              <a:ea typeface="Calibri"/>
              <a:cs typeface="Calibri"/>
              <a:sym typeface="Calibri"/>
            </a:endParaRPr>
          </a:p>
        </p:txBody>
      </p:sp>
      <p:sp>
        <p:nvSpPr>
          <p:cNvPr id="195" name="Google Shape;195;gf9c00adb16_1_11"/>
          <p:cNvSpPr txBox="1"/>
          <p:nvPr/>
        </p:nvSpPr>
        <p:spPr>
          <a:xfrm>
            <a:off x="7148300" y="1634725"/>
            <a:ext cx="1600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“Range” output example</a:t>
            </a:r>
            <a:endParaRPr b="1">
              <a:solidFill>
                <a:schemeClr val="accent6"/>
              </a:solidFill>
              <a:latin typeface="Calibri"/>
              <a:ea typeface="Calibri"/>
              <a:cs typeface="Calibri"/>
              <a:sym typeface="Calibri"/>
            </a:endParaRPr>
          </a:p>
        </p:txBody>
      </p:sp>
      <p:sp>
        <p:nvSpPr>
          <p:cNvPr id="196" name="Google Shape;196;gf9c00adb16_1_11"/>
          <p:cNvSpPr txBox="1"/>
          <p:nvPr/>
        </p:nvSpPr>
        <p:spPr>
          <a:xfrm>
            <a:off x="3191425" y="2987600"/>
            <a:ext cx="2303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“Set” output example</a:t>
            </a:r>
            <a:endParaRPr b="1">
              <a:solidFill>
                <a:schemeClr val="accent6"/>
              </a:solidFill>
              <a:latin typeface="Calibri"/>
              <a:ea typeface="Calibri"/>
              <a:cs typeface="Calibri"/>
              <a:sym typeface="Calibri"/>
            </a:endParaRPr>
          </a:p>
        </p:txBody>
      </p:sp>
      <p:sp>
        <p:nvSpPr>
          <p:cNvPr id="197" name="Google Shape;197;gf9c00adb16_1_11"/>
          <p:cNvSpPr txBox="1"/>
          <p:nvPr/>
        </p:nvSpPr>
        <p:spPr>
          <a:xfrm>
            <a:off x="4424250" y="4414325"/>
            <a:ext cx="1600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sample context</a:t>
            </a:r>
            <a:endParaRPr b="1">
              <a:solidFill>
                <a:schemeClr val="accent6"/>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f185c03650_0_125"/>
          <p:cNvSpPr txBox="1">
            <a:spLocks noGrp="1"/>
          </p:cNvSpPr>
          <p:nvPr>
            <p:ph type="title"/>
          </p:nvPr>
        </p:nvSpPr>
        <p:spPr>
          <a:xfrm>
            <a:off x="228601" y="89437"/>
            <a:ext cx="8772000" cy="6216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Multi-modal results...</a:t>
            </a:r>
            <a:endParaRPr/>
          </a:p>
        </p:txBody>
      </p:sp>
      <p:pic>
        <p:nvPicPr>
          <p:cNvPr id="204" name="Google Shape;204;gf185c03650_0_125"/>
          <p:cNvPicPr preferRelativeResize="0"/>
          <p:nvPr/>
        </p:nvPicPr>
        <p:blipFill>
          <a:blip r:embed="rId3">
            <a:alphaModFix/>
          </a:blip>
          <a:stretch>
            <a:fillRect/>
          </a:stretch>
        </p:blipFill>
        <p:spPr>
          <a:xfrm>
            <a:off x="671450" y="951050"/>
            <a:ext cx="8004275" cy="2001025"/>
          </a:xfrm>
          <a:prstGeom prst="rect">
            <a:avLst/>
          </a:prstGeom>
          <a:noFill/>
          <a:ln>
            <a:noFill/>
          </a:ln>
        </p:spPr>
      </p:pic>
      <p:pic>
        <p:nvPicPr>
          <p:cNvPr id="205" name="Google Shape;205;gf185c03650_0_125"/>
          <p:cNvPicPr preferRelativeResize="0"/>
          <p:nvPr/>
        </p:nvPicPr>
        <p:blipFill>
          <a:blip r:embed="rId4">
            <a:alphaModFix/>
          </a:blip>
          <a:stretch>
            <a:fillRect/>
          </a:stretch>
        </p:blipFill>
        <p:spPr>
          <a:xfrm>
            <a:off x="671450" y="2991400"/>
            <a:ext cx="8004168" cy="2001025"/>
          </a:xfrm>
          <a:prstGeom prst="rect">
            <a:avLst/>
          </a:prstGeom>
          <a:noFill/>
          <a:ln>
            <a:noFill/>
          </a:ln>
        </p:spPr>
      </p:pic>
      <p:sp>
        <p:nvSpPr>
          <p:cNvPr id="206" name="Google Shape;206;gf185c03650_0_125"/>
          <p:cNvSpPr txBox="1"/>
          <p:nvPr/>
        </p:nvSpPr>
        <p:spPr>
          <a:xfrm>
            <a:off x="1805125" y="588850"/>
            <a:ext cx="6047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This example actually has 5 different “bins” that are getting lumped together</a:t>
            </a:r>
            <a:endParaRPr b="1">
              <a:solidFill>
                <a:schemeClr val="accent6"/>
              </a:solidFill>
              <a:latin typeface="Calibri"/>
              <a:ea typeface="Calibri"/>
              <a:cs typeface="Calibri"/>
              <a:sym typeface="Calibri"/>
            </a:endParaRPr>
          </a:p>
        </p:txBody>
      </p:sp>
      <p:sp>
        <p:nvSpPr>
          <p:cNvPr id="207" name="Google Shape;207;gf185c03650_0_125"/>
          <p:cNvSpPr txBox="1"/>
          <p:nvPr/>
        </p:nvSpPr>
        <p:spPr>
          <a:xfrm>
            <a:off x="7204500" y="2754150"/>
            <a:ext cx="1796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~3 main iterations</a:t>
            </a:r>
            <a:endParaRPr b="1">
              <a:solidFill>
                <a:schemeClr val="accent6"/>
              </a:solidFill>
              <a:latin typeface="Calibri"/>
              <a:ea typeface="Calibri"/>
              <a:cs typeface="Calibri"/>
              <a:sym typeface="Calibri"/>
            </a:endParaRPr>
          </a:p>
        </p:txBody>
      </p:sp>
      <p:sp>
        <p:nvSpPr>
          <p:cNvPr id="208" name="Google Shape;208;gf185c03650_0_125"/>
          <p:cNvSpPr txBox="1"/>
          <p:nvPr/>
        </p:nvSpPr>
        <p:spPr>
          <a:xfrm rot="-5400000">
            <a:off x="-194700" y="1751450"/>
            <a:ext cx="17961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nanoseconds</a:t>
            </a:r>
            <a:endParaRPr b="1">
              <a:solidFill>
                <a:schemeClr val="accent6"/>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f960e5a24e_0_46"/>
          <p:cNvSpPr txBox="1">
            <a:spLocks noGrp="1"/>
          </p:cNvSpPr>
          <p:nvPr>
            <p:ph type="title"/>
          </p:nvPr>
        </p:nvSpPr>
        <p:spPr>
          <a:xfrm>
            <a:off x="228601" y="89437"/>
            <a:ext cx="8772000" cy="6216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Need another Input...</a:t>
            </a:r>
            <a:endParaRPr/>
          </a:p>
        </p:txBody>
      </p:sp>
      <p:pic>
        <p:nvPicPr>
          <p:cNvPr id="215" name="Google Shape;215;gf960e5a24e_0_46"/>
          <p:cNvPicPr preferRelativeResize="0"/>
          <p:nvPr/>
        </p:nvPicPr>
        <p:blipFill>
          <a:blip r:embed="rId3">
            <a:alphaModFix/>
          </a:blip>
          <a:stretch>
            <a:fillRect/>
          </a:stretch>
        </p:blipFill>
        <p:spPr>
          <a:xfrm>
            <a:off x="4295972" y="2907550"/>
            <a:ext cx="3924564" cy="1102650"/>
          </a:xfrm>
          <a:prstGeom prst="rect">
            <a:avLst/>
          </a:prstGeom>
          <a:noFill/>
          <a:ln>
            <a:noFill/>
          </a:ln>
        </p:spPr>
      </p:pic>
      <p:pic>
        <p:nvPicPr>
          <p:cNvPr id="216" name="Google Shape;216;gf960e5a24e_0_46"/>
          <p:cNvPicPr preferRelativeResize="0"/>
          <p:nvPr/>
        </p:nvPicPr>
        <p:blipFill>
          <a:blip r:embed="rId4">
            <a:alphaModFix/>
          </a:blip>
          <a:stretch>
            <a:fillRect/>
          </a:stretch>
        </p:blipFill>
        <p:spPr>
          <a:xfrm>
            <a:off x="384923" y="671235"/>
            <a:ext cx="3332700" cy="3801025"/>
          </a:xfrm>
          <a:prstGeom prst="rect">
            <a:avLst/>
          </a:prstGeom>
          <a:noFill/>
          <a:ln>
            <a:noFill/>
          </a:ln>
        </p:spPr>
      </p:pic>
      <p:pic>
        <p:nvPicPr>
          <p:cNvPr id="217" name="Google Shape;217;gf960e5a24e_0_46"/>
          <p:cNvPicPr preferRelativeResize="0"/>
          <p:nvPr/>
        </p:nvPicPr>
        <p:blipFill>
          <a:blip r:embed="rId5">
            <a:alphaModFix/>
          </a:blip>
          <a:stretch>
            <a:fillRect/>
          </a:stretch>
        </p:blipFill>
        <p:spPr>
          <a:xfrm>
            <a:off x="4295976" y="1387575"/>
            <a:ext cx="3924560" cy="1102650"/>
          </a:xfrm>
          <a:prstGeom prst="rect">
            <a:avLst/>
          </a:prstGeom>
          <a:noFill/>
          <a:ln>
            <a:noFill/>
          </a:ln>
        </p:spPr>
      </p:pic>
      <p:sp>
        <p:nvSpPr>
          <p:cNvPr id="218" name="Google Shape;218;gf960e5a24e_0_46"/>
          <p:cNvSpPr txBox="1"/>
          <p:nvPr/>
        </p:nvSpPr>
        <p:spPr>
          <a:xfrm>
            <a:off x="5717788" y="935325"/>
            <a:ext cx="1080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Before...</a:t>
            </a:r>
            <a:endParaRPr b="1">
              <a:solidFill>
                <a:schemeClr val="accent6"/>
              </a:solidFill>
              <a:latin typeface="Calibri"/>
              <a:ea typeface="Calibri"/>
              <a:cs typeface="Calibri"/>
              <a:sym typeface="Calibri"/>
            </a:endParaRPr>
          </a:p>
        </p:txBody>
      </p:sp>
      <p:sp>
        <p:nvSpPr>
          <p:cNvPr id="219" name="Google Shape;219;gf960e5a24e_0_46"/>
          <p:cNvSpPr txBox="1"/>
          <p:nvPr/>
        </p:nvSpPr>
        <p:spPr>
          <a:xfrm>
            <a:off x="5717788" y="2498788"/>
            <a:ext cx="1080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...After</a:t>
            </a:r>
            <a:endParaRPr b="1">
              <a:solidFill>
                <a:schemeClr val="accent6"/>
              </a:solidFill>
              <a:latin typeface="Calibri"/>
              <a:ea typeface="Calibri"/>
              <a:cs typeface="Calibri"/>
              <a:sym typeface="Calibri"/>
            </a:endParaRPr>
          </a:p>
        </p:txBody>
      </p:sp>
      <p:pic>
        <p:nvPicPr>
          <p:cNvPr id="220" name="Google Shape;220;gf960e5a24e_0_46"/>
          <p:cNvPicPr preferRelativeResize="0"/>
          <p:nvPr/>
        </p:nvPicPr>
        <p:blipFill>
          <a:blip r:embed="rId6">
            <a:alphaModFix/>
          </a:blip>
          <a:stretch>
            <a:fillRect/>
          </a:stretch>
        </p:blipFill>
        <p:spPr>
          <a:xfrm>
            <a:off x="5327098" y="4140900"/>
            <a:ext cx="1862292" cy="828500"/>
          </a:xfrm>
          <a:prstGeom prst="rect">
            <a:avLst/>
          </a:prstGeom>
          <a:noFill/>
          <a:ln>
            <a:noFill/>
          </a:ln>
        </p:spPr>
      </p:pic>
      <p:cxnSp>
        <p:nvCxnSpPr>
          <p:cNvPr id="221" name="Google Shape;221;gf960e5a24e_0_46"/>
          <p:cNvCxnSpPr/>
          <p:nvPr/>
        </p:nvCxnSpPr>
        <p:spPr>
          <a:xfrm>
            <a:off x="5702350" y="3244525"/>
            <a:ext cx="119400" cy="868200"/>
          </a:xfrm>
          <a:prstGeom prst="straightConnector1">
            <a:avLst/>
          </a:prstGeom>
          <a:noFill/>
          <a:ln w="38100" cap="flat" cmpd="sng">
            <a:solidFill>
              <a:schemeClr val="accent6"/>
            </a:solidFill>
            <a:prstDash val="solid"/>
            <a:round/>
            <a:headEnd type="none" w="med" len="med"/>
            <a:tailEnd type="triangle" w="med" len="med"/>
          </a:ln>
        </p:spPr>
      </p:cxnSp>
      <p:sp>
        <p:nvSpPr>
          <p:cNvPr id="222" name="Google Shape;222;gf960e5a24e_0_46"/>
          <p:cNvSpPr txBox="1"/>
          <p:nvPr/>
        </p:nvSpPr>
        <p:spPr>
          <a:xfrm>
            <a:off x="551125" y="4472250"/>
            <a:ext cx="3528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27 total bins, this kernel had 4 bins (~11k, ~22k, ~34k, ~60k), only 1 converged</a:t>
            </a:r>
            <a:endParaRPr b="1">
              <a:solidFill>
                <a:schemeClr val="accent6"/>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f185c03650_0_133"/>
          <p:cNvSpPr txBox="1">
            <a:spLocks noGrp="1"/>
          </p:cNvSpPr>
          <p:nvPr>
            <p:ph type="title"/>
          </p:nvPr>
        </p:nvSpPr>
        <p:spPr>
          <a:xfrm>
            <a:off x="228601" y="89437"/>
            <a:ext cx="8772000" cy="6216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Segregating the data</a:t>
            </a:r>
            <a:endParaRPr/>
          </a:p>
        </p:txBody>
      </p:sp>
      <p:pic>
        <p:nvPicPr>
          <p:cNvPr id="229" name="Google Shape;229;gf185c03650_0_133"/>
          <p:cNvPicPr preferRelativeResize="0"/>
          <p:nvPr/>
        </p:nvPicPr>
        <p:blipFill>
          <a:blip r:embed="rId3">
            <a:alphaModFix/>
          </a:blip>
          <a:stretch>
            <a:fillRect/>
          </a:stretch>
        </p:blipFill>
        <p:spPr>
          <a:xfrm>
            <a:off x="456225" y="820750"/>
            <a:ext cx="8506901" cy="2126723"/>
          </a:xfrm>
          <a:prstGeom prst="rect">
            <a:avLst/>
          </a:prstGeom>
          <a:noFill/>
          <a:ln>
            <a:noFill/>
          </a:ln>
        </p:spPr>
      </p:pic>
      <p:pic>
        <p:nvPicPr>
          <p:cNvPr id="230" name="Google Shape;230;gf185c03650_0_133"/>
          <p:cNvPicPr preferRelativeResize="0"/>
          <p:nvPr/>
        </p:nvPicPr>
        <p:blipFill>
          <a:blip r:embed="rId4">
            <a:alphaModFix/>
          </a:blip>
          <a:stretch>
            <a:fillRect/>
          </a:stretch>
        </p:blipFill>
        <p:spPr>
          <a:xfrm>
            <a:off x="819275" y="3014700"/>
            <a:ext cx="8079201" cy="2019800"/>
          </a:xfrm>
          <a:prstGeom prst="rect">
            <a:avLst/>
          </a:prstGeom>
          <a:noFill/>
          <a:ln>
            <a:noFill/>
          </a:ln>
        </p:spPr>
      </p:pic>
      <p:sp>
        <p:nvSpPr>
          <p:cNvPr id="231" name="Google Shape;231;gf185c03650_0_133"/>
          <p:cNvSpPr txBox="1"/>
          <p:nvPr/>
        </p:nvSpPr>
        <p:spPr>
          <a:xfrm>
            <a:off x="7204500" y="2754150"/>
            <a:ext cx="1796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~5 main iterations</a:t>
            </a:r>
            <a:endParaRPr b="1">
              <a:solidFill>
                <a:schemeClr val="accent6"/>
              </a:solidFill>
              <a:latin typeface="Calibri"/>
              <a:ea typeface="Calibri"/>
              <a:cs typeface="Calibri"/>
              <a:sym typeface="Calibri"/>
            </a:endParaRPr>
          </a:p>
        </p:txBody>
      </p:sp>
      <p:sp>
        <p:nvSpPr>
          <p:cNvPr id="232" name="Google Shape;232;gf185c03650_0_133"/>
          <p:cNvSpPr txBox="1"/>
          <p:nvPr/>
        </p:nvSpPr>
        <p:spPr>
          <a:xfrm rot="-5400000">
            <a:off x="-417150" y="1684013"/>
            <a:ext cx="17961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nanoseconds</a:t>
            </a:r>
            <a:endParaRPr b="1">
              <a:solidFill>
                <a:schemeClr val="accent6"/>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gf185c03650_0_20"/>
          <p:cNvPicPr preferRelativeResize="0"/>
          <p:nvPr/>
        </p:nvPicPr>
        <p:blipFill>
          <a:blip r:embed="rId3">
            <a:alphaModFix/>
          </a:blip>
          <a:stretch>
            <a:fillRect/>
          </a:stretch>
        </p:blipFill>
        <p:spPr>
          <a:xfrm>
            <a:off x="4020422" y="2691200"/>
            <a:ext cx="5058250" cy="2378625"/>
          </a:xfrm>
          <a:prstGeom prst="rect">
            <a:avLst/>
          </a:prstGeom>
          <a:noFill/>
          <a:ln>
            <a:noFill/>
          </a:ln>
        </p:spPr>
      </p:pic>
      <p:sp>
        <p:nvSpPr>
          <p:cNvPr id="66" name="Google Shape;66;gf185c03650_0_20"/>
          <p:cNvSpPr txBox="1">
            <a:spLocks noGrp="1"/>
          </p:cNvSpPr>
          <p:nvPr>
            <p:ph type="title"/>
          </p:nvPr>
        </p:nvSpPr>
        <p:spPr>
          <a:xfrm>
            <a:off x="225188" y="89437"/>
            <a:ext cx="8789100" cy="49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Kokkos Overview</a:t>
            </a:r>
            <a:endParaRPr/>
          </a:p>
        </p:txBody>
      </p:sp>
      <p:sp>
        <p:nvSpPr>
          <p:cNvPr id="67" name="Google Shape;67;gf185c03650_0_20"/>
          <p:cNvSpPr txBox="1">
            <a:spLocks noGrp="1"/>
          </p:cNvSpPr>
          <p:nvPr>
            <p:ph type="body" idx="1"/>
          </p:nvPr>
        </p:nvSpPr>
        <p:spPr>
          <a:xfrm>
            <a:off x="303058" y="769327"/>
            <a:ext cx="8711400" cy="4223100"/>
          </a:xfrm>
          <a:prstGeom prst="rect">
            <a:avLst/>
          </a:prstGeom>
        </p:spPr>
        <p:txBody>
          <a:bodyPr spcFirstLastPara="1" wrap="square" lIns="0" tIns="0" rIns="0" bIns="45700" anchor="t" anchorCtr="0">
            <a:normAutofit/>
          </a:bodyPr>
          <a:lstStyle/>
          <a:p>
            <a:pPr marL="0" lvl="0" indent="0" algn="l" rtl="0">
              <a:spcBef>
                <a:spcPts val="600"/>
              </a:spcBef>
              <a:spcAft>
                <a:spcPts val="0"/>
              </a:spcAft>
              <a:buNone/>
            </a:pPr>
            <a:r>
              <a:rPr lang="en-US" sz="2200" b="1"/>
              <a:t>Kokkos </a:t>
            </a:r>
            <a:r>
              <a:rPr lang="en-US" sz="2200"/>
              <a:t>is a programming model for parallel algorithms that use many-core chips and share memory among those cores. The programming model includes computation abstractions for frequently used parallel computing patterns, policies that provide details for how those computing patterns are applied, and execution spaces that denote on which cores the parallel computation is performed.</a:t>
            </a:r>
            <a:endParaRPr sz="2200"/>
          </a:p>
          <a:p>
            <a:pPr marL="0" lvl="0" indent="0" algn="l" rtl="0">
              <a:spcBef>
                <a:spcPts val="600"/>
              </a:spcBef>
              <a:spcAft>
                <a:spcPts val="0"/>
              </a:spcAft>
              <a:buNone/>
            </a:pPr>
            <a:endParaRPr sz="2200"/>
          </a:p>
          <a:p>
            <a:pPr marL="457200" lvl="0" indent="0" algn="l" rtl="0">
              <a:spcBef>
                <a:spcPts val="600"/>
              </a:spcBef>
              <a:spcAft>
                <a:spcPts val="0"/>
              </a:spcAft>
              <a:buNone/>
            </a:pPr>
            <a:r>
              <a:rPr lang="en-US" sz="2200" i="1"/>
              <a:t>(text and figure  from</a:t>
            </a:r>
            <a:endParaRPr sz="2200" i="1"/>
          </a:p>
          <a:p>
            <a:pPr marL="457200" lvl="0" indent="0" algn="l" rtl="0">
              <a:spcBef>
                <a:spcPts val="600"/>
              </a:spcBef>
              <a:spcAft>
                <a:spcPts val="0"/>
              </a:spcAft>
              <a:buNone/>
            </a:pPr>
            <a:r>
              <a:rPr lang="en-US" sz="2200" i="1" u="sng">
                <a:solidFill>
                  <a:schemeClr val="hlink"/>
                </a:solidFill>
                <a:hlinkClick r:id="rId4"/>
              </a:rPr>
              <a:t>https://kokkos.org</a:t>
            </a:r>
            <a:r>
              <a:rPr lang="en-US" sz="2200" i="1"/>
              <a:t> )</a:t>
            </a:r>
            <a:endParaRPr sz="2200" i="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f960e5a24e_0_21"/>
          <p:cNvSpPr txBox="1">
            <a:spLocks noGrp="1"/>
          </p:cNvSpPr>
          <p:nvPr>
            <p:ph type="title"/>
          </p:nvPr>
        </p:nvSpPr>
        <p:spPr>
          <a:xfrm>
            <a:off x="228601" y="89437"/>
            <a:ext cx="8772000" cy="6216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Overall benefit?  No(t yet?)</a:t>
            </a:r>
            <a:endParaRPr/>
          </a:p>
        </p:txBody>
      </p:sp>
      <p:pic>
        <p:nvPicPr>
          <p:cNvPr id="239" name="Google Shape;239;gf960e5a24e_0_21"/>
          <p:cNvPicPr preferRelativeResize="0"/>
          <p:nvPr/>
        </p:nvPicPr>
        <p:blipFill rotWithShape="1">
          <a:blip r:embed="rId3">
            <a:alphaModFix/>
          </a:blip>
          <a:srcRect t="12464" r="49405" b="75047"/>
          <a:stretch/>
        </p:blipFill>
        <p:spPr>
          <a:xfrm>
            <a:off x="374425" y="1020850"/>
            <a:ext cx="4296802" cy="1060517"/>
          </a:xfrm>
          <a:prstGeom prst="rect">
            <a:avLst/>
          </a:prstGeom>
          <a:noFill/>
          <a:ln>
            <a:noFill/>
          </a:ln>
        </p:spPr>
      </p:pic>
      <p:pic>
        <p:nvPicPr>
          <p:cNvPr id="240" name="Google Shape;240;gf960e5a24e_0_21"/>
          <p:cNvPicPr preferRelativeResize="0"/>
          <p:nvPr/>
        </p:nvPicPr>
        <p:blipFill rotWithShape="1">
          <a:blip r:embed="rId4">
            <a:alphaModFix/>
          </a:blip>
          <a:srcRect t="12468" r="49405" b="75043"/>
          <a:stretch/>
        </p:blipFill>
        <p:spPr>
          <a:xfrm>
            <a:off x="4671225" y="1020858"/>
            <a:ext cx="4296802" cy="1060517"/>
          </a:xfrm>
          <a:prstGeom prst="rect">
            <a:avLst/>
          </a:prstGeom>
          <a:noFill/>
          <a:ln>
            <a:noFill/>
          </a:ln>
        </p:spPr>
      </p:pic>
      <p:sp>
        <p:nvSpPr>
          <p:cNvPr id="241" name="Google Shape;241;gf960e5a24e_0_21"/>
          <p:cNvSpPr txBox="1"/>
          <p:nvPr/>
        </p:nvSpPr>
        <p:spPr>
          <a:xfrm>
            <a:off x="1930788" y="620650"/>
            <a:ext cx="1080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No tuning</a:t>
            </a:r>
            <a:endParaRPr b="1">
              <a:solidFill>
                <a:schemeClr val="accent6"/>
              </a:solidFill>
              <a:latin typeface="Calibri"/>
              <a:ea typeface="Calibri"/>
              <a:cs typeface="Calibri"/>
              <a:sym typeface="Calibri"/>
            </a:endParaRPr>
          </a:p>
        </p:txBody>
      </p:sp>
      <p:sp>
        <p:nvSpPr>
          <p:cNvPr id="242" name="Google Shape;242;gf960e5a24e_0_21"/>
          <p:cNvSpPr txBox="1"/>
          <p:nvPr/>
        </p:nvSpPr>
        <p:spPr>
          <a:xfrm>
            <a:off x="6048200" y="620650"/>
            <a:ext cx="1254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Tuned</a:t>
            </a:r>
            <a:endParaRPr b="1">
              <a:solidFill>
                <a:schemeClr val="accent6"/>
              </a:solidFill>
              <a:latin typeface="Calibri"/>
              <a:ea typeface="Calibri"/>
              <a:cs typeface="Calibri"/>
              <a:sym typeface="Calibri"/>
            </a:endParaRPr>
          </a:p>
        </p:txBody>
      </p:sp>
      <p:pic>
        <p:nvPicPr>
          <p:cNvPr id="243" name="Google Shape;243;gf960e5a24e_0_21"/>
          <p:cNvPicPr preferRelativeResize="0"/>
          <p:nvPr/>
        </p:nvPicPr>
        <p:blipFill rotWithShape="1">
          <a:blip r:embed="rId3">
            <a:alphaModFix/>
          </a:blip>
          <a:srcRect l="50594" t="-393" r="-363" b="86976"/>
          <a:stretch/>
        </p:blipFill>
        <p:spPr>
          <a:xfrm>
            <a:off x="503250" y="2248700"/>
            <a:ext cx="4226904" cy="1139374"/>
          </a:xfrm>
          <a:prstGeom prst="rect">
            <a:avLst/>
          </a:prstGeom>
          <a:noFill/>
          <a:ln>
            <a:noFill/>
          </a:ln>
        </p:spPr>
      </p:pic>
      <p:pic>
        <p:nvPicPr>
          <p:cNvPr id="244" name="Google Shape;244;gf960e5a24e_0_21"/>
          <p:cNvPicPr preferRelativeResize="0"/>
          <p:nvPr/>
        </p:nvPicPr>
        <p:blipFill rotWithShape="1">
          <a:blip r:embed="rId4">
            <a:alphaModFix/>
          </a:blip>
          <a:srcRect l="50551" b="86584"/>
          <a:stretch/>
        </p:blipFill>
        <p:spPr>
          <a:xfrm>
            <a:off x="4801150" y="2239275"/>
            <a:ext cx="4199449" cy="1139374"/>
          </a:xfrm>
          <a:prstGeom prst="rect">
            <a:avLst/>
          </a:prstGeom>
          <a:noFill/>
          <a:ln>
            <a:noFill/>
          </a:ln>
        </p:spPr>
      </p:pic>
      <p:pic>
        <p:nvPicPr>
          <p:cNvPr id="245" name="Google Shape;245;gf960e5a24e_0_21"/>
          <p:cNvPicPr preferRelativeResize="0"/>
          <p:nvPr/>
        </p:nvPicPr>
        <p:blipFill rotWithShape="1">
          <a:blip r:embed="rId3">
            <a:alphaModFix/>
          </a:blip>
          <a:srcRect t="74759" r="49405" b="12751"/>
          <a:stretch/>
        </p:blipFill>
        <p:spPr>
          <a:xfrm>
            <a:off x="374425" y="3582250"/>
            <a:ext cx="4296802" cy="1060517"/>
          </a:xfrm>
          <a:prstGeom prst="rect">
            <a:avLst/>
          </a:prstGeom>
          <a:noFill/>
          <a:ln>
            <a:noFill/>
          </a:ln>
        </p:spPr>
      </p:pic>
      <p:pic>
        <p:nvPicPr>
          <p:cNvPr id="246" name="Google Shape;246;gf960e5a24e_0_21"/>
          <p:cNvPicPr preferRelativeResize="0"/>
          <p:nvPr/>
        </p:nvPicPr>
        <p:blipFill rotWithShape="1">
          <a:blip r:embed="rId4">
            <a:alphaModFix/>
          </a:blip>
          <a:srcRect t="74822" r="49405" b="12689"/>
          <a:stretch/>
        </p:blipFill>
        <p:spPr>
          <a:xfrm>
            <a:off x="4671225" y="3582258"/>
            <a:ext cx="4296802" cy="1060517"/>
          </a:xfrm>
          <a:prstGeom prst="rect">
            <a:avLst/>
          </a:prstGeom>
          <a:noFill/>
          <a:ln>
            <a:noFill/>
          </a:ln>
        </p:spPr>
      </p:pic>
      <p:sp>
        <p:nvSpPr>
          <p:cNvPr id="247" name="Google Shape;247;gf960e5a24e_0_21"/>
          <p:cNvSpPr txBox="1"/>
          <p:nvPr/>
        </p:nvSpPr>
        <p:spPr>
          <a:xfrm>
            <a:off x="411900" y="4642775"/>
            <a:ext cx="8405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A longer run *might* show amortization, and cached results don’t yet support bins (just added Monday)</a:t>
            </a:r>
            <a:endParaRPr b="1">
              <a:solidFill>
                <a:schemeClr val="accent6"/>
              </a:solidFill>
              <a:latin typeface="Calibri"/>
              <a:ea typeface="Calibri"/>
              <a:cs typeface="Calibri"/>
              <a:sym typeface="Calibri"/>
            </a:endParaRPr>
          </a:p>
        </p:txBody>
      </p:sp>
      <p:sp>
        <p:nvSpPr>
          <p:cNvPr id="248" name="Google Shape;248;gf960e5a24e_0_21"/>
          <p:cNvSpPr txBox="1"/>
          <p:nvPr/>
        </p:nvSpPr>
        <p:spPr>
          <a:xfrm>
            <a:off x="7889700" y="3064075"/>
            <a:ext cx="1254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meh.</a:t>
            </a:r>
            <a:endParaRPr b="1">
              <a:solidFill>
                <a:schemeClr val="accent6"/>
              </a:solidFill>
              <a:latin typeface="Calibri"/>
              <a:ea typeface="Calibri"/>
              <a:cs typeface="Calibri"/>
              <a:sym typeface="Calibri"/>
            </a:endParaRPr>
          </a:p>
        </p:txBody>
      </p:sp>
      <p:sp>
        <p:nvSpPr>
          <p:cNvPr id="249" name="Google Shape;249;gf960e5a24e_0_21"/>
          <p:cNvSpPr txBox="1"/>
          <p:nvPr/>
        </p:nvSpPr>
        <p:spPr>
          <a:xfrm>
            <a:off x="7918250" y="1848488"/>
            <a:ext cx="1254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Ugh!</a:t>
            </a:r>
            <a:endParaRPr b="1">
              <a:solidFill>
                <a:schemeClr val="accent6"/>
              </a:solidFill>
              <a:latin typeface="Calibri"/>
              <a:ea typeface="Calibri"/>
              <a:cs typeface="Calibri"/>
              <a:sym typeface="Calibri"/>
            </a:endParaRPr>
          </a:p>
        </p:txBody>
      </p:sp>
      <p:cxnSp>
        <p:nvCxnSpPr>
          <p:cNvPr id="250" name="Google Shape;250;gf960e5a24e_0_21"/>
          <p:cNvCxnSpPr/>
          <p:nvPr/>
        </p:nvCxnSpPr>
        <p:spPr>
          <a:xfrm rot="10800000">
            <a:off x="8514600" y="2731838"/>
            <a:ext cx="4500" cy="465300"/>
          </a:xfrm>
          <a:prstGeom prst="straightConnector1">
            <a:avLst/>
          </a:prstGeom>
          <a:noFill/>
          <a:ln w="38100" cap="flat" cmpd="sng">
            <a:solidFill>
              <a:schemeClr val="accent6"/>
            </a:solidFill>
            <a:prstDash val="solid"/>
            <a:round/>
            <a:headEnd type="none" w="med" len="med"/>
            <a:tailEnd type="triangle" w="med" len="med"/>
          </a:ln>
        </p:spPr>
      </p:cxnSp>
      <p:cxnSp>
        <p:nvCxnSpPr>
          <p:cNvPr id="251" name="Google Shape;251;gf960e5a24e_0_21"/>
          <p:cNvCxnSpPr/>
          <p:nvPr/>
        </p:nvCxnSpPr>
        <p:spPr>
          <a:xfrm>
            <a:off x="8514600" y="3334088"/>
            <a:ext cx="4500" cy="465300"/>
          </a:xfrm>
          <a:prstGeom prst="straightConnector1">
            <a:avLst/>
          </a:prstGeom>
          <a:noFill/>
          <a:ln w="38100" cap="flat" cmpd="sng">
            <a:solidFill>
              <a:schemeClr val="accent6"/>
            </a:solidFill>
            <a:prstDash val="solid"/>
            <a:round/>
            <a:headEnd type="none" w="med" len="med"/>
            <a:tailEnd type="triangle" w="med" len="med"/>
          </a:ln>
        </p:spPr>
      </p:cxnSp>
      <p:cxnSp>
        <p:nvCxnSpPr>
          <p:cNvPr id="252" name="Google Shape;252;gf960e5a24e_0_21"/>
          <p:cNvCxnSpPr/>
          <p:nvPr/>
        </p:nvCxnSpPr>
        <p:spPr>
          <a:xfrm rot="10800000">
            <a:off x="8540900" y="1459388"/>
            <a:ext cx="4500" cy="465300"/>
          </a:xfrm>
          <a:prstGeom prst="straightConnector1">
            <a:avLst/>
          </a:prstGeom>
          <a:noFill/>
          <a:ln w="38100" cap="flat" cmpd="sng">
            <a:solidFill>
              <a:schemeClr val="accent6"/>
            </a:solidFill>
            <a:prstDash val="solid"/>
            <a:round/>
            <a:headEnd type="none" w="med" len="med"/>
            <a:tailEnd type="triangle" w="med" len="med"/>
          </a:ln>
        </p:spPr>
      </p:cxnSp>
      <p:sp>
        <p:nvSpPr>
          <p:cNvPr id="253" name="Google Shape;253;gf960e5a24e_0_21"/>
          <p:cNvSpPr txBox="1"/>
          <p:nvPr/>
        </p:nvSpPr>
        <p:spPr>
          <a:xfrm>
            <a:off x="2147850" y="3270575"/>
            <a:ext cx="4933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0.1 (10%) of kernels sampled</a:t>
            </a:r>
            <a:endParaRPr b="1">
              <a:solidFill>
                <a:schemeClr val="accent6"/>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f960e5a24e_0_14"/>
          <p:cNvSpPr txBox="1">
            <a:spLocks noGrp="1"/>
          </p:cNvSpPr>
          <p:nvPr>
            <p:ph type="title"/>
          </p:nvPr>
        </p:nvSpPr>
        <p:spPr>
          <a:xfrm>
            <a:off x="228601" y="89437"/>
            <a:ext cx="8772000" cy="6216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Other data issues...</a:t>
            </a:r>
            <a:endParaRPr/>
          </a:p>
        </p:txBody>
      </p:sp>
      <p:pic>
        <p:nvPicPr>
          <p:cNvPr id="260" name="Google Shape;260;gf960e5a24e_0_14"/>
          <p:cNvPicPr preferRelativeResize="0"/>
          <p:nvPr/>
        </p:nvPicPr>
        <p:blipFill>
          <a:blip r:embed="rId3">
            <a:alphaModFix/>
          </a:blip>
          <a:stretch>
            <a:fillRect/>
          </a:stretch>
        </p:blipFill>
        <p:spPr>
          <a:xfrm>
            <a:off x="533100" y="711013"/>
            <a:ext cx="8077801" cy="2019439"/>
          </a:xfrm>
          <a:prstGeom prst="rect">
            <a:avLst/>
          </a:prstGeom>
          <a:noFill/>
          <a:ln>
            <a:noFill/>
          </a:ln>
        </p:spPr>
      </p:pic>
      <p:pic>
        <p:nvPicPr>
          <p:cNvPr id="261" name="Google Shape;261;gf960e5a24e_0_14"/>
          <p:cNvPicPr preferRelativeResize="0"/>
          <p:nvPr/>
        </p:nvPicPr>
        <p:blipFill>
          <a:blip r:embed="rId4">
            <a:alphaModFix/>
          </a:blip>
          <a:stretch>
            <a:fillRect/>
          </a:stretch>
        </p:blipFill>
        <p:spPr>
          <a:xfrm>
            <a:off x="805397" y="2761926"/>
            <a:ext cx="7774808" cy="1943702"/>
          </a:xfrm>
          <a:prstGeom prst="rect">
            <a:avLst/>
          </a:prstGeom>
          <a:noFill/>
          <a:ln>
            <a:noFill/>
          </a:ln>
        </p:spPr>
      </p:pic>
      <p:sp>
        <p:nvSpPr>
          <p:cNvPr id="262" name="Google Shape;262;gf960e5a24e_0_14"/>
          <p:cNvSpPr txBox="1"/>
          <p:nvPr/>
        </p:nvSpPr>
        <p:spPr>
          <a:xfrm>
            <a:off x="653888" y="4601000"/>
            <a:ext cx="8077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The same kernel is used for both electron and ion push - electron push is ~3x more effort (in this config)</a:t>
            </a:r>
            <a:endParaRPr b="1">
              <a:solidFill>
                <a:schemeClr val="accent6"/>
              </a:solidFill>
              <a:latin typeface="Calibri"/>
              <a:ea typeface="Calibri"/>
              <a:cs typeface="Calibri"/>
              <a:sym typeface="Calibri"/>
            </a:endParaRPr>
          </a:p>
          <a:p>
            <a:pPr marL="0" lvl="0" indent="0" algn="ctr" rtl="0">
              <a:spcBef>
                <a:spcPts val="0"/>
              </a:spcBef>
              <a:spcAft>
                <a:spcPts val="0"/>
              </a:spcAft>
              <a:buNone/>
            </a:pPr>
            <a:r>
              <a:rPr lang="en-US" b="1">
                <a:solidFill>
                  <a:schemeClr val="accent6"/>
                </a:solidFill>
                <a:latin typeface="Calibri"/>
                <a:ea typeface="Calibri"/>
                <a:cs typeface="Calibri"/>
                <a:sym typeface="Calibri"/>
              </a:rPr>
              <a:t>For successful tuning, we need another input variable…</a:t>
            </a:r>
            <a:endParaRPr b="1">
              <a:solidFill>
                <a:schemeClr val="accent6"/>
              </a:solidFill>
              <a:latin typeface="Calibri"/>
              <a:ea typeface="Calibri"/>
              <a:cs typeface="Calibri"/>
              <a:sym typeface="Calibri"/>
            </a:endParaRPr>
          </a:p>
        </p:txBody>
      </p:sp>
      <p:sp>
        <p:nvSpPr>
          <p:cNvPr id="263" name="Google Shape;263;gf960e5a24e_0_14"/>
          <p:cNvSpPr txBox="1"/>
          <p:nvPr/>
        </p:nvSpPr>
        <p:spPr>
          <a:xfrm rot="-5400000">
            <a:off x="-330325" y="1520638"/>
            <a:ext cx="17961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nanoseconds</a:t>
            </a:r>
            <a:endParaRPr b="1">
              <a:solidFill>
                <a:schemeClr val="accent6"/>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f185c03650_0_83"/>
          <p:cNvSpPr txBox="1">
            <a:spLocks noGrp="1"/>
          </p:cNvSpPr>
          <p:nvPr>
            <p:ph type="title"/>
          </p:nvPr>
        </p:nvSpPr>
        <p:spPr>
          <a:xfrm>
            <a:off x="225188" y="89437"/>
            <a:ext cx="8789100" cy="49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APEX: Open Issues/questions</a:t>
            </a:r>
            <a:endParaRPr/>
          </a:p>
        </p:txBody>
      </p:sp>
      <p:sp>
        <p:nvSpPr>
          <p:cNvPr id="270" name="Google Shape;270;gf185c03650_0_83"/>
          <p:cNvSpPr txBox="1">
            <a:spLocks noGrp="1"/>
          </p:cNvSpPr>
          <p:nvPr>
            <p:ph type="body" idx="1"/>
          </p:nvPr>
        </p:nvSpPr>
        <p:spPr>
          <a:xfrm>
            <a:off x="303058" y="769327"/>
            <a:ext cx="8711400" cy="4223100"/>
          </a:xfrm>
          <a:prstGeom prst="rect">
            <a:avLst/>
          </a:prstGeom>
        </p:spPr>
        <p:txBody>
          <a:bodyPr spcFirstLastPara="1" wrap="square" lIns="0" tIns="0" rIns="0" bIns="45700" anchor="t" anchorCtr="0">
            <a:normAutofit fontScale="85000" lnSpcReduction="20000"/>
          </a:bodyPr>
          <a:lstStyle/>
          <a:p>
            <a:pPr marL="457200" lvl="0" indent="-379730" algn="l" rtl="0">
              <a:spcBef>
                <a:spcPts val="600"/>
              </a:spcBef>
              <a:spcAft>
                <a:spcPts val="0"/>
              </a:spcAft>
              <a:buSzPct val="100000"/>
              <a:buChar char="•"/>
            </a:pPr>
            <a:r>
              <a:rPr lang="en-US"/>
              <a:t>Complex hierarchical searches - no solution yet</a:t>
            </a:r>
            <a:endParaRPr/>
          </a:p>
          <a:p>
            <a:pPr marL="914400" lvl="1" indent="-379730" algn="l" rtl="0">
              <a:spcBef>
                <a:spcPts val="0"/>
              </a:spcBef>
              <a:spcAft>
                <a:spcPts val="0"/>
              </a:spcAft>
              <a:buSzPct val="100000"/>
              <a:buChar char="•"/>
            </a:pPr>
            <a:r>
              <a:rPr lang="en-US"/>
              <a:t>Nested contexts</a:t>
            </a:r>
            <a:endParaRPr/>
          </a:p>
          <a:p>
            <a:pPr marL="914400" lvl="1" indent="-379730" algn="l" rtl="0">
              <a:spcBef>
                <a:spcPts val="0"/>
              </a:spcBef>
              <a:spcAft>
                <a:spcPts val="0"/>
              </a:spcAft>
              <a:buSzPct val="100000"/>
              <a:buChar char="•"/>
            </a:pPr>
            <a:r>
              <a:rPr lang="en-US"/>
              <a:t>choose between 2+ algorithms</a:t>
            </a:r>
            <a:endParaRPr/>
          </a:p>
          <a:p>
            <a:pPr marL="914400" lvl="1" indent="-379730" algn="l" rtl="0">
              <a:spcBef>
                <a:spcPts val="0"/>
              </a:spcBef>
              <a:spcAft>
                <a:spcPts val="0"/>
              </a:spcAft>
              <a:buSzPct val="100000"/>
              <a:buChar char="•"/>
            </a:pPr>
            <a:r>
              <a:rPr lang="en-US"/>
              <a:t>for each algorithm, tune available parameters</a:t>
            </a:r>
            <a:endParaRPr/>
          </a:p>
          <a:p>
            <a:pPr marL="914400" lvl="1" indent="-379730" algn="l" rtl="0">
              <a:spcBef>
                <a:spcPts val="0"/>
              </a:spcBef>
              <a:spcAft>
                <a:spcPts val="0"/>
              </a:spcAft>
              <a:buSzPct val="100000"/>
              <a:buChar char="•"/>
            </a:pPr>
            <a:r>
              <a:rPr lang="en-US"/>
              <a:t>find the “optimal” settings</a:t>
            </a:r>
            <a:endParaRPr/>
          </a:p>
          <a:p>
            <a:pPr marL="457200" lvl="0" indent="-379730" algn="l" rtl="0">
              <a:spcBef>
                <a:spcPts val="0"/>
              </a:spcBef>
              <a:spcAft>
                <a:spcPts val="0"/>
              </a:spcAft>
              <a:buSzPct val="100000"/>
              <a:buChar char="•"/>
            </a:pPr>
            <a:r>
              <a:rPr lang="en-US"/>
              <a:t>Active Harmony launches a “session” (fork/exec and then sockets) rather than a thread… per search - needs redesign/mods</a:t>
            </a:r>
            <a:endParaRPr/>
          </a:p>
          <a:p>
            <a:pPr marL="457200" lvl="0" indent="-379730" algn="l" rtl="0">
              <a:spcBef>
                <a:spcPts val="0"/>
              </a:spcBef>
              <a:spcAft>
                <a:spcPts val="0"/>
              </a:spcAft>
              <a:buSzPct val="100000"/>
              <a:buChar char="•"/>
            </a:pPr>
            <a:r>
              <a:rPr lang="en-US"/>
              <a:t>Segregating the data by Range size blew up the context search from 56 unique contexts to 2885 over 50 timesteps!</a:t>
            </a:r>
            <a:endParaRPr/>
          </a:p>
          <a:p>
            <a:pPr marL="914400" lvl="1" indent="-379730" algn="l" rtl="0">
              <a:spcBef>
                <a:spcPts val="0"/>
              </a:spcBef>
              <a:spcAft>
                <a:spcPts val="0"/>
              </a:spcAft>
              <a:buSzPct val="100000"/>
              <a:buChar char="•"/>
            </a:pPr>
            <a:r>
              <a:rPr lang="en-US"/>
              <a:t>Binning the data reduced that to 150 (average of 3/region)</a:t>
            </a:r>
            <a:endParaRPr/>
          </a:p>
          <a:p>
            <a:pPr marL="914400" lvl="1" indent="-379730" algn="l" rtl="0">
              <a:spcBef>
                <a:spcPts val="0"/>
              </a:spcBef>
              <a:spcAft>
                <a:spcPts val="0"/>
              </a:spcAft>
              <a:buSzPct val="100000"/>
              <a:buChar char="•"/>
            </a:pPr>
            <a:r>
              <a:rPr lang="en-US"/>
              <a:t>...but the binning algorithm is naive (read: slow)</a:t>
            </a:r>
            <a:endParaRPr/>
          </a:p>
          <a:p>
            <a:pPr marL="457200" lvl="0" indent="-379730" algn="l" rtl="0">
              <a:spcBef>
                <a:spcPts val="0"/>
              </a:spcBef>
              <a:spcAft>
                <a:spcPts val="0"/>
              </a:spcAft>
              <a:buSzPct val="100000"/>
              <a:buChar char="•"/>
            </a:pPr>
            <a:r>
              <a:rPr lang="en-US"/>
              <a:t>“Is the juice worth the squeeze?” - doesn’t appear so yet...for APEX</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f185c03650_0_77"/>
          <p:cNvSpPr txBox="1">
            <a:spLocks noGrp="1"/>
          </p:cNvSpPr>
          <p:nvPr>
            <p:ph type="title"/>
          </p:nvPr>
        </p:nvSpPr>
        <p:spPr>
          <a:xfrm>
            <a:off x="225188" y="89437"/>
            <a:ext cx="8789100" cy="49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Future Work</a:t>
            </a:r>
            <a:endParaRPr/>
          </a:p>
        </p:txBody>
      </p:sp>
      <p:sp>
        <p:nvSpPr>
          <p:cNvPr id="277" name="Google Shape;277;gf185c03650_0_77"/>
          <p:cNvSpPr txBox="1">
            <a:spLocks noGrp="1"/>
          </p:cNvSpPr>
          <p:nvPr>
            <p:ph type="body" idx="1"/>
          </p:nvPr>
        </p:nvSpPr>
        <p:spPr>
          <a:xfrm>
            <a:off x="303058" y="769327"/>
            <a:ext cx="8711400" cy="4223100"/>
          </a:xfrm>
          <a:prstGeom prst="rect">
            <a:avLst/>
          </a:prstGeom>
        </p:spPr>
        <p:txBody>
          <a:bodyPr spcFirstLastPara="1" wrap="square" lIns="0" tIns="0" rIns="0" bIns="45700" anchor="t" anchorCtr="0">
            <a:normAutofit fontScale="70000" lnSpcReduction="10000"/>
          </a:bodyPr>
          <a:lstStyle/>
          <a:p>
            <a:pPr marL="457200" lvl="0" indent="-353060" algn="l" rtl="0">
              <a:spcBef>
                <a:spcPts val="600"/>
              </a:spcBef>
              <a:spcAft>
                <a:spcPts val="0"/>
              </a:spcAft>
              <a:buSzPct val="100000"/>
              <a:buChar char="•"/>
            </a:pPr>
            <a:r>
              <a:rPr lang="en-US"/>
              <a:t>Artemis: Automated C++ code generation, allowing for offline integration and use of models trained online - in progress</a:t>
            </a:r>
            <a:endParaRPr/>
          </a:p>
          <a:p>
            <a:pPr marL="457200" lvl="0" indent="-353060" algn="l" rtl="0">
              <a:spcBef>
                <a:spcPts val="0"/>
              </a:spcBef>
              <a:spcAft>
                <a:spcPts val="0"/>
              </a:spcAft>
              <a:buSzPct val="100000"/>
              <a:buChar char="•"/>
            </a:pPr>
            <a:r>
              <a:rPr lang="en-US"/>
              <a:t>APEX: Need “better” search options</a:t>
            </a:r>
            <a:endParaRPr/>
          </a:p>
          <a:p>
            <a:pPr marL="914400" lvl="1" indent="-353060" algn="l" rtl="0">
              <a:spcBef>
                <a:spcPts val="0"/>
              </a:spcBef>
              <a:spcAft>
                <a:spcPts val="0"/>
              </a:spcAft>
              <a:buSzPct val="100000"/>
              <a:buChar char="•"/>
            </a:pPr>
            <a:r>
              <a:rPr lang="en-US"/>
              <a:t>Active Harmony search works, but implementation is not ideal</a:t>
            </a:r>
            <a:endParaRPr/>
          </a:p>
          <a:p>
            <a:pPr marL="914400" lvl="1" indent="-353060" algn="l" rtl="0">
              <a:spcBef>
                <a:spcPts val="0"/>
              </a:spcBef>
              <a:spcAft>
                <a:spcPts val="0"/>
              </a:spcAft>
              <a:buSzPct val="100000"/>
              <a:buChar char="•"/>
            </a:pPr>
            <a:r>
              <a:rPr lang="en-US"/>
              <a:t>Simulated Annealing has fixed # iterations, other search methods are better</a:t>
            </a:r>
            <a:endParaRPr/>
          </a:p>
          <a:p>
            <a:pPr marL="914400" lvl="1" indent="-353060" algn="l" rtl="0">
              <a:spcBef>
                <a:spcPts val="0"/>
              </a:spcBef>
              <a:spcAft>
                <a:spcPts val="0"/>
              </a:spcAft>
              <a:buSzPct val="100000"/>
              <a:buChar char="•"/>
            </a:pPr>
            <a:r>
              <a:rPr lang="en-US"/>
              <a:t>What about multiple (2+) outputs?</a:t>
            </a:r>
            <a:endParaRPr/>
          </a:p>
          <a:p>
            <a:pPr marL="914400" lvl="1" indent="-353060" algn="l" rtl="0">
              <a:spcBef>
                <a:spcPts val="0"/>
              </a:spcBef>
              <a:spcAft>
                <a:spcPts val="0"/>
              </a:spcAft>
              <a:buSzPct val="100000"/>
              <a:buChar char="•"/>
            </a:pPr>
            <a:r>
              <a:rPr lang="en-US"/>
              <a:t>What about multi-objective searches?</a:t>
            </a:r>
            <a:endParaRPr/>
          </a:p>
          <a:p>
            <a:pPr marL="914400" lvl="1" indent="-353060" algn="l" rtl="0">
              <a:spcBef>
                <a:spcPts val="0"/>
              </a:spcBef>
              <a:spcAft>
                <a:spcPts val="0"/>
              </a:spcAft>
              <a:buSzPct val="100000"/>
              <a:buChar char="•"/>
            </a:pPr>
            <a:r>
              <a:rPr lang="en-US"/>
              <a:t>What about hierarchical searches?</a:t>
            </a:r>
            <a:endParaRPr/>
          </a:p>
          <a:p>
            <a:pPr marL="914400" lvl="1" indent="-353060" algn="l" rtl="0">
              <a:spcBef>
                <a:spcPts val="0"/>
              </a:spcBef>
              <a:spcAft>
                <a:spcPts val="0"/>
              </a:spcAft>
              <a:buSzPct val="100000"/>
              <a:buChar char="•"/>
            </a:pPr>
            <a:r>
              <a:rPr lang="en-US"/>
              <a:t>Best way to bin unbounded data?</a:t>
            </a:r>
            <a:endParaRPr/>
          </a:p>
          <a:p>
            <a:pPr marL="914400" lvl="1" indent="-353060" algn="l" rtl="0">
              <a:spcBef>
                <a:spcPts val="0"/>
              </a:spcBef>
              <a:spcAft>
                <a:spcPts val="0"/>
              </a:spcAft>
              <a:buSzPct val="100000"/>
              <a:buChar char="•"/>
            </a:pPr>
            <a:r>
              <a:rPr lang="en-US"/>
              <a:t>Artemis &amp; APEX integration?  Just use Artemis?</a:t>
            </a:r>
            <a:endParaRPr/>
          </a:p>
          <a:p>
            <a:pPr marL="457200" lvl="0" indent="-353060" algn="l" rtl="0">
              <a:spcBef>
                <a:spcPts val="0"/>
              </a:spcBef>
              <a:spcAft>
                <a:spcPts val="0"/>
              </a:spcAft>
              <a:buSzPct val="100000"/>
              <a:buChar char="•"/>
            </a:pPr>
            <a:r>
              <a:rPr lang="en-US"/>
              <a:t>ML/AI library options?  (Artemis uses OpenCV 4.3 </a:t>
            </a:r>
            <a:r>
              <a:rPr lang="en-US" u="sng">
                <a:solidFill>
                  <a:schemeClr val="hlink"/>
                </a:solidFill>
                <a:hlinkClick r:id="rId3"/>
              </a:rPr>
              <a:t>https://opencv.org</a:t>
            </a:r>
            <a:r>
              <a:rPr lang="en-US"/>
              <a:t>)</a:t>
            </a:r>
            <a:endParaRPr/>
          </a:p>
          <a:p>
            <a:pPr marL="914400" lvl="1" indent="-353060" algn="l" rtl="0">
              <a:spcBef>
                <a:spcPts val="0"/>
              </a:spcBef>
              <a:spcAft>
                <a:spcPts val="0"/>
              </a:spcAft>
              <a:buSzPct val="100000"/>
              <a:buChar char="•"/>
            </a:pPr>
            <a:r>
              <a:rPr lang="en-US"/>
              <a:t>Which algorithms are the right approach?</a:t>
            </a:r>
            <a:endParaRPr/>
          </a:p>
          <a:p>
            <a:pPr marL="914400" lvl="1" indent="-353060" algn="l" rtl="0">
              <a:spcBef>
                <a:spcPts val="0"/>
              </a:spcBef>
              <a:spcAft>
                <a:spcPts val="0"/>
              </a:spcAft>
              <a:buSzPct val="100000"/>
              <a:buChar char="•"/>
            </a:pPr>
            <a:r>
              <a:rPr lang="en-US"/>
              <a:t>Who else is working on something similar?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f185c03650_0_26"/>
          <p:cNvSpPr txBox="1">
            <a:spLocks noGrp="1"/>
          </p:cNvSpPr>
          <p:nvPr>
            <p:ph type="title"/>
          </p:nvPr>
        </p:nvSpPr>
        <p:spPr>
          <a:xfrm>
            <a:off x="225188" y="89437"/>
            <a:ext cx="8789100" cy="49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Kokkos Autotuning Motivation</a:t>
            </a:r>
            <a:endParaRPr/>
          </a:p>
        </p:txBody>
      </p:sp>
      <p:sp>
        <p:nvSpPr>
          <p:cNvPr id="74" name="Google Shape;74;gf185c03650_0_26"/>
          <p:cNvSpPr txBox="1">
            <a:spLocks noGrp="1"/>
          </p:cNvSpPr>
          <p:nvPr>
            <p:ph type="body" idx="1"/>
          </p:nvPr>
        </p:nvSpPr>
        <p:spPr>
          <a:xfrm>
            <a:off x="303058" y="769327"/>
            <a:ext cx="8711400" cy="4223100"/>
          </a:xfrm>
          <a:prstGeom prst="rect">
            <a:avLst/>
          </a:prstGeom>
        </p:spPr>
        <p:txBody>
          <a:bodyPr spcFirstLastPara="1" wrap="square" lIns="0" tIns="0" rIns="0" bIns="45700" anchor="t" anchorCtr="0">
            <a:normAutofit lnSpcReduction="10000"/>
          </a:bodyPr>
          <a:lstStyle/>
          <a:p>
            <a:pPr marL="457200" lvl="0" indent="-406400" algn="l" rtl="0">
              <a:spcBef>
                <a:spcPts val="600"/>
              </a:spcBef>
              <a:spcAft>
                <a:spcPts val="0"/>
              </a:spcAft>
              <a:buSzPts val="2800"/>
              <a:buChar char="•"/>
            </a:pPr>
            <a:r>
              <a:rPr lang="en-US" dirty="0"/>
              <a:t>Figuring out the ideal parameter settings (team size, vector length, block size, “other”.) for:</a:t>
            </a:r>
            <a:endParaRPr dirty="0"/>
          </a:p>
          <a:p>
            <a:pPr marL="914400" lvl="1" indent="-406400" algn="l" rtl="0">
              <a:spcBef>
                <a:spcPts val="0"/>
              </a:spcBef>
              <a:spcAft>
                <a:spcPts val="0"/>
              </a:spcAft>
              <a:buSzPts val="2800"/>
              <a:buChar char="•"/>
            </a:pPr>
            <a:r>
              <a:rPr lang="en-US" dirty="0"/>
              <a:t>NVIDIA, AMD, Intel (GPU+CPU), …</a:t>
            </a:r>
            <a:endParaRPr dirty="0"/>
          </a:p>
          <a:p>
            <a:pPr marL="914400" lvl="1" indent="-406400" algn="l" rtl="0">
              <a:spcBef>
                <a:spcPts val="0"/>
              </a:spcBef>
              <a:spcAft>
                <a:spcPts val="0"/>
              </a:spcAft>
              <a:buSzPts val="2800"/>
              <a:buChar char="•"/>
            </a:pPr>
            <a:r>
              <a:rPr lang="en-US" dirty="0"/>
              <a:t>OpenMP, </a:t>
            </a:r>
            <a:r>
              <a:rPr lang="en-US" dirty="0" err="1"/>
              <a:t>OpenMPTarget</a:t>
            </a:r>
            <a:r>
              <a:rPr lang="en-US" dirty="0"/>
              <a:t>, HIP, CUDA</a:t>
            </a:r>
            <a:endParaRPr dirty="0"/>
          </a:p>
          <a:p>
            <a:pPr marL="914400" lvl="1" indent="-406400" algn="l" rtl="0">
              <a:spcBef>
                <a:spcPts val="0"/>
              </a:spcBef>
              <a:spcAft>
                <a:spcPts val="0"/>
              </a:spcAft>
              <a:buSzPts val="2800"/>
              <a:buChar char="•"/>
            </a:pPr>
            <a:r>
              <a:rPr lang="en-US" dirty="0"/>
              <a:t>V100, A100, MI100, …</a:t>
            </a:r>
            <a:endParaRPr dirty="0"/>
          </a:p>
          <a:p>
            <a:pPr marL="914400" lvl="1" indent="-406400" algn="l" rtl="0">
              <a:spcBef>
                <a:spcPts val="0"/>
              </a:spcBef>
              <a:spcAft>
                <a:spcPts val="0"/>
              </a:spcAft>
              <a:buSzPts val="2800"/>
              <a:buChar char="•"/>
            </a:pPr>
            <a:r>
              <a:rPr lang="en-US" dirty="0"/>
              <a:t>Every compiler</a:t>
            </a:r>
            <a:endParaRPr dirty="0"/>
          </a:p>
          <a:p>
            <a:pPr marL="914400" lvl="1" indent="-406400" algn="l" rtl="0">
              <a:spcBef>
                <a:spcPts val="0"/>
              </a:spcBef>
              <a:spcAft>
                <a:spcPts val="0"/>
              </a:spcAft>
              <a:buSzPts val="2800"/>
              <a:buChar char="•"/>
            </a:pPr>
            <a:r>
              <a:rPr lang="en-US" dirty="0"/>
              <a:t>Every dataset</a:t>
            </a:r>
            <a:endParaRPr dirty="0"/>
          </a:p>
          <a:p>
            <a:pPr marL="914400" lvl="1" indent="-406400" algn="l" rtl="0">
              <a:spcBef>
                <a:spcPts val="0"/>
              </a:spcBef>
              <a:spcAft>
                <a:spcPts val="0"/>
              </a:spcAft>
              <a:buSzPts val="2800"/>
              <a:buChar char="•"/>
            </a:pPr>
            <a:r>
              <a:rPr lang="en-US" dirty="0"/>
              <a:t>For every kernel</a:t>
            </a:r>
            <a:endParaRPr dirty="0"/>
          </a:p>
          <a:p>
            <a:pPr marL="457200" lvl="0" indent="-406400" algn="l" rtl="0">
              <a:spcBef>
                <a:spcPts val="0"/>
              </a:spcBef>
              <a:spcAft>
                <a:spcPts val="0"/>
              </a:spcAft>
              <a:buSzPts val="2800"/>
              <a:buChar char="•"/>
            </a:pPr>
            <a:r>
              <a:rPr lang="en-US" dirty="0"/>
              <a:t>Currently relies on expert heuristics - can we do better?</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f185c03650_0_32"/>
          <p:cNvSpPr txBox="1">
            <a:spLocks noGrp="1"/>
          </p:cNvSpPr>
          <p:nvPr>
            <p:ph type="title"/>
          </p:nvPr>
        </p:nvSpPr>
        <p:spPr>
          <a:xfrm>
            <a:off x="225188" y="89437"/>
            <a:ext cx="8789100" cy="49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Kokkos Autotuning Interface</a:t>
            </a:r>
            <a:endParaRPr/>
          </a:p>
        </p:txBody>
      </p:sp>
      <p:sp>
        <p:nvSpPr>
          <p:cNvPr id="81" name="Google Shape;81;gf185c03650_0_32"/>
          <p:cNvSpPr txBox="1">
            <a:spLocks noGrp="1"/>
          </p:cNvSpPr>
          <p:nvPr>
            <p:ph type="body" idx="1"/>
          </p:nvPr>
        </p:nvSpPr>
        <p:spPr>
          <a:xfrm>
            <a:off x="303058" y="769327"/>
            <a:ext cx="8711400" cy="4223100"/>
          </a:xfrm>
          <a:prstGeom prst="rect">
            <a:avLst/>
          </a:prstGeom>
        </p:spPr>
        <p:txBody>
          <a:bodyPr spcFirstLastPara="1" wrap="square" lIns="0" tIns="0" rIns="0" bIns="45700" anchor="t" anchorCtr="0">
            <a:normAutofit fontScale="85000" lnSpcReduction="20000"/>
          </a:bodyPr>
          <a:lstStyle/>
          <a:p>
            <a:pPr marL="457200" lvl="0" indent="-379730" algn="l" rtl="0">
              <a:spcBef>
                <a:spcPts val="600"/>
              </a:spcBef>
              <a:spcAft>
                <a:spcPts val="0"/>
              </a:spcAft>
              <a:buSzPct val="100000"/>
              <a:buAutoNum type="arabicPeriod"/>
            </a:pPr>
            <a:r>
              <a:rPr lang="en-US"/>
              <a:t>declare input variable(s) with </a:t>
            </a:r>
            <a:r>
              <a:rPr lang="en-US" b="1">
                <a:latin typeface="Courier New"/>
                <a:ea typeface="Courier New"/>
                <a:cs typeface="Courier New"/>
                <a:sym typeface="Courier New"/>
              </a:rPr>
              <a:t>kokkosp_declare_input_type()</a:t>
            </a:r>
            <a:endParaRPr/>
          </a:p>
          <a:p>
            <a:pPr marL="914400" lvl="1" indent="-379730" algn="l" rtl="0">
              <a:spcBef>
                <a:spcPts val="0"/>
              </a:spcBef>
              <a:spcAft>
                <a:spcPts val="0"/>
              </a:spcAft>
              <a:buSzPct val="100000"/>
              <a:buChar char="•"/>
            </a:pPr>
            <a:r>
              <a:rPr lang="en-US"/>
              <a:t>independent variables that describe the context for tuning (name, type, possible values)</a:t>
            </a:r>
            <a:endParaRPr/>
          </a:p>
          <a:p>
            <a:pPr marL="457200" lvl="0" indent="-379730" algn="l" rtl="0">
              <a:spcBef>
                <a:spcPts val="0"/>
              </a:spcBef>
              <a:spcAft>
                <a:spcPts val="0"/>
              </a:spcAft>
              <a:buSzPct val="100000"/>
              <a:buAutoNum type="arabicPeriod"/>
            </a:pPr>
            <a:r>
              <a:rPr lang="en-US"/>
              <a:t>declare output variable(s) with </a:t>
            </a:r>
            <a:r>
              <a:rPr lang="en-US" b="1">
                <a:latin typeface="Courier New"/>
                <a:ea typeface="Courier New"/>
                <a:cs typeface="Courier New"/>
                <a:sym typeface="Courier New"/>
              </a:rPr>
              <a:t>kokkosp_declare_output_type()</a:t>
            </a:r>
            <a:endParaRPr b="1">
              <a:latin typeface="Courier New"/>
              <a:ea typeface="Courier New"/>
              <a:cs typeface="Courier New"/>
              <a:sym typeface="Courier New"/>
            </a:endParaRPr>
          </a:p>
          <a:p>
            <a:pPr marL="914400" lvl="1" indent="-379730" algn="l" rtl="0">
              <a:spcBef>
                <a:spcPts val="0"/>
              </a:spcBef>
              <a:spcAft>
                <a:spcPts val="0"/>
              </a:spcAft>
              <a:buSzPct val="100000"/>
              <a:buChar char="•"/>
            </a:pPr>
            <a:r>
              <a:rPr lang="en-US"/>
              <a:t>dependent variable(s) to be tuned (name, type…)</a:t>
            </a:r>
            <a:endParaRPr/>
          </a:p>
          <a:p>
            <a:pPr marL="457200" lvl="0" indent="-379730" algn="l" rtl="0">
              <a:spcBef>
                <a:spcPts val="0"/>
              </a:spcBef>
              <a:spcAft>
                <a:spcPts val="0"/>
              </a:spcAft>
              <a:buSzPct val="100000"/>
              <a:buAutoNum type="arabicPeriod"/>
            </a:pPr>
            <a:r>
              <a:rPr lang="en-US"/>
              <a:t>define context with </a:t>
            </a:r>
            <a:r>
              <a:rPr lang="en-US" b="1">
                <a:latin typeface="Courier New"/>
                <a:ea typeface="Courier New"/>
                <a:cs typeface="Courier New"/>
                <a:sym typeface="Courier New"/>
              </a:rPr>
              <a:t>kokkosp_begin_context(), kokkosp_begin_context()</a:t>
            </a:r>
            <a:r>
              <a:rPr lang="en-US"/>
              <a:t> for measurement</a:t>
            </a:r>
            <a:endParaRPr/>
          </a:p>
          <a:p>
            <a:pPr marL="457200" lvl="0" indent="-379730" algn="l" rtl="0">
              <a:spcBef>
                <a:spcPts val="0"/>
              </a:spcBef>
              <a:spcAft>
                <a:spcPts val="0"/>
              </a:spcAft>
              <a:buSzPct val="100000"/>
              <a:buAutoNum type="arabicPeriod"/>
            </a:pPr>
            <a:r>
              <a:rPr lang="en-US"/>
              <a:t>request setting with </a:t>
            </a:r>
            <a:r>
              <a:rPr lang="en-US" b="1">
                <a:latin typeface="Courier New"/>
                <a:ea typeface="Courier New"/>
                <a:cs typeface="Courier New"/>
                <a:sym typeface="Courier New"/>
              </a:rPr>
              <a:t>kokkosp_request_values()</a:t>
            </a:r>
            <a:endParaRPr b="1">
              <a:latin typeface="Courier New"/>
              <a:ea typeface="Courier New"/>
              <a:cs typeface="Courier New"/>
              <a:sym typeface="Courier New"/>
            </a:endParaRPr>
          </a:p>
          <a:p>
            <a:pPr marL="914400" lvl="1" indent="-379730" algn="l" rtl="0">
              <a:spcBef>
                <a:spcPts val="0"/>
              </a:spcBef>
              <a:spcAft>
                <a:spcPts val="0"/>
              </a:spcAft>
              <a:buSzPct val="100000"/>
              <a:buChar char="•"/>
            </a:pPr>
            <a:r>
              <a:rPr lang="en-US"/>
              <a:t>For given context, please provide output value(s) for the current input value(s)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f960e5a24e_0_34"/>
          <p:cNvSpPr txBox="1">
            <a:spLocks noGrp="1"/>
          </p:cNvSpPr>
          <p:nvPr>
            <p:ph type="title"/>
          </p:nvPr>
        </p:nvSpPr>
        <p:spPr>
          <a:xfrm>
            <a:off x="228601" y="89437"/>
            <a:ext cx="8772000" cy="6216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Example inputs, outputs, contexts</a:t>
            </a:r>
            <a:endParaRPr/>
          </a:p>
        </p:txBody>
      </p:sp>
      <p:pic>
        <p:nvPicPr>
          <p:cNvPr id="88" name="Google Shape;88;gf960e5a24e_0_34"/>
          <p:cNvPicPr preferRelativeResize="0"/>
          <p:nvPr/>
        </p:nvPicPr>
        <p:blipFill>
          <a:blip r:embed="rId3">
            <a:alphaModFix/>
          </a:blip>
          <a:stretch>
            <a:fillRect/>
          </a:stretch>
        </p:blipFill>
        <p:spPr>
          <a:xfrm>
            <a:off x="347725" y="651829"/>
            <a:ext cx="5381900" cy="2028425"/>
          </a:xfrm>
          <a:prstGeom prst="rect">
            <a:avLst/>
          </a:prstGeom>
          <a:noFill/>
          <a:ln>
            <a:noFill/>
          </a:ln>
        </p:spPr>
      </p:pic>
      <p:pic>
        <p:nvPicPr>
          <p:cNvPr id="89" name="Google Shape;89;gf960e5a24e_0_34"/>
          <p:cNvPicPr preferRelativeResize="0"/>
          <p:nvPr/>
        </p:nvPicPr>
        <p:blipFill>
          <a:blip r:embed="rId4">
            <a:alphaModFix/>
          </a:blip>
          <a:stretch>
            <a:fillRect/>
          </a:stretch>
        </p:blipFill>
        <p:spPr>
          <a:xfrm>
            <a:off x="347725" y="2745350"/>
            <a:ext cx="8202598" cy="1021250"/>
          </a:xfrm>
          <a:prstGeom prst="rect">
            <a:avLst/>
          </a:prstGeom>
          <a:noFill/>
          <a:ln>
            <a:noFill/>
          </a:ln>
        </p:spPr>
      </p:pic>
      <p:pic>
        <p:nvPicPr>
          <p:cNvPr id="90" name="Google Shape;90;gf960e5a24e_0_34"/>
          <p:cNvPicPr preferRelativeResize="0"/>
          <p:nvPr/>
        </p:nvPicPr>
        <p:blipFill>
          <a:blip r:embed="rId5">
            <a:alphaModFix/>
          </a:blip>
          <a:stretch>
            <a:fillRect/>
          </a:stretch>
        </p:blipFill>
        <p:spPr>
          <a:xfrm>
            <a:off x="5876575" y="716837"/>
            <a:ext cx="2871927" cy="1664412"/>
          </a:xfrm>
          <a:prstGeom prst="rect">
            <a:avLst/>
          </a:prstGeom>
          <a:noFill/>
          <a:ln>
            <a:noFill/>
          </a:ln>
        </p:spPr>
      </p:pic>
      <p:pic>
        <p:nvPicPr>
          <p:cNvPr id="91" name="Google Shape;91;gf960e5a24e_0_34"/>
          <p:cNvPicPr preferRelativeResize="0"/>
          <p:nvPr/>
        </p:nvPicPr>
        <p:blipFill>
          <a:blip r:embed="rId6">
            <a:alphaModFix/>
          </a:blip>
          <a:stretch>
            <a:fillRect/>
          </a:stretch>
        </p:blipFill>
        <p:spPr>
          <a:xfrm>
            <a:off x="2346510" y="3831700"/>
            <a:ext cx="4205025" cy="1181450"/>
          </a:xfrm>
          <a:prstGeom prst="rect">
            <a:avLst/>
          </a:prstGeom>
          <a:noFill/>
          <a:ln>
            <a:noFill/>
          </a:ln>
        </p:spPr>
      </p:pic>
      <p:sp>
        <p:nvSpPr>
          <p:cNvPr id="92" name="Google Shape;92;gf960e5a24e_0_34"/>
          <p:cNvSpPr txBox="1"/>
          <p:nvPr/>
        </p:nvSpPr>
        <p:spPr>
          <a:xfrm>
            <a:off x="3360350" y="1020625"/>
            <a:ext cx="1600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Input samples</a:t>
            </a:r>
            <a:endParaRPr b="1">
              <a:solidFill>
                <a:schemeClr val="accent6"/>
              </a:solidFill>
              <a:latin typeface="Calibri"/>
              <a:ea typeface="Calibri"/>
              <a:cs typeface="Calibri"/>
              <a:sym typeface="Calibri"/>
            </a:endParaRPr>
          </a:p>
        </p:txBody>
      </p:sp>
      <p:sp>
        <p:nvSpPr>
          <p:cNvPr id="93" name="Google Shape;93;gf960e5a24e_0_34"/>
          <p:cNvSpPr txBox="1"/>
          <p:nvPr/>
        </p:nvSpPr>
        <p:spPr>
          <a:xfrm>
            <a:off x="7148300" y="1634725"/>
            <a:ext cx="1600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“Range” output example</a:t>
            </a:r>
            <a:endParaRPr b="1">
              <a:solidFill>
                <a:schemeClr val="accent6"/>
              </a:solidFill>
              <a:latin typeface="Calibri"/>
              <a:ea typeface="Calibri"/>
              <a:cs typeface="Calibri"/>
              <a:sym typeface="Calibri"/>
            </a:endParaRPr>
          </a:p>
        </p:txBody>
      </p:sp>
      <p:sp>
        <p:nvSpPr>
          <p:cNvPr id="94" name="Google Shape;94;gf960e5a24e_0_34"/>
          <p:cNvSpPr txBox="1"/>
          <p:nvPr/>
        </p:nvSpPr>
        <p:spPr>
          <a:xfrm>
            <a:off x="3191425" y="2987600"/>
            <a:ext cx="2303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“Set” output example</a:t>
            </a:r>
            <a:endParaRPr b="1">
              <a:solidFill>
                <a:schemeClr val="accent6"/>
              </a:solidFill>
              <a:latin typeface="Calibri"/>
              <a:ea typeface="Calibri"/>
              <a:cs typeface="Calibri"/>
              <a:sym typeface="Calibri"/>
            </a:endParaRPr>
          </a:p>
        </p:txBody>
      </p:sp>
      <p:sp>
        <p:nvSpPr>
          <p:cNvPr id="95" name="Google Shape;95;gf960e5a24e_0_34"/>
          <p:cNvSpPr txBox="1"/>
          <p:nvPr/>
        </p:nvSpPr>
        <p:spPr>
          <a:xfrm>
            <a:off x="4424250" y="4414325"/>
            <a:ext cx="1600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sample context</a:t>
            </a:r>
            <a:endParaRPr b="1">
              <a:solidFill>
                <a:schemeClr val="accent6"/>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f960e5a24e_0_3"/>
          <p:cNvSpPr txBox="1">
            <a:spLocks noGrp="1"/>
          </p:cNvSpPr>
          <p:nvPr>
            <p:ph type="title"/>
          </p:nvPr>
        </p:nvSpPr>
        <p:spPr>
          <a:xfrm>
            <a:off x="225188" y="89437"/>
            <a:ext cx="8789100" cy="49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Kokkos tuning status</a:t>
            </a:r>
            <a:endParaRPr/>
          </a:p>
        </p:txBody>
      </p:sp>
      <p:sp>
        <p:nvSpPr>
          <p:cNvPr id="102" name="Google Shape;102;gf960e5a24e_0_3"/>
          <p:cNvSpPr txBox="1">
            <a:spLocks noGrp="1"/>
          </p:cNvSpPr>
          <p:nvPr>
            <p:ph type="body" idx="1"/>
          </p:nvPr>
        </p:nvSpPr>
        <p:spPr>
          <a:xfrm>
            <a:off x="303058" y="769327"/>
            <a:ext cx="8711400" cy="4223100"/>
          </a:xfrm>
          <a:prstGeom prst="rect">
            <a:avLst/>
          </a:prstGeom>
        </p:spPr>
        <p:txBody>
          <a:bodyPr spcFirstLastPara="1" wrap="square" lIns="0" tIns="0" rIns="0" bIns="45700" anchor="t" anchorCtr="0">
            <a:normAutofit lnSpcReduction="20000"/>
          </a:bodyPr>
          <a:lstStyle/>
          <a:p>
            <a:pPr marL="0" lvl="0" indent="0" algn="l" rtl="0">
              <a:spcBef>
                <a:spcPts val="600"/>
              </a:spcBef>
              <a:spcAft>
                <a:spcPts val="0"/>
              </a:spcAft>
              <a:buNone/>
            </a:pPr>
            <a:r>
              <a:rPr lang="en-US"/>
              <a:t>The previous API can be used to autotune any aspect of any algorithm, but the develop branch of Kokkos provides the ability to autotune with:</a:t>
            </a:r>
            <a:endParaRPr/>
          </a:p>
          <a:p>
            <a:pPr marL="0" lvl="0" indent="0" algn="l" rtl="0">
              <a:spcBef>
                <a:spcPts val="600"/>
              </a:spcBef>
              <a:spcAft>
                <a:spcPts val="0"/>
              </a:spcAft>
              <a:buNone/>
            </a:pPr>
            <a:r>
              <a:rPr lang="en-US" b="1">
                <a:latin typeface="Courier New"/>
                <a:ea typeface="Courier New"/>
                <a:cs typeface="Courier New"/>
                <a:sym typeface="Courier New"/>
              </a:rPr>
              <a:t>	-DKokkos_ENABLE_TUNING=ON</a:t>
            </a:r>
            <a:endParaRPr b="1"/>
          </a:p>
          <a:p>
            <a:pPr marL="0" lvl="0" indent="0" algn="l" rtl="0">
              <a:spcBef>
                <a:spcPts val="600"/>
              </a:spcBef>
              <a:spcAft>
                <a:spcPts val="0"/>
              </a:spcAft>
              <a:buNone/>
            </a:pPr>
            <a:r>
              <a:rPr lang="en-US"/>
              <a:t>Automatically provides input and context variables for parallel_for, parallel_reduce, parallel_scan, parallel_copy.</a:t>
            </a:r>
            <a:endParaRPr/>
          </a:p>
          <a:p>
            <a:pPr marL="0" lvl="0" indent="0" algn="l" rtl="0">
              <a:spcBef>
                <a:spcPts val="600"/>
              </a:spcBef>
              <a:spcAft>
                <a:spcPts val="0"/>
              </a:spcAft>
              <a:buNone/>
            </a:pPr>
            <a:r>
              <a:rPr lang="en-US"/>
              <a:t>Output variables for TeamPolicy (v3.3) with Kokkos::AUTO as the team size and/or vector length, and for MDRangePolicy (v3.4) with no specified tile size.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f99577e6c0_2_22"/>
          <p:cNvSpPr txBox="1">
            <a:spLocks noGrp="1"/>
          </p:cNvSpPr>
          <p:nvPr>
            <p:ph type="title"/>
          </p:nvPr>
        </p:nvSpPr>
        <p:spPr>
          <a:xfrm>
            <a:off x="225188" y="89437"/>
            <a:ext cx="8789100" cy="4908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hlink"/>
              </a:buClr>
              <a:buSzPts val="1100"/>
              <a:buFont typeface="Arial"/>
              <a:buNone/>
            </a:pPr>
            <a:r>
              <a:rPr lang="en-US"/>
              <a:t>Artemis overview/history</a:t>
            </a:r>
            <a:endParaRPr/>
          </a:p>
          <a:p>
            <a:pPr marL="0" lvl="0" indent="0" algn="l" rtl="0">
              <a:spcBef>
                <a:spcPts val="0"/>
              </a:spcBef>
              <a:spcAft>
                <a:spcPts val="0"/>
              </a:spcAft>
              <a:buNone/>
            </a:pPr>
            <a:endParaRPr/>
          </a:p>
        </p:txBody>
      </p:sp>
      <p:sp>
        <p:nvSpPr>
          <p:cNvPr id="109" name="Google Shape;109;gf99577e6c0_2_22"/>
          <p:cNvSpPr txBox="1">
            <a:spLocks noGrp="1"/>
          </p:cNvSpPr>
          <p:nvPr>
            <p:ph type="body" idx="1"/>
          </p:nvPr>
        </p:nvSpPr>
        <p:spPr>
          <a:xfrm>
            <a:off x="303058" y="769327"/>
            <a:ext cx="8711400" cy="4223100"/>
          </a:xfrm>
          <a:prstGeom prst="rect">
            <a:avLst/>
          </a:prstGeom>
        </p:spPr>
        <p:txBody>
          <a:bodyPr spcFirstLastPara="1" wrap="square" lIns="0" tIns="0" rIns="0" bIns="45700" anchor="t" anchorCtr="0">
            <a:normAutofit fontScale="85000" lnSpcReduction="10000"/>
          </a:bodyPr>
          <a:lstStyle/>
          <a:p>
            <a:pPr marL="457200" lvl="0" indent="-379730" algn="l" rtl="0">
              <a:spcBef>
                <a:spcPts val="600"/>
              </a:spcBef>
              <a:spcAft>
                <a:spcPts val="0"/>
              </a:spcAft>
              <a:buSzPct val="100000"/>
              <a:buChar char="•"/>
            </a:pPr>
            <a:r>
              <a:rPr lang="en-US"/>
              <a:t>Motivation: Applications should operate optimally across a range of current and future systems without the need for costly code interventions in each new deployment.</a:t>
            </a:r>
            <a:endParaRPr/>
          </a:p>
          <a:p>
            <a:pPr marL="457200" lvl="0" indent="-379730" algn="l" rtl="0">
              <a:spcBef>
                <a:spcPts val="0"/>
              </a:spcBef>
              <a:spcAft>
                <a:spcPts val="0"/>
              </a:spcAft>
              <a:buSzPct val="100000"/>
              <a:buChar char="•"/>
            </a:pPr>
            <a:r>
              <a:rPr lang="en-US" i="1"/>
              <a:t>Apollo: Reusable Models for Fast, Dynamic Tuning of Input-Dependent Code</a:t>
            </a:r>
            <a:r>
              <a:rPr lang="en-US"/>
              <a:t>, Beckingsale et al., IPDPS 2017.  Online autotuning of Raja Kernel choices using models generated offline.</a:t>
            </a:r>
            <a:endParaRPr/>
          </a:p>
          <a:p>
            <a:pPr marL="457200" lvl="0" indent="-379730" algn="l" rtl="0">
              <a:spcBef>
                <a:spcPts val="0"/>
              </a:spcBef>
              <a:spcAft>
                <a:spcPts val="0"/>
              </a:spcAft>
              <a:buSzPct val="100000"/>
              <a:buChar char="•"/>
            </a:pPr>
            <a:r>
              <a:rPr lang="en-US" i="1"/>
              <a:t>Artemis: Automatic Runtime Tuning of Parallel Execution Parameters Using Machine Learning</a:t>
            </a:r>
            <a:r>
              <a:rPr lang="en-US"/>
              <a:t>, Wood et al., ISC 2021.</a:t>
            </a:r>
            <a:endParaRPr/>
          </a:p>
          <a:p>
            <a:pPr marL="914400" lvl="1" indent="-379730" algn="l" rtl="0">
              <a:spcBef>
                <a:spcPts val="0"/>
              </a:spcBef>
              <a:spcAft>
                <a:spcPts val="0"/>
              </a:spcAft>
              <a:buSzPct val="100000"/>
              <a:buChar char="•"/>
            </a:pPr>
            <a:r>
              <a:rPr lang="en-US"/>
              <a:t>Avoid the need to re-run comprehensive model training campaigns with every new code change, input deck, app configuration, scale, or deployment location.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f99577e6c0_3_12"/>
          <p:cNvSpPr txBox="1">
            <a:spLocks noGrp="1"/>
          </p:cNvSpPr>
          <p:nvPr>
            <p:ph type="title"/>
          </p:nvPr>
        </p:nvSpPr>
        <p:spPr>
          <a:xfrm>
            <a:off x="225188" y="89437"/>
            <a:ext cx="8789100" cy="49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Artemis - what does it do</a:t>
            </a:r>
            <a:endParaRPr/>
          </a:p>
        </p:txBody>
      </p:sp>
      <p:pic>
        <p:nvPicPr>
          <p:cNvPr id="116" name="Google Shape;116;gf99577e6c0_3_12"/>
          <p:cNvPicPr preferRelativeResize="0"/>
          <p:nvPr/>
        </p:nvPicPr>
        <p:blipFill>
          <a:blip r:embed="rId3">
            <a:alphaModFix/>
          </a:blip>
          <a:stretch>
            <a:fillRect/>
          </a:stretch>
        </p:blipFill>
        <p:spPr>
          <a:xfrm>
            <a:off x="4424275" y="1381762"/>
            <a:ext cx="1952895" cy="1999000"/>
          </a:xfrm>
          <a:prstGeom prst="rect">
            <a:avLst/>
          </a:prstGeom>
          <a:noFill/>
          <a:ln>
            <a:noFill/>
          </a:ln>
        </p:spPr>
      </p:pic>
      <p:pic>
        <p:nvPicPr>
          <p:cNvPr id="117" name="Google Shape;117;gf99577e6c0_3_12"/>
          <p:cNvPicPr preferRelativeResize="0"/>
          <p:nvPr/>
        </p:nvPicPr>
        <p:blipFill>
          <a:blip r:embed="rId4">
            <a:alphaModFix/>
          </a:blip>
          <a:stretch>
            <a:fillRect/>
          </a:stretch>
        </p:blipFill>
        <p:spPr>
          <a:xfrm>
            <a:off x="6479300" y="2888249"/>
            <a:ext cx="2475827" cy="2099825"/>
          </a:xfrm>
          <a:prstGeom prst="rect">
            <a:avLst/>
          </a:prstGeom>
          <a:noFill/>
          <a:ln>
            <a:noFill/>
          </a:ln>
        </p:spPr>
      </p:pic>
      <p:pic>
        <p:nvPicPr>
          <p:cNvPr id="118" name="Google Shape;118;gf99577e6c0_3_12"/>
          <p:cNvPicPr preferRelativeResize="0"/>
          <p:nvPr/>
        </p:nvPicPr>
        <p:blipFill>
          <a:blip r:embed="rId5">
            <a:alphaModFix/>
          </a:blip>
          <a:stretch>
            <a:fillRect/>
          </a:stretch>
        </p:blipFill>
        <p:spPr>
          <a:xfrm>
            <a:off x="356750" y="1068762"/>
            <a:ext cx="3819525" cy="3714750"/>
          </a:xfrm>
          <a:prstGeom prst="rect">
            <a:avLst/>
          </a:prstGeom>
          <a:noFill/>
          <a:ln>
            <a:noFill/>
          </a:ln>
        </p:spPr>
      </p:pic>
      <p:sp>
        <p:nvSpPr>
          <p:cNvPr id="119" name="Google Shape;119;gf99577e6c0_3_12"/>
          <p:cNvSpPr txBox="1"/>
          <p:nvPr/>
        </p:nvSpPr>
        <p:spPr>
          <a:xfrm>
            <a:off x="4189175" y="922725"/>
            <a:ext cx="2423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Entering a parallel region:</a:t>
            </a:r>
            <a:endParaRPr b="1">
              <a:solidFill>
                <a:schemeClr val="accent6"/>
              </a:solidFill>
              <a:latin typeface="Calibri"/>
              <a:ea typeface="Calibri"/>
              <a:cs typeface="Calibri"/>
              <a:sym typeface="Calibri"/>
            </a:endParaRPr>
          </a:p>
        </p:txBody>
      </p:sp>
      <p:sp>
        <p:nvSpPr>
          <p:cNvPr id="120" name="Google Shape;120;gf99577e6c0_3_12"/>
          <p:cNvSpPr txBox="1"/>
          <p:nvPr/>
        </p:nvSpPr>
        <p:spPr>
          <a:xfrm>
            <a:off x="475500" y="681475"/>
            <a:ext cx="2423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Overall Flow:</a:t>
            </a:r>
            <a:endParaRPr b="1">
              <a:solidFill>
                <a:schemeClr val="accent6"/>
              </a:solidFill>
              <a:latin typeface="Calibri"/>
              <a:ea typeface="Calibri"/>
              <a:cs typeface="Calibri"/>
              <a:sym typeface="Calibri"/>
            </a:endParaRPr>
          </a:p>
        </p:txBody>
      </p:sp>
      <p:sp>
        <p:nvSpPr>
          <p:cNvPr id="121" name="Google Shape;121;gf99577e6c0_3_12"/>
          <p:cNvSpPr txBox="1"/>
          <p:nvPr/>
        </p:nvSpPr>
        <p:spPr>
          <a:xfrm>
            <a:off x="6505663" y="2108154"/>
            <a:ext cx="2423100"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dirty="0">
                <a:solidFill>
                  <a:schemeClr val="accent6"/>
                </a:solidFill>
                <a:latin typeface="Calibri"/>
                <a:ea typeface="Calibri"/>
                <a:cs typeface="Calibri"/>
                <a:sym typeface="Calibri"/>
              </a:rPr>
              <a:t>Concluding each simulation timestep / iteration</a:t>
            </a:r>
            <a:endParaRPr b="1" dirty="0">
              <a:solidFill>
                <a:schemeClr val="accent6"/>
              </a:solidFill>
              <a:latin typeface="Calibri"/>
              <a:ea typeface="Calibri"/>
              <a:cs typeface="Calibri"/>
              <a:sym typeface="Calibri"/>
            </a:endParaRPr>
          </a:p>
          <a:p>
            <a:pPr marL="0" lvl="0" indent="0" algn="ctr" rtl="0">
              <a:spcBef>
                <a:spcPts val="0"/>
              </a:spcBef>
              <a:spcAft>
                <a:spcPts val="0"/>
              </a:spcAft>
              <a:buNone/>
            </a:pPr>
            <a:r>
              <a:rPr lang="en-US" b="1" dirty="0">
                <a:solidFill>
                  <a:schemeClr val="accent6"/>
                </a:solidFill>
                <a:latin typeface="Calibri"/>
                <a:ea typeface="Calibri"/>
                <a:cs typeface="Calibri"/>
                <a:sym typeface="Calibri"/>
              </a:rPr>
              <a:t>(done for each region):</a:t>
            </a:r>
            <a:endParaRPr b="1" dirty="0">
              <a:solidFill>
                <a:schemeClr val="accent6"/>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f185c03650_0_59"/>
          <p:cNvSpPr txBox="1">
            <a:spLocks noGrp="1"/>
          </p:cNvSpPr>
          <p:nvPr>
            <p:ph type="title"/>
          </p:nvPr>
        </p:nvSpPr>
        <p:spPr>
          <a:xfrm>
            <a:off x="225188" y="89437"/>
            <a:ext cx="8789100" cy="49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Artemis - Kokkos results</a:t>
            </a:r>
            <a:endParaRPr/>
          </a:p>
        </p:txBody>
      </p:sp>
      <p:pic>
        <p:nvPicPr>
          <p:cNvPr id="128" name="Google Shape;128;gf185c03650_0_59"/>
          <p:cNvPicPr preferRelativeResize="0"/>
          <p:nvPr/>
        </p:nvPicPr>
        <p:blipFill>
          <a:blip r:embed="rId3">
            <a:alphaModFix/>
          </a:blip>
          <a:stretch>
            <a:fillRect/>
          </a:stretch>
        </p:blipFill>
        <p:spPr>
          <a:xfrm>
            <a:off x="304800" y="1186462"/>
            <a:ext cx="8839200" cy="3485489"/>
          </a:xfrm>
          <a:prstGeom prst="rect">
            <a:avLst/>
          </a:prstGeom>
          <a:noFill/>
          <a:ln>
            <a:noFill/>
          </a:ln>
        </p:spPr>
      </p:pic>
      <p:sp>
        <p:nvSpPr>
          <p:cNvPr id="129" name="Google Shape;129;gf185c03650_0_59"/>
          <p:cNvSpPr txBox="1"/>
          <p:nvPr/>
        </p:nvSpPr>
        <p:spPr>
          <a:xfrm>
            <a:off x="344850" y="4739200"/>
            <a:ext cx="56379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600"/>
              </a:spcAft>
              <a:buNone/>
            </a:pPr>
            <a:r>
              <a:rPr lang="en-US" sz="1000" b="1">
                <a:solidFill>
                  <a:schemeClr val="hlink"/>
                </a:solidFill>
                <a:latin typeface="Calibri"/>
                <a:ea typeface="Calibri"/>
                <a:cs typeface="Calibri"/>
                <a:sym typeface="Calibri"/>
              </a:rPr>
              <a:t>CUDA Experiments: </a:t>
            </a:r>
            <a:r>
              <a:rPr lang="en-US" sz="1000">
                <a:solidFill>
                  <a:schemeClr val="hlink"/>
                </a:solidFill>
                <a:latin typeface="Calibri"/>
                <a:ea typeface="Calibri"/>
                <a:cs typeface="Calibri"/>
                <a:sym typeface="Calibri"/>
              </a:rPr>
              <a:t>NVIDIA V100 (Volta), IBM Power9 architecture, CUDA version 10</a:t>
            </a:r>
            <a:endParaRPr sz="1000">
              <a:solidFill>
                <a:schemeClr val="hlink"/>
              </a:solidFill>
              <a:latin typeface="Calibri"/>
              <a:ea typeface="Calibri"/>
              <a:cs typeface="Calibri"/>
              <a:sym typeface="Calibri"/>
            </a:endParaRPr>
          </a:p>
        </p:txBody>
      </p:sp>
      <p:sp>
        <p:nvSpPr>
          <p:cNvPr id="130" name="Google Shape;130;gf185c03650_0_59"/>
          <p:cNvSpPr txBox="1"/>
          <p:nvPr/>
        </p:nvSpPr>
        <p:spPr>
          <a:xfrm>
            <a:off x="344850" y="683250"/>
            <a:ext cx="8586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Training SPMV (Kokkos Kernels), tuning team size 1-1024, vector size 1-32, rows per thread 1-4096.</a:t>
            </a:r>
            <a:endParaRPr b="1">
              <a:solidFill>
                <a:schemeClr val="accent6"/>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presentation_16x9">
  <a:themeElements>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2273</Words>
  <Application>Microsoft Macintosh PowerPoint</Application>
  <PresentationFormat>On-screen Show (16:9)</PresentationFormat>
  <Paragraphs>216</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Courier New</vt:lpstr>
      <vt:lpstr>Noto Sans Symbols</vt:lpstr>
      <vt:lpstr>Times</vt:lpstr>
      <vt:lpstr>presentation_16x9</vt:lpstr>
      <vt:lpstr>Autotuning Kokkos with Artemis &amp; APEX</vt:lpstr>
      <vt:lpstr>Kokkos Overview</vt:lpstr>
      <vt:lpstr>Kokkos Autotuning Motivation</vt:lpstr>
      <vt:lpstr>Kokkos Autotuning Interface</vt:lpstr>
      <vt:lpstr>Example inputs, outputs, contexts</vt:lpstr>
      <vt:lpstr>Kokkos tuning status</vt:lpstr>
      <vt:lpstr>Artemis overview/history </vt:lpstr>
      <vt:lpstr>Artemis - what does it do</vt:lpstr>
      <vt:lpstr>Artemis - Kokkos results</vt:lpstr>
      <vt:lpstr>PowerPoint Presentation</vt:lpstr>
      <vt:lpstr>APEX Measurement Output</vt:lpstr>
      <vt:lpstr>APEX policy search methods</vt:lpstr>
      <vt:lpstr>Previous APEX Autotuning Results</vt:lpstr>
      <vt:lpstr>Focus of APEX tuning</vt:lpstr>
      <vt:lpstr>XGC Example: HBPS SciDAC Project</vt:lpstr>
      <vt:lpstr>Inputs, outputs, contexts</vt:lpstr>
      <vt:lpstr>Multi-modal results...</vt:lpstr>
      <vt:lpstr>Need another Input...</vt:lpstr>
      <vt:lpstr>Segregating the data</vt:lpstr>
      <vt:lpstr>Overall benefit?  No(t yet?)</vt:lpstr>
      <vt:lpstr>Other data issues...</vt:lpstr>
      <vt:lpstr>APEX: Open Issues/questions</vt:lpstr>
      <vt:lpstr>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Autotuning Kokkos with Artemis &amp; APEX</dc:title>
  <dc:creator>Microsoft Office User</dc:creator>
  <cp:lastModifiedBy>Kevin Huck</cp:lastModifiedBy>
  <cp:revision>3</cp:revision>
  <dcterms:created xsi:type="dcterms:W3CDTF">2017-09-13T17:09:38Z</dcterms:created>
  <dcterms:modified xsi:type="dcterms:W3CDTF">2022-02-18T22:03:37Z</dcterms:modified>
</cp:coreProperties>
</file>