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5" r:id="rId10"/>
    <p:sldId id="268" r:id="rId11"/>
    <p:sldId id="270" r:id="rId12"/>
    <p:sldId id="274" r:id="rId13"/>
    <p:sldId id="276" r:id="rId14"/>
    <p:sldId id="277" r:id="rId15"/>
    <p:sldId id="278" r:id="rId16"/>
    <p:sldId id="27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1500">
          <p15:clr>
            <a:srgbClr val="A4A3A4"/>
          </p15:clr>
        </p15:guide>
        <p15:guide id="6" pos="5565">
          <p15:clr>
            <a:srgbClr val="A4A3A4"/>
          </p15:clr>
        </p15:guide>
        <p15:guide id="7" pos="317">
          <p15:clr>
            <a:srgbClr val="A4A3A4"/>
          </p15:clr>
        </p15:guide>
        <p15:guide id="8" pos="151">
          <p15:clr>
            <a:srgbClr val="A4A3A4"/>
          </p15:clr>
        </p15:guide>
        <p15:guide id="9" pos="413">
          <p15:clr>
            <a:srgbClr val="9AA0A6"/>
          </p15:clr>
        </p15:guide>
        <p15:guide id="10" pos="3042">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0vpCH1PTdN/LUV7pJXj16thS0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718"/>
  </p:normalViewPr>
  <p:slideViewPr>
    <p:cSldViewPr snapToGrid="0">
      <p:cViewPr varScale="1">
        <p:scale>
          <a:sx n="156" d="100"/>
          <a:sy n="156" d="100"/>
        </p:scale>
        <p:origin x="256" y="168"/>
      </p:cViewPr>
      <p:guideLst>
        <p:guide orient="horz" pos="271"/>
        <p:guide orient="horz" pos="3092"/>
        <p:guide orient="horz" pos="517"/>
        <p:guide orient="horz" pos="895"/>
        <p:guide orient="horz" pos="1500"/>
        <p:guide pos="5565"/>
        <p:guide pos="317"/>
        <p:guide pos="151"/>
        <p:guide pos="413"/>
        <p:guide pos="3042"/>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f185c036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f185c0365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Kokkos programming model library promises a means to deliver portable performance across different back ends, including OpenMP, CUDA, HIP and OneAPI.  While the Kokkos library provides reasonable defaults for mapping data Views to the different back ends, the default parameter settings are driven by  heuristics that may make incorrect assumptions.  For this reason, the Kokkos library provides an API for “autotuning” the parameters used in parallel algorithms.  In this talk, we will discuss work in progress in which we experiment with this API, suggest improvements, and identify areas in which AI/ML expertise/software is needed to realize the goal of optimized Kokkos parameter settings.</a:t>
            </a:r>
            <a:endParaRPr/>
          </a:p>
          <a:p>
            <a:pPr marL="0" lvl="0" indent="0" algn="l" rtl="0">
              <a:spcBef>
                <a:spcPts val="0"/>
              </a:spcBef>
              <a:spcAft>
                <a:spcPts val="0"/>
              </a:spcAft>
              <a:buNone/>
            </a:pPr>
            <a:endParaRPr/>
          </a:p>
          <a:p>
            <a:pPr marL="0" lvl="0" indent="0" algn="l" rtl="0">
              <a:spcBef>
                <a:spcPts val="0"/>
              </a:spcBef>
              <a:spcAft>
                <a:spcPts val="0"/>
              </a:spcAft>
              <a:buNone/>
            </a:pPr>
            <a:r>
              <a:rPr lang="en-US"/>
              <a:t>Very much a work in progress, the Artemis work is distributed and discussed/used in Kokkos tutorials.</a:t>
            </a:r>
            <a:endParaRPr/>
          </a:p>
        </p:txBody>
      </p:sp>
      <p:sp>
        <p:nvSpPr>
          <p:cNvPr id="50" name="Google Shape;50;gf185c0365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99577e6c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99577e6c0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f99577e6c0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185c0365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185c03650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tuning of RangePolicy allows us to test with XGC.</a:t>
            </a:r>
            <a:endParaRPr/>
          </a:p>
        </p:txBody>
      </p:sp>
      <p:sp>
        <p:nvSpPr>
          <p:cNvPr id="176" name="Google Shape;176;gf185c03650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185c0365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185c03650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Converged on 384.  This was before we started looking at the launch bounds.</a:t>
            </a:r>
            <a:endParaRPr dirty="0"/>
          </a:p>
        </p:txBody>
      </p:sp>
      <p:sp>
        <p:nvSpPr>
          <p:cNvPr id="226" name="Google Shape;226;gf185c03650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960e5a24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960e5a24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Likely, we are seeing a mix of electron push and ion push.  The electron push takes much more effort, but the same kernel is used for both.  Unfortunately, we don’t know if we can trust these results…</a:t>
            </a:r>
            <a:endParaRPr/>
          </a:p>
          <a:p>
            <a:pPr marL="0" lvl="0" indent="0" algn="l" rtl="0">
              <a:spcBef>
                <a:spcPts val="0"/>
              </a:spcBef>
              <a:spcAft>
                <a:spcPts val="0"/>
              </a:spcAft>
              <a:buNone/>
            </a:pPr>
            <a:endParaRPr/>
          </a:p>
          <a:p>
            <a:pPr marL="0" lvl="0" indent="0" algn="l" rtl="0">
              <a:spcBef>
                <a:spcPts val="0"/>
              </a:spcBef>
              <a:spcAft>
                <a:spcPts val="0"/>
              </a:spcAft>
              <a:buNone/>
            </a:pPr>
            <a:r>
              <a:rPr lang="en-US"/>
              <a:t>Pushing a range as additional context would be helpful.</a:t>
            </a:r>
            <a:endParaRPr/>
          </a:p>
        </p:txBody>
      </p:sp>
      <p:sp>
        <p:nvSpPr>
          <p:cNvPr id="257" name="Google Shape;257;gf960e5a24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185c0365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185c03650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Complex searches - research problem, or engineering problem?</a:t>
            </a:r>
            <a:endParaRPr/>
          </a:p>
          <a:p>
            <a:pPr marL="0" lvl="0" indent="0" algn="l" rtl="0">
              <a:spcBef>
                <a:spcPts val="0"/>
              </a:spcBef>
              <a:spcAft>
                <a:spcPts val="0"/>
              </a:spcAft>
              <a:buNone/>
            </a:pPr>
            <a:endParaRPr/>
          </a:p>
          <a:p>
            <a:pPr marL="0" lvl="0" indent="0" algn="l" rtl="0">
              <a:spcBef>
                <a:spcPts val="0"/>
              </a:spcBef>
              <a:spcAft>
                <a:spcPts val="0"/>
              </a:spcAft>
              <a:buNone/>
            </a:pPr>
            <a:r>
              <a:rPr lang="en-US"/>
              <a:t>Active Harmony approach is not great.  It works fine for the project’s larger goals, but for a simple search in this executable, not ideal.  Lots of things can and do go wrong, it’s not production quality for always-on tuning</a:t>
            </a:r>
            <a:endParaRPr/>
          </a:p>
        </p:txBody>
      </p:sp>
      <p:sp>
        <p:nvSpPr>
          <p:cNvPr id="267" name="Google Shape;267;gf185c03650_0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185c0365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f185c03650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Artemis: “We take a learned model and "export it as C++", like an oracle function that can take the same inputs in the same order as were sent to Artemis for training, and returns a policy index, but there is no Artemis at runtime. Version 1 sacrifices the regression tree and retraining capbility but that's fine, per the Sandia spec.”</a:t>
            </a:r>
            <a:endParaRPr/>
          </a:p>
          <a:p>
            <a:pPr marL="0" lvl="0" indent="0" algn="l" rtl="0">
              <a:spcBef>
                <a:spcPts val="0"/>
              </a:spcBef>
              <a:spcAft>
                <a:spcPts val="0"/>
              </a:spcAft>
              <a:buNone/>
            </a:pPr>
            <a:endParaRPr/>
          </a:p>
          <a:p>
            <a:pPr marL="0" lvl="0" indent="0" algn="l" rtl="0">
              <a:spcBef>
                <a:spcPts val="0"/>
              </a:spcBef>
              <a:spcAft>
                <a:spcPts val="0"/>
              </a:spcAft>
              <a:buNone/>
            </a:pPr>
            <a:r>
              <a:rPr lang="en-US"/>
              <a:t>Let’s work together!  I need help!</a:t>
            </a:r>
            <a:endParaRPr/>
          </a:p>
        </p:txBody>
      </p:sp>
      <p:sp>
        <p:nvSpPr>
          <p:cNvPr id="274" name="Google Shape;274;gf185c03650_0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185c0365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185c03650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Kokkos is an abstraction layer to provide performance portability for these different heterogeneous systems. Write once, run everywhere!</a:t>
            </a:r>
            <a:endParaRPr/>
          </a:p>
        </p:txBody>
      </p:sp>
      <p:sp>
        <p:nvSpPr>
          <p:cNvPr id="63" name="Google Shape;63;gf185c03650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185c0365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185c03650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(team size, vector length, block size, “other”)</a:t>
            </a:r>
            <a:endParaRPr dirty="0"/>
          </a:p>
        </p:txBody>
      </p:sp>
      <p:sp>
        <p:nvSpPr>
          <p:cNvPr id="71" name="Google Shape;71;gf185c03650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185c0365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185c03650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nice simple API.</a:t>
            </a:r>
            <a:endParaRPr/>
          </a:p>
        </p:txBody>
      </p:sp>
      <p:sp>
        <p:nvSpPr>
          <p:cNvPr id="78" name="Google Shape;78;gf185c03650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960e5a24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960e5a24e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Waiting on PR4365 to make this available in real kokkos.  Currently in a branch of a fork.</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[khuck@login2.summit kokkos_tuning]$ git branch  </a:t>
            </a:r>
            <a:endParaRPr/>
          </a:p>
          <a:p>
            <a:pPr marL="0" lvl="0" indent="0" algn="l" rtl="0">
              <a:spcBef>
                <a:spcPts val="0"/>
              </a:spcBef>
              <a:spcAft>
                <a:spcPts val="0"/>
              </a:spcAft>
              <a:buClr>
                <a:schemeClr val="dk1"/>
              </a:buClr>
              <a:buSzPts val="1100"/>
              <a:buFont typeface="Arial"/>
              <a:buNone/>
            </a:pPr>
            <a:r>
              <a:rPr lang="en-US"/>
              <a:t>  feature/tune-cuda-forall</a:t>
            </a:r>
            <a:endParaRPr/>
          </a:p>
          <a:p>
            <a:pPr marL="0" lvl="0" indent="0" algn="l" rtl="0">
              <a:spcBef>
                <a:spcPts val="0"/>
              </a:spcBef>
              <a:spcAft>
                <a:spcPts val="0"/>
              </a:spcAft>
              <a:buClr>
                <a:schemeClr val="dk1"/>
              </a:buClr>
              <a:buSzPts val="1100"/>
              <a:buFont typeface="Arial"/>
              <a:buNone/>
            </a:pPr>
            <a:r>
              <a:rPr lang="en-US"/>
              <a:t>* feature/tune-cuda-forall-ymmv</a:t>
            </a:r>
            <a:endParaRPr/>
          </a:p>
          <a:p>
            <a:pPr marL="0" lvl="0" indent="0" algn="l" rtl="0">
              <a:spcBef>
                <a:spcPts val="0"/>
              </a:spcBef>
              <a:spcAft>
                <a:spcPts val="0"/>
              </a:spcAft>
              <a:buClr>
                <a:schemeClr val="dk1"/>
              </a:buClr>
              <a:buSzPts val="1100"/>
              <a:buFont typeface="Arial"/>
              <a:buNone/>
            </a:pPr>
            <a:r>
              <a:rPr lang="en-US"/>
              <a:t>[khuck@login2.summit kokkos_tuning]$ git remote -v</a:t>
            </a:r>
            <a:endParaRPr/>
          </a:p>
          <a:p>
            <a:pPr marL="0" lvl="0" indent="0" algn="l" rtl="0">
              <a:spcBef>
                <a:spcPts val="0"/>
              </a:spcBef>
              <a:spcAft>
                <a:spcPts val="0"/>
              </a:spcAft>
              <a:buClr>
                <a:schemeClr val="dk1"/>
              </a:buClr>
              <a:buSzPts val="1100"/>
              <a:buFont typeface="Arial"/>
              <a:buNone/>
            </a:pPr>
            <a:r>
              <a:rPr lang="en-US"/>
              <a:t>origin	git@github.com:DavidPoliakoff/kokkos.git (fetch)</a:t>
            </a:r>
            <a:endParaRPr/>
          </a:p>
          <a:p>
            <a:pPr marL="0" lvl="0" indent="0" algn="l" rtl="0">
              <a:spcBef>
                <a:spcPts val="0"/>
              </a:spcBef>
              <a:spcAft>
                <a:spcPts val="0"/>
              </a:spcAft>
              <a:buClr>
                <a:schemeClr val="dk1"/>
              </a:buClr>
              <a:buSzPts val="1100"/>
              <a:buFont typeface="Arial"/>
              <a:buNone/>
            </a:pPr>
            <a:r>
              <a:rPr lang="en-US"/>
              <a:t>origin	git@github.com:DavidPoliakoff/kokkos.git (push)</a:t>
            </a:r>
            <a:endParaRPr/>
          </a:p>
          <a:p>
            <a:pPr marL="0" lvl="0" indent="0" algn="l" rtl="0">
              <a:spcBef>
                <a:spcPts val="0"/>
              </a:spcBef>
              <a:spcAft>
                <a:spcPts val="0"/>
              </a:spcAft>
              <a:buNone/>
            </a:pPr>
            <a:endParaRPr/>
          </a:p>
        </p:txBody>
      </p:sp>
      <p:sp>
        <p:nvSpPr>
          <p:cNvPr id="99" name="Google Shape;99;gf960e5a24e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99577e6c0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99577e6c0_2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we introduce the first tool, and discuss the history of the project.  Artemis is Apollo’s twin sister.   Raja and Kokkos both supported.</a:t>
            </a:r>
            <a:endParaRPr/>
          </a:p>
        </p:txBody>
      </p:sp>
      <p:sp>
        <p:nvSpPr>
          <p:cNvPr id="106" name="Google Shape;106;gf99577e6c0_2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99577e6c0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99577e6c0_3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Entering a parallel region (every time):</a:t>
            </a:r>
            <a:endParaRPr/>
          </a:p>
          <a:p>
            <a:pPr marL="457200" lvl="0" indent="-317500" algn="l" rtl="0">
              <a:spcBef>
                <a:spcPts val="0"/>
              </a:spcBef>
              <a:spcAft>
                <a:spcPts val="0"/>
              </a:spcAft>
              <a:buSzPts val="1400"/>
              <a:buChar char="-"/>
            </a:pPr>
            <a:r>
              <a:rPr lang="en-US"/>
              <a:t>utilize the model, either training or evaluation</a:t>
            </a:r>
            <a:endParaRPr/>
          </a:p>
          <a:p>
            <a:pPr marL="457200" lvl="0" indent="-317500" algn="l" rtl="0">
              <a:spcBef>
                <a:spcPts val="0"/>
              </a:spcBef>
              <a:spcAft>
                <a:spcPts val="0"/>
              </a:spcAft>
              <a:buSzPts val="1400"/>
              <a:buChar char="-"/>
            </a:pPr>
            <a:r>
              <a:rPr lang="en-US"/>
              <a:t>training models explore different tuning choices to generate data sets for learning - model is random forest</a:t>
            </a:r>
            <a:endParaRPr/>
          </a:p>
          <a:p>
            <a:pPr marL="457200" lvl="0" indent="-317500" algn="l" rtl="0">
              <a:spcBef>
                <a:spcPts val="0"/>
              </a:spcBef>
              <a:spcAft>
                <a:spcPts val="0"/>
              </a:spcAft>
              <a:buSzPts val="1400"/>
              <a:buChar char="-"/>
            </a:pPr>
            <a:r>
              <a:rPr lang="en-US"/>
              <a:t>evaluation models are the result of the training, and they make policy recommendations after observing values for which there are trained results</a:t>
            </a:r>
            <a:endParaRPr/>
          </a:p>
          <a:p>
            <a:pPr marL="457200" lvl="0" indent="-317500" algn="l" rtl="0">
              <a:spcBef>
                <a:spcPts val="0"/>
              </a:spcBef>
              <a:spcAft>
                <a:spcPts val="0"/>
              </a:spcAft>
              <a:buSzPts val="1400"/>
              <a:buChar char="-"/>
            </a:pPr>
            <a:r>
              <a:rPr lang="en-US"/>
              <a:t>performance is tracked to ensure model fitness over time</a:t>
            </a:r>
            <a:endParaRPr/>
          </a:p>
          <a:p>
            <a:pPr marL="0" lvl="0" indent="0" algn="l" rtl="0">
              <a:spcBef>
                <a:spcPts val="0"/>
              </a:spcBef>
              <a:spcAft>
                <a:spcPts val="0"/>
              </a:spcAft>
              <a:buNone/>
            </a:pPr>
            <a:r>
              <a:rPr lang="en-US"/>
              <a:t>Concluding each step (Basically, there's a point at which you tell Artemis "hey, process what you've seen," and for RAJA that's the main iteration boundary, for Kokkos it's just done every N kernels):</a:t>
            </a:r>
            <a:endParaRPr/>
          </a:p>
          <a:p>
            <a:pPr marL="457200" lvl="0" indent="-317500" algn="l" rtl="0">
              <a:spcBef>
                <a:spcPts val="0"/>
              </a:spcBef>
              <a:spcAft>
                <a:spcPts val="0"/>
              </a:spcAft>
              <a:buSzPts val="1400"/>
              <a:buChar char="-"/>
            </a:pPr>
            <a:r>
              <a:rPr lang="en-US"/>
              <a:t>Any regions that have training models attached will have an evaluation model constructed for it</a:t>
            </a:r>
            <a:endParaRPr/>
          </a:p>
          <a:p>
            <a:pPr marL="457200" lvl="0" indent="-317500" algn="l" rtl="0">
              <a:spcBef>
                <a:spcPts val="0"/>
              </a:spcBef>
              <a:spcAft>
                <a:spcPts val="0"/>
              </a:spcAft>
              <a:buSzPts val="1400"/>
              <a:buChar char="-"/>
            </a:pPr>
            <a:r>
              <a:rPr lang="en-US"/>
              <a:t>If a region has an evaluation model, the observed features/performance from within the step are used to make performance predictions with the built-in regression tree</a:t>
            </a:r>
            <a:endParaRPr/>
          </a:p>
          <a:p>
            <a:pPr marL="457200" lvl="0" indent="-317500" algn="l" rtl="0">
              <a:spcBef>
                <a:spcPts val="0"/>
              </a:spcBef>
              <a:spcAft>
                <a:spcPts val="0"/>
              </a:spcAft>
              <a:buSzPts val="1400"/>
              <a:buChar char="-"/>
            </a:pPr>
            <a:r>
              <a:rPr lang="en-US"/>
              <a:t>poorly performing models will result in a new training model being dispatched for this region, handling either new inputs (insufficient data) or stale model (no longer representative of the overall situation)</a:t>
            </a:r>
            <a:endParaRPr/>
          </a:p>
        </p:txBody>
      </p:sp>
      <p:sp>
        <p:nvSpPr>
          <p:cNvPr id="113" name="Google Shape;113;gf99577e6c0_3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185c0365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185c03650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inputs: kernel_name, kernel_type, spmv.num_rows, spmv.nnz</a:t>
            </a:r>
            <a:endParaRPr/>
          </a:p>
          <a:p>
            <a:pPr marL="0" lvl="0" indent="0" algn="l" rtl="0">
              <a:spcBef>
                <a:spcPts val="0"/>
              </a:spcBef>
              <a:spcAft>
                <a:spcPts val="0"/>
              </a:spcAft>
              <a:buNone/>
            </a:pPr>
            <a:r>
              <a:rPr lang="en-US"/>
              <a:t>outputs: spmv.rows_per_thread (and others listed)</a:t>
            </a:r>
            <a:endParaRPr/>
          </a:p>
          <a:p>
            <a:pPr marL="0" lvl="0" indent="0" algn="l" rtl="0">
              <a:spcBef>
                <a:spcPts val="0"/>
              </a:spcBef>
              <a:spcAft>
                <a:spcPts val="0"/>
              </a:spcAft>
              <a:buNone/>
            </a:pPr>
            <a:endParaRPr/>
          </a:p>
          <a:p>
            <a:pPr marL="0" lvl="0" indent="0" algn="l" rtl="0">
              <a:spcBef>
                <a:spcPts val="0"/>
              </a:spcBef>
              <a:spcAft>
                <a:spcPts val="0"/>
              </a:spcAft>
              <a:buNone/>
            </a:pPr>
            <a:r>
              <a:rPr lang="en-US"/>
              <a:t>Also used to tune Kokkos Kernels within real applications, publication TBD.</a:t>
            </a:r>
            <a:endParaRPr/>
          </a:p>
        </p:txBody>
      </p:sp>
      <p:sp>
        <p:nvSpPr>
          <p:cNvPr id="125" name="Google Shape;125;gf185c03650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185c036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185c03650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HPX is in the figure, but that was from the original design.  The task data can come from anything - in fact, the Kokkos integration doesn’t use the Kokkos profiling interface at all - it uses counters/timers recorded at the context begin/end steps.</a:t>
            </a:r>
            <a:endParaRPr/>
          </a:p>
        </p:txBody>
      </p:sp>
      <p:sp>
        <p:nvSpPr>
          <p:cNvPr id="134" name="Google Shape;134;gf185c03650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Option A">
  <p:cSld name="1_*Cover Option A">
    <p:bg>
      <p:bgPr>
        <a:solidFill>
          <a:schemeClr val="lt1"/>
        </a:solidFill>
        <a:effectLst/>
      </p:bgPr>
    </p:bg>
    <p:spTree>
      <p:nvGrpSpPr>
        <p:cNvPr id="1" name="Shape 14"/>
        <p:cNvGrpSpPr/>
        <p:nvPr/>
      </p:nvGrpSpPr>
      <p:grpSpPr>
        <a:xfrm>
          <a:off x="0" y="0"/>
          <a:ext cx="0" cy="0"/>
          <a:chOff x="0" y="0"/>
          <a:chExt cx="0" cy="0"/>
        </a:xfrm>
      </p:grpSpPr>
      <p:pic>
        <p:nvPicPr>
          <p:cNvPr id="15" name="Google Shape;15;p13"/>
          <p:cNvPicPr preferRelativeResize="0"/>
          <p:nvPr/>
        </p:nvPicPr>
        <p:blipFill rotWithShape="1">
          <a:blip r:embed="rId2">
            <a:alphaModFix/>
          </a:blip>
          <a:srcRect/>
          <a:stretch/>
        </p:blipFill>
        <p:spPr>
          <a:xfrm>
            <a:off x="3823" y="667512"/>
            <a:ext cx="9134156" cy="2029968"/>
          </a:xfrm>
          <a:prstGeom prst="rect">
            <a:avLst/>
          </a:prstGeom>
          <a:noFill/>
          <a:ln>
            <a:noFill/>
          </a:ln>
        </p:spPr>
      </p:pic>
      <p:sp>
        <p:nvSpPr>
          <p:cNvPr id="16" name="Google Shape;16;p13"/>
          <p:cNvSpPr txBox="1">
            <a:spLocks noGrp="1"/>
          </p:cNvSpPr>
          <p:nvPr>
            <p:ph type="title"/>
          </p:nvPr>
        </p:nvSpPr>
        <p:spPr>
          <a:xfrm>
            <a:off x="1" y="667512"/>
            <a:ext cx="4863724" cy="2029968"/>
          </a:xfrm>
          <a:prstGeom prst="rect">
            <a:avLst/>
          </a:prstGeom>
          <a:noFill/>
          <a:ln>
            <a:noFill/>
          </a:ln>
        </p:spPr>
        <p:txBody>
          <a:bodyPr spcFirstLastPara="1" wrap="square" lIns="457200" tIns="0" rIns="91425" bIns="0" anchor="ctr" anchorCtr="0">
            <a:normAutofit/>
          </a:bodyPr>
          <a:lstStyle>
            <a:lvl1pPr lvl="0" algn="l">
              <a:lnSpc>
                <a:spcPct val="95000"/>
              </a:lnSpc>
              <a:spcBef>
                <a:spcPts val="0"/>
              </a:spcBef>
              <a:spcAft>
                <a:spcPts val="0"/>
              </a:spcAft>
              <a:buClr>
                <a:schemeClr val="lt1"/>
              </a:buClr>
              <a:buSzPts val="2800"/>
              <a:buFont typeface="Calibri"/>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1" y="667512"/>
            <a:ext cx="239714" cy="2029968"/>
          </a:xfrm>
          <a:prstGeom prst="rect">
            <a:avLst/>
          </a:prstGeom>
          <a:solidFill>
            <a:srgbClr val="35A0CE"/>
          </a:solidFill>
          <a:ln>
            <a:noFill/>
          </a:ln>
        </p:spPr>
        <p:txBody>
          <a:bodyPr spcFirstLastPara="1" wrap="square" lIns="0" tIns="0" rIns="0" bIns="0" anchor="b" anchorCtr="0">
            <a:noAutofit/>
          </a:bodyPr>
          <a:lstStyle>
            <a:lvl1pPr marL="457200" lvl="0" indent="-228600" algn="l">
              <a:lnSpc>
                <a:spcPct val="100000"/>
              </a:lnSpc>
              <a:spcBef>
                <a:spcPts val="600"/>
              </a:spcBef>
              <a:spcAft>
                <a:spcPts val="0"/>
              </a:spcAft>
              <a:buClr>
                <a:srgbClr val="232425"/>
              </a:buClr>
              <a:buSzPts val="100"/>
              <a:buNone/>
              <a:defRPr sz="100"/>
            </a:lvl1pPr>
            <a:lvl2pPr marL="914400" lvl="1" indent="-342900" algn="l">
              <a:lnSpc>
                <a:spcPct val="100000"/>
              </a:lnSpc>
              <a:spcBef>
                <a:spcPts val="0"/>
              </a:spcBef>
              <a:spcAft>
                <a:spcPts val="0"/>
              </a:spcAft>
              <a:buClr>
                <a:srgbClr val="232425"/>
              </a:buClr>
              <a:buSzPts val="1800"/>
              <a:buChar char="–"/>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13"/>
          <p:cNvSpPr txBox="1">
            <a:spLocks noGrp="1"/>
          </p:cNvSpPr>
          <p:nvPr>
            <p:ph type="body" idx="2"/>
          </p:nvPr>
        </p:nvSpPr>
        <p:spPr>
          <a:xfrm>
            <a:off x="469901" y="3437210"/>
            <a:ext cx="2692871" cy="2952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600"/>
              </a:spcBef>
              <a:spcAft>
                <a:spcPts val="0"/>
              </a:spcAft>
              <a:buClr>
                <a:srgbClr val="47484A"/>
              </a:buClr>
              <a:buSzPts val="1400"/>
              <a:buNone/>
              <a:defRPr sz="1400" b="1" cap="none">
                <a:solidFill>
                  <a:srgbClr val="47484A"/>
                </a:solidFill>
              </a:defRPr>
            </a:lvl1pPr>
            <a:lvl2pPr marL="914400" lvl="1" indent="-228600" algn="l">
              <a:lnSpc>
                <a:spcPct val="100000"/>
              </a:lnSpc>
              <a:spcBef>
                <a:spcPts val="0"/>
              </a:spcBef>
              <a:spcAft>
                <a:spcPts val="0"/>
              </a:spcAft>
              <a:buClr>
                <a:srgbClr val="232425"/>
              </a:buClr>
              <a:buSzPts val="1800"/>
              <a:buNone/>
              <a:defRPr/>
            </a:lvl2pPr>
            <a:lvl3pPr marL="1371600" lvl="2" indent="-228600" algn="l">
              <a:lnSpc>
                <a:spcPct val="100000"/>
              </a:lnSpc>
              <a:spcBef>
                <a:spcPts val="1800"/>
              </a:spcBef>
              <a:spcAft>
                <a:spcPts val="0"/>
              </a:spcAft>
              <a:buClr>
                <a:srgbClr val="232425"/>
              </a:buClr>
              <a:buSzPts val="1800"/>
              <a:buNone/>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13"/>
          <p:cNvSpPr txBox="1">
            <a:spLocks noGrp="1"/>
          </p:cNvSpPr>
          <p:nvPr>
            <p:ph type="body" idx="3"/>
          </p:nvPr>
        </p:nvSpPr>
        <p:spPr>
          <a:xfrm>
            <a:off x="469901"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3"/>
          <p:cNvSpPr txBox="1">
            <a:spLocks noGrp="1"/>
          </p:cNvSpPr>
          <p:nvPr>
            <p:ph type="body" idx="4"/>
          </p:nvPr>
        </p:nvSpPr>
        <p:spPr>
          <a:xfrm>
            <a:off x="3417372" y="3437210"/>
            <a:ext cx="2692871" cy="2952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600"/>
              </a:spcBef>
              <a:spcAft>
                <a:spcPts val="0"/>
              </a:spcAft>
              <a:buClr>
                <a:srgbClr val="47484A"/>
              </a:buClr>
              <a:buSzPts val="1400"/>
              <a:buFont typeface="Arial"/>
              <a:buNone/>
              <a:defRPr sz="1400" b="1" cap="none">
                <a:solidFill>
                  <a:srgbClr val="47484A"/>
                </a:solidFill>
              </a:defRPr>
            </a:lvl1pPr>
            <a:lvl2pPr marL="914400" lvl="1" indent="-228600" algn="l">
              <a:lnSpc>
                <a:spcPct val="100000"/>
              </a:lnSpc>
              <a:spcBef>
                <a:spcPts val="0"/>
              </a:spcBef>
              <a:spcAft>
                <a:spcPts val="0"/>
              </a:spcAft>
              <a:buClr>
                <a:srgbClr val="232425"/>
              </a:buClr>
              <a:buSzPts val="1800"/>
              <a:buNone/>
              <a:defRPr/>
            </a:lvl2pPr>
            <a:lvl3pPr marL="1371600" lvl="2" indent="-228600" algn="l">
              <a:lnSpc>
                <a:spcPct val="100000"/>
              </a:lnSpc>
              <a:spcBef>
                <a:spcPts val="1800"/>
              </a:spcBef>
              <a:spcAft>
                <a:spcPts val="0"/>
              </a:spcAft>
              <a:buClr>
                <a:srgbClr val="232425"/>
              </a:buClr>
              <a:buSzPts val="1800"/>
              <a:buNone/>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13"/>
          <p:cNvSpPr txBox="1">
            <a:spLocks noGrp="1"/>
          </p:cNvSpPr>
          <p:nvPr>
            <p:ph type="body" idx="5"/>
          </p:nvPr>
        </p:nvSpPr>
        <p:spPr>
          <a:xfrm>
            <a:off x="3417372"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3"/>
          <p:cNvSpPr txBox="1">
            <a:spLocks noGrp="1"/>
          </p:cNvSpPr>
          <p:nvPr>
            <p:ph type="body" idx="6"/>
          </p:nvPr>
        </p:nvSpPr>
        <p:spPr>
          <a:xfrm>
            <a:off x="6360197" y="3437210"/>
            <a:ext cx="2692871" cy="295275"/>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600"/>
              </a:spcBef>
              <a:spcAft>
                <a:spcPts val="0"/>
              </a:spcAft>
              <a:buClr>
                <a:srgbClr val="47484A"/>
              </a:buClr>
              <a:buSzPts val="1400"/>
              <a:buFont typeface="Arial"/>
              <a:buNone/>
              <a:defRPr sz="1400" b="1" cap="none">
                <a:solidFill>
                  <a:srgbClr val="47484A"/>
                </a:solidFill>
              </a:defRPr>
            </a:lvl1pPr>
            <a:lvl2pPr marL="914400" lvl="1" indent="-228600" algn="l">
              <a:lnSpc>
                <a:spcPct val="100000"/>
              </a:lnSpc>
              <a:spcBef>
                <a:spcPts val="0"/>
              </a:spcBef>
              <a:spcAft>
                <a:spcPts val="0"/>
              </a:spcAft>
              <a:buClr>
                <a:srgbClr val="232425"/>
              </a:buClr>
              <a:buSzPts val="1800"/>
              <a:buNone/>
              <a:defRPr/>
            </a:lvl2pPr>
            <a:lvl3pPr marL="1371600" lvl="2" indent="-228600" algn="l">
              <a:lnSpc>
                <a:spcPct val="100000"/>
              </a:lnSpc>
              <a:spcBef>
                <a:spcPts val="1800"/>
              </a:spcBef>
              <a:spcAft>
                <a:spcPts val="0"/>
              </a:spcAft>
              <a:buClr>
                <a:srgbClr val="232425"/>
              </a:buClr>
              <a:buSzPts val="1800"/>
              <a:buNone/>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3"/>
          <p:cNvSpPr txBox="1">
            <a:spLocks noGrp="1"/>
          </p:cNvSpPr>
          <p:nvPr>
            <p:ph type="body" idx="7"/>
          </p:nvPr>
        </p:nvSpPr>
        <p:spPr>
          <a:xfrm>
            <a:off x="6360197"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body" idx="8"/>
          </p:nvPr>
        </p:nvSpPr>
        <p:spPr>
          <a:xfrm>
            <a:off x="469900" y="4570711"/>
            <a:ext cx="5894492" cy="386558"/>
          </a:xfrm>
          <a:prstGeom prst="rect">
            <a:avLst/>
          </a:prstGeom>
          <a:noFill/>
          <a:ln>
            <a:noFill/>
          </a:ln>
        </p:spPr>
        <p:txBody>
          <a:bodyPr spcFirstLastPara="1" wrap="square" lIns="0" tIns="0" rIns="0" bIns="45700" anchor="b" anchorCtr="0">
            <a:noAutofit/>
          </a:bodyPr>
          <a:lstStyle>
            <a:lvl1pPr marL="457200" lvl="0" indent="-228600" algn="l">
              <a:lnSpc>
                <a:spcPct val="100000"/>
              </a:lnSpc>
              <a:spcBef>
                <a:spcPts val="0"/>
              </a:spcBef>
              <a:spcAft>
                <a:spcPts val="0"/>
              </a:spcAft>
              <a:buClr>
                <a:srgbClr val="47484A"/>
              </a:buClr>
              <a:buSzPts val="1400"/>
              <a:buNone/>
              <a:defRPr sz="1400">
                <a:solidFill>
                  <a:srgbClr val="47484A"/>
                </a:solidFill>
              </a:defRPr>
            </a:lvl1pPr>
            <a:lvl2pPr marL="914400" lvl="1" indent="-228600" algn="l">
              <a:lnSpc>
                <a:spcPct val="100000"/>
              </a:lnSpc>
              <a:spcBef>
                <a:spcPts val="1800"/>
              </a:spcBef>
              <a:spcAft>
                <a:spcPts val="0"/>
              </a:spcAft>
              <a:buClr>
                <a:srgbClr val="232425"/>
              </a:buClr>
              <a:buSzPts val="1800"/>
              <a:buNone/>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5" name="Google Shape;25;p13"/>
          <p:cNvPicPr preferRelativeResize="0"/>
          <p:nvPr/>
        </p:nvPicPr>
        <p:blipFill rotWithShape="1">
          <a:blip r:embed="rId3">
            <a:alphaModFix/>
          </a:blip>
          <a:srcRect/>
          <a:stretch/>
        </p:blipFill>
        <p:spPr>
          <a:xfrm>
            <a:off x="6656116" y="85475"/>
            <a:ext cx="2402587" cy="497885"/>
          </a:xfrm>
          <a:prstGeom prst="rect">
            <a:avLst/>
          </a:prstGeom>
          <a:noFill/>
          <a:ln>
            <a:noFill/>
          </a:ln>
        </p:spPr>
      </p:pic>
      <p:pic>
        <p:nvPicPr>
          <p:cNvPr id="26" name="Google Shape;26;p13" descr="DOE_SC_Horizontal.png"/>
          <p:cNvPicPr preferRelativeResize="0"/>
          <p:nvPr/>
        </p:nvPicPr>
        <p:blipFill rotWithShape="1">
          <a:blip r:embed="rId4">
            <a:alphaModFix/>
          </a:blip>
          <a:srcRect/>
          <a:stretch/>
        </p:blipFill>
        <p:spPr>
          <a:xfrm>
            <a:off x="147403" y="123825"/>
            <a:ext cx="2284460" cy="3958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225188" y="89437"/>
            <a:ext cx="8789157" cy="490855"/>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2324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303058" y="616237"/>
            <a:ext cx="8711287" cy="4223115"/>
          </a:xfrm>
          <a:prstGeom prst="rect">
            <a:avLst/>
          </a:prstGeom>
          <a:noFill/>
          <a:ln>
            <a:noFill/>
          </a:ln>
        </p:spPr>
        <p:txBody>
          <a:bodyPr spcFirstLastPara="1" wrap="square" lIns="0" tIns="0" rIns="0" bIns="45700" anchor="t" anchorCtr="0">
            <a:normAutofit/>
          </a:bodyPr>
          <a:lstStyle>
            <a:lvl1pPr marL="457200" lvl="0" indent="-406400" algn="l">
              <a:lnSpc>
                <a:spcPct val="115000"/>
              </a:lnSpc>
              <a:spcBef>
                <a:spcPts val="600"/>
              </a:spcBef>
              <a:spcAft>
                <a:spcPts val="0"/>
              </a:spcAft>
              <a:buClr>
                <a:srgbClr val="232425"/>
              </a:buClr>
              <a:buSzPts val="2800"/>
              <a:buFont typeface="Arial"/>
              <a:buChar char="•"/>
              <a:defRPr sz="2800">
                <a:solidFill>
                  <a:srgbClr val="232425"/>
                </a:solidFill>
                <a:latin typeface="Calibri"/>
                <a:ea typeface="Calibri"/>
                <a:cs typeface="Calibri"/>
                <a:sym typeface="Calibri"/>
              </a:defRPr>
            </a:lvl1pPr>
            <a:lvl2pPr marL="914400" lvl="1"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2pPr>
            <a:lvl3pPr marL="1371600" lvl="2"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3pPr>
            <a:lvl4pPr marL="1828800" lvl="3"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4pPr>
            <a:lvl5pPr marL="2286000" lvl="4" indent="-406400" algn="l">
              <a:lnSpc>
                <a:spcPct val="115000"/>
              </a:lnSpc>
              <a:spcBef>
                <a:spcPts val="600"/>
              </a:spcBef>
              <a:spcAft>
                <a:spcPts val="0"/>
              </a:spcAft>
              <a:buClr>
                <a:srgbClr val="232425"/>
              </a:buClr>
              <a:buSzPts val="2800"/>
              <a:buFont typeface="Arial"/>
              <a:buChar char="•"/>
              <a:defRPr sz="2800">
                <a:latin typeface="Calibri"/>
                <a:ea typeface="Calibri"/>
                <a:cs typeface="Calibri"/>
                <a:sym typeface="Calibri"/>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228601" y="89437"/>
            <a:ext cx="8772098" cy="621711"/>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Clr>
                <a:srgbClr val="232425"/>
              </a:buClr>
              <a:buSzPts val="3200"/>
              <a:buNone/>
              <a:defRPr/>
            </a:lvl1pPr>
            <a:lvl2pPr lvl="1" algn="l">
              <a:lnSpc>
                <a:spcPct val="100000"/>
              </a:lnSpc>
              <a:spcBef>
                <a:spcPts val="0"/>
              </a:spcBef>
              <a:spcAft>
                <a:spcPts val="0"/>
              </a:spcAft>
              <a:buSzPts val="3200"/>
              <a:buFont typeface="Calibri"/>
              <a:buNone/>
              <a:defRPr sz="3200">
                <a:latin typeface="Calibri"/>
                <a:ea typeface="Calibri"/>
                <a:cs typeface="Calibri"/>
                <a:sym typeface="Calibri"/>
              </a:defRPr>
            </a:lvl2pPr>
            <a:lvl3pPr lvl="2" algn="l">
              <a:lnSpc>
                <a:spcPct val="100000"/>
              </a:lnSpc>
              <a:spcBef>
                <a:spcPts val="0"/>
              </a:spcBef>
              <a:spcAft>
                <a:spcPts val="0"/>
              </a:spcAft>
              <a:buSzPts val="3200"/>
              <a:buFont typeface="Calibri"/>
              <a:buNone/>
              <a:defRPr sz="3200">
                <a:latin typeface="Calibri"/>
                <a:ea typeface="Calibri"/>
                <a:cs typeface="Calibri"/>
                <a:sym typeface="Calibri"/>
              </a:defRPr>
            </a:lvl3pPr>
            <a:lvl4pPr lvl="3" algn="l">
              <a:lnSpc>
                <a:spcPct val="100000"/>
              </a:lnSpc>
              <a:spcBef>
                <a:spcPts val="0"/>
              </a:spcBef>
              <a:spcAft>
                <a:spcPts val="0"/>
              </a:spcAft>
              <a:buSzPts val="3200"/>
              <a:buFont typeface="Calibri"/>
              <a:buNone/>
              <a:defRPr sz="3200">
                <a:latin typeface="Calibri"/>
                <a:ea typeface="Calibri"/>
                <a:cs typeface="Calibri"/>
                <a:sym typeface="Calibri"/>
              </a:defRPr>
            </a:lvl4pPr>
            <a:lvl5pPr lvl="4" algn="l">
              <a:lnSpc>
                <a:spcPct val="100000"/>
              </a:lnSpc>
              <a:spcBef>
                <a:spcPts val="0"/>
              </a:spcBef>
              <a:spcAft>
                <a:spcPts val="0"/>
              </a:spcAft>
              <a:buSzPts val="3200"/>
              <a:buFont typeface="Calibri"/>
              <a:buNone/>
              <a:defRPr sz="3200">
                <a:latin typeface="Calibri"/>
                <a:ea typeface="Calibri"/>
                <a:cs typeface="Calibri"/>
                <a:sym typeface="Calibri"/>
              </a:defRPr>
            </a:lvl5pPr>
            <a:lvl6pPr lvl="5" algn="l">
              <a:lnSpc>
                <a:spcPct val="100000"/>
              </a:lnSpc>
              <a:spcBef>
                <a:spcPts val="0"/>
              </a:spcBef>
              <a:spcAft>
                <a:spcPts val="0"/>
              </a:spcAft>
              <a:buSzPts val="3200"/>
              <a:buFont typeface="Calibri"/>
              <a:buNone/>
              <a:defRPr sz="3200">
                <a:latin typeface="Calibri"/>
                <a:ea typeface="Calibri"/>
                <a:cs typeface="Calibri"/>
                <a:sym typeface="Calibri"/>
              </a:defRPr>
            </a:lvl6pPr>
            <a:lvl7pPr lvl="6" algn="l">
              <a:lnSpc>
                <a:spcPct val="100000"/>
              </a:lnSpc>
              <a:spcBef>
                <a:spcPts val="0"/>
              </a:spcBef>
              <a:spcAft>
                <a:spcPts val="0"/>
              </a:spcAft>
              <a:buSzPts val="3200"/>
              <a:buFont typeface="Calibri"/>
              <a:buNone/>
              <a:defRPr sz="3200">
                <a:latin typeface="Calibri"/>
                <a:ea typeface="Calibri"/>
                <a:cs typeface="Calibri"/>
                <a:sym typeface="Calibri"/>
              </a:defRPr>
            </a:lvl7pPr>
            <a:lvl8pPr lvl="7" algn="l">
              <a:lnSpc>
                <a:spcPct val="100000"/>
              </a:lnSpc>
              <a:spcBef>
                <a:spcPts val="0"/>
              </a:spcBef>
              <a:spcAft>
                <a:spcPts val="0"/>
              </a:spcAft>
              <a:buSzPts val="3200"/>
              <a:buFont typeface="Calibri"/>
              <a:buNone/>
              <a:defRPr sz="3200">
                <a:latin typeface="Calibri"/>
                <a:ea typeface="Calibri"/>
                <a:cs typeface="Calibri"/>
                <a:sym typeface="Calibri"/>
              </a:defRPr>
            </a:lvl8pPr>
            <a:lvl9pPr lvl="8" algn="l">
              <a:lnSpc>
                <a:spcPct val="100000"/>
              </a:lnSpc>
              <a:spcBef>
                <a:spcPts val="0"/>
              </a:spcBef>
              <a:spcAft>
                <a:spcPts val="0"/>
              </a:spcAft>
              <a:buSzPts val="3200"/>
              <a:buFont typeface="Calibri"/>
              <a:buNone/>
              <a:defRPr sz="3200">
                <a:latin typeface="Calibri"/>
                <a:ea typeface="Calibri"/>
                <a:cs typeface="Calibri"/>
                <a:sym typeface="Calibri"/>
              </a:defRPr>
            </a:lvl9pPr>
          </a:lstStyle>
          <a:p>
            <a:endParaRPr/>
          </a:p>
        </p:txBody>
      </p:sp>
      <p:sp>
        <p:nvSpPr>
          <p:cNvPr id="32" name="Google Shape;32;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Times"/>
              <a:buNone/>
              <a:defRPr sz="14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15"/>
          <p:cNvSpPr txBox="1">
            <a:spLocks noGrp="1"/>
          </p:cNvSpPr>
          <p:nvPr>
            <p:ph type="sldNum" idx="12"/>
          </p:nvPr>
        </p:nvSpPr>
        <p:spPr>
          <a:xfrm>
            <a:off x="8413750" y="4766073"/>
            <a:ext cx="3810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Option A">
  <p:cSld name="*Cover Option A">
    <p:bg>
      <p:bgPr>
        <a:solidFill>
          <a:schemeClr val="lt1"/>
        </a:solidFill>
        <a:effectLst/>
      </p:bgPr>
    </p:bg>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2">
            <a:alphaModFix/>
          </a:blip>
          <a:srcRect/>
          <a:stretch/>
        </p:blipFill>
        <p:spPr>
          <a:xfrm>
            <a:off x="3823" y="1266826"/>
            <a:ext cx="9134156" cy="2029968"/>
          </a:xfrm>
          <a:prstGeom prst="rect">
            <a:avLst/>
          </a:prstGeom>
          <a:noFill/>
          <a:ln>
            <a:noFill/>
          </a:ln>
        </p:spPr>
      </p:pic>
      <p:sp>
        <p:nvSpPr>
          <p:cNvPr id="36" name="Google Shape;36;p16"/>
          <p:cNvSpPr txBox="1">
            <a:spLocks noGrp="1"/>
          </p:cNvSpPr>
          <p:nvPr>
            <p:ph type="title"/>
          </p:nvPr>
        </p:nvSpPr>
        <p:spPr>
          <a:xfrm>
            <a:off x="1" y="1266825"/>
            <a:ext cx="4863724" cy="2029968"/>
          </a:xfrm>
          <a:prstGeom prst="rect">
            <a:avLst/>
          </a:prstGeom>
          <a:noFill/>
          <a:ln>
            <a:noFill/>
          </a:ln>
        </p:spPr>
        <p:txBody>
          <a:bodyPr spcFirstLastPara="1" wrap="square" lIns="457200" tIns="0" rIns="91425" bIns="0" anchor="ctr" anchorCtr="0">
            <a:normAutofit/>
          </a:bodyPr>
          <a:lstStyle>
            <a:lvl1pPr lvl="0" algn="l">
              <a:lnSpc>
                <a:spcPct val="95000"/>
              </a:lnSpc>
              <a:spcBef>
                <a:spcPts val="0"/>
              </a:spcBef>
              <a:spcAft>
                <a:spcPts val="0"/>
              </a:spcAft>
              <a:buClr>
                <a:schemeClr val="lt1"/>
              </a:buClr>
              <a:buSzPts val="2800"/>
              <a:buFont typeface="Calibri"/>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6"/>
          <p:cNvSpPr txBox="1">
            <a:spLocks noGrp="1"/>
          </p:cNvSpPr>
          <p:nvPr>
            <p:ph type="body" idx="1"/>
          </p:nvPr>
        </p:nvSpPr>
        <p:spPr>
          <a:xfrm>
            <a:off x="-1" y="1266825"/>
            <a:ext cx="239714" cy="2029968"/>
          </a:xfrm>
          <a:prstGeom prst="rect">
            <a:avLst/>
          </a:prstGeom>
          <a:solidFill>
            <a:srgbClr val="35A0CE"/>
          </a:solidFill>
          <a:ln>
            <a:noFill/>
          </a:ln>
        </p:spPr>
        <p:txBody>
          <a:bodyPr spcFirstLastPara="1" wrap="square" lIns="0" tIns="0" rIns="0" bIns="0" anchor="b" anchorCtr="0">
            <a:noAutofit/>
          </a:bodyPr>
          <a:lstStyle>
            <a:lvl1pPr marL="457200" lvl="0" indent="-228600" algn="l">
              <a:spcBef>
                <a:spcPts val="600"/>
              </a:spcBef>
              <a:spcAft>
                <a:spcPts val="0"/>
              </a:spcAft>
              <a:buClr>
                <a:srgbClr val="232425"/>
              </a:buClr>
              <a:buSzPts val="100"/>
              <a:buNone/>
              <a:defRPr sz="100"/>
            </a:lvl1pPr>
            <a:lvl2pPr marL="914400" lvl="1" indent="-342900" algn="l">
              <a:spcBef>
                <a:spcPts val="0"/>
              </a:spcBef>
              <a:spcAft>
                <a:spcPts val="0"/>
              </a:spcAft>
              <a:buClr>
                <a:srgbClr val="232425"/>
              </a:buClr>
              <a:buSzPts val="1800"/>
              <a:buChar char="–"/>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16"/>
          <p:cNvSpPr txBox="1">
            <a:spLocks noGrp="1"/>
          </p:cNvSpPr>
          <p:nvPr>
            <p:ph type="body" idx="2"/>
          </p:nvPr>
        </p:nvSpPr>
        <p:spPr>
          <a:xfrm>
            <a:off x="469901"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16"/>
          <p:cNvSpPr txBox="1">
            <a:spLocks noGrp="1"/>
          </p:cNvSpPr>
          <p:nvPr>
            <p:ph type="body" idx="3"/>
          </p:nvPr>
        </p:nvSpPr>
        <p:spPr>
          <a:xfrm>
            <a:off x="469901"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16"/>
          <p:cNvSpPr txBox="1">
            <a:spLocks noGrp="1"/>
          </p:cNvSpPr>
          <p:nvPr>
            <p:ph type="body" idx="4"/>
          </p:nvPr>
        </p:nvSpPr>
        <p:spPr>
          <a:xfrm>
            <a:off x="3417372"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6"/>
          <p:cNvSpPr txBox="1">
            <a:spLocks noGrp="1"/>
          </p:cNvSpPr>
          <p:nvPr>
            <p:ph type="body" idx="5"/>
          </p:nvPr>
        </p:nvSpPr>
        <p:spPr>
          <a:xfrm>
            <a:off x="3417372"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6"/>
          <p:cNvSpPr txBox="1">
            <a:spLocks noGrp="1"/>
          </p:cNvSpPr>
          <p:nvPr>
            <p:ph type="body" idx="6"/>
          </p:nvPr>
        </p:nvSpPr>
        <p:spPr>
          <a:xfrm>
            <a:off x="6360197" y="3437210"/>
            <a:ext cx="2692871" cy="295275"/>
          </a:xfrm>
          <a:prstGeom prst="rect">
            <a:avLst/>
          </a:prstGeom>
          <a:noFill/>
          <a:ln>
            <a:noFill/>
          </a:ln>
        </p:spPr>
        <p:txBody>
          <a:bodyPr spcFirstLastPara="1" wrap="square" lIns="0" tIns="0" rIns="0" bIns="0" anchor="b" anchorCtr="0">
            <a:normAutofit/>
          </a:bodyPr>
          <a:lstStyle>
            <a:lvl1pPr marL="457200" lvl="0" indent="-228600" algn="l">
              <a:spcBef>
                <a:spcPts val="600"/>
              </a:spcBef>
              <a:spcAft>
                <a:spcPts val="0"/>
              </a:spcAft>
              <a:buClr>
                <a:srgbClr val="47484A"/>
              </a:buClr>
              <a:buSzPts val="1400"/>
              <a:buFont typeface="Arial"/>
              <a:buNone/>
              <a:defRPr sz="1400" b="1" cap="none">
                <a:solidFill>
                  <a:srgbClr val="47484A"/>
                </a:solidFill>
              </a:defRPr>
            </a:lvl1pPr>
            <a:lvl2pPr marL="914400" lvl="1" indent="-228600" algn="l">
              <a:spcBef>
                <a:spcPts val="0"/>
              </a:spcBef>
              <a:spcAft>
                <a:spcPts val="0"/>
              </a:spcAft>
              <a:buClr>
                <a:srgbClr val="232425"/>
              </a:buClr>
              <a:buSzPts val="1800"/>
              <a:buNone/>
              <a:defRPr/>
            </a:lvl2pPr>
            <a:lvl3pPr marL="1371600" lvl="2" indent="-228600" algn="l">
              <a:spcBef>
                <a:spcPts val="1800"/>
              </a:spcBef>
              <a:spcAft>
                <a:spcPts val="0"/>
              </a:spcAft>
              <a:buClr>
                <a:srgbClr val="232425"/>
              </a:buClr>
              <a:buSzPts val="1800"/>
              <a:buNone/>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16"/>
          <p:cNvSpPr txBox="1">
            <a:spLocks noGrp="1"/>
          </p:cNvSpPr>
          <p:nvPr>
            <p:ph type="body" idx="7"/>
          </p:nvPr>
        </p:nvSpPr>
        <p:spPr>
          <a:xfrm>
            <a:off x="6360197" y="3720288"/>
            <a:ext cx="2692871" cy="685800"/>
          </a:xfrm>
          <a:prstGeom prst="rect">
            <a:avLst/>
          </a:prstGeom>
          <a:noFill/>
          <a:ln>
            <a:noFill/>
          </a:ln>
        </p:spPr>
        <p:txBody>
          <a:bodyPr spcFirstLastPara="1" wrap="square" lIns="0" tIns="0" rIns="0" bIns="45700" anchor="t" anchorCtr="0">
            <a:normAutofit/>
          </a:bodyPr>
          <a:lstStyle>
            <a:lvl1pPr marL="457200" lvl="0" indent="-228600" algn="l">
              <a:lnSpc>
                <a:spcPct val="95000"/>
              </a:lnSpc>
              <a:spcBef>
                <a:spcPts val="0"/>
              </a:spcBef>
              <a:spcAft>
                <a:spcPts val="0"/>
              </a:spcAft>
              <a:buClr>
                <a:srgbClr val="47484A"/>
              </a:buClr>
              <a:buSzPts val="1400"/>
              <a:buFont typeface="Arial"/>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6"/>
          <p:cNvSpPr txBox="1">
            <a:spLocks noGrp="1"/>
          </p:cNvSpPr>
          <p:nvPr>
            <p:ph type="body" idx="8"/>
          </p:nvPr>
        </p:nvSpPr>
        <p:spPr>
          <a:xfrm>
            <a:off x="469900" y="4570711"/>
            <a:ext cx="5894492" cy="386558"/>
          </a:xfrm>
          <a:prstGeom prst="rect">
            <a:avLst/>
          </a:prstGeom>
          <a:noFill/>
          <a:ln>
            <a:noFill/>
          </a:ln>
        </p:spPr>
        <p:txBody>
          <a:bodyPr spcFirstLastPara="1" wrap="square" lIns="0" tIns="0" rIns="0" bIns="45700" anchor="b" anchorCtr="0">
            <a:noAutofit/>
          </a:bodyPr>
          <a:lstStyle>
            <a:lvl1pPr marL="457200" lvl="0" indent="-228600" algn="l">
              <a:spcBef>
                <a:spcPts val="0"/>
              </a:spcBef>
              <a:spcAft>
                <a:spcPts val="0"/>
              </a:spcAft>
              <a:buClr>
                <a:srgbClr val="47484A"/>
              </a:buClr>
              <a:buSzPts val="1400"/>
              <a:buNone/>
              <a:defRPr sz="1400">
                <a:solidFill>
                  <a:srgbClr val="47484A"/>
                </a:solidFill>
              </a:defRPr>
            </a:lvl1pPr>
            <a:lvl2pPr marL="914400" lvl="1" indent="-228600" algn="l">
              <a:spcBef>
                <a:spcPts val="1800"/>
              </a:spcBef>
              <a:spcAft>
                <a:spcPts val="0"/>
              </a:spcAft>
              <a:buClr>
                <a:srgbClr val="232425"/>
              </a:buClr>
              <a:buSzPts val="1800"/>
              <a:buNone/>
              <a:defRPr/>
            </a:lvl2pPr>
            <a:lvl3pPr marL="1371600" lvl="2" indent="-342900" algn="l">
              <a:spcBef>
                <a:spcPts val="0"/>
              </a:spcBef>
              <a:spcAft>
                <a:spcPts val="0"/>
              </a:spcAft>
              <a:buClr>
                <a:srgbClr val="232425"/>
              </a:buClr>
              <a:buSzPts val="1800"/>
              <a:buChar char="•"/>
              <a:defRPr/>
            </a:lvl3pPr>
            <a:lvl4pPr marL="1828800" lvl="3" indent="-342900" algn="l">
              <a:spcBef>
                <a:spcPts val="0"/>
              </a:spcBef>
              <a:spcAft>
                <a:spcPts val="0"/>
              </a:spcAft>
              <a:buClr>
                <a:srgbClr val="232425"/>
              </a:buClr>
              <a:buSzPts val="1800"/>
              <a:buChar char="–"/>
              <a:defRPr/>
            </a:lvl4pPr>
            <a:lvl5pPr marL="2286000" lvl="4" indent="-342900" algn="l">
              <a:spcBef>
                <a:spcPts val="0"/>
              </a:spcBef>
              <a:spcAft>
                <a:spcPts val="0"/>
              </a:spcAft>
              <a:buClr>
                <a:srgbClr val="232425"/>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5" name="Google Shape;45;p16" descr="DOE_SC_Horizontal.png"/>
          <p:cNvPicPr preferRelativeResize="0"/>
          <p:nvPr/>
        </p:nvPicPr>
        <p:blipFill rotWithShape="1">
          <a:blip r:embed="rId3">
            <a:alphaModFix/>
          </a:blip>
          <a:srcRect/>
          <a:stretch/>
        </p:blipFill>
        <p:spPr>
          <a:xfrm>
            <a:off x="6794500" y="4696850"/>
            <a:ext cx="2284460" cy="395849"/>
          </a:xfrm>
          <a:prstGeom prst="rect">
            <a:avLst/>
          </a:prstGeom>
          <a:noFill/>
          <a:ln>
            <a:noFill/>
          </a:ln>
        </p:spPr>
      </p:pic>
      <p:pic>
        <p:nvPicPr>
          <p:cNvPr id="46" name="Google Shape;46;p16"/>
          <p:cNvPicPr preferRelativeResize="0"/>
          <p:nvPr/>
        </p:nvPicPr>
        <p:blipFill rotWithShape="1">
          <a:blip r:embed="rId4">
            <a:alphaModFix/>
          </a:blip>
          <a:srcRect/>
          <a:stretch/>
        </p:blipFill>
        <p:spPr>
          <a:xfrm>
            <a:off x="6656116" y="85475"/>
            <a:ext cx="2402587" cy="4978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228601" y="89437"/>
            <a:ext cx="8772098" cy="493923"/>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232425"/>
              </a:buClr>
              <a:buSzPts val="3200"/>
              <a:buFont typeface="Calibri"/>
              <a:buNone/>
              <a:defRPr sz="3200" b="1" i="0" u="none" strike="noStrike" cap="none">
                <a:solidFill>
                  <a:srgbClr val="23242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2"/>
          <p:cNvSpPr txBox="1">
            <a:spLocks noGrp="1"/>
          </p:cNvSpPr>
          <p:nvPr>
            <p:ph type="body" idx="1"/>
          </p:nvPr>
        </p:nvSpPr>
        <p:spPr>
          <a:xfrm>
            <a:off x="303058" y="672799"/>
            <a:ext cx="8751897" cy="4202498"/>
          </a:xfrm>
          <a:prstGeom prst="rect">
            <a:avLst/>
          </a:prstGeom>
          <a:noFill/>
          <a:ln>
            <a:noFill/>
          </a:ln>
        </p:spPr>
        <p:txBody>
          <a:bodyPr spcFirstLastPara="1" wrap="square" lIns="0" tIns="0" rIns="0" bIns="45700" anchor="t" anchorCtr="0">
            <a:noAutofit/>
          </a:bodyPr>
          <a:lstStyle>
            <a:lvl1pPr marL="457200" marR="0" lvl="0" indent="-342900" algn="l" rtl="0">
              <a:spcBef>
                <a:spcPts val="600"/>
              </a:spcBef>
              <a:spcAft>
                <a:spcPts val="0"/>
              </a:spcAft>
              <a:buClr>
                <a:srgbClr val="232425"/>
              </a:buClr>
              <a:buSzPts val="1800"/>
              <a:buFont typeface="Noto Sans Symbols"/>
              <a:buChar char="▪"/>
              <a:defRPr sz="1800" b="0" i="0" u="none" strike="noStrike" cap="none">
                <a:solidFill>
                  <a:srgbClr val="232425"/>
                </a:solidFill>
                <a:latin typeface="Calibri"/>
                <a:ea typeface="Calibri"/>
                <a:cs typeface="Calibri"/>
                <a:sym typeface="Calibri"/>
              </a:defRPr>
            </a:lvl1pPr>
            <a:lvl2pPr marL="914400" marR="0" lvl="1"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2pPr>
            <a:lvl3pPr marL="1371600" marR="0" lvl="2"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3pPr>
            <a:lvl4pPr marL="1828800" marR="0" lvl="3"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4pPr>
            <a:lvl5pPr marL="2286000" marR="0" lvl="4" indent="-342900" algn="l" rtl="0">
              <a:spcBef>
                <a:spcPts val="0"/>
              </a:spcBef>
              <a:spcAft>
                <a:spcPts val="0"/>
              </a:spcAft>
              <a:buClr>
                <a:srgbClr val="232425"/>
              </a:buClr>
              <a:buSzPts val="1800"/>
              <a:buFont typeface="Arial"/>
              <a:buChar char="»"/>
              <a:defRPr sz="1800" b="0" i="0" u="none" strike="noStrike" cap="none">
                <a:solidFill>
                  <a:srgbClr val="232425"/>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Google Shape;12;p12"/>
          <p:cNvSpPr/>
          <p:nvPr/>
        </p:nvSpPr>
        <p:spPr>
          <a:xfrm>
            <a:off x="0" y="-2"/>
            <a:ext cx="228600" cy="5143502"/>
          </a:xfrm>
          <a:prstGeom prst="rect">
            <a:avLst/>
          </a:prstGeom>
          <a:solidFill>
            <a:srgbClr val="35A0CE"/>
          </a:solidFill>
          <a:ln>
            <a:noFill/>
          </a:ln>
        </p:spPr>
        <p:txBody>
          <a:bodyPr spcFirstLastPara="1" wrap="square" lIns="91425" tIns="45700" rIns="91425" bIns="0" anchor="b" anchorCtr="0">
            <a:noAutofit/>
          </a:bodyPr>
          <a:lstStyle/>
          <a:p>
            <a:pPr marL="0" marR="0" lvl="0" indent="0" algn="l" rtl="0">
              <a:spcBef>
                <a:spcPts val="0"/>
              </a:spcBef>
              <a:spcAft>
                <a:spcPts val="0"/>
              </a:spcAft>
              <a:buNone/>
            </a:pPr>
            <a:endParaRPr sz="100" b="0" i="0" u="none" strike="noStrike" cap="none">
              <a:solidFill>
                <a:schemeClr val="accent1"/>
              </a:solidFill>
              <a:latin typeface="Calibri"/>
              <a:ea typeface="Calibri"/>
              <a:cs typeface="Calibri"/>
              <a:sym typeface="Calibri"/>
            </a:endParaRPr>
          </a:p>
        </p:txBody>
      </p:sp>
      <p:pic>
        <p:nvPicPr>
          <p:cNvPr id="13" name="Google Shape;13;p12"/>
          <p:cNvPicPr preferRelativeResize="0"/>
          <p:nvPr/>
        </p:nvPicPr>
        <p:blipFill rotWithShape="1">
          <a:blip r:embed="rId6">
            <a:alphaModFix/>
          </a:blip>
          <a:srcRect/>
          <a:stretch/>
        </p:blipFill>
        <p:spPr>
          <a:xfrm>
            <a:off x="6656116" y="85475"/>
            <a:ext cx="2402587" cy="497885"/>
          </a:xfrm>
          <a:prstGeom prst="rect">
            <a:avLst/>
          </a:prstGeom>
          <a:noFill/>
          <a:ln>
            <a:noFill/>
          </a:ln>
        </p:spPr>
      </p:pic>
      <p:sp>
        <p:nvSpPr>
          <p:cNvPr id="6" name="TextBox 5">
            <a:extLst>
              <a:ext uri="{FF2B5EF4-FFF2-40B4-BE49-F238E27FC236}">
                <a16:creationId xmlns:a16="http://schemas.microsoft.com/office/drawing/2014/main" id="{779B98EC-6870-3742-AF04-A9DCDCAC7C28}"/>
              </a:ext>
            </a:extLst>
          </p:cNvPr>
          <p:cNvSpPr txBox="1"/>
          <p:nvPr userDrawn="1"/>
        </p:nvSpPr>
        <p:spPr>
          <a:xfrm>
            <a:off x="303058" y="4875297"/>
            <a:ext cx="8623585" cy="246221"/>
          </a:xfrm>
          <a:prstGeom prst="rect">
            <a:avLst/>
          </a:prstGeom>
          <a:noFill/>
        </p:spPr>
        <p:txBody>
          <a:bodyPr wrap="square" rtlCol="0">
            <a:spAutoFit/>
          </a:bodyPr>
          <a:lstStyle/>
          <a:p>
            <a:r>
              <a:rPr lang="en-US" sz="1000" i="1" dirty="0"/>
              <a:t>SIAM Conference on Parallel Processing for Scientific Computing (PP22), February 23-26 2022, Seattle, WA, USA </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psi.pppl.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ncv.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kokko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dyninst.org/harmony" TargetMode="External"/><Relationship Id="rId5" Type="http://schemas.openxmlformats.org/officeDocument/2006/relationships/image" Target="../media/image13.png"/><Relationship Id="rId4" Type="http://schemas.openxmlformats.org/officeDocument/2006/relationships/hyperlink" Target="https://github.com/UO-OACISS/ap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f185c03650_0_0"/>
          <p:cNvSpPr txBox="1">
            <a:spLocks noGrp="1"/>
          </p:cNvSpPr>
          <p:nvPr>
            <p:ph type="title"/>
          </p:nvPr>
        </p:nvSpPr>
        <p:spPr>
          <a:xfrm>
            <a:off x="1" y="667512"/>
            <a:ext cx="4863600" cy="2030100"/>
          </a:xfrm>
          <a:prstGeom prst="rect">
            <a:avLst/>
          </a:prstGeom>
        </p:spPr>
        <p:txBody>
          <a:bodyPr spcFirstLastPara="1" wrap="square" lIns="457200" tIns="0" rIns="91425" bIns="0" anchor="ctr" anchorCtr="0">
            <a:normAutofit/>
          </a:bodyPr>
          <a:lstStyle/>
          <a:p>
            <a:pPr marL="0" lvl="0" indent="0" algn="l" rtl="0">
              <a:spcBef>
                <a:spcPts val="0"/>
              </a:spcBef>
              <a:spcAft>
                <a:spcPts val="0"/>
              </a:spcAft>
              <a:buNone/>
            </a:pPr>
            <a:r>
              <a:rPr lang="en-US" dirty="0"/>
              <a:t>Autotuning of Execution Parameters and Autonomic Response: The Performance Analysis Tool Perspective</a:t>
            </a:r>
            <a:endParaRPr dirty="0"/>
          </a:p>
        </p:txBody>
      </p:sp>
      <p:sp>
        <p:nvSpPr>
          <p:cNvPr id="53" name="Google Shape;53;gf185c03650_0_0"/>
          <p:cNvSpPr txBox="1">
            <a:spLocks noGrp="1"/>
          </p:cNvSpPr>
          <p:nvPr>
            <p:ph type="body" idx="1"/>
          </p:nvPr>
        </p:nvSpPr>
        <p:spPr>
          <a:xfrm>
            <a:off x="-1" y="667512"/>
            <a:ext cx="239700" cy="2030100"/>
          </a:xfrm>
          <a:prstGeom prst="rect">
            <a:avLst/>
          </a:prstGeom>
        </p:spPr>
        <p:txBody>
          <a:bodyPr spcFirstLastPara="1" wrap="square" lIns="0" tIns="0" rIns="0" bIns="0" anchor="b" anchorCtr="0">
            <a:noAutofit/>
          </a:bodyPr>
          <a:lstStyle/>
          <a:p>
            <a:pPr marL="0" lvl="0" indent="0" algn="l" rtl="0">
              <a:spcBef>
                <a:spcPts val="600"/>
              </a:spcBef>
              <a:spcAft>
                <a:spcPts val="0"/>
              </a:spcAft>
              <a:buNone/>
            </a:pPr>
            <a:endParaRPr/>
          </a:p>
        </p:txBody>
      </p:sp>
      <p:sp>
        <p:nvSpPr>
          <p:cNvPr id="54" name="Google Shape;54;gf185c03650_0_0"/>
          <p:cNvSpPr txBox="1">
            <a:spLocks noGrp="1"/>
          </p:cNvSpPr>
          <p:nvPr>
            <p:ph type="body" idx="2"/>
          </p:nvPr>
        </p:nvSpPr>
        <p:spPr>
          <a:xfrm>
            <a:off x="469900" y="3268075"/>
            <a:ext cx="3473450" cy="464400"/>
          </a:xfrm>
          <a:prstGeom prst="rect">
            <a:avLst/>
          </a:prstGeom>
        </p:spPr>
        <p:txBody>
          <a:bodyPr spcFirstLastPara="1" wrap="square" lIns="0" tIns="0" rIns="0" bIns="0" anchor="b" anchorCtr="0">
            <a:normAutofit/>
          </a:bodyPr>
          <a:lstStyle/>
          <a:p>
            <a:pPr marL="0" lvl="0" indent="0"/>
            <a:r>
              <a:rPr lang="en-US" u="sng" dirty="0"/>
              <a:t>Kevin Huck </a:t>
            </a:r>
            <a:r>
              <a:rPr lang="en-US" dirty="0"/>
              <a:t>, Chad Wood</a:t>
            </a:r>
            <a:r>
              <a:rPr lang="en-US" b="0" baseline="30000" dirty="0"/>
              <a:t>*</a:t>
            </a:r>
            <a:r>
              <a:rPr lang="en-US" dirty="0"/>
              <a:t>, Allen D. </a:t>
            </a:r>
            <a:r>
              <a:rPr lang="en-US" dirty="0" err="1"/>
              <a:t>Malony</a:t>
            </a:r>
            <a:endParaRPr dirty="0"/>
          </a:p>
        </p:txBody>
      </p:sp>
      <p:sp>
        <p:nvSpPr>
          <p:cNvPr id="55" name="Google Shape;55;gf185c03650_0_0"/>
          <p:cNvSpPr txBox="1">
            <a:spLocks noGrp="1"/>
          </p:cNvSpPr>
          <p:nvPr>
            <p:ph type="body" idx="3"/>
          </p:nvPr>
        </p:nvSpPr>
        <p:spPr>
          <a:xfrm>
            <a:off x="469901" y="3720288"/>
            <a:ext cx="2692800" cy="685800"/>
          </a:xfrm>
          <a:prstGeom prst="rect">
            <a:avLst/>
          </a:prstGeom>
        </p:spPr>
        <p:txBody>
          <a:bodyPr spcFirstLastPara="1" wrap="square" lIns="0" tIns="0" rIns="0" bIns="45700" anchor="t" anchorCtr="0">
            <a:normAutofit/>
          </a:bodyPr>
          <a:lstStyle/>
          <a:p>
            <a:pPr marL="0" lvl="0" indent="0" algn="l" rtl="0">
              <a:spcBef>
                <a:spcPts val="0"/>
              </a:spcBef>
              <a:spcAft>
                <a:spcPts val="0"/>
              </a:spcAft>
              <a:buNone/>
            </a:pPr>
            <a:r>
              <a:rPr lang="en-US" dirty="0"/>
              <a:t>University of Oregon, </a:t>
            </a:r>
            <a:r>
              <a:rPr lang="en-US" baseline="30000" dirty="0"/>
              <a:t>*</a:t>
            </a:r>
            <a:r>
              <a:rPr lang="en-US" dirty="0" err="1"/>
              <a:t>Cerebras</a:t>
            </a:r>
            <a:endParaRPr dirty="0"/>
          </a:p>
          <a:p>
            <a:pPr marL="0" lvl="0" indent="0" algn="l" rtl="0">
              <a:spcBef>
                <a:spcPts val="0"/>
              </a:spcBef>
              <a:spcAft>
                <a:spcPts val="0"/>
              </a:spcAft>
              <a:buNone/>
            </a:pPr>
            <a:r>
              <a:rPr lang="en-US" dirty="0" err="1"/>
              <a:t>khuck@cs.uoregon.edu</a:t>
            </a:r>
            <a:endParaRPr dirty="0"/>
          </a:p>
        </p:txBody>
      </p:sp>
      <p:sp>
        <p:nvSpPr>
          <p:cNvPr id="56" name="Google Shape;56;gf185c03650_0_0"/>
          <p:cNvSpPr txBox="1">
            <a:spLocks noGrp="1"/>
          </p:cNvSpPr>
          <p:nvPr>
            <p:ph type="body" idx="4"/>
          </p:nvPr>
        </p:nvSpPr>
        <p:spPr>
          <a:xfrm>
            <a:off x="4266920" y="3437210"/>
            <a:ext cx="2692800" cy="295200"/>
          </a:xfrm>
          <a:prstGeom prst="rect">
            <a:avLst/>
          </a:prstGeom>
        </p:spPr>
        <p:txBody>
          <a:bodyPr spcFirstLastPara="1" wrap="square" lIns="0" tIns="0" rIns="0" bIns="0" anchor="b" anchorCtr="0">
            <a:normAutofit/>
          </a:bodyPr>
          <a:lstStyle/>
          <a:p>
            <a:pPr marL="0" lvl="0" indent="0"/>
            <a:endParaRPr dirty="0"/>
          </a:p>
        </p:txBody>
      </p:sp>
      <p:sp>
        <p:nvSpPr>
          <p:cNvPr id="57" name="Google Shape;57;gf185c03650_0_0"/>
          <p:cNvSpPr txBox="1">
            <a:spLocks noGrp="1"/>
          </p:cNvSpPr>
          <p:nvPr>
            <p:ph type="body" idx="5"/>
          </p:nvPr>
        </p:nvSpPr>
        <p:spPr>
          <a:xfrm>
            <a:off x="4266920" y="3720288"/>
            <a:ext cx="2912878" cy="685800"/>
          </a:xfrm>
          <a:prstGeom prst="rect">
            <a:avLst/>
          </a:prstGeom>
        </p:spPr>
        <p:txBody>
          <a:bodyPr spcFirstLastPara="1" wrap="square" lIns="0" tIns="0" rIns="0" bIns="45700" anchor="t" anchorCtr="0">
            <a:normAutofit/>
          </a:bodyPr>
          <a:lstStyle/>
          <a:p>
            <a:pPr marL="0" lvl="0" indent="0" algn="l" rtl="0">
              <a:spcBef>
                <a:spcPts val="0"/>
              </a:spcBef>
              <a:spcAft>
                <a:spcPts val="0"/>
              </a:spcAft>
              <a:buNone/>
            </a:pPr>
            <a:endParaRPr dirty="0"/>
          </a:p>
        </p:txBody>
      </p:sp>
      <p:pic>
        <p:nvPicPr>
          <p:cNvPr id="59" name="Google Shape;59;gf185c03650_0_0"/>
          <p:cNvPicPr preferRelativeResize="0"/>
          <p:nvPr/>
        </p:nvPicPr>
        <p:blipFill rotWithShape="1">
          <a:blip r:embed="rId3">
            <a:alphaModFix/>
          </a:blip>
          <a:srcRect/>
          <a:stretch/>
        </p:blipFill>
        <p:spPr>
          <a:xfrm>
            <a:off x="7936812" y="3850060"/>
            <a:ext cx="809949" cy="10277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99577e6c0_2_0"/>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Previous APEX Autotuning Results</a:t>
            </a:r>
            <a:endParaRPr/>
          </a:p>
        </p:txBody>
      </p:sp>
      <p:sp>
        <p:nvSpPr>
          <p:cNvPr id="165" name="Google Shape;165;gf99577e6c0_2_0"/>
          <p:cNvSpPr txBox="1">
            <a:spLocks noGrp="1"/>
          </p:cNvSpPr>
          <p:nvPr>
            <p:ph type="body" idx="1"/>
          </p:nvPr>
        </p:nvSpPr>
        <p:spPr>
          <a:prstGeom prst="rect">
            <a:avLst/>
          </a:prstGeom>
        </p:spPr>
        <p:txBody>
          <a:bodyPr spcFirstLastPara="1" wrap="square" lIns="0" tIns="0" rIns="0" bIns="45700" anchor="t" anchorCtr="0">
            <a:normAutofit fontScale="70000" lnSpcReduction="20000"/>
          </a:bodyPr>
          <a:lstStyle/>
          <a:p>
            <a:pPr marL="457200" lvl="0" indent="-353060" algn="l" rtl="0">
              <a:spcBef>
                <a:spcPts val="600"/>
              </a:spcBef>
              <a:spcAft>
                <a:spcPts val="0"/>
              </a:spcAft>
              <a:buSzPct val="100000"/>
              <a:buAutoNum type="arabicPeriod"/>
            </a:pPr>
            <a:r>
              <a:rPr lang="en-US" dirty="0"/>
              <a:t>Huck, et al., </a:t>
            </a:r>
            <a:r>
              <a:rPr lang="en-US" i="1" dirty="0"/>
              <a:t>An Autonomic Performance Environment for </a:t>
            </a:r>
            <a:r>
              <a:rPr lang="en-US" i="1" dirty="0" err="1"/>
              <a:t>Exascale</a:t>
            </a:r>
            <a:r>
              <a:rPr lang="en-US" dirty="0"/>
              <a:t> (Supercomputing Frontiers and Innovations), 2015: Concurrency throttling to </a:t>
            </a:r>
            <a:r>
              <a:rPr lang="en-US" b="1" dirty="0"/>
              <a:t>maximize throughput </a:t>
            </a:r>
            <a:r>
              <a:rPr lang="en-US" dirty="0"/>
              <a:t>of SSSP benchmark, </a:t>
            </a:r>
            <a:r>
              <a:rPr lang="en-US" b="1" dirty="0"/>
              <a:t>Concurrency throttling</a:t>
            </a:r>
            <a:r>
              <a:rPr lang="en-US" dirty="0"/>
              <a:t> to stay under a soft power cap - 12% energy savings without increase in runtime of </a:t>
            </a:r>
            <a:r>
              <a:rPr lang="en-US" dirty="0" err="1"/>
              <a:t>Lulesh</a:t>
            </a:r>
            <a:endParaRPr dirty="0"/>
          </a:p>
          <a:p>
            <a:pPr marL="457200" lvl="0" indent="-353060" algn="l" rtl="0">
              <a:spcBef>
                <a:spcPts val="0"/>
              </a:spcBef>
              <a:spcAft>
                <a:spcPts val="0"/>
              </a:spcAft>
              <a:buSzPct val="100000"/>
              <a:buAutoNum type="arabicPeriod"/>
            </a:pPr>
            <a:r>
              <a:rPr lang="en-US" dirty="0"/>
              <a:t>Bari, et al., </a:t>
            </a:r>
            <a:r>
              <a:rPr lang="en-US" i="1" dirty="0"/>
              <a:t>Arcs: Adaptive Runtime Configuration Selection for Power-constrained OpenMP Applications</a:t>
            </a:r>
            <a:r>
              <a:rPr lang="en-US" dirty="0"/>
              <a:t>, 2016: Controlling OpenMP parameters (</a:t>
            </a:r>
            <a:r>
              <a:rPr lang="en-US" dirty="0" err="1"/>
              <a:t>num_threads</a:t>
            </a:r>
            <a:r>
              <a:rPr lang="en-US" dirty="0"/>
              <a:t>, schedule, chunk size) to </a:t>
            </a:r>
            <a:r>
              <a:rPr lang="en-US" b="1" dirty="0"/>
              <a:t>optimize performance</a:t>
            </a:r>
            <a:r>
              <a:rPr lang="en-US" dirty="0"/>
              <a:t> under a hard power cap</a:t>
            </a:r>
            <a:endParaRPr dirty="0"/>
          </a:p>
          <a:p>
            <a:pPr marL="457200" lvl="0" indent="-353060" algn="l" rtl="0">
              <a:spcBef>
                <a:spcPts val="0"/>
              </a:spcBef>
              <a:spcAft>
                <a:spcPts val="0"/>
              </a:spcAft>
              <a:buSzPct val="100000"/>
              <a:buAutoNum type="arabicPeriod"/>
            </a:pPr>
            <a:r>
              <a:rPr lang="en-US" dirty="0" err="1"/>
              <a:t>Monil</a:t>
            </a:r>
            <a:r>
              <a:rPr lang="en-US" dirty="0"/>
              <a:t>, et al., </a:t>
            </a:r>
            <a:r>
              <a:rPr lang="en-US" i="1" dirty="0"/>
              <a:t>Adaptive Auto-tuning in HPX using APEX</a:t>
            </a:r>
            <a:r>
              <a:rPr lang="en-US" dirty="0"/>
              <a:t> (Poster), 2018: Tuning </a:t>
            </a:r>
            <a:r>
              <a:rPr lang="en-US" b="1" dirty="0"/>
              <a:t>network coalescing</a:t>
            </a:r>
            <a:r>
              <a:rPr lang="en-US" dirty="0"/>
              <a:t> parameters to minimize communication overhead</a:t>
            </a:r>
            <a:endParaRPr dirty="0"/>
          </a:p>
          <a:p>
            <a:pPr marL="457200" lvl="0" indent="-353060" algn="l" rtl="0">
              <a:spcBef>
                <a:spcPts val="0"/>
              </a:spcBef>
              <a:spcAft>
                <a:spcPts val="0"/>
              </a:spcAft>
              <a:buSzPct val="100000"/>
              <a:buAutoNum type="arabicPeriod"/>
            </a:pPr>
            <a:r>
              <a:rPr lang="en-US" dirty="0"/>
              <a:t>Wagle, et al., </a:t>
            </a:r>
            <a:r>
              <a:rPr lang="en-US" i="1" dirty="0"/>
              <a:t>Runtime Adaptive Task </a:t>
            </a:r>
            <a:r>
              <a:rPr lang="en-US" i="1" dirty="0" err="1"/>
              <a:t>Inlining</a:t>
            </a:r>
            <a:r>
              <a:rPr lang="en-US" i="1" dirty="0"/>
              <a:t> on Asynchronous Multitasking Runtime Systems</a:t>
            </a:r>
            <a:r>
              <a:rPr lang="en-US" dirty="0"/>
              <a:t>, 2019: Task </a:t>
            </a:r>
            <a:r>
              <a:rPr lang="en-US" b="1" dirty="0" err="1"/>
              <a:t>inlining</a:t>
            </a:r>
            <a:r>
              <a:rPr lang="en-US" b="1" dirty="0"/>
              <a:t> or scheduling</a:t>
            </a:r>
            <a:r>
              <a:rPr lang="en-US" dirty="0"/>
              <a:t> decision at runtime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f185c03650_0_117"/>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Example: HBPS </a:t>
            </a:r>
            <a:r>
              <a:rPr lang="en-US" dirty="0" err="1"/>
              <a:t>SciDAC</a:t>
            </a:r>
            <a:r>
              <a:rPr lang="en-US" dirty="0"/>
              <a:t> Project</a:t>
            </a:r>
            <a:endParaRPr dirty="0"/>
          </a:p>
        </p:txBody>
      </p:sp>
      <p:sp>
        <p:nvSpPr>
          <p:cNvPr id="180" name="Google Shape;180;gf185c03650_0_117"/>
          <p:cNvSpPr txBox="1">
            <a:spLocks noGrp="1"/>
          </p:cNvSpPr>
          <p:nvPr>
            <p:ph type="body" idx="1"/>
          </p:nvPr>
        </p:nvSpPr>
        <p:spPr>
          <a:xfrm>
            <a:off x="303059" y="616237"/>
            <a:ext cx="6471610" cy="4223115"/>
          </a:xfrm>
          <a:prstGeom prst="rect">
            <a:avLst/>
          </a:prstGeom>
        </p:spPr>
        <p:txBody>
          <a:bodyPr spcFirstLastPara="1" wrap="square" lIns="0" tIns="0" rIns="0" bIns="45700" anchor="t" anchorCtr="0">
            <a:normAutofit fontScale="70000" lnSpcReduction="20000"/>
          </a:bodyPr>
          <a:lstStyle/>
          <a:p>
            <a:pPr lvl="0" indent="-379730">
              <a:buSzPct val="100000"/>
            </a:pPr>
            <a:r>
              <a:rPr lang="en-US" dirty="0"/>
              <a:t>Application: XGC (</a:t>
            </a:r>
            <a:r>
              <a:rPr lang="en-US" dirty="0">
                <a:hlinkClick r:id="rId3"/>
              </a:rPr>
              <a:t>https://epsi.pppl.gov</a:t>
            </a:r>
            <a:r>
              <a:rPr lang="en-US" dirty="0"/>
              <a:t>)</a:t>
            </a:r>
          </a:p>
          <a:p>
            <a:pPr marL="457200" lvl="0" indent="-379730" algn="l" rtl="0">
              <a:spcBef>
                <a:spcPts val="600"/>
              </a:spcBef>
              <a:spcAft>
                <a:spcPts val="0"/>
              </a:spcAft>
              <a:buSzPct val="100000"/>
              <a:buChar char="•"/>
            </a:pPr>
            <a:r>
              <a:rPr lang="en-US" dirty="0"/>
              <a:t>Validation test configuration (very small scale)</a:t>
            </a:r>
            <a:endParaRPr dirty="0"/>
          </a:p>
          <a:p>
            <a:pPr marL="457200" lvl="0" indent="-379730" algn="l" rtl="0">
              <a:spcBef>
                <a:spcPts val="0"/>
              </a:spcBef>
              <a:spcAft>
                <a:spcPts val="0"/>
              </a:spcAft>
              <a:buSzPct val="100000"/>
              <a:buChar char="•"/>
            </a:pPr>
            <a:r>
              <a:rPr lang="en-US" dirty="0"/>
              <a:t>56 unique </a:t>
            </a:r>
            <a:r>
              <a:rPr lang="en-US" dirty="0" err="1"/>
              <a:t>Kokkos</a:t>
            </a:r>
            <a:r>
              <a:rPr lang="en-US" dirty="0"/>
              <a:t> CUDA </a:t>
            </a:r>
            <a:r>
              <a:rPr lang="en-US" dirty="0" err="1"/>
              <a:t>RangePolicy</a:t>
            </a:r>
            <a:r>
              <a:rPr lang="en-US" dirty="0"/>
              <a:t> kernels</a:t>
            </a:r>
            <a:endParaRPr dirty="0"/>
          </a:p>
          <a:p>
            <a:pPr marL="914400" lvl="1" indent="-379730" algn="l" rtl="0">
              <a:spcBef>
                <a:spcPts val="0"/>
              </a:spcBef>
              <a:spcAft>
                <a:spcPts val="0"/>
              </a:spcAft>
              <a:buSzPct val="100000"/>
              <a:buChar char="•"/>
            </a:pPr>
            <a:r>
              <a:rPr lang="en-US" dirty="0"/>
              <a:t>All </a:t>
            </a:r>
            <a:r>
              <a:rPr lang="en-US" dirty="0" err="1"/>
              <a:t>Kokkos</a:t>
            </a:r>
            <a:r>
              <a:rPr lang="en-US" dirty="0"/>
              <a:t>::</a:t>
            </a:r>
            <a:r>
              <a:rPr lang="en-US" dirty="0" err="1"/>
              <a:t>parallel_for</a:t>
            </a:r>
            <a:r>
              <a:rPr lang="en-US" dirty="0"/>
              <a:t> loops (some internal, like copying View data to the GPU)</a:t>
            </a:r>
            <a:endParaRPr dirty="0"/>
          </a:p>
          <a:p>
            <a:pPr marL="914400" lvl="1" indent="-379730" algn="l" rtl="0">
              <a:spcBef>
                <a:spcPts val="0"/>
              </a:spcBef>
              <a:spcAft>
                <a:spcPts val="0"/>
              </a:spcAft>
              <a:buSzPct val="100000"/>
              <a:buChar char="•"/>
            </a:pPr>
            <a:r>
              <a:rPr lang="en-US" dirty="0"/>
              <a:t>Iterate over a 1D range using </a:t>
            </a:r>
            <a:r>
              <a:rPr lang="en-US" dirty="0" err="1"/>
              <a:t>Kokkos</a:t>
            </a:r>
            <a:r>
              <a:rPr lang="en-US" dirty="0"/>
              <a:t>::</a:t>
            </a:r>
            <a:r>
              <a:rPr lang="en-US" dirty="0" err="1"/>
              <a:t>RangePolicy</a:t>
            </a:r>
            <a:endParaRPr dirty="0"/>
          </a:p>
          <a:p>
            <a:pPr marL="457200" lvl="0" indent="-379730" algn="l" rtl="0">
              <a:spcBef>
                <a:spcPts val="0"/>
              </a:spcBef>
              <a:spcAft>
                <a:spcPts val="0"/>
              </a:spcAft>
              <a:buSzPct val="100000"/>
              <a:buChar char="•"/>
            </a:pPr>
            <a:r>
              <a:rPr lang="en-US" dirty="0"/>
              <a:t>Input parameters:</a:t>
            </a:r>
            <a:endParaRPr dirty="0"/>
          </a:p>
          <a:p>
            <a:pPr marL="914400" lvl="1" indent="-379730" algn="l" rtl="0">
              <a:spcBef>
                <a:spcPts val="0"/>
              </a:spcBef>
              <a:spcAft>
                <a:spcPts val="0"/>
              </a:spcAft>
              <a:buSzPct val="100000"/>
              <a:buChar char="•"/>
            </a:pPr>
            <a:r>
              <a:rPr lang="en-US" dirty="0"/>
              <a:t>Kernel type (</a:t>
            </a:r>
            <a:r>
              <a:rPr lang="en-US" dirty="0" err="1"/>
              <a:t>parallel_for</a:t>
            </a:r>
            <a:r>
              <a:rPr lang="en-US" dirty="0"/>
              <a:t>, </a:t>
            </a:r>
            <a:r>
              <a:rPr lang="en-US" dirty="0" err="1"/>
              <a:t>parallel_reduce</a:t>
            </a:r>
            <a:r>
              <a:rPr lang="en-US" dirty="0"/>
              <a:t>, </a:t>
            </a:r>
            <a:r>
              <a:rPr lang="en-US" dirty="0" err="1"/>
              <a:t>parallel_scan</a:t>
            </a:r>
            <a:r>
              <a:rPr lang="en-US" dirty="0"/>
              <a:t>, </a:t>
            </a:r>
            <a:r>
              <a:rPr lang="en-US" dirty="0" err="1"/>
              <a:t>parallel_copy</a:t>
            </a:r>
            <a:r>
              <a:rPr lang="en-US" dirty="0"/>
              <a:t>)</a:t>
            </a:r>
            <a:endParaRPr dirty="0"/>
          </a:p>
          <a:p>
            <a:pPr marL="914400" lvl="1" indent="-379730" algn="l" rtl="0">
              <a:spcBef>
                <a:spcPts val="0"/>
              </a:spcBef>
              <a:spcAft>
                <a:spcPts val="0"/>
              </a:spcAft>
              <a:buSzPct val="100000"/>
              <a:buChar char="•"/>
            </a:pPr>
            <a:r>
              <a:rPr lang="en-US" dirty="0"/>
              <a:t>Kernel name (unbounded)</a:t>
            </a:r>
          </a:p>
          <a:p>
            <a:pPr marL="914400" lvl="1" indent="-379730" algn="l" rtl="0">
              <a:spcBef>
                <a:spcPts val="0"/>
              </a:spcBef>
              <a:spcAft>
                <a:spcPts val="0"/>
              </a:spcAft>
              <a:buSzPct val="100000"/>
              <a:buChar char="•"/>
            </a:pPr>
            <a:r>
              <a:rPr lang="en-US" dirty="0"/>
              <a:t>Range length</a:t>
            </a:r>
            <a:endParaRPr dirty="0"/>
          </a:p>
          <a:p>
            <a:pPr marL="457200" lvl="0" indent="-379730" algn="l" rtl="0">
              <a:spcBef>
                <a:spcPts val="0"/>
              </a:spcBef>
              <a:spcAft>
                <a:spcPts val="0"/>
              </a:spcAft>
              <a:buSzPct val="100000"/>
              <a:buChar char="•"/>
            </a:pPr>
            <a:r>
              <a:rPr lang="en-US" dirty="0"/>
              <a:t>Output parameter: block size, search with simulated annealing</a:t>
            </a:r>
            <a:endParaRPr dirty="0"/>
          </a:p>
        </p:txBody>
      </p:sp>
      <p:pic>
        <p:nvPicPr>
          <p:cNvPr id="1026" name="Picture 2">
            <a:extLst>
              <a:ext uri="{FF2B5EF4-FFF2-40B4-BE49-F238E27FC236}">
                <a16:creationId xmlns:a16="http://schemas.microsoft.com/office/drawing/2014/main" id="{179ABACE-5803-7C4F-9BD5-ED4E8292B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464" y="721085"/>
            <a:ext cx="2446881" cy="1840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5977C6-15BB-6144-B788-0795FF5F535E}"/>
              </a:ext>
            </a:extLst>
          </p:cNvPr>
          <p:cNvSpPr txBox="1"/>
          <p:nvPr/>
        </p:nvSpPr>
        <p:spPr>
          <a:xfrm>
            <a:off x="6567464" y="2597246"/>
            <a:ext cx="2446880" cy="1323439"/>
          </a:xfrm>
          <a:prstGeom prst="rect">
            <a:avLst/>
          </a:prstGeom>
          <a:noFill/>
        </p:spPr>
        <p:txBody>
          <a:bodyPr wrap="square" rtlCol="0">
            <a:spAutoFit/>
          </a:bodyPr>
          <a:lstStyle/>
          <a:p>
            <a:r>
              <a:rPr lang="en-US" sz="1000" dirty="0"/>
              <a:t>This figure shows an electrostatic potential perturbation from a </a:t>
            </a:r>
            <a:r>
              <a:rPr lang="en-US" sz="1000" dirty="0" err="1"/>
              <a:t>petascale</a:t>
            </a:r>
            <a:r>
              <a:rPr lang="en-US" sz="1000" dirty="0"/>
              <a:t> simulation of full-function gyrokinetic ion temperature gradient turbulence in realistic global DIII-D geometry. The magnetic separatrix surface is highlighted in the edge region. (source: https://</a:t>
            </a:r>
            <a:r>
              <a:rPr lang="en-US" sz="1000" dirty="0" err="1"/>
              <a:t>epsi.pppl.gov</a:t>
            </a:r>
            <a:r>
              <a:rPr lang="en-US" sz="10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f185c03650_0_133"/>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t>Tuning one kernel over time</a:t>
            </a:r>
            <a:endParaRPr dirty="0"/>
          </a:p>
        </p:txBody>
      </p:sp>
      <p:pic>
        <p:nvPicPr>
          <p:cNvPr id="229" name="Google Shape;229;gf185c03650_0_133"/>
          <p:cNvPicPr preferRelativeResize="0"/>
          <p:nvPr/>
        </p:nvPicPr>
        <p:blipFill>
          <a:blip r:embed="rId3">
            <a:alphaModFix/>
          </a:blip>
          <a:stretch>
            <a:fillRect/>
          </a:stretch>
        </p:blipFill>
        <p:spPr>
          <a:xfrm>
            <a:off x="456225" y="820750"/>
            <a:ext cx="8506901" cy="2126723"/>
          </a:xfrm>
          <a:prstGeom prst="rect">
            <a:avLst/>
          </a:prstGeom>
          <a:noFill/>
          <a:ln>
            <a:noFill/>
          </a:ln>
        </p:spPr>
      </p:pic>
      <p:pic>
        <p:nvPicPr>
          <p:cNvPr id="230" name="Google Shape;230;gf185c03650_0_133"/>
          <p:cNvPicPr preferRelativeResize="0"/>
          <p:nvPr/>
        </p:nvPicPr>
        <p:blipFill>
          <a:blip r:embed="rId4">
            <a:alphaModFix/>
          </a:blip>
          <a:stretch>
            <a:fillRect/>
          </a:stretch>
        </p:blipFill>
        <p:spPr>
          <a:xfrm>
            <a:off x="819275" y="2874655"/>
            <a:ext cx="8079201" cy="2019800"/>
          </a:xfrm>
          <a:prstGeom prst="rect">
            <a:avLst/>
          </a:prstGeom>
          <a:noFill/>
          <a:ln>
            <a:noFill/>
          </a:ln>
        </p:spPr>
      </p:pic>
      <p:sp>
        <p:nvSpPr>
          <p:cNvPr id="231" name="Google Shape;231;gf185c03650_0_133"/>
          <p:cNvSpPr txBox="1"/>
          <p:nvPr/>
        </p:nvSpPr>
        <p:spPr>
          <a:xfrm>
            <a:off x="7204500" y="2614105"/>
            <a:ext cx="1796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~5 main iterations</a:t>
            </a:r>
            <a:endParaRPr b="1">
              <a:solidFill>
                <a:schemeClr val="accent6"/>
              </a:solidFill>
              <a:latin typeface="Calibri"/>
              <a:ea typeface="Calibri"/>
              <a:cs typeface="Calibri"/>
              <a:sym typeface="Calibri"/>
            </a:endParaRPr>
          </a:p>
        </p:txBody>
      </p:sp>
      <p:sp>
        <p:nvSpPr>
          <p:cNvPr id="232" name="Google Shape;232;gf185c03650_0_133"/>
          <p:cNvSpPr txBox="1"/>
          <p:nvPr/>
        </p:nvSpPr>
        <p:spPr>
          <a:xfrm rot="-5400000">
            <a:off x="-417150" y="1684013"/>
            <a:ext cx="1796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nanoseconds</a:t>
            </a:r>
            <a:endParaRPr b="1">
              <a:solidFill>
                <a:schemeClr val="accent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960e5a24e_0_14"/>
          <p:cNvSpPr txBox="1">
            <a:spLocks noGrp="1"/>
          </p:cNvSpPr>
          <p:nvPr>
            <p:ph type="title"/>
          </p:nvPr>
        </p:nvSpPr>
        <p:spPr>
          <a:xfrm>
            <a:off x="228601" y="89437"/>
            <a:ext cx="8772000" cy="621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dirty="0"/>
              <a:t>Multimodal results from code reuse</a:t>
            </a:r>
            <a:endParaRPr dirty="0"/>
          </a:p>
        </p:txBody>
      </p:sp>
      <p:pic>
        <p:nvPicPr>
          <p:cNvPr id="260" name="Google Shape;260;gf960e5a24e_0_14"/>
          <p:cNvPicPr preferRelativeResize="0"/>
          <p:nvPr/>
        </p:nvPicPr>
        <p:blipFill>
          <a:blip r:embed="rId3">
            <a:alphaModFix/>
          </a:blip>
          <a:stretch>
            <a:fillRect/>
          </a:stretch>
        </p:blipFill>
        <p:spPr>
          <a:xfrm>
            <a:off x="533100" y="711013"/>
            <a:ext cx="8077801" cy="2019439"/>
          </a:xfrm>
          <a:prstGeom prst="rect">
            <a:avLst/>
          </a:prstGeom>
          <a:noFill/>
          <a:ln>
            <a:noFill/>
          </a:ln>
        </p:spPr>
      </p:pic>
      <p:pic>
        <p:nvPicPr>
          <p:cNvPr id="261" name="Google Shape;261;gf960e5a24e_0_14"/>
          <p:cNvPicPr preferRelativeResize="0"/>
          <p:nvPr/>
        </p:nvPicPr>
        <p:blipFill>
          <a:blip r:embed="rId4">
            <a:alphaModFix/>
          </a:blip>
          <a:stretch>
            <a:fillRect/>
          </a:stretch>
        </p:blipFill>
        <p:spPr>
          <a:xfrm>
            <a:off x="805397" y="2647630"/>
            <a:ext cx="7774808" cy="1943702"/>
          </a:xfrm>
          <a:prstGeom prst="rect">
            <a:avLst/>
          </a:prstGeom>
          <a:noFill/>
          <a:ln>
            <a:noFill/>
          </a:ln>
        </p:spPr>
      </p:pic>
      <p:sp>
        <p:nvSpPr>
          <p:cNvPr id="262" name="Google Shape;262;gf960e5a24e_0_14"/>
          <p:cNvSpPr txBox="1"/>
          <p:nvPr/>
        </p:nvSpPr>
        <p:spPr>
          <a:xfrm>
            <a:off x="653888" y="4396894"/>
            <a:ext cx="8077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accent6"/>
                </a:solidFill>
                <a:latin typeface="Calibri"/>
                <a:ea typeface="Calibri"/>
                <a:cs typeface="Calibri"/>
                <a:sym typeface="Calibri"/>
              </a:rPr>
              <a:t>The same kernel is used for both electron and ion push - electron push is ~3x more effort (in this config)</a:t>
            </a:r>
            <a:endParaRPr b="1" dirty="0">
              <a:solidFill>
                <a:schemeClr val="accent6"/>
              </a:solidFill>
              <a:latin typeface="Calibri"/>
              <a:ea typeface="Calibri"/>
              <a:cs typeface="Calibri"/>
              <a:sym typeface="Calibri"/>
            </a:endParaRPr>
          </a:p>
          <a:p>
            <a:pPr marL="0" lvl="0" indent="0" algn="ctr" rtl="0">
              <a:spcBef>
                <a:spcPts val="0"/>
              </a:spcBef>
              <a:spcAft>
                <a:spcPts val="0"/>
              </a:spcAft>
              <a:buNone/>
            </a:pPr>
            <a:r>
              <a:rPr lang="en-US" b="1" dirty="0">
                <a:solidFill>
                  <a:schemeClr val="accent6"/>
                </a:solidFill>
                <a:latin typeface="Calibri"/>
                <a:ea typeface="Calibri"/>
                <a:cs typeface="Calibri"/>
                <a:sym typeface="Calibri"/>
              </a:rPr>
              <a:t>For successful tuning, we need another input variable (node in context/dependency graph)</a:t>
            </a:r>
            <a:endParaRPr b="1" dirty="0">
              <a:solidFill>
                <a:schemeClr val="accent6"/>
              </a:solidFill>
              <a:latin typeface="Calibri"/>
              <a:ea typeface="Calibri"/>
              <a:cs typeface="Calibri"/>
              <a:sym typeface="Calibri"/>
            </a:endParaRPr>
          </a:p>
        </p:txBody>
      </p:sp>
      <p:sp>
        <p:nvSpPr>
          <p:cNvPr id="263" name="Google Shape;263;gf960e5a24e_0_14"/>
          <p:cNvSpPr txBox="1"/>
          <p:nvPr/>
        </p:nvSpPr>
        <p:spPr>
          <a:xfrm rot="-5400000">
            <a:off x="-330325" y="1520638"/>
            <a:ext cx="1796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nanoseconds</a:t>
            </a:r>
            <a:endParaRPr b="1">
              <a:solidFill>
                <a:schemeClr val="accent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f185c03650_0_8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APEX: Open Issues/questions</a:t>
            </a:r>
            <a:endParaRPr/>
          </a:p>
        </p:txBody>
      </p:sp>
      <p:sp>
        <p:nvSpPr>
          <p:cNvPr id="270" name="Google Shape;270;gf185c03650_0_83"/>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457200" lvl="0" indent="-379730" algn="l" rtl="0">
              <a:spcBef>
                <a:spcPts val="600"/>
              </a:spcBef>
              <a:spcAft>
                <a:spcPts val="0"/>
              </a:spcAft>
              <a:buSzPct val="100000"/>
              <a:buChar char="•"/>
            </a:pPr>
            <a:r>
              <a:rPr lang="en-US" dirty="0"/>
              <a:t>Complex hierarchical searches - no solution yet</a:t>
            </a:r>
            <a:endParaRPr dirty="0"/>
          </a:p>
          <a:p>
            <a:pPr marL="914400" lvl="1" indent="-379730" algn="l" rtl="0">
              <a:spcBef>
                <a:spcPts val="0"/>
              </a:spcBef>
              <a:spcAft>
                <a:spcPts val="0"/>
              </a:spcAft>
              <a:buSzPct val="100000"/>
              <a:buChar char="•"/>
            </a:pPr>
            <a:r>
              <a:rPr lang="en-US" dirty="0"/>
              <a:t>Nested contexts</a:t>
            </a:r>
            <a:endParaRPr dirty="0"/>
          </a:p>
          <a:p>
            <a:pPr lvl="2" indent="-379730">
              <a:spcBef>
                <a:spcPts val="0"/>
              </a:spcBef>
              <a:buSzPct val="100000"/>
            </a:pPr>
            <a:r>
              <a:rPr lang="en-US" dirty="0"/>
              <a:t>choose between 2+ algorithms</a:t>
            </a:r>
            <a:endParaRPr dirty="0"/>
          </a:p>
          <a:p>
            <a:pPr lvl="2" indent="-379730">
              <a:spcBef>
                <a:spcPts val="0"/>
              </a:spcBef>
              <a:buSzPct val="100000"/>
            </a:pPr>
            <a:r>
              <a:rPr lang="en-US" dirty="0"/>
              <a:t>for each algorithm, tune available parameters</a:t>
            </a:r>
            <a:endParaRPr dirty="0"/>
          </a:p>
          <a:p>
            <a:pPr lvl="2" indent="-379730">
              <a:spcBef>
                <a:spcPts val="0"/>
              </a:spcBef>
              <a:buSzPct val="100000"/>
            </a:pPr>
            <a:r>
              <a:rPr lang="en-US" dirty="0"/>
              <a:t>find the “optimal” settings</a:t>
            </a:r>
            <a:endParaRPr dirty="0"/>
          </a:p>
          <a:p>
            <a:pPr marL="457200" lvl="0" indent="-379730" algn="l" rtl="0">
              <a:spcBef>
                <a:spcPts val="0"/>
              </a:spcBef>
              <a:spcAft>
                <a:spcPts val="0"/>
              </a:spcAft>
              <a:buSzPct val="100000"/>
              <a:buChar char="•"/>
            </a:pPr>
            <a:r>
              <a:rPr lang="en-US" dirty="0"/>
              <a:t>Need to do some code refactoring on Active Harmony to enable complex searches</a:t>
            </a:r>
            <a:endParaRPr dirty="0"/>
          </a:p>
          <a:p>
            <a:pPr marL="457200" lvl="0" indent="-379730" algn="l" rtl="0">
              <a:spcBef>
                <a:spcPts val="0"/>
              </a:spcBef>
              <a:spcAft>
                <a:spcPts val="0"/>
              </a:spcAft>
              <a:buSzPct val="100000"/>
              <a:buChar char="•"/>
            </a:pPr>
            <a:r>
              <a:rPr lang="en-US" dirty="0"/>
              <a:t>Need to add additional context variable(s)</a:t>
            </a:r>
            <a:endParaRPr dirty="0"/>
          </a:p>
          <a:p>
            <a:pPr marL="457200" lvl="0" indent="-379730" algn="l" rtl="0">
              <a:spcBef>
                <a:spcPts val="0"/>
              </a:spcBef>
              <a:spcAft>
                <a:spcPts val="0"/>
              </a:spcAft>
              <a:buSzPct val="100000"/>
              <a:buChar char="•"/>
            </a:pPr>
            <a:r>
              <a:rPr lang="en-US" dirty="0"/>
              <a:t>“Is the juice worth the squeeze?” overhead [&gt;?&lt;] gains?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f185c03650_0_77"/>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Future Work</a:t>
            </a:r>
            <a:endParaRPr/>
          </a:p>
        </p:txBody>
      </p:sp>
      <p:sp>
        <p:nvSpPr>
          <p:cNvPr id="277" name="Google Shape;277;gf185c03650_0_77"/>
          <p:cNvSpPr txBox="1">
            <a:spLocks noGrp="1"/>
          </p:cNvSpPr>
          <p:nvPr>
            <p:ph type="body" idx="1"/>
          </p:nvPr>
        </p:nvSpPr>
        <p:spPr>
          <a:prstGeom prst="rect">
            <a:avLst/>
          </a:prstGeom>
        </p:spPr>
        <p:txBody>
          <a:bodyPr spcFirstLastPara="1" wrap="square" lIns="0" tIns="0" rIns="0" bIns="45700" anchor="t" anchorCtr="0">
            <a:normAutofit fontScale="85000" lnSpcReduction="20000"/>
          </a:bodyPr>
          <a:lstStyle/>
          <a:p>
            <a:pPr marL="457200" lvl="0" indent="-353060" algn="l" rtl="0">
              <a:spcBef>
                <a:spcPts val="600"/>
              </a:spcBef>
              <a:spcAft>
                <a:spcPts val="0"/>
              </a:spcAft>
              <a:buSzPct val="100000"/>
              <a:buChar char="•"/>
            </a:pPr>
            <a:r>
              <a:rPr lang="en-US" dirty="0"/>
              <a:t>Artemis: Automated C++ code generation, allowing for offline integration, modeling of launch bounds, use of models trained online - in progress</a:t>
            </a:r>
            <a:endParaRPr dirty="0"/>
          </a:p>
          <a:p>
            <a:pPr marL="457200" lvl="0" indent="-353060" algn="l" rtl="0">
              <a:spcBef>
                <a:spcPts val="0"/>
              </a:spcBef>
              <a:spcAft>
                <a:spcPts val="0"/>
              </a:spcAft>
              <a:buSzPct val="100000"/>
              <a:buChar char="•"/>
            </a:pPr>
            <a:r>
              <a:rPr lang="en-US" dirty="0"/>
              <a:t>APEX: Need improved search options</a:t>
            </a:r>
            <a:endParaRPr dirty="0"/>
          </a:p>
          <a:p>
            <a:pPr marL="914400" lvl="1" indent="-353060" algn="l" rtl="0">
              <a:spcBef>
                <a:spcPts val="0"/>
              </a:spcBef>
              <a:spcAft>
                <a:spcPts val="0"/>
              </a:spcAft>
              <a:buSzPct val="100000"/>
              <a:buChar char="•"/>
            </a:pPr>
            <a:r>
              <a:rPr lang="en-US" dirty="0"/>
              <a:t>Active Harmony search works, but integration needs refactoring</a:t>
            </a:r>
          </a:p>
          <a:p>
            <a:pPr marL="914400" lvl="1" indent="-353060" algn="l" rtl="0">
              <a:spcBef>
                <a:spcPts val="0"/>
              </a:spcBef>
              <a:spcAft>
                <a:spcPts val="0"/>
              </a:spcAft>
              <a:buSzPct val="100000"/>
              <a:buChar char="•"/>
            </a:pPr>
            <a:r>
              <a:rPr lang="en-US" dirty="0"/>
              <a:t>What about multi-objective searches?</a:t>
            </a:r>
            <a:endParaRPr dirty="0"/>
          </a:p>
          <a:p>
            <a:pPr marL="914400" lvl="1" indent="-353060" algn="l" rtl="0">
              <a:spcBef>
                <a:spcPts val="0"/>
              </a:spcBef>
              <a:spcAft>
                <a:spcPts val="0"/>
              </a:spcAft>
              <a:buSzPct val="100000"/>
              <a:buChar char="•"/>
            </a:pPr>
            <a:r>
              <a:rPr lang="en-US" dirty="0"/>
              <a:t>What about hierarchical searches?</a:t>
            </a:r>
            <a:endParaRPr dirty="0"/>
          </a:p>
          <a:p>
            <a:pPr marL="457200" lvl="0" indent="-353060" algn="l" rtl="0">
              <a:spcBef>
                <a:spcPts val="0"/>
              </a:spcBef>
              <a:spcAft>
                <a:spcPts val="0"/>
              </a:spcAft>
              <a:buSzPct val="100000"/>
              <a:buChar char="•"/>
            </a:pPr>
            <a:r>
              <a:rPr lang="en-US" dirty="0"/>
              <a:t>Other ML/AI library options?  (Artemis currently uses OpenCV 4.3 </a:t>
            </a:r>
            <a:r>
              <a:rPr lang="en-US" u="sng" dirty="0">
                <a:solidFill>
                  <a:schemeClr val="hlink"/>
                </a:solidFill>
                <a:hlinkClick r:id="rId3"/>
              </a:rPr>
              <a:t>https://opencv.org</a:t>
            </a:r>
            <a:r>
              <a:rPr lang="en-US" dirty="0"/>
              <a:t>)</a:t>
            </a:r>
            <a:endParaRPr dirty="0"/>
          </a:p>
          <a:p>
            <a:pPr marL="914400" lvl="1" indent="-353060" algn="l" rtl="0">
              <a:spcBef>
                <a:spcPts val="0"/>
              </a:spcBef>
              <a:spcAft>
                <a:spcPts val="0"/>
              </a:spcAft>
              <a:buSzPct val="100000"/>
              <a:buChar char="•"/>
            </a:pPr>
            <a:r>
              <a:rPr lang="en-US" dirty="0"/>
              <a:t>Which algorithms are the right approach?</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D01A-5E5A-9B44-BBCF-052A2DD55655}"/>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CFADF6A3-4902-F742-A09C-4E5AC18AEC83}"/>
              </a:ext>
            </a:extLst>
          </p:cNvPr>
          <p:cNvSpPr>
            <a:spLocks noGrp="1"/>
          </p:cNvSpPr>
          <p:nvPr>
            <p:ph type="body" idx="1"/>
          </p:nvPr>
        </p:nvSpPr>
        <p:spPr>
          <a:xfrm>
            <a:off x="303058" y="616237"/>
            <a:ext cx="8711287" cy="3248567"/>
          </a:xfrm>
        </p:spPr>
        <p:txBody>
          <a:bodyPr>
            <a:normAutofit fontScale="47500" lnSpcReduction="20000"/>
          </a:bodyPr>
          <a:lstStyle/>
          <a:p>
            <a:pPr marL="50800" indent="0">
              <a:buNone/>
            </a:pPr>
            <a:r>
              <a:rPr lang="en-US" dirty="0"/>
              <a:t>Artemis work was performed under the auspices of the U.S. Department of Energy by Lawrence Livermore National Laboratory under Contract DE-AC52-07NA27344 (LLNL-CONF-809192). Additional support was provided by a LLNL subcontract to the University of Oregon, No. B631536.</a:t>
            </a:r>
          </a:p>
          <a:p>
            <a:pPr marL="50800" indent="0">
              <a:buNone/>
            </a:pPr>
            <a:r>
              <a:rPr lang="en-US" dirty="0"/>
              <a:t>The current APEX work was supported by the Scientific Discovery through Advanced Computing (</a:t>
            </a:r>
            <a:r>
              <a:rPr lang="en-US" dirty="0" err="1"/>
              <a:t>SciDAC</a:t>
            </a:r>
            <a:r>
              <a:rPr lang="en-US" dirty="0"/>
              <a:t>) program funded by U.S. Department of Energy, Office of Science, Advanced Scientific Computing Research (ASCR) and Fusion Energy Sciences (FES) Division of Materials Sciences and Engineering, as well as the RAPIDS </a:t>
            </a:r>
            <a:r>
              <a:rPr lang="en-US" dirty="0" err="1"/>
              <a:t>SciDAC</a:t>
            </a:r>
            <a:r>
              <a:rPr lang="en-US" dirty="0"/>
              <a:t> Institute for Computer Science and Data under subcontract 4000159855 from ORNL.</a:t>
            </a:r>
          </a:p>
          <a:p>
            <a:pPr marL="50800" indent="0">
              <a:buNone/>
            </a:pPr>
            <a:r>
              <a:rPr lang="en-US" dirty="0"/>
              <a:t>Parts of this research was supported by the </a:t>
            </a:r>
            <a:r>
              <a:rPr lang="en-US" dirty="0" err="1"/>
              <a:t>Exascale</a:t>
            </a:r>
            <a:r>
              <a:rPr lang="en-US" dirty="0"/>
              <a:t> Computing Project (17-SC-20-SC), a joint project of the U.S. Department of Energy’s Office of Science and National Nuclear Security Administration, responsible for delivering a capable </a:t>
            </a:r>
            <a:r>
              <a:rPr lang="en-US" dirty="0" err="1"/>
              <a:t>exascale</a:t>
            </a:r>
            <a:r>
              <a:rPr lang="en-US" dirty="0"/>
              <a:t> ecosystem, including software, applications, and hardware technology, to support the nation’s </a:t>
            </a:r>
            <a:r>
              <a:rPr lang="en-US" dirty="0" err="1"/>
              <a:t>exascale</a:t>
            </a:r>
            <a:r>
              <a:rPr lang="en-US" dirty="0"/>
              <a:t> computing imperative. </a:t>
            </a:r>
          </a:p>
          <a:p>
            <a:pPr marL="50800" indent="0">
              <a:buNone/>
            </a:pPr>
            <a:r>
              <a:rPr lang="en-US" dirty="0"/>
              <a:t>This research used resources of the Oak Ridge Leadership Computing Facility at the Oak Ridge National Laboratory, which is supported by the Office of Science of the U.S. Department of Energy under Contract No. DE-AC05-00OR22725.</a:t>
            </a:r>
          </a:p>
          <a:p>
            <a:pPr marL="50800" indent="0">
              <a:buNone/>
            </a:pPr>
            <a:endParaRPr lang="en-US" dirty="0"/>
          </a:p>
        </p:txBody>
      </p:sp>
      <p:pic>
        <p:nvPicPr>
          <p:cNvPr id="4" name="Google Shape;26;p13" descr="DOE_SC_Horizontal.png">
            <a:extLst>
              <a:ext uri="{FF2B5EF4-FFF2-40B4-BE49-F238E27FC236}">
                <a16:creationId xmlns:a16="http://schemas.microsoft.com/office/drawing/2014/main" id="{855180B6-0C9D-8F43-8A27-DDDE0E8135CF}"/>
              </a:ext>
            </a:extLst>
          </p:cNvPr>
          <p:cNvPicPr preferRelativeResize="0"/>
          <p:nvPr/>
        </p:nvPicPr>
        <p:blipFill rotWithShape="1">
          <a:blip r:embed="rId2">
            <a:alphaModFix/>
          </a:blip>
          <a:srcRect/>
          <a:stretch/>
        </p:blipFill>
        <p:spPr>
          <a:xfrm>
            <a:off x="884373" y="4210709"/>
            <a:ext cx="2284460" cy="395849"/>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12868099-003D-0E43-B6EC-31C239817188}"/>
              </a:ext>
            </a:extLst>
          </p:cNvPr>
          <p:cNvPicPr>
            <a:picLocks noChangeAspect="1"/>
          </p:cNvPicPr>
          <p:nvPr/>
        </p:nvPicPr>
        <p:blipFill>
          <a:blip r:embed="rId3"/>
          <a:stretch>
            <a:fillRect/>
          </a:stretch>
        </p:blipFill>
        <p:spPr>
          <a:xfrm>
            <a:off x="7218561" y="3977915"/>
            <a:ext cx="1643704" cy="861435"/>
          </a:xfrm>
          <a:prstGeom prst="rect">
            <a:avLst/>
          </a:prstGeom>
        </p:spPr>
      </p:pic>
      <p:pic>
        <p:nvPicPr>
          <p:cNvPr id="2050" name="Picture 2" descr="CompFUSE - Home">
            <a:extLst>
              <a:ext uri="{FF2B5EF4-FFF2-40B4-BE49-F238E27FC236}">
                <a16:creationId xmlns:a16="http://schemas.microsoft.com/office/drawing/2014/main" id="{8CD92E37-AC91-A541-8694-D80D288B6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63" y="3933307"/>
            <a:ext cx="3168833" cy="950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A3D8D3C-E410-CF4D-BEEC-43FFF34A0F99}"/>
              </a:ext>
            </a:extLst>
          </p:cNvPr>
          <p:cNvPicPr>
            <a:picLocks noChangeAspect="1"/>
          </p:cNvPicPr>
          <p:nvPr/>
        </p:nvPicPr>
        <p:blipFill>
          <a:blip r:embed="rId5"/>
          <a:stretch>
            <a:fillRect/>
          </a:stretch>
        </p:blipFill>
        <p:spPr>
          <a:xfrm>
            <a:off x="3287101" y="3349860"/>
            <a:ext cx="2743200" cy="571500"/>
          </a:xfrm>
          <a:prstGeom prst="rect">
            <a:avLst/>
          </a:prstGeom>
        </p:spPr>
      </p:pic>
    </p:spTree>
    <p:extLst>
      <p:ext uri="{BB962C8B-B14F-4D97-AF65-F5344CB8AC3E}">
        <p14:creationId xmlns:p14="http://schemas.microsoft.com/office/powerpoint/2010/main" val="385789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gf185c03650_0_20"/>
          <p:cNvSpPr txBox="1">
            <a:spLocks noGrp="1"/>
          </p:cNvSpPr>
          <p:nvPr>
            <p:ph type="body" idx="1"/>
          </p:nvPr>
        </p:nvSpPr>
        <p:spPr>
          <a:prstGeom prst="rect">
            <a:avLst/>
          </a:prstGeom>
        </p:spPr>
        <p:txBody>
          <a:bodyPr spcFirstLastPara="1" wrap="square" lIns="0" tIns="0" rIns="0" bIns="45700" anchor="t" anchorCtr="0">
            <a:normAutofit/>
          </a:bodyPr>
          <a:lstStyle/>
          <a:p>
            <a:pPr marL="0" lvl="0" indent="0" algn="l" rtl="0">
              <a:spcBef>
                <a:spcPts val="600"/>
              </a:spcBef>
              <a:spcAft>
                <a:spcPts val="0"/>
              </a:spcAft>
              <a:buNone/>
            </a:pPr>
            <a:r>
              <a:rPr lang="en-US" sz="2200" dirty="0"/>
              <a:t>“</a:t>
            </a:r>
            <a:r>
              <a:rPr lang="en-US" sz="2200" b="1" dirty="0" err="1"/>
              <a:t>Kokkos</a:t>
            </a:r>
            <a:r>
              <a:rPr lang="en-US" sz="2200" b="1" dirty="0"/>
              <a:t> </a:t>
            </a:r>
            <a:r>
              <a:rPr lang="en-US" sz="2200" dirty="0"/>
              <a:t>is a programming model for parallel algorithms that use many-core chips and share memory among those cores. The programming model includes computation abstractions for frequently used parallel computing patterns, policies that provide details for how those computing patterns are applied, and execution spaces that denote on which cores the parallel computation is performed.”</a:t>
            </a:r>
            <a:endParaRPr sz="2200" dirty="0"/>
          </a:p>
          <a:p>
            <a:pPr marL="0" lvl="0" indent="0" algn="l" rtl="0">
              <a:spcBef>
                <a:spcPts val="600"/>
              </a:spcBef>
              <a:spcAft>
                <a:spcPts val="0"/>
              </a:spcAft>
              <a:buNone/>
            </a:pPr>
            <a:endParaRPr sz="2200" dirty="0"/>
          </a:p>
        </p:txBody>
      </p:sp>
      <p:pic>
        <p:nvPicPr>
          <p:cNvPr id="65" name="Google Shape;65;gf185c03650_0_20"/>
          <p:cNvPicPr preferRelativeResize="0"/>
          <p:nvPr/>
        </p:nvPicPr>
        <p:blipFill>
          <a:blip r:embed="rId3">
            <a:alphaModFix/>
          </a:blip>
          <a:stretch>
            <a:fillRect/>
          </a:stretch>
        </p:blipFill>
        <p:spPr>
          <a:xfrm>
            <a:off x="4177819" y="2728675"/>
            <a:ext cx="4583932" cy="2155579"/>
          </a:xfrm>
          <a:prstGeom prst="rect">
            <a:avLst/>
          </a:prstGeom>
          <a:noFill/>
          <a:ln>
            <a:noFill/>
          </a:ln>
        </p:spPr>
      </p:pic>
      <p:sp>
        <p:nvSpPr>
          <p:cNvPr id="2" name="TextBox 1">
            <a:extLst>
              <a:ext uri="{FF2B5EF4-FFF2-40B4-BE49-F238E27FC236}">
                <a16:creationId xmlns:a16="http://schemas.microsoft.com/office/drawing/2014/main" id="{E48C8283-D0C4-8840-8C9F-BDA22AFAC4BB}"/>
              </a:ext>
            </a:extLst>
          </p:cNvPr>
          <p:cNvSpPr txBox="1"/>
          <p:nvPr/>
        </p:nvSpPr>
        <p:spPr>
          <a:xfrm>
            <a:off x="422881" y="3028246"/>
            <a:ext cx="3635115" cy="461665"/>
          </a:xfrm>
          <a:prstGeom prst="rect">
            <a:avLst/>
          </a:prstGeom>
          <a:noFill/>
        </p:spPr>
        <p:txBody>
          <a:bodyPr wrap="square" rtlCol="0">
            <a:spAutoFit/>
          </a:bodyPr>
          <a:lstStyle/>
          <a:p>
            <a:r>
              <a:rPr lang="en-US" sz="1200" i="1" dirty="0"/>
              <a:t>(above text and figure from </a:t>
            </a:r>
            <a:r>
              <a:rPr lang="en-US" sz="1200" i="1" dirty="0">
                <a:hlinkClick r:id="rId4"/>
              </a:rPr>
              <a:t>https://kokkos.org</a:t>
            </a:r>
            <a:r>
              <a:rPr lang="en-US" sz="1200" i="1" dirty="0"/>
              <a:t>)</a:t>
            </a:r>
          </a:p>
          <a:p>
            <a:endParaRPr lang="en-US" sz="1200" dirty="0"/>
          </a:p>
        </p:txBody>
      </p:sp>
      <p:sp>
        <p:nvSpPr>
          <p:cNvPr id="3" name="TextBox 2">
            <a:extLst>
              <a:ext uri="{FF2B5EF4-FFF2-40B4-BE49-F238E27FC236}">
                <a16:creationId xmlns:a16="http://schemas.microsoft.com/office/drawing/2014/main" id="{BF495F56-1267-F24C-B428-F8F17BD0F2EB}"/>
              </a:ext>
            </a:extLst>
          </p:cNvPr>
          <p:cNvSpPr txBox="1"/>
          <p:nvPr/>
        </p:nvSpPr>
        <p:spPr>
          <a:xfrm>
            <a:off x="382249" y="3357797"/>
            <a:ext cx="3542976" cy="1384995"/>
          </a:xfrm>
          <a:prstGeom prst="rect">
            <a:avLst/>
          </a:prstGeom>
          <a:noFill/>
        </p:spPr>
        <p:txBody>
          <a:bodyPr wrap="square" rtlCol="0">
            <a:spAutoFit/>
          </a:bodyPr>
          <a:lstStyle/>
          <a:p>
            <a:r>
              <a:rPr lang="en-US" b="1" u="sng" dirty="0"/>
              <a:t>Most importantly:</a:t>
            </a:r>
            <a:r>
              <a:rPr lang="en-US" dirty="0"/>
              <a:t> </a:t>
            </a:r>
            <a:r>
              <a:rPr lang="en-US" dirty="0" err="1"/>
              <a:t>Kokkos</a:t>
            </a:r>
            <a:r>
              <a:rPr lang="en-US" dirty="0"/>
              <a:t> allows C++ programmers to write 1 set of source code that can be compiled to target one or more of several concurrent back ends – Serial, C++ threads, OpenMP (including target offload), CUDA, HIP, SYCL, HPX…</a:t>
            </a:r>
          </a:p>
        </p:txBody>
      </p:sp>
      <p:pic>
        <p:nvPicPr>
          <p:cNvPr id="1026" name="Picture 2">
            <a:extLst>
              <a:ext uri="{FF2B5EF4-FFF2-40B4-BE49-F238E27FC236}">
                <a16:creationId xmlns:a16="http://schemas.microsoft.com/office/drawing/2014/main" id="{E41001CC-E0E2-084C-9F4D-3403F46D4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83" y="125382"/>
            <a:ext cx="2308020" cy="490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f185c03650_0_26"/>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Autotuning Motivation</a:t>
            </a:r>
            <a:endParaRPr/>
          </a:p>
        </p:txBody>
      </p:sp>
      <p:sp>
        <p:nvSpPr>
          <p:cNvPr id="74" name="Google Shape;74;gf185c03650_0_26"/>
          <p:cNvSpPr txBox="1">
            <a:spLocks noGrp="1"/>
          </p:cNvSpPr>
          <p:nvPr>
            <p:ph type="body" idx="1"/>
          </p:nvPr>
        </p:nvSpPr>
        <p:spPr>
          <a:prstGeom prst="rect">
            <a:avLst/>
          </a:prstGeom>
        </p:spPr>
        <p:txBody>
          <a:bodyPr spcFirstLastPara="1" wrap="square" lIns="0" tIns="0" rIns="0" bIns="45700" anchor="t" anchorCtr="0">
            <a:normAutofit fontScale="85000" lnSpcReduction="20000"/>
          </a:bodyPr>
          <a:lstStyle/>
          <a:p>
            <a:pPr marL="457200" lvl="0" indent="-406400" algn="l" rtl="0">
              <a:spcBef>
                <a:spcPts val="600"/>
              </a:spcBef>
              <a:spcAft>
                <a:spcPts val="0"/>
              </a:spcAft>
              <a:buSzPts val="2800"/>
              <a:buChar char="•"/>
            </a:pPr>
            <a:r>
              <a:rPr lang="en-US" dirty="0"/>
              <a:t>Programmer writes the “what”, </a:t>
            </a:r>
            <a:r>
              <a:rPr lang="en-US" dirty="0" err="1"/>
              <a:t>Kokkos</a:t>
            </a:r>
            <a:r>
              <a:rPr lang="en-US" dirty="0"/>
              <a:t> determines the “how”, both at compile time and at runtime</a:t>
            </a:r>
          </a:p>
          <a:p>
            <a:pPr marL="457200" lvl="0" indent="-406400" algn="l" rtl="0">
              <a:spcBef>
                <a:spcPts val="600"/>
              </a:spcBef>
              <a:spcAft>
                <a:spcPts val="0"/>
              </a:spcAft>
              <a:buSzPts val="2800"/>
              <a:buChar char="•"/>
            </a:pPr>
            <a:r>
              <a:rPr lang="en-US" dirty="0"/>
              <a:t>Performance portability requires figuring out “good” parameter settings for:</a:t>
            </a:r>
            <a:endParaRPr dirty="0"/>
          </a:p>
          <a:p>
            <a:pPr marL="914400" lvl="1" indent="-406400" algn="l" rtl="0">
              <a:spcBef>
                <a:spcPts val="0"/>
              </a:spcBef>
              <a:spcAft>
                <a:spcPts val="0"/>
              </a:spcAft>
              <a:buSzPts val="2800"/>
              <a:buChar char="•"/>
            </a:pPr>
            <a:r>
              <a:rPr lang="en-US" dirty="0"/>
              <a:t>NVIDIA, AMD, Intel (GPU+CPU), …</a:t>
            </a:r>
            <a:endParaRPr dirty="0"/>
          </a:p>
          <a:p>
            <a:pPr marL="914400" lvl="1" indent="-406400" algn="l" rtl="0">
              <a:spcBef>
                <a:spcPts val="0"/>
              </a:spcBef>
              <a:spcAft>
                <a:spcPts val="0"/>
              </a:spcAft>
              <a:buSzPts val="2800"/>
              <a:buChar char="•"/>
            </a:pPr>
            <a:r>
              <a:rPr lang="en-US" dirty="0"/>
              <a:t>OpenMP, </a:t>
            </a:r>
            <a:r>
              <a:rPr lang="en-US" dirty="0" err="1"/>
              <a:t>OpenMPTarget</a:t>
            </a:r>
            <a:r>
              <a:rPr lang="en-US" dirty="0"/>
              <a:t>, HIP, CUDA, SYCL, …</a:t>
            </a:r>
            <a:endParaRPr dirty="0"/>
          </a:p>
          <a:p>
            <a:pPr marL="914400" lvl="1" indent="-406400" algn="l" rtl="0">
              <a:spcBef>
                <a:spcPts val="0"/>
              </a:spcBef>
              <a:spcAft>
                <a:spcPts val="0"/>
              </a:spcAft>
              <a:buSzPts val="2800"/>
              <a:buChar char="•"/>
            </a:pPr>
            <a:r>
              <a:rPr lang="en-US" dirty="0"/>
              <a:t>V100, A100, MI100, MI200, …</a:t>
            </a:r>
            <a:endParaRPr dirty="0"/>
          </a:p>
          <a:p>
            <a:pPr marL="914400" lvl="1" indent="-406400" algn="l" rtl="0">
              <a:spcBef>
                <a:spcPts val="0"/>
              </a:spcBef>
              <a:spcAft>
                <a:spcPts val="0"/>
              </a:spcAft>
              <a:buSzPts val="2800"/>
              <a:buChar char="•"/>
            </a:pPr>
            <a:r>
              <a:rPr lang="en-US" dirty="0"/>
              <a:t>Every dataset</a:t>
            </a:r>
            <a:endParaRPr dirty="0"/>
          </a:p>
          <a:p>
            <a:pPr marL="914400" lvl="1" indent="-406400" algn="l" rtl="0">
              <a:spcBef>
                <a:spcPts val="0"/>
              </a:spcBef>
              <a:spcAft>
                <a:spcPts val="0"/>
              </a:spcAft>
              <a:buSzPts val="2800"/>
              <a:buChar char="•"/>
            </a:pPr>
            <a:r>
              <a:rPr lang="en-US" dirty="0"/>
              <a:t>For every kernel</a:t>
            </a:r>
            <a:endParaRPr dirty="0"/>
          </a:p>
          <a:p>
            <a:pPr marL="457200" lvl="0" indent="-406400" algn="l" rtl="0">
              <a:spcBef>
                <a:spcPts val="0"/>
              </a:spcBef>
              <a:spcAft>
                <a:spcPts val="0"/>
              </a:spcAft>
              <a:buSzPts val="2800"/>
              <a:buChar char="•"/>
            </a:pPr>
            <a:r>
              <a:rPr lang="en-US" dirty="0"/>
              <a:t>Currently relies on expert heuristics / pretty good (reasonable) defaults… but can we do better?</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f185c03650_0_32"/>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Autotuning Interface</a:t>
            </a:r>
            <a:endParaRPr/>
          </a:p>
        </p:txBody>
      </p:sp>
      <p:sp>
        <p:nvSpPr>
          <p:cNvPr id="81" name="Google Shape;81;gf185c03650_0_32"/>
          <p:cNvSpPr txBox="1">
            <a:spLocks noGrp="1"/>
          </p:cNvSpPr>
          <p:nvPr>
            <p:ph type="body" idx="1"/>
          </p:nvPr>
        </p:nvSpPr>
        <p:spPr>
          <a:prstGeom prst="rect">
            <a:avLst/>
          </a:prstGeom>
        </p:spPr>
        <p:txBody>
          <a:bodyPr spcFirstLastPara="1" wrap="square" lIns="0" tIns="0" rIns="0" bIns="45700" anchor="t" anchorCtr="0">
            <a:normAutofit fontScale="77500" lnSpcReduction="20000"/>
          </a:bodyPr>
          <a:lstStyle/>
          <a:p>
            <a:pPr marL="457200" lvl="0" indent="-379730" algn="l" rtl="0">
              <a:spcBef>
                <a:spcPts val="600"/>
              </a:spcBef>
              <a:spcAft>
                <a:spcPts val="0"/>
              </a:spcAft>
              <a:buSzPct val="100000"/>
              <a:buAutoNum type="arabicPeriod"/>
            </a:pPr>
            <a:r>
              <a:rPr lang="en-US" dirty="0"/>
              <a:t>declare input variable(s) with </a:t>
            </a:r>
            <a:r>
              <a:rPr lang="en-US" b="1" dirty="0" err="1">
                <a:latin typeface="Courier New"/>
                <a:ea typeface="Courier New"/>
                <a:cs typeface="Courier New"/>
                <a:sym typeface="Courier New"/>
              </a:rPr>
              <a:t>kokkosp_declare_input_type</a:t>
            </a:r>
            <a:r>
              <a:rPr lang="en-US" b="1" dirty="0">
                <a:latin typeface="Courier New"/>
                <a:ea typeface="Courier New"/>
                <a:cs typeface="Courier New"/>
                <a:sym typeface="Courier New"/>
              </a:rPr>
              <a:t>()</a:t>
            </a:r>
            <a:endParaRPr dirty="0"/>
          </a:p>
          <a:p>
            <a:pPr marL="914400" lvl="1" indent="-379730" algn="l" rtl="0">
              <a:spcBef>
                <a:spcPts val="0"/>
              </a:spcBef>
              <a:spcAft>
                <a:spcPts val="0"/>
              </a:spcAft>
              <a:buSzPct val="100000"/>
              <a:buChar char="•"/>
            </a:pPr>
            <a:r>
              <a:rPr lang="en-US" dirty="0"/>
              <a:t>independent variables that describe the context for tuning (name, type, set/range of valid values)</a:t>
            </a:r>
            <a:endParaRPr dirty="0"/>
          </a:p>
          <a:p>
            <a:pPr marL="457200" lvl="0" indent="-379730" algn="l" rtl="0">
              <a:spcBef>
                <a:spcPts val="0"/>
              </a:spcBef>
              <a:spcAft>
                <a:spcPts val="0"/>
              </a:spcAft>
              <a:buSzPct val="100000"/>
              <a:buAutoNum type="arabicPeriod"/>
            </a:pPr>
            <a:r>
              <a:rPr lang="en-US" dirty="0"/>
              <a:t>declare output variable(s) with </a:t>
            </a:r>
            <a:r>
              <a:rPr lang="en-US" b="1" dirty="0" err="1">
                <a:latin typeface="Courier New"/>
                <a:ea typeface="Courier New"/>
                <a:cs typeface="Courier New"/>
                <a:sym typeface="Courier New"/>
              </a:rPr>
              <a:t>kokkosp_declare_output_type</a:t>
            </a:r>
            <a:r>
              <a:rPr lang="en-US" b="1" dirty="0">
                <a:latin typeface="Courier New"/>
                <a:ea typeface="Courier New"/>
                <a:cs typeface="Courier New"/>
                <a:sym typeface="Courier New"/>
              </a:rPr>
              <a:t>()</a:t>
            </a:r>
            <a:endParaRPr b="1" dirty="0">
              <a:latin typeface="Courier New"/>
              <a:ea typeface="Courier New"/>
              <a:cs typeface="Courier New"/>
              <a:sym typeface="Courier New"/>
            </a:endParaRPr>
          </a:p>
          <a:p>
            <a:pPr marL="914400" lvl="1" indent="-379730" algn="l" rtl="0">
              <a:spcBef>
                <a:spcPts val="0"/>
              </a:spcBef>
              <a:spcAft>
                <a:spcPts val="0"/>
              </a:spcAft>
              <a:buSzPct val="100000"/>
              <a:buChar char="•"/>
            </a:pPr>
            <a:r>
              <a:rPr lang="en-US" dirty="0"/>
              <a:t>dependent variable(s) to be tuned (same properties as input)</a:t>
            </a:r>
            <a:endParaRPr dirty="0"/>
          </a:p>
          <a:p>
            <a:pPr marL="457200" lvl="0" indent="-379730" algn="l" rtl="0">
              <a:spcBef>
                <a:spcPts val="0"/>
              </a:spcBef>
              <a:spcAft>
                <a:spcPts val="0"/>
              </a:spcAft>
              <a:buSzPct val="100000"/>
              <a:buAutoNum type="arabicPeriod"/>
            </a:pPr>
            <a:r>
              <a:rPr lang="en-US" dirty="0"/>
              <a:t>define context with </a:t>
            </a:r>
            <a:r>
              <a:rPr lang="en-US" b="1" dirty="0" err="1">
                <a:latin typeface="Courier New"/>
                <a:ea typeface="Courier New"/>
                <a:cs typeface="Courier New"/>
                <a:sym typeface="Courier New"/>
              </a:rPr>
              <a:t>kokkosp_begin_context</a:t>
            </a: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kokkosp_begin_context</a:t>
            </a:r>
            <a:r>
              <a:rPr lang="en-US" b="1" dirty="0">
                <a:latin typeface="Courier New"/>
                <a:ea typeface="Courier New"/>
                <a:cs typeface="Courier New"/>
                <a:sym typeface="Courier New"/>
              </a:rPr>
              <a:t>()</a:t>
            </a:r>
            <a:r>
              <a:rPr lang="en-US" dirty="0"/>
              <a:t> for measurement extents</a:t>
            </a:r>
          </a:p>
          <a:p>
            <a:pPr marL="991870" lvl="1" indent="-457200">
              <a:spcBef>
                <a:spcPts val="0"/>
              </a:spcBef>
              <a:buSzPct val="100000"/>
            </a:pPr>
            <a:r>
              <a:rPr lang="en-US" dirty="0"/>
              <a:t>Some tuple of input types</a:t>
            </a:r>
            <a:endParaRPr dirty="0"/>
          </a:p>
          <a:p>
            <a:pPr marL="457200" lvl="0" indent="-379730" algn="l" rtl="0">
              <a:spcBef>
                <a:spcPts val="0"/>
              </a:spcBef>
              <a:spcAft>
                <a:spcPts val="0"/>
              </a:spcAft>
              <a:buSzPct val="100000"/>
              <a:buAutoNum type="arabicPeriod"/>
            </a:pPr>
            <a:r>
              <a:rPr lang="en-US" dirty="0"/>
              <a:t>request setting with </a:t>
            </a:r>
            <a:r>
              <a:rPr lang="en-US" b="1" dirty="0" err="1">
                <a:latin typeface="Courier New"/>
                <a:ea typeface="Courier New"/>
                <a:cs typeface="Courier New"/>
                <a:sym typeface="Courier New"/>
              </a:rPr>
              <a:t>kokkosp_request_values</a:t>
            </a:r>
            <a:r>
              <a:rPr lang="en-US" b="1" dirty="0">
                <a:latin typeface="Courier New"/>
                <a:ea typeface="Courier New"/>
                <a:cs typeface="Courier New"/>
                <a:sym typeface="Courier New"/>
              </a:rPr>
              <a:t>()</a:t>
            </a:r>
            <a:endParaRPr b="1" dirty="0">
              <a:latin typeface="Courier New"/>
              <a:ea typeface="Courier New"/>
              <a:cs typeface="Courier New"/>
              <a:sym typeface="Courier New"/>
            </a:endParaRPr>
          </a:p>
          <a:p>
            <a:pPr marL="914400" lvl="1" indent="-379730" algn="l" rtl="0">
              <a:spcBef>
                <a:spcPts val="0"/>
              </a:spcBef>
              <a:spcAft>
                <a:spcPts val="0"/>
              </a:spcAft>
              <a:buSzPct val="100000"/>
              <a:buChar char="•"/>
            </a:pPr>
            <a:r>
              <a:rPr lang="en-US" dirty="0"/>
              <a:t>For given context, please provide and evaluate output value(s), until converge on a (hopefully optimal) solution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f960e5a24e_0_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Kokkos tuning status</a:t>
            </a:r>
            <a:endParaRPr/>
          </a:p>
        </p:txBody>
      </p:sp>
      <p:sp>
        <p:nvSpPr>
          <p:cNvPr id="102" name="Google Shape;102;gf960e5a24e_0_3"/>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lvl="0" indent="0" algn="l" rtl="0">
              <a:spcBef>
                <a:spcPts val="600"/>
              </a:spcBef>
              <a:spcAft>
                <a:spcPts val="0"/>
              </a:spcAft>
              <a:buNone/>
            </a:pPr>
            <a:r>
              <a:rPr lang="en-US" dirty="0"/>
              <a:t>The previous API can be used to autotune </a:t>
            </a:r>
            <a:r>
              <a:rPr lang="en-US" i="1" dirty="0"/>
              <a:t>any</a:t>
            </a:r>
            <a:r>
              <a:rPr lang="en-US" dirty="0"/>
              <a:t> aspect of any algorithm, but </a:t>
            </a:r>
            <a:r>
              <a:rPr lang="en-US" dirty="0" err="1"/>
              <a:t>Kokkos</a:t>
            </a:r>
            <a:r>
              <a:rPr lang="en-US" dirty="0"/>
              <a:t> provides the ability to autotune with:</a:t>
            </a:r>
            <a:endParaRPr dirty="0"/>
          </a:p>
          <a:p>
            <a:pPr marL="0" lvl="0" indent="0" algn="l" rtl="0">
              <a:spcBef>
                <a:spcPts val="600"/>
              </a:spcBef>
              <a:spcAft>
                <a:spcPts val="0"/>
              </a:spcAft>
              <a:buNone/>
            </a:pPr>
            <a:r>
              <a:rPr lang="en-US" b="1" dirty="0">
                <a:latin typeface="Courier New"/>
                <a:ea typeface="Courier New"/>
                <a:cs typeface="Courier New"/>
                <a:sym typeface="Courier New"/>
              </a:rPr>
              <a:t>	-</a:t>
            </a:r>
            <a:r>
              <a:rPr lang="en-US" b="1" dirty="0" err="1">
                <a:latin typeface="Courier New"/>
                <a:ea typeface="Courier New"/>
                <a:cs typeface="Courier New"/>
                <a:sym typeface="Courier New"/>
              </a:rPr>
              <a:t>DKokkos_ENABLE_TUNING</a:t>
            </a:r>
            <a:r>
              <a:rPr lang="en-US" b="1" dirty="0">
                <a:latin typeface="Courier New"/>
                <a:ea typeface="Courier New"/>
                <a:cs typeface="Courier New"/>
                <a:sym typeface="Courier New"/>
              </a:rPr>
              <a:t>=ON</a:t>
            </a:r>
            <a:endParaRPr b="1" dirty="0"/>
          </a:p>
          <a:p>
            <a:pPr marL="0" lvl="0" indent="0" algn="l" rtl="0">
              <a:spcBef>
                <a:spcPts val="600"/>
              </a:spcBef>
              <a:spcAft>
                <a:spcPts val="0"/>
              </a:spcAft>
              <a:buNone/>
            </a:pPr>
            <a:r>
              <a:rPr lang="en-US" dirty="0"/>
              <a:t>Automatically provides input and context variables for </a:t>
            </a:r>
            <a:r>
              <a:rPr lang="en-US" dirty="0" err="1"/>
              <a:t>parallel_for</a:t>
            </a:r>
            <a:r>
              <a:rPr lang="en-US" dirty="0"/>
              <a:t>, </a:t>
            </a:r>
            <a:r>
              <a:rPr lang="en-US" dirty="0" err="1"/>
              <a:t>parallel_reduce</a:t>
            </a:r>
            <a:r>
              <a:rPr lang="en-US" dirty="0"/>
              <a:t>, </a:t>
            </a:r>
            <a:r>
              <a:rPr lang="en-US" dirty="0" err="1"/>
              <a:t>parallel_scan</a:t>
            </a:r>
            <a:r>
              <a:rPr lang="en-US" dirty="0"/>
              <a:t>, </a:t>
            </a:r>
            <a:r>
              <a:rPr lang="en-US" dirty="0" err="1"/>
              <a:t>parallel_copy</a:t>
            </a:r>
            <a:r>
              <a:rPr lang="en-US" dirty="0"/>
              <a:t>.</a:t>
            </a:r>
            <a:endParaRPr dirty="0"/>
          </a:p>
          <a:p>
            <a:pPr marL="0" lvl="0" indent="0" algn="l" rtl="0">
              <a:spcBef>
                <a:spcPts val="600"/>
              </a:spcBef>
              <a:spcAft>
                <a:spcPts val="0"/>
              </a:spcAft>
              <a:buNone/>
            </a:pPr>
            <a:r>
              <a:rPr lang="en-US" dirty="0" err="1"/>
              <a:t>TeamPolicy</a:t>
            </a:r>
            <a:r>
              <a:rPr lang="en-US" dirty="0"/>
              <a:t>: team size and vector length</a:t>
            </a:r>
          </a:p>
          <a:p>
            <a:pPr marL="0" lvl="0" indent="0" algn="l" rtl="0">
              <a:spcBef>
                <a:spcPts val="600"/>
              </a:spcBef>
              <a:spcAft>
                <a:spcPts val="0"/>
              </a:spcAft>
              <a:buNone/>
            </a:pPr>
            <a:r>
              <a:rPr lang="en-US" dirty="0" err="1"/>
              <a:t>MDRangePolicy</a:t>
            </a:r>
            <a:r>
              <a:rPr lang="en-US" dirty="0"/>
              <a:t>: tile sizes</a:t>
            </a:r>
          </a:p>
          <a:p>
            <a:pPr marL="0" lvl="0" indent="0" algn="l" rtl="0">
              <a:spcBef>
                <a:spcPts val="600"/>
              </a:spcBef>
              <a:spcAft>
                <a:spcPts val="0"/>
              </a:spcAft>
              <a:buNone/>
            </a:pPr>
            <a:r>
              <a:rPr lang="en-US" dirty="0" err="1"/>
              <a:t>RangePolicy</a:t>
            </a:r>
            <a:r>
              <a:rPr lang="en-US" baseline="30000" dirty="0"/>
              <a:t>*</a:t>
            </a:r>
            <a:r>
              <a:rPr lang="en-US" dirty="0"/>
              <a:t>: block size     </a:t>
            </a:r>
            <a:r>
              <a:rPr lang="en-US" baseline="30000" dirty="0"/>
              <a:t>*</a:t>
            </a:r>
            <a:r>
              <a:rPr lang="en-US" dirty="0"/>
              <a:t>(not merged yet)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99577e6c0_2_22"/>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hlink"/>
              </a:buClr>
              <a:buSzPts val="1100"/>
              <a:buFont typeface="Arial"/>
              <a:buNone/>
            </a:pPr>
            <a:r>
              <a:rPr lang="en-US" dirty="0"/>
              <a:t>Artemis (Apollo) overview/history</a:t>
            </a:r>
            <a:endParaRPr dirty="0"/>
          </a:p>
          <a:p>
            <a:pPr marL="0" lvl="0" indent="0" algn="l" rtl="0">
              <a:spcBef>
                <a:spcPts val="0"/>
              </a:spcBef>
              <a:spcAft>
                <a:spcPts val="0"/>
              </a:spcAft>
              <a:buNone/>
            </a:pPr>
            <a:endParaRPr dirty="0"/>
          </a:p>
        </p:txBody>
      </p:sp>
      <p:sp>
        <p:nvSpPr>
          <p:cNvPr id="109" name="Google Shape;109;gf99577e6c0_2_22"/>
          <p:cNvSpPr txBox="1">
            <a:spLocks noGrp="1"/>
          </p:cNvSpPr>
          <p:nvPr>
            <p:ph type="body" idx="1"/>
          </p:nvPr>
        </p:nvSpPr>
        <p:spPr>
          <a:prstGeom prst="rect">
            <a:avLst/>
          </a:prstGeom>
        </p:spPr>
        <p:txBody>
          <a:bodyPr spcFirstLastPara="1" wrap="square" lIns="0" tIns="0" rIns="0" bIns="45700" anchor="t" anchorCtr="0">
            <a:normAutofit fontScale="85000" lnSpcReduction="20000"/>
          </a:bodyPr>
          <a:lstStyle/>
          <a:p>
            <a:pPr marL="457200" lvl="0" indent="-379730" algn="l" rtl="0">
              <a:spcBef>
                <a:spcPts val="600"/>
              </a:spcBef>
              <a:spcAft>
                <a:spcPts val="0"/>
              </a:spcAft>
              <a:buSzPct val="100000"/>
              <a:buChar char="•"/>
            </a:pPr>
            <a:r>
              <a:rPr lang="en-US" dirty="0"/>
              <a:t>Motivation: Applications should operate optimally across a range of current and future systems without the need for costly code interventions in each new deployment.</a:t>
            </a:r>
            <a:endParaRPr dirty="0"/>
          </a:p>
          <a:p>
            <a:pPr marL="457200" lvl="0" indent="-379730" algn="l" rtl="0">
              <a:spcBef>
                <a:spcPts val="0"/>
              </a:spcBef>
              <a:spcAft>
                <a:spcPts val="0"/>
              </a:spcAft>
              <a:buSzPct val="100000"/>
              <a:buChar char="•"/>
            </a:pPr>
            <a:r>
              <a:rPr lang="en-US" i="1" dirty="0"/>
              <a:t>Apollo: Reusable Models for Fast, Dynamic Tuning of Input-Dependent Code</a:t>
            </a:r>
            <a:r>
              <a:rPr lang="en-US" dirty="0"/>
              <a:t>, </a:t>
            </a:r>
            <a:r>
              <a:rPr lang="en-US" dirty="0" err="1"/>
              <a:t>Beckingsale</a:t>
            </a:r>
            <a:r>
              <a:rPr lang="en-US" dirty="0"/>
              <a:t> et al., IPDPS 2017.  Online autotuning of </a:t>
            </a:r>
            <a:r>
              <a:rPr lang="en-US" b="1" dirty="0"/>
              <a:t>Raja</a:t>
            </a:r>
            <a:r>
              <a:rPr lang="en-US" dirty="0"/>
              <a:t> Kernel choices using models generated </a:t>
            </a:r>
            <a:r>
              <a:rPr lang="en-US" b="1" dirty="0"/>
              <a:t>offline</a:t>
            </a:r>
            <a:r>
              <a:rPr lang="en-US" dirty="0"/>
              <a:t>.</a:t>
            </a:r>
            <a:endParaRPr dirty="0"/>
          </a:p>
          <a:p>
            <a:pPr marL="457200" lvl="0" indent="-379730" algn="l" rtl="0">
              <a:spcBef>
                <a:spcPts val="0"/>
              </a:spcBef>
              <a:spcAft>
                <a:spcPts val="0"/>
              </a:spcAft>
              <a:buSzPct val="100000"/>
              <a:buChar char="•"/>
            </a:pPr>
            <a:r>
              <a:rPr lang="en-US" i="1" dirty="0"/>
              <a:t>Artemis: Automatic Runtime Tuning of Parallel Execution Parameters Using Machine Learning</a:t>
            </a:r>
            <a:r>
              <a:rPr lang="en-US" dirty="0"/>
              <a:t>, Wood et al., ISC 2021.</a:t>
            </a:r>
            <a:endParaRPr dirty="0"/>
          </a:p>
          <a:p>
            <a:pPr marL="914400" lvl="1" indent="-379730" algn="l" rtl="0">
              <a:spcBef>
                <a:spcPts val="0"/>
              </a:spcBef>
              <a:spcAft>
                <a:spcPts val="0"/>
              </a:spcAft>
              <a:buSzPct val="100000"/>
              <a:buChar char="•"/>
            </a:pPr>
            <a:r>
              <a:rPr lang="en-US" dirty="0"/>
              <a:t>Avoid the need to re-run comprehensive model training campaigns with every new code change, input deck, app configuration, scale, or deployment location.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f99577e6c0_3_12"/>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Artemis - what does it do</a:t>
            </a:r>
            <a:endParaRPr/>
          </a:p>
        </p:txBody>
      </p:sp>
      <p:pic>
        <p:nvPicPr>
          <p:cNvPr id="116" name="Google Shape;116;gf99577e6c0_3_12"/>
          <p:cNvPicPr preferRelativeResize="0"/>
          <p:nvPr/>
        </p:nvPicPr>
        <p:blipFill>
          <a:blip r:embed="rId3">
            <a:alphaModFix/>
          </a:blip>
          <a:stretch>
            <a:fillRect/>
          </a:stretch>
        </p:blipFill>
        <p:spPr>
          <a:xfrm>
            <a:off x="4291301" y="1745472"/>
            <a:ext cx="1952895" cy="1999000"/>
          </a:xfrm>
          <a:prstGeom prst="rect">
            <a:avLst/>
          </a:prstGeom>
          <a:noFill/>
          <a:ln>
            <a:noFill/>
          </a:ln>
        </p:spPr>
      </p:pic>
      <p:pic>
        <p:nvPicPr>
          <p:cNvPr id="117" name="Google Shape;117;gf99577e6c0_3_12"/>
          <p:cNvPicPr preferRelativeResize="0"/>
          <p:nvPr/>
        </p:nvPicPr>
        <p:blipFill>
          <a:blip r:embed="rId4">
            <a:alphaModFix/>
          </a:blip>
          <a:stretch>
            <a:fillRect/>
          </a:stretch>
        </p:blipFill>
        <p:spPr>
          <a:xfrm>
            <a:off x="6479299" y="1691544"/>
            <a:ext cx="2475827" cy="2099825"/>
          </a:xfrm>
          <a:prstGeom prst="rect">
            <a:avLst/>
          </a:prstGeom>
          <a:noFill/>
          <a:ln>
            <a:noFill/>
          </a:ln>
        </p:spPr>
      </p:pic>
      <p:pic>
        <p:nvPicPr>
          <p:cNvPr id="118" name="Google Shape;118;gf99577e6c0_3_12"/>
          <p:cNvPicPr preferRelativeResize="0"/>
          <p:nvPr/>
        </p:nvPicPr>
        <p:blipFill>
          <a:blip r:embed="rId5">
            <a:alphaModFix/>
          </a:blip>
          <a:stretch>
            <a:fillRect/>
          </a:stretch>
        </p:blipFill>
        <p:spPr>
          <a:xfrm>
            <a:off x="302701" y="884082"/>
            <a:ext cx="3819525" cy="3714750"/>
          </a:xfrm>
          <a:prstGeom prst="rect">
            <a:avLst/>
          </a:prstGeom>
          <a:noFill/>
          <a:ln>
            <a:noFill/>
          </a:ln>
        </p:spPr>
      </p:pic>
      <p:sp>
        <p:nvSpPr>
          <p:cNvPr id="119" name="Google Shape;119;gf99577e6c0_3_12"/>
          <p:cNvSpPr txBox="1"/>
          <p:nvPr/>
        </p:nvSpPr>
        <p:spPr>
          <a:xfrm>
            <a:off x="4291301" y="1129949"/>
            <a:ext cx="1952895"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accent6"/>
                </a:solidFill>
                <a:latin typeface="Calibri"/>
                <a:ea typeface="Calibri"/>
                <a:cs typeface="Calibri"/>
                <a:sym typeface="Calibri"/>
              </a:rPr>
              <a:t>Executed for each parallel region:</a:t>
            </a:r>
            <a:endParaRPr b="1" dirty="0">
              <a:solidFill>
                <a:schemeClr val="accent6"/>
              </a:solidFill>
              <a:latin typeface="Calibri"/>
              <a:ea typeface="Calibri"/>
              <a:cs typeface="Calibri"/>
              <a:sym typeface="Calibri"/>
            </a:endParaRPr>
          </a:p>
        </p:txBody>
      </p:sp>
      <p:sp>
        <p:nvSpPr>
          <p:cNvPr id="120" name="Google Shape;120;gf99577e6c0_3_12"/>
          <p:cNvSpPr txBox="1"/>
          <p:nvPr/>
        </p:nvSpPr>
        <p:spPr>
          <a:xfrm>
            <a:off x="421451" y="496795"/>
            <a:ext cx="242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Overall Flow:</a:t>
            </a:r>
            <a:endParaRPr b="1">
              <a:solidFill>
                <a:schemeClr val="accent6"/>
              </a:solidFill>
              <a:latin typeface="Calibri"/>
              <a:ea typeface="Calibri"/>
              <a:cs typeface="Calibri"/>
              <a:sym typeface="Calibri"/>
            </a:endParaRPr>
          </a:p>
        </p:txBody>
      </p:sp>
      <p:sp>
        <p:nvSpPr>
          <p:cNvPr id="121" name="Google Shape;121;gf99577e6c0_3_12"/>
          <p:cNvSpPr txBox="1"/>
          <p:nvPr/>
        </p:nvSpPr>
        <p:spPr>
          <a:xfrm>
            <a:off x="6418199" y="884082"/>
            <a:ext cx="24231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accent6"/>
                </a:solidFill>
                <a:latin typeface="Calibri"/>
                <a:ea typeface="Calibri"/>
                <a:cs typeface="Calibri"/>
                <a:sym typeface="Calibri"/>
              </a:rPr>
              <a:t>Concluding each simulation timestep / iteration</a:t>
            </a:r>
            <a:endParaRPr b="1" dirty="0">
              <a:solidFill>
                <a:schemeClr val="accent6"/>
              </a:solidFill>
              <a:latin typeface="Calibri"/>
              <a:ea typeface="Calibri"/>
              <a:cs typeface="Calibri"/>
              <a:sym typeface="Calibri"/>
            </a:endParaRPr>
          </a:p>
          <a:p>
            <a:pPr marL="0" lvl="0" indent="0" algn="ctr" rtl="0">
              <a:spcBef>
                <a:spcPts val="0"/>
              </a:spcBef>
              <a:spcAft>
                <a:spcPts val="0"/>
              </a:spcAft>
              <a:buNone/>
            </a:pPr>
            <a:r>
              <a:rPr lang="en-US" b="1" dirty="0">
                <a:solidFill>
                  <a:schemeClr val="accent6"/>
                </a:solidFill>
                <a:latin typeface="Calibri"/>
                <a:ea typeface="Calibri"/>
                <a:cs typeface="Calibri"/>
                <a:sym typeface="Calibri"/>
              </a:rPr>
              <a:t>(done for each region):</a:t>
            </a:r>
            <a:endParaRPr b="1" dirty="0">
              <a:solidFill>
                <a:schemeClr val="accent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f185c03650_0_59"/>
          <p:cNvSpPr txBox="1">
            <a:spLocks noGrp="1"/>
          </p:cNvSpPr>
          <p:nvPr>
            <p:ph type="title"/>
          </p:nvPr>
        </p:nvSpPr>
        <p:spPr>
          <a:xfrm>
            <a:off x="225188" y="89437"/>
            <a:ext cx="8789100" cy="49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Artemis - Kokkos results</a:t>
            </a:r>
            <a:endParaRPr/>
          </a:p>
        </p:txBody>
      </p:sp>
      <p:pic>
        <p:nvPicPr>
          <p:cNvPr id="128" name="Google Shape;128;gf185c03650_0_59"/>
          <p:cNvPicPr preferRelativeResize="0"/>
          <p:nvPr/>
        </p:nvPicPr>
        <p:blipFill>
          <a:blip r:embed="rId3">
            <a:alphaModFix/>
          </a:blip>
          <a:stretch>
            <a:fillRect/>
          </a:stretch>
        </p:blipFill>
        <p:spPr>
          <a:xfrm>
            <a:off x="304800" y="1186462"/>
            <a:ext cx="8839200" cy="3485489"/>
          </a:xfrm>
          <a:prstGeom prst="rect">
            <a:avLst/>
          </a:prstGeom>
          <a:noFill/>
          <a:ln>
            <a:noFill/>
          </a:ln>
        </p:spPr>
      </p:pic>
      <p:sp>
        <p:nvSpPr>
          <p:cNvPr id="129" name="Google Shape;129;gf185c03650_0_59"/>
          <p:cNvSpPr txBox="1"/>
          <p:nvPr/>
        </p:nvSpPr>
        <p:spPr>
          <a:xfrm>
            <a:off x="304800" y="4436263"/>
            <a:ext cx="56379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600"/>
              </a:spcAft>
              <a:buNone/>
            </a:pPr>
            <a:r>
              <a:rPr lang="en-US" sz="1000" b="1" dirty="0">
                <a:solidFill>
                  <a:schemeClr val="hlink"/>
                </a:solidFill>
                <a:latin typeface="Calibri"/>
                <a:ea typeface="Calibri"/>
                <a:cs typeface="Calibri"/>
                <a:sym typeface="Calibri"/>
              </a:rPr>
              <a:t>CUDA Experiments: </a:t>
            </a:r>
            <a:r>
              <a:rPr lang="en-US" sz="1000" dirty="0">
                <a:solidFill>
                  <a:schemeClr val="hlink"/>
                </a:solidFill>
                <a:latin typeface="Calibri"/>
                <a:ea typeface="Calibri"/>
                <a:cs typeface="Calibri"/>
                <a:sym typeface="Calibri"/>
              </a:rPr>
              <a:t>NVIDIA V100 (Volta), IBM Power9 architecture, CUDA version 10</a:t>
            </a:r>
            <a:endParaRPr sz="1000" dirty="0">
              <a:solidFill>
                <a:schemeClr val="hlink"/>
              </a:solidFill>
              <a:latin typeface="Calibri"/>
              <a:ea typeface="Calibri"/>
              <a:cs typeface="Calibri"/>
              <a:sym typeface="Calibri"/>
            </a:endParaRPr>
          </a:p>
        </p:txBody>
      </p:sp>
      <p:sp>
        <p:nvSpPr>
          <p:cNvPr id="130" name="Google Shape;130;gf185c03650_0_59"/>
          <p:cNvSpPr txBox="1"/>
          <p:nvPr/>
        </p:nvSpPr>
        <p:spPr>
          <a:xfrm>
            <a:off x="344850" y="683250"/>
            <a:ext cx="858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accent6"/>
                </a:solidFill>
                <a:latin typeface="Calibri"/>
                <a:ea typeface="Calibri"/>
                <a:cs typeface="Calibri"/>
                <a:sym typeface="Calibri"/>
              </a:rPr>
              <a:t>Training SPMV (Kokkos Kernels), tuning team size 1-1024, vector size 1-32, rows per thread 1-4096.</a:t>
            </a:r>
            <a:endParaRPr b="1">
              <a:solidFill>
                <a:schemeClr val="accent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f185c03650_0_14"/>
          <p:cNvPicPr preferRelativeResize="0"/>
          <p:nvPr/>
        </p:nvPicPr>
        <p:blipFill rotWithShape="1">
          <a:blip r:embed="rId3">
            <a:alphaModFix/>
          </a:blip>
          <a:srcRect l="1023" t="8490" r="26381" b="28616"/>
          <a:stretch/>
        </p:blipFill>
        <p:spPr>
          <a:xfrm>
            <a:off x="4864863" y="1076639"/>
            <a:ext cx="4149482" cy="2022175"/>
          </a:xfrm>
          <a:prstGeom prst="rect">
            <a:avLst/>
          </a:prstGeom>
          <a:noFill/>
          <a:ln>
            <a:noFill/>
          </a:ln>
        </p:spPr>
      </p:pic>
      <p:sp>
        <p:nvSpPr>
          <p:cNvPr id="137" name="Google Shape;137;gf185c03650_0_14"/>
          <p:cNvSpPr txBox="1">
            <a:spLocks noGrp="1"/>
          </p:cNvSpPr>
          <p:nvPr>
            <p:ph type="body" idx="1"/>
          </p:nvPr>
        </p:nvSpPr>
        <p:spPr>
          <a:prstGeom prst="rect">
            <a:avLst/>
          </a:prstGeom>
        </p:spPr>
        <p:txBody>
          <a:bodyPr spcFirstLastPara="1" wrap="square" lIns="0" tIns="0" rIns="0" bIns="45700" anchor="t" anchorCtr="0">
            <a:normAutofit fontScale="85000" lnSpcReduction="20000"/>
          </a:bodyPr>
          <a:lstStyle/>
          <a:p>
            <a:pPr marL="0" lvl="0" indent="0" algn="l" rtl="0">
              <a:lnSpc>
                <a:spcPct val="115000"/>
              </a:lnSpc>
              <a:spcBef>
                <a:spcPts val="600"/>
              </a:spcBef>
              <a:spcAft>
                <a:spcPts val="0"/>
              </a:spcAft>
              <a:buNone/>
            </a:pPr>
            <a:r>
              <a:rPr lang="en-US" dirty="0"/>
              <a:t>APEX: Autonomic Performance Environment for </a:t>
            </a:r>
            <a:r>
              <a:rPr lang="en-US" dirty="0" err="1"/>
              <a:t>eXascale</a:t>
            </a:r>
            <a:endParaRPr dirty="0"/>
          </a:p>
          <a:p>
            <a:pPr marL="457200" lvl="0" indent="-406400" algn="l" rtl="0">
              <a:lnSpc>
                <a:spcPct val="115000"/>
              </a:lnSpc>
              <a:spcBef>
                <a:spcPts val="600"/>
              </a:spcBef>
              <a:spcAft>
                <a:spcPts val="0"/>
              </a:spcAft>
              <a:buSzPts val="2800"/>
              <a:buChar char="•"/>
            </a:pPr>
            <a:r>
              <a:rPr lang="en-US" dirty="0"/>
              <a:t>Performance Measurement</a:t>
            </a:r>
            <a:endParaRPr dirty="0"/>
          </a:p>
          <a:p>
            <a:pPr marL="457200" lvl="0" indent="-406400" algn="l" rtl="0">
              <a:lnSpc>
                <a:spcPct val="115000"/>
              </a:lnSpc>
              <a:spcBef>
                <a:spcPts val="0"/>
              </a:spcBef>
              <a:spcAft>
                <a:spcPts val="0"/>
              </a:spcAft>
              <a:buSzPts val="2800"/>
              <a:buChar char="•"/>
            </a:pPr>
            <a:r>
              <a:rPr lang="en-US" dirty="0"/>
              <a:t>Runtime Adaptation</a:t>
            </a:r>
            <a:endParaRPr dirty="0"/>
          </a:p>
          <a:p>
            <a:pPr marL="457200" lvl="0" indent="-406400" algn="l" rtl="0">
              <a:lnSpc>
                <a:spcPct val="115000"/>
              </a:lnSpc>
              <a:spcBef>
                <a:spcPts val="0"/>
              </a:spcBef>
              <a:spcAft>
                <a:spcPts val="0"/>
              </a:spcAft>
              <a:buSzPts val="2800"/>
              <a:buChar char="•"/>
            </a:pPr>
            <a:r>
              <a:rPr lang="en-US" b="1" i="1" dirty="0"/>
              <a:t>Designed for AMT runtimes</a:t>
            </a:r>
            <a:endParaRPr b="1" i="1" dirty="0"/>
          </a:p>
          <a:p>
            <a:pPr marL="457200" lvl="0" indent="-406400" algn="l" rtl="0">
              <a:lnSpc>
                <a:spcPct val="115000"/>
              </a:lnSpc>
              <a:spcBef>
                <a:spcPts val="0"/>
              </a:spcBef>
              <a:spcAft>
                <a:spcPts val="0"/>
              </a:spcAft>
              <a:buSzPts val="2800"/>
              <a:buChar char="•"/>
            </a:pPr>
            <a:r>
              <a:rPr lang="en-US" b="1" i="1" dirty="0"/>
              <a:t>Focus on task dependency                                                              graph, not calling context graph</a:t>
            </a:r>
            <a:endParaRPr b="1" i="1" dirty="0"/>
          </a:p>
          <a:p>
            <a:pPr marL="457200" lvl="0" indent="-406400" algn="l" rtl="0">
              <a:lnSpc>
                <a:spcPct val="115000"/>
              </a:lnSpc>
              <a:spcBef>
                <a:spcPts val="0"/>
              </a:spcBef>
              <a:spcAft>
                <a:spcPts val="0"/>
              </a:spcAft>
              <a:buSzPts val="2800"/>
              <a:buChar char="•"/>
            </a:pPr>
            <a:r>
              <a:rPr lang="en-US" dirty="0"/>
              <a:t>Natively supports HPX, C/C++ threads,                                        OpenMP, </a:t>
            </a:r>
            <a:r>
              <a:rPr lang="en-US" dirty="0" err="1"/>
              <a:t>OpenACC</a:t>
            </a:r>
            <a:r>
              <a:rPr lang="en-US" dirty="0"/>
              <a:t>, </a:t>
            </a:r>
            <a:r>
              <a:rPr lang="en-US" dirty="0" err="1"/>
              <a:t>Kokkos</a:t>
            </a:r>
            <a:r>
              <a:rPr lang="en-US" dirty="0"/>
              <a:t>, Raja, CUDA, HIP, </a:t>
            </a:r>
            <a:r>
              <a:rPr lang="en-US" dirty="0" err="1"/>
              <a:t>Argobots</a:t>
            </a:r>
            <a:r>
              <a:rPr lang="en-US" dirty="0"/>
              <a:t>…</a:t>
            </a:r>
          </a:p>
          <a:p>
            <a:pPr marL="457200" lvl="0" indent="-406400" algn="l" rtl="0">
              <a:lnSpc>
                <a:spcPct val="115000"/>
              </a:lnSpc>
              <a:spcBef>
                <a:spcPts val="0"/>
              </a:spcBef>
              <a:spcAft>
                <a:spcPts val="0"/>
              </a:spcAft>
              <a:buSzPts val="2800"/>
              <a:buChar char="•"/>
            </a:pPr>
            <a:r>
              <a:rPr lang="en-US" dirty="0"/>
              <a:t>Active Harmony</a:t>
            </a:r>
            <a:r>
              <a:rPr lang="en-US" baseline="30000" dirty="0"/>
              <a:t>*</a:t>
            </a:r>
            <a:r>
              <a:rPr lang="en-US" dirty="0"/>
              <a:t> (</a:t>
            </a:r>
            <a:r>
              <a:rPr lang="en-US" dirty="0" err="1"/>
              <a:t>Nelder</a:t>
            </a:r>
            <a:r>
              <a:rPr lang="en-US" dirty="0"/>
              <a:t> Mead), Simulated Annealing for parametric search</a:t>
            </a:r>
          </a:p>
          <a:p>
            <a:pPr lvl="0">
              <a:spcBef>
                <a:spcPts val="0"/>
              </a:spcBef>
            </a:pPr>
            <a:r>
              <a:rPr lang="en-US" dirty="0">
                <a:hlinkClick r:id="rId4"/>
              </a:rPr>
              <a:t>https://github.com/UO-OACISS/apex</a:t>
            </a:r>
            <a:r>
              <a:rPr lang="en-US" dirty="0"/>
              <a:t> </a:t>
            </a:r>
            <a:endParaRPr dirty="0"/>
          </a:p>
        </p:txBody>
      </p:sp>
      <p:pic>
        <p:nvPicPr>
          <p:cNvPr id="138" name="Google Shape;138;gf185c03650_0_14"/>
          <p:cNvPicPr preferRelativeResize="0"/>
          <p:nvPr/>
        </p:nvPicPr>
        <p:blipFill>
          <a:blip r:embed="rId5">
            <a:alphaModFix/>
          </a:blip>
          <a:stretch>
            <a:fillRect/>
          </a:stretch>
        </p:blipFill>
        <p:spPr>
          <a:xfrm>
            <a:off x="303060" y="-1342"/>
            <a:ext cx="1655384" cy="731325"/>
          </a:xfrm>
          <a:prstGeom prst="rect">
            <a:avLst/>
          </a:prstGeom>
          <a:noFill/>
          <a:ln>
            <a:noFill/>
          </a:ln>
        </p:spPr>
      </p:pic>
      <p:sp>
        <p:nvSpPr>
          <p:cNvPr id="2" name="TextBox 1">
            <a:extLst>
              <a:ext uri="{FF2B5EF4-FFF2-40B4-BE49-F238E27FC236}">
                <a16:creationId xmlns:a16="http://schemas.microsoft.com/office/drawing/2014/main" id="{3E5A3E2D-B37A-164D-9CC3-6711E4535A53}"/>
              </a:ext>
            </a:extLst>
          </p:cNvPr>
          <p:cNvSpPr txBox="1"/>
          <p:nvPr/>
        </p:nvSpPr>
        <p:spPr>
          <a:xfrm>
            <a:off x="6017923" y="4066861"/>
            <a:ext cx="2823017" cy="307777"/>
          </a:xfrm>
          <a:prstGeom prst="rect">
            <a:avLst/>
          </a:prstGeom>
          <a:noFill/>
        </p:spPr>
        <p:txBody>
          <a:bodyPr wrap="square" rtlCol="0">
            <a:spAutoFit/>
          </a:bodyPr>
          <a:lstStyle/>
          <a:p>
            <a:r>
              <a:rPr lang="en-US" baseline="30000" dirty="0"/>
              <a:t>*</a:t>
            </a:r>
            <a:r>
              <a:rPr lang="en-US" dirty="0">
                <a:hlinkClick r:id="rId6"/>
              </a:rPr>
              <a:t>https://www.dyninst.org/harmony</a:t>
            </a:r>
            <a:endParaRPr lang="en-US" dirty="0"/>
          </a:p>
        </p:txBody>
      </p:sp>
    </p:spTree>
  </p:cSld>
  <p:clrMapOvr>
    <a:masterClrMapping/>
  </p:clrMapOvr>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4531</TotalTime>
  <Words>2202</Words>
  <Application>Microsoft Macintosh PowerPoint</Application>
  <PresentationFormat>On-screen Show (16:9)</PresentationFormat>
  <Paragraphs>155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Noto Sans Symbols</vt:lpstr>
      <vt:lpstr>Times</vt:lpstr>
      <vt:lpstr>presentation_16x9</vt:lpstr>
      <vt:lpstr>Autotuning of Execution Parameters and Autonomic Response: The Performance Analysis Tool Perspective</vt:lpstr>
      <vt:lpstr>PowerPoint Presentation</vt:lpstr>
      <vt:lpstr>Kokkos Autotuning Motivation</vt:lpstr>
      <vt:lpstr>Kokkos Autotuning Interface</vt:lpstr>
      <vt:lpstr>Kokkos tuning status</vt:lpstr>
      <vt:lpstr>Artemis (Apollo) overview/history </vt:lpstr>
      <vt:lpstr>Artemis - what does it do</vt:lpstr>
      <vt:lpstr>Artemis - Kokkos results</vt:lpstr>
      <vt:lpstr>PowerPoint Presentation</vt:lpstr>
      <vt:lpstr>Previous APEX Autotuning Results</vt:lpstr>
      <vt:lpstr>Example: HBPS SciDAC Project</vt:lpstr>
      <vt:lpstr>Tuning one kernel over time</vt:lpstr>
      <vt:lpstr>Multimodal results from code reuse</vt:lpstr>
      <vt:lpstr>APEX: Open Issues/questions</vt:lpstr>
      <vt:lpstr>Future Work</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Autotuning Kokkos with Artemis &amp; APEX</dc:title>
  <dc:creator>Microsoft Office User</dc:creator>
  <cp:lastModifiedBy>Kevin Huck</cp:lastModifiedBy>
  <cp:revision>36</cp:revision>
  <dcterms:created xsi:type="dcterms:W3CDTF">2017-09-13T17:09:38Z</dcterms:created>
  <dcterms:modified xsi:type="dcterms:W3CDTF">2022-02-22T23:32:06Z</dcterms:modified>
</cp:coreProperties>
</file>