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263" r:id="rId2"/>
    <p:sldId id="264" r:id="rId3"/>
    <p:sldId id="265" r:id="rId4"/>
    <p:sldId id="266" r:id="rId5"/>
    <p:sldId id="260" r:id="rId6"/>
    <p:sldId id="261" r:id="rId7"/>
    <p:sldId id="262" r:id="rId8"/>
    <p:sldId id="267" r:id="rId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15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B22F42A0-AB11-3544-AAAE-E69A193D6696}" type="datetimeFigureOut">
              <a:rPr lang="en-US"/>
              <a:pPr>
                <a:defRPr/>
              </a:pPr>
              <a:t>3/17/15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20F044F-D40E-8448-8CC5-0DD63E232D22}" type="slidenum">
              <a:rPr lang="en-US"/>
              <a:pPr>
                <a:defRPr/>
              </a:pPr>
              <a:t>‹#›</a:t>
            </a:fld>
            <a:endParaRPr lang="en-US"/>
          </a:p>
        </p:txBody>
      </p:sp>
    </p:spTree>
    <p:extLst>
      <p:ext uri="{BB962C8B-B14F-4D97-AF65-F5344CB8AC3E}">
        <p14:creationId xmlns:p14="http://schemas.microsoft.com/office/powerpoint/2010/main" val="35400803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7C9C59D6-5E8A-AB4F-ACB4-D42CC47F901E}" type="datetimeFigureOut">
              <a:rPr lang="en-US"/>
              <a:pPr>
                <a:defRPr/>
              </a:pPr>
              <a:t>3/17/15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55A5EEA7-D643-C345-A719-1C81472E5F58}" type="slidenum">
              <a:rPr lang="en-US"/>
              <a:pPr>
                <a:defRPr/>
              </a:pPr>
              <a:t>‹#›</a:t>
            </a:fld>
            <a:endParaRPr lang="en-US"/>
          </a:p>
        </p:txBody>
      </p:sp>
    </p:spTree>
    <p:extLst>
      <p:ext uri="{BB962C8B-B14F-4D97-AF65-F5344CB8AC3E}">
        <p14:creationId xmlns:p14="http://schemas.microsoft.com/office/powerpoint/2010/main" val="4113624806"/>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LULESH is</a:t>
            </a:r>
            <a:r>
              <a:rPr lang="en-US" baseline="0" dirty="0" smtClean="0"/>
              <a:t> a proxy application from LLNL to model and study hydrodynamics, the motion of materials relative to each other when subject to forces.</a:t>
            </a:r>
          </a:p>
          <a:p>
            <a:r>
              <a:rPr lang="en-US" dirty="0" smtClean="0"/>
              <a:t>The</a:t>
            </a:r>
            <a:r>
              <a:rPr lang="en-US" baseline="0" dirty="0" smtClean="0"/>
              <a:t> LULESH implementation was done by the researchers at IU.</a:t>
            </a:r>
          </a:p>
          <a:p>
            <a:r>
              <a:rPr lang="en-US" baseline="0" dirty="0" smtClean="0"/>
              <a:t>We modified the thread scheduler algorithm to check the thread cap on every iteration of the main worker loop. If a thread is not holding any resources and the number of active workers is greater than the current thread cap, the thread goes into an idle state until signaled to resume work. If the number of active workers is less than the cap, an active worker signals an idle thread to resume working.  The policy rule sets the thread cap according to the latest power observations. A quiescent node of Edison draws ~40W. Fully loaded, it draws ~300W.</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1</a:t>
            </a:fld>
            <a:endParaRPr lang="en-US"/>
          </a:p>
        </p:txBody>
      </p:sp>
    </p:spTree>
    <p:extLst>
      <p:ext uri="{BB962C8B-B14F-4D97-AF65-F5344CB8AC3E}">
        <p14:creationId xmlns:p14="http://schemas.microsoft.com/office/powerpoint/2010/main" val="528375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tasking time in the application takes ~74 seconds, when the </a:t>
            </a:r>
            <a:r>
              <a:rPr lang="en-US" baseline="0" dirty="0" err="1" smtClean="0"/>
              <a:t>aprun</a:t>
            </a:r>
            <a:r>
              <a:rPr lang="en-US" baseline="0" dirty="0" smtClean="0"/>
              <a:t> launch and HPX startup time is included, the total runtime is ~91 seconds.  The read line shows the maximum concurrency, 768 threads (no cap used).The black line shows the cumulative power draw across all 16 nodes – it maxes out around 4500 W, about 281 W per node. The average power draw per node was around 247 W.  The total energy usage was measured as 360 </a:t>
            </a:r>
            <a:r>
              <a:rPr lang="en-US" baseline="0" dirty="0" err="1" smtClean="0"/>
              <a:t>kiloJoules</a:t>
            </a:r>
            <a:r>
              <a:rPr lang="en-US" baseline="0" dirty="0" smtClean="0"/>
              <a:t>. The stacked bars show which tasks were executing when APEX sampled them with a 1Hz period (1 sample per second). </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2</a:t>
            </a:fld>
            <a:endParaRPr lang="en-US"/>
          </a:p>
        </p:txBody>
      </p:sp>
    </p:spTree>
    <p:extLst>
      <p:ext uri="{BB962C8B-B14F-4D97-AF65-F5344CB8AC3E}">
        <p14:creationId xmlns:p14="http://schemas.microsoft.com/office/powerpoint/2010/main" val="222741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same measurement, with throttling enabled. The key difference: the total energy draw was only 280 </a:t>
            </a:r>
            <a:r>
              <a:rPr lang="en-US" dirty="0" err="1" smtClean="0"/>
              <a:t>kiloJoules</a:t>
            </a:r>
            <a:r>
              <a:rPr lang="en-US" dirty="0" smtClean="0"/>
              <a:t>, 22% less. The runtime only increased by ~3 seconds! The red</a:t>
            </a:r>
            <a:r>
              <a:rPr lang="en-US" baseline="0" dirty="0" smtClean="0"/>
              <a:t> line shows the thread cap as it is modified by the policy.  The black line shows the reflected reduction in Power draw, with some localized fluctuations. The average power draw for this run was 186 W. This execution used less than 1/3 the number of threads, but only took 3 seconds longer.  The next slide explains why…</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3</a:t>
            </a:fld>
            <a:endParaRPr lang="en-US"/>
          </a:p>
        </p:txBody>
      </p:sp>
    </p:spTree>
    <p:extLst>
      <p:ext uri="{BB962C8B-B14F-4D97-AF65-F5344CB8AC3E}">
        <p14:creationId xmlns:p14="http://schemas.microsoft.com/office/powerpoint/2010/main" val="133888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big </a:t>
            </a:r>
            <a:r>
              <a:rPr lang="en-US" dirty="0" smtClean="0"/>
              <a:t>difference</a:t>
            </a:r>
            <a:r>
              <a:rPr lang="en-US" baseline="0" dirty="0" smtClean="0"/>
              <a:t> is that the throttled version of the code does not “yield” near as much as the original (I don’t have a good measurement of that yet). But a sampled profile showed much less time spent in yielding activity – when a worker thread surrenders its task to be executed by another worker.  I don’t understand this phenomenon completely – I will have to talk to the IU people to fully understand what is happening, or why.  The other big difference is reflected in the PAPI counters – the reduction in instructions is primarily due to the reduction in “yield” code. However, cache misses go way down, and instructions per L2 cache miss goes way up. The IPC is subsequently much higher due to the reduction in stall cycles.</a:t>
            </a:r>
            <a:endParaRPr lang="en-US" dirty="0"/>
          </a:p>
        </p:txBody>
      </p:sp>
      <p:sp>
        <p:nvSpPr>
          <p:cNvPr id="4" name="Slide Number Placeholder 3"/>
          <p:cNvSpPr>
            <a:spLocks noGrp="1"/>
          </p:cNvSpPr>
          <p:nvPr>
            <p:ph type="sldNum" sz="quarter" idx="10"/>
          </p:nvPr>
        </p:nvSpPr>
        <p:spPr/>
        <p:txBody>
          <a:bodyPr/>
          <a:lstStyle/>
          <a:p>
            <a:pPr>
              <a:defRPr/>
            </a:pPr>
            <a:fld id="{7F1C470C-261E-2D4B-A05A-3952CA709CC8}" type="slidenum">
              <a:rPr lang="en-US" smtClean="0"/>
              <a:pPr>
                <a:defRPr/>
              </a:pPr>
              <a:t>4</a:t>
            </a:fld>
            <a:endParaRPr lang="en-US"/>
          </a:p>
        </p:txBody>
      </p:sp>
    </p:spTree>
    <p:extLst>
      <p:ext uri="{BB962C8B-B14F-4D97-AF65-F5344CB8AC3E}">
        <p14:creationId xmlns:p14="http://schemas.microsoft.com/office/powerpoint/2010/main" val="1660068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6356350"/>
            <a:ext cx="9144000" cy="501650"/>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8EDE7C54-C455-9A45-80A7-8DE5391AAC40}" type="datetime1">
              <a:rPr lang="en-US" smtClean="0"/>
              <a:t>3/17/15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LULESH HPX-5 on Edison</a:t>
            </a:r>
            <a:endParaRPr lang="en-US"/>
          </a:p>
        </p:txBody>
      </p:sp>
      <p:sp>
        <p:nvSpPr>
          <p:cNvPr id="7" name="Slide Number Placeholder 5"/>
          <p:cNvSpPr>
            <a:spLocks noGrp="1"/>
          </p:cNvSpPr>
          <p:nvPr>
            <p:ph type="sldNum" sz="quarter" idx="12"/>
          </p:nvPr>
        </p:nvSpPr>
        <p:spPr/>
        <p:txBody>
          <a:bodyPr/>
          <a:lstStyle>
            <a:lvl1pPr>
              <a:defRPr/>
            </a:lvl1pPr>
          </a:lstStyle>
          <a:p>
            <a:pPr>
              <a:defRPr/>
            </a:pPr>
            <a:fld id="{3A2E34FD-499E-0948-BEAC-0661872006D0}" type="slidenum">
              <a:rPr lang="en-US"/>
              <a:pPr>
                <a:defRPr/>
              </a:pPr>
              <a:t>‹#›</a:t>
            </a:fld>
            <a:endParaRPr lang="en-US"/>
          </a:p>
        </p:txBody>
      </p:sp>
    </p:spTree>
    <p:extLst>
      <p:ext uri="{BB962C8B-B14F-4D97-AF65-F5344CB8AC3E}">
        <p14:creationId xmlns:p14="http://schemas.microsoft.com/office/powerpoint/2010/main" val="1760303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6109F30F-C8C8-4446-ACB6-6103851CA783}" type="datetime1">
              <a:rPr lang="en-US" smtClean="0"/>
              <a:t>3/17/15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LULESH HPX-5 on Edison</a:t>
            </a:r>
            <a:endParaRPr lang="en-US"/>
          </a:p>
        </p:txBody>
      </p:sp>
      <p:sp>
        <p:nvSpPr>
          <p:cNvPr id="6" name="Slide Number Placeholder 5"/>
          <p:cNvSpPr>
            <a:spLocks noGrp="1"/>
          </p:cNvSpPr>
          <p:nvPr>
            <p:ph type="sldNum" sz="quarter" idx="12"/>
          </p:nvPr>
        </p:nvSpPr>
        <p:spPr/>
        <p:txBody>
          <a:bodyPr/>
          <a:lstStyle>
            <a:lvl1pPr>
              <a:defRPr/>
            </a:lvl1pPr>
          </a:lstStyle>
          <a:p>
            <a:pPr>
              <a:defRPr/>
            </a:pPr>
            <a:fld id="{4B725FCB-502B-A84E-B3FF-B8171AC25C7E}" type="slidenum">
              <a:rPr lang="en-US"/>
              <a:pPr>
                <a:defRPr/>
              </a:pPr>
              <a:t>‹#›</a:t>
            </a:fld>
            <a:endParaRPr lang="en-US"/>
          </a:p>
        </p:txBody>
      </p:sp>
    </p:spTree>
    <p:extLst>
      <p:ext uri="{BB962C8B-B14F-4D97-AF65-F5344CB8AC3E}">
        <p14:creationId xmlns:p14="http://schemas.microsoft.com/office/powerpoint/2010/main" val="2379146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4326FF24-1362-0042-BE9B-B7E3E54DE453}" type="datetime1">
              <a:rPr lang="en-US" smtClean="0"/>
              <a:t>3/17/15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LULESH HPX-5 on Edison</a:t>
            </a:r>
            <a:endParaRPr lang="en-US"/>
          </a:p>
        </p:txBody>
      </p:sp>
      <p:sp>
        <p:nvSpPr>
          <p:cNvPr id="6" name="Slide Number Placeholder 5"/>
          <p:cNvSpPr>
            <a:spLocks noGrp="1"/>
          </p:cNvSpPr>
          <p:nvPr>
            <p:ph type="sldNum" sz="quarter" idx="12"/>
          </p:nvPr>
        </p:nvSpPr>
        <p:spPr/>
        <p:txBody>
          <a:bodyPr/>
          <a:lstStyle>
            <a:lvl1pPr>
              <a:defRPr/>
            </a:lvl1pPr>
          </a:lstStyle>
          <a:p>
            <a:pPr>
              <a:defRPr/>
            </a:pPr>
            <a:fld id="{352DFECD-109E-BC46-9EED-A414020FCF09}" type="slidenum">
              <a:rPr lang="en-US"/>
              <a:pPr>
                <a:defRPr/>
              </a:pPr>
              <a:t>‹#›</a:t>
            </a:fld>
            <a:endParaRPr lang="en-US"/>
          </a:p>
        </p:txBody>
      </p:sp>
    </p:spTree>
    <p:extLst>
      <p:ext uri="{BB962C8B-B14F-4D97-AF65-F5344CB8AC3E}">
        <p14:creationId xmlns:p14="http://schemas.microsoft.com/office/powerpoint/2010/main" val="2725839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6C31C3DA-4623-7341-9A09-ABAC4EC07A15}" type="datetime1">
              <a:rPr lang="en-US" smtClean="0"/>
              <a:t>3/17/15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LULESH HPX-5 on Edison</a:t>
            </a:r>
            <a:endParaRPr lang="en-US"/>
          </a:p>
        </p:txBody>
      </p:sp>
      <p:sp>
        <p:nvSpPr>
          <p:cNvPr id="6" name="Slide Number Placeholder 5"/>
          <p:cNvSpPr>
            <a:spLocks noGrp="1"/>
          </p:cNvSpPr>
          <p:nvPr>
            <p:ph type="sldNum" sz="quarter" idx="12"/>
          </p:nvPr>
        </p:nvSpPr>
        <p:spPr/>
        <p:txBody>
          <a:bodyPr/>
          <a:lstStyle>
            <a:lvl1pPr>
              <a:defRPr/>
            </a:lvl1pPr>
          </a:lstStyle>
          <a:p>
            <a:pPr>
              <a:defRPr/>
            </a:pPr>
            <a:fld id="{E7C5A0B3-6CF1-D74F-8D51-F5CFCD1DD64A}" type="slidenum">
              <a:rPr lang="en-US"/>
              <a:pPr>
                <a:defRPr/>
              </a:pPr>
              <a:t>‹#›</a:t>
            </a:fld>
            <a:endParaRPr lang="en-US"/>
          </a:p>
        </p:txBody>
      </p:sp>
    </p:spTree>
    <p:extLst>
      <p:ext uri="{BB962C8B-B14F-4D97-AF65-F5344CB8AC3E}">
        <p14:creationId xmlns:p14="http://schemas.microsoft.com/office/powerpoint/2010/main" val="362891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49D476BA-D1D9-2D42-90C6-0F5CDC47813C}" type="datetime1">
              <a:rPr lang="en-US" smtClean="0"/>
              <a:t>3/17/15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LULESH HPX-5 on Edison</a:t>
            </a:r>
            <a:endParaRPr lang="en-US"/>
          </a:p>
        </p:txBody>
      </p:sp>
      <p:sp>
        <p:nvSpPr>
          <p:cNvPr id="6" name="Slide Number Placeholder 5"/>
          <p:cNvSpPr>
            <a:spLocks noGrp="1"/>
          </p:cNvSpPr>
          <p:nvPr>
            <p:ph type="sldNum" sz="quarter" idx="12"/>
          </p:nvPr>
        </p:nvSpPr>
        <p:spPr/>
        <p:txBody>
          <a:bodyPr/>
          <a:lstStyle>
            <a:lvl1pPr>
              <a:defRPr/>
            </a:lvl1pPr>
          </a:lstStyle>
          <a:p>
            <a:pPr>
              <a:defRPr/>
            </a:pPr>
            <a:fld id="{A4AD6FE6-1773-6749-9A41-DABECA25689D}" type="slidenum">
              <a:rPr lang="en-US"/>
              <a:pPr>
                <a:defRPr/>
              </a:pPr>
              <a:t>‹#›</a:t>
            </a:fld>
            <a:endParaRPr lang="en-US"/>
          </a:p>
        </p:txBody>
      </p:sp>
    </p:spTree>
    <p:extLst>
      <p:ext uri="{BB962C8B-B14F-4D97-AF65-F5344CB8AC3E}">
        <p14:creationId xmlns:p14="http://schemas.microsoft.com/office/powerpoint/2010/main" val="23762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8BCF79F3-65F0-F94A-9492-F893404342AD}" type="datetime1">
              <a:rPr lang="en-US" smtClean="0"/>
              <a:t>3/17/15</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LULESH HPX-5 on Edison</a:t>
            </a:r>
            <a:endParaRPr lang="en-US"/>
          </a:p>
        </p:txBody>
      </p:sp>
      <p:sp>
        <p:nvSpPr>
          <p:cNvPr id="7" name="Slide Number Placeholder 6"/>
          <p:cNvSpPr>
            <a:spLocks noGrp="1"/>
          </p:cNvSpPr>
          <p:nvPr>
            <p:ph type="sldNum" sz="quarter" idx="12"/>
          </p:nvPr>
        </p:nvSpPr>
        <p:spPr/>
        <p:txBody>
          <a:bodyPr/>
          <a:lstStyle>
            <a:lvl1pPr>
              <a:defRPr/>
            </a:lvl1pPr>
          </a:lstStyle>
          <a:p>
            <a:pPr>
              <a:defRPr/>
            </a:pPr>
            <a:fld id="{C003BC49-EFE1-464A-83CE-F6B1DB895484}" type="slidenum">
              <a:rPr lang="en-US"/>
              <a:pPr>
                <a:defRPr/>
              </a:pPr>
              <a:t>‹#›</a:t>
            </a:fld>
            <a:endParaRPr lang="en-US"/>
          </a:p>
        </p:txBody>
      </p:sp>
    </p:spTree>
    <p:extLst>
      <p:ext uri="{BB962C8B-B14F-4D97-AF65-F5344CB8AC3E}">
        <p14:creationId xmlns:p14="http://schemas.microsoft.com/office/powerpoint/2010/main" val="261302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DD732309-AB86-814B-8BE0-A249FE2AA688}" type="datetime1">
              <a:rPr lang="en-US" smtClean="0"/>
              <a:t>3/17/15</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smtClean="0"/>
              <a:t>LULESH HPX-5 on Edison</a:t>
            </a:r>
            <a:endParaRPr lang="en-US"/>
          </a:p>
        </p:txBody>
      </p:sp>
      <p:sp>
        <p:nvSpPr>
          <p:cNvPr id="9" name="Slide Number Placeholder 8"/>
          <p:cNvSpPr>
            <a:spLocks noGrp="1"/>
          </p:cNvSpPr>
          <p:nvPr>
            <p:ph type="sldNum" sz="quarter" idx="12"/>
          </p:nvPr>
        </p:nvSpPr>
        <p:spPr/>
        <p:txBody>
          <a:bodyPr/>
          <a:lstStyle>
            <a:lvl1pPr>
              <a:defRPr/>
            </a:lvl1pPr>
          </a:lstStyle>
          <a:p>
            <a:pPr>
              <a:defRPr/>
            </a:pPr>
            <a:fld id="{CCBEA81D-3DAD-574E-92D7-6A43E7AB4E0B}" type="slidenum">
              <a:rPr lang="en-US"/>
              <a:pPr>
                <a:defRPr/>
              </a:pPr>
              <a:t>‹#›</a:t>
            </a:fld>
            <a:endParaRPr lang="en-US"/>
          </a:p>
        </p:txBody>
      </p:sp>
    </p:spTree>
    <p:extLst>
      <p:ext uri="{BB962C8B-B14F-4D97-AF65-F5344CB8AC3E}">
        <p14:creationId xmlns:p14="http://schemas.microsoft.com/office/powerpoint/2010/main" val="296764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E79E41C-AE84-CA4B-8705-D0A9E0B3CCDC}" type="datetime1">
              <a:rPr lang="en-US" smtClean="0"/>
              <a:t>3/17/15</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LULESH HPX-5 on Edison</a:t>
            </a:r>
            <a:endParaRPr lang="en-US"/>
          </a:p>
        </p:txBody>
      </p:sp>
      <p:sp>
        <p:nvSpPr>
          <p:cNvPr id="5" name="Slide Number Placeholder 4"/>
          <p:cNvSpPr>
            <a:spLocks noGrp="1"/>
          </p:cNvSpPr>
          <p:nvPr>
            <p:ph type="sldNum" sz="quarter" idx="12"/>
          </p:nvPr>
        </p:nvSpPr>
        <p:spPr/>
        <p:txBody>
          <a:bodyPr/>
          <a:lstStyle>
            <a:lvl1pPr>
              <a:defRPr/>
            </a:lvl1pPr>
          </a:lstStyle>
          <a:p>
            <a:pPr>
              <a:defRPr/>
            </a:pPr>
            <a:fld id="{9FA9F3B1-F849-9442-968A-2AA5B7DA7528}" type="slidenum">
              <a:rPr lang="en-US"/>
              <a:pPr>
                <a:defRPr/>
              </a:pPr>
              <a:t>‹#›</a:t>
            </a:fld>
            <a:endParaRPr lang="en-US"/>
          </a:p>
        </p:txBody>
      </p:sp>
    </p:spTree>
    <p:extLst>
      <p:ext uri="{BB962C8B-B14F-4D97-AF65-F5344CB8AC3E}">
        <p14:creationId xmlns:p14="http://schemas.microsoft.com/office/powerpoint/2010/main" val="625450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EA705FC-77D5-3343-9A19-A84C8B941FD3}" type="datetime1">
              <a:rPr lang="en-US" smtClean="0"/>
              <a:t>3/17/15</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LULESH HPX-5 on Edison</a:t>
            </a:r>
            <a:endParaRPr lang="en-US"/>
          </a:p>
        </p:txBody>
      </p:sp>
      <p:sp>
        <p:nvSpPr>
          <p:cNvPr id="4" name="Slide Number Placeholder 3"/>
          <p:cNvSpPr>
            <a:spLocks noGrp="1"/>
          </p:cNvSpPr>
          <p:nvPr>
            <p:ph type="sldNum" sz="quarter" idx="12"/>
          </p:nvPr>
        </p:nvSpPr>
        <p:spPr/>
        <p:txBody>
          <a:bodyPr/>
          <a:lstStyle>
            <a:lvl1pPr>
              <a:defRPr/>
            </a:lvl1pPr>
          </a:lstStyle>
          <a:p>
            <a:pPr>
              <a:defRPr/>
            </a:pPr>
            <a:fld id="{76757E35-1B50-6F44-AE60-BCD0001532A2}" type="slidenum">
              <a:rPr lang="en-US"/>
              <a:pPr>
                <a:defRPr/>
              </a:pPr>
              <a:t>‹#›</a:t>
            </a:fld>
            <a:endParaRPr lang="en-US"/>
          </a:p>
        </p:txBody>
      </p:sp>
    </p:spTree>
    <p:extLst>
      <p:ext uri="{BB962C8B-B14F-4D97-AF65-F5344CB8AC3E}">
        <p14:creationId xmlns:p14="http://schemas.microsoft.com/office/powerpoint/2010/main" val="3642971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52057B9-67AD-624A-9B1D-F53B225BDE08}" type="datetime1">
              <a:rPr lang="en-US" smtClean="0"/>
              <a:t>3/17/15</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LULESH HPX-5 on Edison</a:t>
            </a:r>
            <a:endParaRPr lang="en-US"/>
          </a:p>
        </p:txBody>
      </p:sp>
      <p:sp>
        <p:nvSpPr>
          <p:cNvPr id="7" name="Slide Number Placeholder 6"/>
          <p:cNvSpPr>
            <a:spLocks noGrp="1"/>
          </p:cNvSpPr>
          <p:nvPr>
            <p:ph type="sldNum" sz="quarter" idx="12"/>
          </p:nvPr>
        </p:nvSpPr>
        <p:spPr/>
        <p:txBody>
          <a:bodyPr/>
          <a:lstStyle>
            <a:lvl1pPr>
              <a:defRPr/>
            </a:lvl1pPr>
          </a:lstStyle>
          <a:p>
            <a:pPr>
              <a:defRPr/>
            </a:pPr>
            <a:fld id="{2CDD6EA7-8603-B04F-BC82-48C395F7E045}" type="slidenum">
              <a:rPr lang="en-US"/>
              <a:pPr>
                <a:defRPr/>
              </a:pPr>
              <a:t>‹#›</a:t>
            </a:fld>
            <a:endParaRPr lang="en-US"/>
          </a:p>
        </p:txBody>
      </p:sp>
    </p:spTree>
    <p:extLst>
      <p:ext uri="{BB962C8B-B14F-4D97-AF65-F5344CB8AC3E}">
        <p14:creationId xmlns:p14="http://schemas.microsoft.com/office/powerpoint/2010/main" val="3271846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6A736C01-CCCD-3A4C-8352-880D741810C3}" type="datetime1">
              <a:rPr lang="en-US" smtClean="0"/>
              <a:t>3/17/15</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LULESH HPX-5 on Edison</a:t>
            </a:r>
            <a:endParaRPr lang="en-US"/>
          </a:p>
        </p:txBody>
      </p:sp>
      <p:sp>
        <p:nvSpPr>
          <p:cNvPr id="7" name="Slide Number Placeholder 6"/>
          <p:cNvSpPr>
            <a:spLocks noGrp="1"/>
          </p:cNvSpPr>
          <p:nvPr>
            <p:ph type="sldNum" sz="quarter" idx="12"/>
          </p:nvPr>
        </p:nvSpPr>
        <p:spPr/>
        <p:txBody>
          <a:bodyPr/>
          <a:lstStyle>
            <a:lvl1pPr>
              <a:defRPr/>
            </a:lvl1pPr>
          </a:lstStyle>
          <a:p>
            <a:pPr>
              <a:defRPr/>
            </a:pPr>
            <a:fld id="{F191C887-E7D7-5840-A9CD-D58C11ABC550}" type="slidenum">
              <a:rPr lang="en-US"/>
              <a:pPr>
                <a:defRPr/>
              </a:pPr>
              <a:t>‹#›</a:t>
            </a:fld>
            <a:endParaRPr lang="en-US"/>
          </a:p>
        </p:txBody>
      </p:sp>
    </p:spTree>
    <p:extLst>
      <p:ext uri="{BB962C8B-B14F-4D97-AF65-F5344CB8AC3E}">
        <p14:creationId xmlns:p14="http://schemas.microsoft.com/office/powerpoint/2010/main" val="13508509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356350"/>
            <a:ext cx="8686800" cy="501650"/>
          </a:xfrm>
          <a:prstGeom prst="rect">
            <a:avLst/>
          </a:prstGeom>
          <a:solidFill>
            <a:srgbClr val="0053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0" y="6369050"/>
            <a:ext cx="6019800" cy="488950"/>
          </a:xfrm>
          <a:prstGeom prst="rect">
            <a:avLst/>
          </a:prstGeom>
        </p:spPr>
        <p:txBody>
          <a:bodyPr vert="horz" lIns="91440" tIns="91440" rIns="91440" bIns="91440" rtlCol="0" anchor="ctr"/>
          <a:lstStyle>
            <a:lvl1pPr algn="l" fontAlgn="auto">
              <a:spcBef>
                <a:spcPts val="0"/>
              </a:spcBef>
              <a:spcAft>
                <a:spcPts val="0"/>
              </a:spcAft>
              <a:defRPr sz="1200" dirty="0" err="1" smtClean="0">
                <a:ln>
                  <a:noFill/>
                </a:ln>
                <a:solidFill>
                  <a:schemeClr val="bg1"/>
                </a:solidFill>
                <a:latin typeface="+mn-lt"/>
                <a:ea typeface="+mn-ea"/>
                <a:cs typeface="+mn-cs"/>
              </a:defRPr>
            </a:lvl1pPr>
          </a:lstStyle>
          <a:p>
            <a:pPr>
              <a:defRPr/>
            </a:pPr>
            <a:r>
              <a:rPr lang="en-US" smtClean="0"/>
              <a:t>LULESH HPX-5 on Edison</a:t>
            </a:r>
            <a:endParaRPr lang="en-US"/>
          </a:p>
        </p:txBody>
      </p:sp>
      <p:sp>
        <p:nvSpPr>
          <p:cNvPr id="6" name="Slide Number Placeholder 5"/>
          <p:cNvSpPr>
            <a:spLocks noGrp="1"/>
          </p:cNvSpPr>
          <p:nvPr>
            <p:ph type="sldNum" sz="quarter" idx="4"/>
          </p:nvPr>
        </p:nvSpPr>
        <p:spPr>
          <a:xfrm>
            <a:off x="6553200" y="6369050"/>
            <a:ext cx="2133600" cy="488950"/>
          </a:xfrm>
          <a:prstGeom prst="rect">
            <a:avLst/>
          </a:prstGeom>
        </p:spPr>
        <p:txBody>
          <a:bodyPr vert="horz" lIns="91440" tIns="91440" rIns="91440" bIns="91440" rtlCol="0" anchor="ctr"/>
          <a:lstStyle>
            <a:lvl1pPr algn="r" fontAlgn="auto">
              <a:spcBef>
                <a:spcPts val="0"/>
              </a:spcBef>
              <a:spcAft>
                <a:spcPts val="0"/>
              </a:spcAft>
              <a:defRPr sz="1200" smtClean="0">
                <a:solidFill>
                  <a:srgbClr val="FFFFFF"/>
                </a:solidFill>
                <a:latin typeface="+mn-lt"/>
                <a:ea typeface="+mn-ea"/>
                <a:cs typeface="+mn-cs"/>
              </a:defRPr>
            </a:lvl1pPr>
          </a:lstStyle>
          <a:p>
            <a:pPr>
              <a:defRPr/>
            </a:pPr>
            <a:fld id="{F308C391-1220-DA42-A4AC-E3A124C216A6}" type="slidenum">
              <a:rPr lang="en-US"/>
              <a:pPr>
                <a:defRPr/>
              </a:pPr>
              <a:t>‹#›</a:t>
            </a:fld>
            <a:endParaRPr lang="en-US" dirty="0"/>
          </a:p>
        </p:txBody>
      </p:sp>
      <p:pic>
        <p:nvPicPr>
          <p:cNvPr id="1031" name="Picture 7" descr="UO_Signature_stckd_4c.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728075" y="6369050"/>
            <a:ext cx="3778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696167" y="646461"/>
            <a:ext cx="1455998" cy="1455998"/>
          </a:xfrm>
          <a:prstGeom prst="rect">
            <a:avLst/>
          </a:prstGeom>
        </p:spPr>
      </p:pic>
      <p:sp>
        <p:nvSpPr>
          <p:cNvPr id="2" name="Title 1"/>
          <p:cNvSpPr>
            <a:spLocks noGrp="1"/>
          </p:cNvSpPr>
          <p:nvPr>
            <p:ph type="title"/>
          </p:nvPr>
        </p:nvSpPr>
        <p:spPr/>
        <p:txBody>
          <a:bodyPr/>
          <a:lstStyle/>
          <a:p>
            <a:r>
              <a:rPr lang="en-US" dirty="0" smtClean="0"/>
              <a:t>HPX-5 Throttling for Power</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Livermore Unstructured </a:t>
            </a:r>
            <a:r>
              <a:rPr lang="en-US" dirty="0" err="1" smtClean="0"/>
              <a:t>Lagrangian</a:t>
            </a:r>
            <a:r>
              <a:rPr lang="en-US" dirty="0" smtClean="0"/>
              <a:t> Explicit Shock</a:t>
            </a:r>
            <a:br>
              <a:rPr lang="en-US" dirty="0" smtClean="0"/>
            </a:br>
            <a:r>
              <a:rPr lang="en-US" dirty="0" smtClean="0"/>
              <a:t>Hydrodynamics (LULESH)</a:t>
            </a:r>
          </a:p>
          <a:p>
            <a:r>
              <a:rPr lang="en-US" dirty="0"/>
              <a:t>P</a:t>
            </a:r>
            <a:r>
              <a:rPr lang="en-US" dirty="0" smtClean="0"/>
              <a:t>roxy application in DOE co-design efforts for </a:t>
            </a:r>
            <a:r>
              <a:rPr lang="en-US" dirty="0" err="1" smtClean="0"/>
              <a:t>exascale</a:t>
            </a:r>
            <a:endParaRPr lang="en-US" dirty="0" smtClean="0"/>
          </a:p>
          <a:p>
            <a:r>
              <a:rPr lang="en-US" dirty="0" smtClean="0"/>
              <a:t>CPU bounded in most implementations</a:t>
            </a:r>
          </a:p>
          <a:p>
            <a:r>
              <a:rPr lang="en-US" dirty="0" smtClean="0"/>
              <a:t>Develop an APEX policy</a:t>
            </a:r>
            <a:r>
              <a:rPr lang="en-US" dirty="0"/>
              <a:t> </a:t>
            </a:r>
            <a:r>
              <a:rPr lang="en-US" dirty="0" smtClean="0"/>
              <a:t>for power</a:t>
            </a:r>
            <a:endParaRPr lang="en-US" dirty="0"/>
          </a:p>
          <a:p>
            <a:pPr lvl="1"/>
            <a:r>
              <a:rPr lang="en-US" dirty="0" smtClean="0"/>
              <a:t>Threads are idled in HPX to keep node under power cap</a:t>
            </a:r>
          </a:p>
          <a:p>
            <a:pPr lvl="1"/>
            <a:r>
              <a:rPr lang="en-US" dirty="0" smtClean="0"/>
              <a:t>Use hysteresis of last 3 observations</a:t>
            </a:r>
          </a:p>
          <a:p>
            <a:pPr lvl="1"/>
            <a:r>
              <a:rPr lang="en-US" dirty="0" smtClean="0"/>
              <a:t>If Power &lt; low cap        increase thread cap</a:t>
            </a:r>
          </a:p>
          <a:p>
            <a:pPr lvl="1"/>
            <a:r>
              <a:rPr lang="en-US" dirty="0" smtClean="0"/>
              <a:t>If Power &gt; high cap       decrease thread cap</a:t>
            </a:r>
          </a:p>
          <a:p>
            <a:r>
              <a:rPr lang="en-US" dirty="0" smtClean="0"/>
              <a:t>HPX thread scheduler modified to idle/activate threads per cap</a:t>
            </a:r>
          </a:p>
          <a:p>
            <a:r>
              <a:rPr lang="en-US" dirty="0" smtClean="0"/>
              <a:t>Test example: </a:t>
            </a:r>
          </a:p>
          <a:p>
            <a:pPr lvl="1"/>
            <a:r>
              <a:rPr lang="en-US" dirty="0" smtClean="0"/>
              <a:t>343 domains, </a:t>
            </a:r>
            <a:r>
              <a:rPr lang="en-US" dirty="0" err="1" smtClean="0"/>
              <a:t>nx</a:t>
            </a:r>
            <a:r>
              <a:rPr lang="en-US" dirty="0" smtClean="0"/>
              <a:t> = 48, 100 iterations</a:t>
            </a:r>
          </a:p>
          <a:p>
            <a:pPr lvl="1"/>
            <a:r>
              <a:rPr lang="en-US" dirty="0" smtClean="0"/>
              <a:t>16 nodes of Edison, Cray XC30</a:t>
            </a:r>
          </a:p>
          <a:p>
            <a:pPr lvl="1"/>
            <a:r>
              <a:rPr lang="en-US" dirty="0" smtClean="0"/>
              <a:t>Baseline vs. Throttled (200W per node high power cap)</a:t>
            </a:r>
          </a:p>
        </p:txBody>
      </p:sp>
      <p:sp>
        <p:nvSpPr>
          <p:cNvPr id="7" name="TextBox 6"/>
          <p:cNvSpPr txBox="1"/>
          <p:nvPr/>
        </p:nvSpPr>
        <p:spPr>
          <a:xfrm>
            <a:off x="0" y="6014303"/>
            <a:ext cx="9144000" cy="276999"/>
          </a:xfrm>
          <a:prstGeom prst="rect">
            <a:avLst/>
          </a:prstGeom>
          <a:noFill/>
        </p:spPr>
        <p:txBody>
          <a:bodyPr wrap="square" rtlCol="0">
            <a:spAutoFit/>
          </a:bodyPr>
          <a:lstStyle/>
          <a:p>
            <a:pPr algn="ctr"/>
            <a:r>
              <a:rPr lang="en-US" i="1" baseline="-25000" dirty="0" smtClean="0"/>
              <a:t>LULESH image, source: Hydrodynamics </a:t>
            </a:r>
            <a:r>
              <a:rPr lang="en-US" i="1" baseline="-25000" dirty="0"/>
              <a:t>Challenge Problem</a:t>
            </a:r>
            <a:r>
              <a:rPr lang="en-US" i="1" baseline="-25000" dirty="0" smtClean="0"/>
              <a:t>, Lawrence </a:t>
            </a:r>
            <a:r>
              <a:rPr lang="en-US" i="1" baseline="-25000" dirty="0"/>
              <a:t>Livermore </a:t>
            </a:r>
            <a:r>
              <a:rPr lang="en-US" i="1" baseline="-25000" dirty="0" smtClean="0"/>
              <a:t>National </a:t>
            </a:r>
            <a:r>
              <a:rPr lang="en-US" i="1" baseline="-25000" dirty="0"/>
              <a:t>Laboratory. Technical Report</a:t>
            </a:r>
            <a:r>
              <a:rPr lang="en-US" i="1" baseline="-25000" dirty="0" smtClean="0"/>
              <a:t>, LLNL-TR-490254</a:t>
            </a:r>
            <a:endParaRPr lang="en-US" i="1" baseline="-25000" dirty="0"/>
          </a:p>
        </p:txBody>
      </p:sp>
      <p:sp>
        <p:nvSpPr>
          <p:cNvPr id="8" name="Right Arrow 7"/>
          <p:cNvSpPr/>
          <p:nvPr/>
        </p:nvSpPr>
        <p:spPr>
          <a:xfrm>
            <a:off x="3256922" y="3814091"/>
            <a:ext cx="301145" cy="3011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3304578" y="4162901"/>
            <a:ext cx="301145" cy="3011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67160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currency-lulesh.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130112"/>
            <a:ext cx="7315200" cy="5120640"/>
          </a:xfrm>
          <a:prstGeom prst="rect">
            <a:avLst/>
          </a:prstGeom>
        </p:spPr>
      </p:pic>
      <p:sp>
        <p:nvSpPr>
          <p:cNvPr id="2" name="Title 1"/>
          <p:cNvSpPr>
            <a:spLocks noGrp="1"/>
          </p:cNvSpPr>
          <p:nvPr>
            <p:ph type="title"/>
          </p:nvPr>
        </p:nvSpPr>
        <p:spPr/>
        <p:txBody>
          <a:bodyPr/>
          <a:lstStyle/>
          <a:p>
            <a:r>
              <a:rPr lang="en-US" dirty="0" smtClean="0"/>
              <a:t>LULESH baseline</a:t>
            </a:r>
            <a:endParaRPr lang="en-US" dirty="0"/>
          </a:p>
        </p:txBody>
      </p:sp>
      <p:sp>
        <p:nvSpPr>
          <p:cNvPr id="9" name="TextBox 8"/>
          <p:cNvSpPr txBox="1"/>
          <p:nvPr/>
        </p:nvSpPr>
        <p:spPr>
          <a:xfrm>
            <a:off x="0" y="3788540"/>
            <a:ext cx="2774655" cy="2462212"/>
          </a:xfrm>
          <a:prstGeom prst="rect">
            <a:avLst/>
          </a:prstGeom>
          <a:noFill/>
        </p:spPr>
        <p:txBody>
          <a:bodyPr wrap="none" rtlCol="0">
            <a:spAutoFit/>
          </a:bodyPr>
          <a:lstStyle/>
          <a:p>
            <a:r>
              <a:rPr lang="en-US" sz="2200" b="1" dirty="0" smtClean="0"/>
              <a:t>No power cap</a:t>
            </a:r>
          </a:p>
          <a:p>
            <a:r>
              <a:rPr lang="en-US" sz="2200" b="1" dirty="0" smtClean="0"/>
              <a:t>No thread cap</a:t>
            </a:r>
          </a:p>
          <a:p>
            <a:r>
              <a:rPr lang="en-US" sz="2200" dirty="0" smtClean="0"/>
              <a:t>768 threads</a:t>
            </a:r>
          </a:p>
          <a:p>
            <a:r>
              <a:rPr lang="en-US" sz="2200" dirty="0" smtClean="0"/>
              <a:t>Avg. 247 Watts/node</a:t>
            </a:r>
          </a:p>
          <a:p>
            <a:r>
              <a:rPr lang="en-US" sz="2200" dirty="0" smtClean="0"/>
              <a:t>~360 </a:t>
            </a:r>
            <a:r>
              <a:rPr lang="en-US" sz="2200" dirty="0" err="1" smtClean="0"/>
              <a:t>kiloJoules</a:t>
            </a:r>
            <a:r>
              <a:rPr lang="en-US" sz="2200" dirty="0" smtClean="0"/>
              <a:t> total</a:t>
            </a:r>
          </a:p>
          <a:p>
            <a:r>
              <a:rPr lang="en-US" sz="2200" dirty="0" smtClean="0"/>
              <a:t>~91 seconds total</a:t>
            </a:r>
          </a:p>
          <a:p>
            <a:r>
              <a:rPr lang="en-US" sz="2200" dirty="0" smtClean="0"/>
              <a:t>~74 seconds HPX tasks</a:t>
            </a:r>
            <a:endParaRPr lang="en-US" sz="2200" dirty="0"/>
          </a:p>
        </p:txBody>
      </p:sp>
    </p:spTree>
    <p:extLst>
      <p:ext uri="{BB962C8B-B14F-4D97-AF65-F5344CB8AC3E}">
        <p14:creationId xmlns:p14="http://schemas.microsoft.com/office/powerpoint/2010/main" val="12986996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currency-lulesh.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143000"/>
            <a:ext cx="7315200" cy="5120640"/>
          </a:xfrm>
          <a:prstGeom prst="rect">
            <a:avLst/>
          </a:prstGeom>
        </p:spPr>
      </p:pic>
      <p:sp>
        <p:nvSpPr>
          <p:cNvPr id="2" name="Title 1"/>
          <p:cNvSpPr>
            <a:spLocks noGrp="1"/>
          </p:cNvSpPr>
          <p:nvPr>
            <p:ph type="title"/>
          </p:nvPr>
        </p:nvSpPr>
        <p:spPr/>
        <p:txBody>
          <a:bodyPr/>
          <a:lstStyle/>
          <a:p>
            <a:r>
              <a:rPr lang="en-US" dirty="0" smtClean="0"/>
              <a:t>LULESH Throttled by Power </a:t>
            </a:r>
            <a:r>
              <a:rPr lang="en-US" dirty="0"/>
              <a:t>C</a:t>
            </a:r>
            <a:r>
              <a:rPr lang="en-US" dirty="0" smtClean="0"/>
              <a:t>ap</a:t>
            </a:r>
            <a:endParaRPr lang="en-US" dirty="0"/>
          </a:p>
        </p:txBody>
      </p:sp>
      <p:sp>
        <p:nvSpPr>
          <p:cNvPr id="7" name="TextBox 6"/>
          <p:cNvSpPr txBox="1"/>
          <p:nvPr/>
        </p:nvSpPr>
        <p:spPr>
          <a:xfrm>
            <a:off x="0" y="3801428"/>
            <a:ext cx="2774655" cy="2462212"/>
          </a:xfrm>
          <a:prstGeom prst="rect">
            <a:avLst/>
          </a:prstGeom>
          <a:noFill/>
        </p:spPr>
        <p:txBody>
          <a:bodyPr wrap="none" rtlCol="0">
            <a:spAutoFit/>
          </a:bodyPr>
          <a:lstStyle/>
          <a:p>
            <a:r>
              <a:rPr lang="en-US" sz="2200" b="1" dirty="0" smtClean="0"/>
              <a:t>200W power cap</a:t>
            </a:r>
          </a:p>
          <a:p>
            <a:r>
              <a:rPr lang="en-US" sz="2200" dirty="0" smtClean="0"/>
              <a:t>768 threads</a:t>
            </a:r>
          </a:p>
          <a:p>
            <a:r>
              <a:rPr lang="en-US" sz="2200" dirty="0" smtClean="0"/>
              <a:t>throttled to </a:t>
            </a:r>
            <a:r>
              <a:rPr lang="en-US" sz="2200" b="1" dirty="0" smtClean="0"/>
              <a:t>220</a:t>
            </a:r>
          </a:p>
          <a:p>
            <a:r>
              <a:rPr lang="en-US" sz="2200" dirty="0" smtClean="0"/>
              <a:t>Avg. 186 Watts/node</a:t>
            </a:r>
          </a:p>
          <a:p>
            <a:r>
              <a:rPr lang="en-US" sz="2200" dirty="0" smtClean="0"/>
              <a:t>~280 </a:t>
            </a:r>
            <a:r>
              <a:rPr lang="en-US" sz="2200" dirty="0" err="1" smtClean="0"/>
              <a:t>kiloJoules</a:t>
            </a:r>
            <a:r>
              <a:rPr lang="en-US" sz="2200" dirty="0" smtClean="0"/>
              <a:t> total</a:t>
            </a:r>
          </a:p>
          <a:p>
            <a:r>
              <a:rPr lang="en-US" sz="2200" dirty="0" smtClean="0"/>
              <a:t>~94 seconds total</a:t>
            </a:r>
          </a:p>
          <a:p>
            <a:r>
              <a:rPr lang="en-US" sz="2200" dirty="0" smtClean="0"/>
              <a:t>~77 seconds HPX tasks</a:t>
            </a:r>
            <a:endParaRPr lang="en-US" sz="2200" dirty="0"/>
          </a:p>
        </p:txBody>
      </p:sp>
    </p:spTree>
    <p:extLst>
      <p:ext uri="{BB962C8B-B14F-4D97-AF65-F5344CB8AC3E}">
        <p14:creationId xmlns:p14="http://schemas.microsoft.com/office/powerpoint/2010/main" val="25585715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3679"/>
          </a:xfrm>
        </p:spPr>
        <p:txBody>
          <a:bodyPr/>
          <a:lstStyle/>
          <a:p>
            <a:r>
              <a:rPr lang="en-US" dirty="0" smtClean="0"/>
              <a:t>LULESH Performance Explanation</a:t>
            </a:r>
            <a:endParaRPr lang="en-US" dirty="0"/>
          </a:p>
        </p:txBody>
      </p:sp>
      <p:sp>
        <p:nvSpPr>
          <p:cNvPr id="3" name="Content Placeholder 2"/>
          <p:cNvSpPr>
            <a:spLocks noGrp="1"/>
          </p:cNvSpPr>
          <p:nvPr>
            <p:ph idx="1"/>
          </p:nvPr>
        </p:nvSpPr>
        <p:spPr>
          <a:xfrm>
            <a:off x="228600" y="1045320"/>
            <a:ext cx="8686800" cy="3410434"/>
          </a:xfrm>
        </p:spPr>
        <p:txBody>
          <a:bodyPr>
            <a:normAutofit fontScale="92500" lnSpcReduction="10000"/>
          </a:bodyPr>
          <a:lstStyle/>
          <a:p>
            <a:r>
              <a:rPr lang="en-US" dirty="0" smtClean="0"/>
              <a:t>768 vs. 220 threads (after throttling)</a:t>
            </a:r>
          </a:p>
          <a:p>
            <a:r>
              <a:rPr lang="en-US" dirty="0" smtClean="0"/>
              <a:t>360 kJ vs. 280 kJ total energy consumed (~22% decrease!)</a:t>
            </a:r>
          </a:p>
          <a:p>
            <a:r>
              <a:rPr lang="en-US" dirty="0" smtClean="0"/>
              <a:t>75.24 vs. 77.96 seconds in HPX (~3.6% increase)</a:t>
            </a:r>
          </a:p>
          <a:p>
            <a:r>
              <a:rPr lang="en-US" dirty="0" smtClean="0"/>
              <a:t>Big reduction in yielded action stalls (in thread scheduler) – fewer contention for locks</a:t>
            </a:r>
          </a:p>
          <a:p>
            <a:r>
              <a:rPr lang="en-US" dirty="0" smtClean="0"/>
              <a:t>Total Task stats:</a:t>
            </a:r>
          </a:p>
        </p:txBody>
      </p:sp>
      <p:graphicFrame>
        <p:nvGraphicFramePr>
          <p:cNvPr id="8" name="Table 7"/>
          <p:cNvGraphicFramePr>
            <a:graphicFrameLocks noGrp="1"/>
          </p:cNvGraphicFramePr>
          <p:nvPr>
            <p:extLst>
              <p:ext uri="{D42A27DB-BD31-4B8C-83A1-F6EECF244321}">
                <p14:modId xmlns:p14="http://schemas.microsoft.com/office/powerpoint/2010/main" val="1675212194"/>
              </p:ext>
            </p:extLst>
          </p:nvPr>
        </p:nvGraphicFramePr>
        <p:xfrm>
          <a:off x="534688" y="4358136"/>
          <a:ext cx="8152112" cy="1923612"/>
        </p:xfrm>
        <a:graphic>
          <a:graphicData uri="http://schemas.openxmlformats.org/drawingml/2006/table">
            <a:tbl>
              <a:tblPr firstRow="1" firstCol="1" lastCol="1" bandRow="1">
                <a:tableStyleId>{C083E6E3-FA7D-4D7B-A595-EF9225AFEA82}</a:tableStyleId>
              </a:tblPr>
              <a:tblGrid>
                <a:gridCol w="2379978"/>
                <a:gridCol w="1996994"/>
                <a:gridCol w="1996994"/>
                <a:gridCol w="1778146"/>
              </a:tblGrid>
              <a:tr h="319192">
                <a:tc>
                  <a:txBody>
                    <a:bodyPr/>
                    <a:lstStyle/>
                    <a:p>
                      <a:pPr algn="l" fontAlgn="b"/>
                      <a:r>
                        <a:rPr lang="en-US" sz="2000" u="none" strike="noStrike" dirty="0">
                          <a:effectLst/>
                        </a:rPr>
                        <a:t>Metric</a:t>
                      </a:r>
                      <a:endParaRPr lang="en-US" sz="2000" b="1" i="0" u="none" strike="noStrike" dirty="0">
                        <a:solidFill>
                          <a:srgbClr val="000000"/>
                        </a:solidFill>
                        <a:effectLst/>
                        <a:latin typeface="Calibri"/>
                      </a:endParaRPr>
                    </a:p>
                  </a:txBody>
                  <a:tcPr marL="15802" marR="15802" marT="15802" marB="0" anchor="b"/>
                </a:tc>
                <a:tc>
                  <a:txBody>
                    <a:bodyPr/>
                    <a:lstStyle/>
                    <a:p>
                      <a:pPr algn="r" fontAlgn="b"/>
                      <a:r>
                        <a:rPr lang="en-US" sz="2000" u="none" strike="noStrike" dirty="0">
                          <a:effectLst/>
                        </a:rPr>
                        <a:t>Baseline</a:t>
                      </a:r>
                      <a:endParaRPr lang="en-US" sz="2000" b="1" i="0" u="none" strike="noStrike" dirty="0">
                        <a:solidFill>
                          <a:srgbClr val="000000"/>
                        </a:solidFill>
                        <a:effectLst/>
                        <a:latin typeface="Calibri"/>
                      </a:endParaRPr>
                    </a:p>
                  </a:txBody>
                  <a:tcPr marL="15802" marR="15802" marT="15802" marB="0" anchor="b"/>
                </a:tc>
                <a:tc>
                  <a:txBody>
                    <a:bodyPr/>
                    <a:lstStyle/>
                    <a:p>
                      <a:pPr algn="r" fontAlgn="b"/>
                      <a:r>
                        <a:rPr lang="en-US" sz="2000" u="none" strike="noStrike" dirty="0">
                          <a:effectLst/>
                        </a:rPr>
                        <a:t>Throttled</a:t>
                      </a:r>
                      <a:endParaRPr lang="en-US" sz="2000" b="1" i="0" u="none" strike="noStrike" dirty="0">
                        <a:solidFill>
                          <a:srgbClr val="000000"/>
                        </a:solidFill>
                        <a:effectLst/>
                        <a:latin typeface="Calibri"/>
                      </a:endParaRPr>
                    </a:p>
                  </a:txBody>
                  <a:tcPr marL="15802" marR="15802" marT="15802" marB="0" anchor="b"/>
                </a:tc>
                <a:tc>
                  <a:txBody>
                    <a:bodyPr/>
                    <a:lstStyle/>
                    <a:p>
                      <a:pPr algn="r" fontAlgn="b"/>
                      <a:r>
                        <a:rPr lang="en-US" sz="2000" u="none" strike="noStrike" dirty="0">
                          <a:effectLst/>
                        </a:rPr>
                        <a:t>% Difference</a:t>
                      </a:r>
                      <a:endParaRPr lang="en-US" sz="2000" b="1" i="0" u="none" strike="noStrike" dirty="0">
                        <a:solidFill>
                          <a:srgbClr val="000000"/>
                        </a:solidFill>
                        <a:effectLst/>
                        <a:latin typeface="Calibri"/>
                      </a:endParaRPr>
                    </a:p>
                  </a:txBody>
                  <a:tcPr marL="15802" marR="15802" marT="15802" marB="0" anchor="b"/>
                </a:tc>
              </a:tr>
              <a:tr h="319192">
                <a:tc>
                  <a:txBody>
                    <a:bodyPr/>
                    <a:lstStyle/>
                    <a:p>
                      <a:pPr algn="l" fontAlgn="b"/>
                      <a:r>
                        <a:rPr lang="en-US" sz="2000" u="none" strike="noStrike" dirty="0">
                          <a:effectLst/>
                        </a:rPr>
                        <a:t>Cycles</a:t>
                      </a:r>
                      <a:endParaRPr lang="en-US" sz="2000" b="1" i="0" u="none" strike="noStrike" dirty="0">
                        <a:solidFill>
                          <a:srgbClr val="000000"/>
                        </a:solidFill>
                        <a:effectLst/>
                        <a:latin typeface="Calibri"/>
                      </a:endParaRPr>
                    </a:p>
                  </a:txBody>
                  <a:tcPr marL="15802" marR="15802" marT="15802" marB="0" anchor="b"/>
                </a:tc>
                <a:tc>
                  <a:txBody>
                    <a:bodyPr/>
                    <a:lstStyle/>
                    <a:p>
                      <a:pPr algn="r" fontAlgn="b"/>
                      <a:r>
                        <a:rPr lang="en-US" sz="2000" u="none" strike="noStrike">
                          <a:effectLst/>
                        </a:rPr>
                        <a:t>1.11341E+13</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3.88187E+12</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dirty="0" smtClean="0">
                          <a:effectLst/>
                        </a:rPr>
                        <a:t>34.865</a:t>
                      </a:r>
                      <a:r>
                        <a:rPr lang="en-US" sz="2000" u="none" strike="noStrike" dirty="0">
                          <a:effectLst/>
                        </a:rPr>
                        <a:t>%</a:t>
                      </a:r>
                      <a:endParaRPr lang="en-US" sz="2000" b="0" i="0" u="none" strike="noStrike" dirty="0">
                        <a:solidFill>
                          <a:srgbClr val="000000"/>
                        </a:solidFill>
                        <a:effectLst/>
                        <a:latin typeface="Calibri"/>
                      </a:endParaRPr>
                    </a:p>
                  </a:txBody>
                  <a:tcPr marL="15802" marR="15802" marT="15802" marB="0" anchor="b"/>
                </a:tc>
              </a:tr>
              <a:tr h="319192">
                <a:tc>
                  <a:txBody>
                    <a:bodyPr/>
                    <a:lstStyle/>
                    <a:p>
                      <a:pPr algn="l" fontAlgn="b"/>
                      <a:r>
                        <a:rPr lang="en-US" sz="2000" u="none" strike="noStrike">
                          <a:effectLst/>
                        </a:rPr>
                        <a:t>Instructions</a:t>
                      </a:r>
                      <a:endParaRPr lang="en-US" sz="2000" b="1"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7.33378E+12</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5.37177E+12</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dirty="0" smtClean="0">
                          <a:effectLst/>
                        </a:rPr>
                        <a:t>73.247</a:t>
                      </a:r>
                      <a:r>
                        <a:rPr lang="en-US" sz="2000" u="none" strike="noStrike" dirty="0">
                          <a:effectLst/>
                        </a:rPr>
                        <a:t>%</a:t>
                      </a:r>
                      <a:endParaRPr lang="en-US" sz="2000" b="0" i="0" u="none" strike="noStrike" dirty="0">
                        <a:solidFill>
                          <a:srgbClr val="000000"/>
                        </a:solidFill>
                        <a:effectLst/>
                        <a:latin typeface="Calibri"/>
                      </a:endParaRPr>
                    </a:p>
                  </a:txBody>
                  <a:tcPr marL="15802" marR="15802" marT="15802" marB="0" anchor="b"/>
                </a:tc>
              </a:tr>
              <a:tr h="319192">
                <a:tc>
                  <a:txBody>
                    <a:bodyPr/>
                    <a:lstStyle/>
                    <a:p>
                      <a:pPr algn="l" fontAlgn="b"/>
                      <a:r>
                        <a:rPr lang="en-US" sz="2000" u="none" strike="noStrike" dirty="0">
                          <a:effectLst/>
                        </a:rPr>
                        <a:t>L2 Cache Misses</a:t>
                      </a:r>
                      <a:endParaRPr lang="en-US" sz="2000" b="1" i="0" u="none" strike="noStrike" dirty="0">
                        <a:solidFill>
                          <a:srgbClr val="000000"/>
                        </a:solidFill>
                        <a:effectLst/>
                        <a:latin typeface="Calibri"/>
                      </a:endParaRPr>
                    </a:p>
                  </a:txBody>
                  <a:tcPr marL="15802" marR="15802" marT="15802" marB="0" anchor="b"/>
                </a:tc>
                <a:tc>
                  <a:txBody>
                    <a:bodyPr/>
                    <a:lstStyle/>
                    <a:p>
                      <a:pPr algn="r" fontAlgn="b"/>
                      <a:r>
                        <a:rPr lang="en-US" sz="2000" u="none" strike="noStrike">
                          <a:effectLst/>
                        </a:rPr>
                        <a:t>8422448397</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3894908172</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dirty="0" smtClean="0">
                          <a:effectLst/>
                        </a:rPr>
                        <a:t>46.244</a:t>
                      </a:r>
                      <a:r>
                        <a:rPr lang="en-US" sz="2000" u="none" strike="noStrike" dirty="0">
                          <a:effectLst/>
                        </a:rPr>
                        <a:t>%</a:t>
                      </a:r>
                      <a:endParaRPr lang="en-US" sz="2000" b="0" i="0" u="none" strike="noStrike" dirty="0">
                        <a:solidFill>
                          <a:srgbClr val="000000"/>
                        </a:solidFill>
                        <a:effectLst/>
                        <a:latin typeface="Calibri"/>
                      </a:endParaRPr>
                    </a:p>
                  </a:txBody>
                  <a:tcPr marL="15802" marR="15802" marT="15802" marB="0" anchor="b"/>
                </a:tc>
              </a:tr>
              <a:tr h="319192">
                <a:tc>
                  <a:txBody>
                    <a:bodyPr/>
                    <a:lstStyle/>
                    <a:p>
                      <a:pPr algn="l" fontAlgn="b"/>
                      <a:r>
                        <a:rPr lang="en-US" sz="2000" u="none" strike="noStrike">
                          <a:effectLst/>
                        </a:rPr>
                        <a:t>IPC</a:t>
                      </a:r>
                      <a:endParaRPr lang="en-US" sz="2000" b="1"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0.658677</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1.38381</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210.089%</a:t>
                      </a:r>
                      <a:endParaRPr lang="en-US" sz="2000" b="0" i="0" u="none" strike="noStrike">
                        <a:solidFill>
                          <a:srgbClr val="000000"/>
                        </a:solidFill>
                        <a:effectLst/>
                        <a:latin typeface="Calibri"/>
                      </a:endParaRPr>
                    </a:p>
                  </a:txBody>
                  <a:tcPr marL="15802" marR="15802" marT="15802" marB="0" anchor="b"/>
                </a:tc>
              </a:tr>
              <a:tr h="319192">
                <a:tc>
                  <a:txBody>
                    <a:bodyPr/>
                    <a:lstStyle/>
                    <a:p>
                      <a:pPr algn="l" fontAlgn="b"/>
                      <a:r>
                        <a:rPr lang="en-US" sz="2000" u="none" strike="noStrike">
                          <a:effectLst/>
                        </a:rPr>
                        <a:t>INS/L2CM</a:t>
                      </a:r>
                      <a:endParaRPr lang="en-US" sz="2000" b="1"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870.742</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a:effectLst/>
                        </a:rPr>
                        <a:t>1379.18</a:t>
                      </a:r>
                      <a:endParaRPr lang="en-US" sz="2000" b="0" i="0" u="none" strike="noStrike">
                        <a:solidFill>
                          <a:srgbClr val="000000"/>
                        </a:solidFill>
                        <a:effectLst/>
                        <a:latin typeface="Calibri"/>
                      </a:endParaRPr>
                    </a:p>
                  </a:txBody>
                  <a:tcPr marL="15802" marR="15802" marT="15802" marB="0" anchor="b"/>
                </a:tc>
                <a:tc>
                  <a:txBody>
                    <a:bodyPr/>
                    <a:lstStyle/>
                    <a:p>
                      <a:pPr algn="r" fontAlgn="b"/>
                      <a:r>
                        <a:rPr lang="en-US" sz="2000" u="none" strike="noStrike" dirty="0">
                          <a:effectLst/>
                        </a:rPr>
                        <a:t>158.391%</a:t>
                      </a:r>
                      <a:endParaRPr lang="en-US" sz="2000" b="0" i="0" u="none" strike="noStrike" dirty="0">
                        <a:solidFill>
                          <a:srgbClr val="000000"/>
                        </a:solidFill>
                        <a:effectLst/>
                        <a:latin typeface="Calibri"/>
                      </a:endParaRPr>
                    </a:p>
                  </a:txBody>
                  <a:tcPr marL="15802" marR="15802" marT="15802" marB="0" anchor="b"/>
                </a:tc>
              </a:tr>
            </a:tbl>
          </a:graphicData>
        </a:graphic>
      </p:graphicFrame>
    </p:spTree>
    <p:extLst>
      <p:ext uri="{BB962C8B-B14F-4D97-AF65-F5344CB8AC3E}">
        <p14:creationId xmlns:p14="http://schemas.microsoft.com/office/powerpoint/2010/main" val="5489153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LULESH HPX-5 on Edison</a:t>
            </a:r>
            <a:endParaRPr lang="en-US"/>
          </a:p>
        </p:txBody>
      </p:sp>
      <p:sp>
        <p:nvSpPr>
          <p:cNvPr id="3" name="Slide Number Placeholder 2"/>
          <p:cNvSpPr>
            <a:spLocks noGrp="1"/>
          </p:cNvSpPr>
          <p:nvPr>
            <p:ph type="sldNum" sz="quarter" idx="12"/>
          </p:nvPr>
        </p:nvSpPr>
        <p:spPr/>
        <p:txBody>
          <a:bodyPr/>
          <a:lstStyle/>
          <a:p>
            <a:pPr>
              <a:defRPr/>
            </a:pPr>
            <a:fld id="{76757E35-1B50-6F44-AE60-BCD0001532A2}" type="slidenum">
              <a:rPr lang="en-US" smtClean="0"/>
              <a:pPr>
                <a:defRPr/>
              </a:pPr>
              <a:t>5</a:t>
            </a:fld>
            <a:endParaRPr lang="en-US"/>
          </a:p>
        </p:txBody>
      </p:sp>
      <p:pic>
        <p:nvPicPr>
          <p:cNvPr id="4" name="Picture 3" descr="lulesh-64x25x10-thread4-nop.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400" y="0"/>
            <a:ext cx="6045142" cy="6858000"/>
          </a:xfrm>
          <a:prstGeom prst="rect">
            <a:avLst/>
          </a:prstGeom>
        </p:spPr>
      </p:pic>
      <p:sp>
        <p:nvSpPr>
          <p:cNvPr id="5" name="TextBox 4"/>
          <p:cNvSpPr txBox="1"/>
          <p:nvPr/>
        </p:nvSpPr>
        <p:spPr>
          <a:xfrm>
            <a:off x="261129" y="4902387"/>
            <a:ext cx="4027214" cy="923330"/>
          </a:xfrm>
          <a:prstGeom prst="rect">
            <a:avLst/>
          </a:prstGeom>
          <a:noFill/>
        </p:spPr>
        <p:txBody>
          <a:bodyPr wrap="none" rtlCol="0">
            <a:spAutoFit/>
          </a:bodyPr>
          <a:lstStyle/>
          <a:p>
            <a:r>
              <a:rPr lang="en-US" dirty="0" smtClean="0"/>
              <a:t>Much smaller example, 1 node.</a:t>
            </a:r>
          </a:p>
          <a:p>
            <a:r>
              <a:rPr lang="en-US" dirty="0" smtClean="0"/>
              <a:t>48 threads, 64 domains, </a:t>
            </a:r>
            <a:r>
              <a:rPr lang="en-US" dirty="0" err="1" smtClean="0"/>
              <a:t>nx</a:t>
            </a:r>
            <a:r>
              <a:rPr lang="en-US" dirty="0" smtClean="0"/>
              <a:t>=25, </a:t>
            </a:r>
            <a:r>
              <a:rPr lang="en-US" dirty="0" err="1" smtClean="0"/>
              <a:t>i</a:t>
            </a:r>
            <a:r>
              <a:rPr lang="en-US" dirty="0" smtClean="0"/>
              <a:t> = 10</a:t>
            </a:r>
          </a:p>
          <a:p>
            <a:r>
              <a:rPr lang="en-US" dirty="0" smtClean="0"/>
              <a:t>Time spent in “</a:t>
            </a:r>
            <a:r>
              <a:rPr lang="en-US" dirty="0" err="1" smtClean="0"/>
              <a:t>nop.S</a:t>
            </a:r>
            <a:r>
              <a:rPr lang="en-US" dirty="0" smtClean="0"/>
              <a:t>” based on sampling</a:t>
            </a:r>
            <a:endParaRPr lang="en-US" dirty="0"/>
          </a:p>
        </p:txBody>
      </p:sp>
    </p:spTree>
    <p:extLst>
      <p:ext uri="{BB962C8B-B14F-4D97-AF65-F5344CB8AC3E}">
        <p14:creationId xmlns:p14="http://schemas.microsoft.com/office/powerpoint/2010/main" val="2570367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LULESH HPX-5 on Edison</a:t>
            </a:r>
            <a:endParaRPr lang="en-US"/>
          </a:p>
        </p:txBody>
      </p:sp>
      <p:sp>
        <p:nvSpPr>
          <p:cNvPr id="3" name="Slide Number Placeholder 2"/>
          <p:cNvSpPr>
            <a:spLocks noGrp="1"/>
          </p:cNvSpPr>
          <p:nvPr>
            <p:ph type="sldNum" sz="quarter" idx="12"/>
          </p:nvPr>
        </p:nvSpPr>
        <p:spPr/>
        <p:txBody>
          <a:bodyPr/>
          <a:lstStyle/>
          <a:p>
            <a:pPr>
              <a:defRPr/>
            </a:pPr>
            <a:fld id="{76757E35-1B50-6F44-AE60-BCD0001532A2}" type="slidenum">
              <a:rPr lang="en-US" smtClean="0"/>
              <a:pPr>
                <a:defRPr/>
              </a:pPr>
              <a:t>6</a:t>
            </a:fld>
            <a:endParaRPr lang="en-US"/>
          </a:p>
        </p:txBody>
      </p:sp>
      <p:pic>
        <p:nvPicPr>
          <p:cNvPr id="4" name="Picture 3" descr="lulesh-64x25x10-thread4-aggregat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3300"/>
            <a:ext cx="9144000" cy="4840941"/>
          </a:xfrm>
          <a:prstGeom prst="rect">
            <a:avLst/>
          </a:prstGeom>
        </p:spPr>
      </p:pic>
      <p:sp>
        <p:nvSpPr>
          <p:cNvPr id="5" name="TextBox 4"/>
          <p:cNvSpPr txBox="1"/>
          <p:nvPr/>
        </p:nvSpPr>
        <p:spPr>
          <a:xfrm>
            <a:off x="2836821" y="640990"/>
            <a:ext cx="3375932" cy="646331"/>
          </a:xfrm>
          <a:prstGeom prst="rect">
            <a:avLst/>
          </a:prstGeom>
          <a:noFill/>
        </p:spPr>
        <p:txBody>
          <a:bodyPr wrap="none" rtlCol="0">
            <a:spAutoFit/>
          </a:bodyPr>
          <a:lstStyle/>
          <a:p>
            <a:r>
              <a:rPr lang="en-US" dirty="0" smtClean="0"/>
              <a:t>Thread 4 (2</a:t>
            </a:r>
            <a:r>
              <a:rPr lang="en-US" baseline="30000" dirty="0" smtClean="0"/>
              <a:t>nd</a:t>
            </a:r>
            <a:r>
              <a:rPr lang="en-US" dirty="0" smtClean="0"/>
              <a:t> HPX worker thread),</a:t>
            </a:r>
          </a:p>
          <a:p>
            <a:r>
              <a:rPr lang="en-US" dirty="0" smtClean="0"/>
              <a:t>Time spent in sampled functions</a:t>
            </a:r>
            <a:endParaRPr lang="en-US" dirty="0"/>
          </a:p>
        </p:txBody>
      </p:sp>
    </p:spTree>
    <p:extLst>
      <p:ext uri="{BB962C8B-B14F-4D97-AF65-F5344CB8AC3E}">
        <p14:creationId xmlns:p14="http://schemas.microsoft.com/office/powerpoint/2010/main" val="1892238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LULESH HPX-5 on Edison</a:t>
            </a:r>
            <a:endParaRPr lang="en-US"/>
          </a:p>
        </p:txBody>
      </p:sp>
      <p:sp>
        <p:nvSpPr>
          <p:cNvPr id="3" name="Slide Number Placeholder 2"/>
          <p:cNvSpPr>
            <a:spLocks noGrp="1"/>
          </p:cNvSpPr>
          <p:nvPr>
            <p:ph type="sldNum" sz="quarter" idx="12"/>
          </p:nvPr>
        </p:nvSpPr>
        <p:spPr/>
        <p:txBody>
          <a:bodyPr/>
          <a:lstStyle/>
          <a:p>
            <a:pPr>
              <a:defRPr/>
            </a:pPr>
            <a:fld id="{76757E35-1B50-6F44-AE60-BCD0001532A2}" type="slidenum">
              <a:rPr lang="en-US" smtClean="0"/>
              <a:pPr>
                <a:defRPr/>
              </a:pPr>
              <a:t>7</a:t>
            </a:fld>
            <a:endParaRPr lang="en-US"/>
          </a:p>
        </p:txBody>
      </p:sp>
      <p:pic>
        <p:nvPicPr>
          <p:cNvPr id="4" name="Picture 3" descr="lulesh-64x25x10-thread4-samples.pdf"/>
          <p:cNvPicPr>
            <a:picLocks noChangeAspect="1"/>
          </p:cNvPicPr>
          <p:nvPr/>
        </p:nvPicPr>
        <p:blipFill rotWithShape="1">
          <a:blip r:embed="rId2">
            <a:extLst>
              <a:ext uri="{28A0092B-C50C-407E-A947-70E740481C1C}">
                <a14:useLocalDpi xmlns:a14="http://schemas.microsoft.com/office/drawing/2010/main" val="0"/>
              </a:ext>
            </a:extLst>
          </a:blip>
          <a:srcRect t="1" b="60077"/>
          <a:stretch/>
        </p:blipFill>
        <p:spPr>
          <a:xfrm>
            <a:off x="0" y="-1"/>
            <a:ext cx="9144000" cy="6203185"/>
          </a:xfrm>
          <a:prstGeom prst="rect">
            <a:avLst/>
          </a:prstGeom>
        </p:spPr>
      </p:pic>
      <p:sp>
        <p:nvSpPr>
          <p:cNvPr id="5" name="TextBox 4"/>
          <p:cNvSpPr txBox="1"/>
          <p:nvPr/>
        </p:nvSpPr>
        <p:spPr>
          <a:xfrm>
            <a:off x="1673605" y="7885"/>
            <a:ext cx="6032421" cy="369332"/>
          </a:xfrm>
          <a:prstGeom prst="rect">
            <a:avLst/>
          </a:prstGeom>
          <a:noFill/>
        </p:spPr>
        <p:txBody>
          <a:bodyPr wrap="none" rtlCol="0">
            <a:spAutoFit/>
          </a:bodyPr>
          <a:lstStyle/>
          <a:p>
            <a:r>
              <a:rPr lang="en-US" dirty="0" smtClean="0"/>
              <a:t>Thread 4 (2</a:t>
            </a:r>
            <a:r>
              <a:rPr lang="en-US" baseline="30000" dirty="0" smtClean="0"/>
              <a:t>nd</a:t>
            </a:r>
            <a:r>
              <a:rPr lang="en-US" dirty="0" smtClean="0"/>
              <a:t> HPX worker thread), Time spent in sampled lines</a:t>
            </a:r>
            <a:endParaRPr lang="en-US" dirty="0"/>
          </a:p>
        </p:txBody>
      </p:sp>
    </p:spTree>
    <p:extLst>
      <p:ext uri="{BB962C8B-B14F-4D97-AF65-F5344CB8AC3E}">
        <p14:creationId xmlns:p14="http://schemas.microsoft.com/office/powerpoint/2010/main" val="2578236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LULESH HPX-5 on Edison</a:t>
            </a:r>
            <a:endParaRPr lang="en-US"/>
          </a:p>
        </p:txBody>
      </p:sp>
      <p:sp>
        <p:nvSpPr>
          <p:cNvPr id="3" name="Slide Number Placeholder 2"/>
          <p:cNvSpPr>
            <a:spLocks noGrp="1"/>
          </p:cNvSpPr>
          <p:nvPr>
            <p:ph type="sldNum" sz="quarter" idx="12"/>
          </p:nvPr>
        </p:nvSpPr>
        <p:spPr/>
        <p:txBody>
          <a:bodyPr/>
          <a:lstStyle/>
          <a:p>
            <a:pPr>
              <a:defRPr/>
            </a:pPr>
            <a:fld id="{76757E35-1B50-6F44-AE60-BCD0001532A2}" type="slidenum">
              <a:rPr lang="en-US" smtClean="0"/>
              <a:pPr>
                <a:defRPr/>
              </a:pPr>
              <a:t>8</a:t>
            </a:fld>
            <a:endParaRPr lang="en-US"/>
          </a:p>
        </p:txBody>
      </p:sp>
      <p:pic>
        <p:nvPicPr>
          <p:cNvPr id="4" name="Picture 3" descr="APEX-counter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285" y="204860"/>
            <a:ext cx="7987820" cy="5943600"/>
          </a:xfrm>
          <a:prstGeom prst="rect">
            <a:avLst/>
          </a:prstGeom>
        </p:spPr>
      </p:pic>
    </p:spTree>
    <p:extLst>
      <p:ext uri="{BB962C8B-B14F-4D97-AF65-F5344CB8AC3E}">
        <p14:creationId xmlns:p14="http://schemas.microsoft.com/office/powerpoint/2010/main" val="63517665"/>
      </p:ext>
    </p:extLst>
  </p:cSld>
  <p:clrMapOvr>
    <a:masterClrMapping/>
  </p:clrMapOvr>
</p:sld>
</file>

<file path=ppt/theme/theme1.xml><?xml version="1.0" encoding="utf-8"?>
<a:theme xmlns:a="http://schemas.openxmlformats.org/drawingml/2006/main" name="New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NewTemplate.pot</Template>
  <TotalTime>31</TotalTime>
  <Words>798</Words>
  <Application>Microsoft Macintosh PowerPoint</Application>
  <PresentationFormat>On-screen Show (4:3)</PresentationFormat>
  <Paragraphs>85</Paragraphs>
  <Slides>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ＭＳ Ｐゴシック</vt:lpstr>
      <vt:lpstr>Arial</vt:lpstr>
      <vt:lpstr>NewTemplate</vt:lpstr>
      <vt:lpstr>HPX-5 Throttling for Power</vt:lpstr>
      <vt:lpstr>LULESH baseline</vt:lpstr>
      <vt:lpstr>LULESH Throttled by Power Cap</vt:lpstr>
      <vt:lpstr>LULESH Performance Explanation</vt:lpstr>
      <vt:lpstr>PowerPoint Presentation</vt:lpstr>
      <vt:lpstr>PowerPoint Presentation</vt:lpstr>
      <vt:lpstr>PowerPoint Presentation</vt:lpstr>
      <vt:lpstr>PowerPoint Presentation</vt:lpstr>
    </vt:vector>
  </TitlesOfParts>
  <Company>ParaTools,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Huck</dc:creator>
  <cp:lastModifiedBy>Kevin Huck</cp:lastModifiedBy>
  <cp:revision>11</cp:revision>
  <dcterms:created xsi:type="dcterms:W3CDTF">2013-07-03T16:30:33Z</dcterms:created>
  <dcterms:modified xsi:type="dcterms:W3CDTF">2015-03-17T16:57:25Z</dcterms:modified>
</cp:coreProperties>
</file>