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60" r:id="rId2"/>
    <p:sldId id="268" r:id="rId3"/>
    <p:sldId id="2255" r:id="rId4"/>
    <p:sldId id="2268" r:id="rId5"/>
    <p:sldId id="2271" r:id="rId6"/>
    <p:sldId id="2269" r:id="rId7"/>
    <p:sldId id="2275" r:id="rId8"/>
    <p:sldId id="2270" r:id="rId9"/>
    <p:sldId id="2272" r:id="rId10"/>
    <p:sldId id="257" r:id="rId11"/>
    <p:sldId id="2280" r:id="rId12"/>
    <p:sldId id="2260" r:id="rId13"/>
    <p:sldId id="2281" r:id="rId14"/>
    <p:sldId id="2276" r:id="rId15"/>
    <p:sldId id="2277" r:id="rId16"/>
    <p:sldId id="2278" r:id="rId17"/>
    <p:sldId id="2279" r:id="rId18"/>
    <p:sldId id="261" r:id="rId19"/>
    <p:sldId id="2282" r:id="rId20"/>
    <p:sldId id="2256" r:id="rId21"/>
    <p:sldId id="2252" r:id="rId22"/>
    <p:sldId id="258" r:id="rId23"/>
    <p:sldId id="2257" r:id="rId24"/>
    <p:sldId id="2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BF8288-99EF-0243-B219-4BDB0DE5EF88}">
          <p14:sldIdLst>
            <p14:sldId id="260"/>
            <p14:sldId id="268"/>
            <p14:sldId id="2255"/>
            <p14:sldId id="2268"/>
            <p14:sldId id="2271"/>
            <p14:sldId id="2269"/>
            <p14:sldId id="2275"/>
            <p14:sldId id="2270"/>
          </p14:sldIdLst>
        </p14:section>
        <p14:section name="Aggregation" id="{F75D2F5B-569F-8843-9055-E0FAEEBB05E6}">
          <p14:sldIdLst>
            <p14:sldId id="2272"/>
            <p14:sldId id="257"/>
            <p14:sldId id="2280"/>
            <p14:sldId id="2260"/>
          </p14:sldIdLst>
        </p14:section>
        <p14:section name="Benchmarking and Pookie" id="{4454E738-61EA-DF4E-999C-0340B9553291}">
          <p14:sldIdLst>
            <p14:sldId id="2281"/>
            <p14:sldId id="2276"/>
            <p14:sldId id="2277"/>
            <p14:sldId id="2278"/>
            <p14:sldId id="2279"/>
            <p14:sldId id="261"/>
          </p14:sldIdLst>
        </p14:section>
        <p14:section name="Variability" id="{741B6B70-2D85-1F40-9BA9-99943ABA5C15}">
          <p14:sldIdLst>
            <p14:sldId id="2282"/>
            <p14:sldId id="2256"/>
            <p14:sldId id="2252"/>
            <p14:sldId id="258"/>
            <p14:sldId id="2257"/>
          </p14:sldIdLst>
        </p14:section>
        <p14:section name="Conclusion" id="{9FD623C0-2FE3-B444-8F6C-EFA52FB53E97}">
          <p14:sldIdLst>
            <p14:sldId id="2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4"/>
    <p:restoredTop sz="94663"/>
  </p:normalViewPr>
  <p:slideViewPr>
    <p:cSldViewPr snapToGrid="0" snapToObjects="1">
      <p:cViewPr varScale="1">
        <p:scale>
          <a:sx n="103" d="100"/>
          <a:sy n="103" d="100"/>
        </p:scale>
        <p:origin x="19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49C98-36BC-A84E-89F8-7A539945FC4F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EE666-36DB-7E42-A293-CBE8689F9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5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TAU overview slide.  Feel free to just use this one slide, and mention the items on the following slide if you are pressed for time/space.  The main message is that TAU is mature performance measurement infrastructure for all scales of parallel computing.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6F02A-F0EA-FE44-B0A8-19C1F9E4C9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36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contact Chad for a recent SOS figure that he’d prefer to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6F02A-F0EA-FE44-B0A8-19C1F9E4C9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43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figure from the paper, describing the integration of TAU and SOS for the purposes of </a:t>
            </a:r>
            <a:r>
              <a:rPr lang="en-US" dirty="0" err="1"/>
              <a:t>Monalytics</a:t>
            </a:r>
            <a:r>
              <a:rPr lang="en-US" dirty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6F02A-F0EA-FE44-B0A8-19C1F9E4C9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7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8516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5059638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805268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448444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71154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6912771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2138027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30825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DBAA9-7746-2546-875F-D4BCA928C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79B40-B0DA-4345-89A2-9FC8745F5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212F1-D3A3-4944-8A10-5C840E8A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E5E8-7199-2A4C-BE6C-F6743CE17485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BB1B0-482C-6E48-BD9C-0550138D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1576E-096E-A045-8F93-EE84A7B5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69A4-AECB-2A41-92AD-2A717E20213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F9D9AE-DD59-7A4F-8C98-698594E66A03}"/>
              </a:ext>
            </a:extLst>
          </p:cNvPr>
          <p:cNvSpPr/>
          <p:nvPr userDrawn="1"/>
        </p:nvSpPr>
        <p:spPr>
          <a:xfrm>
            <a:off x="10129652" y="6583680"/>
            <a:ext cx="1805020" cy="1825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993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228600" algn="l"/>
              </a:tabLst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55611" y="155449"/>
            <a:ext cx="11899596" cy="510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53268" y="881994"/>
            <a:ext cx="11899595" cy="5237876"/>
          </a:xfrm>
          <a:prstGeom prst="rect">
            <a:avLst/>
          </a:prstGeom>
        </p:spPr>
        <p:txBody>
          <a:bodyPr>
            <a:normAutofit/>
          </a:bodyPr>
          <a:lstStyle>
            <a:lvl5pPr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67AFB-30C6-40CE-900F-44115ECCA2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371" y="6221142"/>
            <a:ext cx="11621493" cy="58728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6075" indent="0">
              <a:buNone/>
              <a:defRPr/>
            </a:lvl2pPr>
          </a:lstStyle>
          <a:p>
            <a:pPr lvl="0"/>
            <a:r>
              <a:rPr lang="en-US" dirty="0"/>
              <a:t>Edit Master text style</a:t>
            </a:r>
          </a:p>
          <a:p>
            <a:pPr lvl="0"/>
            <a:r>
              <a:rPr lang="en-US" dirty="0"/>
              <a:t>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A54F0-46EC-9F4E-B9D8-4232084FFAC4}"/>
              </a:ext>
            </a:extLst>
          </p:cNvPr>
          <p:cNvSpPr/>
          <p:nvPr userDrawn="1"/>
        </p:nvSpPr>
        <p:spPr>
          <a:xfrm>
            <a:off x="10129652" y="6583680"/>
            <a:ext cx="1805020" cy="1825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5033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55611" y="155449"/>
            <a:ext cx="11899596" cy="510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53268" y="881994"/>
            <a:ext cx="11899595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>
              <a:buClr>
                <a:schemeClr val="bg1"/>
              </a:buClr>
              <a:buFont typeface="Calibri" panose="020F0502020204030204" pitchFamily="34" charset="0"/>
              <a:buChar char="•"/>
              <a:defRPr/>
            </a:lvl1pPr>
            <a:lvl2pPr marL="672041" indent="-325966">
              <a:buClr>
                <a:schemeClr val="bg1"/>
              </a:buClr>
              <a:buFont typeface="Calibri" panose="020F0502020204030204" pitchFamily="34" charset="0"/>
              <a:buChar char="•"/>
              <a:defRPr/>
            </a:lvl2pPr>
            <a:lvl3pPr marL="1006475" indent="-322263">
              <a:buClr>
                <a:schemeClr val="bg1"/>
              </a:buClr>
              <a:buFont typeface="Calibri" panose="020F0502020204030204" pitchFamily="34" charset="0"/>
              <a:buChar char="•"/>
              <a:defRPr/>
            </a:lvl3pPr>
            <a:lvl4pPr marL="1240720" indent="-269170">
              <a:buClr>
                <a:schemeClr val="bg1"/>
              </a:buClr>
              <a:buFont typeface="Calibri" panose="020F0502020204030204" pitchFamily="34" charset="0"/>
              <a:buChar char="•"/>
              <a:defRPr/>
            </a:lvl4pPr>
            <a:lvl5pPr marL="1606197" indent="-345722">
              <a:buClr>
                <a:schemeClr val="bg1"/>
              </a:buClr>
              <a:buFont typeface="Calibri" panose="020F050202020403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67AFB-30C6-40CE-900F-44115ECCA2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371" y="6435969"/>
            <a:ext cx="11264813" cy="372455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6075" indent="0">
              <a:buNone/>
              <a:defRPr/>
            </a:lvl2pPr>
          </a:lstStyle>
          <a:p>
            <a:pPr lvl="0"/>
            <a:r>
              <a:rPr lang="en-US" dirty="0"/>
              <a:t>Edit Master text style</a:t>
            </a:r>
          </a:p>
          <a:p>
            <a:pPr lvl="0"/>
            <a:r>
              <a:rPr lang="en-US" dirty="0"/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408D5E-DDC1-2948-BE03-704E2123F3C2}"/>
              </a:ext>
            </a:extLst>
          </p:cNvPr>
          <p:cNvSpPr/>
          <p:nvPr userDrawn="1"/>
        </p:nvSpPr>
        <p:spPr>
          <a:xfrm>
            <a:off x="10129652" y="6583680"/>
            <a:ext cx="1805020" cy="1825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877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F5FE0-3CF8-DE49-8733-850D6F87C836}"/>
              </a:ext>
            </a:extLst>
          </p:cNvPr>
          <p:cNvSpPr/>
          <p:nvPr userDrawn="1"/>
        </p:nvSpPr>
        <p:spPr>
          <a:xfrm>
            <a:off x="10129652" y="6583680"/>
            <a:ext cx="1805020" cy="1825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2490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CB01D-8B2C-6C45-BFBD-F8F0E4D0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C17C3A7-7C18-3348-AD5D-9DC134DE730D}" type="datetime1">
              <a:rPr lang="en-US" altLang="en-US" smtClean="0"/>
              <a:t>9/26/19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05DD3-FD9C-5044-91EB-14039A210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eScience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9614B-6972-9E42-84FF-D689F8C65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2E9A0-AEA3-884D-B6E7-D8FD392716B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FF217-DE53-9F48-AA3E-A12F8B835130}"/>
              </a:ext>
            </a:extLst>
          </p:cNvPr>
          <p:cNvSpPr/>
          <p:nvPr userDrawn="1"/>
        </p:nvSpPr>
        <p:spPr>
          <a:xfrm>
            <a:off x="10129652" y="6583680"/>
            <a:ext cx="1805020" cy="1825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4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612797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F272FF-6C8E-7445-ABE2-B7598D9F293E}"/>
              </a:ext>
            </a:extLst>
          </p:cNvPr>
          <p:cNvSpPr/>
          <p:nvPr userDrawn="1"/>
        </p:nvSpPr>
        <p:spPr>
          <a:xfrm>
            <a:off x="10129652" y="6583680"/>
            <a:ext cx="1805020" cy="1825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95255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FBB7F-E140-6F42-ADE1-37FABEA770FD}"/>
              </a:ext>
            </a:extLst>
          </p:cNvPr>
          <p:cNvSpPr/>
          <p:nvPr userDrawn="1"/>
        </p:nvSpPr>
        <p:spPr>
          <a:xfrm>
            <a:off x="10129652" y="6583680"/>
            <a:ext cx="1805020" cy="1825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63335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E15D92-0F26-BE46-AB77-5E57308211B3}"/>
              </a:ext>
            </a:extLst>
          </p:cNvPr>
          <p:cNvSpPr/>
          <p:nvPr userDrawn="1"/>
        </p:nvSpPr>
        <p:spPr>
          <a:xfrm>
            <a:off x="10129652" y="6583680"/>
            <a:ext cx="1805020" cy="1825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427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939A93-DF0C-D04D-91B8-37AE3E52BA90}"/>
              </a:ext>
            </a:extLst>
          </p:cNvPr>
          <p:cNvSpPr/>
          <p:nvPr userDrawn="1"/>
        </p:nvSpPr>
        <p:spPr>
          <a:xfrm>
            <a:off x="10129652" y="6583680"/>
            <a:ext cx="1805020" cy="1825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98304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B30163-4E54-7F41-873F-EF6859C922B8}"/>
              </a:ext>
            </a:extLst>
          </p:cNvPr>
          <p:cNvSpPr/>
          <p:nvPr userDrawn="1"/>
        </p:nvSpPr>
        <p:spPr>
          <a:xfrm>
            <a:off x="10129652" y="6583680"/>
            <a:ext cx="1805020" cy="1825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37304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32E4D4-4278-A342-9220-8BE3CE2EDEC3}"/>
              </a:ext>
            </a:extLst>
          </p:cNvPr>
          <p:cNvSpPr/>
          <p:nvPr userDrawn="1"/>
        </p:nvSpPr>
        <p:spPr>
          <a:xfrm>
            <a:off x="10129652" y="6583680"/>
            <a:ext cx="1805020" cy="1825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9932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8109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90" r:id="rId18"/>
    <p:sldLayoutId id="2147483691" r:id="rId19"/>
    <p:sldLayoutId id="2147483692" r:id="rId20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5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95DF84-1134-B943-9B91-BE5A02406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978729"/>
          </a:xfrm>
        </p:spPr>
        <p:txBody>
          <a:bodyPr/>
          <a:lstStyle/>
          <a:p>
            <a:r>
              <a:rPr lang="en-US" dirty="0"/>
              <a:t>Scalable Performance Awareness for In Situ Scientific Applications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7FFA1B9-F740-B24F-A2AA-9FD92DC654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u="sng" dirty="0"/>
              <a:t>Matthew Wolf</a:t>
            </a:r>
            <a:r>
              <a:rPr lang="en-US" dirty="0"/>
              <a:t>, Jong Choi, Greg Eisenhauer, Stéphane </a:t>
            </a:r>
            <a:r>
              <a:rPr lang="en-US" dirty="0" err="1"/>
              <a:t>Ethier</a:t>
            </a:r>
            <a:r>
              <a:rPr lang="en-US" dirty="0"/>
              <a:t>, Kevin Huck, Scott </a:t>
            </a:r>
            <a:r>
              <a:rPr lang="en-US" dirty="0" err="1"/>
              <a:t>Klasky</a:t>
            </a:r>
            <a:r>
              <a:rPr lang="en-US" dirty="0"/>
              <a:t>, Jeremy Logan, Allen </a:t>
            </a:r>
            <a:r>
              <a:rPr lang="en-US" dirty="0" err="1"/>
              <a:t>Malony</a:t>
            </a:r>
            <a:r>
              <a:rPr lang="en-US" dirty="0"/>
              <a:t>, Chad Wood, Julien </a:t>
            </a:r>
            <a:r>
              <a:rPr lang="en-US" dirty="0" err="1"/>
              <a:t>Dominski</a:t>
            </a:r>
            <a:r>
              <a:rPr lang="en-US" dirty="0"/>
              <a:t>, and Gabriele Merlo</a:t>
            </a:r>
          </a:p>
        </p:txBody>
      </p:sp>
    </p:spTree>
    <p:extLst>
      <p:ext uri="{BB962C8B-B14F-4D97-AF65-F5344CB8AC3E}">
        <p14:creationId xmlns:p14="http://schemas.microsoft.com/office/powerpoint/2010/main" val="1387231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3;p4" descr="tau-arch.png">
            <a:extLst>
              <a:ext uri="{FF2B5EF4-FFF2-40B4-BE49-F238E27FC236}">
                <a16:creationId xmlns:a16="http://schemas.microsoft.com/office/drawing/2014/main" id="{3C56F6A2-39A1-EF4A-8485-8BA19D8D05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7382" y="2382898"/>
            <a:ext cx="7788164" cy="429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37" name="Title 1">
            <a:extLst>
              <a:ext uri="{FF2B5EF4-FFF2-40B4-BE49-F238E27FC236}">
                <a16:creationId xmlns:a16="http://schemas.microsoft.com/office/drawing/2014/main" id="{51463358-A57D-5D46-9026-D0FBA698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TAU Performance System</a:t>
            </a:r>
          </a:p>
        </p:txBody>
      </p:sp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id="{D3982376-EE56-6548-9E3B-8BEE53A91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Integrated parallel performance instrumentation, measurement, and analysis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CC3905-58CD-2247-AB75-2234ADE4C1CA}"/>
              </a:ext>
            </a:extLst>
          </p:cNvPr>
          <p:cNvSpPr txBox="1">
            <a:spLocks/>
          </p:cNvSpPr>
          <p:nvPr/>
        </p:nvSpPr>
        <p:spPr bwMode="auto">
          <a:xfrm>
            <a:off x="429767" y="2636907"/>
            <a:ext cx="4193627" cy="312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609585"/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Targets all parallel programming &amp; execution paradigms</a:t>
            </a:r>
          </a:p>
          <a:p>
            <a:pPr marL="457189" indent="-457189" defTabSz="609585"/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Portable, open source parallel profiling and tracing</a:t>
            </a:r>
          </a:p>
        </p:txBody>
      </p:sp>
      <p:pic>
        <p:nvPicPr>
          <p:cNvPr id="8" name="Picture 4" descr="tau">
            <a:extLst>
              <a:ext uri="{FF2B5EF4-FFF2-40B4-BE49-F238E27FC236}">
                <a16:creationId xmlns:a16="http://schemas.microsoft.com/office/drawing/2014/main" id="{0B7086FA-2810-6D4E-9B5A-682E2D32A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b="7726"/>
          <a:stretch>
            <a:fillRect/>
          </a:stretch>
        </p:blipFill>
        <p:spPr bwMode="auto">
          <a:xfrm>
            <a:off x="10373711" y="875975"/>
            <a:ext cx="1608080" cy="133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8155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604E5ED-02F0-AC4C-A6EB-BFBD41683493}"/>
              </a:ext>
            </a:extLst>
          </p:cNvPr>
          <p:cNvGrpSpPr/>
          <p:nvPr/>
        </p:nvGrpSpPr>
        <p:grpSpPr>
          <a:xfrm>
            <a:off x="2536826" y="3733838"/>
            <a:ext cx="3560064" cy="3048000"/>
            <a:chOff x="5246743" y="803455"/>
            <a:chExt cx="2453940" cy="2085314"/>
          </a:xfrm>
        </p:grpSpPr>
        <p:pic>
          <p:nvPicPr>
            <p:cNvPr id="8" name="Picture 7" descr="sos_diag_listener.png">
              <a:extLst>
                <a:ext uri="{FF2B5EF4-FFF2-40B4-BE49-F238E27FC236}">
                  <a16:creationId xmlns:a16="http://schemas.microsoft.com/office/drawing/2014/main" id="{22B39619-ABEF-2240-988F-FD0AACE67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743" y="803455"/>
              <a:ext cx="2453940" cy="20853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CE2A0B-7821-FE4E-9063-64A9CED695B5}"/>
                </a:ext>
              </a:extLst>
            </p:cNvPr>
            <p:cNvSpPr/>
            <p:nvPr/>
          </p:nvSpPr>
          <p:spPr>
            <a:xfrm>
              <a:off x="5793698" y="2516162"/>
              <a:ext cx="377311" cy="130506"/>
            </a:xfrm>
            <a:prstGeom prst="rect">
              <a:avLst/>
            </a:prstGeom>
            <a:solidFill>
              <a:srgbClr val="93CDDD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2CEA6A-3533-7E4B-AC5B-EEBF837195C4}"/>
                </a:ext>
              </a:extLst>
            </p:cNvPr>
            <p:cNvSpPr txBox="1"/>
            <p:nvPr/>
          </p:nvSpPr>
          <p:spPr>
            <a:xfrm>
              <a:off x="5621553" y="2478198"/>
              <a:ext cx="721600" cy="175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67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LIBRARY</a:t>
              </a:r>
              <a:endParaRPr lang="en-US" sz="1067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</p:txBody>
        </p:sp>
      </p:grpSp>
      <p:pic>
        <p:nvPicPr>
          <p:cNvPr id="11" name="Picture 10" descr="sos_diag_aggregator.png">
            <a:extLst>
              <a:ext uri="{FF2B5EF4-FFF2-40B4-BE49-F238E27FC236}">
                <a16:creationId xmlns:a16="http://schemas.microsoft.com/office/drawing/2014/main" id="{A5DC7938-A76B-B94D-9D40-A252F873F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385" y="3733838"/>
            <a:ext cx="3560839" cy="304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80DE5-ABE9-C24E-94B0-DB0C2F39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Observation System (SOS)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63046-870E-504F-BA0D-66AB75749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29300"/>
            <a:ext cx="11430000" cy="27665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situ aggregation and analysis service</a:t>
            </a:r>
          </a:p>
          <a:p>
            <a:r>
              <a:rPr lang="en-US" dirty="0"/>
              <a:t>Provides infrastructure for user-space monitoring, introspection, analytics, feedback / code steering, visualization</a:t>
            </a:r>
          </a:p>
          <a:p>
            <a:r>
              <a:rPr lang="en-US" dirty="0"/>
              <a:t>Aggregates data from heterogeneous / dynamic coupled codes, pipelines, workflows and campaigns</a:t>
            </a:r>
          </a:p>
          <a:p>
            <a:r>
              <a:rPr lang="en-US" dirty="0"/>
              <a:t>Designed for performance and scientific domain purposes</a:t>
            </a:r>
          </a:p>
        </p:txBody>
      </p:sp>
      <p:pic>
        <p:nvPicPr>
          <p:cNvPr id="6" name="Picture 5" descr="SOS_logo.png">
            <a:extLst>
              <a:ext uri="{FF2B5EF4-FFF2-40B4-BE49-F238E27FC236}">
                <a16:creationId xmlns:a16="http://schemas.microsoft.com/office/drawing/2014/main" id="{F6540B69-730D-1548-AB27-0AD156820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936" y="212539"/>
            <a:ext cx="1434064" cy="6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69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1AF3-D957-884B-8FBB-7212FB8FA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 - SOS Integration for </a:t>
            </a:r>
            <a:r>
              <a:rPr lang="en-US" dirty="0" err="1"/>
              <a:t>Monalytics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E08A-8437-104E-96B3-4A98E09DA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63256"/>
            <a:ext cx="5766983" cy="5061097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TAU measures the executing application(s)</a:t>
            </a:r>
          </a:p>
          <a:p>
            <a:r>
              <a:rPr lang="en-US" sz="2800" dirty="0"/>
              <a:t>Periodically, TAU aggregates profile or event trace data over SOS to local listener</a:t>
            </a:r>
          </a:p>
          <a:p>
            <a:r>
              <a:rPr lang="en-US" sz="2800" dirty="0"/>
              <a:t>Local listeners forward data to remote aggregators</a:t>
            </a:r>
          </a:p>
          <a:p>
            <a:r>
              <a:rPr lang="en-US" sz="2800" dirty="0"/>
              <a:t>At runtime or post-mortem, analysis clients examine the aggregated data for reporting, computational steering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CF6EBD-42C3-2C44-A9D4-19D9BE2698CC}"/>
              </a:ext>
            </a:extLst>
          </p:cNvPr>
          <p:cNvSpPr/>
          <p:nvPr/>
        </p:nvSpPr>
        <p:spPr>
          <a:xfrm>
            <a:off x="6411778" y="891825"/>
            <a:ext cx="3440853" cy="3711787"/>
          </a:xfrm>
          <a:prstGeom prst="rect">
            <a:avLst/>
          </a:prstGeom>
          <a:solidFill>
            <a:srgbClr val="BAE4BC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Compute Nodes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569E774-091D-AF44-8BEF-25C94F76F5BB}"/>
              </a:ext>
            </a:extLst>
          </p:cNvPr>
          <p:cNvSpPr/>
          <p:nvPr/>
        </p:nvSpPr>
        <p:spPr>
          <a:xfrm>
            <a:off x="6520149" y="3314257"/>
            <a:ext cx="1571415" cy="1180643"/>
          </a:xfrm>
          <a:prstGeom prst="roundRect">
            <a:avLst/>
          </a:prstGeom>
          <a:solidFill>
            <a:srgbClr val="7BCDC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Application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72546D4-D168-1F4E-90E6-7ABA45585AB1}"/>
              </a:ext>
            </a:extLst>
          </p:cNvPr>
          <p:cNvSpPr/>
          <p:nvPr/>
        </p:nvSpPr>
        <p:spPr>
          <a:xfrm>
            <a:off x="6614975" y="3428994"/>
            <a:ext cx="1354668" cy="579671"/>
          </a:xfrm>
          <a:prstGeom prst="roundRect">
            <a:avLst/>
          </a:prstGeom>
          <a:solidFill>
            <a:srgbClr val="43A2C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rgbClr val="000000"/>
                </a:solidFill>
                <a:latin typeface="Calibri"/>
              </a:rPr>
              <a:t>TAU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4BE55BA-31CD-EF48-9ABC-EF88A7BFC920}"/>
              </a:ext>
            </a:extLst>
          </p:cNvPr>
          <p:cNvSpPr/>
          <p:nvPr/>
        </p:nvSpPr>
        <p:spPr>
          <a:xfrm>
            <a:off x="6628524" y="2823267"/>
            <a:ext cx="3007361" cy="353568"/>
          </a:xfrm>
          <a:prstGeom prst="roundRect">
            <a:avLst/>
          </a:prstGeom>
          <a:solidFill>
            <a:srgbClr val="0567A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prstClr val="white"/>
                </a:solidFill>
                <a:latin typeface="Calibri"/>
              </a:rPr>
              <a:t>SOS listener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624F9E-F50E-D54E-935B-84FD509483D1}"/>
              </a:ext>
            </a:extLst>
          </p:cNvPr>
          <p:cNvSpPr/>
          <p:nvPr/>
        </p:nvSpPr>
        <p:spPr>
          <a:xfrm>
            <a:off x="10001644" y="891825"/>
            <a:ext cx="1842347" cy="3711787"/>
          </a:xfrm>
          <a:prstGeom prst="rect">
            <a:avLst/>
          </a:prstGeom>
          <a:solidFill>
            <a:srgbClr val="BAE4BC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Aggregation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Node(s)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0B907C-1D5F-9147-B211-66098F22110B}"/>
              </a:ext>
            </a:extLst>
          </p:cNvPr>
          <p:cNvSpPr/>
          <p:nvPr/>
        </p:nvSpPr>
        <p:spPr>
          <a:xfrm>
            <a:off x="10137110" y="2750274"/>
            <a:ext cx="1571415" cy="707343"/>
          </a:xfrm>
          <a:prstGeom prst="roundRect">
            <a:avLst/>
          </a:prstGeom>
          <a:solidFill>
            <a:srgbClr val="0567A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prstClr val="white"/>
                </a:solidFill>
                <a:latin typeface="Calibri"/>
              </a:rPr>
              <a:t>SOS aggregator</a:t>
            </a:r>
          </a:p>
        </p:txBody>
      </p:sp>
      <p:sp>
        <p:nvSpPr>
          <p:cNvPr id="13" name="Magnetic Disk 12">
            <a:extLst>
              <a:ext uri="{FF2B5EF4-FFF2-40B4-BE49-F238E27FC236}">
                <a16:creationId xmlns:a16="http://schemas.microsoft.com/office/drawing/2014/main" id="{99635E3A-C974-E846-98C7-1BD84F199704}"/>
              </a:ext>
            </a:extLst>
          </p:cNvPr>
          <p:cNvSpPr/>
          <p:nvPr/>
        </p:nvSpPr>
        <p:spPr>
          <a:xfrm>
            <a:off x="10572451" y="1769234"/>
            <a:ext cx="700733" cy="636559"/>
          </a:xfrm>
          <a:prstGeom prst="flowChartMagneticDisk">
            <a:avLst/>
          </a:prstGeom>
          <a:solidFill>
            <a:srgbClr val="F1F9E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rgbClr val="000000"/>
                </a:solidFill>
                <a:latin typeface="Calibri"/>
              </a:rPr>
              <a:t>DB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988C3C-09C2-FA4C-B8CE-46D67BFAFA13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7556161" y="3176835"/>
            <a:ext cx="0" cy="354156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CDAE94-005A-B547-B7F0-5E2A8C9CA530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9635885" y="3000051"/>
            <a:ext cx="501225" cy="103895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AA397E-3E4B-4E46-9360-F5FB3B523B61}"/>
              </a:ext>
            </a:extLst>
          </p:cNvPr>
          <p:cNvCxnSpPr>
            <a:stCxn id="12" idx="0"/>
            <a:endCxn id="13" idx="3"/>
          </p:cNvCxnSpPr>
          <p:nvPr/>
        </p:nvCxnSpPr>
        <p:spPr>
          <a:xfrm flipV="1">
            <a:off x="10922817" y="2405793"/>
            <a:ext cx="0" cy="344481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E82DAA4-B6F2-1B48-AAB3-12D6A22E46D7}"/>
              </a:ext>
            </a:extLst>
          </p:cNvPr>
          <p:cNvSpPr/>
          <p:nvPr/>
        </p:nvSpPr>
        <p:spPr>
          <a:xfrm>
            <a:off x="10137110" y="3783611"/>
            <a:ext cx="1571415" cy="707343"/>
          </a:xfrm>
          <a:prstGeom prst="roundRect">
            <a:avLst/>
          </a:prstGeom>
          <a:solidFill>
            <a:srgbClr val="0567A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prstClr val="white"/>
                </a:solidFill>
                <a:latin typeface="Calibri"/>
              </a:rPr>
              <a:t>SOS analysis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ECC006-5532-4A44-9F51-49055A819D22}"/>
              </a:ext>
            </a:extLst>
          </p:cNvPr>
          <p:cNvCxnSpPr>
            <a:stCxn id="17" idx="0"/>
            <a:endCxn id="12" idx="2"/>
          </p:cNvCxnSpPr>
          <p:nvPr/>
        </p:nvCxnSpPr>
        <p:spPr>
          <a:xfrm flipV="1">
            <a:off x="10922817" y="3457616"/>
            <a:ext cx="0" cy="325995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ocument 18">
            <a:extLst>
              <a:ext uri="{FF2B5EF4-FFF2-40B4-BE49-F238E27FC236}">
                <a16:creationId xmlns:a16="http://schemas.microsoft.com/office/drawing/2014/main" id="{AC0B0688-4491-DB4D-9EB6-458298BCD916}"/>
              </a:ext>
            </a:extLst>
          </p:cNvPr>
          <p:cNvSpPr/>
          <p:nvPr/>
        </p:nvSpPr>
        <p:spPr>
          <a:xfrm>
            <a:off x="10235323" y="5171791"/>
            <a:ext cx="1374988" cy="1327573"/>
          </a:xfrm>
          <a:prstGeom prst="flowChartDocumen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Reports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9C35A6-2C99-834B-B59B-D0C56A3303E3}"/>
              </a:ext>
            </a:extLst>
          </p:cNvPr>
          <p:cNvCxnSpPr>
            <a:stCxn id="17" idx="2"/>
            <a:endCxn id="19" idx="0"/>
          </p:cNvCxnSpPr>
          <p:nvPr/>
        </p:nvCxnSpPr>
        <p:spPr>
          <a:xfrm>
            <a:off x="10922817" y="4490954"/>
            <a:ext cx="0" cy="68083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Screen Shot 2017-11-09 at 12.10.11 PM.png">
            <a:extLst>
              <a:ext uri="{FF2B5EF4-FFF2-40B4-BE49-F238E27FC236}">
                <a16:creationId xmlns:a16="http://schemas.microsoft.com/office/drawing/2014/main" id="{9AB633D1-62F8-8143-BE0E-2E6A4E486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28" y="4855772"/>
            <a:ext cx="1385435" cy="136680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Picture 21" descr="Screen Shot 2017-11-09 at 12.05.32 PM.png">
            <a:extLst>
              <a:ext uri="{FF2B5EF4-FFF2-40B4-BE49-F238E27FC236}">
                <a16:creationId xmlns:a16="http://schemas.microsoft.com/office/drawing/2014/main" id="{CA3F24EC-1EB9-634D-9975-EE16E680B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751" y="5539176"/>
            <a:ext cx="1218880" cy="12150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14BF1B-8C6D-E043-A04E-F26CF5732387}"/>
              </a:ext>
            </a:extLst>
          </p:cNvPr>
          <p:cNvCxnSpPr>
            <a:stCxn id="19" idx="1"/>
          </p:cNvCxnSpPr>
          <p:nvPr/>
        </p:nvCxnSpPr>
        <p:spPr>
          <a:xfrm flipH="1">
            <a:off x="9852631" y="5835577"/>
            <a:ext cx="38269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9DF838B-FFC6-1A4D-8138-D42F1FA8DE57}"/>
              </a:ext>
            </a:extLst>
          </p:cNvPr>
          <p:cNvSpPr txBox="1"/>
          <p:nvPr/>
        </p:nvSpPr>
        <p:spPr>
          <a:xfrm>
            <a:off x="9020663" y="4677402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Analysis</a:t>
            </a:r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587B891D-82E8-8545-8C71-47D1E2FCA449}"/>
              </a:ext>
            </a:extLst>
          </p:cNvPr>
          <p:cNvCxnSpPr>
            <a:stCxn id="17" idx="3"/>
            <a:endCxn id="12" idx="3"/>
          </p:cNvCxnSpPr>
          <p:nvPr/>
        </p:nvCxnSpPr>
        <p:spPr>
          <a:xfrm flipV="1">
            <a:off x="11708524" y="3103946"/>
            <a:ext cx="16933" cy="1033337"/>
          </a:xfrm>
          <a:prstGeom prst="curvedConnector3">
            <a:avLst>
              <a:gd name="adj1" fmla="val 1800000"/>
            </a:avLst>
          </a:prstGeom>
          <a:ln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37CDAB1-761F-F74D-8848-0B109BBA6540}"/>
              </a:ext>
            </a:extLst>
          </p:cNvPr>
          <p:cNvSpPr/>
          <p:nvPr/>
        </p:nvSpPr>
        <p:spPr>
          <a:xfrm>
            <a:off x="7224577" y="3530991"/>
            <a:ext cx="663168" cy="365685"/>
          </a:xfrm>
          <a:prstGeom prst="roundRect">
            <a:avLst/>
          </a:prstGeom>
          <a:solidFill>
            <a:srgbClr val="0567A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prstClr val="white"/>
                </a:solidFill>
                <a:latin typeface="Calibri"/>
              </a:rPr>
              <a:t>SOS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A3A424D-2994-824B-8529-358076165469}"/>
              </a:ext>
            </a:extLst>
          </p:cNvPr>
          <p:cNvSpPr/>
          <p:nvPr/>
        </p:nvSpPr>
        <p:spPr>
          <a:xfrm>
            <a:off x="8199934" y="3299901"/>
            <a:ext cx="1571415" cy="1180643"/>
          </a:xfrm>
          <a:prstGeom prst="roundRect">
            <a:avLst/>
          </a:prstGeom>
          <a:solidFill>
            <a:srgbClr val="7BCDC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Application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1BD053E-620B-1B4E-8AA0-5E814F8B81DE}"/>
              </a:ext>
            </a:extLst>
          </p:cNvPr>
          <p:cNvSpPr/>
          <p:nvPr/>
        </p:nvSpPr>
        <p:spPr>
          <a:xfrm>
            <a:off x="8294761" y="3414638"/>
            <a:ext cx="1354668" cy="579671"/>
          </a:xfrm>
          <a:prstGeom prst="roundRect">
            <a:avLst/>
          </a:prstGeom>
          <a:solidFill>
            <a:srgbClr val="43A2C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rgbClr val="000000"/>
                </a:solidFill>
                <a:latin typeface="Calibri"/>
              </a:rPr>
              <a:t>TAU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184C899-A133-9647-A15D-71828E43CAC8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9235947" y="3176835"/>
            <a:ext cx="0" cy="33980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D786062-7CF6-4C46-9698-B158EE5F3D1F}"/>
              </a:ext>
            </a:extLst>
          </p:cNvPr>
          <p:cNvSpPr/>
          <p:nvPr/>
        </p:nvSpPr>
        <p:spPr>
          <a:xfrm>
            <a:off x="8904363" y="3516635"/>
            <a:ext cx="663168" cy="365685"/>
          </a:xfrm>
          <a:prstGeom prst="roundRect">
            <a:avLst/>
          </a:prstGeom>
          <a:solidFill>
            <a:srgbClr val="0567A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prstClr val="white"/>
                </a:solidFill>
                <a:latin typeface="Calibri"/>
              </a:rPr>
              <a:t>SOS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19C5F0B-967D-C44F-982F-326E753AD6D1}"/>
              </a:ext>
            </a:extLst>
          </p:cNvPr>
          <p:cNvSpPr/>
          <p:nvPr/>
        </p:nvSpPr>
        <p:spPr>
          <a:xfrm>
            <a:off x="6520149" y="1505201"/>
            <a:ext cx="1571415" cy="1180643"/>
          </a:xfrm>
          <a:prstGeom prst="roundRect">
            <a:avLst/>
          </a:prstGeom>
          <a:solidFill>
            <a:srgbClr val="7BCDC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Application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52AEF9B-1C2F-3B42-8483-987B9E58DB95}"/>
              </a:ext>
            </a:extLst>
          </p:cNvPr>
          <p:cNvSpPr/>
          <p:nvPr/>
        </p:nvSpPr>
        <p:spPr>
          <a:xfrm>
            <a:off x="6614975" y="1991438"/>
            <a:ext cx="1354668" cy="579671"/>
          </a:xfrm>
          <a:prstGeom prst="roundRect">
            <a:avLst/>
          </a:prstGeom>
          <a:solidFill>
            <a:srgbClr val="43A2C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rgbClr val="000000"/>
                </a:solidFill>
                <a:latin typeface="Calibri"/>
              </a:rPr>
              <a:t>TAU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EF3DE03-299A-9247-9747-5F429FA0E380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7556161" y="2459120"/>
            <a:ext cx="0" cy="358856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2111DBA-C5D4-D64B-9D59-05A304747E81}"/>
              </a:ext>
            </a:extLst>
          </p:cNvPr>
          <p:cNvSpPr/>
          <p:nvPr/>
        </p:nvSpPr>
        <p:spPr>
          <a:xfrm>
            <a:off x="7224577" y="2093435"/>
            <a:ext cx="663168" cy="365685"/>
          </a:xfrm>
          <a:prstGeom prst="roundRect">
            <a:avLst/>
          </a:prstGeom>
          <a:solidFill>
            <a:srgbClr val="0567A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prstClr val="white"/>
                </a:solidFill>
                <a:latin typeface="Calibri"/>
              </a:rPr>
              <a:t>SOS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6E12B93-D1C9-CA43-81E8-2B3B83C54927}"/>
              </a:ext>
            </a:extLst>
          </p:cNvPr>
          <p:cNvSpPr/>
          <p:nvPr/>
        </p:nvSpPr>
        <p:spPr>
          <a:xfrm>
            <a:off x="8199934" y="1500384"/>
            <a:ext cx="1571415" cy="1180643"/>
          </a:xfrm>
          <a:prstGeom prst="roundRect">
            <a:avLst/>
          </a:prstGeom>
          <a:solidFill>
            <a:srgbClr val="7BCDC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Application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0D8D39E-1E7C-7D48-A57D-51D5A61A68F1}"/>
              </a:ext>
            </a:extLst>
          </p:cNvPr>
          <p:cNvSpPr/>
          <p:nvPr/>
        </p:nvSpPr>
        <p:spPr>
          <a:xfrm>
            <a:off x="8294761" y="1986621"/>
            <a:ext cx="1354668" cy="579671"/>
          </a:xfrm>
          <a:prstGeom prst="roundRect">
            <a:avLst/>
          </a:prstGeom>
          <a:solidFill>
            <a:srgbClr val="43A2C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rgbClr val="000000"/>
                </a:solidFill>
                <a:latin typeface="Calibri"/>
              </a:rPr>
              <a:t>TAU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1705654-F85A-554B-954A-4EEF08BBEAA0}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9235947" y="2454303"/>
            <a:ext cx="0" cy="368964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A3E3263-0BCE-7041-B5F6-CD129A599296}"/>
              </a:ext>
            </a:extLst>
          </p:cNvPr>
          <p:cNvSpPr/>
          <p:nvPr/>
        </p:nvSpPr>
        <p:spPr>
          <a:xfrm>
            <a:off x="8904363" y="2088618"/>
            <a:ext cx="663168" cy="365685"/>
          </a:xfrm>
          <a:prstGeom prst="roundRect">
            <a:avLst/>
          </a:prstGeom>
          <a:solidFill>
            <a:srgbClr val="0567A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prstClr val="white"/>
                </a:solidFill>
                <a:latin typeface="Calibri"/>
              </a:rPr>
              <a:t>SOS</a:t>
            </a:r>
          </a:p>
        </p:txBody>
      </p:sp>
    </p:spTree>
    <p:extLst>
      <p:ext uri="{BB962C8B-B14F-4D97-AF65-F5344CB8AC3E}">
        <p14:creationId xmlns:p14="http://schemas.microsoft.com/office/powerpoint/2010/main" val="3402994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77B91E-07FE-B549-B95D-4EAAA6E57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6" y="1176453"/>
            <a:ext cx="5431021" cy="4329067"/>
          </a:xfrm>
        </p:spPr>
        <p:txBody>
          <a:bodyPr/>
          <a:lstStyle/>
          <a:p>
            <a:r>
              <a:rPr lang="en-US" sz="2200" dirty="0">
                <a:solidFill>
                  <a:schemeClr val="bg2">
                    <a:lumMod val="65000"/>
                  </a:schemeClr>
                </a:solidFill>
              </a:rPr>
              <a:t>How can I </a:t>
            </a:r>
            <a:r>
              <a:rPr lang="en-US" sz="2200" b="1" dirty="0">
                <a:solidFill>
                  <a:schemeClr val="bg2">
                    <a:lumMod val="65000"/>
                  </a:schemeClr>
                </a:solidFill>
              </a:rPr>
              <a:t>measure and judge performance </a:t>
            </a:r>
            <a:r>
              <a:rPr lang="en-US" sz="2200" dirty="0">
                <a:solidFill>
                  <a:schemeClr val="bg2">
                    <a:lumMod val="65000"/>
                  </a:schemeClr>
                </a:solidFill>
              </a:rPr>
              <a:t>of the distributed, scalable system?</a:t>
            </a:r>
          </a:p>
          <a:p>
            <a:r>
              <a:rPr lang="en-US" sz="2200" dirty="0"/>
              <a:t>How do I build </a:t>
            </a:r>
            <a:r>
              <a:rPr lang="en-US" sz="2200" b="1" dirty="0"/>
              <a:t>realistic benchmarks and mini-applications </a:t>
            </a:r>
            <a:r>
              <a:rPr lang="en-US" sz="2200" dirty="0"/>
              <a:t>to test and evaluate design, hardware, and infrastructure during construction?</a:t>
            </a:r>
          </a:p>
          <a:p>
            <a:r>
              <a:rPr lang="en-US" sz="2200" dirty="0">
                <a:solidFill>
                  <a:schemeClr val="bg2">
                    <a:lumMod val="65000"/>
                  </a:schemeClr>
                </a:solidFill>
              </a:rPr>
              <a:t>How can I </a:t>
            </a:r>
            <a:r>
              <a:rPr lang="en-US" sz="2200" b="1" dirty="0">
                <a:solidFill>
                  <a:schemeClr val="bg2">
                    <a:lumMod val="65000"/>
                  </a:schemeClr>
                </a:solidFill>
              </a:rPr>
              <a:t>extract the most efficiency </a:t>
            </a:r>
            <a:r>
              <a:rPr lang="en-US" sz="2200" dirty="0">
                <a:solidFill>
                  <a:schemeClr val="bg2">
                    <a:lumMod val="65000"/>
                  </a:schemeClr>
                </a:solidFill>
              </a:rPr>
              <a:t>from my computational resources during my experiment?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02ACF-15A6-E34F-A524-8BB463FFC87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69050"/>
            <a:ext cx="8026400" cy="4889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eScience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45789-3AD6-6643-A678-24216F91E9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69050"/>
            <a:ext cx="2844800" cy="488950"/>
          </a:xfrm>
          <a:prstGeom prst="rect">
            <a:avLst/>
          </a:prstGeom>
        </p:spPr>
        <p:txBody>
          <a:bodyPr/>
          <a:lstStyle/>
          <a:p>
            <a:fld id="{E758CF0C-250E-7F48-AF3C-1DAAD85AA699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74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624AF-D492-4D4A-B243-780AFF62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behavior of workflow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F3541-DF4C-AD40-A9CF-4DB77E3E1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We need tools to assess hardware, configuration, etc.</a:t>
            </a:r>
          </a:p>
          <a:p>
            <a:r>
              <a:rPr lang="en-US" dirty="0"/>
              <a:t>Specifically, it would be nice to have mini-apps that mimic the behavior of workflow components</a:t>
            </a:r>
          </a:p>
          <a:p>
            <a:pPr lvl="1"/>
            <a:r>
              <a:rPr lang="en-US" dirty="0"/>
              <a:t>Such mini-apps could serve as stand-ins for more complex and unruly applications, allowing a more automated testing strategy</a:t>
            </a:r>
          </a:p>
          <a:p>
            <a:r>
              <a:rPr lang="en-US" dirty="0"/>
              <a:t>We care about behaviors observable from outside that may impact other components</a:t>
            </a:r>
          </a:p>
          <a:p>
            <a:pPr lvl="1"/>
            <a:r>
              <a:rPr lang="en-US" dirty="0"/>
              <a:t> I/O calls and MPI Communications are important, as they can interfere and be interfered with </a:t>
            </a:r>
          </a:p>
          <a:p>
            <a:pPr lvl="1"/>
            <a:r>
              <a:rPr lang="en-US" dirty="0"/>
              <a:t>Computation not important, can use sleep</a:t>
            </a:r>
          </a:p>
          <a:p>
            <a:r>
              <a:rPr lang="en-US" dirty="0"/>
              <a:t>However, users have different interests, so it should be easy to mimic other aspects of behavior</a:t>
            </a:r>
          </a:p>
        </p:txBody>
      </p:sp>
    </p:spTree>
    <p:extLst>
      <p:ext uri="{BB962C8B-B14F-4D97-AF65-F5344CB8AC3E}">
        <p14:creationId xmlns:p14="http://schemas.microsoft.com/office/powerpoint/2010/main" val="3689193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F250-D2F3-834C-A22B-A3A1A52AA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Pookie</a:t>
            </a:r>
            <a:r>
              <a:rPr lang="en-US" dirty="0"/>
              <a:t>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C0129-7319-FB46-B0EA-1C7BE6F62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1985"/>
            <a:ext cx="5011256" cy="495497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I/O skeletons allow us to use a model based on observations of our application and analysis components to automatically generate mini-app codes with the same behavior</a:t>
            </a:r>
          </a:p>
          <a:p>
            <a:pPr lvl="1"/>
            <a:r>
              <a:rPr lang="en-US" dirty="0"/>
              <a:t>Accuracy of the mini-apps should be contingent on the specific details of the model</a:t>
            </a:r>
          </a:p>
          <a:p>
            <a:r>
              <a:rPr lang="en-US" dirty="0"/>
              <a:t>The generative programming approach allows us to use an I/O model to instantiate a set of code templates to create mini-app codes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E5CA9-92F2-CB4E-9AEA-788D9D76493F}"/>
              </a:ext>
            </a:extLst>
          </p:cNvPr>
          <p:cNvSpPr txBox="1"/>
          <p:nvPr/>
        </p:nvSpPr>
        <p:spPr>
          <a:xfrm>
            <a:off x="7466252" y="135615"/>
            <a:ext cx="306167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XGC coupling workflow</a:t>
            </a:r>
          </a:p>
          <a:p>
            <a:pPr algn="ctr">
              <a:lnSpc>
                <a:spcPct val="90000"/>
              </a:lnSpc>
            </a:pPr>
            <a:r>
              <a:rPr lang="en-US" sz="2400" dirty="0"/>
              <a:t>(XGC-f-total)</a:t>
            </a:r>
            <a:endParaRPr lang="en-US" sz="2400" dirty="0">
              <a:latin typeface="+mn-l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308A73-3A26-2745-AB87-EAE5E6F3EB52}"/>
              </a:ext>
            </a:extLst>
          </p:cNvPr>
          <p:cNvGrpSpPr/>
          <p:nvPr/>
        </p:nvGrpSpPr>
        <p:grpSpPr>
          <a:xfrm>
            <a:off x="6268824" y="607986"/>
            <a:ext cx="5854045" cy="6179313"/>
            <a:chOff x="6268824" y="607986"/>
            <a:chExt cx="5854045" cy="61793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0FCA26-450E-754D-A6E9-5F114E0084C2}"/>
                </a:ext>
              </a:extLst>
            </p:cNvPr>
            <p:cNvSpPr/>
            <p:nvPr/>
          </p:nvSpPr>
          <p:spPr>
            <a:xfrm>
              <a:off x="6757197" y="2422460"/>
              <a:ext cx="4774151" cy="497000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chemeClr val="bg2"/>
                  </a:solidFill>
                  <a:latin typeface="Calibri" panose="020F0502020204030204" pitchFamily="34" charset="0"/>
                </a:rPr>
                <a:t>MONA Performance Monitoring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F4AF08-F1A9-3546-944E-8AF83118451B}"/>
                </a:ext>
              </a:extLst>
            </p:cNvPr>
            <p:cNvSpPr txBox="1"/>
            <p:nvPr/>
          </p:nvSpPr>
          <p:spPr>
            <a:xfrm>
              <a:off x="8652978" y="1654917"/>
              <a:ext cx="1874703" cy="95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Coupling</a:t>
              </a:r>
            </a:p>
            <a:p>
              <a:pPr marL="120650" indent="-1206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In-memory</a:t>
              </a:r>
            </a:p>
            <a:p>
              <a:pPr marL="120650" indent="-1206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Inter-network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0AF3CCF-303C-774D-9A62-8CB6DF6DC5E1}"/>
                </a:ext>
              </a:extLst>
            </p:cNvPr>
            <p:cNvGrpSpPr/>
            <p:nvPr/>
          </p:nvGrpSpPr>
          <p:grpSpPr>
            <a:xfrm>
              <a:off x="6437980" y="607986"/>
              <a:ext cx="5264698" cy="1350797"/>
              <a:chOff x="6475688" y="1042565"/>
              <a:chExt cx="5264698" cy="135079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0D6AE9-E066-A847-B124-EF161C86B796}"/>
                  </a:ext>
                </a:extLst>
              </p:cNvPr>
              <p:cNvSpPr/>
              <p:nvPr/>
            </p:nvSpPr>
            <p:spPr>
              <a:xfrm>
                <a:off x="6475688" y="1042565"/>
                <a:ext cx="875096" cy="73679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342982F-D83F-BF49-B2BB-2E4D175D76B6}"/>
                  </a:ext>
                </a:extLst>
              </p:cNvPr>
              <p:cNvSpPr/>
              <p:nvPr/>
            </p:nvSpPr>
            <p:spPr>
              <a:xfrm>
                <a:off x="6635297" y="1165365"/>
                <a:ext cx="875096" cy="73679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0EB170-9A18-2E4F-A603-C4CC19CFD75F}"/>
                  </a:ext>
                </a:extLst>
              </p:cNvPr>
              <p:cNvSpPr/>
              <p:nvPr/>
            </p:nvSpPr>
            <p:spPr>
              <a:xfrm>
                <a:off x="6794905" y="1288164"/>
                <a:ext cx="875096" cy="73679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BA919E-1EBB-7148-8E5D-A1C35251F7CD}"/>
                  </a:ext>
                </a:extLst>
              </p:cNvPr>
              <p:cNvSpPr/>
              <p:nvPr/>
            </p:nvSpPr>
            <p:spPr>
              <a:xfrm>
                <a:off x="6954513" y="1410964"/>
                <a:ext cx="875096" cy="73679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7ABF6E1-EACD-224D-87A6-63384785967E}"/>
                  </a:ext>
                </a:extLst>
              </p:cNvPr>
              <p:cNvSpPr/>
              <p:nvPr/>
            </p:nvSpPr>
            <p:spPr>
              <a:xfrm>
                <a:off x="7114121" y="1533764"/>
                <a:ext cx="875096" cy="73679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3D6998-3D2A-7746-952B-29FAD6556573}"/>
                  </a:ext>
                </a:extLst>
              </p:cNvPr>
              <p:cNvSpPr/>
              <p:nvPr/>
            </p:nvSpPr>
            <p:spPr>
              <a:xfrm>
                <a:off x="7273730" y="1656564"/>
                <a:ext cx="875096" cy="73679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XGC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20CF39D-312E-714C-8D71-803932A2782A}"/>
                  </a:ext>
                </a:extLst>
              </p:cNvPr>
              <p:cNvSpPr/>
              <p:nvPr/>
            </p:nvSpPr>
            <p:spPr>
              <a:xfrm>
                <a:off x="10680539" y="1208965"/>
                <a:ext cx="1059847" cy="736798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Left-Right Arrow 13">
                <a:extLst>
                  <a:ext uri="{FF2B5EF4-FFF2-40B4-BE49-F238E27FC236}">
                    <a16:creationId xmlns:a16="http://schemas.microsoft.com/office/drawing/2014/main" id="{1B34B7DA-1AAD-9742-91BB-A8307E9CAF09}"/>
                  </a:ext>
                </a:extLst>
              </p:cNvPr>
              <p:cNvSpPr/>
              <p:nvPr/>
            </p:nvSpPr>
            <p:spPr>
              <a:xfrm>
                <a:off x="8359530" y="1361404"/>
                <a:ext cx="1646621" cy="613999"/>
              </a:xfrm>
              <a:prstGeom prst="leftRightArrow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65590F-D47B-1C40-A5C1-DF7E0104C73C}"/>
                  </a:ext>
                </a:extLst>
              </p:cNvPr>
              <p:cNvSpPr txBox="1"/>
              <p:nvPr/>
            </p:nvSpPr>
            <p:spPr>
              <a:xfrm>
                <a:off x="8475614" y="1530764"/>
                <a:ext cx="1467267" cy="387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f_total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Data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477E5B-2CA6-1B40-AAE4-574B87DD92E1}"/>
                  </a:ext>
                </a:extLst>
              </p:cNvPr>
              <p:cNvSpPr/>
              <p:nvPr/>
            </p:nvSpPr>
            <p:spPr>
              <a:xfrm>
                <a:off x="10438120" y="1381951"/>
                <a:ext cx="1116088" cy="736798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7DA9029-CDD1-BB44-9C8F-620AE4DFED80}"/>
                  </a:ext>
                </a:extLst>
              </p:cNvPr>
              <p:cNvSpPr/>
              <p:nvPr/>
            </p:nvSpPr>
            <p:spPr>
              <a:xfrm>
                <a:off x="10225397" y="1527964"/>
                <a:ext cx="1125834" cy="736798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F</a:t>
                </a:r>
                <a:r>
                  <a:rPr lang="en-US" baseline="-250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total</a:t>
                </a:r>
                <a:br>
                  <a:rPr lang="en-US" baseline="-25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</a:b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Analysis</a:t>
                </a:r>
              </a:p>
            </p:txBody>
          </p:sp>
        </p:grpSp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B2B9E8F-F08D-6C45-AC8D-A5E9EF7BC6A7}"/>
                </a:ext>
              </a:extLst>
            </p:cNvPr>
            <p:cNvSpPr/>
            <p:nvPr/>
          </p:nvSpPr>
          <p:spPr>
            <a:xfrm rot="5400000">
              <a:off x="7220857" y="1990880"/>
              <a:ext cx="539371" cy="323785"/>
            </a:xfrm>
            <a:prstGeom prst="leftRight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Left-Right Arrow 19">
              <a:extLst>
                <a:ext uri="{FF2B5EF4-FFF2-40B4-BE49-F238E27FC236}">
                  <a16:creationId xmlns:a16="http://schemas.microsoft.com/office/drawing/2014/main" id="{F6EBE0C2-539E-A044-9B35-2B9264A8210D}"/>
                </a:ext>
              </a:extLst>
            </p:cNvPr>
            <p:cNvSpPr/>
            <p:nvPr/>
          </p:nvSpPr>
          <p:spPr>
            <a:xfrm rot="5400000">
              <a:off x="10213207" y="2010974"/>
              <a:ext cx="539371" cy="323785"/>
            </a:xfrm>
            <a:prstGeom prst="leftRight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D58FFC-E4E6-3346-A489-7ABC8176C5D9}"/>
                </a:ext>
              </a:extLst>
            </p:cNvPr>
            <p:cNvSpPr/>
            <p:nvPr/>
          </p:nvSpPr>
          <p:spPr>
            <a:xfrm>
              <a:off x="8424006" y="3260583"/>
              <a:ext cx="1927178" cy="736798"/>
            </a:xfrm>
            <a:prstGeom prst="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</a:rPr>
                <a:t>Performance Extraction</a:t>
              </a:r>
            </a:p>
          </p:txBody>
        </p:sp>
        <p:sp>
          <p:nvSpPr>
            <p:cNvPr id="22" name="Left-Right Arrow 21">
              <a:extLst>
                <a:ext uri="{FF2B5EF4-FFF2-40B4-BE49-F238E27FC236}">
                  <a16:creationId xmlns:a16="http://schemas.microsoft.com/office/drawing/2014/main" id="{86563859-FE0B-AB40-8532-7D38FBEC9D74}"/>
                </a:ext>
              </a:extLst>
            </p:cNvPr>
            <p:cNvSpPr/>
            <p:nvPr/>
          </p:nvSpPr>
          <p:spPr>
            <a:xfrm rot="5400000">
              <a:off x="9036479" y="2947027"/>
              <a:ext cx="539371" cy="323785"/>
            </a:xfrm>
            <a:prstGeom prst="leftRight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DD60664-BC7E-164A-8EC3-4E136E875410}"/>
                </a:ext>
              </a:extLst>
            </p:cNvPr>
            <p:cNvGrpSpPr/>
            <p:nvPr/>
          </p:nvGrpSpPr>
          <p:grpSpPr>
            <a:xfrm>
              <a:off x="6601475" y="5283733"/>
              <a:ext cx="5264698" cy="1350797"/>
              <a:chOff x="6639183" y="5443992"/>
              <a:chExt cx="5264698" cy="135079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BBF7A83-A8CF-3D48-90F1-358C394BDB13}"/>
                  </a:ext>
                </a:extLst>
              </p:cNvPr>
              <p:cNvSpPr/>
              <p:nvPr/>
            </p:nvSpPr>
            <p:spPr>
              <a:xfrm>
                <a:off x="6639183" y="5443992"/>
                <a:ext cx="875096" cy="73679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81E0E5B-8758-1547-97F9-C854F0CBD959}"/>
                  </a:ext>
                </a:extLst>
              </p:cNvPr>
              <p:cNvSpPr/>
              <p:nvPr/>
            </p:nvSpPr>
            <p:spPr>
              <a:xfrm>
                <a:off x="6798792" y="5566792"/>
                <a:ext cx="875096" cy="73679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10A40BF-F9EA-1240-99F8-42EF7ABCC392}"/>
                  </a:ext>
                </a:extLst>
              </p:cNvPr>
              <p:cNvSpPr/>
              <p:nvPr/>
            </p:nvSpPr>
            <p:spPr>
              <a:xfrm>
                <a:off x="6958400" y="5689591"/>
                <a:ext cx="875096" cy="73679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B56665E-6F35-2D44-9ED2-39A994348C3F}"/>
                  </a:ext>
                </a:extLst>
              </p:cNvPr>
              <p:cNvSpPr/>
              <p:nvPr/>
            </p:nvSpPr>
            <p:spPr>
              <a:xfrm>
                <a:off x="7118008" y="5812391"/>
                <a:ext cx="875096" cy="73679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6F1042F-3416-5A4A-9737-864B309F41DF}"/>
                  </a:ext>
                </a:extLst>
              </p:cNvPr>
              <p:cNvSpPr/>
              <p:nvPr/>
            </p:nvSpPr>
            <p:spPr>
              <a:xfrm>
                <a:off x="7277616" y="5935191"/>
                <a:ext cx="875096" cy="73679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D23058-B13C-4845-ADE4-5E6618FB8FD2}"/>
                  </a:ext>
                </a:extLst>
              </p:cNvPr>
              <p:cNvSpPr/>
              <p:nvPr/>
            </p:nvSpPr>
            <p:spPr>
              <a:xfrm>
                <a:off x="7437225" y="6057991"/>
                <a:ext cx="875096" cy="73679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mini XGC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9044B91-D8C7-A54B-BB9C-E66CED37AD86}"/>
                  </a:ext>
                </a:extLst>
              </p:cNvPr>
              <p:cNvSpPr/>
              <p:nvPr/>
            </p:nvSpPr>
            <p:spPr>
              <a:xfrm>
                <a:off x="10844034" y="5610392"/>
                <a:ext cx="1059847" cy="736798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Left-Right Arrow 34">
                <a:extLst>
                  <a:ext uri="{FF2B5EF4-FFF2-40B4-BE49-F238E27FC236}">
                    <a16:creationId xmlns:a16="http://schemas.microsoft.com/office/drawing/2014/main" id="{1B7DA938-E9B3-CD42-AFF4-DA518B4CC1D0}"/>
                  </a:ext>
                </a:extLst>
              </p:cNvPr>
              <p:cNvSpPr/>
              <p:nvPr/>
            </p:nvSpPr>
            <p:spPr>
              <a:xfrm>
                <a:off x="8523025" y="5762831"/>
                <a:ext cx="1646621" cy="613999"/>
              </a:xfrm>
              <a:prstGeom prst="leftRightArrow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D002175-8182-F847-B175-6ED866275A19}"/>
                  </a:ext>
                </a:extLst>
              </p:cNvPr>
              <p:cNvSpPr txBox="1"/>
              <p:nvPr/>
            </p:nvSpPr>
            <p:spPr>
              <a:xfrm>
                <a:off x="8639109" y="5932191"/>
                <a:ext cx="1467267" cy="387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f_total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Data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B19ADF7-4A88-F54C-BF94-B643F1EE5C0B}"/>
                  </a:ext>
                </a:extLst>
              </p:cNvPr>
              <p:cNvSpPr/>
              <p:nvPr/>
            </p:nvSpPr>
            <p:spPr>
              <a:xfrm>
                <a:off x="10601615" y="5783378"/>
                <a:ext cx="1116088" cy="736798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0BE0147-495E-C84F-896D-BC8DBE41C8B1}"/>
                  </a:ext>
                </a:extLst>
              </p:cNvPr>
              <p:cNvSpPr/>
              <p:nvPr/>
            </p:nvSpPr>
            <p:spPr>
              <a:xfrm>
                <a:off x="10388892" y="5929391"/>
                <a:ext cx="1125834" cy="736798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mini </a:t>
                </a:r>
                <a:r>
                  <a:rPr lang="en-US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F</a:t>
                </a:r>
                <a:r>
                  <a:rPr lang="en-US" baseline="-250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total</a:t>
                </a:r>
                <a:br>
                  <a:rPr lang="en-US" baseline="-25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</a:b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Analysis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E2F685-E1E4-FF40-9D81-168538E14A96}"/>
                </a:ext>
              </a:extLst>
            </p:cNvPr>
            <p:cNvSpPr/>
            <p:nvPr/>
          </p:nvSpPr>
          <p:spPr>
            <a:xfrm>
              <a:off x="8424006" y="4300709"/>
              <a:ext cx="1927178" cy="736798"/>
            </a:xfrm>
            <a:prstGeom prst="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Pookie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Left-Right Arrow 41">
              <a:extLst>
                <a:ext uri="{FF2B5EF4-FFF2-40B4-BE49-F238E27FC236}">
                  <a16:creationId xmlns:a16="http://schemas.microsoft.com/office/drawing/2014/main" id="{4558AF54-335F-7343-B827-CC4FEE558E26}"/>
                </a:ext>
              </a:extLst>
            </p:cNvPr>
            <p:cNvSpPr/>
            <p:nvPr/>
          </p:nvSpPr>
          <p:spPr>
            <a:xfrm rot="5400000">
              <a:off x="9117909" y="4004848"/>
              <a:ext cx="539371" cy="323785"/>
            </a:xfrm>
            <a:prstGeom prst="leftRight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3157428-9139-C043-94E3-D6B15DDA79CA}"/>
                </a:ext>
              </a:extLst>
            </p:cNvPr>
            <p:cNvSpPr/>
            <p:nvPr/>
          </p:nvSpPr>
          <p:spPr>
            <a:xfrm>
              <a:off x="6268824" y="5203083"/>
              <a:ext cx="5854045" cy="1584216"/>
            </a:xfrm>
            <a:prstGeom prst="rect">
              <a:avLst/>
            </a:prstGeom>
            <a:noFill/>
            <a:ln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854045"/>
                        <a:gd name="connsiteY0" fmla="*/ 0 h 1584216"/>
                        <a:gd name="connsiteX1" fmla="*/ 5854045 w 5854045"/>
                        <a:gd name="connsiteY1" fmla="*/ 0 h 1584216"/>
                        <a:gd name="connsiteX2" fmla="*/ 5854045 w 5854045"/>
                        <a:gd name="connsiteY2" fmla="*/ 1584216 h 1584216"/>
                        <a:gd name="connsiteX3" fmla="*/ 0 w 5854045"/>
                        <a:gd name="connsiteY3" fmla="*/ 1584216 h 1584216"/>
                        <a:gd name="connsiteX4" fmla="*/ 0 w 5854045"/>
                        <a:gd name="connsiteY4" fmla="*/ 0 h 1584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54045" h="1584216" extrusionOk="0">
                          <a:moveTo>
                            <a:pt x="0" y="0"/>
                          </a:moveTo>
                          <a:cubicBezTo>
                            <a:pt x="1398498" y="118645"/>
                            <a:pt x="4234621" y="116012"/>
                            <a:pt x="5854045" y="0"/>
                          </a:cubicBezTo>
                          <a:cubicBezTo>
                            <a:pt x="5847401" y="475349"/>
                            <a:pt x="5985722" y="900594"/>
                            <a:pt x="5854045" y="1584216"/>
                          </a:cubicBezTo>
                          <a:cubicBezTo>
                            <a:pt x="3117849" y="1718816"/>
                            <a:pt x="972533" y="1427020"/>
                            <a:pt x="0" y="1584216"/>
                          </a:cubicBezTo>
                          <a:cubicBezTo>
                            <a:pt x="-3645" y="1044754"/>
                            <a:pt x="80991" y="77877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30E9B40C-7317-6740-8042-04E09A3A79CE}"/>
                </a:ext>
              </a:extLst>
            </p:cNvPr>
            <p:cNvSpPr/>
            <p:nvPr/>
          </p:nvSpPr>
          <p:spPr>
            <a:xfrm>
              <a:off x="9205407" y="5037111"/>
              <a:ext cx="367645" cy="413022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0826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15DC5B-3EA1-EC4F-8D94-5BA03AC3E7C1}"/>
              </a:ext>
            </a:extLst>
          </p:cNvPr>
          <p:cNvSpPr/>
          <p:nvPr/>
        </p:nvSpPr>
        <p:spPr>
          <a:xfrm>
            <a:off x="7136092" y="2564090"/>
            <a:ext cx="4760536" cy="1706251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Pookie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F22DE3-FDDF-5D4D-82DE-BA9A0F55C3E4}"/>
              </a:ext>
            </a:extLst>
          </p:cNvPr>
          <p:cNvSpPr/>
          <p:nvPr/>
        </p:nvSpPr>
        <p:spPr>
          <a:xfrm>
            <a:off x="7249212" y="3808648"/>
            <a:ext cx="4581427" cy="37514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Cheetah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CF55A-434C-4F4D-9835-06DAF2F4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Pookie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A4932-F43F-B943-9AA1-8CCC2D9E4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5161"/>
            <a:ext cx="6041007" cy="479180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Pookie</a:t>
            </a:r>
            <a:r>
              <a:rPr lang="en-US" dirty="0"/>
              <a:t> uses the Cheetah template generation engine to process code templates</a:t>
            </a:r>
          </a:p>
          <a:p>
            <a:r>
              <a:rPr lang="en-US" dirty="0"/>
              <a:t>It supports a rich template language that includes loops and conditionals</a:t>
            </a:r>
          </a:p>
          <a:p>
            <a:r>
              <a:rPr lang="en-US" dirty="0"/>
              <a:t>Each template receives I/O model data that is used to instantiate the template</a:t>
            </a:r>
          </a:p>
          <a:p>
            <a:r>
              <a:rPr lang="en-US" dirty="0"/>
              <a:t>In addition to source codes, </a:t>
            </a:r>
            <a:r>
              <a:rPr lang="en-US" dirty="0" err="1"/>
              <a:t>Pookie</a:t>
            </a:r>
            <a:r>
              <a:rPr lang="en-US" dirty="0"/>
              <a:t> can also generate </a:t>
            </a:r>
            <a:r>
              <a:rPr lang="en-US" dirty="0" err="1"/>
              <a:t>Makefiles</a:t>
            </a:r>
            <a:r>
              <a:rPr lang="en-US" dirty="0"/>
              <a:t>, submission scripts, etc.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A6351C-FDC6-B449-A820-D8DD292508B9}"/>
              </a:ext>
            </a:extLst>
          </p:cNvPr>
          <p:cNvSpPr/>
          <p:nvPr/>
        </p:nvSpPr>
        <p:spPr>
          <a:xfrm>
            <a:off x="8197778" y="1385161"/>
            <a:ext cx="2626151" cy="7635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I/O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62C62E-8B2F-014D-A52F-5BD25F02C11D}"/>
              </a:ext>
            </a:extLst>
          </p:cNvPr>
          <p:cNvSpPr/>
          <p:nvPr/>
        </p:nvSpPr>
        <p:spPr>
          <a:xfrm>
            <a:off x="7558723" y="4761957"/>
            <a:ext cx="1198776" cy="7904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Mini-app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282C4B-552A-AB49-ABD7-95FBBC3EA011}"/>
              </a:ext>
            </a:extLst>
          </p:cNvPr>
          <p:cNvSpPr/>
          <p:nvPr/>
        </p:nvSpPr>
        <p:spPr>
          <a:xfrm>
            <a:off x="7711123" y="4914357"/>
            <a:ext cx="1198776" cy="7904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Mini-app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Sources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9FDDBF-ED5F-8C49-A27C-169B5B348E89}"/>
              </a:ext>
            </a:extLst>
          </p:cNvPr>
          <p:cNvSpPr/>
          <p:nvPr/>
        </p:nvSpPr>
        <p:spPr>
          <a:xfrm>
            <a:off x="9122396" y="4914357"/>
            <a:ext cx="1198776" cy="7904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Makefile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6AA134-D949-5642-A4FC-B4257300D1E7}"/>
              </a:ext>
            </a:extLst>
          </p:cNvPr>
          <p:cNvSpPr/>
          <p:nvPr/>
        </p:nvSpPr>
        <p:spPr>
          <a:xfrm>
            <a:off x="10548595" y="4914357"/>
            <a:ext cx="1198776" cy="7904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Job Script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78C769-A068-694C-B361-2C06BFD3E52D}"/>
              </a:ext>
            </a:extLst>
          </p:cNvPr>
          <p:cNvSpPr/>
          <p:nvPr/>
        </p:nvSpPr>
        <p:spPr>
          <a:xfrm>
            <a:off x="7966034" y="3366735"/>
            <a:ext cx="1371596" cy="5301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Mini-app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Template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3732F7-57A5-2846-94A6-82DE0745341E}"/>
              </a:ext>
            </a:extLst>
          </p:cNvPr>
          <p:cNvSpPr/>
          <p:nvPr/>
        </p:nvSpPr>
        <p:spPr>
          <a:xfrm>
            <a:off x="9408744" y="3366735"/>
            <a:ext cx="1139851" cy="5301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Makefile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Template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8AE74-A997-5840-BEF4-DC253448FE90}"/>
              </a:ext>
            </a:extLst>
          </p:cNvPr>
          <p:cNvSpPr/>
          <p:nvPr/>
        </p:nvSpPr>
        <p:spPr>
          <a:xfrm>
            <a:off x="10607520" y="3366735"/>
            <a:ext cx="1139851" cy="5301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Job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Template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C8C8763D-6151-6C43-93B7-930D2AE664D6}"/>
              </a:ext>
            </a:extLst>
          </p:cNvPr>
          <p:cNvSpPr/>
          <p:nvPr/>
        </p:nvSpPr>
        <p:spPr>
          <a:xfrm>
            <a:off x="9337629" y="2148732"/>
            <a:ext cx="384155" cy="44866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9238BDBF-570D-2640-82A9-BF69C50F30CE}"/>
              </a:ext>
            </a:extLst>
          </p:cNvPr>
          <p:cNvSpPr/>
          <p:nvPr/>
        </p:nvSpPr>
        <p:spPr>
          <a:xfrm>
            <a:off x="7966033" y="4270341"/>
            <a:ext cx="384155" cy="44866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486F52AB-9002-4E45-AB0C-96F040A14FB4}"/>
              </a:ext>
            </a:extLst>
          </p:cNvPr>
          <p:cNvSpPr/>
          <p:nvPr/>
        </p:nvSpPr>
        <p:spPr>
          <a:xfrm>
            <a:off x="9510853" y="4303645"/>
            <a:ext cx="384155" cy="57137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B7CC8548-53C5-C44A-8628-7B33BF9CC312}"/>
              </a:ext>
            </a:extLst>
          </p:cNvPr>
          <p:cNvSpPr/>
          <p:nvPr/>
        </p:nvSpPr>
        <p:spPr>
          <a:xfrm>
            <a:off x="10955905" y="4309246"/>
            <a:ext cx="384155" cy="57137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667340-D48F-1E48-861F-B746A6A7D844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 flipH="1">
            <a:off x="8158111" y="3896934"/>
            <a:ext cx="493721" cy="3734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083EBD-243F-6C46-8ABD-D46D4991FEFC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flipH="1">
            <a:off x="9702931" y="3896934"/>
            <a:ext cx="275739" cy="4067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4709F8-25E8-094E-9BC1-0F78CE312DE1}"/>
              </a:ext>
            </a:extLst>
          </p:cNvPr>
          <p:cNvCxnSpPr>
            <a:stCxn id="12" idx="2"/>
            <a:endCxn id="16" idx="0"/>
          </p:cNvCxnSpPr>
          <p:nvPr/>
        </p:nvCxnSpPr>
        <p:spPr>
          <a:xfrm flipH="1">
            <a:off x="11147983" y="3896934"/>
            <a:ext cx="29463" cy="4123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AB6F5D3-60B8-6E46-A945-7268E5B22B2D}"/>
              </a:ext>
            </a:extLst>
          </p:cNvPr>
          <p:cNvCxnSpPr>
            <a:cxnSpLocks/>
            <a:stCxn id="13" idx="2"/>
            <a:endCxn id="10" idx="0"/>
          </p:cNvCxnSpPr>
          <p:nvPr/>
        </p:nvCxnSpPr>
        <p:spPr>
          <a:xfrm flipH="1">
            <a:off x="8651832" y="2597394"/>
            <a:ext cx="877875" cy="769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E5D2B94-A935-AF4E-B3D2-04BD31CB3FFD}"/>
              </a:ext>
            </a:extLst>
          </p:cNvPr>
          <p:cNvCxnSpPr>
            <a:cxnSpLocks/>
            <a:stCxn id="13" idx="2"/>
            <a:endCxn id="12" idx="0"/>
          </p:cNvCxnSpPr>
          <p:nvPr/>
        </p:nvCxnSpPr>
        <p:spPr>
          <a:xfrm>
            <a:off x="9529707" y="2597394"/>
            <a:ext cx="1647739" cy="769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023FD0-A21B-A24D-8AD7-8B6348AA2E6E}"/>
              </a:ext>
            </a:extLst>
          </p:cNvPr>
          <p:cNvCxnSpPr>
            <a:stCxn id="13" idx="2"/>
            <a:endCxn id="11" idx="0"/>
          </p:cNvCxnSpPr>
          <p:nvPr/>
        </p:nvCxnSpPr>
        <p:spPr>
          <a:xfrm>
            <a:off x="9529707" y="2597394"/>
            <a:ext cx="448963" cy="769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780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D7797-BDFF-8E49-AF1D-F181CB62E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C8D9F-6A4C-EC42-A920-3BF63540A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Goal:  Preserve the ratios of execution times for MPI collectives and in situ transfers.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91F4E-43C9-FD45-B0A2-9057A6C1C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18230"/>
            <a:ext cx="10798629" cy="3574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8B73AE-A2C1-CE4B-865B-3ED6A0AE4EAE}"/>
              </a:ext>
            </a:extLst>
          </p:cNvPr>
          <p:cNvSpPr txBox="1"/>
          <p:nvPr/>
        </p:nvSpPr>
        <p:spPr>
          <a:xfrm>
            <a:off x="2073349" y="6531130"/>
            <a:ext cx="18500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072ED-80F6-C743-9EB2-5A176220C4E6}"/>
              </a:ext>
            </a:extLst>
          </p:cNvPr>
          <p:cNvSpPr txBox="1"/>
          <p:nvPr/>
        </p:nvSpPr>
        <p:spPr>
          <a:xfrm>
            <a:off x="8467060" y="6485677"/>
            <a:ext cx="18500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Mini-app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9898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6748-FE7E-F546-BBA9-A49404777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3BD8B-2705-CA46-BC6C-A6A01C482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Working on major rewrite, Skel3, to feature:</a:t>
            </a:r>
          </a:p>
          <a:p>
            <a:pPr lvl="1"/>
            <a:r>
              <a:rPr lang="en-US" dirty="0"/>
              <a:t>Extensible models based on the ADIOS/MPI approach in </a:t>
            </a:r>
            <a:r>
              <a:rPr lang="en-US" dirty="0" err="1"/>
              <a:t>Pookie</a:t>
            </a:r>
            <a:endParaRPr lang="en-US" dirty="0"/>
          </a:p>
          <a:p>
            <a:pPr lvl="1"/>
            <a:r>
              <a:rPr lang="en-US" dirty="0"/>
              <a:t>Support for Python3 and Cheetah3</a:t>
            </a:r>
          </a:p>
          <a:p>
            <a:pPr lvl="1"/>
            <a:r>
              <a:rPr lang="en-US" dirty="0"/>
              <a:t>Meta-generation (generative tools are themselves generated)</a:t>
            </a:r>
          </a:p>
          <a:p>
            <a:pPr lvl="1"/>
            <a:r>
              <a:rPr lang="en-US" dirty="0"/>
              <a:t>Templates and model acquisition tools for ADIOS2</a:t>
            </a:r>
          </a:p>
          <a:p>
            <a:pPr lvl="1"/>
            <a:r>
              <a:rPr lang="en-US" dirty="0"/>
              <a:t>User friendly template editing</a:t>
            </a:r>
          </a:p>
        </p:txBody>
      </p:sp>
    </p:spTree>
    <p:extLst>
      <p:ext uri="{BB962C8B-B14F-4D97-AF65-F5344CB8AC3E}">
        <p14:creationId xmlns:p14="http://schemas.microsoft.com/office/powerpoint/2010/main" val="1105010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77B91E-07FE-B549-B95D-4EAAA6E57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6" y="1176453"/>
            <a:ext cx="5431021" cy="4329067"/>
          </a:xfrm>
        </p:spPr>
        <p:txBody>
          <a:bodyPr/>
          <a:lstStyle/>
          <a:p>
            <a:r>
              <a:rPr lang="en-US" sz="2200" dirty="0">
                <a:solidFill>
                  <a:schemeClr val="bg2">
                    <a:lumMod val="65000"/>
                  </a:schemeClr>
                </a:solidFill>
              </a:rPr>
              <a:t>How can I </a:t>
            </a:r>
            <a:r>
              <a:rPr lang="en-US" sz="2200" b="1" dirty="0">
                <a:solidFill>
                  <a:schemeClr val="bg2">
                    <a:lumMod val="65000"/>
                  </a:schemeClr>
                </a:solidFill>
              </a:rPr>
              <a:t>measure and judge performance </a:t>
            </a:r>
            <a:r>
              <a:rPr lang="en-US" sz="2200" dirty="0">
                <a:solidFill>
                  <a:schemeClr val="bg2">
                    <a:lumMod val="65000"/>
                  </a:schemeClr>
                </a:solidFill>
              </a:rPr>
              <a:t>of the distributed, scalable system?</a:t>
            </a:r>
          </a:p>
          <a:p>
            <a:r>
              <a:rPr lang="en-US" sz="2200" dirty="0">
                <a:solidFill>
                  <a:schemeClr val="bg2">
                    <a:lumMod val="65000"/>
                  </a:schemeClr>
                </a:solidFill>
              </a:rPr>
              <a:t>How do I build </a:t>
            </a:r>
            <a:r>
              <a:rPr lang="en-US" sz="2200" b="1" dirty="0">
                <a:solidFill>
                  <a:schemeClr val="bg2">
                    <a:lumMod val="65000"/>
                  </a:schemeClr>
                </a:solidFill>
              </a:rPr>
              <a:t>realistic benchmarks and mini-applications </a:t>
            </a:r>
            <a:r>
              <a:rPr lang="en-US" sz="2200" dirty="0">
                <a:solidFill>
                  <a:schemeClr val="bg2">
                    <a:lumMod val="65000"/>
                  </a:schemeClr>
                </a:solidFill>
              </a:rPr>
              <a:t>to test and evaluate design, hardware, and infrastructure during construction?</a:t>
            </a:r>
          </a:p>
          <a:p>
            <a:r>
              <a:rPr lang="en-US" sz="2200" dirty="0"/>
              <a:t>How can I </a:t>
            </a:r>
            <a:r>
              <a:rPr lang="en-US" sz="2200" b="1" dirty="0"/>
              <a:t>extract the most efficiency </a:t>
            </a:r>
            <a:r>
              <a:rPr lang="en-US" sz="2200" dirty="0"/>
              <a:t>from my computational resources during my experiment?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02ACF-15A6-E34F-A524-8BB463FFC87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69050"/>
            <a:ext cx="8026400" cy="4889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eScience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45789-3AD6-6643-A678-24216F91E9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69050"/>
            <a:ext cx="2844800" cy="488950"/>
          </a:xfrm>
          <a:prstGeom prst="rect">
            <a:avLst/>
          </a:prstGeom>
        </p:spPr>
        <p:txBody>
          <a:bodyPr/>
          <a:lstStyle/>
          <a:p>
            <a:fld id="{E758CF0C-250E-7F48-AF3C-1DAAD85AA699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219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8FB68-7438-4179-ADBB-5B710246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7" y="155449"/>
            <a:ext cx="11746449" cy="510909"/>
          </a:xfrm>
        </p:spPr>
        <p:txBody>
          <a:bodyPr>
            <a:noAutofit/>
          </a:bodyPr>
          <a:lstStyle/>
          <a:p>
            <a:r>
              <a:rPr lang="en-US" b="1" dirty="0"/>
              <a:t>Science is Changing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4792D-E0FA-4C8C-8A59-414A6494E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800" y="881994"/>
            <a:ext cx="11899595" cy="5237876"/>
          </a:xfrm>
        </p:spPr>
        <p:txBody>
          <a:bodyPr>
            <a:normAutofit/>
          </a:bodyPr>
          <a:lstStyle/>
          <a:p>
            <a:r>
              <a:rPr lang="en-US" sz="1996" dirty="0"/>
              <a:t>High-Fidelity Whole Device Modeling of Magnetically Confined </a:t>
            </a:r>
            <a:br>
              <a:rPr lang="en-US" sz="1996" dirty="0"/>
            </a:br>
            <a:r>
              <a:rPr lang="en-US" sz="1996" dirty="0"/>
              <a:t>Fusion Plasmas</a:t>
            </a:r>
          </a:p>
          <a:p>
            <a:r>
              <a:rPr lang="en-US" sz="1996" dirty="0"/>
              <a:t>Core simulation: GENE		Edge simulation: XGC</a:t>
            </a:r>
            <a:br>
              <a:rPr lang="en-US" sz="1996" dirty="0"/>
            </a:br>
            <a:r>
              <a:rPr lang="en-US" sz="1996" b="1" dirty="0"/>
              <a:t>Separate teams</a:t>
            </a:r>
            <a:r>
              <a:rPr lang="en-US" sz="1996" dirty="0"/>
              <a:t>, </a:t>
            </a:r>
            <a:r>
              <a:rPr lang="en-US" sz="1996" b="1" dirty="0"/>
              <a:t>separate codes</a:t>
            </a:r>
          </a:p>
          <a:p>
            <a:r>
              <a:rPr lang="en-US" sz="1996" dirty="0"/>
              <a:t>Recently demonstrated first-ever successful kinetic coupling of this kind</a:t>
            </a:r>
          </a:p>
          <a:p>
            <a:r>
              <a:rPr lang="en-US" sz="1996" dirty="0"/>
              <a:t>Data generated by one coupled simulation is predicted </a:t>
            </a:r>
            <a:br>
              <a:rPr lang="en-US" sz="1996" dirty="0"/>
            </a:br>
            <a:r>
              <a:rPr lang="en-US" sz="1996" dirty="0"/>
              <a:t>to be &gt; 10 PB/day on Summit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37DF42-2728-4B80-A3D5-E395B7335AF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en-US" dirty="0"/>
              <a:t>J. </a:t>
            </a:r>
            <a:r>
              <a:rPr lang="en-US" altLang="en-US" dirty="0" err="1"/>
              <a:t>Dominski</a:t>
            </a:r>
            <a:r>
              <a:rPr lang="en-US" altLang="en-US" dirty="0"/>
              <a:t>; S. Ku; C.-S. Chang; J. Choi; E. </a:t>
            </a:r>
            <a:r>
              <a:rPr lang="en-US" altLang="en-US" dirty="0" err="1"/>
              <a:t>Suchyta</a:t>
            </a:r>
            <a:r>
              <a:rPr lang="en-US" altLang="en-US" dirty="0"/>
              <a:t>; S. Parker; S. </a:t>
            </a:r>
            <a:r>
              <a:rPr lang="en-US" altLang="en-US" dirty="0" err="1"/>
              <a:t>Klasky</a:t>
            </a:r>
            <a:r>
              <a:rPr lang="en-US" altLang="en-US" dirty="0"/>
              <a:t>; A. Bhattacharjee; </a:t>
            </a:r>
            <a:r>
              <a:rPr lang="en-US" altLang="en-US" i="1" dirty="0"/>
              <a:t>Physics of Plasmas</a:t>
            </a:r>
            <a:r>
              <a:rPr lang="en-US" altLang="en-US" dirty="0"/>
              <a:t> </a:t>
            </a:r>
            <a:r>
              <a:rPr lang="en-US" altLang="en-US" b="1" dirty="0"/>
              <a:t>2018, </a:t>
            </a:r>
            <a:r>
              <a:rPr lang="en-US" altLang="en-US" dirty="0"/>
              <a:t>25, DOI: 10.1063/1.5044707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8E88D-8898-4DCD-A1D1-FE7F388E7D26}"/>
              </a:ext>
            </a:extLst>
          </p:cNvPr>
          <p:cNvSpPr txBox="1"/>
          <p:nvPr/>
        </p:nvSpPr>
        <p:spPr>
          <a:xfrm>
            <a:off x="8994082" y="5418546"/>
            <a:ext cx="3246121" cy="590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98" dirty="0">
                <a:latin typeface="Calibri" panose="020F0502020204030204" pitchFamily="34" charset="0"/>
                <a:cs typeface="Calibri" panose="020F0502020204030204" pitchFamily="34" charset="0"/>
              </a:rPr>
              <a:t>PI: Amitava Bhattacharjee, PPPL,</a:t>
            </a:r>
          </a:p>
          <a:p>
            <a:pPr>
              <a:lnSpc>
                <a:spcPct val="90000"/>
              </a:lnSpc>
            </a:pPr>
            <a:r>
              <a:rPr lang="en-US" sz="1798" dirty="0">
                <a:latin typeface="Calibri" panose="020F0502020204030204" pitchFamily="34" charset="0"/>
                <a:cs typeface="Calibri" panose="020F0502020204030204" pitchFamily="34" charset="0"/>
              </a:rPr>
              <a:t>C. S. Chang, PPPL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3FC7C1-5E23-401B-98FB-1875127DF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91" y="871556"/>
            <a:ext cx="1894177" cy="286033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9E6800D-BB0C-4558-AA28-9F8CF4654DA6}"/>
              </a:ext>
            </a:extLst>
          </p:cNvPr>
          <p:cNvSpPr txBox="1"/>
          <p:nvPr/>
        </p:nvSpPr>
        <p:spPr>
          <a:xfrm>
            <a:off x="8694085" y="1689978"/>
            <a:ext cx="1258678" cy="645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996" dirty="0">
                <a:latin typeface="Calibri" panose="020F0502020204030204" pitchFamily="34" charset="0"/>
                <a:cs typeface="Calibri" panose="020F0502020204030204" pitchFamily="34" charset="0"/>
              </a:rPr>
              <a:t>Core-edge</a:t>
            </a:r>
          </a:p>
          <a:p>
            <a:pPr algn="ctr">
              <a:lnSpc>
                <a:spcPct val="90000"/>
              </a:lnSpc>
            </a:pPr>
            <a:r>
              <a:rPr lang="en-US" sz="1996" dirty="0"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7E8EE-E3D5-44CA-A0FA-8B447A286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7" y="3606109"/>
            <a:ext cx="4062121" cy="1925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CE9FA-27D4-45AB-A06A-A9945743F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98" y="3784973"/>
            <a:ext cx="4664227" cy="2297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00AF47-187E-4BD8-BABF-A19791C77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947" y="3943584"/>
            <a:ext cx="2649819" cy="13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475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8C3911-539A-4540-97E4-47F25A30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Communication pattern monitoring for task placement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80A53-4C21-9343-A50D-C94D2FC28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03642"/>
            <a:ext cx="5647945" cy="5572462"/>
          </a:xfrm>
        </p:spPr>
        <p:txBody>
          <a:bodyPr/>
          <a:lstStyle/>
          <a:p>
            <a:r>
              <a:rPr lang="en-US" dirty="0"/>
              <a:t>Task placement</a:t>
            </a:r>
          </a:p>
          <a:p>
            <a:pPr lvl="1"/>
            <a:r>
              <a:rPr lang="en-US" dirty="0"/>
              <a:t>Maximizing data locality is a key to the performance</a:t>
            </a:r>
          </a:p>
          <a:p>
            <a:pPr lvl="1"/>
            <a:r>
              <a:rPr lang="en-US" dirty="0"/>
              <a:t>Can avoid interference, jitter, bottlenecks if we have correct information</a:t>
            </a:r>
          </a:p>
          <a:p>
            <a:pPr lvl="1"/>
            <a:r>
              <a:rPr lang="en-US" dirty="0"/>
              <a:t>Need to </a:t>
            </a:r>
            <a:r>
              <a:rPr lang="en-US" b="1" dirty="0"/>
              <a:t>capture</a:t>
            </a:r>
            <a:r>
              <a:rPr lang="en-US" dirty="0"/>
              <a:t> runtime information (e.g., communication pattern)</a:t>
            </a:r>
          </a:p>
          <a:p>
            <a:r>
              <a:rPr lang="en-US" dirty="0"/>
              <a:t>Use </a:t>
            </a:r>
            <a:r>
              <a:rPr lang="en-US" b="1" dirty="0"/>
              <a:t>MONA</a:t>
            </a:r>
            <a:r>
              <a:rPr lang="en-US" dirty="0"/>
              <a:t> to monitor and capture communication pattern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B8AA5-6776-DD49-A2E2-8211972B0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344" y="1071859"/>
            <a:ext cx="3490685" cy="2618014"/>
          </a:xfrm>
          <a:prstGeom prst="rect">
            <a:avLst/>
          </a:prstGeom>
        </p:spPr>
      </p:pic>
      <p:sp>
        <p:nvSpPr>
          <p:cNvPr id="7" name="Up Ribbon 6">
            <a:extLst>
              <a:ext uri="{FF2B5EF4-FFF2-40B4-BE49-F238E27FC236}">
                <a16:creationId xmlns:a16="http://schemas.microsoft.com/office/drawing/2014/main" id="{6F9AC55E-496B-D347-8E83-FF2F51C4D657}"/>
              </a:ext>
            </a:extLst>
          </p:cNvPr>
          <p:cNvSpPr/>
          <p:nvPr/>
        </p:nvSpPr>
        <p:spPr>
          <a:xfrm>
            <a:off x="6170386" y="3705144"/>
            <a:ext cx="5689381" cy="590932"/>
          </a:xfrm>
          <a:prstGeom prst="ribbon2">
            <a:avLst>
              <a:gd name="adj1" fmla="val 33333"/>
              <a:gd name="adj2" fmla="val 75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The same is true for HPC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4A7531-9ECB-9448-AE68-D5F7D597EA04}"/>
              </a:ext>
            </a:extLst>
          </p:cNvPr>
          <p:cNvSpPr/>
          <p:nvPr/>
        </p:nvSpPr>
        <p:spPr>
          <a:xfrm>
            <a:off x="6338887" y="4665842"/>
            <a:ext cx="2547564" cy="590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Comm.  Pattern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CF1185-5AA1-DA4D-BA47-F5A8D0E4BEF6}"/>
              </a:ext>
            </a:extLst>
          </p:cNvPr>
          <p:cNvSpPr/>
          <p:nvPr/>
        </p:nvSpPr>
        <p:spPr>
          <a:xfrm>
            <a:off x="9085944" y="4652232"/>
            <a:ext cx="2482000" cy="590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System Topology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2A1BC3-3564-7C43-A679-4B6BD0A9CEBE}"/>
              </a:ext>
            </a:extLst>
          </p:cNvPr>
          <p:cNvSpPr/>
          <p:nvPr/>
        </p:nvSpPr>
        <p:spPr>
          <a:xfrm>
            <a:off x="8040915" y="5399321"/>
            <a:ext cx="1959430" cy="59093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MONA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AB270FEF-9624-1749-A9FB-E0D89DD0BD85}"/>
              </a:ext>
            </a:extLst>
          </p:cNvPr>
          <p:cNvCxnSpPr>
            <a:stCxn id="10" idx="2"/>
            <a:endCxn id="12" idx="1"/>
          </p:cNvCxnSpPr>
          <p:nvPr/>
        </p:nvCxnSpPr>
        <p:spPr>
          <a:xfrm rot="16200000" flipH="1">
            <a:off x="7607785" y="5261657"/>
            <a:ext cx="438014" cy="428246"/>
          </a:xfrm>
          <a:prstGeom prst="bentConnector2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614021F3-1244-8042-BC17-827C85B14F12}"/>
              </a:ext>
            </a:extLst>
          </p:cNvPr>
          <p:cNvCxnSpPr>
            <a:cxnSpLocks/>
            <a:stCxn id="11" idx="2"/>
            <a:endCxn id="12" idx="3"/>
          </p:cNvCxnSpPr>
          <p:nvPr/>
        </p:nvCxnSpPr>
        <p:spPr>
          <a:xfrm rot="5400000">
            <a:off x="9937833" y="5305676"/>
            <a:ext cx="451624" cy="326599"/>
          </a:xfrm>
          <a:prstGeom prst="bentConnector2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580D70-19C0-9542-9618-38E265A94FC4}"/>
              </a:ext>
            </a:extLst>
          </p:cNvPr>
          <p:cNvSpPr txBox="1"/>
          <p:nvPr/>
        </p:nvSpPr>
        <p:spPr>
          <a:xfrm>
            <a:off x="10398418" y="5504807"/>
            <a:ext cx="95090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Extract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6927EE-4974-344B-9A51-34DB95CE4256}"/>
              </a:ext>
            </a:extLst>
          </p:cNvPr>
          <p:cNvSpPr txBox="1"/>
          <p:nvPr/>
        </p:nvSpPr>
        <p:spPr>
          <a:xfrm>
            <a:off x="6544277" y="5507364"/>
            <a:ext cx="103265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Monitor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6DE5C6-00C8-444E-91EA-DDBD259A9242}"/>
              </a:ext>
            </a:extLst>
          </p:cNvPr>
          <p:cNvSpPr/>
          <p:nvPr/>
        </p:nvSpPr>
        <p:spPr>
          <a:xfrm>
            <a:off x="8035361" y="6197094"/>
            <a:ext cx="1959430" cy="5909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Task Placement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CF1B68-ED3A-7A47-962A-EB11CB2A200A}"/>
              </a:ext>
            </a:extLst>
          </p:cNvPr>
          <p:cNvCxnSpPr>
            <a:stCxn id="12" idx="2"/>
            <a:endCxn id="22" idx="0"/>
          </p:cNvCxnSpPr>
          <p:nvPr/>
        </p:nvCxnSpPr>
        <p:spPr>
          <a:xfrm flipH="1">
            <a:off x="9015076" y="5990252"/>
            <a:ext cx="5554" cy="20684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284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F7F0D-4CE6-8146-9251-CF646A40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</p:spPr>
        <p:txBody>
          <a:bodyPr/>
          <a:lstStyle/>
          <a:p>
            <a:r>
              <a:rPr lang="en-US" dirty="0"/>
              <a:t>Performance monitoring of variability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3469D-4B85-E24F-9AF3-DB9B9CCF6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4" y="972457"/>
            <a:ext cx="5733779" cy="5320767"/>
          </a:xfrm>
        </p:spPr>
        <p:txBody>
          <a:bodyPr/>
          <a:lstStyle/>
          <a:p>
            <a:r>
              <a:rPr lang="en-US" dirty="0"/>
              <a:t>Example: jitter observation </a:t>
            </a:r>
          </a:p>
          <a:p>
            <a:pPr lvl="1"/>
            <a:r>
              <a:rPr lang="en-US" dirty="0"/>
              <a:t>Run a same XGC coupling workflow (</a:t>
            </a:r>
            <a:r>
              <a:rPr lang="en-US" dirty="0" err="1"/>
              <a:t>xgc-f_total</a:t>
            </a:r>
            <a:r>
              <a:rPr lang="en-US" dirty="0"/>
              <a:t> analysis) on Theta and Titan</a:t>
            </a:r>
          </a:p>
          <a:p>
            <a:pPr lvl="1"/>
            <a:r>
              <a:rPr lang="en-US" dirty="0"/>
              <a:t>Observed performance variance at different date and time</a:t>
            </a:r>
          </a:p>
          <a:p>
            <a:pPr lvl="1"/>
            <a:r>
              <a:rPr lang="en-US" dirty="0"/>
              <a:t>Performance variations can be internal or external</a:t>
            </a:r>
          </a:p>
          <a:p>
            <a:pPr lvl="1"/>
            <a:endParaRPr lang="en-US" dirty="0"/>
          </a:p>
          <a:p>
            <a:pPr lvl="1">
              <a:buClr>
                <a:schemeClr val="accent6"/>
              </a:buClr>
              <a:buFont typeface="Wingdings" pitchFamily="2" charset="2"/>
              <a:buChar char="è"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Use MONA for </a:t>
            </a:r>
            <a:br>
              <a:rPr lang="en-US" dirty="0">
                <a:solidFill>
                  <a:schemeClr val="accent6"/>
                </a:solidFill>
                <a:sym typeface="Wingdings" pitchFamily="2" charset="2"/>
              </a:rPr>
            </a:b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performance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7929E-98E2-F046-BD0F-A3147FCFE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992" y="856345"/>
            <a:ext cx="3183366" cy="2122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2855F-00A6-FA4C-B7C1-E988EBB6B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358" y="856345"/>
            <a:ext cx="3183366" cy="2122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7DFDAB-6B13-0D4F-AEEB-14FF492E6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281" y="4607828"/>
            <a:ext cx="2986152" cy="223961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2CCB518-73F2-F947-BEC2-9B8507356102}"/>
              </a:ext>
            </a:extLst>
          </p:cNvPr>
          <p:cNvSpPr txBox="1"/>
          <p:nvPr/>
        </p:nvSpPr>
        <p:spPr>
          <a:xfrm>
            <a:off x="7557375" y="4240352"/>
            <a:ext cx="2743965" cy="341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Auto correlation</a:t>
            </a:r>
            <a:endParaRPr lang="en-US" dirty="0">
              <a:latin typeface="+mn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E12C69-1BBA-8848-BB18-6AC7BD3CDDA5}"/>
              </a:ext>
            </a:extLst>
          </p:cNvPr>
          <p:cNvSpPr txBox="1"/>
          <p:nvPr/>
        </p:nvSpPr>
        <p:spPr>
          <a:xfrm>
            <a:off x="8254232" y="3406986"/>
            <a:ext cx="1350249" cy="5909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MONA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monitor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94160F-3367-1047-B69E-2E243ED9B809}"/>
              </a:ext>
            </a:extLst>
          </p:cNvPr>
          <p:cNvSpPr txBox="1"/>
          <p:nvPr/>
        </p:nvSpPr>
        <p:spPr>
          <a:xfrm>
            <a:off x="7557375" y="2891673"/>
            <a:ext cx="2743965" cy="341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System Performance</a:t>
            </a:r>
            <a:endParaRPr lang="en-US" dirty="0">
              <a:latin typeface="+mn-lt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45506FE5-520E-9440-BE30-AF139AA3F38A}"/>
              </a:ext>
            </a:extLst>
          </p:cNvPr>
          <p:cNvSpPr/>
          <p:nvPr/>
        </p:nvSpPr>
        <p:spPr>
          <a:xfrm>
            <a:off x="8362500" y="3194503"/>
            <a:ext cx="1133711" cy="300531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F60C5470-6CFB-5044-BF30-8893FF19B146}"/>
              </a:ext>
            </a:extLst>
          </p:cNvPr>
          <p:cNvSpPr/>
          <p:nvPr/>
        </p:nvSpPr>
        <p:spPr>
          <a:xfrm>
            <a:off x="8362500" y="3956608"/>
            <a:ext cx="1133711" cy="300531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03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Graph Embedding (TGE)</a:t>
            </a:r>
          </a:p>
        </p:txBody>
      </p:sp>
      <p:sp>
        <p:nvSpPr>
          <p:cNvPr id="100" name="Content Placeholder 99"/>
          <p:cNvSpPr>
            <a:spLocks noGrp="1"/>
          </p:cNvSpPr>
          <p:nvPr>
            <p:ph idx="1"/>
          </p:nvPr>
        </p:nvSpPr>
        <p:spPr>
          <a:xfrm>
            <a:off x="187660" y="957263"/>
            <a:ext cx="6233668" cy="472263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Task mapping problem </a:t>
            </a:r>
            <a:r>
              <a:rPr lang="en-US" sz="2400" dirty="0">
                <a:sym typeface="Wingdings" pitchFamily="2" charset="2"/>
              </a:rPr>
              <a:t></a:t>
            </a:r>
            <a:r>
              <a:rPr lang="en-US" sz="2400" dirty="0"/>
              <a:t> Finding locality</a:t>
            </a:r>
          </a:p>
          <a:p>
            <a:pPr lvl="1"/>
            <a:r>
              <a:rPr lang="en-US" sz="2000" dirty="0"/>
              <a:t>How to optimally place coupling processes on the allocated nodes</a:t>
            </a:r>
          </a:p>
          <a:p>
            <a:pPr lvl="2"/>
            <a:r>
              <a:rPr lang="en-US" sz="1800" dirty="0"/>
              <a:t>Should we put application (e.g., XGC) and analysis together in a node?</a:t>
            </a:r>
          </a:p>
          <a:p>
            <a:pPr lvl="2"/>
            <a:r>
              <a:rPr lang="en-US" sz="1800" dirty="0"/>
              <a:t>Should we separate them?</a:t>
            </a:r>
          </a:p>
          <a:p>
            <a:pPr lvl="1"/>
            <a:r>
              <a:rPr lang="en-US" sz="2000" dirty="0"/>
              <a:t>How to minimize congestion and traffic</a:t>
            </a:r>
          </a:p>
          <a:p>
            <a:pPr lvl="1"/>
            <a:r>
              <a:rPr lang="en-US" sz="2000" dirty="0"/>
              <a:t>MONA provides inputs (comm. pattern and system graph) to TGE</a:t>
            </a:r>
          </a:p>
          <a:p>
            <a:r>
              <a:rPr lang="en-US" sz="2400" dirty="0"/>
              <a:t>TGE takes graph theory-based approach</a:t>
            </a:r>
          </a:p>
          <a:p>
            <a:pPr lvl="1"/>
            <a:r>
              <a:rPr lang="en-US" sz="2000" dirty="0"/>
              <a:t>Graph embedding between two graphs: </a:t>
            </a:r>
            <a:br>
              <a:rPr lang="en-US" sz="2000" dirty="0"/>
            </a:br>
            <a:r>
              <a:rPr lang="en-US" sz="2000" dirty="0"/>
              <a:t>task graph and topology graph</a:t>
            </a:r>
          </a:p>
          <a:p>
            <a:pPr lvl="1"/>
            <a:r>
              <a:rPr lang="en-US" sz="2000" dirty="0"/>
              <a:t>General enough to apply complex </a:t>
            </a:r>
            <a:br>
              <a:rPr lang="en-US" sz="2000" dirty="0"/>
            </a:br>
            <a:r>
              <a:rPr lang="en-US" sz="2000" dirty="0"/>
              <a:t>workflow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D4A19B-EEFB-0B49-A43C-387BBE7A4801}"/>
              </a:ext>
            </a:extLst>
          </p:cNvPr>
          <p:cNvSpPr txBox="1"/>
          <p:nvPr/>
        </p:nvSpPr>
        <p:spPr>
          <a:xfrm>
            <a:off x="6908800" y="2203520"/>
            <a:ext cx="5261245" cy="4267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J. Y. Choi </a:t>
            </a:r>
            <a:r>
              <a:rPr lang="en-US" sz="1200" i="1" dirty="0"/>
              <a:t>et al</a:t>
            </a:r>
            <a:r>
              <a:rPr lang="en-US" sz="1200" dirty="0"/>
              <a:t>., "TGE: Machine Learning Based Task Graph Embedding for Large-Scale Topology Mapping," Cluster </a:t>
            </a:r>
            <a:r>
              <a:rPr lang="en-US" sz="1200" i="1" dirty="0"/>
              <a:t>2017</a:t>
            </a:r>
            <a:endParaRPr lang="en-US" sz="1200" dirty="0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FF13624C-49E0-B848-B969-07D37C102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278" y="5232598"/>
            <a:ext cx="4022124" cy="15758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440C95-5AD9-EF4F-918A-259E190DB1F4}"/>
              </a:ext>
            </a:extLst>
          </p:cNvPr>
          <p:cNvGrpSpPr/>
          <p:nvPr/>
        </p:nvGrpSpPr>
        <p:grpSpPr>
          <a:xfrm>
            <a:off x="7095397" y="125549"/>
            <a:ext cx="4493860" cy="2049379"/>
            <a:chOff x="6271916" y="320157"/>
            <a:chExt cx="5688694" cy="259427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CDED01-7372-DC4E-A194-2B8BE0341CE2}"/>
                </a:ext>
              </a:extLst>
            </p:cNvPr>
            <p:cNvGrpSpPr/>
            <p:nvPr/>
          </p:nvGrpSpPr>
          <p:grpSpPr>
            <a:xfrm>
              <a:off x="6271916" y="320157"/>
              <a:ext cx="5688694" cy="2594271"/>
              <a:chOff x="6094354" y="542062"/>
              <a:chExt cx="5688694" cy="2594271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6094354" y="949486"/>
                <a:ext cx="537995" cy="53799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Arial"/>
                  </a:rPr>
                  <a:t>X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095614" y="957264"/>
                <a:ext cx="537995" cy="53799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X2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101624" y="1975038"/>
                <a:ext cx="537995" cy="53799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Arial"/>
                  </a:rPr>
                  <a:t>X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095614" y="1982816"/>
                <a:ext cx="537995" cy="53799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X4</a:t>
                </a:r>
              </a:p>
            </p:txBody>
          </p:sp>
          <p:cxnSp>
            <p:nvCxnSpPr>
              <p:cNvPr id="10" name="Straight Arrow Connector 9"/>
              <p:cNvCxnSpPr>
                <a:stCxn id="5" idx="6"/>
                <a:endCxn id="6" idx="2"/>
              </p:cNvCxnSpPr>
              <p:nvPr/>
            </p:nvCxnSpPr>
            <p:spPr>
              <a:xfrm>
                <a:off x="6632349" y="1218484"/>
                <a:ext cx="463265" cy="7778"/>
              </a:xfrm>
              <a:prstGeom prst="straightConnector1">
                <a:avLst/>
              </a:prstGeom>
              <a:ln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>
                <a:stCxn id="7" idx="0"/>
                <a:endCxn id="5" idx="4"/>
              </p:cNvCxnSpPr>
              <p:nvPr/>
            </p:nvCxnSpPr>
            <p:spPr>
              <a:xfrm flipH="1" flipV="1">
                <a:off x="6363352" y="1487482"/>
                <a:ext cx="7270" cy="487557"/>
              </a:xfrm>
              <a:prstGeom prst="straightConnector1">
                <a:avLst/>
              </a:prstGeom>
              <a:ln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7" idx="6"/>
                <a:endCxn id="8" idx="2"/>
              </p:cNvCxnSpPr>
              <p:nvPr/>
            </p:nvCxnSpPr>
            <p:spPr>
              <a:xfrm>
                <a:off x="6639619" y="2244036"/>
                <a:ext cx="455995" cy="7778"/>
              </a:xfrm>
              <a:prstGeom prst="straightConnector1">
                <a:avLst/>
              </a:prstGeom>
              <a:ln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8" idx="0"/>
                <a:endCxn id="6" idx="4"/>
              </p:cNvCxnSpPr>
              <p:nvPr/>
            </p:nvCxnSpPr>
            <p:spPr>
              <a:xfrm flipV="1">
                <a:off x="7364611" y="1495260"/>
                <a:ext cx="0" cy="487557"/>
              </a:xfrm>
              <a:prstGeom prst="straightConnector1">
                <a:avLst/>
              </a:prstGeom>
              <a:ln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Cube 59"/>
              <p:cNvSpPr/>
              <p:nvPr/>
            </p:nvSpPr>
            <p:spPr>
              <a:xfrm>
                <a:off x="10709370" y="1143674"/>
                <a:ext cx="545265" cy="540226"/>
              </a:xfrm>
              <a:prstGeom prst="cub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Cube 60"/>
              <p:cNvSpPr/>
              <p:nvPr/>
            </p:nvSpPr>
            <p:spPr>
              <a:xfrm>
                <a:off x="9633380" y="2173969"/>
                <a:ext cx="545265" cy="540226"/>
              </a:xfrm>
              <a:prstGeom prst="cub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N2</a:t>
                </a: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10175010" y="1418530"/>
                <a:ext cx="537995" cy="0"/>
              </a:xfrm>
              <a:prstGeom prst="straightConnector1">
                <a:avLst/>
              </a:prstGeom>
              <a:ln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 flipV="1">
                <a:off x="9906012" y="1687528"/>
                <a:ext cx="7270" cy="487556"/>
              </a:xfrm>
              <a:prstGeom prst="straightConnector1">
                <a:avLst/>
              </a:prstGeom>
              <a:ln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10182280" y="2444082"/>
                <a:ext cx="530725" cy="0"/>
              </a:xfrm>
              <a:prstGeom prst="straightConnector1">
                <a:avLst/>
              </a:prstGeom>
              <a:ln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V="1">
                <a:off x="10982003" y="1687528"/>
                <a:ext cx="0" cy="487556"/>
              </a:xfrm>
              <a:prstGeom prst="straightConnector1">
                <a:avLst/>
              </a:prstGeom>
              <a:ln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10705735" y="815104"/>
                <a:ext cx="537995" cy="0"/>
              </a:xfrm>
              <a:prstGeom prst="straightConnector1">
                <a:avLst/>
              </a:prstGeom>
              <a:ln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H="1" flipV="1">
                <a:off x="10436738" y="1084102"/>
                <a:ext cx="7270" cy="487556"/>
              </a:xfrm>
              <a:prstGeom prst="straightConnector1">
                <a:avLst/>
              </a:prstGeom>
              <a:ln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10713005" y="1840655"/>
                <a:ext cx="530725" cy="0"/>
              </a:xfrm>
              <a:prstGeom prst="straightConnector1">
                <a:avLst/>
              </a:prstGeom>
              <a:ln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flipV="1">
                <a:off x="11512728" y="1084102"/>
                <a:ext cx="0" cy="487556"/>
              </a:xfrm>
              <a:prstGeom prst="straightConnector1">
                <a:avLst/>
              </a:prstGeom>
              <a:ln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11172213" y="843786"/>
                <a:ext cx="330932" cy="384535"/>
              </a:xfrm>
              <a:prstGeom prst="straightConnector1">
                <a:avLst/>
              </a:prstGeom>
              <a:ln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V="1">
                <a:off x="11172213" y="1861268"/>
                <a:ext cx="330932" cy="392605"/>
              </a:xfrm>
              <a:prstGeom prst="straightConnector1">
                <a:avLst/>
              </a:prstGeom>
              <a:ln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10096223" y="841181"/>
                <a:ext cx="319279" cy="387140"/>
              </a:xfrm>
              <a:prstGeom prst="straightConnector1">
                <a:avLst/>
              </a:prstGeom>
              <a:ln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10103493" y="1900582"/>
                <a:ext cx="312009" cy="353291"/>
              </a:xfrm>
              <a:prstGeom prst="straightConnector1">
                <a:avLst/>
              </a:prstGeom>
              <a:ln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Cube 57"/>
              <p:cNvSpPr/>
              <p:nvPr/>
            </p:nvSpPr>
            <p:spPr>
              <a:xfrm>
                <a:off x="9633380" y="1148417"/>
                <a:ext cx="545265" cy="540226"/>
              </a:xfrm>
              <a:prstGeom prst="cub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N1</a:t>
                </a:r>
              </a:p>
            </p:txBody>
          </p:sp>
          <p:sp>
            <p:nvSpPr>
              <p:cNvPr id="63" name="Cube 62"/>
              <p:cNvSpPr/>
              <p:nvPr/>
            </p:nvSpPr>
            <p:spPr>
              <a:xfrm>
                <a:off x="11236461" y="542062"/>
                <a:ext cx="545265" cy="540226"/>
              </a:xfrm>
              <a:prstGeom prst="cub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N4</a:t>
                </a:r>
              </a:p>
            </p:txBody>
          </p:sp>
          <p:sp>
            <p:nvSpPr>
              <p:cNvPr id="65" name="Cube 64"/>
              <p:cNvSpPr/>
              <p:nvPr/>
            </p:nvSpPr>
            <p:spPr>
              <a:xfrm>
                <a:off x="10164105" y="547503"/>
                <a:ext cx="545265" cy="540226"/>
              </a:xfrm>
              <a:prstGeom prst="cub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Cube 65"/>
              <p:cNvSpPr/>
              <p:nvPr/>
            </p:nvSpPr>
            <p:spPr>
              <a:xfrm>
                <a:off x="11237783" y="1569427"/>
                <a:ext cx="545265" cy="540226"/>
              </a:xfrm>
              <a:prstGeom prst="cub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N3</a:t>
                </a:r>
              </a:p>
            </p:txBody>
          </p:sp>
          <p:sp>
            <p:nvSpPr>
              <p:cNvPr id="67" name="Cube 66"/>
              <p:cNvSpPr/>
              <p:nvPr/>
            </p:nvSpPr>
            <p:spPr>
              <a:xfrm>
                <a:off x="10150139" y="1574170"/>
                <a:ext cx="545265" cy="540226"/>
              </a:xfrm>
              <a:prstGeom prst="cub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Cube 61"/>
              <p:cNvSpPr/>
              <p:nvPr/>
            </p:nvSpPr>
            <p:spPr>
              <a:xfrm>
                <a:off x="10702100" y="2171457"/>
                <a:ext cx="545265" cy="540226"/>
              </a:xfrm>
              <a:prstGeom prst="cub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Right Arrow 88"/>
              <p:cNvSpPr/>
              <p:nvPr/>
            </p:nvSpPr>
            <p:spPr>
              <a:xfrm>
                <a:off x="8675319" y="1281206"/>
                <a:ext cx="860947" cy="570275"/>
              </a:xfrm>
              <a:prstGeom prst="rightArrow">
                <a:avLst>
                  <a:gd name="adj1" fmla="val 31528"/>
                  <a:gd name="adj2" fmla="val 53958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CF606B-4625-8146-AA5F-B6AEBB4A2E68}"/>
                  </a:ext>
                </a:extLst>
              </p:cNvPr>
              <p:cNvSpPr txBox="1"/>
              <p:nvPr/>
            </p:nvSpPr>
            <p:spPr>
              <a:xfrm>
                <a:off x="6713403" y="2850101"/>
                <a:ext cx="1819729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/>
                  <a:t>Coupling Workflow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595BF7A-C2EF-FE49-9C6E-607BCEA44B4B}"/>
                  </a:ext>
                </a:extLst>
              </p:cNvPr>
              <p:cNvSpPr/>
              <p:nvPr/>
            </p:nvSpPr>
            <p:spPr>
              <a:xfrm>
                <a:off x="8048134" y="957264"/>
                <a:ext cx="537995" cy="53799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Arial"/>
                  </a:rPr>
                  <a:t>A1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A6526ED-B80C-F644-8725-542B2D4E4274}"/>
                  </a:ext>
                </a:extLst>
              </p:cNvPr>
              <p:cNvSpPr/>
              <p:nvPr/>
            </p:nvSpPr>
            <p:spPr>
              <a:xfrm>
                <a:off x="8048134" y="1982816"/>
                <a:ext cx="537995" cy="53799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Arial"/>
                  </a:rPr>
                  <a:t>A1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0DD0D96D-D6F6-1A47-907B-33DCF40A9A28}"/>
                  </a:ext>
                </a:extLst>
              </p:cNvPr>
              <p:cNvCxnSpPr>
                <a:cxnSpLocks/>
                <a:stCxn id="6" idx="6"/>
                <a:endCxn id="38" idx="2"/>
              </p:cNvCxnSpPr>
              <p:nvPr/>
            </p:nvCxnSpPr>
            <p:spPr>
              <a:xfrm>
                <a:off x="7633609" y="1226262"/>
                <a:ext cx="414525" cy="0"/>
              </a:xfrm>
              <a:prstGeom prst="straightConnector1">
                <a:avLst/>
              </a:prstGeom>
              <a:ln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232EECAE-07D2-0943-A359-2DA4D46B68A2}"/>
                  </a:ext>
                </a:extLst>
              </p:cNvPr>
              <p:cNvCxnSpPr>
                <a:cxnSpLocks/>
                <a:stCxn id="8" idx="6"/>
                <a:endCxn id="40" idx="2"/>
              </p:cNvCxnSpPr>
              <p:nvPr/>
            </p:nvCxnSpPr>
            <p:spPr>
              <a:xfrm>
                <a:off x="7633609" y="2251814"/>
                <a:ext cx="414525" cy="0"/>
              </a:xfrm>
              <a:prstGeom prst="straightConnector1">
                <a:avLst/>
              </a:prstGeom>
              <a:ln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49F2218-65F6-9D49-BE51-801B305B0CD5}"/>
                  </a:ext>
                </a:extLst>
              </p:cNvPr>
              <p:cNvCxnSpPr>
                <a:stCxn id="40" idx="0"/>
                <a:endCxn id="38" idx="4"/>
              </p:cNvCxnSpPr>
              <p:nvPr/>
            </p:nvCxnSpPr>
            <p:spPr>
              <a:xfrm flipV="1">
                <a:off x="8317131" y="1495260"/>
                <a:ext cx="0" cy="487557"/>
              </a:xfrm>
              <a:prstGeom prst="straightConnector1">
                <a:avLst/>
              </a:prstGeom>
              <a:ln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FC038183-1BCD-4849-9D62-F8B5546E704B}"/>
                  </a:ext>
                </a:extLst>
              </p:cNvPr>
              <p:cNvCxnSpPr>
                <a:cxnSpLocks/>
                <a:stCxn id="7" idx="7"/>
                <a:endCxn id="6" idx="3"/>
              </p:cNvCxnSpPr>
              <p:nvPr/>
            </p:nvCxnSpPr>
            <p:spPr>
              <a:xfrm flipV="1">
                <a:off x="6560831" y="1416471"/>
                <a:ext cx="613571" cy="637355"/>
              </a:xfrm>
              <a:prstGeom prst="straightConnector1">
                <a:avLst/>
              </a:prstGeom>
              <a:ln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E179BA28-E8F2-E143-9E84-5E0B0F2B5E10}"/>
                  </a:ext>
                </a:extLst>
              </p:cNvPr>
              <p:cNvCxnSpPr>
                <a:cxnSpLocks/>
                <a:stCxn id="5" idx="5"/>
                <a:endCxn id="8" idx="1"/>
              </p:cNvCxnSpPr>
              <p:nvPr/>
            </p:nvCxnSpPr>
            <p:spPr>
              <a:xfrm>
                <a:off x="6553561" y="1408693"/>
                <a:ext cx="620841" cy="652911"/>
              </a:xfrm>
              <a:prstGeom prst="straightConnector1">
                <a:avLst/>
              </a:prstGeom>
              <a:ln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1C3F1C16-C998-5F40-BA45-E3FE2A15F913}"/>
                  </a:ext>
                </a:extLst>
              </p:cNvPr>
              <p:cNvSpPr/>
              <p:nvPr/>
            </p:nvSpPr>
            <p:spPr>
              <a:xfrm>
                <a:off x="10697144" y="1140630"/>
                <a:ext cx="545265" cy="540226"/>
              </a:xfrm>
              <a:prstGeom prst="cub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N5</a:t>
                </a:r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0EAE1CF5-5381-4F46-9BEB-80F12E52A67F}"/>
                  </a:ext>
                </a:extLst>
              </p:cNvPr>
              <p:cNvSpPr/>
              <p:nvPr/>
            </p:nvSpPr>
            <p:spPr>
              <a:xfrm>
                <a:off x="10702100" y="2171457"/>
                <a:ext cx="545265" cy="540226"/>
              </a:xfrm>
              <a:prstGeom prst="cub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N6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A689121-9B23-324A-9278-EBA821EBF0AE}"/>
                  </a:ext>
                </a:extLst>
              </p:cNvPr>
              <p:cNvSpPr txBox="1"/>
              <p:nvPr/>
            </p:nvSpPr>
            <p:spPr>
              <a:xfrm>
                <a:off x="9783757" y="2850101"/>
                <a:ext cx="1636987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/>
                  <a:t>System Topology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1713EEC-66AB-E34A-94AD-F8AF90BCB5EE}"/>
                </a:ext>
              </a:extLst>
            </p:cNvPr>
            <p:cNvSpPr txBox="1"/>
            <p:nvPr/>
          </p:nvSpPr>
          <p:spPr>
            <a:xfrm>
              <a:off x="8582005" y="1616693"/>
              <a:ext cx="1555486" cy="537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Mapping </a:t>
              </a:r>
              <a:br>
                <a:rPr lang="en-US" sz="1200" dirty="0"/>
              </a:br>
              <a:r>
                <a:rPr lang="en-US" sz="1200" dirty="0"/>
                <a:t>(Placement)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8B6851-ACF9-6F47-8930-4904C2E4CC7D}"/>
                </a:ext>
              </a:extLst>
            </p:cNvPr>
            <p:cNvSpPr txBox="1"/>
            <p:nvPr/>
          </p:nvSpPr>
          <p:spPr>
            <a:xfrm>
              <a:off x="6470642" y="357738"/>
              <a:ext cx="1010440" cy="362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XGC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32C5DBF-7C73-C046-B320-5C1BB66304F1}"/>
                </a:ext>
              </a:extLst>
            </p:cNvPr>
            <p:cNvSpPr txBox="1"/>
            <p:nvPr/>
          </p:nvSpPr>
          <p:spPr>
            <a:xfrm>
              <a:off x="7837261" y="348596"/>
              <a:ext cx="854721" cy="362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GENE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5C4D04-CD73-AD42-9CC8-3B5A41939317}"/>
              </a:ext>
            </a:extLst>
          </p:cNvPr>
          <p:cNvGrpSpPr/>
          <p:nvPr/>
        </p:nvGrpSpPr>
        <p:grpSpPr>
          <a:xfrm>
            <a:off x="6676571" y="2748327"/>
            <a:ext cx="5261244" cy="4010127"/>
            <a:chOff x="2003263" y="569852"/>
            <a:chExt cx="4199012" cy="3634466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D343D0E-57E0-9A42-B51A-075DA24FF448}"/>
                </a:ext>
              </a:extLst>
            </p:cNvPr>
            <p:cNvSpPr txBox="1"/>
            <p:nvPr/>
          </p:nvSpPr>
          <p:spPr>
            <a:xfrm>
              <a:off x="3574747" y="1442302"/>
              <a:ext cx="1107265" cy="25527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Helvetica"/>
                  <a:cs typeface="Helvetica"/>
                </a:rPr>
                <a:t>SOSD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C58E311-78D4-E148-8683-2D43E528DA44}"/>
                </a:ext>
              </a:extLst>
            </p:cNvPr>
            <p:cNvSpPr/>
            <p:nvPr/>
          </p:nvSpPr>
          <p:spPr>
            <a:xfrm>
              <a:off x="2267280" y="1896293"/>
              <a:ext cx="1755620" cy="3113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Communication Pattern</a:t>
              </a:r>
            </a:p>
            <a:p>
              <a:pPr algn="ctr"/>
              <a:r>
                <a:rPr lang="en-US" sz="1400" dirty="0">
                  <a:latin typeface="Helvetica" pitchFamily="2" charset="0"/>
                </a:rPr>
                <a:t>Extraction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7E579DC-CEA9-EB42-8151-8CDB63B9C6AF}"/>
                </a:ext>
              </a:extLst>
            </p:cNvPr>
            <p:cNvGrpSpPr/>
            <p:nvPr/>
          </p:nvGrpSpPr>
          <p:grpSpPr>
            <a:xfrm>
              <a:off x="4679166" y="2335488"/>
              <a:ext cx="1523109" cy="850497"/>
              <a:chOff x="2432948" y="2983417"/>
              <a:chExt cx="1523109" cy="850497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3BC2FD9F-FB40-4941-9F55-7F40A1616CF5}"/>
                  </a:ext>
                </a:extLst>
              </p:cNvPr>
              <p:cNvGrpSpPr/>
              <p:nvPr/>
            </p:nvGrpSpPr>
            <p:grpSpPr>
              <a:xfrm>
                <a:off x="2432948" y="2983417"/>
                <a:ext cx="852926" cy="850497"/>
                <a:chOff x="2112712" y="4344348"/>
                <a:chExt cx="1095936" cy="1092815"/>
              </a:xfrm>
            </p:grpSpPr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F094BFBD-0F55-E94B-B224-341172A4CCAC}"/>
                    </a:ext>
                  </a:extLst>
                </p:cNvPr>
                <p:cNvSpPr/>
                <p:nvPr/>
              </p:nvSpPr>
              <p:spPr>
                <a:xfrm>
                  <a:off x="2114732" y="4919354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3953A31D-A94F-654D-B9BA-2B0363C0AE07}"/>
                    </a:ext>
                  </a:extLst>
                </p:cNvPr>
                <p:cNvSpPr/>
                <p:nvPr/>
              </p:nvSpPr>
              <p:spPr>
                <a:xfrm>
                  <a:off x="2552177" y="4919354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3B9645CF-09D3-F64E-BA96-A570CDA8A35B}"/>
                    </a:ext>
                  </a:extLst>
                </p:cNvPr>
                <p:cNvSpPr/>
                <p:nvPr/>
              </p:nvSpPr>
              <p:spPr>
                <a:xfrm>
                  <a:off x="2114732" y="5350015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5B094F5C-1B04-5E4B-B8A1-1F6B8865C93E}"/>
                    </a:ext>
                  </a:extLst>
                </p:cNvPr>
                <p:cNvSpPr/>
                <p:nvPr/>
              </p:nvSpPr>
              <p:spPr>
                <a:xfrm>
                  <a:off x="2552222" y="5350015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7061EB9-8EF5-204A-BD5B-A87C429ED62B}"/>
                    </a:ext>
                  </a:extLst>
                </p:cNvPr>
                <p:cNvSpPr/>
                <p:nvPr/>
              </p:nvSpPr>
              <p:spPr>
                <a:xfrm>
                  <a:off x="2717896" y="5192633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192CA92-0BF1-FE4F-841B-11620F3025AB}"/>
                    </a:ext>
                  </a:extLst>
                </p:cNvPr>
                <p:cNvSpPr/>
                <p:nvPr/>
              </p:nvSpPr>
              <p:spPr>
                <a:xfrm>
                  <a:off x="2717896" y="4762914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95AFB986-9381-8B46-99FF-C50D40B36EBD}"/>
                    </a:ext>
                  </a:extLst>
                </p:cNvPr>
                <p:cNvSpPr/>
                <p:nvPr/>
              </p:nvSpPr>
              <p:spPr>
                <a:xfrm>
                  <a:off x="2264059" y="4762914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6C73E730-AC0A-3F45-8AE2-E336A48C4272}"/>
                    </a:ext>
                  </a:extLst>
                </p:cNvPr>
                <p:cNvSpPr/>
                <p:nvPr/>
              </p:nvSpPr>
              <p:spPr>
                <a:xfrm>
                  <a:off x="2264059" y="5192633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D548B43F-5612-314C-9378-3E4C0908BA28}"/>
                    </a:ext>
                  </a:extLst>
                </p:cNvPr>
                <p:cNvCxnSpPr>
                  <a:stCxn id="211" idx="4"/>
                  <a:endCxn id="213" idx="0"/>
                </p:cNvCxnSpPr>
                <p:nvPr/>
              </p:nvCxnSpPr>
              <p:spPr>
                <a:xfrm>
                  <a:off x="2156462" y="5002814"/>
                  <a:ext cx="0" cy="34720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0E40EE42-E782-F345-8524-E986202C389E}"/>
                    </a:ext>
                  </a:extLst>
                </p:cNvPr>
                <p:cNvCxnSpPr>
                  <a:stCxn id="212" idx="4"/>
                  <a:endCxn id="214" idx="0"/>
                </p:cNvCxnSpPr>
                <p:nvPr/>
              </p:nvCxnSpPr>
              <p:spPr>
                <a:xfrm>
                  <a:off x="2593907" y="5002814"/>
                  <a:ext cx="45" cy="34720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1FCCE960-88F3-8340-9ADE-05AA4C75E399}"/>
                    </a:ext>
                  </a:extLst>
                </p:cNvPr>
                <p:cNvCxnSpPr>
                  <a:stCxn id="216" idx="4"/>
                  <a:endCxn id="215" idx="0"/>
                </p:cNvCxnSpPr>
                <p:nvPr/>
              </p:nvCxnSpPr>
              <p:spPr>
                <a:xfrm>
                  <a:off x="2759626" y="4846374"/>
                  <a:ext cx="0" cy="3462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70D13EB8-4485-944D-AB29-49859BEB9DF7}"/>
                    </a:ext>
                  </a:extLst>
                </p:cNvPr>
                <p:cNvCxnSpPr>
                  <a:stCxn id="217" idx="4"/>
                  <a:endCxn id="218" idx="0"/>
                </p:cNvCxnSpPr>
                <p:nvPr/>
              </p:nvCxnSpPr>
              <p:spPr>
                <a:xfrm>
                  <a:off x="2305789" y="4846374"/>
                  <a:ext cx="0" cy="3462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05D4657B-9904-EC40-97B5-ABC50DB78393}"/>
                    </a:ext>
                  </a:extLst>
                </p:cNvPr>
                <p:cNvCxnSpPr>
                  <a:stCxn id="214" idx="2"/>
                  <a:endCxn id="213" idx="6"/>
                </p:cNvCxnSpPr>
                <p:nvPr/>
              </p:nvCxnSpPr>
              <p:spPr>
                <a:xfrm flipH="1">
                  <a:off x="2198192" y="5391745"/>
                  <a:ext cx="35403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5582D12A-3583-EF40-A992-D0B1EB1FA4A0}"/>
                    </a:ext>
                  </a:extLst>
                </p:cNvPr>
                <p:cNvCxnSpPr>
                  <a:stCxn id="215" idx="2"/>
                  <a:endCxn id="218" idx="6"/>
                </p:cNvCxnSpPr>
                <p:nvPr/>
              </p:nvCxnSpPr>
              <p:spPr>
                <a:xfrm flipH="1">
                  <a:off x="2347519" y="5234363"/>
                  <a:ext cx="370377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0E13CA90-A841-CC43-BC87-47F97A152A94}"/>
                    </a:ext>
                  </a:extLst>
                </p:cNvPr>
                <p:cNvCxnSpPr>
                  <a:stCxn id="216" idx="2"/>
                  <a:endCxn id="217" idx="6"/>
                </p:cNvCxnSpPr>
                <p:nvPr/>
              </p:nvCxnSpPr>
              <p:spPr>
                <a:xfrm flipH="1">
                  <a:off x="2347519" y="4804644"/>
                  <a:ext cx="370377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10C4FAB1-5D92-5C46-B8CE-A1D590427030}"/>
                    </a:ext>
                  </a:extLst>
                </p:cNvPr>
                <p:cNvCxnSpPr>
                  <a:stCxn id="212" idx="2"/>
                  <a:endCxn id="211" idx="6"/>
                </p:cNvCxnSpPr>
                <p:nvPr/>
              </p:nvCxnSpPr>
              <p:spPr>
                <a:xfrm flipH="1">
                  <a:off x="2198192" y="4961084"/>
                  <a:ext cx="353985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>
                  <a:extLst>
                    <a:ext uri="{FF2B5EF4-FFF2-40B4-BE49-F238E27FC236}">
                      <a16:creationId xmlns:a16="http://schemas.microsoft.com/office/drawing/2014/main" id="{00447E5F-A31D-DA4A-AA6B-60028CBA01CB}"/>
                    </a:ext>
                  </a:extLst>
                </p:cNvPr>
                <p:cNvCxnSpPr>
                  <a:stCxn id="215" idx="3"/>
                  <a:endCxn id="214" idx="7"/>
                </p:cNvCxnSpPr>
                <p:nvPr/>
              </p:nvCxnSpPr>
              <p:spPr>
                <a:xfrm flipH="1">
                  <a:off x="2623460" y="5263871"/>
                  <a:ext cx="106658" cy="9836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>
                  <a:extLst>
                    <a:ext uri="{FF2B5EF4-FFF2-40B4-BE49-F238E27FC236}">
                      <a16:creationId xmlns:a16="http://schemas.microsoft.com/office/drawing/2014/main" id="{26DD12A0-4506-A247-BE34-5622D0C987F3}"/>
                    </a:ext>
                  </a:extLst>
                </p:cNvPr>
                <p:cNvCxnSpPr>
                  <a:stCxn id="218" idx="3"/>
                  <a:endCxn id="213" idx="7"/>
                </p:cNvCxnSpPr>
                <p:nvPr/>
              </p:nvCxnSpPr>
              <p:spPr>
                <a:xfrm flipH="1">
                  <a:off x="2185970" y="5263871"/>
                  <a:ext cx="90311" cy="9836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A12D6F74-631B-E642-A195-6FA6DB1406AB}"/>
                    </a:ext>
                  </a:extLst>
                </p:cNvPr>
                <p:cNvCxnSpPr>
                  <a:stCxn id="216" idx="3"/>
                  <a:endCxn id="212" idx="7"/>
                </p:cNvCxnSpPr>
                <p:nvPr/>
              </p:nvCxnSpPr>
              <p:spPr>
                <a:xfrm flipH="1">
                  <a:off x="2623415" y="4834152"/>
                  <a:ext cx="106703" cy="974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8D70A457-FA60-244F-8006-765BA9E845B6}"/>
                    </a:ext>
                  </a:extLst>
                </p:cNvPr>
                <p:cNvCxnSpPr>
                  <a:stCxn id="217" idx="3"/>
                  <a:endCxn id="211" idx="7"/>
                </p:cNvCxnSpPr>
                <p:nvPr/>
              </p:nvCxnSpPr>
              <p:spPr>
                <a:xfrm flipH="1">
                  <a:off x="2185970" y="4834152"/>
                  <a:ext cx="90311" cy="974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E28B8A4D-343D-DF4A-BF0C-798682F63BDB}"/>
                    </a:ext>
                  </a:extLst>
                </p:cNvPr>
                <p:cNvSpPr/>
                <p:nvPr/>
              </p:nvSpPr>
              <p:spPr>
                <a:xfrm>
                  <a:off x="2975861" y="4923042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76C20F95-6687-5B4C-A28A-BBE1C696536B}"/>
                    </a:ext>
                  </a:extLst>
                </p:cNvPr>
                <p:cNvSpPr/>
                <p:nvPr/>
              </p:nvSpPr>
              <p:spPr>
                <a:xfrm>
                  <a:off x="2975861" y="5353703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9C68397E-C5AA-6544-9E10-C977C61034EC}"/>
                    </a:ext>
                  </a:extLst>
                </p:cNvPr>
                <p:cNvSpPr/>
                <p:nvPr/>
              </p:nvSpPr>
              <p:spPr>
                <a:xfrm>
                  <a:off x="3125188" y="4766602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33B6F1B5-D945-D843-9623-4ECE05D65378}"/>
                    </a:ext>
                  </a:extLst>
                </p:cNvPr>
                <p:cNvSpPr/>
                <p:nvPr/>
              </p:nvSpPr>
              <p:spPr>
                <a:xfrm>
                  <a:off x="3125188" y="5196321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8D806BA3-4DE4-EC44-A374-066EC4B67CD1}"/>
                    </a:ext>
                  </a:extLst>
                </p:cNvPr>
                <p:cNvCxnSpPr>
                  <a:stCxn id="231" idx="4"/>
                  <a:endCxn id="232" idx="0"/>
                </p:cNvCxnSpPr>
                <p:nvPr/>
              </p:nvCxnSpPr>
              <p:spPr>
                <a:xfrm>
                  <a:off x="3017591" y="5006502"/>
                  <a:ext cx="0" cy="34720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AD092C92-4BDE-4F49-ADEA-F3DA5EC81AEE}"/>
                    </a:ext>
                  </a:extLst>
                </p:cNvPr>
                <p:cNvCxnSpPr>
                  <a:stCxn id="233" idx="4"/>
                  <a:endCxn id="234" idx="0"/>
                </p:cNvCxnSpPr>
                <p:nvPr/>
              </p:nvCxnSpPr>
              <p:spPr>
                <a:xfrm>
                  <a:off x="3166918" y="4850062"/>
                  <a:ext cx="0" cy="3462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D3BF23B3-A75F-DB41-BFBE-7D6EF8958FD4}"/>
                    </a:ext>
                  </a:extLst>
                </p:cNvPr>
                <p:cNvCxnSpPr>
                  <a:stCxn id="232" idx="2"/>
                  <a:endCxn id="214" idx="6"/>
                </p:cNvCxnSpPr>
                <p:nvPr/>
              </p:nvCxnSpPr>
              <p:spPr>
                <a:xfrm flipH="1" flipV="1">
                  <a:off x="2635682" y="5391745"/>
                  <a:ext cx="340179" cy="36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715DB0EC-B427-D84B-9004-1CB227851342}"/>
                    </a:ext>
                  </a:extLst>
                </p:cNvPr>
                <p:cNvCxnSpPr>
                  <a:stCxn id="234" idx="2"/>
                  <a:endCxn id="215" idx="6"/>
                </p:cNvCxnSpPr>
                <p:nvPr/>
              </p:nvCxnSpPr>
              <p:spPr>
                <a:xfrm flipH="1" flipV="1">
                  <a:off x="2801356" y="5234363"/>
                  <a:ext cx="323832" cy="36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E9172077-6F0F-E54F-9DD0-5DCFE5BB6443}"/>
                    </a:ext>
                  </a:extLst>
                </p:cNvPr>
                <p:cNvCxnSpPr>
                  <a:stCxn id="233" idx="2"/>
                  <a:endCxn id="216" idx="6"/>
                </p:cNvCxnSpPr>
                <p:nvPr/>
              </p:nvCxnSpPr>
              <p:spPr>
                <a:xfrm flipH="1" flipV="1">
                  <a:off x="2801356" y="4804644"/>
                  <a:ext cx="323832" cy="36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A13AFCA3-E0E5-2D44-A2B8-4C4B1572E591}"/>
                    </a:ext>
                  </a:extLst>
                </p:cNvPr>
                <p:cNvCxnSpPr>
                  <a:stCxn id="231" idx="2"/>
                  <a:endCxn id="212" idx="6"/>
                </p:cNvCxnSpPr>
                <p:nvPr/>
              </p:nvCxnSpPr>
              <p:spPr>
                <a:xfrm flipH="1" flipV="1">
                  <a:off x="2635637" y="4961084"/>
                  <a:ext cx="340224" cy="36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>
                  <a:extLst>
                    <a:ext uri="{FF2B5EF4-FFF2-40B4-BE49-F238E27FC236}">
                      <a16:creationId xmlns:a16="http://schemas.microsoft.com/office/drawing/2014/main" id="{D7EBCEB7-F35A-9A4B-9154-A6406D76CCDF}"/>
                    </a:ext>
                  </a:extLst>
                </p:cNvPr>
                <p:cNvCxnSpPr>
                  <a:stCxn id="234" idx="3"/>
                  <a:endCxn id="232" idx="7"/>
                </p:cNvCxnSpPr>
                <p:nvPr/>
              </p:nvCxnSpPr>
              <p:spPr>
                <a:xfrm flipH="1">
                  <a:off x="3047099" y="5267559"/>
                  <a:ext cx="90311" cy="9836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B5D1E560-472E-6A41-BB5B-0FF562991002}"/>
                    </a:ext>
                  </a:extLst>
                </p:cNvPr>
                <p:cNvCxnSpPr>
                  <a:stCxn id="233" idx="3"/>
                  <a:endCxn id="231" idx="7"/>
                </p:cNvCxnSpPr>
                <p:nvPr/>
              </p:nvCxnSpPr>
              <p:spPr>
                <a:xfrm flipH="1">
                  <a:off x="3047099" y="4837840"/>
                  <a:ext cx="90311" cy="974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686B44EE-619E-4D4E-B781-A5146AFF3096}"/>
                    </a:ext>
                  </a:extLst>
                </p:cNvPr>
                <p:cNvSpPr/>
                <p:nvPr/>
              </p:nvSpPr>
              <p:spPr>
                <a:xfrm>
                  <a:off x="2112712" y="4500788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F91B37BD-86CE-B74F-8CB8-BB7DBE66BC13}"/>
                    </a:ext>
                  </a:extLst>
                </p:cNvPr>
                <p:cNvSpPr/>
                <p:nvPr/>
              </p:nvSpPr>
              <p:spPr>
                <a:xfrm>
                  <a:off x="2550157" y="4500788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B8561ABE-7229-2546-A608-5B165CADFD7C}"/>
                    </a:ext>
                  </a:extLst>
                </p:cNvPr>
                <p:cNvSpPr/>
                <p:nvPr/>
              </p:nvSpPr>
              <p:spPr>
                <a:xfrm>
                  <a:off x="2715876" y="4344348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07A317C6-2E86-3A49-825B-AF5881A88FFB}"/>
                    </a:ext>
                  </a:extLst>
                </p:cNvPr>
                <p:cNvSpPr/>
                <p:nvPr/>
              </p:nvSpPr>
              <p:spPr>
                <a:xfrm>
                  <a:off x="2262039" y="4344348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2E44731D-CEF3-AB4D-BB6C-88D842048C63}"/>
                    </a:ext>
                  </a:extLst>
                </p:cNvPr>
                <p:cNvCxnSpPr>
                  <a:stCxn id="245" idx="2"/>
                  <a:endCxn id="246" idx="6"/>
                </p:cNvCxnSpPr>
                <p:nvPr/>
              </p:nvCxnSpPr>
              <p:spPr>
                <a:xfrm flipH="1">
                  <a:off x="2345499" y="4386078"/>
                  <a:ext cx="370377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654A064A-D7EF-F940-830F-E3BE6585922A}"/>
                    </a:ext>
                  </a:extLst>
                </p:cNvPr>
                <p:cNvCxnSpPr>
                  <a:stCxn id="244" idx="2"/>
                  <a:endCxn id="243" idx="6"/>
                </p:cNvCxnSpPr>
                <p:nvPr/>
              </p:nvCxnSpPr>
              <p:spPr>
                <a:xfrm flipH="1">
                  <a:off x="2196172" y="4542518"/>
                  <a:ext cx="353985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EC0584ED-4912-DF45-9BF0-CC8498C05E4F}"/>
                    </a:ext>
                  </a:extLst>
                </p:cNvPr>
                <p:cNvCxnSpPr>
                  <a:stCxn id="245" idx="3"/>
                  <a:endCxn id="244" idx="7"/>
                </p:cNvCxnSpPr>
                <p:nvPr/>
              </p:nvCxnSpPr>
              <p:spPr>
                <a:xfrm flipH="1">
                  <a:off x="2621395" y="4415586"/>
                  <a:ext cx="106703" cy="974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EB6B0D0D-4D67-A84E-B17B-8BA82D7924D3}"/>
                    </a:ext>
                  </a:extLst>
                </p:cNvPr>
                <p:cNvCxnSpPr>
                  <a:stCxn id="246" idx="3"/>
                  <a:endCxn id="243" idx="7"/>
                </p:cNvCxnSpPr>
                <p:nvPr/>
              </p:nvCxnSpPr>
              <p:spPr>
                <a:xfrm flipH="1">
                  <a:off x="2183950" y="4415586"/>
                  <a:ext cx="90311" cy="974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27E8796D-F8E8-2D4E-B8A9-2C8984D62657}"/>
                    </a:ext>
                  </a:extLst>
                </p:cNvPr>
                <p:cNvSpPr/>
                <p:nvPr/>
              </p:nvSpPr>
              <p:spPr>
                <a:xfrm>
                  <a:off x="2973841" y="4504476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DF166DF1-8F66-004A-BAAE-2878B4A8D191}"/>
                    </a:ext>
                  </a:extLst>
                </p:cNvPr>
                <p:cNvSpPr/>
                <p:nvPr/>
              </p:nvSpPr>
              <p:spPr>
                <a:xfrm>
                  <a:off x="3123168" y="4348036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FB00E63E-C0B3-6142-8C49-11491119958C}"/>
                    </a:ext>
                  </a:extLst>
                </p:cNvPr>
                <p:cNvCxnSpPr>
                  <a:stCxn id="252" idx="2"/>
                  <a:endCxn id="245" idx="6"/>
                </p:cNvCxnSpPr>
                <p:nvPr/>
              </p:nvCxnSpPr>
              <p:spPr>
                <a:xfrm flipH="1" flipV="1">
                  <a:off x="2799336" y="4386078"/>
                  <a:ext cx="323832" cy="36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2FCC7E9A-FF8D-4944-BE17-8F62C48966F8}"/>
                    </a:ext>
                  </a:extLst>
                </p:cNvPr>
                <p:cNvCxnSpPr>
                  <a:stCxn id="251" idx="2"/>
                  <a:endCxn id="244" idx="6"/>
                </p:cNvCxnSpPr>
                <p:nvPr/>
              </p:nvCxnSpPr>
              <p:spPr>
                <a:xfrm flipH="1" flipV="1">
                  <a:off x="2633617" y="4542518"/>
                  <a:ext cx="340224" cy="36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607A6343-7AA5-1242-A68B-07BF1FA7E008}"/>
                    </a:ext>
                  </a:extLst>
                </p:cNvPr>
                <p:cNvCxnSpPr>
                  <a:stCxn id="252" idx="3"/>
                  <a:endCxn id="251" idx="7"/>
                </p:cNvCxnSpPr>
                <p:nvPr/>
              </p:nvCxnSpPr>
              <p:spPr>
                <a:xfrm flipH="1">
                  <a:off x="3045079" y="4419274"/>
                  <a:ext cx="90311" cy="974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9757E92C-D19D-484F-A809-AF0BE07FD3A2}"/>
                    </a:ext>
                  </a:extLst>
                </p:cNvPr>
                <p:cNvCxnSpPr>
                  <a:stCxn id="251" idx="4"/>
                  <a:endCxn id="231" idx="0"/>
                </p:cNvCxnSpPr>
                <p:nvPr/>
              </p:nvCxnSpPr>
              <p:spPr>
                <a:xfrm>
                  <a:off x="3015571" y="4587936"/>
                  <a:ext cx="2020" cy="33510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D1DA02AC-E40B-D849-B39F-F8630CDAE90E}"/>
                    </a:ext>
                  </a:extLst>
                </p:cNvPr>
                <p:cNvCxnSpPr>
                  <a:stCxn id="252" idx="4"/>
                  <a:endCxn id="233" idx="0"/>
                </p:cNvCxnSpPr>
                <p:nvPr/>
              </p:nvCxnSpPr>
              <p:spPr>
                <a:xfrm>
                  <a:off x="3164898" y="4431496"/>
                  <a:ext cx="2020" cy="33510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6C1341A9-AC2C-C445-B30A-5F297D215BA4}"/>
                    </a:ext>
                  </a:extLst>
                </p:cNvPr>
                <p:cNvCxnSpPr>
                  <a:stCxn id="245" idx="4"/>
                  <a:endCxn id="216" idx="0"/>
                </p:cNvCxnSpPr>
                <p:nvPr/>
              </p:nvCxnSpPr>
              <p:spPr>
                <a:xfrm>
                  <a:off x="2757606" y="4427808"/>
                  <a:ext cx="2020" cy="33510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4AAFA3C8-2C27-2844-AC1D-80E6FFA76F79}"/>
                    </a:ext>
                  </a:extLst>
                </p:cNvPr>
                <p:cNvCxnSpPr>
                  <a:stCxn id="244" idx="4"/>
                  <a:endCxn id="212" idx="0"/>
                </p:cNvCxnSpPr>
                <p:nvPr/>
              </p:nvCxnSpPr>
              <p:spPr>
                <a:xfrm>
                  <a:off x="2591887" y="4584248"/>
                  <a:ext cx="2020" cy="33510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03DC805B-3519-6F49-B93A-FC5B833DC4F1}"/>
                    </a:ext>
                  </a:extLst>
                </p:cNvPr>
                <p:cNvCxnSpPr>
                  <a:stCxn id="243" idx="4"/>
                  <a:endCxn id="211" idx="0"/>
                </p:cNvCxnSpPr>
                <p:nvPr/>
              </p:nvCxnSpPr>
              <p:spPr>
                <a:xfrm>
                  <a:off x="2154442" y="4584248"/>
                  <a:ext cx="2020" cy="33510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B513D959-9271-6F4F-B0EF-0E13BDD17F2A}"/>
                    </a:ext>
                  </a:extLst>
                </p:cNvPr>
                <p:cNvCxnSpPr>
                  <a:stCxn id="246" idx="4"/>
                  <a:endCxn id="217" idx="0"/>
                </p:cNvCxnSpPr>
                <p:nvPr/>
              </p:nvCxnSpPr>
              <p:spPr>
                <a:xfrm>
                  <a:off x="2303769" y="4427808"/>
                  <a:ext cx="2020" cy="33510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B9C20341-BD06-A045-B4EE-F5E08393413F}"/>
                  </a:ext>
                </a:extLst>
              </p:cNvPr>
              <p:cNvGrpSpPr/>
              <p:nvPr/>
            </p:nvGrpSpPr>
            <p:grpSpPr>
              <a:xfrm>
                <a:off x="3103131" y="2983417"/>
                <a:ext cx="852926" cy="850497"/>
                <a:chOff x="2112712" y="4344348"/>
                <a:chExt cx="1095936" cy="1092815"/>
              </a:xfrm>
            </p:grpSpPr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40F43F78-83F9-6C4F-9398-F329DECAD78D}"/>
                    </a:ext>
                  </a:extLst>
                </p:cNvPr>
                <p:cNvSpPr/>
                <p:nvPr/>
              </p:nvSpPr>
              <p:spPr>
                <a:xfrm>
                  <a:off x="2114732" y="4919354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8B9FD94A-B398-A14A-86C1-4497DD5ED80B}"/>
                    </a:ext>
                  </a:extLst>
                </p:cNvPr>
                <p:cNvSpPr/>
                <p:nvPr/>
              </p:nvSpPr>
              <p:spPr>
                <a:xfrm>
                  <a:off x="2552177" y="4919354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36EE7BF8-0F40-A242-B399-40F6D940A090}"/>
                    </a:ext>
                  </a:extLst>
                </p:cNvPr>
                <p:cNvSpPr/>
                <p:nvPr/>
              </p:nvSpPr>
              <p:spPr>
                <a:xfrm>
                  <a:off x="2114732" y="5350015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16051907-0A42-8741-B7E0-3B959DDF1BF5}"/>
                    </a:ext>
                  </a:extLst>
                </p:cNvPr>
                <p:cNvSpPr/>
                <p:nvPr/>
              </p:nvSpPr>
              <p:spPr>
                <a:xfrm>
                  <a:off x="2552222" y="5350015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6099AFF8-A44D-1C4D-A305-99C952F7A80D}"/>
                    </a:ext>
                  </a:extLst>
                </p:cNvPr>
                <p:cNvSpPr/>
                <p:nvPr/>
              </p:nvSpPr>
              <p:spPr>
                <a:xfrm>
                  <a:off x="2717896" y="5192633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E0E613D9-45D5-2A45-8CD1-635B08EA22E4}"/>
                    </a:ext>
                  </a:extLst>
                </p:cNvPr>
                <p:cNvSpPr/>
                <p:nvPr/>
              </p:nvSpPr>
              <p:spPr>
                <a:xfrm>
                  <a:off x="2717896" y="4762914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27503E9C-0325-3948-98E7-7B232FEC439D}"/>
                    </a:ext>
                  </a:extLst>
                </p:cNvPr>
                <p:cNvSpPr/>
                <p:nvPr/>
              </p:nvSpPr>
              <p:spPr>
                <a:xfrm>
                  <a:off x="2264059" y="4762914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E8BD0A4E-DCB9-174E-A61B-E74369CC3F44}"/>
                    </a:ext>
                  </a:extLst>
                </p:cNvPr>
                <p:cNvSpPr/>
                <p:nvPr/>
              </p:nvSpPr>
              <p:spPr>
                <a:xfrm>
                  <a:off x="2264059" y="5192633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E57B049E-EA84-0249-86CB-B18B33B511E2}"/>
                    </a:ext>
                  </a:extLst>
                </p:cNvPr>
                <p:cNvCxnSpPr>
                  <a:stCxn id="160" idx="4"/>
                  <a:endCxn id="162" idx="0"/>
                </p:cNvCxnSpPr>
                <p:nvPr/>
              </p:nvCxnSpPr>
              <p:spPr>
                <a:xfrm>
                  <a:off x="2156462" y="5002814"/>
                  <a:ext cx="0" cy="34720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D58AF134-2E8D-4D44-9293-7A8607BDC441}"/>
                    </a:ext>
                  </a:extLst>
                </p:cNvPr>
                <p:cNvCxnSpPr>
                  <a:stCxn id="161" idx="4"/>
                  <a:endCxn id="163" idx="0"/>
                </p:cNvCxnSpPr>
                <p:nvPr/>
              </p:nvCxnSpPr>
              <p:spPr>
                <a:xfrm>
                  <a:off x="2593907" y="5002814"/>
                  <a:ext cx="45" cy="34720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EFFDF9DC-17BC-FB4A-B0F7-C5B7B08734E2}"/>
                    </a:ext>
                  </a:extLst>
                </p:cNvPr>
                <p:cNvCxnSpPr>
                  <a:stCxn id="165" idx="4"/>
                  <a:endCxn id="164" idx="0"/>
                </p:cNvCxnSpPr>
                <p:nvPr/>
              </p:nvCxnSpPr>
              <p:spPr>
                <a:xfrm>
                  <a:off x="2759626" y="4846374"/>
                  <a:ext cx="0" cy="3462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B807888B-8BC1-AC45-98EC-00CBDB54CC78}"/>
                    </a:ext>
                  </a:extLst>
                </p:cNvPr>
                <p:cNvCxnSpPr>
                  <a:stCxn id="166" idx="4"/>
                  <a:endCxn id="167" idx="0"/>
                </p:cNvCxnSpPr>
                <p:nvPr/>
              </p:nvCxnSpPr>
              <p:spPr>
                <a:xfrm>
                  <a:off x="2305789" y="4846374"/>
                  <a:ext cx="0" cy="3462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1A1265AF-AAD3-C845-8F3B-FCC4EE6700ED}"/>
                    </a:ext>
                  </a:extLst>
                </p:cNvPr>
                <p:cNvCxnSpPr>
                  <a:stCxn id="163" idx="2"/>
                  <a:endCxn id="162" idx="6"/>
                </p:cNvCxnSpPr>
                <p:nvPr/>
              </p:nvCxnSpPr>
              <p:spPr>
                <a:xfrm flipH="1">
                  <a:off x="2198192" y="5391745"/>
                  <a:ext cx="35403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2A3DAAB8-89DF-3B4D-A1E8-83290DFF2C38}"/>
                    </a:ext>
                  </a:extLst>
                </p:cNvPr>
                <p:cNvCxnSpPr>
                  <a:stCxn id="164" idx="2"/>
                  <a:endCxn id="167" idx="6"/>
                </p:cNvCxnSpPr>
                <p:nvPr/>
              </p:nvCxnSpPr>
              <p:spPr>
                <a:xfrm flipH="1">
                  <a:off x="2347519" y="5234363"/>
                  <a:ext cx="370377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2C20D3BA-9935-1342-97A8-DCEBEAF3AD76}"/>
                    </a:ext>
                  </a:extLst>
                </p:cNvPr>
                <p:cNvCxnSpPr>
                  <a:stCxn id="165" idx="2"/>
                  <a:endCxn id="166" idx="6"/>
                </p:cNvCxnSpPr>
                <p:nvPr/>
              </p:nvCxnSpPr>
              <p:spPr>
                <a:xfrm flipH="1">
                  <a:off x="2347519" y="4804644"/>
                  <a:ext cx="370377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D07AB05A-5870-E742-9FFC-63EBC71AB715}"/>
                    </a:ext>
                  </a:extLst>
                </p:cNvPr>
                <p:cNvCxnSpPr>
                  <a:stCxn id="161" idx="2"/>
                  <a:endCxn id="160" idx="6"/>
                </p:cNvCxnSpPr>
                <p:nvPr/>
              </p:nvCxnSpPr>
              <p:spPr>
                <a:xfrm flipH="1">
                  <a:off x="2198192" y="4961084"/>
                  <a:ext cx="353985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9F3D645A-38EA-A74B-ABB8-F83E5936BF3B}"/>
                    </a:ext>
                  </a:extLst>
                </p:cNvPr>
                <p:cNvCxnSpPr>
                  <a:stCxn id="164" idx="3"/>
                  <a:endCxn id="163" idx="7"/>
                </p:cNvCxnSpPr>
                <p:nvPr/>
              </p:nvCxnSpPr>
              <p:spPr>
                <a:xfrm flipH="1">
                  <a:off x="2623460" y="5263871"/>
                  <a:ext cx="106658" cy="9836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8A9A7591-4423-B744-B278-88BFA153231F}"/>
                    </a:ext>
                  </a:extLst>
                </p:cNvPr>
                <p:cNvCxnSpPr>
                  <a:stCxn id="167" idx="3"/>
                  <a:endCxn id="162" idx="7"/>
                </p:cNvCxnSpPr>
                <p:nvPr/>
              </p:nvCxnSpPr>
              <p:spPr>
                <a:xfrm flipH="1">
                  <a:off x="2185970" y="5263871"/>
                  <a:ext cx="90311" cy="9836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91B12E26-C3CB-9F4D-B2BA-143907C7DF09}"/>
                    </a:ext>
                  </a:extLst>
                </p:cNvPr>
                <p:cNvCxnSpPr>
                  <a:stCxn id="165" idx="3"/>
                  <a:endCxn id="161" idx="7"/>
                </p:cNvCxnSpPr>
                <p:nvPr/>
              </p:nvCxnSpPr>
              <p:spPr>
                <a:xfrm flipH="1">
                  <a:off x="2623415" y="4834152"/>
                  <a:ext cx="106703" cy="974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3248B73C-995F-5A42-8E10-AC943321EB06}"/>
                    </a:ext>
                  </a:extLst>
                </p:cNvPr>
                <p:cNvCxnSpPr>
                  <a:stCxn id="166" idx="3"/>
                  <a:endCxn id="160" idx="7"/>
                </p:cNvCxnSpPr>
                <p:nvPr/>
              </p:nvCxnSpPr>
              <p:spPr>
                <a:xfrm flipH="1">
                  <a:off x="2185970" y="4834152"/>
                  <a:ext cx="90311" cy="974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07564999-35CD-034C-936C-390FF0517D42}"/>
                    </a:ext>
                  </a:extLst>
                </p:cNvPr>
                <p:cNvSpPr/>
                <p:nvPr/>
              </p:nvSpPr>
              <p:spPr>
                <a:xfrm>
                  <a:off x="2975861" y="4923042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F31C9075-1122-DD4B-94B2-A7003C9A85B5}"/>
                    </a:ext>
                  </a:extLst>
                </p:cNvPr>
                <p:cNvSpPr/>
                <p:nvPr/>
              </p:nvSpPr>
              <p:spPr>
                <a:xfrm>
                  <a:off x="2975861" y="5353703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D7DED4C2-412E-1642-85ED-2D3A14287EB2}"/>
                    </a:ext>
                  </a:extLst>
                </p:cNvPr>
                <p:cNvSpPr/>
                <p:nvPr/>
              </p:nvSpPr>
              <p:spPr>
                <a:xfrm>
                  <a:off x="3125188" y="4766602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53DDC11B-CB15-2341-947E-B3C5F13CBBEE}"/>
                    </a:ext>
                  </a:extLst>
                </p:cNvPr>
                <p:cNvSpPr/>
                <p:nvPr/>
              </p:nvSpPr>
              <p:spPr>
                <a:xfrm>
                  <a:off x="3125188" y="5196321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73DCC89E-4B42-D14D-9D07-EEDB5ADE1B0E}"/>
                    </a:ext>
                  </a:extLst>
                </p:cNvPr>
                <p:cNvCxnSpPr>
                  <a:stCxn id="180" idx="4"/>
                  <a:endCxn id="181" idx="0"/>
                </p:cNvCxnSpPr>
                <p:nvPr/>
              </p:nvCxnSpPr>
              <p:spPr>
                <a:xfrm>
                  <a:off x="3017591" y="5006502"/>
                  <a:ext cx="0" cy="34720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EC77488-CD9C-5442-B3D2-3BEFBE04A4C0}"/>
                    </a:ext>
                  </a:extLst>
                </p:cNvPr>
                <p:cNvCxnSpPr>
                  <a:stCxn id="182" idx="4"/>
                  <a:endCxn id="183" idx="0"/>
                </p:cNvCxnSpPr>
                <p:nvPr/>
              </p:nvCxnSpPr>
              <p:spPr>
                <a:xfrm>
                  <a:off x="3166918" y="4850062"/>
                  <a:ext cx="0" cy="3462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309A3AE9-5C62-464F-AADE-698B7EE12F98}"/>
                    </a:ext>
                  </a:extLst>
                </p:cNvPr>
                <p:cNvCxnSpPr>
                  <a:stCxn id="181" idx="2"/>
                  <a:endCxn id="163" idx="6"/>
                </p:cNvCxnSpPr>
                <p:nvPr/>
              </p:nvCxnSpPr>
              <p:spPr>
                <a:xfrm flipH="1" flipV="1">
                  <a:off x="2635682" y="5391745"/>
                  <a:ext cx="340179" cy="36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403C3CB8-0756-1E41-BA6D-80F223FC50AB}"/>
                    </a:ext>
                  </a:extLst>
                </p:cNvPr>
                <p:cNvCxnSpPr>
                  <a:stCxn id="183" idx="2"/>
                  <a:endCxn id="164" idx="6"/>
                </p:cNvCxnSpPr>
                <p:nvPr/>
              </p:nvCxnSpPr>
              <p:spPr>
                <a:xfrm flipH="1" flipV="1">
                  <a:off x="2801356" y="5234363"/>
                  <a:ext cx="323832" cy="36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A48E0BAE-E222-DA4C-B323-5929B760EEF4}"/>
                    </a:ext>
                  </a:extLst>
                </p:cNvPr>
                <p:cNvCxnSpPr>
                  <a:stCxn id="182" idx="2"/>
                  <a:endCxn id="165" idx="6"/>
                </p:cNvCxnSpPr>
                <p:nvPr/>
              </p:nvCxnSpPr>
              <p:spPr>
                <a:xfrm flipH="1" flipV="1">
                  <a:off x="2801356" y="4804644"/>
                  <a:ext cx="323832" cy="36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2F001908-E3F7-8041-9799-F772E4850B2B}"/>
                    </a:ext>
                  </a:extLst>
                </p:cNvPr>
                <p:cNvCxnSpPr>
                  <a:stCxn id="180" idx="2"/>
                  <a:endCxn id="161" idx="6"/>
                </p:cNvCxnSpPr>
                <p:nvPr/>
              </p:nvCxnSpPr>
              <p:spPr>
                <a:xfrm flipH="1" flipV="1">
                  <a:off x="2635637" y="4961084"/>
                  <a:ext cx="340224" cy="36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077C45FE-0814-3749-9A16-9ED6A466190F}"/>
                    </a:ext>
                  </a:extLst>
                </p:cNvPr>
                <p:cNvCxnSpPr>
                  <a:stCxn id="183" idx="3"/>
                  <a:endCxn id="181" idx="7"/>
                </p:cNvCxnSpPr>
                <p:nvPr/>
              </p:nvCxnSpPr>
              <p:spPr>
                <a:xfrm flipH="1">
                  <a:off x="3047099" y="5267559"/>
                  <a:ext cx="90311" cy="9836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80F5341B-19DF-0049-B765-A15CAE822D14}"/>
                    </a:ext>
                  </a:extLst>
                </p:cNvPr>
                <p:cNvCxnSpPr>
                  <a:stCxn id="182" idx="3"/>
                  <a:endCxn id="180" idx="7"/>
                </p:cNvCxnSpPr>
                <p:nvPr/>
              </p:nvCxnSpPr>
              <p:spPr>
                <a:xfrm flipH="1">
                  <a:off x="3047099" y="4837840"/>
                  <a:ext cx="90311" cy="974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A31793CC-18E6-4A42-9C5F-209F1F312054}"/>
                    </a:ext>
                  </a:extLst>
                </p:cNvPr>
                <p:cNvSpPr/>
                <p:nvPr/>
              </p:nvSpPr>
              <p:spPr>
                <a:xfrm>
                  <a:off x="2112712" y="4500788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5A239E7A-6DDC-834A-B718-5B23D0E64B59}"/>
                    </a:ext>
                  </a:extLst>
                </p:cNvPr>
                <p:cNvSpPr/>
                <p:nvPr/>
              </p:nvSpPr>
              <p:spPr>
                <a:xfrm>
                  <a:off x="2550157" y="4500788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654530C-4FBA-E443-914A-71754E98C2C4}"/>
                    </a:ext>
                  </a:extLst>
                </p:cNvPr>
                <p:cNvSpPr/>
                <p:nvPr/>
              </p:nvSpPr>
              <p:spPr>
                <a:xfrm>
                  <a:off x="2715876" y="4344348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141F13DD-EBBC-A440-A727-9666AC6AF462}"/>
                    </a:ext>
                  </a:extLst>
                </p:cNvPr>
                <p:cNvSpPr/>
                <p:nvPr/>
              </p:nvSpPr>
              <p:spPr>
                <a:xfrm>
                  <a:off x="2262039" y="4344348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F9012458-4238-FC49-8C33-87539367595C}"/>
                    </a:ext>
                  </a:extLst>
                </p:cNvPr>
                <p:cNvCxnSpPr>
                  <a:stCxn id="194" idx="2"/>
                  <a:endCxn id="195" idx="6"/>
                </p:cNvCxnSpPr>
                <p:nvPr/>
              </p:nvCxnSpPr>
              <p:spPr>
                <a:xfrm flipH="1">
                  <a:off x="2345499" y="4386078"/>
                  <a:ext cx="370377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14C03C29-DDD9-D748-AABB-173776F66EED}"/>
                    </a:ext>
                  </a:extLst>
                </p:cNvPr>
                <p:cNvCxnSpPr>
                  <a:stCxn id="193" idx="2"/>
                  <a:endCxn id="192" idx="6"/>
                </p:cNvCxnSpPr>
                <p:nvPr/>
              </p:nvCxnSpPr>
              <p:spPr>
                <a:xfrm flipH="1">
                  <a:off x="2196172" y="4542518"/>
                  <a:ext cx="353985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EBDB926F-3A3C-7E45-813F-1C7EF6C42151}"/>
                    </a:ext>
                  </a:extLst>
                </p:cNvPr>
                <p:cNvCxnSpPr>
                  <a:stCxn id="194" idx="3"/>
                  <a:endCxn id="193" idx="7"/>
                </p:cNvCxnSpPr>
                <p:nvPr/>
              </p:nvCxnSpPr>
              <p:spPr>
                <a:xfrm flipH="1">
                  <a:off x="2621395" y="4415586"/>
                  <a:ext cx="106703" cy="974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0BB3B557-29A8-7D44-8850-EC49AABC117D}"/>
                    </a:ext>
                  </a:extLst>
                </p:cNvPr>
                <p:cNvCxnSpPr>
                  <a:stCxn id="195" idx="3"/>
                  <a:endCxn id="192" idx="7"/>
                </p:cNvCxnSpPr>
                <p:nvPr/>
              </p:nvCxnSpPr>
              <p:spPr>
                <a:xfrm flipH="1">
                  <a:off x="2183950" y="4415586"/>
                  <a:ext cx="90311" cy="974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D98562EB-F304-A24A-9CBE-5EEDC02E643D}"/>
                    </a:ext>
                  </a:extLst>
                </p:cNvPr>
                <p:cNvSpPr/>
                <p:nvPr/>
              </p:nvSpPr>
              <p:spPr>
                <a:xfrm>
                  <a:off x="2973841" y="4504476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57F454E3-7D0D-8C4C-A981-734467E52C9C}"/>
                    </a:ext>
                  </a:extLst>
                </p:cNvPr>
                <p:cNvSpPr/>
                <p:nvPr/>
              </p:nvSpPr>
              <p:spPr>
                <a:xfrm>
                  <a:off x="3123168" y="4348036"/>
                  <a:ext cx="83460" cy="8346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9143B691-CF42-674B-8721-5F1CAEFE5A5D}"/>
                    </a:ext>
                  </a:extLst>
                </p:cNvPr>
                <p:cNvCxnSpPr>
                  <a:stCxn id="201" idx="2"/>
                  <a:endCxn id="194" idx="6"/>
                </p:cNvCxnSpPr>
                <p:nvPr/>
              </p:nvCxnSpPr>
              <p:spPr>
                <a:xfrm flipH="1" flipV="1">
                  <a:off x="2799336" y="4386078"/>
                  <a:ext cx="323832" cy="36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DBFB671F-73E7-AD4D-928D-4E9EC3AB7157}"/>
                    </a:ext>
                  </a:extLst>
                </p:cNvPr>
                <p:cNvCxnSpPr>
                  <a:stCxn id="200" idx="2"/>
                  <a:endCxn id="193" idx="6"/>
                </p:cNvCxnSpPr>
                <p:nvPr/>
              </p:nvCxnSpPr>
              <p:spPr>
                <a:xfrm flipH="1" flipV="1">
                  <a:off x="2633617" y="4542518"/>
                  <a:ext cx="340224" cy="36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8369FD12-5BB4-DD4C-AA02-0A1EAE6A8A02}"/>
                    </a:ext>
                  </a:extLst>
                </p:cNvPr>
                <p:cNvCxnSpPr>
                  <a:stCxn id="201" idx="3"/>
                  <a:endCxn id="200" idx="7"/>
                </p:cNvCxnSpPr>
                <p:nvPr/>
              </p:nvCxnSpPr>
              <p:spPr>
                <a:xfrm flipH="1">
                  <a:off x="3045079" y="4419274"/>
                  <a:ext cx="90311" cy="974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74E15417-D5A6-9144-B9E5-F70197CC87C6}"/>
                    </a:ext>
                  </a:extLst>
                </p:cNvPr>
                <p:cNvCxnSpPr>
                  <a:stCxn id="200" idx="4"/>
                  <a:endCxn id="180" idx="0"/>
                </p:cNvCxnSpPr>
                <p:nvPr/>
              </p:nvCxnSpPr>
              <p:spPr>
                <a:xfrm>
                  <a:off x="3015571" y="4587936"/>
                  <a:ext cx="2020" cy="33510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1364102F-0C19-8A47-9780-F18E277223FB}"/>
                    </a:ext>
                  </a:extLst>
                </p:cNvPr>
                <p:cNvCxnSpPr>
                  <a:stCxn id="201" idx="4"/>
                  <a:endCxn id="182" idx="0"/>
                </p:cNvCxnSpPr>
                <p:nvPr/>
              </p:nvCxnSpPr>
              <p:spPr>
                <a:xfrm>
                  <a:off x="3164898" y="4431496"/>
                  <a:ext cx="2020" cy="33510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8C829267-5166-8940-92BF-12DE36360BD0}"/>
                    </a:ext>
                  </a:extLst>
                </p:cNvPr>
                <p:cNvCxnSpPr>
                  <a:stCxn id="194" idx="4"/>
                  <a:endCxn id="165" idx="0"/>
                </p:cNvCxnSpPr>
                <p:nvPr/>
              </p:nvCxnSpPr>
              <p:spPr>
                <a:xfrm>
                  <a:off x="2757606" y="4427808"/>
                  <a:ext cx="2020" cy="33510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CE4C71DE-581E-AE4E-99BE-51760AFF625A}"/>
                    </a:ext>
                  </a:extLst>
                </p:cNvPr>
                <p:cNvCxnSpPr>
                  <a:stCxn id="193" idx="4"/>
                  <a:endCxn id="161" idx="0"/>
                </p:cNvCxnSpPr>
                <p:nvPr/>
              </p:nvCxnSpPr>
              <p:spPr>
                <a:xfrm>
                  <a:off x="2591887" y="4584248"/>
                  <a:ext cx="2020" cy="33510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7458804F-170D-2A4B-B023-B443DF75882C}"/>
                    </a:ext>
                  </a:extLst>
                </p:cNvPr>
                <p:cNvCxnSpPr>
                  <a:stCxn id="192" idx="4"/>
                  <a:endCxn id="160" idx="0"/>
                </p:cNvCxnSpPr>
                <p:nvPr/>
              </p:nvCxnSpPr>
              <p:spPr>
                <a:xfrm>
                  <a:off x="2154442" y="4584248"/>
                  <a:ext cx="2020" cy="33510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89708B0A-FB35-FD43-9381-3A3A7792E742}"/>
                    </a:ext>
                  </a:extLst>
                </p:cNvPr>
                <p:cNvCxnSpPr>
                  <a:stCxn id="195" idx="4"/>
                  <a:endCxn id="166" idx="0"/>
                </p:cNvCxnSpPr>
                <p:nvPr/>
              </p:nvCxnSpPr>
              <p:spPr>
                <a:xfrm>
                  <a:off x="2303769" y="4427808"/>
                  <a:ext cx="2020" cy="33510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CF63D64-3522-804A-8825-2EED0526C6A7}"/>
                </a:ext>
              </a:extLst>
            </p:cNvPr>
            <p:cNvSpPr/>
            <p:nvPr/>
          </p:nvSpPr>
          <p:spPr>
            <a:xfrm>
              <a:off x="4367174" y="1896293"/>
              <a:ext cx="1710438" cy="3113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System Topology</a:t>
              </a:r>
            </a:p>
            <a:p>
              <a:pPr algn="ctr"/>
              <a:r>
                <a:rPr lang="en-US" sz="1400" dirty="0">
                  <a:latin typeface="Helvetica" pitchFamily="2" charset="0"/>
                </a:rPr>
                <a:t>Extraction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31B92C4-D3D8-5B4B-812E-4AF8053FC599}"/>
                </a:ext>
              </a:extLst>
            </p:cNvPr>
            <p:cNvGrpSpPr/>
            <p:nvPr/>
          </p:nvGrpSpPr>
          <p:grpSpPr>
            <a:xfrm>
              <a:off x="2003263" y="2296457"/>
              <a:ext cx="1751690" cy="1048945"/>
              <a:chOff x="2003263" y="2160300"/>
              <a:chExt cx="1751690" cy="1048945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3ECC111C-F158-B347-9D0E-068B5E7990F6}"/>
                  </a:ext>
                </a:extLst>
              </p:cNvPr>
              <p:cNvGrpSpPr/>
              <p:nvPr/>
            </p:nvGrpSpPr>
            <p:grpSpPr>
              <a:xfrm>
                <a:off x="3075931" y="2255729"/>
                <a:ext cx="679022" cy="698592"/>
                <a:chOff x="3416927" y="1122248"/>
                <a:chExt cx="679022" cy="698592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C94A5AE4-93B4-8242-833D-0F4B4CF981A7}"/>
                    </a:ext>
                  </a:extLst>
                </p:cNvPr>
                <p:cNvSpPr/>
                <p:nvPr/>
              </p:nvSpPr>
              <p:spPr>
                <a:xfrm>
                  <a:off x="3416927" y="1378154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FF382EA5-FD5F-4B47-8AF3-6AEABB7BCCD4}"/>
                    </a:ext>
                  </a:extLst>
                </p:cNvPr>
                <p:cNvSpPr/>
                <p:nvPr/>
              </p:nvSpPr>
              <p:spPr>
                <a:xfrm>
                  <a:off x="4021829" y="1378154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3621CFA-DAA5-4B42-B8E9-559C71B7D1D6}"/>
                    </a:ext>
                  </a:extLst>
                </p:cNvPr>
                <p:cNvSpPr/>
                <p:nvPr/>
              </p:nvSpPr>
              <p:spPr>
                <a:xfrm>
                  <a:off x="3526662" y="1742778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5FD93799-6956-D34A-9B82-9A48CB4973F3}"/>
                    </a:ext>
                  </a:extLst>
                </p:cNvPr>
                <p:cNvSpPr/>
                <p:nvPr/>
              </p:nvSpPr>
              <p:spPr>
                <a:xfrm>
                  <a:off x="3909487" y="1742341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8AE0A4B5-52DD-C449-BD89-EBB52EBC35B7}"/>
                    </a:ext>
                  </a:extLst>
                </p:cNvPr>
                <p:cNvCxnSpPr>
                  <a:cxnSpLocks/>
                  <a:stCxn id="143" idx="6"/>
                  <a:endCxn id="144" idx="2"/>
                </p:cNvCxnSpPr>
                <p:nvPr/>
              </p:nvCxnSpPr>
              <p:spPr>
                <a:xfrm>
                  <a:off x="3491047" y="1417185"/>
                  <a:ext cx="53078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E4BB82EA-97DF-4B4E-BDC6-D6ABEDB50B33}"/>
                    </a:ext>
                  </a:extLst>
                </p:cNvPr>
                <p:cNvCxnSpPr>
                  <a:cxnSpLocks/>
                  <a:stCxn id="146" idx="7"/>
                  <a:endCxn id="144" idx="4"/>
                </p:cNvCxnSpPr>
                <p:nvPr/>
              </p:nvCxnSpPr>
              <p:spPr>
                <a:xfrm flipV="1">
                  <a:off x="3972752" y="1456216"/>
                  <a:ext cx="86137" cy="29755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83DB2633-8E4E-CB47-A9B6-9CFC94C36380}"/>
                    </a:ext>
                  </a:extLst>
                </p:cNvPr>
                <p:cNvCxnSpPr>
                  <a:cxnSpLocks/>
                  <a:stCxn id="145" idx="6"/>
                  <a:endCxn id="146" idx="2"/>
                </p:cNvCxnSpPr>
                <p:nvPr/>
              </p:nvCxnSpPr>
              <p:spPr>
                <a:xfrm flipV="1">
                  <a:off x="3600782" y="1781372"/>
                  <a:ext cx="308705" cy="43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3E5750FF-B75C-BB4A-B98C-13F0217B3C5B}"/>
                    </a:ext>
                  </a:extLst>
                </p:cNvPr>
                <p:cNvCxnSpPr>
                  <a:cxnSpLocks/>
                  <a:stCxn id="143" idx="4"/>
                  <a:endCxn id="145" idx="1"/>
                </p:cNvCxnSpPr>
                <p:nvPr/>
              </p:nvCxnSpPr>
              <p:spPr>
                <a:xfrm>
                  <a:off x="3453987" y="1456216"/>
                  <a:ext cx="83530" cy="29799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52E4B36F-621B-C448-BAE3-771266C3BBCD}"/>
                    </a:ext>
                  </a:extLst>
                </p:cNvPr>
                <p:cNvCxnSpPr>
                  <a:cxnSpLocks/>
                  <a:stCxn id="144" idx="3"/>
                  <a:endCxn id="145" idx="7"/>
                </p:cNvCxnSpPr>
                <p:nvPr/>
              </p:nvCxnSpPr>
              <p:spPr>
                <a:xfrm flipH="1">
                  <a:off x="3589927" y="1444784"/>
                  <a:ext cx="442757" cy="30942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8F6EE441-2CB0-A541-A498-85A07030E05D}"/>
                    </a:ext>
                  </a:extLst>
                </p:cNvPr>
                <p:cNvCxnSpPr>
                  <a:stCxn id="143" idx="5"/>
                  <a:endCxn id="146" idx="1"/>
                </p:cNvCxnSpPr>
                <p:nvPr/>
              </p:nvCxnSpPr>
              <p:spPr>
                <a:xfrm>
                  <a:off x="3480192" y="1444784"/>
                  <a:ext cx="440150" cy="30898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369EA1CB-563B-A240-A33A-9ADC0233D94D}"/>
                    </a:ext>
                  </a:extLst>
                </p:cNvPr>
                <p:cNvSpPr/>
                <p:nvPr/>
              </p:nvSpPr>
              <p:spPr>
                <a:xfrm>
                  <a:off x="3695849" y="1122248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2B1FE070-4C28-094E-8A03-7C1DF716580B}"/>
                    </a:ext>
                  </a:extLst>
                </p:cNvPr>
                <p:cNvCxnSpPr>
                  <a:cxnSpLocks/>
                  <a:stCxn id="153" idx="3"/>
                  <a:endCxn id="143" idx="7"/>
                </p:cNvCxnSpPr>
                <p:nvPr/>
              </p:nvCxnSpPr>
              <p:spPr>
                <a:xfrm flipH="1">
                  <a:off x="3480192" y="1188878"/>
                  <a:ext cx="226512" cy="2007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8E5C6FBD-B7CE-274A-9338-C480189E28D5}"/>
                    </a:ext>
                  </a:extLst>
                </p:cNvPr>
                <p:cNvCxnSpPr>
                  <a:cxnSpLocks/>
                  <a:stCxn id="153" idx="5"/>
                  <a:endCxn id="144" idx="1"/>
                </p:cNvCxnSpPr>
                <p:nvPr/>
              </p:nvCxnSpPr>
              <p:spPr>
                <a:xfrm>
                  <a:off x="3759114" y="1188878"/>
                  <a:ext cx="273570" cy="2007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D4AB83F2-BE81-A843-B5DE-8B924E13A1B0}"/>
                    </a:ext>
                  </a:extLst>
                </p:cNvPr>
                <p:cNvCxnSpPr>
                  <a:cxnSpLocks/>
                  <a:stCxn id="153" idx="4"/>
                  <a:endCxn id="146" idx="0"/>
                </p:cNvCxnSpPr>
                <p:nvPr/>
              </p:nvCxnSpPr>
              <p:spPr>
                <a:xfrm>
                  <a:off x="3732909" y="1200310"/>
                  <a:ext cx="213638" cy="54203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42207F4F-D822-0F40-9D0C-4B14792F517C}"/>
                    </a:ext>
                  </a:extLst>
                </p:cNvPr>
                <p:cNvCxnSpPr>
                  <a:cxnSpLocks/>
                  <a:stCxn id="153" idx="4"/>
                  <a:endCxn id="145" idx="0"/>
                </p:cNvCxnSpPr>
                <p:nvPr/>
              </p:nvCxnSpPr>
              <p:spPr>
                <a:xfrm flipH="1">
                  <a:off x="3563722" y="1200310"/>
                  <a:ext cx="169187" cy="54246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3462C48-ED3B-B847-975A-2B677C705E1D}"/>
                  </a:ext>
                </a:extLst>
              </p:cNvPr>
              <p:cNvCxnSpPr>
                <a:cxnSpLocks/>
                <a:stCxn id="153" idx="2"/>
                <a:endCxn id="105" idx="6"/>
              </p:cNvCxnSpPr>
              <p:nvPr/>
            </p:nvCxnSpPr>
            <p:spPr>
              <a:xfrm flipH="1" flipV="1">
                <a:off x="2453798" y="2199331"/>
                <a:ext cx="901055" cy="95429"/>
              </a:xfrm>
              <a:prstGeom prst="line">
                <a:avLst/>
              </a:prstGeom>
              <a:ln w="63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6FBB0C7-AF7D-F54D-B17A-7C63754C1526}"/>
                  </a:ext>
                </a:extLst>
              </p:cNvPr>
              <p:cNvCxnSpPr>
                <a:cxnSpLocks/>
                <a:stCxn id="143" idx="2"/>
                <a:endCxn id="111" idx="6"/>
              </p:cNvCxnSpPr>
              <p:nvPr/>
            </p:nvCxnSpPr>
            <p:spPr>
              <a:xfrm flipH="1">
                <a:off x="2809389" y="2550666"/>
                <a:ext cx="266542" cy="7155"/>
              </a:xfrm>
              <a:prstGeom prst="line">
                <a:avLst/>
              </a:prstGeom>
              <a:ln w="63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BF7B954-31B0-2042-96FF-60E41B0C0E76}"/>
                  </a:ext>
                </a:extLst>
              </p:cNvPr>
              <p:cNvCxnSpPr>
                <a:cxnSpLocks/>
                <a:stCxn id="119" idx="6"/>
                <a:endCxn id="145" idx="2"/>
              </p:cNvCxnSpPr>
              <p:nvPr/>
            </p:nvCxnSpPr>
            <p:spPr>
              <a:xfrm>
                <a:off x="2701894" y="2817307"/>
                <a:ext cx="483772" cy="97983"/>
              </a:xfrm>
              <a:prstGeom prst="line">
                <a:avLst/>
              </a:prstGeom>
              <a:ln w="63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5EF6EE7-645B-8544-B5D7-C446D838762F}"/>
                  </a:ext>
                </a:extLst>
              </p:cNvPr>
              <p:cNvCxnSpPr>
                <a:cxnSpLocks/>
                <a:stCxn id="143" idx="2"/>
                <a:endCxn id="117" idx="6"/>
              </p:cNvCxnSpPr>
              <p:nvPr/>
            </p:nvCxnSpPr>
            <p:spPr>
              <a:xfrm flipH="1" flipV="1">
                <a:off x="2701894" y="2320931"/>
                <a:ext cx="374037" cy="229735"/>
              </a:xfrm>
              <a:prstGeom prst="line">
                <a:avLst/>
              </a:prstGeom>
              <a:ln w="63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DB3642A-D0D2-9849-9014-85A7DA9A86E8}"/>
                  </a:ext>
                </a:extLst>
              </p:cNvPr>
              <p:cNvCxnSpPr>
                <a:cxnSpLocks/>
                <a:stCxn id="153" idx="2"/>
                <a:endCxn id="117" idx="7"/>
              </p:cNvCxnSpPr>
              <p:nvPr/>
            </p:nvCxnSpPr>
            <p:spPr>
              <a:xfrm flipH="1" flipV="1">
                <a:off x="2691039" y="2293332"/>
                <a:ext cx="663814" cy="1428"/>
              </a:xfrm>
              <a:prstGeom prst="line">
                <a:avLst/>
              </a:prstGeom>
              <a:ln w="63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E32FC09-9069-3D48-8770-F635567BA3AA}"/>
                  </a:ext>
                </a:extLst>
              </p:cNvPr>
              <p:cNvCxnSpPr>
                <a:cxnSpLocks/>
                <a:stCxn id="119" idx="7"/>
                <a:endCxn id="143" idx="2"/>
              </p:cNvCxnSpPr>
              <p:nvPr/>
            </p:nvCxnSpPr>
            <p:spPr>
              <a:xfrm flipV="1">
                <a:off x="2691039" y="2550666"/>
                <a:ext cx="384892" cy="239042"/>
              </a:xfrm>
              <a:prstGeom prst="line">
                <a:avLst/>
              </a:prstGeom>
              <a:ln w="63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6838962-75FA-2A4D-AAE3-2AB281DE7EBD}"/>
                  </a:ext>
                </a:extLst>
              </p:cNvPr>
              <p:cNvCxnSpPr>
                <a:cxnSpLocks/>
                <a:stCxn id="145" idx="1"/>
                <a:endCxn id="111" idx="5"/>
              </p:cNvCxnSpPr>
              <p:nvPr/>
            </p:nvCxnSpPr>
            <p:spPr>
              <a:xfrm flipH="1" flipV="1">
                <a:off x="2798534" y="2585420"/>
                <a:ext cx="397987" cy="302271"/>
              </a:xfrm>
              <a:prstGeom prst="line">
                <a:avLst/>
              </a:prstGeom>
              <a:ln w="63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DB9E5B5-81B8-7449-8CD4-EEBBBE8BD677}"/>
                  </a:ext>
                </a:extLst>
              </p:cNvPr>
              <p:cNvCxnSpPr>
                <a:cxnSpLocks/>
                <a:stCxn id="106" idx="6"/>
                <a:endCxn id="145" idx="2"/>
              </p:cNvCxnSpPr>
              <p:nvPr/>
            </p:nvCxnSpPr>
            <p:spPr>
              <a:xfrm flipV="1">
                <a:off x="2437733" y="2915290"/>
                <a:ext cx="747933" cy="41071"/>
              </a:xfrm>
              <a:prstGeom prst="line">
                <a:avLst/>
              </a:prstGeom>
              <a:ln w="63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A54C1BE-17C0-684A-8B78-3491677BA2B6}"/>
                  </a:ext>
                </a:extLst>
              </p:cNvPr>
              <p:cNvSpPr/>
              <p:nvPr/>
            </p:nvSpPr>
            <p:spPr>
              <a:xfrm>
                <a:off x="2103331" y="3021451"/>
                <a:ext cx="592930" cy="1877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Helvetica" pitchFamily="2" charset="0"/>
                  </a:rPr>
                  <a:t>XGC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1A16E28-1D06-714B-8D14-5233EC6342DC}"/>
                  </a:ext>
                </a:extLst>
              </p:cNvPr>
              <p:cNvSpPr/>
              <p:nvPr/>
            </p:nvSpPr>
            <p:spPr>
              <a:xfrm>
                <a:off x="3028790" y="3021451"/>
                <a:ext cx="629517" cy="1877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Helvetica" pitchFamily="2" charset="0"/>
                  </a:rPr>
                  <a:t>GENE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C4CD799E-2FC4-9F44-A8A1-C436362ABC2D}"/>
                  </a:ext>
                </a:extLst>
              </p:cNvPr>
              <p:cNvGrpSpPr/>
              <p:nvPr/>
            </p:nvGrpSpPr>
            <p:grpSpPr>
              <a:xfrm>
                <a:off x="2003263" y="2160300"/>
                <a:ext cx="806126" cy="835092"/>
                <a:chOff x="1454811" y="2238423"/>
                <a:chExt cx="806126" cy="835092"/>
              </a:xfrm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F8E1CE2F-C7F1-B044-A77A-AA2A42FC35C9}"/>
                    </a:ext>
                  </a:extLst>
                </p:cNvPr>
                <p:cNvSpPr/>
                <p:nvPr/>
              </p:nvSpPr>
              <p:spPr>
                <a:xfrm>
                  <a:off x="1831226" y="2238423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17CEF8FE-D423-BF4F-9B0E-9345D8736159}"/>
                    </a:ext>
                  </a:extLst>
                </p:cNvPr>
                <p:cNvSpPr/>
                <p:nvPr/>
              </p:nvSpPr>
              <p:spPr>
                <a:xfrm>
                  <a:off x="1815161" y="2995453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F3C953AB-23B1-334B-ABA3-4E02227566ED}"/>
                    </a:ext>
                  </a:extLst>
                </p:cNvPr>
                <p:cNvSpPr/>
                <p:nvPr/>
              </p:nvSpPr>
              <p:spPr>
                <a:xfrm>
                  <a:off x="1454811" y="2596913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D01BEF54-7F15-C34A-AAEE-1E3ECDE7B8B9}"/>
                    </a:ext>
                  </a:extLst>
                </p:cNvPr>
                <p:cNvSpPr/>
                <p:nvPr/>
              </p:nvSpPr>
              <p:spPr>
                <a:xfrm>
                  <a:off x="2186817" y="2596913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FF3E945D-EE4B-E944-86D9-6EF9F75C83E4}"/>
                    </a:ext>
                  </a:extLst>
                </p:cNvPr>
                <p:cNvSpPr/>
                <p:nvPr/>
              </p:nvSpPr>
              <p:spPr>
                <a:xfrm>
                  <a:off x="1549702" y="2360023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DF36520-6706-3B41-A41D-BDC437FAA04A}"/>
                    </a:ext>
                  </a:extLst>
                </p:cNvPr>
                <p:cNvSpPr/>
                <p:nvPr/>
              </p:nvSpPr>
              <p:spPr>
                <a:xfrm>
                  <a:off x="2079322" y="2360023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DFEC5C66-690E-4C4E-905F-4D0EF3D59E20}"/>
                    </a:ext>
                  </a:extLst>
                </p:cNvPr>
                <p:cNvSpPr/>
                <p:nvPr/>
              </p:nvSpPr>
              <p:spPr>
                <a:xfrm>
                  <a:off x="1549657" y="2880651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0C3E41AE-56F3-9142-8FEC-3B34243DA332}"/>
                    </a:ext>
                  </a:extLst>
                </p:cNvPr>
                <p:cNvSpPr/>
                <p:nvPr/>
              </p:nvSpPr>
              <p:spPr>
                <a:xfrm>
                  <a:off x="2079322" y="2856399"/>
                  <a:ext cx="74120" cy="7806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 anchorCtr="0"/>
                <a:lstStyle/>
                <a:p>
                  <a:pPr algn="ctr"/>
                  <a:endParaRPr lang="en-US" sz="1400">
                    <a:latin typeface="Helvetica"/>
                    <a:cs typeface="Helvetica"/>
                  </a:endParaRPr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30B839AD-9A94-514E-A70D-ABCB4A384725}"/>
                    </a:ext>
                  </a:extLst>
                </p:cNvPr>
                <p:cNvCxnSpPr>
                  <a:stCxn id="112" idx="7"/>
                  <a:endCxn id="105" idx="2"/>
                </p:cNvCxnSpPr>
                <p:nvPr/>
              </p:nvCxnSpPr>
              <p:spPr>
                <a:xfrm flipV="1">
                  <a:off x="1612967" y="2277454"/>
                  <a:ext cx="218259" cy="9400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AE65C187-0DE0-1A4F-BA7B-A158A5A7EB74}"/>
                    </a:ext>
                  </a:extLst>
                </p:cNvPr>
                <p:cNvCxnSpPr>
                  <a:stCxn id="117" idx="1"/>
                  <a:endCxn id="105" idx="6"/>
                </p:cNvCxnSpPr>
                <p:nvPr/>
              </p:nvCxnSpPr>
              <p:spPr>
                <a:xfrm flipH="1" flipV="1">
                  <a:off x="1905346" y="2277454"/>
                  <a:ext cx="184831" cy="9400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C5962CCF-E52D-8846-8788-B27D08DDF856}"/>
                    </a:ext>
                  </a:extLst>
                </p:cNvPr>
                <p:cNvCxnSpPr>
                  <a:stCxn id="111" idx="0"/>
                  <a:endCxn id="117" idx="5"/>
                </p:cNvCxnSpPr>
                <p:nvPr/>
              </p:nvCxnSpPr>
              <p:spPr>
                <a:xfrm flipH="1" flipV="1">
                  <a:off x="2142588" y="2426653"/>
                  <a:ext cx="81290" cy="17026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EECA284-3D68-9E4D-87E1-0A02AEEF65C5}"/>
                    </a:ext>
                  </a:extLst>
                </p:cNvPr>
                <p:cNvCxnSpPr>
                  <a:stCxn id="119" idx="7"/>
                  <a:endCxn id="111" idx="4"/>
                </p:cNvCxnSpPr>
                <p:nvPr/>
              </p:nvCxnSpPr>
              <p:spPr>
                <a:xfrm flipV="1">
                  <a:off x="2142588" y="2674975"/>
                  <a:ext cx="81290" cy="19285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FC231ADD-80F6-9140-9F25-8F17809AC17D}"/>
                    </a:ext>
                  </a:extLst>
                </p:cNvPr>
                <p:cNvCxnSpPr>
                  <a:stCxn id="106" idx="6"/>
                  <a:endCxn id="119" idx="3"/>
                </p:cNvCxnSpPr>
                <p:nvPr/>
              </p:nvCxnSpPr>
              <p:spPr>
                <a:xfrm flipV="1">
                  <a:off x="1889281" y="2923028"/>
                  <a:ext cx="200896" cy="11145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A090F00D-6182-E046-BE24-3212FEA214B5}"/>
                    </a:ext>
                  </a:extLst>
                </p:cNvPr>
                <p:cNvCxnSpPr>
                  <a:stCxn id="118" idx="5"/>
                  <a:endCxn id="106" idx="2"/>
                </p:cNvCxnSpPr>
                <p:nvPr/>
              </p:nvCxnSpPr>
              <p:spPr>
                <a:xfrm>
                  <a:off x="1612922" y="2947281"/>
                  <a:ext cx="202239" cy="8720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0D3AFE75-BF42-8944-8BF3-AC4E6339B0E3}"/>
                    </a:ext>
                  </a:extLst>
                </p:cNvPr>
                <p:cNvCxnSpPr>
                  <a:stCxn id="107" idx="4"/>
                  <a:endCxn id="118" idx="1"/>
                </p:cNvCxnSpPr>
                <p:nvPr/>
              </p:nvCxnSpPr>
              <p:spPr>
                <a:xfrm>
                  <a:off x="1491871" y="2674975"/>
                  <a:ext cx="68641" cy="21710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B7604517-754C-9B47-A051-8DCDE6E1D364}"/>
                    </a:ext>
                  </a:extLst>
                </p:cNvPr>
                <p:cNvCxnSpPr>
                  <a:stCxn id="112" idx="3"/>
                  <a:endCxn id="107" idx="0"/>
                </p:cNvCxnSpPr>
                <p:nvPr/>
              </p:nvCxnSpPr>
              <p:spPr>
                <a:xfrm flipH="1">
                  <a:off x="1491871" y="2426653"/>
                  <a:ext cx="68686" cy="17026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8D587BA5-F802-FF44-84CA-B6AF4099F28F}"/>
                    </a:ext>
                  </a:extLst>
                </p:cNvPr>
                <p:cNvCxnSpPr>
                  <a:stCxn id="112" idx="5"/>
                  <a:endCxn id="106" idx="0"/>
                </p:cNvCxnSpPr>
                <p:nvPr/>
              </p:nvCxnSpPr>
              <p:spPr>
                <a:xfrm>
                  <a:off x="1612967" y="2426653"/>
                  <a:ext cx="239254" cy="56880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9DC52D6C-5AB2-4E4A-BA26-9A4B5A34336D}"/>
                    </a:ext>
                  </a:extLst>
                </p:cNvPr>
                <p:cNvCxnSpPr>
                  <a:stCxn id="117" idx="3"/>
                  <a:endCxn id="106" idx="0"/>
                </p:cNvCxnSpPr>
                <p:nvPr/>
              </p:nvCxnSpPr>
              <p:spPr>
                <a:xfrm flipH="1">
                  <a:off x="1852221" y="2426653"/>
                  <a:ext cx="237956" cy="56880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F6867E94-1A94-6345-8D78-C423A9235420}"/>
                    </a:ext>
                  </a:extLst>
                </p:cNvPr>
                <p:cNvCxnSpPr>
                  <a:stCxn id="117" idx="3"/>
                  <a:endCxn id="107" idx="6"/>
                </p:cNvCxnSpPr>
                <p:nvPr/>
              </p:nvCxnSpPr>
              <p:spPr>
                <a:xfrm flipH="1">
                  <a:off x="1528931" y="2426653"/>
                  <a:ext cx="561246" cy="20929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2ACBAA14-DAB5-9244-83B1-EAFA73A6B93F}"/>
                    </a:ext>
                  </a:extLst>
                </p:cNvPr>
                <p:cNvCxnSpPr>
                  <a:stCxn id="117" idx="3"/>
                  <a:endCxn id="118" idx="7"/>
                </p:cNvCxnSpPr>
                <p:nvPr/>
              </p:nvCxnSpPr>
              <p:spPr>
                <a:xfrm flipH="1">
                  <a:off x="1612922" y="2426653"/>
                  <a:ext cx="477255" cy="46543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8F72D0EE-6F53-854A-AE75-C33C3670AB41}"/>
                    </a:ext>
                  </a:extLst>
                </p:cNvPr>
                <p:cNvCxnSpPr>
                  <a:stCxn id="112" idx="5"/>
                  <a:endCxn id="119" idx="1"/>
                </p:cNvCxnSpPr>
                <p:nvPr/>
              </p:nvCxnSpPr>
              <p:spPr>
                <a:xfrm>
                  <a:off x="1612967" y="2426653"/>
                  <a:ext cx="477210" cy="44117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4CECE126-6910-EA45-8470-D8C0286A53EF}"/>
                    </a:ext>
                  </a:extLst>
                </p:cNvPr>
                <p:cNvCxnSpPr>
                  <a:endCxn id="111" idx="2"/>
                </p:cNvCxnSpPr>
                <p:nvPr/>
              </p:nvCxnSpPr>
              <p:spPr>
                <a:xfrm>
                  <a:off x="1612967" y="2426653"/>
                  <a:ext cx="573850" cy="20929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5C7F1F12-9A75-8A4D-97E1-B98366165F89}"/>
                    </a:ext>
                  </a:extLst>
                </p:cNvPr>
                <p:cNvCxnSpPr>
                  <a:cxnSpLocks/>
                  <a:stCxn id="105" idx="4"/>
                  <a:endCxn id="106" idx="0"/>
                </p:cNvCxnSpPr>
                <p:nvPr/>
              </p:nvCxnSpPr>
              <p:spPr>
                <a:xfrm flipH="1">
                  <a:off x="1852221" y="2316485"/>
                  <a:ext cx="16065" cy="67896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50CA518-D6DA-CD4E-9672-6F2A1A7EEA40}"/>
                    </a:ext>
                  </a:extLst>
                </p:cNvPr>
                <p:cNvCxnSpPr>
                  <a:cxnSpLocks/>
                  <a:stCxn id="107" idx="5"/>
                  <a:endCxn id="119" idx="2"/>
                </p:cNvCxnSpPr>
                <p:nvPr/>
              </p:nvCxnSpPr>
              <p:spPr>
                <a:xfrm>
                  <a:off x="1518076" y="2663543"/>
                  <a:ext cx="561246" cy="23188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D4C4C5B3-DB59-554A-B30F-33C0C1C41750}"/>
                    </a:ext>
                  </a:extLst>
                </p:cNvPr>
                <p:cNvCxnSpPr>
                  <a:cxnSpLocks/>
                  <a:stCxn id="111" idx="3"/>
                  <a:endCxn id="118" idx="6"/>
                </p:cNvCxnSpPr>
                <p:nvPr/>
              </p:nvCxnSpPr>
              <p:spPr>
                <a:xfrm flipH="1">
                  <a:off x="1623777" y="2663543"/>
                  <a:ext cx="573895" cy="25613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2C39E8DE-D692-FD42-96F3-D72BE69EA021}"/>
                  </a:ext>
                </a:extLst>
              </p:cNvPr>
              <p:cNvCxnSpPr>
                <a:cxnSpLocks/>
                <a:stCxn id="111" idx="7"/>
                <a:endCxn id="153" idx="2"/>
              </p:cNvCxnSpPr>
              <p:nvPr/>
            </p:nvCxnSpPr>
            <p:spPr>
              <a:xfrm flipV="1">
                <a:off x="2798534" y="2294760"/>
                <a:ext cx="556319" cy="235462"/>
              </a:xfrm>
              <a:prstGeom prst="line">
                <a:avLst/>
              </a:prstGeom>
              <a:ln w="63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30028F5-03B9-F846-B405-B163E1546D90}"/>
                </a:ext>
              </a:extLst>
            </p:cNvPr>
            <p:cNvSpPr/>
            <p:nvPr/>
          </p:nvSpPr>
          <p:spPr>
            <a:xfrm>
              <a:off x="4327933" y="816429"/>
              <a:ext cx="898309" cy="3705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GENE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4E2893C-A674-314D-99D9-9A7F13132CA6}"/>
                </a:ext>
              </a:extLst>
            </p:cNvPr>
            <p:cNvSpPr/>
            <p:nvPr/>
          </p:nvSpPr>
          <p:spPr>
            <a:xfrm>
              <a:off x="2782132" y="569852"/>
              <a:ext cx="2765944" cy="685986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Coupled Execution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2A4F3A7-0610-A44F-9423-F574D99E165A}"/>
                </a:ext>
              </a:extLst>
            </p:cNvPr>
            <p:cNvSpPr txBox="1"/>
            <p:nvPr/>
          </p:nvSpPr>
          <p:spPr>
            <a:xfrm>
              <a:off x="4327932" y="1014501"/>
              <a:ext cx="668611" cy="15989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rIns="0" rtlCol="0" anchor="ctr" anchorCtr="0">
              <a:noAutofit/>
            </a:bodyPr>
            <a:lstStyle/>
            <a:p>
              <a:pPr algn="ctr"/>
              <a:r>
                <a:rPr lang="en-US" sz="1400" dirty="0" err="1">
                  <a:latin typeface="Helvetica"/>
                  <a:cs typeface="Helvetica"/>
                </a:rPr>
                <a:t>SOSflow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2B86A3F-95BB-D24E-814E-4ADF7B004F98}"/>
                </a:ext>
              </a:extLst>
            </p:cNvPr>
            <p:cNvSpPr/>
            <p:nvPr/>
          </p:nvSpPr>
          <p:spPr>
            <a:xfrm>
              <a:off x="3108697" y="816429"/>
              <a:ext cx="898309" cy="3705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XGC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A6ECFC1-C69E-484C-9A60-C097A88D485D}"/>
                </a:ext>
              </a:extLst>
            </p:cNvPr>
            <p:cNvSpPr txBox="1"/>
            <p:nvPr/>
          </p:nvSpPr>
          <p:spPr>
            <a:xfrm>
              <a:off x="3325015" y="1014501"/>
              <a:ext cx="668611" cy="15989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rIns="0" rtlCol="0" anchor="ctr" anchorCtr="0">
              <a:noAutofit/>
            </a:bodyPr>
            <a:lstStyle/>
            <a:p>
              <a:pPr algn="ctr"/>
              <a:r>
                <a:rPr lang="en-US" sz="1400" dirty="0" err="1">
                  <a:latin typeface="Helvetica"/>
                  <a:cs typeface="Helvetica"/>
                </a:rPr>
                <a:t>SOSflow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2534107-EAFC-984F-B406-BCAFE2C7FE8D}"/>
                </a:ext>
              </a:extLst>
            </p:cNvPr>
            <p:cNvCxnSpPr/>
            <p:nvPr/>
          </p:nvCxnSpPr>
          <p:spPr>
            <a:xfrm>
              <a:off x="4034799" y="873657"/>
              <a:ext cx="27367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22E55F3-6BAF-C440-93E8-BDB1F57D60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9161" y="961121"/>
              <a:ext cx="273672" cy="5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A8EDB53-8D6A-8844-BF8A-2D9A141CA26A}"/>
                </a:ext>
              </a:extLst>
            </p:cNvPr>
            <p:cNvSpPr txBox="1"/>
            <p:nvPr/>
          </p:nvSpPr>
          <p:spPr>
            <a:xfrm>
              <a:off x="3182816" y="3360493"/>
              <a:ext cx="2101110" cy="25527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Helvetica"/>
                  <a:cs typeface="Helvetica"/>
                </a:rPr>
                <a:t>Task Graph Embedding (TGE)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2E63857-0884-AD4C-B8EF-239BACB584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9041" y="2207622"/>
              <a:ext cx="4127" cy="11528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B90C73E8-5774-6F44-B1B3-6D94C29C9D9B}"/>
                </a:ext>
              </a:extLst>
            </p:cNvPr>
            <p:cNvCxnSpPr>
              <a:cxnSpLocks/>
            </p:cNvCxnSpPr>
            <p:nvPr/>
          </p:nvCxnSpPr>
          <p:spPr>
            <a:xfrm>
              <a:off x="3874074" y="2207622"/>
              <a:ext cx="0" cy="11528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Elbow Connector 83">
              <a:extLst>
                <a:ext uri="{FF2B5EF4-FFF2-40B4-BE49-F238E27FC236}">
                  <a16:creationId xmlns:a16="http://schemas.microsoft.com/office/drawing/2014/main" id="{50028627-9D8E-3A40-9830-722410D103CE}"/>
                </a:ext>
              </a:extLst>
            </p:cNvPr>
            <p:cNvCxnSpPr>
              <a:cxnSpLocks/>
              <a:stCxn id="69" idx="3"/>
              <a:endCxn id="72" idx="0"/>
            </p:cNvCxnSpPr>
            <p:nvPr/>
          </p:nvCxnSpPr>
          <p:spPr>
            <a:xfrm>
              <a:off x="4682012" y="1569938"/>
              <a:ext cx="540381" cy="32635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Elbow Connector 84">
              <a:extLst>
                <a:ext uri="{FF2B5EF4-FFF2-40B4-BE49-F238E27FC236}">
                  <a16:creationId xmlns:a16="http://schemas.microsoft.com/office/drawing/2014/main" id="{A404E6FB-2A8B-B848-A1C5-A28CE2D1B895}"/>
                </a:ext>
              </a:extLst>
            </p:cNvPr>
            <p:cNvCxnSpPr>
              <a:cxnSpLocks/>
              <a:stCxn id="69" idx="1"/>
              <a:endCxn id="70" idx="0"/>
            </p:cNvCxnSpPr>
            <p:nvPr/>
          </p:nvCxnSpPr>
          <p:spPr>
            <a:xfrm rot="10800000" flipV="1">
              <a:off x="3145091" y="1569937"/>
              <a:ext cx="429657" cy="32635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057462B-A9EE-FD4F-96CA-B33670D9D55D}"/>
                </a:ext>
              </a:extLst>
            </p:cNvPr>
            <p:cNvCxnSpPr>
              <a:cxnSpLocks/>
            </p:cNvCxnSpPr>
            <p:nvPr/>
          </p:nvCxnSpPr>
          <p:spPr>
            <a:xfrm>
              <a:off x="4493168" y="1187008"/>
              <a:ext cx="0" cy="3021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5AF4A12B-33C2-614C-B83B-401E8BA36DC6}"/>
                </a:ext>
              </a:extLst>
            </p:cNvPr>
            <p:cNvCxnSpPr>
              <a:cxnSpLocks/>
            </p:cNvCxnSpPr>
            <p:nvPr/>
          </p:nvCxnSpPr>
          <p:spPr>
            <a:xfrm>
              <a:off x="3860433" y="1187008"/>
              <a:ext cx="0" cy="3021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67D6AC6-6EA2-D648-A8A6-C93C10B0DADD}"/>
                </a:ext>
              </a:extLst>
            </p:cNvPr>
            <p:cNvSpPr txBox="1"/>
            <p:nvPr/>
          </p:nvSpPr>
          <p:spPr>
            <a:xfrm>
              <a:off x="3182816" y="3809368"/>
              <a:ext cx="2101110" cy="39495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400" dirty="0">
                  <a:latin typeface="Helvetica"/>
                  <a:cs typeface="Helvetica"/>
                </a:rPr>
                <a:t>New Process Placement Strategy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D0E36709-762B-694D-807A-1C39BF9FBF47}"/>
                </a:ext>
              </a:extLst>
            </p:cNvPr>
            <p:cNvCxnSpPr>
              <a:cxnSpLocks/>
              <a:stCxn id="81" idx="2"/>
              <a:endCxn id="88" idx="0"/>
            </p:cNvCxnSpPr>
            <p:nvPr/>
          </p:nvCxnSpPr>
          <p:spPr>
            <a:xfrm>
              <a:off x="4233371" y="3615765"/>
              <a:ext cx="0" cy="1936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3114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DA7DF8E-1552-7648-B3E4-CEDF8207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TGE with MONA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43F62F2-DD67-EE47-BADD-B8CEF325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3429"/>
            <a:ext cx="6238928" cy="4758084"/>
          </a:xfrm>
        </p:spPr>
        <p:txBody>
          <a:bodyPr/>
          <a:lstStyle/>
          <a:p>
            <a:r>
              <a:rPr lang="en-US" dirty="0"/>
              <a:t>Significance and Impact</a:t>
            </a:r>
          </a:p>
          <a:p>
            <a:pPr lvl="1"/>
            <a:r>
              <a:rPr lang="en-US" dirty="0"/>
              <a:t>MONA enables understanding of scalable scientific in situ workflows with dynamic extraction and interpretation of performance data.</a:t>
            </a:r>
          </a:p>
          <a:p>
            <a:pPr lvl="1"/>
            <a:r>
              <a:rPr lang="en-US" dirty="0"/>
              <a:t>MONA provides feed to network/graph analysis application (e.g., TGE)</a:t>
            </a:r>
          </a:p>
          <a:p>
            <a:r>
              <a:rPr lang="en-US" dirty="0"/>
              <a:t>Low-overhead monitoring to improve performance by intelligently placing codes onto HPC resources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9F867-40CA-A346-953A-4B6DFA4EDE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 b="3585"/>
          <a:stretch/>
        </p:blipFill>
        <p:spPr>
          <a:xfrm>
            <a:off x="6603997" y="220452"/>
            <a:ext cx="5181600" cy="293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88AB18-F8BD-C14D-8117-21902E5FD808}"/>
              </a:ext>
            </a:extLst>
          </p:cNvPr>
          <p:cNvSpPr txBox="1"/>
          <p:nvPr/>
        </p:nvSpPr>
        <p:spPr>
          <a:xfrm>
            <a:off x="6655451" y="3081017"/>
            <a:ext cx="5156512" cy="107721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prstClr val="black"/>
                </a:solidFill>
              </a:rPr>
              <a:t>Using a coupled whole-device model of Gyrokinetic Fusion (XGC1+GENE) on 1024 cores as a test case along with the MONA performance model Task-Graph-Embedding (TGE),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AF50EE-B49F-2544-8926-C72EFC012A24}"/>
              </a:ext>
            </a:extLst>
          </p:cNvPr>
          <p:cNvGrpSpPr/>
          <p:nvPr/>
        </p:nvGrpSpPr>
        <p:grpSpPr>
          <a:xfrm>
            <a:off x="6705596" y="4175648"/>
            <a:ext cx="4975036" cy="2556222"/>
            <a:chOff x="6686983" y="4321671"/>
            <a:chExt cx="5371024" cy="275968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17752A-C023-6E43-97C7-7A1FD1EC72D2}"/>
                </a:ext>
              </a:extLst>
            </p:cNvPr>
            <p:cNvSpPr txBox="1"/>
            <p:nvPr/>
          </p:nvSpPr>
          <p:spPr>
            <a:xfrm>
              <a:off x="6686983" y="4623491"/>
              <a:ext cx="1069524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Before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(Default)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0E5A1E-CF28-084A-9047-6FE427B8A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47" r="58553" b="44016"/>
            <a:stretch/>
          </p:blipFill>
          <p:spPr>
            <a:xfrm>
              <a:off x="7745580" y="4321671"/>
              <a:ext cx="4312427" cy="2759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61A30C-3938-3D46-B045-F32CCAC4430F}"/>
                </a:ext>
              </a:extLst>
            </p:cNvPr>
            <p:cNvSpPr txBox="1"/>
            <p:nvPr/>
          </p:nvSpPr>
          <p:spPr>
            <a:xfrm>
              <a:off x="6705650" y="5784189"/>
              <a:ext cx="1069524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After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Task </a:t>
              </a:r>
              <a:br>
                <a:rPr lang="en-US" dirty="0"/>
              </a:br>
              <a:r>
                <a:rPr lang="en-US" dirty="0"/>
                <a:t>Mapping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FFAC04-CFFD-7E42-9256-8438BF4EF116}"/>
                </a:ext>
              </a:extLst>
            </p:cNvPr>
            <p:cNvSpPr/>
            <p:nvPr/>
          </p:nvSpPr>
          <p:spPr>
            <a:xfrm>
              <a:off x="11637232" y="4686452"/>
              <a:ext cx="152400" cy="1071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D690C3-6EC3-4441-ABDA-70FA05E92021}"/>
                </a:ext>
              </a:extLst>
            </p:cNvPr>
            <p:cNvSpPr/>
            <p:nvPr/>
          </p:nvSpPr>
          <p:spPr>
            <a:xfrm>
              <a:off x="9751500" y="5923675"/>
              <a:ext cx="2033052" cy="1055850"/>
            </a:xfrm>
            <a:prstGeom prst="rect">
              <a:avLst/>
            </a:prstGeom>
            <a:solidFill>
              <a:srgbClr val="D8D7FE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81A491-7D8D-324C-A4CA-4FC9CCBDAEC5}"/>
                </a:ext>
              </a:extLst>
            </p:cNvPr>
            <p:cNvSpPr/>
            <p:nvPr/>
          </p:nvSpPr>
          <p:spPr>
            <a:xfrm>
              <a:off x="11594052" y="4686452"/>
              <a:ext cx="45719" cy="107188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5040F4-2CDB-144E-B30B-255567B88FA0}"/>
                </a:ext>
              </a:extLst>
            </p:cNvPr>
            <p:cNvSpPr/>
            <p:nvPr/>
          </p:nvSpPr>
          <p:spPr>
            <a:xfrm>
              <a:off x="9705781" y="5915660"/>
              <a:ext cx="45719" cy="107188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B0DDB9-8A54-5B4C-9901-19907DD69102}"/>
                </a:ext>
              </a:extLst>
            </p:cNvPr>
            <p:cNvSpPr txBox="1"/>
            <p:nvPr/>
          </p:nvSpPr>
          <p:spPr>
            <a:xfrm>
              <a:off x="10991040" y="6586048"/>
              <a:ext cx="752359" cy="2492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Barrier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9C08723-77A5-2548-871E-6E1BDB8EECE8}"/>
                </a:ext>
              </a:extLst>
            </p:cNvPr>
            <p:cNvCxnSpPr>
              <a:cxnSpLocks/>
              <a:stCxn id="16" idx="0"/>
              <a:endCxn id="14" idx="2"/>
            </p:cNvCxnSpPr>
            <p:nvPr/>
          </p:nvCxnSpPr>
          <p:spPr>
            <a:xfrm flipV="1">
              <a:off x="11367220" y="5758332"/>
              <a:ext cx="249692" cy="8277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5C689A7-29FB-6645-966A-C0743C9E569D}"/>
                </a:ext>
              </a:extLst>
            </p:cNvPr>
            <p:cNvCxnSpPr>
              <a:cxnSpLocks/>
              <a:stCxn id="16" idx="1"/>
              <a:endCxn id="15" idx="3"/>
            </p:cNvCxnSpPr>
            <p:nvPr/>
          </p:nvCxnSpPr>
          <p:spPr>
            <a:xfrm flipH="1" flipV="1">
              <a:off x="9751500" y="6451600"/>
              <a:ext cx="1239540" cy="259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8BC8BF-B3DC-C644-8898-918FAE425D5E}"/>
                </a:ext>
              </a:extLst>
            </p:cNvPr>
            <p:cNvSpPr txBox="1"/>
            <p:nvPr/>
          </p:nvSpPr>
          <p:spPr>
            <a:xfrm>
              <a:off x="10997505" y="4729457"/>
              <a:ext cx="537135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Helvetica" pitchFamily="2" charset="0"/>
                </a:rPr>
                <a:t>Wait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E71DAC-28EA-D74C-A3B0-6483C6D452D1}"/>
                </a:ext>
              </a:extLst>
            </p:cNvPr>
            <p:cNvSpPr txBox="1"/>
            <p:nvPr/>
          </p:nvSpPr>
          <p:spPr>
            <a:xfrm>
              <a:off x="8609763" y="5078763"/>
              <a:ext cx="1061509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Helvetica" pitchFamily="2" charset="0"/>
                </a:rPr>
                <a:t>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763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B87876-1402-9D43-91DB-7173493E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F5DF6-F309-324A-8718-3DAC752F3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39188"/>
            <a:ext cx="11430000" cy="5141275"/>
          </a:xfrm>
        </p:spPr>
        <p:txBody>
          <a:bodyPr/>
          <a:lstStyle/>
          <a:p>
            <a:r>
              <a:rPr lang="en-US" u="sng" dirty="0"/>
              <a:t>“In Situ Everywhere”</a:t>
            </a:r>
          </a:p>
          <a:p>
            <a:pPr lvl="1"/>
            <a:r>
              <a:rPr lang="en-US" dirty="0"/>
              <a:t>When data (or metadata) is too large, you can still model, learn, compress, and analyze it in situ.</a:t>
            </a:r>
          </a:p>
          <a:p>
            <a:r>
              <a:rPr lang="en-US" u="sng" dirty="0"/>
              <a:t>Continuous Learning from Performance</a:t>
            </a:r>
          </a:p>
          <a:p>
            <a:pPr lvl="1"/>
            <a:r>
              <a:rPr lang="en-US" dirty="0"/>
              <a:t>Performance analysis gets cast as a one-time-only effort; there is value in learning light-weight, continual performance models.</a:t>
            </a:r>
          </a:p>
          <a:p>
            <a:r>
              <a:rPr lang="en-US" b="1" dirty="0" err="1"/>
              <a:t>MON</a:t>
            </a:r>
            <a:r>
              <a:rPr lang="en-US" dirty="0" err="1"/>
              <a:t>itoring</a:t>
            </a:r>
            <a:r>
              <a:rPr lang="en-US" dirty="0"/>
              <a:t> </a:t>
            </a:r>
            <a:r>
              <a:rPr lang="en-US" b="1" dirty="0"/>
              <a:t>A</a:t>
            </a:r>
            <a:r>
              <a:rPr lang="en-US" dirty="0"/>
              <a:t>nalytics helps to deliver on both of these.</a:t>
            </a:r>
          </a:p>
          <a:p>
            <a:r>
              <a:rPr lang="en-US" dirty="0"/>
              <a:t>Future Work</a:t>
            </a:r>
          </a:p>
          <a:p>
            <a:pPr lvl="1"/>
            <a:r>
              <a:rPr lang="en-US" dirty="0"/>
              <a:t>Exploiting monitoring analytics for even tighter control loops.</a:t>
            </a:r>
          </a:p>
          <a:p>
            <a:pPr lvl="1"/>
            <a:r>
              <a:rPr lang="en-US" dirty="0"/>
              <a:t>Incorporating performance model learning in provenance.</a:t>
            </a:r>
          </a:p>
          <a:p>
            <a:pPr lvl="1"/>
            <a:r>
              <a:rPr lang="en-US" dirty="0"/>
              <a:t>Developing performance policy language and engines for science data beyond simple QoS.</a:t>
            </a:r>
          </a:p>
        </p:txBody>
      </p:sp>
    </p:spTree>
    <p:extLst>
      <p:ext uri="{BB962C8B-B14F-4D97-AF65-F5344CB8AC3E}">
        <p14:creationId xmlns:p14="http://schemas.microsoft.com/office/powerpoint/2010/main" val="2043321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3B2F4-03E0-F440-9515-DFC9A6C30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Science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0DF1C-0B5F-CC42-A1A9-6F705D609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3428"/>
            <a:ext cx="5647945" cy="5752539"/>
          </a:xfrm>
        </p:spPr>
        <p:txBody>
          <a:bodyPr>
            <a:normAutofit/>
          </a:bodyPr>
          <a:lstStyle/>
          <a:p>
            <a:r>
              <a:rPr lang="en-US" dirty="0"/>
              <a:t>Coupling workflows</a:t>
            </a:r>
          </a:p>
          <a:p>
            <a:pPr lvl="1"/>
            <a:r>
              <a:rPr lang="en-US" dirty="0"/>
              <a:t>Workflow of multiple simulations plus in situ analysis and visualization applications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Growing complexity</a:t>
            </a:r>
          </a:p>
          <a:p>
            <a:pPr lvl="1"/>
            <a:r>
              <a:rPr lang="en-US" dirty="0"/>
              <a:t>Performance issues</a:t>
            </a:r>
          </a:p>
          <a:p>
            <a:r>
              <a:rPr lang="en-US" dirty="0"/>
              <a:t>Research issues</a:t>
            </a:r>
          </a:p>
          <a:p>
            <a:pPr lvl="1"/>
            <a:r>
              <a:rPr lang="en-US" dirty="0"/>
              <a:t>Dynamic resource balance/allocation</a:t>
            </a:r>
          </a:p>
          <a:p>
            <a:pPr lvl="1"/>
            <a:r>
              <a:rPr lang="en-US" dirty="0"/>
              <a:t>Flexible workflow composition</a:t>
            </a:r>
          </a:p>
          <a:p>
            <a:pPr lvl="1"/>
            <a:r>
              <a:rPr lang="en-US" dirty="0"/>
              <a:t>Managing processes </a:t>
            </a:r>
          </a:p>
          <a:p>
            <a:pPr lvl="1"/>
            <a:r>
              <a:rPr lang="en-US" dirty="0"/>
              <a:t>Performance monitoring</a:t>
            </a:r>
          </a:p>
          <a:p>
            <a:pPr lvl="1"/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5F1E827-DF34-7C4A-A44E-780EA2ADBE6D}"/>
              </a:ext>
            </a:extLst>
          </p:cNvPr>
          <p:cNvGrpSpPr/>
          <p:nvPr/>
        </p:nvGrpSpPr>
        <p:grpSpPr>
          <a:xfrm>
            <a:off x="6308114" y="366147"/>
            <a:ext cx="5647945" cy="3612251"/>
            <a:chOff x="5737838" y="814606"/>
            <a:chExt cx="6124840" cy="3757927"/>
          </a:xfrm>
        </p:grpSpPr>
        <p:sp>
          <p:nvSpPr>
            <p:cNvPr id="47" name="Triangle 46">
              <a:extLst>
                <a:ext uri="{FF2B5EF4-FFF2-40B4-BE49-F238E27FC236}">
                  <a16:creationId xmlns:a16="http://schemas.microsoft.com/office/drawing/2014/main" id="{C54795DB-97BB-9E40-86BD-A7DD51723352}"/>
                </a:ext>
              </a:extLst>
            </p:cNvPr>
            <p:cNvSpPr/>
            <p:nvPr/>
          </p:nvSpPr>
          <p:spPr>
            <a:xfrm>
              <a:off x="6135667" y="867439"/>
              <a:ext cx="5392947" cy="37050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317655D-D185-AA4A-A0B8-A7B3A7091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0930" y="854268"/>
              <a:ext cx="1503898" cy="1236476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C70CAA0-5191-C145-A22A-B05BE45355D7}"/>
                </a:ext>
              </a:extLst>
            </p:cNvPr>
            <p:cNvSpPr/>
            <p:nvPr/>
          </p:nvSpPr>
          <p:spPr>
            <a:xfrm>
              <a:off x="7785332" y="2351080"/>
              <a:ext cx="986008" cy="54194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XGC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Edge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E12AB13-3431-2C46-B570-58A8C47BB9A2}"/>
                </a:ext>
              </a:extLst>
            </p:cNvPr>
            <p:cNvSpPr/>
            <p:nvPr/>
          </p:nvSpPr>
          <p:spPr>
            <a:xfrm>
              <a:off x="8966370" y="2351080"/>
              <a:ext cx="986008" cy="54194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GENE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Core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C5BF583-0D97-D744-A25E-3A9F197DFAD8}"/>
                </a:ext>
              </a:extLst>
            </p:cNvPr>
            <p:cNvSpPr/>
            <p:nvPr/>
          </p:nvSpPr>
          <p:spPr>
            <a:xfrm>
              <a:off x="7140630" y="3139419"/>
              <a:ext cx="986008" cy="54194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XGC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Edge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1EC7932-BEEA-E348-A974-AD260C5FD558}"/>
                </a:ext>
              </a:extLst>
            </p:cNvPr>
            <p:cNvSpPr/>
            <p:nvPr/>
          </p:nvSpPr>
          <p:spPr>
            <a:xfrm>
              <a:off x="8321668" y="3139419"/>
              <a:ext cx="986008" cy="54194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GENE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dirty="0">
                  <a:solidFill>
                    <a:schemeClr val="tx1"/>
                  </a:solidFill>
                </a:rPr>
                <a:t>Core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75ADEDB-4994-9E48-A673-2CA9AFA6599E}"/>
                </a:ext>
              </a:extLst>
            </p:cNvPr>
            <p:cNvSpPr/>
            <p:nvPr/>
          </p:nvSpPr>
          <p:spPr>
            <a:xfrm>
              <a:off x="9459374" y="3139419"/>
              <a:ext cx="986008" cy="54194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Analysis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D4001B1-E409-074F-9BD5-0A7BEC82ED7E}"/>
                </a:ext>
              </a:extLst>
            </p:cNvPr>
            <p:cNvSpPr/>
            <p:nvPr/>
          </p:nvSpPr>
          <p:spPr>
            <a:xfrm>
              <a:off x="6452594" y="3927759"/>
              <a:ext cx="986008" cy="54194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XGC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Edge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ADB5BAA-2270-1B42-9D79-325A59EFF6B6}"/>
                </a:ext>
              </a:extLst>
            </p:cNvPr>
            <p:cNvSpPr/>
            <p:nvPr/>
          </p:nvSpPr>
          <p:spPr>
            <a:xfrm>
              <a:off x="7633633" y="3927759"/>
              <a:ext cx="986008" cy="54194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GENE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Core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0893D13-5D46-4940-895E-BF76227B8075}"/>
                </a:ext>
              </a:extLst>
            </p:cNvPr>
            <p:cNvSpPr/>
            <p:nvPr/>
          </p:nvSpPr>
          <p:spPr>
            <a:xfrm>
              <a:off x="8805113" y="3927759"/>
              <a:ext cx="986008" cy="54194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Analysis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7851B5-123F-A642-AC28-6C7686BC17F5}"/>
                </a:ext>
              </a:extLst>
            </p:cNvPr>
            <p:cNvSpPr/>
            <p:nvPr/>
          </p:nvSpPr>
          <p:spPr>
            <a:xfrm>
              <a:off x="9986145" y="3927759"/>
              <a:ext cx="1542469" cy="541946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Visualization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0106561-0D4D-7941-BA26-6F5EBEC48234}"/>
                </a:ext>
              </a:extLst>
            </p:cNvPr>
            <p:cNvSpPr/>
            <p:nvPr/>
          </p:nvSpPr>
          <p:spPr>
            <a:xfrm>
              <a:off x="8321668" y="1609812"/>
              <a:ext cx="986008" cy="54194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XGC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29E8A8A-C3DB-3141-BA95-2AF1891AAD80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32" y="2263424"/>
              <a:ext cx="2167047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C382D46-EA81-554D-9505-D2902336452B}"/>
                </a:ext>
              </a:extLst>
            </p:cNvPr>
            <p:cNvCxnSpPr>
              <a:cxnSpLocks/>
            </p:cNvCxnSpPr>
            <p:nvPr/>
          </p:nvCxnSpPr>
          <p:spPr>
            <a:xfrm>
              <a:off x="7136421" y="3029603"/>
              <a:ext cx="3308961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59B0359-F4EA-C24C-B48E-474ADF9EAB04}"/>
                </a:ext>
              </a:extLst>
            </p:cNvPr>
            <p:cNvCxnSpPr>
              <a:cxnSpLocks/>
            </p:cNvCxnSpPr>
            <p:nvPr/>
          </p:nvCxnSpPr>
          <p:spPr>
            <a:xfrm>
              <a:off x="6580059" y="3784837"/>
              <a:ext cx="4515141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Down Arrow 61">
              <a:extLst>
                <a:ext uri="{FF2B5EF4-FFF2-40B4-BE49-F238E27FC236}">
                  <a16:creationId xmlns:a16="http://schemas.microsoft.com/office/drawing/2014/main" id="{F7E6768D-2990-E54F-ADDF-0212F291CEAB}"/>
                </a:ext>
              </a:extLst>
            </p:cNvPr>
            <p:cNvSpPr/>
            <p:nvPr/>
          </p:nvSpPr>
          <p:spPr>
            <a:xfrm>
              <a:off x="5996780" y="2893026"/>
              <a:ext cx="243499" cy="1296106"/>
            </a:xfrm>
            <a:prstGeom prst="downArrow">
              <a:avLst>
                <a:gd name="adj1" fmla="val 30000"/>
                <a:gd name="adj2" fmla="val 14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FE533DA-BCB7-AE4A-AF1E-3C2713BEFAA4}"/>
                </a:ext>
              </a:extLst>
            </p:cNvPr>
            <p:cNvSpPr txBox="1"/>
            <p:nvPr/>
          </p:nvSpPr>
          <p:spPr>
            <a:xfrm rot="16200000">
              <a:off x="10667908" y="2843691"/>
              <a:ext cx="1697798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Complexity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6B696D9-4109-B049-9713-643465C5C8D7}"/>
                </a:ext>
              </a:extLst>
            </p:cNvPr>
            <p:cNvCxnSpPr>
              <a:cxnSpLocks/>
              <a:stCxn id="49" idx="3"/>
              <a:endCxn id="50" idx="1"/>
            </p:cNvCxnSpPr>
            <p:nvPr/>
          </p:nvCxnSpPr>
          <p:spPr>
            <a:xfrm>
              <a:off x="8771339" y="2622053"/>
              <a:ext cx="195031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6E175B9-48D6-8B4A-B6F8-64F329EAAB8B}"/>
                </a:ext>
              </a:extLst>
            </p:cNvPr>
            <p:cNvCxnSpPr>
              <a:cxnSpLocks/>
              <a:stCxn id="51" idx="3"/>
              <a:endCxn id="52" idx="1"/>
            </p:cNvCxnSpPr>
            <p:nvPr/>
          </p:nvCxnSpPr>
          <p:spPr>
            <a:xfrm>
              <a:off x="8126638" y="3410392"/>
              <a:ext cx="195031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22BF44-D1D2-7F4E-BC29-F9552DA4F119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9307676" y="3410392"/>
              <a:ext cx="151698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A2C1A4D-7546-7D43-929B-7873783083F6}"/>
                </a:ext>
              </a:extLst>
            </p:cNvPr>
            <p:cNvCxnSpPr>
              <a:cxnSpLocks/>
            </p:cNvCxnSpPr>
            <p:nvPr/>
          </p:nvCxnSpPr>
          <p:spPr>
            <a:xfrm>
              <a:off x="9785513" y="4193893"/>
              <a:ext cx="195025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206B2B9-E61F-444B-A90B-11FD7EDD2B65}"/>
                </a:ext>
              </a:extLst>
            </p:cNvPr>
            <p:cNvCxnSpPr>
              <a:cxnSpLocks/>
            </p:cNvCxnSpPr>
            <p:nvPr/>
          </p:nvCxnSpPr>
          <p:spPr>
            <a:xfrm>
              <a:off x="8614034" y="4193893"/>
              <a:ext cx="185472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CAF4468-F0E6-A043-907E-6B81976EF07D}"/>
                </a:ext>
              </a:extLst>
            </p:cNvPr>
            <p:cNvCxnSpPr>
              <a:cxnSpLocks/>
            </p:cNvCxnSpPr>
            <p:nvPr/>
          </p:nvCxnSpPr>
          <p:spPr>
            <a:xfrm>
              <a:off x="7432995" y="4193893"/>
              <a:ext cx="195031" cy="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C82ECCF-1683-F543-B343-3F965DDD5512}"/>
                </a:ext>
              </a:extLst>
            </p:cNvPr>
            <p:cNvSpPr txBox="1"/>
            <p:nvPr/>
          </p:nvSpPr>
          <p:spPr>
            <a:xfrm rot="16200000">
              <a:off x="5376750" y="3548446"/>
              <a:ext cx="1063112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coupling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856FAA1-1CF1-0B45-B403-E08DED9EE146}"/>
                </a:ext>
              </a:extLst>
            </p:cNvPr>
            <p:cNvSpPr txBox="1"/>
            <p:nvPr/>
          </p:nvSpPr>
          <p:spPr>
            <a:xfrm rot="16200000">
              <a:off x="4985729" y="1566715"/>
              <a:ext cx="1818150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Stand-alone</a:t>
              </a:r>
            </a:p>
          </p:txBody>
        </p:sp>
        <p:sp>
          <p:nvSpPr>
            <p:cNvPr id="72" name="Down Arrow 71">
              <a:extLst>
                <a:ext uri="{FF2B5EF4-FFF2-40B4-BE49-F238E27FC236}">
                  <a16:creationId xmlns:a16="http://schemas.microsoft.com/office/drawing/2014/main" id="{25D5E46A-DE83-204A-A17B-9C40BDC1322F}"/>
                </a:ext>
              </a:extLst>
            </p:cNvPr>
            <p:cNvSpPr/>
            <p:nvPr/>
          </p:nvSpPr>
          <p:spPr>
            <a:xfrm rot="10800000">
              <a:off x="5996779" y="1280284"/>
              <a:ext cx="243499" cy="1296106"/>
            </a:xfrm>
            <a:prstGeom prst="downArrow">
              <a:avLst>
                <a:gd name="adj1" fmla="val 30000"/>
                <a:gd name="adj2" fmla="val 14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3" name="Down Arrow 72">
              <a:extLst>
                <a:ext uri="{FF2B5EF4-FFF2-40B4-BE49-F238E27FC236}">
                  <a16:creationId xmlns:a16="http://schemas.microsoft.com/office/drawing/2014/main" id="{B54E0FB3-F1E7-F849-B815-3799C1405A19}"/>
                </a:ext>
              </a:extLst>
            </p:cNvPr>
            <p:cNvSpPr/>
            <p:nvPr/>
          </p:nvSpPr>
          <p:spPr>
            <a:xfrm>
              <a:off x="11619179" y="1280284"/>
              <a:ext cx="243499" cy="2908848"/>
            </a:xfrm>
            <a:prstGeom prst="downArrow">
              <a:avLst>
                <a:gd name="adj1" fmla="val 30000"/>
                <a:gd name="adj2" fmla="val 14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1EBE932-64F5-594B-B5D5-4E4C3A44B30F}"/>
              </a:ext>
            </a:extLst>
          </p:cNvPr>
          <p:cNvGrpSpPr/>
          <p:nvPr/>
        </p:nvGrpSpPr>
        <p:grpSpPr>
          <a:xfrm>
            <a:off x="6144767" y="4090359"/>
            <a:ext cx="5987486" cy="2605609"/>
            <a:chOff x="5017774" y="1034186"/>
            <a:chExt cx="5987486" cy="260560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C5B0998-D52F-9649-8163-09CF30A8014A}"/>
                </a:ext>
              </a:extLst>
            </p:cNvPr>
            <p:cNvGrpSpPr/>
            <p:nvPr/>
          </p:nvGrpSpPr>
          <p:grpSpPr>
            <a:xfrm>
              <a:off x="8016307" y="1034186"/>
              <a:ext cx="2322041" cy="2082405"/>
              <a:chOff x="7002711" y="2726480"/>
              <a:chExt cx="4426602" cy="3969773"/>
            </a:xfrm>
          </p:grpSpPr>
          <p:sp>
            <p:nvSpPr>
              <p:cNvPr id="86" name="Rectangle 4">
                <a:extLst>
                  <a:ext uri="{FF2B5EF4-FFF2-40B4-BE49-F238E27FC236}">
                    <a16:creationId xmlns:a16="http://schemas.microsoft.com/office/drawing/2014/main" id="{EBFB2681-D75A-5743-B29C-F22B51F70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2711" y="2726480"/>
                <a:ext cx="3404563" cy="698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2382" b="1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rPr>
                  <a:t>XGC-edge</a:t>
                </a:r>
              </a:p>
            </p:txBody>
          </p:sp>
          <p:pic>
            <p:nvPicPr>
              <p:cNvPr id="87" name="Picture 86" descr="XGC-Highlight2.jpg">
                <a:extLst>
                  <a:ext uri="{FF2B5EF4-FFF2-40B4-BE49-F238E27FC236}">
                    <a16:creationId xmlns:a16="http://schemas.microsoft.com/office/drawing/2014/main" id="{2D6188DF-327A-CF4B-9C05-D749AC78D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3325" y="3335647"/>
                <a:ext cx="3715988" cy="3360606"/>
              </a:xfrm>
              <a:prstGeom prst="rect">
                <a:avLst/>
              </a:prstGeom>
            </p:spPr>
          </p:pic>
        </p:grpSp>
        <p:sp>
          <p:nvSpPr>
            <p:cNvPr id="77" name="Rectangle 3">
              <a:extLst>
                <a:ext uri="{FF2B5EF4-FFF2-40B4-BE49-F238E27FC236}">
                  <a16:creationId xmlns:a16="http://schemas.microsoft.com/office/drawing/2014/main" id="{5EFB297C-7172-A842-B326-4DA6BD89D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830" y="1062056"/>
              <a:ext cx="1495340" cy="36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2382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GENE-core</a:t>
              </a: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C234F41-308B-4442-BEF2-80A5F650D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124955">
              <a:off x="7159513" y="1518935"/>
              <a:ext cx="858919" cy="1329019"/>
            </a:xfrm>
            <a:prstGeom prst="rect">
              <a:avLst/>
            </a:prstGeom>
          </p:spPr>
        </p:pic>
        <p:sp>
          <p:nvSpPr>
            <p:cNvPr id="79" name="Rectangle 3">
              <a:extLst>
                <a:ext uri="{FF2B5EF4-FFF2-40B4-BE49-F238E27FC236}">
                  <a16:creationId xmlns:a16="http://schemas.microsoft.com/office/drawing/2014/main" id="{8B7FE87D-0CE0-6847-BE2C-7054D1D95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9920" y="1889789"/>
              <a:ext cx="1495340" cy="36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2382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Analysis</a:t>
              </a:r>
            </a:p>
          </p:txBody>
        </p:sp>
        <p:sp>
          <p:nvSpPr>
            <p:cNvPr id="80" name="Rectangle 3">
              <a:extLst>
                <a:ext uri="{FF2B5EF4-FFF2-40B4-BE49-F238E27FC236}">
                  <a16:creationId xmlns:a16="http://schemas.microsoft.com/office/drawing/2014/main" id="{382B73ED-E612-E349-8D9A-C1AF698DA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774" y="1733353"/>
              <a:ext cx="1726594" cy="36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2382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Visualization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F341545-B420-1741-BDBF-DBBF3EB8C934}"/>
                </a:ext>
              </a:extLst>
            </p:cNvPr>
            <p:cNvCxnSpPr>
              <a:cxnSpLocks/>
            </p:cNvCxnSpPr>
            <p:nvPr/>
          </p:nvCxnSpPr>
          <p:spPr>
            <a:xfrm>
              <a:off x="7929622" y="2073077"/>
              <a:ext cx="468677" cy="0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4AC8038-5F2B-C349-928E-F22DBF522783}"/>
                </a:ext>
              </a:extLst>
            </p:cNvPr>
            <p:cNvCxnSpPr>
              <a:cxnSpLocks/>
            </p:cNvCxnSpPr>
            <p:nvPr/>
          </p:nvCxnSpPr>
          <p:spPr>
            <a:xfrm>
              <a:off x="9172436" y="2388897"/>
              <a:ext cx="434022" cy="326749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5674A3B9-5D72-974E-B6F2-9EBFB5720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0352" y="2149552"/>
              <a:ext cx="1957847" cy="1101289"/>
            </a:xfrm>
            <a:prstGeom prst="rect">
              <a:avLst/>
            </a:prstGeom>
          </p:spPr>
        </p:pic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9B1C2CD2-4F8F-0A46-B7AA-A576241970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1830" y="2012518"/>
              <a:ext cx="433630" cy="243847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BD18969-212C-C249-8C01-92FF0053EF5A}"/>
                </a:ext>
              </a:extLst>
            </p:cNvPr>
            <p:cNvSpPr txBox="1"/>
            <p:nvPr/>
          </p:nvSpPr>
          <p:spPr>
            <a:xfrm>
              <a:off x="5690316" y="3298163"/>
              <a:ext cx="4568879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WDM Coupled In Situ Analysis Workflow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2538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13A60-597D-C04D-AC66-0BE9B8475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Performance at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B2CE6-7AF4-C24A-B005-9D649CE9E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1653735"/>
            <a:ext cx="11743945" cy="4047778"/>
          </a:xfrm>
        </p:spPr>
        <p:txBody>
          <a:bodyPr/>
          <a:lstStyle/>
          <a:p>
            <a:r>
              <a:rPr lang="en-US" dirty="0"/>
              <a:t>These don’t look quite like traditional HPC, nor do they look quite like the streams and data lakes of the internet-scale community.</a:t>
            </a:r>
          </a:p>
          <a:p>
            <a:r>
              <a:rPr lang="en-US" dirty="0"/>
              <a:t>We need tools to support and improve these challenging problems.</a:t>
            </a:r>
          </a:p>
          <a:p>
            <a:pPr lvl="1"/>
            <a:r>
              <a:rPr lang="en-US" dirty="0"/>
              <a:t>Hybridize from the knowledge bases of internet-scale and high performance computing.</a:t>
            </a:r>
          </a:p>
          <a:p>
            <a:pPr lvl="1"/>
            <a:endParaRPr lang="en-US" dirty="0"/>
          </a:p>
          <a:p>
            <a:r>
              <a:rPr lang="en-US" dirty="0"/>
              <a:t>And it’s even an even larger space than just simulation:</a:t>
            </a:r>
          </a:p>
          <a:p>
            <a:pPr marL="39846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09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241D94-6E4F-2342-A363-A9D88D4C39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2" y="2262406"/>
            <a:ext cx="1763461" cy="1623009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96BD0-C5C4-9F41-AA76-2A6D531FA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36" y="1765076"/>
            <a:ext cx="1307232" cy="685087"/>
          </a:xfrm>
          <a:prstGeom prst="rect">
            <a:avLst/>
          </a:prstGeom>
          <a:ln w="38100">
            <a:noFill/>
          </a:ln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ADA99D2-F44D-B743-84DC-18ADF7A2B73F}"/>
              </a:ext>
            </a:extLst>
          </p:cNvPr>
          <p:cNvSpPr/>
          <p:nvPr/>
        </p:nvSpPr>
        <p:spPr>
          <a:xfrm>
            <a:off x="525905" y="3924424"/>
            <a:ext cx="1294055" cy="6850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KSTAR Data Stream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15AE9AC-4511-6549-A895-E57EC411D98D}"/>
              </a:ext>
            </a:extLst>
          </p:cNvPr>
          <p:cNvSpPr/>
          <p:nvPr/>
        </p:nvSpPr>
        <p:spPr>
          <a:xfrm>
            <a:off x="4748902" y="1248181"/>
            <a:ext cx="1307232" cy="79867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EFIT magnetic reconstructions (0D magnetic)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89F20D8-49C2-844C-A7AA-3ACBB4BC655C}"/>
              </a:ext>
            </a:extLst>
          </p:cNvPr>
          <p:cNvSpPr/>
          <p:nvPr/>
        </p:nvSpPr>
        <p:spPr>
          <a:xfrm>
            <a:off x="4809982" y="2459094"/>
            <a:ext cx="2016076" cy="51964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</a:pPr>
            <a:r>
              <a:rPr lang="en-US" sz="1399" dirty="0" err="1">
                <a:solidFill>
                  <a:schemeClr val="bg1"/>
                </a:solidFill>
                <a:latin typeface="Calibri" panose="020F0502020204030204"/>
              </a:rPr>
              <a:t>ECEi</a:t>
            </a: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 Synthetic Diagnostic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1666D05-2ACF-DF4A-BBBF-ACCEEB504024}"/>
              </a:ext>
            </a:extLst>
          </p:cNvPr>
          <p:cNvSpPr/>
          <p:nvPr/>
        </p:nvSpPr>
        <p:spPr>
          <a:xfrm>
            <a:off x="4826866" y="3222637"/>
            <a:ext cx="1655561" cy="6850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</a:pPr>
            <a:r>
              <a:rPr lang="en-US" sz="1399" dirty="0" err="1">
                <a:solidFill>
                  <a:schemeClr val="bg1"/>
                </a:solidFill>
                <a:latin typeface="Calibri" panose="020F0502020204030204"/>
              </a:rPr>
              <a:t>ECEi</a:t>
            </a: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 FFT/Wavelet Decomposition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8AC784A-0714-C041-9BF6-A6E6265B3780}"/>
              </a:ext>
            </a:extLst>
          </p:cNvPr>
          <p:cNvSpPr/>
          <p:nvPr/>
        </p:nvSpPr>
        <p:spPr>
          <a:xfrm>
            <a:off x="4816726" y="4408877"/>
            <a:ext cx="3561199" cy="5932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MCMC based integration data fusion</a:t>
            </a:r>
          </a:p>
          <a:p>
            <a:pPr algn="ctr" defTabSz="913486" fontAlgn="base"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(2D </a:t>
            </a:r>
            <a:r>
              <a:rPr lang="en-US" sz="1399" dirty="0" err="1">
                <a:solidFill>
                  <a:schemeClr val="bg1"/>
                </a:solidFill>
                <a:latin typeface="Calibri" panose="020F0502020204030204"/>
              </a:rPr>
              <a:t>ECEi</a:t>
            </a: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, soft-</a:t>
            </a:r>
            <a:r>
              <a:rPr lang="en-US" sz="1399" dirty="0" err="1">
                <a:solidFill>
                  <a:schemeClr val="bg1"/>
                </a:solidFill>
                <a:latin typeface="Calibri" panose="020F0502020204030204"/>
              </a:rPr>
              <a:t>xrays</a:t>
            </a: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, etc.)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54AEE81-7425-724A-BC93-9D5D1C4663A0}"/>
              </a:ext>
            </a:extLst>
          </p:cNvPr>
          <p:cNvSpPr/>
          <p:nvPr/>
        </p:nvSpPr>
        <p:spPr>
          <a:xfrm>
            <a:off x="7061742" y="3225259"/>
            <a:ext cx="2172742" cy="6850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Machine learning based mode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152DDBD4-E1E6-9048-A6FE-D85760A9A164}"/>
                  </a:ext>
                </a:extLst>
              </p:cNvPr>
              <p:cNvSpPr/>
              <p:nvPr/>
            </p:nvSpPr>
            <p:spPr>
              <a:xfrm>
                <a:off x="6645163" y="1252794"/>
                <a:ext cx="1781060" cy="79406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486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99" dirty="0">
                    <a:solidFill>
                      <a:schemeClr val="bg1"/>
                    </a:solidFill>
                    <a:latin typeface="Calibri" panose="020F0502020204030204"/>
                  </a:rPr>
                  <a:t>Correlation analysis:</a:t>
                </a:r>
              </a:p>
              <a:p>
                <a:pPr algn="ctr" defTabSz="913486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3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399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1399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sz="1399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Β</m:t>
                                </m:r>
                              </m:e>
                            </m:acc>
                          </m:e>
                          <m:sub>
                            <m:r>
                              <a:rPr lang="en-US" sz="1399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399" dirty="0">
                    <a:solidFill>
                      <a:schemeClr val="bg1"/>
                    </a:solidFill>
                    <a:latin typeface="Calibri" panose="020F0502020204030204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3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sz="1399" dirty="0">
                  <a:solidFill>
                    <a:schemeClr val="bg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152DDBD4-E1E6-9048-A6FE-D85760A9A1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163" y="1252794"/>
                <a:ext cx="1781060" cy="79406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2DF95AA-4112-2846-AD17-4ED43FF457AE}"/>
              </a:ext>
            </a:extLst>
          </p:cNvPr>
          <p:cNvSpPr/>
          <p:nvPr/>
        </p:nvSpPr>
        <p:spPr>
          <a:xfrm>
            <a:off x="8985077" y="1252790"/>
            <a:ext cx="1690849" cy="79406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Parameter based, reduced model comparison </a:t>
            </a:r>
            <a:br>
              <a:rPr lang="en-US" sz="1399" dirty="0">
                <a:solidFill>
                  <a:schemeClr val="bg1"/>
                </a:solidFill>
                <a:latin typeface="Calibri" panose="020F0502020204030204"/>
              </a:rPr>
            </a:b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(1D </a:t>
            </a:r>
            <a:r>
              <a:rPr lang="en-US" sz="1399" dirty="0" err="1">
                <a:solidFill>
                  <a:schemeClr val="bg1"/>
                </a:solidFill>
                <a:latin typeface="Calibri" panose="020F0502020204030204"/>
              </a:rPr>
              <a:t>ECEi</a:t>
            </a: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D249178-46D1-3742-9503-85C64D3B71D6}"/>
              </a:ext>
            </a:extLst>
          </p:cNvPr>
          <p:cNvSpPr/>
          <p:nvPr/>
        </p:nvSpPr>
        <p:spPr>
          <a:xfrm>
            <a:off x="9497326" y="3223940"/>
            <a:ext cx="1419993" cy="6850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Campaign Storage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C78313D-DD41-BF4E-9664-2FD56EC9314F}"/>
              </a:ext>
            </a:extLst>
          </p:cNvPr>
          <p:cNvSpPr/>
          <p:nvPr/>
        </p:nvSpPr>
        <p:spPr>
          <a:xfrm>
            <a:off x="7038491" y="2375998"/>
            <a:ext cx="2232843" cy="6850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Parameter based, reduced model comparison (2D </a:t>
            </a:r>
            <a:r>
              <a:rPr lang="en-US" sz="1399" dirty="0" err="1">
                <a:solidFill>
                  <a:schemeClr val="bg1"/>
                </a:solidFill>
                <a:latin typeface="Calibri" panose="020F0502020204030204"/>
              </a:rPr>
              <a:t>ECEi</a:t>
            </a: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75A4DCD-A46D-0345-BF21-B6EF36671D6C}"/>
              </a:ext>
            </a:extLst>
          </p:cNvPr>
          <p:cNvSpPr/>
          <p:nvPr/>
        </p:nvSpPr>
        <p:spPr>
          <a:xfrm>
            <a:off x="5331137" y="5043422"/>
            <a:ext cx="3561199" cy="685086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Fusion WDM ECP App</a:t>
            </a:r>
          </a:p>
          <a:p>
            <a:pPr algn="ctr" defTabSz="913486" fontAlgn="base"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(XGC, GENE, M3D-C1, RF, EP)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6CBB21-5ED7-8B47-B2E5-E69013C6406F}"/>
              </a:ext>
            </a:extLst>
          </p:cNvPr>
          <p:cNvGrpSpPr/>
          <p:nvPr/>
        </p:nvGrpSpPr>
        <p:grpSpPr>
          <a:xfrm>
            <a:off x="2771726" y="2617046"/>
            <a:ext cx="351932" cy="1078376"/>
            <a:chOff x="2586925" y="3327400"/>
            <a:chExt cx="619065" cy="107950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482CBCF-FEC2-DA4C-BDE7-15062B9D9A14}"/>
                </a:ext>
              </a:extLst>
            </p:cNvPr>
            <p:cNvCxnSpPr/>
            <p:nvPr/>
          </p:nvCxnSpPr>
          <p:spPr>
            <a:xfrm>
              <a:off x="2586925" y="3327400"/>
              <a:ext cx="6190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A057ADD-CA2F-0E47-8796-E97A2EFA0CDC}"/>
                </a:ext>
              </a:extLst>
            </p:cNvPr>
            <p:cNvCxnSpPr/>
            <p:nvPr/>
          </p:nvCxnSpPr>
          <p:spPr>
            <a:xfrm>
              <a:off x="2586925" y="3543300"/>
              <a:ext cx="6190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E1FFDCB-80B0-DE43-AEA7-79B1F9CDC548}"/>
                </a:ext>
              </a:extLst>
            </p:cNvPr>
            <p:cNvCxnSpPr/>
            <p:nvPr/>
          </p:nvCxnSpPr>
          <p:spPr>
            <a:xfrm>
              <a:off x="2586925" y="3759200"/>
              <a:ext cx="6190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D92B407-554A-E040-8B05-56C091EF790B}"/>
                </a:ext>
              </a:extLst>
            </p:cNvPr>
            <p:cNvCxnSpPr/>
            <p:nvPr/>
          </p:nvCxnSpPr>
          <p:spPr>
            <a:xfrm>
              <a:off x="2586925" y="3975100"/>
              <a:ext cx="6190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B8445A6-6578-734C-B526-208E7939852D}"/>
                </a:ext>
              </a:extLst>
            </p:cNvPr>
            <p:cNvCxnSpPr/>
            <p:nvPr/>
          </p:nvCxnSpPr>
          <p:spPr>
            <a:xfrm>
              <a:off x="2586925" y="4191000"/>
              <a:ext cx="6190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BBBA320-5A93-124C-839A-B0010721F103}"/>
                </a:ext>
              </a:extLst>
            </p:cNvPr>
            <p:cNvCxnSpPr/>
            <p:nvPr/>
          </p:nvCxnSpPr>
          <p:spPr>
            <a:xfrm>
              <a:off x="2586925" y="4406900"/>
              <a:ext cx="6190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C2D49DF-2ACE-144D-B0C0-92D7EEEEE277}"/>
              </a:ext>
            </a:extLst>
          </p:cNvPr>
          <p:cNvGrpSpPr/>
          <p:nvPr/>
        </p:nvGrpSpPr>
        <p:grpSpPr>
          <a:xfrm>
            <a:off x="3909875" y="2617046"/>
            <a:ext cx="882550" cy="1078376"/>
            <a:chOff x="2586925" y="3327400"/>
            <a:chExt cx="619065" cy="1079500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EA3DCFD-8E6D-5E43-9673-3AD59EDCF26C}"/>
                </a:ext>
              </a:extLst>
            </p:cNvPr>
            <p:cNvCxnSpPr/>
            <p:nvPr/>
          </p:nvCxnSpPr>
          <p:spPr>
            <a:xfrm>
              <a:off x="2586925" y="3327400"/>
              <a:ext cx="6190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5C06CE9-A9EC-DF4F-BFBE-FBBC7CB293D2}"/>
                </a:ext>
              </a:extLst>
            </p:cNvPr>
            <p:cNvCxnSpPr/>
            <p:nvPr/>
          </p:nvCxnSpPr>
          <p:spPr>
            <a:xfrm>
              <a:off x="2586925" y="3543300"/>
              <a:ext cx="6190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ECF859C-8A63-524F-AC9D-DCB85531A597}"/>
                </a:ext>
              </a:extLst>
            </p:cNvPr>
            <p:cNvCxnSpPr/>
            <p:nvPr/>
          </p:nvCxnSpPr>
          <p:spPr>
            <a:xfrm>
              <a:off x="2586925" y="3759200"/>
              <a:ext cx="6190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471530E-A0CF-FF42-9D0E-A78C4B3943C1}"/>
                </a:ext>
              </a:extLst>
            </p:cNvPr>
            <p:cNvCxnSpPr/>
            <p:nvPr/>
          </p:nvCxnSpPr>
          <p:spPr>
            <a:xfrm>
              <a:off x="2586925" y="3975100"/>
              <a:ext cx="6190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EA5A760-D2A6-1748-87E5-90962F89CB92}"/>
                </a:ext>
              </a:extLst>
            </p:cNvPr>
            <p:cNvCxnSpPr/>
            <p:nvPr/>
          </p:nvCxnSpPr>
          <p:spPr>
            <a:xfrm>
              <a:off x="2586925" y="4191000"/>
              <a:ext cx="6190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0D8CCE3-3158-E24B-8B7F-8CC9DA528855}"/>
                </a:ext>
              </a:extLst>
            </p:cNvPr>
            <p:cNvCxnSpPr/>
            <p:nvPr/>
          </p:nvCxnSpPr>
          <p:spPr>
            <a:xfrm>
              <a:off x="2586925" y="4406900"/>
              <a:ext cx="6190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BE23F506-C8B8-324D-852E-588C233BBC2F}"/>
              </a:ext>
            </a:extLst>
          </p:cNvPr>
          <p:cNvCxnSpPr>
            <a:stCxn id="7" idx="0"/>
            <a:endCxn id="23" idx="1"/>
          </p:cNvCxnSpPr>
          <p:nvPr/>
        </p:nvCxnSpPr>
        <p:spPr>
          <a:xfrm rot="5400000" flipH="1" flipV="1">
            <a:off x="3571350" y="587523"/>
            <a:ext cx="117555" cy="2237550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9AAE48CE-302D-6348-B03A-02FF6BDB6E21}"/>
              </a:ext>
            </a:extLst>
          </p:cNvPr>
          <p:cNvCxnSpPr>
            <a:cxnSpLocks/>
            <a:stCxn id="23" idx="3"/>
            <a:endCxn id="28" idx="1"/>
          </p:cNvCxnSpPr>
          <p:nvPr/>
        </p:nvCxnSpPr>
        <p:spPr>
          <a:xfrm>
            <a:off x="6056135" y="1647521"/>
            <a:ext cx="589029" cy="230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92C07379-6AA8-8447-BB44-0514AC927F7E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 flipV="1">
            <a:off x="8426223" y="1649824"/>
            <a:ext cx="558854" cy="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8E2AAEC0-B964-954F-831D-155FFE126EAB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 rot="16200000" flipH="1">
            <a:off x="9430371" y="2446989"/>
            <a:ext cx="1177082" cy="37682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6B4C1AA2-BD1D-8342-8759-8846FE367B97}"/>
              </a:ext>
            </a:extLst>
          </p:cNvPr>
          <p:cNvCxnSpPr>
            <a:cxnSpLocks/>
            <a:stCxn id="30" idx="3"/>
            <a:endCxn id="32" idx="1"/>
          </p:cNvCxnSpPr>
          <p:nvPr/>
        </p:nvCxnSpPr>
        <p:spPr>
          <a:xfrm flipH="1">
            <a:off x="5331137" y="3566484"/>
            <a:ext cx="5586182" cy="1819483"/>
          </a:xfrm>
          <a:prstGeom prst="bentConnector5">
            <a:avLst>
              <a:gd name="adj1" fmla="val -4088"/>
              <a:gd name="adj2" fmla="val 126003"/>
              <a:gd name="adj3" fmla="val 104088"/>
            </a:avLst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4A635EE0-E69B-9F4C-8617-AAD379827D3C}"/>
              </a:ext>
            </a:extLst>
          </p:cNvPr>
          <p:cNvCxnSpPr>
            <a:cxnSpLocks/>
            <a:stCxn id="23" idx="2"/>
            <a:endCxn id="31" idx="0"/>
          </p:cNvCxnSpPr>
          <p:nvPr/>
        </p:nvCxnSpPr>
        <p:spPr>
          <a:xfrm rot="16200000" flipH="1">
            <a:off x="6614146" y="835233"/>
            <a:ext cx="329139" cy="275239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3AD5B652-093C-1F4F-96D1-0DAD2664184E}"/>
              </a:ext>
            </a:extLst>
          </p:cNvPr>
          <p:cNvCxnSpPr>
            <a:cxnSpLocks/>
            <a:stCxn id="24" idx="3"/>
            <a:endCxn id="31" idx="1"/>
          </p:cNvCxnSpPr>
          <p:nvPr/>
        </p:nvCxnSpPr>
        <p:spPr>
          <a:xfrm flipV="1">
            <a:off x="6826059" y="2718541"/>
            <a:ext cx="212431" cy="37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A0D31417-C1FD-B24D-9D3F-84BF8BB3FC39}"/>
              </a:ext>
            </a:extLst>
          </p:cNvPr>
          <p:cNvCxnSpPr>
            <a:cxnSpLocks/>
            <a:stCxn id="31" idx="2"/>
            <a:endCxn id="27" idx="0"/>
          </p:cNvCxnSpPr>
          <p:nvPr/>
        </p:nvCxnSpPr>
        <p:spPr>
          <a:xfrm rot="5400000">
            <a:off x="8069426" y="3139773"/>
            <a:ext cx="164176" cy="679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F6DC4771-BEA2-644A-8BCD-086CDD6CE6A4}"/>
              </a:ext>
            </a:extLst>
          </p:cNvPr>
          <p:cNvCxnSpPr>
            <a:cxnSpLocks/>
            <a:endCxn id="27" idx="2"/>
          </p:cNvCxnSpPr>
          <p:nvPr/>
        </p:nvCxnSpPr>
        <p:spPr>
          <a:xfrm rot="5400000" flipH="1" flipV="1">
            <a:off x="5188057" y="1107597"/>
            <a:ext cx="157307" cy="5762807"/>
          </a:xfrm>
          <a:prstGeom prst="bentConnector3">
            <a:avLst>
              <a:gd name="adj1" fmla="val -145170"/>
            </a:avLst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2CDCF0C7-248D-464E-8C02-4798E4DC0E25}"/>
              </a:ext>
            </a:extLst>
          </p:cNvPr>
          <p:cNvCxnSpPr>
            <a:cxnSpLocks/>
            <a:endCxn id="26" idx="1"/>
          </p:cNvCxnSpPr>
          <p:nvPr/>
        </p:nvCxnSpPr>
        <p:spPr>
          <a:xfrm rot="16200000" flipH="1">
            <a:off x="3282086" y="3170874"/>
            <a:ext cx="637862" cy="2431419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18B8B34F-D53A-864C-BE27-3F16B64C0FB7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>
            <a:off x="6482427" y="3565181"/>
            <a:ext cx="579317" cy="262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6363BE5F-3564-8240-939A-B1FEDE6308F0}"/>
              </a:ext>
            </a:extLst>
          </p:cNvPr>
          <p:cNvCxnSpPr>
            <a:cxnSpLocks/>
            <a:stCxn id="26" idx="3"/>
            <a:endCxn id="30" idx="2"/>
          </p:cNvCxnSpPr>
          <p:nvPr/>
        </p:nvCxnSpPr>
        <p:spPr>
          <a:xfrm flipV="1">
            <a:off x="8377924" y="3909026"/>
            <a:ext cx="1829398" cy="796488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>
            <a:extLst>
              <a:ext uri="{FF2B5EF4-FFF2-40B4-BE49-F238E27FC236}">
                <a16:creationId xmlns:a16="http://schemas.microsoft.com/office/drawing/2014/main" id="{C153AEE7-E2D7-2344-A726-367B94EF5E90}"/>
              </a:ext>
            </a:extLst>
          </p:cNvPr>
          <p:cNvCxnSpPr>
            <a:cxnSpLocks/>
            <a:stCxn id="113" idx="1"/>
          </p:cNvCxnSpPr>
          <p:nvPr/>
        </p:nvCxnSpPr>
        <p:spPr>
          <a:xfrm rot="16200000" flipH="1">
            <a:off x="3880961" y="3999405"/>
            <a:ext cx="1132515" cy="1767840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>
            <a:extLst>
              <a:ext uri="{FF2B5EF4-FFF2-40B4-BE49-F238E27FC236}">
                <a16:creationId xmlns:a16="http://schemas.microsoft.com/office/drawing/2014/main" id="{B8DD0EDC-3F89-8941-A6DF-2BADAECFA395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 flipV="1">
            <a:off x="9234486" y="3566483"/>
            <a:ext cx="262841" cy="132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6666581C-AB7E-DA40-A229-B90F45BBEE5C}"/>
              </a:ext>
            </a:extLst>
          </p:cNvPr>
          <p:cNvSpPr/>
          <p:nvPr/>
        </p:nvSpPr>
        <p:spPr>
          <a:xfrm rot="16200000">
            <a:off x="2499866" y="2802368"/>
            <a:ext cx="2126862" cy="9025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Machine learning based data refactoring, data reduction, and prioritization</a:t>
            </a:r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B6FE3C21-527A-DC47-A39E-68A472276643}"/>
              </a:ext>
            </a:extLst>
          </p:cNvPr>
          <p:cNvSpPr/>
          <p:nvPr/>
        </p:nvSpPr>
        <p:spPr>
          <a:xfrm>
            <a:off x="10373858" y="2188937"/>
            <a:ext cx="1419993" cy="6850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chemeClr val="bg1"/>
                </a:solidFill>
                <a:latin typeface="Calibri" panose="020F0502020204030204"/>
              </a:rPr>
              <a:t>Data access patterns analysis and prediction</a:t>
            </a:r>
          </a:p>
        </p:txBody>
      </p:sp>
      <p:cxnSp>
        <p:nvCxnSpPr>
          <p:cNvPr id="123" name="Elbow Connector 122">
            <a:extLst>
              <a:ext uri="{FF2B5EF4-FFF2-40B4-BE49-F238E27FC236}">
                <a16:creationId xmlns:a16="http://schemas.microsoft.com/office/drawing/2014/main" id="{1B5C6277-08F6-154E-BAD9-84C31FC0F16B}"/>
              </a:ext>
            </a:extLst>
          </p:cNvPr>
          <p:cNvCxnSpPr>
            <a:cxnSpLocks/>
            <a:stCxn id="30" idx="3"/>
            <a:endCxn id="122" idx="2"/>
          </p:cNvCxnSpPr>
          <p:nvPr/>
        </p:nvCxnSpPr>
        <p:spPr>
          <a:xfrm flipV="1">
            <a:off x="10917320" y="2874023"/>
            <a:ext cx="166535" cy="692460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3D4E764-59E6-4C0A-A22D-7D784E5F4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27" y="155449"/>
            <a:ext cx="11631480" cy="510909"/>
          </a:xfrm>
        </p:spPr>
        <p:txBody>
          <a:bodyPr>
            <a:noAutofit/>
          </a:bodyPr>
          <a:lstStyle/>
          <a:p>
            <a:r>
              <a:rPr lang="en-US" dirty="0"/>
              <a:t>Federation of Science:</a:t>
            </a:r>
            <a:br>
              <a:rPr lang="en-US" dirty="0"/>
            </a:br>
            <a:r>
              <a:rPr lang="en-US" dirty="0"/>
              <a:t>Experimental data streaming from KSTAR to OLCF/NERSC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57E28-6E24-4680-83D9-23C3595F31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727" y="6091137"/>
            <a:ext cx="11264813" cy="372455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r>
              <a:rPr lang="en-US" dirty="0"/>
              <a:t>Choi, Jong Y., et al. "</a:t>
            </a:r>
            <a:r>
              <a:rPr lang="en-US" dirty="0" err="1"/>
              <a:t>Icee</a:t>
            </a:r>
            <a:r>
              <a:rPr lang="en-US" dirty="0"/>
              <a:t>: Wide-area in transit data processing framework for near real-time scientific applications." </a:t>
            </a:r>
            <a:r>
              <a:rPr lang="en-US" i="1" dirty="0"/>
              <a:t>4th SC Workshop on </a:t>
            </a:r>
            <a:r>
              <a:rPr lang="en-US" i="1" dirty="0" err="1"/>
              <a:t>Petascale</a:t>
            </a:r>
            <a:r>
              <a:rPr lang="en-US" i="1" dirty="0"/>
              <a:t> (Big) Data Analytics: Challenges and Opportunities in conjunction with SC13</a:t>
            </a:r>
            <a:r>
              <a:rPr lang="en-US" dirty="0"/>
              <a:t>. Vol. 11. 2013.</a:t>
            </a:r>
          </a:p>
        </p:txBody>
      </p:sp>
      <p:pic>
        <p:nvPicPr>
          <p:cNvPr id="50" name="ecei_trim_ffmpeg.mpg">
            <a:hlinkClick r:id="" action="ppaction://media"/>
            <a:extLst>
              <a:ext uri="{FF2B5EF4-FFF2-40B4-BE49-F238E27FC236}">
                <a16:creationId xmlns:a16="http://schemas.microsoft.com/office/drawing/2014/main" id="{B0382739-EC4A-4273-BE24-307969DB3B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90970" y="2450163"/>
            <a:ext cx="671517" cy="15849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output2.mp4">
            <a:hlinkClick r:id="" action="ppaction://media"/>
            <a:extLst>
              <a:ext uri="{FF2B5EF4-FFF2-40B4-BE49-F238E27FC236}">
                <a16:creationId xmlns:a16="http://schemas.microsoft.com/office/drawing/2014/main" id="{9D0A5A16-6251-43EA-84A3-DF37EC72395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52963" y="4728741"/>
            <a:ext cx="505374" cy="1046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E9797-5F9D-0545-9897-7C0DF0428837}"/>
              </a:ext>
            </a:extLst>
          </p:cNvPr>
          <p:cNvSpPr txBox="1"/>
          <p:nvPr/>
        </p:nvSpPr>
        <p:spPr>
          <a:xfrm>
            <a:off x="9234484" y="6463592"/>
            <a:ext cx="255936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Image: Michael Churchill, PPPL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2312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6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60F8B-A059-A14F-A5DF-70948FD4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MONA’s Central Challenge(s)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93BE7-311F-F74C-91F8-27D22DE84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focused on three particular challenges:</a:t>
            </a:r>
          </a:p>
          <a:p>
            <a:pPr lvl="1"/>
            <a:r>
              <a:rPr lang="en-US" dirty="0"/>
              <a:t>How can I </a:t>
            </a:r>
            <a:r>
              <a:rPr lang="en-US" b="1" dirty="0"/>
              <a:t>measure and judge performance </a:t>
            </a:r>
            <a:r>
              <a:rPr lang="en-US" dirty="0"/>
              <a:t>of the distributed, scalable system?</a:t>
            </a:r>
          </a:p>
          <a:p>
            <a:pPr lvl="1"/>
            <a:r>
              <a:rPr lang="en-US" dirty="0"/>
              <a:t>How do I build </a:t>
            </a:r>
            <a:r>
              <a:rPr lang="en-US" b="1" dirty="0"/>
              <a:t>realistic benchmarks and mini-applications </a:t>
            </a:r>
            <a:r>
              <a:rPr lang="en-US" dirty="0"/>
              <a:t>to test and evaluate design, hardware, and infrastructure during construction?</a:t>
            </a:r>
          </a:p>
          <a:p>
            <a:pPr lvl="1"/>
            <a:r>
              <a:rPr lang="en-US" dirty="0"/>
              <a:t>How can I </a:t>
            </a:r>
            <a:r>
              <a:rPr lang="en-US" b="1" dirty="0"/>
              <a:t>extract the most efficiency </a:t>
            </a:r>
            <a:r>
              <a:rPr lang="en-US" dirty="0"/>
              <a:t>from my computational resources during my experiment?</a:t>
            </a:r>
          </a:p>
        </p:txBody>
      </p:sp>
    </p:spTree>
    <p:extLst>
      <p:ext uri="{BB962C8B-B14F-4D97-AF65-F5344CB8AC3E}">
        <p14:creationId xmlns:p14="http://schemas.microsoft.com/office/powerpoint/2010/main" val="1285453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3B75-97D2-CD47-8D50-D30AC82F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In Situ Everywhere:</a:t>
            </a:r>
            <a:br>
              <a:rPr lang="en-US" dirty="0"/>
            </a:br>
            <a:r>
              <a:rPr lang="en-US" dirty="0"/>
              <a:t> 	Applying In Situ to In Situ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5D6AD-F4DC-7C4E-B2A6-F91BFC128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Addressing these means addressing the PBs of potential monitoring data </a:t>
            </a:r>
          </a:p>
          <a:p>
            <a:r>
              <a:rPr lang="en-US" dirty="0"/>
              <a:t>We’re familiar with this problem – it’s the same as finding features in PBs of time sequenced science data</a:t>
            </a:r>
          </a:p>
          <a:p>
            <a:pPr lvl="1"/>
            <a:r>
              <a:rPr lang="en-US" dirty="0"/>
              <a:t>New types of features, but same idea.</a:t>
            </a:r>
          </a:p>
          <a:p>
            <a:r>
              <a:rPr lang="en-US" dirty="0"/>
              <a:t>Hence online </a:t>
            </a:r>
            <a:r>
              <a:rPr lang="en-US" b="1" dirty="0" err="1"/>
              <a:t>MON</a:t>
            </a:r>
            <a:r>
              <a:rPr lang="en-US" dirty="0" err="1"/>
              <a:t>itoring</a:t>
            </a:r>
            <a:r>
              <a:rPr lang="en-US" dirty="0"/>
              <a:t> </a:t>
            </a:r>
            <a:r>
              <a:rPr lang="en-US" b="1" dirty="0"/>
              <a:t>A</a:t>
            </a:r>
            <a:r>
              <a:rPr lang="en-US" dirty="0"/>
              <a:t>nalytics (MONA) is our approach to address these core challenges.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50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2AD31-73BA-4141-86A6-E775C90A6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MONA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8BE61-41D1-6948-9D25-6F7E9FC9E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44906"/>
            <a:ext cx="11430000" cy="4456607"/>
          </a:xfrm>
        </p:spPr>
        <p:txBody>
          <a:bodyPr/>
          <a:lstStyle/>
          <a:p>
            <a:r>
              <a:rPr lang="en-US" dirty="0"/>
              <a:t>A pragmatic approach to increasing reliability and availability of performance feedback </a:t>
            </a:r>
            <a:r>
              <a:rPr lang="en-US" u="sng" dirty="0"/>
              <a:t>throughout the software development cycle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coupled/in situ/online code paradigm is not easy to address piecemeal.</a:t>
            </a:r>
          </a:p>
          <a:p>
            <a:r>
              <a:rPr lang="en-US" dirty="0"/>
              <a:t> We need tools for extracting the data, for doing the in situ analysis, and for applying the insights back to the development cycle.</a:t>
            </a:r>
          </a:p>
          <a:p>
            <a:pPr lvl="1"/>
            <a:r>
              <a:rPr lang="en-US" dirty="0"/>
              <a:t>We leverage existing tools – TAU, ADIOS, Python, etc. </a:t>
            </a:r>
          </a:p>
          <a:p>
            <a:pPr lvl="1"/>
            <a:r>
              <a:rPr lang="en-US" dirty="0"/>
              <a:t>Added a tool interface to the in situ infrastructure (ADIOS) for uniform performance monitoring</a:t>
            </a:r>
          </a:p>
          <a:p>
            <a:pPr lvl="1"/>
            <a:r>
              <a:rPr lang="en-US" dirty="0"/>
              <a:t>Reusable, extensible performance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282550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77B91E-07FE-B549-B95D-4EAAA6E57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6" y="1176453"/>
            <a:ext cx="5431021" cy="4329067"/>
          </a:xfrm>
        </p:spPr>
        <p:txBody>
          <a:bodyPr/>
          <a:lstStyle/>
          <a:p>
            <a:r>
              <a:rPr lang="en-US" sz="2200" dirty="0"/>
              <a:t>How can I </a:t>
            </a:r>
            <a:r>
              <a:rPr lang="en-US" sz="2200" b="1" dirty="0"/>
              <a:t>measure and judge performance </a:t>
            </a:r>
            <a:r>
              <a:rPr lang="en-US" sz="2200" dirty="0"/>
              <a:t>of the distributed, scalable system?</a:t>
            </a:r>
          </a:p>
          <a:p>
            <a:r>
              <a:rPr lang="en-US" sz="2200" dirty="0">
                <a:solidFill>
                  <a:schemeClr val="bg2">
                    <a:lumMod val="65000"/>
                  </a:schemeClr>
                </a:solidFill>
              </a:rPr>
              <a:t>How do I build </a:t>
            </a:r>
            <a:r>
              <a:rPr lang="en-US" sz="2200" b="1" dirty="0">
                <a:solidFill>
                  <a:schemeClr val="bg2">
                    <a:lumMod val="65000"/>
                  </a:schemeClr>
                </a:solidFill>
              </a:rPr>
              <a:t>realistic benchmarks and mini-applications </a:t>
            </a:r>
            <a:r>
              <a:rPr lang="en-US" sz="2200" dirty="0">
                <a:solidFill>
                  <a:schemeClr val="bg2">
                    <a:lumMod val="65000"/>
                  </a:schemeClr>
                </a:solidFill>
              </a:rPr>
              <a:t>to test and evaluate design, hardware, and infrastructure during construction?</a:t>
            </a:r>
          </a:p>
          <a:p>
            <a:r>
              <a:rPr lang="en-US" sz="2200" dirty="0">
                <a:solidFill>
                  <a:schemeClr val="bg2">
                    <a:lumMod val="65000"/>
                  </a:schemeClr>
                </a:solidFill>
              </a:rPr>
              <a:t>How can I </a:t>
            </a:r>
            <a:r>
              <a:rPr lang="en-US" sz="2200" b="1" dirty="0">
                <a:solidFill>
                  <a:schemeClr val="bg2">
                    <a:lumMod val="65000"/>
                  </a:schemeClr>
                </a:solidFill>
              </a:rPr>
              <a:t>extract the most efficiency </a:t>
            </a:r>
            <a:r>
              <a:rPr lang="en-US" sz="2200" dirty="0">
                <a:solidFill>
                  <a:schemeClr val="bg2">
                    <a:lumMod val="65000"/>
                  </a:schemeClr>
                </a:solidFill>
              </a:rPr>
              <a:t>from my computational resources during my experiment?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02ACF-15A6-E34F-A524-8BB463FFC87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69050"/>
            <a:ext cx="8026400" cy="4889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eScience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45789-3AD6-6643-A678-24216F91E9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69050"/>
            <a:ext cx="2844800" cy="488950"/>
          </a:xfrm>
          <a:prstGeom prst="rect">
            <a:avLst/>
          </a:prstGeom>
        </p:spPr>
        <p:txBody>
          <a:bodyPr/>
          <a:lstStyle/>
          <a:p>
            <a:fld id="{E758CF0C-250E-7F48-AF3C-1DAAD85AA699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653178"/>
      </p:ext>
    </p:extLst>
  </p:cSld>
  <p:clrMapOvr>
    <a:masterClrMapping/>
  </p:clrMapOvr>
</p:sld>
</file>

<file path=ppt/theme/theme1.xml><?xml version="1.0" encoding="utf-8"?>
<a:theme xmlns:a="http://schemas.openxmlformats.org/drawingml/2006/main" name="ORNL-template-16x9-180808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-template-16x9-180808" id="{F8995FF5-5A52-6245-8931-CC3BA00050A9}" vid="{28E5970E-B794-E041-A80F-A007E63A1A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1755</Words>
  <Application>Microsoft Macintosh PowerPoint</Application>
  <PresentationFormat>Widescreen</PresentationFormat>
  <Paragraphs>290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Calibri</vt:lpstr>
      <vt:lpstr>Cambria Math</vt:lpstr>
      <vt:lpstr>Century Gothic</vt:lpstr>
      <vt:lpstr>Helvetica</vt:lpstr>
      <vt:lpstr>Times New Roman</vt:lpstr>
      <vt:lpstr>Wingdings</vt:lpstr>
      <vt:lpstr>ORNL-template-16x9-180808</vt:lpstr>
      <vt:lpstr>Scalable Performance Awareness for In Situ Scientific Applications</vt:lpstr>
      <vt:lpstr>Science is Changing</vt:lpstr>
      <vt:lpstr>Complex Science Workflow</vt:lpstr>
      <vt:lpstr>Understanding Performance at Scale</vt:lpstr>
      <vt:lpstr>Federation of Science: Experimental data streaming from KSTAR to OLCF/NERSC</vt:lpstr>
      <vt:lpstr>MONA’s Central Challenge(s)</vt:lpstr>
      <vt:lpstr>In Situ Everywhere:   Applying In Situ to In Situ</vt:lpstr>
      <vt:lpstr>The MONA Approach</vt:lpstr>
      <vt:lpstr>PowerPoint Presentation</vt:lpstr>
      <vt:lpstr>The TAU Performance System</vt:lpstr>
      <vt:lpstr>Scalable Observation System (SOS)</vt:lpstr>
      <vt:lpstr>TAU - SOS Integration for Monalytics</vt:lpstr>
      <vt:lpstr>PowerPoint Presentation</vt:lpstr>
      <vt:lpstr>Exploring behavior of workflow components</vt:lpstr>
      <vt:lpstr>The Pookie approach</vt:lpstr>
      <vt:lpstr>Pookie</vt:lpstr>
      <vt:lpstr>Results</vt:lpstr>
      <vt:lpstr>Next steps</vt:lpstr>
      <vt:lpstr>PowerPoint Presentation</vt:lpstr>
      <vt:lpstr>Communication pattern monitoring for task placement </vt:lpstr>
      <vt:lpstr>Performance monitoring of variability</vt:lpstr>
      <vt:lpstr>Task Graph Embedding (TGE)</vt:lpstr>
      <vt:lpstr>TGE with MONA</vt:lpstr>
      <vt:lpstr>Conclusions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Scalable Performance Awareness for In Situ Scientific Applications</dc:title>
  <dc:creator>Wolf, Matthew D.</dc:creator>
  <cp:lastModifiedBy>Wolf, Matthew D.</cp:lastModifiedBy>
  <cp:revision>46</cp:revision>
  <dcterms:created xsi:type="dcterms:W3CDTF">2019-09-23T16:42:01Z</dcterms:created>
  <dcterms:modified xsi:type="dcterms:W3CDTF">2019-09-26T18:43:24Z</dcterms:modified>
</cp:coreProperties>
</file>