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7" r:id="rId4"/>
    <p:sldId id="260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5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huck:data:SUPER:MPAS:edison:no-weigh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Metadata Correlated with </a:t>
            </a:r>
            <a:r>
              <a:rPr lang="en-US" dirty="0" err="1" smtClean="0"/>
              <a:t>Adv</a:t>
            </a:r>
            <a:r>
              <a:rPr lang="en-US" dirty="0" smtClean="0"/>
              <a:t> </a:t>
            </a:r>
            <a:r>
              <a:rPr lang="en-US" dirty="0"/>
              <a:t>Timer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'[no-weights.xlsx]Sheet1'!$G$1</c:f>
              <c:strCache>
                <c:ptCount val="1"/>
                <c:pt idx="0">
                  <c:v>nCellsSolve</c:v>
                </c:pt>
              </c:strCache>
            </c:strRef>
          </c:tx>
          <c:spPr>
            <a:ln w="47625">
              <a:noFill/>
            </a:ln>
          </c:spPr>
          <c:xVal>
            <c:numRef>
              <c:f>'[no-weights.xlsx]Sheet1'!$C$2:$C$121</c:f>
              <c:numCache>
                <c:formatCode>0.00E+00</c:formatCode>
                <c:ptCount val="120"/>
                <c:pt idx="0">
                  <c:v>2.7536534E7</c:v>
                </c:pt>
                <c:pt idx="1">
                  <c:v>3.1347915E7</c:v>
                </c:pt>
                <c:pt idx="2">
                  <c:v>3.1432881E7</c:v>
                </c:pt>
                <c:pt idx="3">
                  <c:v>2.5344983E7</c:v>
                </c:pt>
                <c:pt idx="4">
                  <c:v>2.9225762E7</c:v>
                </c:pt>
                <c:pt idx="5">
                  <c:v>2.4478672E7</c:v>
                </c:pt>
                <c:pt idx="6">
                  <c:v>2.8295346E7</c:v>
                </c:pt>
                <c:pt idx="7">
                  <c:v>3.2298912E7</c:v>
                </c:pt>
                <c:pt idx="8">
                  <c:v>2.1335542E7</c:v>
                </c:pt>
                <c:pt idx="9">
                  <c:v>2.5422053E7</c:v>
                </c:pt>
                <c:pt idx="10">
                  <c:v>3.0961877E7</c:v>
                </c:pt>
                <c:pt idx="11">
                  <c:v>3.2602071E7</c:v>
                </c:pt>
                <c:pt idx="12">
                  <c:v>3.3874231E7</c:v>
                </c:pt>
                <c:pt idx="13">
                  <c:v>3.4249892E7</c:v>
                </c:pt>
                <c:pt idx="14">
                  <c:v>3.4362536E7</c:v>
                </c:pt>
                <c:pt idx="15">
                  <c:v>2.9397142E7</c:v>
                </c:pt>
                <c:pt idx="16">
                  <c:v>3.1474854E7</c:v>
                </c:pt>
                <c:pt idx="17">
                  <c:v>2.9437229E7</c:v>
                </c:pt>
                <c:pt idx="18">
                  <c:v>3.3589116E7</c:v>
                </c:pt>
                <c:pt idx="19">
                  <c:v>2.749235E7</c:v>
                </c:pt>
                <c:pt idx="20">
                  <c:v>3.2743004E7</c:v>
                </c:pt>
                <c:pt idx="21">
                  <c:v>3.4261085E7</c:v>
                </c:pt>
                <c:pt idx="22">
                  <c:v>2.4905045E7</c:v>
                </c:pt>
                <c:pt idx="23">
                  <c:v>3.3358168E7</c:v>
                </c:pt>
                <c:pt idx="24">
                  <c:v>3.1065371E7</c:v>
                </c:pt>
                <c:pt idx="25">
                  <c:v>3.0616075E7</c:v>
                </c:pt>
                <c:pt idx="26">
                  <c:v>2.9106595E7</c:v>
                </c:pt>
                <c:pt idx="27">
                  <c:v>3.1090647E7</c:v>
                </c:pt>
                <c:pt idx="28">
                  <c:v>3.1179457E7</c:v>
                </c:pt>
                <c:pt idx="29">
                  <c:v>3.2126821E7</c:v>
                </c:pt>
                <c:pt idx="30">
                  <c:v>1.6566201E7</c:v>
                </c:pt>
                <c:pt idx="31">
                  <c:v>2.1962331E7</c:v>
                </c:pt>
                <c:pt idx="32">
                  <c:v>2.3208165E7</c:v>
                </c:pt>
                <c:pt idx="33">
                  <c:v>3.1858009E7</c:v>
                </c:pt>
                <c:pt idx="34">
                  <c:v>2.7745616E7</c:v>
                </c:pt>
                <c:pt idx="35">
                  <c:v>2.591885E7</c:v>
                </c:pt>
                <c:pt idx="36">
                  <c:v>3.1149229E7</c:v>
                </c:pt>
                <c:pt idx="37">
                  <c:v>2.2833299E7</c:v>
                </c:pt>
                <c:pt idx="38">
                  <c:v>2.7419239E7</c:v>
                </c:pt>
                <c:pt idx="39">
                  <c:v>3.2905705E7</c:v>
                </c:pt>
                <c:pt idx="40">
                  <c:v>2.586635E7</c:v>
                </c:pt>
                <c:pt idx="41">
                  <c:v>2.9702987E7</c:v>
                </c:pt>
                <c:pt idx="42">
                  <c:v>3.0564739E7</c:v>
                </c:pt>
                <c:pt idx="43">
                  <c:v>3.2039831E7</c:v>
                </c:pt>
                <c:pt idx="44">
                  <c:v>3.1071247E7</c:v>
                </c:pt>
                <c:pt idx="45">
                  <c:v>1.7083868E7</c:v>
                </c:pt>
                <c:pt idx="46">
                  <c:v>2.3173211E7</c:v>
                </c:pt>
                <c:pt idx="47">
                  <c:v>2.2433014E7</c:v>
                </c:pt>
                <c:pt idx="48">
                  <c:v>3.4296998E7</c:v>
                </c:pt>
                <c:pt idx="49">
                  <c:v>3.1237809E7</c:v>
                </c:pt>
                <c:pt idx="50">
                  <c:v>3.0890515E7</c:v>
                </c:pt>
                <c:pt idx="51">
                  <c:v>2.2464861E7</c:v>
                </c:pt>
                <c:pt idx="52">
                  <c:v>3.3610009E7</c:v>
                </c:pt>
                <c:pt idx="53">
                  <c:v>3.2420041E7</c:v>
                </c:pt>
                <c:pt idx="54">
                  <c:v>2.9890409E7</c:v>
                </c:pt>
                <c:pt idx="55">
                  <c:v>3.4558247E7</c:v>
                </c:pt>
                <c:pt idx="56">
                  <c:v>3.352286E7</c:v>
                </c:pt>
                <c:pt idx="57">
                  <c:v>3.4452269E7</c:v>
                </c:pt>
                <c:pt idx="58">
                  <c:v>3.1974387E7</c:v>
                </c:pt>
                <c:pt idx="59">
                  <c:v>3.3538017E7</c:v>
                </c:pt>
                <c:pt idx="60">
                  <c:v>1.7486005E7</c:v>
                </c:pt>
                <c:pt idx="61">
                  <c:v>1.985126E7</c:v>
                </c:pt>
                <c:pt idx="62">
                  <c:v>1.8767164E7</c:v>
                </c:pt>
                <c:pt idx="63">
                  <c:v>3.2115718E7</c:v>
                </c:pt>
                <c:pt idx="64">
                  <c:v>2.8680386E7</c:v>
                </c:pt>
                <c:pt idx="65">
                  <c:v>2.9836155E7</c:v>
                </c:pt>
                <c:pt idx="66">
                  <c:v>2.9119899E7</c:v>
                </c:pt>
                <c:pt idx="67">
                  <c:v>3.0617678E7</c:v>
                </c:pt>
                <c:pt idx="68">
                  <c:v>3.1036018E7</c:v>
                </c:pt>
                <c:pt idx="69">
                  <c:v>2.9332044E7</c:v>
                </c:pt>
                <c:pt idx="70">
                  <c:v>2.4099203E7</c:v>
                </c:pt>
                <c:pt idx="71">
                  <c:v>2.6025694E7</c:v>
                </c:pt>
                <c:pt idx="72">
                  <c:v>2.9267576E7</c:v>
                </c:pt>
                <c:pt idx="73">
                  <c:v>3.0682161E7</c:v>
                </c:pt>
                <c:pt idx="74">
                  <c:v>3.4887705E7</c:v>
                </c:pt>
                <c:pt idx="75">
                  <c:v>3.5584065E7</c:v>
                </c:pt>
                <c:pt idx="76">
                  <c:v>3.5070127E7</c:v>
                </c:pt>
                <c:pt idx="77">
                  <c:v>3.5737134E7</c:v>
                </c:pt>
                <c:pt idx="78">
                  <c:v>3.2167717E7</c:v>
                </c:pt>
                <c:pt idx="79">
                  <c:v>3.5842375E7</c:v>
                </c:pt>
                <c:pt idx="80">
                  <c:v>2.7131788E7</c:v>
                </c:pt>
                <c:pt idx="81">
                  <c:v>3.5420521E7</c:v>
                </c:pt>
                <c:pt idx="82">
                  <c:v>2.6169334E7</c:v>
                </c:pt>
                <c:pt idx="83">
                  <c:v>2.62197E7</c:v>
                </c:pt>
                <c:pt idx="84">
                  <c:v>3.185693E7</c:v>
                </c:pt>
                <c:pt idx="85">
                  <c:v>3.1885413E7</c:v>
                </c:pt>
                <c:pt idx="86">
                  <c:v>3.839092E7</c:v>
                </c:pt>
                <c:pt idx="87">
                  <c:v>3.8285527E7</c:v>
                </c:pt>
                <c:pt idx="88">
                  <c:v>3.8427446E7</c:v>
                </c:pt>
                <c:pt idx="89">
                  <c:v>3.8342932E7</c:v>
                </c:pt>
                <c:pt idx="90">
                  <c:v>3.7942638E7</c:v>
                </c:pt>
                <c:pt idx="91">
                  <c:v>3.8393175E7</c:v>
                </c:pt>
                <c:pt idx="92">
                  <c:v>3.5582831E7</c:v>
                </c:pt>
                <c:pt idx="93">
                  <c:v>3.5154705E7</c:v>
                </c:pt>
                <c:pt idx="94">
                  <c:v>3.8016468E7</c:v>
                </c:pt>
                <c:pt idx="95">
                  <c:v>3.8440305E7</c:v>
                </c:pt>
                <c:pt idx="96">
                  <c:v>3.4739724E7</c:v>
                </c:pt>
                <c:pt idx="97">
                  <c:v>3.4337332E7</c:v>
                </c:pt>
                <c:pt idx="98">
                  <c:v>3.2927234E7</c:v>
                </c:pt>
                <c:pt idx="99">
                  <c:v>3.3264922E7</c:v>
                </c:pt>
                <c:pt idx="100">
                  <c:v>2.7691528E7</c:v>
                </c:pt>
                <c:pt idx="101">
                  <c:v>2.6931338E7</c:v>
                </c:pt>
                <c:pt idx="102">
                  <c:v>3.2501811E7</c:v>
                </c:pt>
                <c:pt idx="103">
                  <c:v>3.2993971E7</c:v>
                </c:pt>
                <c:pt idx="104">
                  <c:v>2.9931462E7</c:v>
                </c:pt>
                <c:pt idx="105">
                  <c:v>3.2978192E7</c:v>
                </c:pt>
                <c:pt idx="106">
                  <c:v>2.8594329E7</c:v>
                </c:pt>
                <c:pt idx="107">
                  <c:v>2.7445957E7</c:v>
                </c:pt>
                <c:pt idx="108">
                  <c:v>3.5176325E7</c:v>
                </c:pt>
                <c:pt idx="109">
                  <c:v>2.7978904E7</c:v>
                </c:pt>
                <c:pt idx="110">
                  <c:v>3.483574E7</c:v>
                </c:pt>
                <c:pt idx="111">
                  <c:v>3.563002E7</c:v>
                </c:pt>
                <c:pt idx="112">
                  <c:v>3.4994102E7</c:v>
                </c:pt>
                <c:pt idx="113">
                  <c:v>3.4739744E7</c:v>
                </c:pt>
                <c:pt idx="114">
                  <c:v>3.4917423E7</c:v>
                </c:pt>
                <c:pt idx="115">
                  <c:v>3.3607109E7</c:v>
                </c:pt>
                <c:pt idx="116">
                  <c:v>2.8393929E7</c:v>
                </c:pt>
                <c:pt idx="117">
                  <c:v>3.3321619E7</c:v>
                </c:pt>
                <c:pt idx="118">
                  <c:v>3.0354757E7</c:v>
                </c:pt>
                <c:pt idx="119">
                  <c:v>3.240902E7</c:v>
                </c:pt>
              </c:numCache>
            </c:numRef>
          </c:xVal>
          <c:yVal>
            <c:numRef>
              <c:f>'[no-weights.xlsx]Sheet1'!$G$2:$G$121</c:f>
              <c:numCache>
                <c:formatCode>General</c:formatCode>
                <c:ptCount val="120"/>
                <c:pt idx="0">
                  <c:v>964.0</c:v>
                </c:pt>
                <c:pt idx="1">
                  <c:v>948.0</c:v>
                </c:pt>
                <c:pt idx="2">
                  <c:v>949.0</c:v>
                </c:pt>
                <c:pt idx="3">
                  <c:v>940.0</c:v>
                </c:pt>
                <c:pt idx="4">
                  <c:v>959.0</c:v>
                </c:pt>
                <c:pt idx="5">
                  <c:v>953.0</c:v>
                </c:pt>
                <c:pt idx="6">
                  <c:v>938.0</c:v>
                </c:pt>
                <c:pt idx="7">
                  <c:v>956.0</c:v>
                </c:pt>
                <c:pt idx="8">
                  <c:v>958.0</c:v>
                </c:pt>
                <c:pt idx="9">
                  <c:v>955.0</c:v>
                </c:pt>
                <c:pt idx="10">
                  <c:v>955.0</c:v>
                </c:pt>
                <c:pt idx="11">
                  <c:v>959.0</c:v>
                </c:pt>
                <c:pt idx="12">
                  <c:v>954.0</c:v>
                </c:pt>
                <c:pt idx="13">
                  <c:v>963.0</c:v>
                </c:pt>
                <c:pt idx="14">
                  <c:v>939.0</c:v>
                </c:pt>
                <c:pt idx="15">
                  <c:v>952.0</c:v>
                </c:pt>
                <c:pt idx="16">
                  <c:v>951.0</c:v>
                </c:pt>
                <c:pt idx="17">
                  <c:v>955.0</c:v>
                </c:pt>
                <c:pt idx="18">
                  <c:v>947.0</c:v>
                </c:pt>
                <c:pt idx="19">
                  <c:v>962.0</c:v>
                </c:pt>
                <c:pt idx="20">
                  <c:v>957.0</c:v>
                </c:pt>
                <c:pt idx="21">
                  <c:v>952.0</c:v>
                </c:pt>
                <c:pt idx="22">
                  <c:v>949.0</c:v>
                </c:pt>
                <c:pt idx="23">
                  <c:v>955.0</c:v>
                </c:pt>
                <c:pt idx="24">
                  <c:v>950.0</c:v>
                </c:pt>
                <c:pt idx="25">
                  <c:v>954.0</c:v>
                </c:pt>
                <c:pt idx="26">
                  <c:v>951.0</c:v>
                </c:pt>
                <c:pt idx="27">
                  <c:v>948.0</c:v>
                </c:pt>
                <c:pt idx="28">
                  <c:v>954.0</c:v>
                </c:pt>
                <c:pt idx="29">
                  <c:v>941.0</c:v>
                </c:pt>
                <c:pt idx="30">
                  <c:v>952.0</c:v>
                </c:pt>
                <c:pt idx="31">
                  <c:v>951.0</c:v>
                </c:pt>
                <c:pt idx="32">
                  <c:v>951.0</c:v>
                </c:pt>
                <c:pt idx="33">
                  <c:v>957.0</c:v>
                </c:pt>
                <c:pt idx="34">
                  <c:v>951.0</c:v>
                </c:pt>
                <c:pt idx="35">
                  <c:v>950.0</c:v>
                </c:pt>
                <c:pt idx="36">
                  <c:v>970.0</c:v>
                </c:pt>
                <c:pt idx="37">
                  <c:v>965.0</c:v>
                </c:pt>
                <c:pt idx="38">
                  <c:v>959.0</c:v>
                </c:pt>
                <c:pt idx="39">
                  <c:v>959.0</c:v>
                </c:pt>
                <c:pt idx="40">
                  <c:v>956.0</c:v>
                </c:pt>
                <c:pt idx="41">
                  <c:v>959.0</c:v>
                </c:pt>
                <c:pt idx="42">
                  <c:v>957.0</c:v>
                </c:pt>
                <c:pt idx="43">
                  <c:v>958.0</c:v>
                </c:pt>
                <c:pt idx="44">
                  <c:v>937.0</c:v>
                </c:pt>
                <c:pt idx="46">
                  <c:v>983.0</c:v>
                </c:pt>
                <c:pt idx="47">
                  <c:v>963.0</c:v>
                </c:pt>
                <c:pt idx="48">
                  <c:v>963.0</c:v>
                </c:pt>
                <c:pt idx="49">
                  <c:v>956.0</c:v>
                </c:pt>
                <c:pt idx="50">
                  <c:v>962.0</c:v>
                </c:pt>
                <c:pt idx="51">
                  <c:v>946.0</c:v>
                </c:pt>
                <c:pt idx="52">
                  <c:v>950.0</c:v>
                </c:pt>
                <c:pt idx="53">
                  <c:v>949.0</c:v>
                </c:pt>
                <c:pt idx="54">
                  <c:v>939.0</c:v>
                </c:pt>
                <c:pt idx="55">
                  <c:v>949.0</c:v>
                </c:pt>
                <c:pt idx="56">
                  <c:v>954.0</c:v>
                </c:pt>
                <c:pt idx="57">
                  <c:v>954.0</c:v>
                </c:pt>
                <c:pt idx="58">
                  <c:v>959.0</c:v>
                </c:pt>
                <c:pt idx="59">
                  <c:v>962.0</c:v>
                </c:pt>
                <c:pt idx="60">
                  <c:v>935.0</c:v>
                </c:pt>
                <c:pt idx="61">
                  <c:v>970.0</c:v>
                </c:pt>
                <c:pt idx="62">
                  <c:v>957.0</c:v>
                </c:pt>
                <c:pt idx="63">
                  <c:v>938.0</c:v>
                </c:pt>
                <c:pt idx="64">
                  <c:v>967.0</c:v>
                </c:pt>
                <c:pt idx="65">
                  <c:v>936.0</c:v>
                </c:pt>
                <c:pt idx="66">
                  <c:v>953.0</c:v>
                </c:pt>
                <c:pt idx="67">
                  <c:v>926.0</c:v>
                </c:pt>
                <c:pt idx="68">
                  <c:v>959.0</c:v>
                </c:pt>
                <c:pt idx="69">
                  <c:v>955.0</c:v>
                </c:pt>
                <c:pt idx="70">
                  <c:v>948.0</c:v>
                </c:pt>
                <c:pt idx="71">
                  <c:v>959.0</c:v>
                </c:pt>
                <c:pt idx="72">
                  <c:v>953.0</c:v>
                </c:pt>
                <c:pt idx="73">
                  <c:v>952.0</c:v>
                </c:pt>
                <c:pt idx="74">
                  <c:v>957.0</c:v>
                </c:pt>
                <c:pt idx="75">
                  <c:v>957.0</c:v>
                </c:pt>
                <c:pt idx="76">
                  <c:v>957.0</c:v>
                </c:pt>
                <c:pt idx="77">
                  <c:v>967.0</c:v>
                </c:pt>
                <c:pt idx="78">
                  <c:v>950.0</c:v>
                </c:pt>
                <c:pt idx="79">
                  <c:v>949.0</c:v>
                </c:pt>
                <c:pt idx="81">
                  <c:v>953.0</c:v>
                </c:pt>
                <c:pt idx="82">
                  <c:v>971.0</c:v>
                </c:pt>
                <c:pt idx="83">
                  <c:v>943.0</c:v>
                </c:pt>
                <c:pt idx="84">
                  <c:v>960.0</c:v>
                </c:pt>
                <c:pt idx="85">
                  <c:v>947.0</c:v>
                </c:pt>
                <c:pt idx="86">
                  <c:v>957.0</c:v>
                </c:pt>
                <c:pt idx="87">
                  <c:v>960.0</c:v>
                </c:pt>
                <c:pt idx="88">
                  <c:v>954.0</c:v>
                </c:pt>
                <c:pt idx="89">
                  <c:v>951.0</c:v>
                </c:pt>
                <c:pt idx="90">
                  <c:v>968.0</c:v>
                </c:pt>
                <c:pt idx="91">
                  <c:v>955.0</c:v>
                </c:pt>
                <c:pt idx="92">
                  <c:v>962.0</c:v>
                </c:pt>
                <c:pt idx="93">
                  <c:v>962.0</c:v>
                </c:pt>
                <c:pt idx="94">
                  <c:v>957.0</c:v>
                </c:pt>
                <c:pt idx="95">
                  <c:v>953.0</c:v>
                </c:pt>
                <c:pt idx="96">
                  <c:v>945.0</c:v>
                </c:pt>
                <c:pt idx="97">
                  <c:v>956.0</c:v>
                </c:pt>
                <c:pt idx="99">
                  <c:v>952.0</c:v>
                </c:pt>
                <c:pt idx="100">
                  <c:v>960.0</c:v>
                </c:pt>
                <c:pt idx="101">
                  <c:v>951.0</c:v>
                </c:pt>
                <c:pt idx="102">
                  <c:v>959.0</c:v>
                </c:pt>
                <c:pt idx="103">
                  <c:v>954.0</c:v>
                </c:pt>
                <c:pt idx="104">
                  <c:v>950.0</c:v>
                </c:pt>
                <c:pt idx="105">
                  <c:v>960.0</c:v>
                </c:pt>
                <c:pt idx="106">
                  <c:v>970.0</c:v>
                </c:pt>
                <c:pt idx="107">
                  <c:v>945.0</c:v>
                </c:pt>
                <c:pt idx="108">
                  <c:v>965.0</c:v>
                </c:pt>
                <c:pt idx="109">
                  <c:v>955.0</c:v>
                </c:pt>
                <c:pt idx="110">
                  <c:v>956.0</c:v>
                </c:pt>
                <c:pt idx="111">
                  <c:v>959.0</c:v>
                </c:pt>
                <c:pt idx="113">
                  <c:v>959.0</c:v>
                </c:pt>
                <c:pt idx="114">
                  <c:v>958.0</c:v>
                </c:pt>
                <c:pt idx="115">
                  <c:v>934.0</c:v>
                </c:pt>
                <c:pt idx="116">
                  <c:v>951.0</c:v>
                </c:pt>
                <c:pt idx="117">
                  <c:v>953.0</c:v>
                </c:pt>
                <c:pt idx="118">
                  <c:v>948.0</c:v>
                </c:pt>
                <c:pt idx="119">
                  <c:v>956.0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'[no-weights.xlsx]Sheet1'!$H$1</c:f>
              <c:strCache>
                <c:ptCount val="1"/>
                <c:pt idx="0">
                  <c:v>nCells</c:v>
                </c:pt>
              </c:strCache>
            </c:strRef>
          </c:tx>
          <c:spPr>
            <a:ln w="47625">
              <a:noFill/>
            </a:ln>
          </c:spPr>
          <c:xVal>
            <c:numRef>
              <c:f>'[no-weights.xlsx]Sheet1'!$C$2:$C$121</c:f>
              <c:numCache>
                <c:formatCode>0.00E+00</c:formatCode>
                <c:ptCount val="120"/>
                <c:pt idx="0">
                  <c:v>2.7536534E7</c:v>
                </c:pt>
                <c:pt idx="1">
                  <c:v>3.1347915E7</c:v>
                </c:pt>
                <c:pt idx="2">
                  <c:v>3.1432881E7</c:v>
                </c:pt>
                <c:pt idx="3">
                  <c:v>2.5344983E7</c:v>
                </c:pt>
                <c:pt idx="4">
                  <c:v>2.9225762E7</c:v>
                </c:pt>
                <c:pt idx="5">
                  <c:v>2.4478672E7</c:v>
                </c:pt>
                <c:pt idx="6">
                  <c:v>2.8295346E7</c:v>
                </c:pt>
                <c:pt idx="7">
                  <c:v>3.2298912E7</c:v>
                </c:pt>
                <c:pt idx="8">
                  <c:v>2.1335542E7</c:v>
                </c:pt>
                <c:pt idx="9">
                  <c:v>2.5422053E7</c:v>
                </c:pt>
                <c:pt idx="10">
                  <c:v>3.0961877E7</c:v>
                </c:pt>
                <c:pt idx="11">
                  <c:v>3.2602071E7</c:v>
                </c:pt>
                <c:pt idx="12">
                  <c:v>3.3874231E7</c:v>
                </c:pt>
                <c:pt idx="13">
                  <c:v>3.4249892E7</c:v>
                </c:pt>
                <c:pt idx="14">
                  <c:v>3.4362536E7</c:v>
                </c:pt>
                <c:pt idx="15">
                  <c:v>2.9397142E7</c:v>
                </c:pt>
                <c:pt idx="16">
                  <c:v>3.1474854E7</c:v>
                </c:pt>
                <c:pt idx="17">
                  <c:v>2.9437229E7</c:v>
                </c:pt>
                <c:pt idx="18">
                  <c:v>3.3589116E7</c:v>
                </c:pt>
                <c:pt idx="19">
                  <c:v>2.749235E7</c:v>
                </c:pt>
                <c:pt idx="20">
                  <c:v>3.2743004E7</c:v>
                </c:pt>
                <c:pt idx="21">
                  <c:v>3.4261085E7</c:v>
                </c:pt>
                <c:pt idx="22">
                  <c:v>2.4905045E7</c:v>
                </c:pt>
                <c:pt idx="23">
                  <c:v>3.3358168E7</c:v>
                </c:pt>
                <c:pt idx="24">
                  <c:v>3.1065371E7</c:v>
                </c:pt>
                <c:pt idx="25">
                  <c:v>3.0616075E7</c:v>
                </c:pt>
                <c:pt idx="26">
                  <c:v>2.9106595E7</c:v>
                </c:pt>
                <c:pt idx="27">
                  <c:v>3.1090647E7</c:v>
                </c:pt>
                <c:pt idx="28">
                  <c:v>3.1179457E7</c:v>
                </c:pt>
                <c:pt idx="29">
                  <c:v>3.2126821E7</c:v>
                </c:pt>
                <c:pt idx="30">
                  <c:v>1.6566201E7</c:v>
                </c:pt>
                <c:pt idx="31">
                  <c:v>2.1962331E7</c:v>
                </c:pt>
                <c:pt idx="32">
                  <c:v>2.3208165E7</c:v>
                </c:pt>
                <c:pt idx="33">
                  <c:v>3.1858009E7</c:v>
                </c:pt>
                <c:pt idx="34">
                  <c:v>2.7745616E7</c:v>
                </c:pt>
                <c:pt idx="35">
                  <c:v>2.591885E7</c:v>
                </c:pt>
                <c:pt idx="36">
                  <c:v>3.1149229E7</c:v>
                </c:pt>
                <c:pt idx="37">
                  <c:v>2.2833299E7</c:v>
                </c:pt>
                <c:pt idx="38">
                  <c:v>2.7419239E7</c:v>
                </c:pt>
                <c:pt idx="39">
                  <c:v>3.2905705E7</c:v>
                </c:pt>
                <c:pt idx="40">
                  <c:v>2.586635E7</c:v>
                </c:pt>
                <c:pt idx="41">
                  <c:v>2.9702987E7</c:v>
                </c:pt>
                <c:pt idx="42">
                  <c:v>3.0564739E7</c:v>
                </c:pt>
                <c:pt idx="43">
                  <c:v>3.2039831E7</c:v>
                </c:pt>
                <c:pt idx="44">
                  <c:v>3.1071247E7</c:v>
                </c:pt>
                <c:pt idx="45">
                  <c:v>1.7083868E7</c:v>
                </c:pt>
                <c:pt idx="46">
                  <c:v>2.3173211E7</c:v>
                </c:pt>
                <c:pt idx="47">
                  <c:v>2.2433014E7</c:v>
                </c:pt>
                <c:pt idx="48">
                  <c:v>3.4296998E7</c:v>
                </c:pt>
                <c:pt idx="49">
                  <c:v>3.1237809E7</c:v>
                </c:pt>
                <c:pt idx="50">
                  <c:v>3.0890515E7</c:v>
                </c:pt>
                <c:pt idx="51">
                  <c:v>2.2464861E7</c:v>
                </c:pt>
                <c:pt idx="52">
                  <c:v>3.3610009E7</c:v>
                </c:pt>
                <c:pt idx="53">
                  <c:v>3.2420041E7</c:v>
                </c:pt>
                <c:pt idx="54">
                  <c:v>2.9890409E7</c:v>
                </c:pt>
                <c:pt idx="55">
                  <c:v>3.4558247E7</c:v>
                </c:pt>
                <c:pt idx="56">
                  <c:v>3.352286E7</c:v>
                </c:pt>
                <c:pt idx="57">
                  <c:v>3.4452269E7</c:v>
                </c:pt>
                <c:pt idx="58">
                  <c:v>3.1974387E7</c:v>
                </c:pt>
                <c:pt idx="59">
                  <c:v>3.3538017E7</c:v>
                </c:pt>
                <c:pt idx="60">
                  <c:v>1.7486005E7</c:v>
                </c:pt>
                <c:pt idx="61">
                  <c:v>1.985126E7</c:v>
                </c:pt>
                <c:pt idx="62">
                  <c:v>1.8767164E7</c:v>
                </c:pt>
                <c:pt idx="63">
                  <c:v>3.2115718E7</c:v>
                </c:pt>
                <c:pt idx="64">
                  <c:v>2.8680386E7</c:v>
                </c:pt>
                <c:pt idx="65">
                  <c:v>2.9836155E7</c:v>
                </c:pt>
                <c:pt idx="66">
                  <c:v>2.9119899E7</c:v>
                </c:pt>
                <c:pt idx="67">
                  <c:v>3.0617678E7</c:v>
                </c:pt>
                <c:pt idx="68">
                  <c:v>3.1036018E7</c:v>
                </c:pt>
                <c:pt idx="69">
                  <c:v>2.9332044E7</c:v>
                </c:pt>
                <c:pt idx="70">
                  <c:v>2.4099203E7</c:v>
                </c:pt>
                <c:pt idx="71">
                  <c:v>2.6025694E7</c:v>
                </c:pt>
                <c:pt idx="72">
                  <c:v>2.9267576E7</c:v>
                </c:pt>
                <c:pt idx="73">
                  <c:v>3.0682161E7</c:v>
                </c:pt>
                <c:pt idx="74">
                  <c:v>3.4887705E7</c:v>
                </c:pt>
                <c:pt idx="75">
                  <c:v>3.5584065E7</c:v>
                </c:pt>
                <c:pt idx="76">
                  <c:v>3.5070127E7</c:v>
                </c:pt>
                <c:pt idx="77">
                  <c:v>3.5737134E7</c:v>
                </c:pt>
                <c:pt idx="78">
                  <c:v>3.2167717E7</c:v>
                </c:pt>
                <c:pt idx="79">
                  <c:v>3.5842375E7</c:v>
                </c:pt>
                <c:pt idx="80">
                  <c:v>2.7131788E7</c:v>
                </c:pt>
                <c:pt idx="81">
                  <c:v>3.5420521E7</c:v>
                </c:pt>
                <c:pt idx="82">
                  <c:v>2.6169334E7</c:v>
                </c:pt>
                <c:pt idx="83">
                  <c:v>2.62197E7</c:v>
                </c:pt>
                <c:pt idx="84">
                  <c:v>3.185693E7</c:v>
                </c:pt>
                <c:pt idx="85">
                  <c:v>3.1885413E7</c:v>
                </c:pt>
                <c:pt idx="86">
                  <c:v>3.839092E7</c:v>
                </c:pt>
                <c:pt idx="87">
                  <c:v>3.8285527E7</c:v>
                </c:pt>
                <c:pt idx="88">
                  <c:v>3.8427446E7</c:v>
                </c:pt>
                <c:pt idx="89">
                  <c:v>3.8342932E7</c:v>
                </c:pt>
                <c:pt idx="90">
                  <c:v>3.7942638E7</c:v>
                </c:pt>
                <c:pt idx="91">
                  <c:v>3.8393175E7</c:v>
                </c:pt>
                <c:pt idx="92">
                  <c:v>3.5582831E7</c:v>
                </c:pt>
                <c:pt idx="93">
                  <c:v>3.5154705E7</c:v>
                </c:pt>
                <c:pt idx="94">
                  <c:v>3.8016468E7</c:v>
                </c:pt>
                <c:pt idx="95">
                  <c:v>3.8440305E7</c:v>
                </c:pt>
                <c:pt idx="96">
                  <c:v>3.4739724E7</c:v>
                </c:pt>
                <c:pt idx="97">
                  <c:v>3.4337332E7</c:v>
                </c:pt>
                <c:pt idx="98">
                  <c:v>3.2927234E7</c:v>
                </c:pt>
                <c:pt idx="99">
                  <c:v>3.3264922E7</c:v>
                </c:pt>
                <c:pt idx="100">
                  <c:v>2.7691528E7</c:v>
                </c:pt>
                <c:pt idx="101">
                  <c:v>2.6931338E7</c:v>
                </c:pt>
                <c:pt idx="102">
                  <c:v>3.2501811E7</c:v>
                </c:pt>
                <c:pt idx="103">
                  <c:v>3.2993971E7</c:v>
                </c:pt>
                <c:pt idx="104">
                  <c:v>2.9931462E7</c:v>
                </c:pt>
                <c:pt idx="105">
                  <c:v>3.2978192E7</c:v>
                </c:pt>
                <c:pt idx="106">
                  <c:v>2.8594329E7</c:v>
                </c:pt>
                <c:pt idx="107">
                  <c:v>2.7445957E7</c:v>
                </c:pt>
                <c:pt idx="108">
                  <c:v>3.5176325E7</c:v>
                </c:pt>
                <c:pt idx="109">
                  <c:v>2.7978904E7</c:v>
                </c:pt>
                <c:pt idx="110">
                  <c:v>3.483574E7</c:v>
                </c:pt>
                <c:pt idx="111">
                  <c:v>3.563002E7</c:v>
                </c:pt>
                <c:pt idx="112">
                  <c:v>3.4994102E7</c:v>
                </c:pt>
                <c:pt idx="113">
                  <c:v>3.4739744E7</c:v>
                </c:pt>
                <c:pt idx="114">
                  <c:v>3.4917423E7</c:v>
                </c:pt>
                <c:pt idx="115">
                  <c:v>3.3607109E7</c:v>
                </c:pt>
                <c:pt idx="116">
                  <c:v>2.8393929E7</c:v>
                </c:pt>
                <c:pt idx="117">
                  <c:v>3.3321619E7</c:v>
                </c:pt>
                <c:pt idx="118">
                  <c:v>3.0354757E7</c:v>
                </c:pt>
                <c:pt idx="119">
                  <c:v>3.240902E7</c:v>
                </c:pt>
              </c:numCache>
            </c:numRef>
          </c:xVal>
          <c:yVal>
            <c:numRef>
              <c:f>'[no-weights.xlsx]Sheet1'!$H$2:$H$121</c:f>
              <c:numCache>
                <c:formatCode>General</c:formatCode>
                <c:ptCount val="120"/>
                <c:pt idx="0">
                  <c:v>1235.0</c:v>
                </c:pt>
                <c:pt idx="1">
                  <c:v>1318.0</c:v>
                </c:pt>
                <c:pt idx="2">
                  <c:v>1339.0</c:v>
                </c:pt>
                <c:pt idx="3">
                  <c:v>1139.0</c:v>
                </c:pt>
                <c:pt idx="4">
                  <c:v>1283.0</c:v>
                </c:pt>
                <c:pt idx="5">
                  <c:v>1141.0</c:v>
                </c:pt>
                <c:pt idx="6">
                  <c:v>1241.0</c:v>
                </c:pt>
                <c:pt idx="7">
                  <c:v>1329.0</c:v>
                </c:pt>
                <c:pt idx="8">
                  <c:v>1054.0</c:v>
                </c:pt>
                <c:pt idx="9">
                  <c:v>1160.0</c:v>
                </c:pt>
                <c:pt idx="10">
                  <c:v>1299.0</c:v>
                </c:pt>
                <c:pt idx="11">
                  <c:v>1373.0</c:v>
                </c:pt>
                <c:pt idx="12">
                  <c:v>1272.0</c:v>
                </c:pt>
                <c:pt idx="13">
                  <c:v>1350.0</c:v>
                </c:pt>
                <c:pt idx="14">
                  <c:v>1317.0</c:v>
                </c:pt>
                <c:pt idx="15">
                  <c:v>1255.0</c:v>
                </c:pt>
                <c:pt idx="16">
                  <c:v>1286.0</c:v>
                </c:pt>
                <c:pt idx="17">
                  <c:v>1223.0</c:v>
                </c:pt>
                <c:pt idx="18">
                  <c:v>1331.0</c:v>
                </c:pt>
                <c:pt idx="19">
                  <c:v>1238.0</c:v>
                </c:pt>
                <c:pt idx="20">
                  <c:v>1332.0</c:v>
                </c:pt>
                <c:pt idx="21">
                  <c:v>1366.0</c:v>
                </c:pt>
                <c:pt idx="22">
                  <c:v>1134.0</c:v>
                </c:pt>
                <c:pt idx="23">
                  <c:v>1364.0</c:v>
                </c:pt>
                <c:pt idx="24">
                  <c:v>1337.0</c:v>
                </c:pt>
                <c:pt idx="25">
                  <c:v>1279.0</c:v>
                </c:pt>
                <c:pt idx="26">
                  <c:v>1265.0</c:v>
                </c:pt>
                <c:pt idx="27">
                  <c:v>1326.0</c:v>
                </c:pt>
                <c:pt idx="28">
                  <c:v>1271.0</c:v>
                </c:pt>
                <c:pt idx="29">
                  <c:v>1346.0</c:v>
                </c:pt>
                <c:pt idx="30">
                  <c:v>1029.0</c:v>
                </c:pt>
                <c:pt idx="31">
                  <c:v>1175.0</c:v>
                </c:pt>
                <c:pt idx="32">
                  <c:v>1212.0</c:v>
                </c:pt>
                <c:pt idx="33">
                  <c:v>1317.0</c:v>
                </c:pt>
                <c:pt idx="34">
                  <c:v>1188.0</c:v>
                </c:pt>
                <c:pt idx="35">
                  <c:v>1225.0</c:v>
                </c:pt>
                <c:pt idx="36">
                  <c:v>1326.0</c:v>
                </c:pt>
                <c:pt idx="37">
                  <c:v>1111.0</c:v>
                </c:pt>
                <c:pt idx="38">
                  <c:v>1239.0</c:v>
                </c:pt>
                <c:pt idx="39">
                  <c:v>1346.0</c:v>
                </c:pt>
                <c:pt idx="40">
                  <c:v>1203.0</c:v>
                </c:pt>
                <c:pt idx="41">
                  <c:v>1242.0</c:v>
                </c:pt>
                <c:pt idx="42">
                  <c:v>1257.0</c:v>
                </c:pt>
                <c:pt idx="43">
                  <c:v>1295.0</c:v>
                </c:pt>
                <c:pt idx="44">
                  <c:v>1299.0</c:v>
                </c:pt>
                <c:pt idx="45">
                  <c:v>1165.0</c:v>
                </c:pt>
                <c:pt idx="46">
                  <c:v>1215.0</c:v>
                </c:pt>
                <c:pt idx="47">
                  <c:v>1139.0</c:v>
                </c:pt>
                <c:pt idx="48">
                  <c:v>1377.0</c:v>
                </c:pt>
                <c:pt idx="49">
                  <c:v>1265.0</c:v>
                </c:pt>
                <c:pt idx="50">
                  <c:v>1281.0</c:v>
                </c:pt>
                <c:pt idx="51">
                  <c:v>1241.0</c:v>
                </c:pt>
                <c:pt idx="52">
                  <c:v>1331.0</c:v>
                </c:pt>
                <c:pt idx="53">
                  <c:v>1251.0</c:v>
                </c:pt>
                <c:pt idx="54">
                  <c:v>1179.0</c:v>
                </c:pt>
                <c:pt idx="55">
                  <c:v>1359.0</c:v>
                </c:pt>
                <c:pt idx="56">
                  <c:v>1257.0</c:v>
                </c:pt>
                <c:pt idx="57">
                  <c:v>1356.0</c:v>
                </c:pt>
                <c:pt idx="58">
                  <c:v>1213.0</c:v>
                </c:pt>
                <c:pt idx="59">
                  <c:v>1258.0</c:v>
                </c:pt>
                <c:pt idx="60">
                  <c:v>1080.0</c:v>
                </c:pt>
                <c:pt idx="61">
                  <c:v>1195.0</c:v>
                </c:pt>
                <c:pt idx="62">
                  <c:v>1135.0</c:v>
                </c:pt>
                <c:pt idx="63">
                  <c:v>1358.0</c:v>
                </c:pt>
                <c:pt idx="64">
                  <c:v>1274.0</c:v>
                </c:pt>
                <c:pt idx="65">
                  <c:v>1287.0</c:v>
                </c:pt>
                <c:pt idx="66">
                  <c:v>1293.0</c:v>
                </c:pt>
                <c:pt idx="67">
                  <c:v>1292.0</c:v>
                </c:pt>
                <c:pt idx="68">
                  <c:v>1331.0</c:v>
                </c:pt>
                <c:pt idx="69">
                  <c:v>1350.0</c:v>
                </c:pt>
                <c:pt idx="70">
                  <c:v>1220.0</c:v>
                </c:pt>
                <c:pt idx="71">
                  <c:v>1280.0</c:v>
                </c:pt>
                <c:pt idx="72">
                  <c:v>1310.0</c:v>
                </c:pt>
                <c:pt idx="73">
                  <c:v>1338.0</c:v>
                </c:pt>
                <c:pt idx="74">
                  <c:v>1355.0</c:v>
                </c:pt>
                <c:pt idx="75">
                  <c:v>1368.0</c:v>
                </c:pt>
                <c:pt idx="76">
                  <c:v>1357.0</c:v>
                </c:pt>
                <c:pt idx="77">
                  <c:v>1377.0</c:v>
                </c:pt>
                <c:pt idx="78">
                  <c:v>1316.0</c:v>
                </c:pt>
                <c:pt idx="79">
                  <c:v>1372.0</c:v>
                </c:pt>
                <c:pt idx="80">
                  <c:v>1181.0</c:v>
                </c:pt>
                <c:pt idx="81">
                  <c:v>1373.0</c:v>
                </c:pt>
                <c:pt idx="82">
                  <c:v>1216.0</c:v>
                </c:pt>
                <c:pt idx="83">
                  <c:v>1217.0</c:v>
                </c:pt>
                <c:pt idx="84">
                  <c:v>1333.0</c:v>
                </c:pt>
                <c:pt idx="85">
                  <c:v>1280.0</c:v>
                </c:pt>
                <c:pt idx="86">
                  <c:v>1356.0</c:v>
                </c:pt>
                <c:pt idx="87">
                  <c:v>1356.0</c:v>
                </c:pt>
                <c:pt idx="88">
                  <c:v>1369.0</c:v>
                </c:pt>
                <c:pt idx="89">
                  <c:v>1349.0</c:v>
                </c:pt>
                <c:pt idx="90">
                  <c:v>1364.0</c:v>
                </c:pt>
                <c:pt idx="91">
                  <c:v>1363.0</c:v>
                </c:pt>
                <c:pt idx="92">
                  <c:v>1349.0</c:v>
                </c:pt>
                <c:pt idx="93">
                  <c:v>1325.0</c:v>
                </c:pt>
                <c:pt idx="94">
                  <c:v>1341.0</c:v>
                </c:pt>
                <c:pt idx="95">
                  <c:v>1349.0</c:v>
                </c:pt>
                <c:pt idx="96">
                  <c:v>1365.0</c:v>
                </c:pt>
                <c:pt idx="97">
                  <c:v>1379.0</c:v>
                </c:pt>
                <c:pt idx="98">
                  <c:v>1357.0</c:v>
                </c:pt>
                <c:pt idx="99">
                  <c:v>1332.0</c:v>
                </c:pt>
                <c:pt idx="100">
                  <c:v>1223.0</c:v>
                </c:pt>
                <c:pt idx="101">
                  <c:v>1231.0</c:v>
                </c:pt>
                <c:pt idx="102">
                  <c:v>1343.0</c:v>
                </c:pt>
                <c:pt idx="103">
                  <c:v>1342.0</c:v>
                </c:pt>
                <c:pt idx="104">
                  <c:v>1307.0</c:v>
                </c:pt>
                <c:pt idx="105">
                  <c:v>1353.0</c:v>
                </c:pt>
                <c:pt idx="106">
                  <c:v>1239.0</c:v>
                </c:pt>
                <c:pt idx="107">
                  <c:v>1189.0</c:v>
                </c:pt>
                <c:pt idx="108">
                  <c:v>1358.0</c:v>
                </c:pt>
                <c:pt idx="109">
                  <c:v>1206.0</c:v>
                </c:pt>
                <c:pt idx="110">
                  <c:v>1331.0</c:v>
                </c:pt>
                <c:pt idx="111">
                  <c:v>1406.0</c:v>
                </c:pt>
                <c:pt idx="112">
                  <c:v>1387.0</c:v>
                </c:pt>
                <c:pt idx="113">
                  <c:v>1364.0</c:v>
                </c:pt>
                <c:pt idx="114">
                  <c:v>1360.0</c:v>
                </c:pt>
                <c:pt idx="115">
                  <c:v>1330.0</c:v>
                </c:pt>
                <c:pt idx="116">
                  <c:v>1159.0</c:v>
                </c:pt>
                <c:pt idx="117">
                  <c:v>1287.0</c:v>
                </c:pt>
                <c:pt idx="118">
                  <c:v>1284.0</c:v>
                </c:pt>
                <c:pt idx="119">
                  <c:v>1293.0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9992424"/>
        <c:axId val="-2105064744"/>
      </c:scatterChart>
      <c:valAx>
        <c:axId val="-2099992424"/>
        <c:scaling>
          <c:orientation val="minMax"/>
          <c:min val="1.5E7"/>
        </c:scaling>
        <c:delete val="0"/>
        <c:axPos val="b"/>
        <c:majorGridlines/>
        <c:numFmt formatCode="0.00E+00" sourceLinked="1"/>
        <c:majorTickMark val="none"/>
        <c:minorTickMark val="none"/>
        <c:tickLblPos val="nextTo"/>
        <c:crossAx val="-2105064744"/>
        <c:crosses val="autoZero"/>
        <c:crossBetween val="midCat"/>
      </c:valAx>
      <c:valAx>
        <c:axId val="-2105064744"/>
        <c:scaling>
          <c:orientation val="minMax"/>
          <c:min val="800.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-2099992424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38D5A-5201-D04B-86AA-004081BF770E}" type="datetimeFigureOut">
              <a:rPr lang="en-US" smtClean="0"/>
              <a:t>9/25/14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A6E8C-61B1-784F-A120-CA9D86E42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55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2B529-64B8-814A-AA6E-47EC44C04C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70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Titan scaling</a:t>
            </a:r>
            <a:r>
              <a:rPr lang="en-US" baseline="0" dirty="0" smtClean="0"/>
              <a:t> data was collected by Pat Worley (SUPER/ORNL), similar results on EOS</a:t>
            </a:r>
            <a:r>
              <a:rPr lang="en-US" baseline="0" dirty="0" smtClean="0"/>
              <a:t>.  CAMTIMER data is from the GPTL library incorporated into the CESM framework. It has been integrated into MPAS by Pat.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2B529-64B8-814A-AA6E-47EC44C04C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54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The </a:t>
            </a:r>
            <a:r>
              <a:rPr lang="en-US" baseline="0" dirty="0" err="1" smtClean="0"/>
              <a:t>OpenMP</a:t>
            </a:r>
            <a:r>
              <a:rPr lang="en-US" baseline="0" dirty="0" smtClean="0"/>
              <a:t> scaling data was collected on Hopper by Doug Jacobsen, MPAS developer at LANL. The FLOP count per core is reduced by 45% at 3072 cores, but the L2 cache miss rate increased by 75% at 3072 cores.  At 6172 cores the reduction in FLOPs was even greater (65%) but cache misses for all cases increased</a:t>
            </a:r>
            <a:r>
              <a:rPr lang="en-US" baseline="0" dirty="0" smtClean="0"/>
              <a:t>.  The series in the graphs indicate how many threads per process were used. The Y axis is in log scale, the X axis are categories (roughly log scale).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2B529-64B8-814A-AA6E-47EC44C04C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98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5D8F-7F75-3A49-9F59-23D1BF7EA5A5}" type="datetimeFigureOut">
              <a:rPr lang="en-US" smtClean="0"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AAFF-A13D-0544-A9FF-77EE579A9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82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5D8F-7F75-3A49-9F59-23D1BF7EA5A5}" type="datetimeFigureOut">
              <a:rPr lang="en-US" smtClean="0"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AAFF-A13D-0544-A9FF-77EE579A9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5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5D8F-7F75-3A49-9F59-23D1BF7EA5A5}" type="datetimeFigureOut">
              <a:rPr lang="en-US" smtClean="0"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AAFF-A13D-0544-A9FF-77EE579A9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63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5D8F-7F75-3A49-9F59-23D1BF7EA5A5}" type="datetimeFigureOut">
              <a:rPr lang="en-US" smtClean="0"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AAFF-A13D-0544-A9FF-77EE579A9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39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5D8F-7F75-3A49-9F59-23D1BF7EA5A5}" type="datetimeFigureOut">
              <a:rPr lang="en-US" smtClean="0"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AAFF-A13D-0544-A9FF-77EE579A9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5D8F-7F75-3A49-9F59-23D1BF7EA5A5}" type="datetimeFigureOut">
              <a:rPr lang="en-US" smtClean="0"/>
              <a:t>9/25/14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AAFF-A13D-0544-A9FF-77EE579A9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44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5D8F-7F75-3A49-9F59-23D1BF7EA5A5}" type="datetimeFigureOut">
              <a:rPr lang="en-US" smtClean="0"/>
              <a:t>9/25/14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AAFF-A13D-0544-A9FF-77EE579A9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4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5D8F-7F75-3A49-9F59-23D1BF7EA5A5}" type="datetimeFigureOut">
              <a:rPr lang="en-US" smtClean="0"/>
              <a:t>9/25/14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AAFF-A13D-0544-A9FF-77EE579A9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0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5D8F-7F75-3A49-9F59-23D1BF7EA5A5}" type="datetimeFigureOut">
              <a:rPr lang="en-US" smtClean="0"/>
              <a:t>9/25/14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AAFF-A13D-0544-A9FF-77EE579A9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47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5D8F-7F75-3A49-9F59-23D1BF7EA5A5}" type="datetimeFigureOut">
              <a:rPr lang="en-US" smtClean="0"/>
              <a:t>9/25/14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AAFF-A13D-0544-A9FF-77EE579A9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0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5D8F-7F75-3A49-9F59-23D1BF7EA5A5}" type="datetimeFigureOut">
              <a:rPr lang="en-US" smtClean="0"/>
              <a:t>9/25/14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AAFF-A13D-0544-A9FF-77EE579A9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0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881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23210"/>
            <a:ext cx="8229600" cy="5202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65D8F-7F75-3A49-9F59-23D1BF7EA5A5}" type="datetimeFigureOut">
              <a:rPr lang="en-US" smtClean="0"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6AAFF-A13D-0544-A9FF-77EE579A9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3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VT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" y="802549"/>
            <a:ext cx="2702547" cy="266097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TAU measurement of MPAS-Ocean Load Imbalance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6798" y="3472344"/>
            <a:ext cx="8967202" cy="338565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Data domain organized as unstructured meshes, typically Spherical </a:t>
            </a:r>
            <a:r>
              <a:rPr lang="en-US" dirty="0" err="1" smtClean="0"/>
              <a:t>Centroidal</a:t>
            </a:r>
            <a:r>
              <a:rPr lang="en-US" dirty="0" smtClean="0"/>
              <a:t> </a:t>
            </a:r>
            <a:r>
              <a:rPr lang="en-US" dirty="0" err="1" smtClean="0"/>
              <a:t>Voronoi</a:t>
            </a:r>
            <a:r>
              <a:rPr lang="en-US" dirty="0" smtClean="0"/>
              <a:t> </a:t>
            </a:r>
            <a:r>
              <a:rPr lang="en-US" dirty="0" err="1" smtClean="0"/>
              <a:t>Tesselations</a:t>
            </a:r>
            <a:r>
              <a:rPr lang="en-US" dirty="0" smtClean="0"/>
              <a:t> (SCVTs).</a:t>
            </a:r>
          </a:p>
          <a:p>
            <a:r>
              <a:rPr lang="en-US" dirty="0" smtClean="0"/>
              <a:t>Mesh cells are arbitrary polygons, usually hexagons, decomposing the data in 2 dimensions.</a:t>
            </a:r>
          </a:p>
          <a:p>
            <a:r>
              <a:rPr lang="en-US" dirty="0"/>
              <a:t>D</a:t>
            </a:r>
            <a:r>
              <a:rPr lang="en-US" dirty="0" smtClean="0"/>
              <a:t>omain decomposition across MPI ranks: cells are organized into blocks, with (typically) </a:t>
            </a:r>
            <a:r>
              <a:rPr lang="en-US" b="1" i="1" dirty="0" smtClean="0"/>
              <a:t>three</a:t>
            </a:r>
            <a:r>
              <a:rPr lang="en-US" dirty="0" smtClean="0"/>
              <a:t> layers of halo cells from neighboring blocks.</a:t>
            </a:r>
          </a:p>
          <a:p>
            <a:r>
              <a:rPr lang="en-US" dirty="0" smtClean="0"/>
              <a:t>Blocks are partitioned </a:t>
            </a:r>
            <a:r>
              <a:rPr lang="en-US" b="1" i="1" dirty="0" smtClean="0"/>
              <a:t>only</a:t>
            </a:r>
            <a:r>
              <a:rPr lang="en-US" dirty="0" smtClean="0"/>
              <a:t> with respect to </a:t>
            </a:r>
            <a:r>
              <a:rPr lang="en-US" dirty="0" err="1" smtClean="0"/>
              <a:t>nCellsSolve</a:t>
            </a:r>
            <a:r>
              <a:rPr lang="en-US" dirty="0"/>
              <a:t> </a:t>
            </a:r>
            <a:r>
              <a:rPr lang="en-US" dirty="0" smtClean="0"/>
              <a:t>(cells in block)</a:t>
            </a:r>
          </a:p>
          <a:p>
            <a:r>
              <a:rPr lang="en-US" dirty="0" smtClean="0"/>
              <a:t>TAU timers were integrated into MPAS using application timers and CAMTIMERS (CESM), and application metadata is also collected</a:t>
            </a:r>
          </a:p>
          <a:p>
            <a:r>
              <a:rPr lang="en-US" dirty="0" smtClean="0"/>
              <a:t>TAU </a:t>
            </a:r>
            <a:r>
              <a:rPr lang="en-US" dirty="0" err="1" smtClean="0"/>
              <a:t>PerfExplorer</a:t>
            </a:r>
            <a:r>
              <a:rPr lang="en-US" dirty="0" smtClean="0"/>
              <a:t> correlation analysis showed high correlation of computational imbalance and MPI synchronization with </a:t>
            </a:r>
            <a:r>
              <a:rPr lang="en-US" dirty="0" err="1" smtClean="0"/>
              <a:t>nCells</a:t>
            </a:r>
            <a:r>
              <a:rPr lang="en-US" dirty="0" smtClean="0"/>
              <a:t> (cells in block + halo cells) - each process has to solve for its explicitly assigned cells </a:t>
            </a:r>
            <a:r>
              <a:rPr lang="en-US" b="1" i="1" dirty="0" smtClean="0"/>
              <a:t>and</a:t>
            </a:r>
            <a:r>
              <a:rPr lang="en-US" dirty="0" smtClean="0"/>
              <a:t> its halo cells</a:t>
            </a:r>
          </a:p>
        </p:txBody>
      </p:sp>
      <p:pic>
        <p:nvPicPr>
          <p:cNvPr id="7" name="Picture 6" descr="unstructured-mesh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935" y="783052"/>
            <a:ext cx="1993878" cy="2029483"/>
          </a:xfrm>
          <a:prstGeom prst="rect">
            <a:avLst/>
          </a:prstGeom>
        </p:spPr>
      </p:pic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000272153"/>
              </p:ext>
            </p:extLst>
          </p:nvPr>
        </p:nvGraphicFramePr>
        <p:xfrm>
          <a:off x="4572000" y="6870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42184" y="2730059"/>
            <a:ext cx="2556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SCVT structure,</a:t>
            </a:r>
          </a:p>
          <a:p>
            <a:pPr algn="ctr"/>
            <a:r>
              <a:rPr lang="en-US" dirty="0" smtClean="0"/>
              <a:t>cell/mesh neighborhood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997756" y="3214475"/>
            <a:ext cx="37941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  <a:tab pos="1549400" algn="l"/>
                <a:tab pos="2628900" algn="l"/>
              </a:tabLst>
            </a:pPr>
            <a:r>
              <a:rPr lang="nb-NO" sz="1200" dirty="0" err="1" smtClean="0"/>
              <a:t>nCells</a:t>
            </a:r>
            <a:r>
              <a:rPr lang="nb-NO" sz="1200" dirty="0" smtClean="0"/>
              <a:t>	- </a:t>
            </a:r>
            <a:r>
              <a:rPr lang="nb-NO" sz="1200" dirty="0"/>
              <a:t>Min(51): 893 	Max(111): 1416 	</a:t>
            </a:r>
            <a:r>
              <a:rPr lang="nb-NO" sz="1200" dirty="0" err="1"/>
              <a:t>Avg</a:t>
            </a:r>
            <a:r>
              <a:rPr lang="nb-NO" sz="1200" dirty="0"/>
              <a:t>: </a:t>
            </a:r>
            <a:r>
              <a:rPr lang="nb-NO" sz="1200" dirty="0" smtClean="0"/>
              <a:t>1282.83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4109670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MPAS-Ocean: Load Imbalance</a:t>
            </a:r>
            <a:endParaRPr lang="en-US" dirty="0">
              <a:latin typeface="Calibri" charset="0"/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3703497"/>
            <a:ext cx="8229600" cy="26194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Calibri" charset="0"/>
              </a:rPr>
              <a:t>Load imbalance across processes</a:t>
            </a:r>
          </a:p>
          <a:p>
            <a:pPr lvl="1"/>
            <a:r>
              <a:rPr lang="en-US" dirty="0" smtClean="0">
                <a:latin typeface="Calibri" charset="0"/>
              </a:rPr>
              <a:t>Unusual stencil problem: halo/ghost cells lead to imbalance (3 layers)</a:t>
            </a:r>
          </a:p>
          <a:p>
            <a:r>
              <a:rPr lang="en-US" i="1" dirty="0" smtClean="0">
                <a:latin typeface="Calibri" charset="0"/>
              </a:rPr>
              <a:t>Performance measurement in isolation is not enough</a:t>
            </a:r>
          </a:p>
          <a:p>
            <a:r>
              <a:rPr lang="en-US" dirty="0" smtClean="0">
                <a:latin typeface="Calibri" charset="0"/>
              </a:rPr>
              <a:t>Need to combine:</a:t>
            </a:r>
          </a:p>
          <a:p>
            <a:pPr lvl="1"/>
            <a:r>
              <a:rPr lang="en-US" dirty="0" smtClean="0">
                <a:latin typeface="Calibri" charset="0"/>
              </a:rPr>
              <a:t>Performance measurements</a:t>
            </a:r>
          </a:p>
          <a:p>
            <a:pPr lvl="1"/>
            <a:r>
              <a:rPr lang="en-US" dirty="0" smtClean="0">
                <a:latin typeface="Calibri" charset="0"/>
              </a:rPr>
              <a:t>Application metadata</a:t>
            </a:r>
          </a:p>
          <a:p>
            <a:pPr lvl="1"/>
            <a:r>
              <a:rPr lang="en-US" dirty="0" smtClean="0">
                <a:latin typeface="Calibri" charset="0"/>
              </a:rPr>
              <a:t>Correlations between measurements and metadata</a:t>
            </a:r>
          </a:p>
          <a:p>
            <a:pPr lvl="1"/>
            <a:r>
              <a:rPr lang="en-US" dirty="0" smtClean="0">
                <a:latin typeface="Calibri" charset="0"/>
              </a:rPr>
              <a:t>Visualization of performance data in application domain</a:t>
            </a:r>
          </a:p>
          <a:p>
            <a:pPr lvl="1"/>
            <a:endParaRPr lang="en-US" dirty="0">
              <a:latin typeface="Calibri" charset="0"/>
            </a:endParaRP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369050"/>
            <a:ext cx="6019800" cy="48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PROPER 2014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369050"/>
            <a:ext cx="2133600" cy="48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89B4B0-3DE5-E440-AE27-249A41D8A05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 descr="mpas-original-correlation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0" y="952538"/>
            <a:ext cx="2743200" cy="2770200"/>
          </a:xfrm>
          <a:prstGeom prst="rect">
            <a:avLst/>
          </a:prstGeom>
        </p:spPr>
      </p:pic>
      <p:pic>
        <p:nvPicPr>
          <p:cNvPr id="12" name="Picture 11" descr="240-origina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5" b="25883"/>
          <a:stretch/>
        </p:blipFill>
        <p:spPr>
          <a:xfrm>
            <a:off x="3002995" y="1130587"/>
            <a:ext cx="6005069" cy="229989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 rot="20301612">
            <a:off x="4557044" y="1652601"/>
            <a:ext cx="3418187" cy="77934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09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New Partition Strategy to Address Load Imbalance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28" y="923209"/>
            <a:ext cx="5002397" cy="57574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“Hindsight” partition refinement strategy developed</a:t>
            </a:r>
          </a:p>
          <a:p>
            <a:r>
              <a:rPr lang="en-US" dirty="0" smtClean="0"/>
              <a:t>Optimizing Heuristic:</a:t>
            </a:r>
          </a:p>
          <a:p>
            <a:pPr lvl="1"/>
            <a:r>
              <a:rPr lang="en-US" dirty="0" smtClean="0"/>
              <a:t>Partition with Metis</a:t>
            </a:r>
          </a:p>
          <a:p>
            <a:pPr lvl="1"/>
            <a:r>
              <a:rPr lang="en-US" dirty="0" smtClean="0"/>
              <a:t>Compute properties of partitions (i.e. #cells in partition + #cells in halo) to use as cell weights</a:t>
            </a:r>
          </a:p>
          <a:p>
            <a:pPr lvl="1"/>
            <a:r>
              <a:rPr lang="en-US" dirty="0" smtClean="0"/>
              <a:t>Assign weights to cells and update graph</a:t>
            </a:r>
          </a:p>
          <a:p>
            <a:pPr lvl="1"/>
            <a:r>
              <a:rPr lang="en-US" dirty="0" smtClean="0"/>
              <a:t>Iterate until balance can’t be improved</a:t>
            </a:r>
          </a:p>
          <a:p>
            <a:r>
              <a:rPr lang="en-US" dirty="0" smtClean="0"/>
              <a:t>Analysis suggests 2-12% reduction in execution time, depending on quality of initial partition (based on size of largest partition)</a:t>
            </a:r>
          </a:p>
          <a:p>
            <a:r>
              <a:rPr lang="en-US" dirty="0" smtClean="0"/>
              <a:t>TAU profile measurement shows 12-15% reduction in execution time</a:t>
            </a:r>
          </a:p>
          <a:p>
            <a:pPr lvl="1"/>
            <a:r>
              <a:rPr lang="en-US" dirty="0" smtClean="0"/>
              <a:t>~45% reduction in mean </a:t>
            </a:r>
            <a:r>
              <a:rPr lang="en-US" dirty="0" err="1" smtClean="0"/>
              <a:t>MPI_Wait</a:t>
            </a:r>
            <a:r>
              <a:rPr lang="en-US" dirty="0" smtClean="0"/>
              <a:t>() times for 240 process example on Edison</a:t>
            </a:r>
          </a:p>
        </p:txBody>
      </p:sp>
      <p:pic>
        <p:nvPicPr>
          <p:cNvPr id="4" name="Picture 3" descr="240-comparis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494" y="1056350"/>
            <a:ext cx="4822506" cy="376507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828620" y="2182109"/>
            <a:ext cx="2277662" cy="39353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5828620" y="5250305"/>
            <a:ext cx="2958655" cy="115017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Reduction in communication routines due to better balance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321494" y="1578099"/>
            <a:ext cx="1729620" cy="39353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8271220" y="4445462"/>
            <a:ext cx="201784" cy="100896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523442" y="4785218"/>
            <a:ext cx="949562" cy="66921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8473004" y="3039523"/>
            <a:ext cx="332347" cy="241490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45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291"/>
            <a:ext cx="8229600" cy="8468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SUPER+SDAV: Visualizing Performance Data in the Application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472" y="1364185"/>
            <a:ext cx="8686412" cy="160500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Hank Childs (U. Oregon/SDAV) wrote an MPAS-specific </a:t>
            </a:r>
            <a:r>
              <a:rPr lang="en-US" dirty="0" err="1" smtClean="0"/>
              <a:t>NetCDF</a:t>
            </a:r>
            <a:r>
              <a:rPr lang="en-US" dirty="0" smtClean="0"/>
              <a:t>, Partition and performance data/metadata reader for </a:t>
            </a:r>
            <a:r>
              <a:rPr lang="en-US" dirty="0" err="1" smtClean="0"/>
              <a:t>VisIt</a:t>
            </a:r>
            <a:endParaRPr lang="en-US" dirty="0" smtClean="0"/>
          </a:p>
          <a:p>
            <a:r>
              <a:rPr lang="en-US" dirty="0" smtClean="0"/>
              <a:t>TAU </a:t>
            </a:r>
            <a:r>
              <a:rPr lang="en-US" dirty="0" err="1" smtClean="0"/>
              <a:t>PerfExplorer</a:t>
            </a:r>
            <a:r>
              <a:rPr lang="en-US" dirty="0" smtClean="0"/>
              <a:t> script written to </a:t>
            </a:r>
            <a:r>
              <a:rPr lang="en-US" dirty="0" smtClean="0"/>
              <a:t>aggregate and </a:t>
            </a:r>
            <a:r>
              <a:rPr lang="en-US" dirty="0" smtClean="0"/>
              <a:t>format data for visualization</a:t>
            </a:r>
          </a:p>
          <a:p>
            <a:r>
              <a:rPr lang="en-US" dirty="0" smtClean="0"/>
              <a:t>Allows </a:t>
            </a:r>
            <a:r>
              <a:rPr lang="en-US" dirty="0" smtClean="0"/>
              <a:t>visual comparison </a:t>
            </a:r>
            <a:r>
              <a:rPr lang="en-US" dirty="0" smtClean="0"/>
              <a:t>of partitioning strategies by correlating TAU data, metadata with </a:t>
            </a:r>
            <a:r>
              <a:rPr lang="en-US" dirty="0" smtClean="0"/>
              <a:t>cells and blocks</a:t>
            </a:r>
            <a:endParaRPr lang="en-US" dirty="0" smtClean="0"/>
          </a:p>
        </p:txBody>
      </p:sp>
      <p:pic>
        <p:nvPicPr>
          <p:cNvPr id="28" name="Picture 27" descr="visit-2D-original-ncells.png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5" t="4098" b="5215"/>
          <a:stretch/>
        </p:blipFill>
        <p:spPr>
          <a:xfrm>
            <a:off x="2236587" y="2828671"/>
            <a:ext cx="2743200" cy="1325880"/>
          </a:xfrm>
          <a:prstGeom prst="rect">
            <a:avLst/>
          </a:prstGeom>
        </p:spPr>
      </p:pic>
      <p:pic>
        <p:nvPicPr>
          <p:cNvPr id="29" name="Picture 28" descr="visit-2D-refined-ncells-scaled.png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5" b="11272"/>
          <a:stretch/>
        </p:blipFill>
        <p:spPr>
          <a:xfrm>
            <a:off x="6367812" y="2829376"/>
            <a:ext cx="2743200" cy="1325880"/>
          </a:xfrm>
          <a:prstGeom prst="rect">
            <a:avLst/>
          </a:prstGeom>
        </p:spPr>
      </p:pic>
      <p:pic>
        <p:nvPicPr>
          <p:cNvPr id="30" name="Picture 29" descr="visit-2D-original-computation.png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t="4885" b="7036"/>
          <a:stretch/>
        </p:blipFill>
        <p:spPr>
          <a:xfrm>
            <a:off x="2236587" y="4153847"/>
            <a:ext cx="2743200" cy="1325880"/>
          </a:xfrm>
          <a:prstGeom prst="rect">
            <a:avLst/>
          </a:prstGeom>
        </p:spPr>
      </p:pic>
      <p:pic>
        <p:nvPicPr>
          <p:cNvPr id="31" name="Picture 30" descr="visit-2D-original-mpiwait.png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5" t="4570" b="5734"/>
          <a:stretch/>
        </p:blipFill>
        <p:spPr>
          <a:xfrm>
            <a:off x="2236587" y="5458567"/>
            <a:ext cx="2743200" cy="1325880"/>
          </a:xfrm>
          <a:prstGeom prst="rect">
            <a:avLst/>
          </a:prstGeom>
        </p:spPr>
      </p:pic>
      <p:pic>
        <p:nvPicPr>
          <p:cNvPr id="32" name="Picture 31" descr="visit-2D-refined-computation-scaled.png"/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5" b="11857"/>
          <a:stretch/>
        </p:blipFill>
        <p:spPr>
          <a:xfrm>
            <a:off x="6367812" y="4154551"/>
            <a:ext cx="2743200" cy="1325880"/>
          </a:xfrm>
          <a:prstGeom prst="rect">
            <a:avLst/>
          </a:prstGeom>
        </p:spPr>
      </p:pic>
      <p:pic>
        <p:nvPicPr>
          <p:cNvPr id="33" name="Picture 32" descr="visit-2D-refined-mpiwait-scaled.png"/>
          <p:cNvPicPr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5" b="11379"/>
          <a:stretch/>
        </p:blipFill>
        <p:spPr>
          <a:xfrm>
            <a:off x="6367812" y="5459271"/>
            <a:ext cx="2743200" cy="132588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8777" y="3127608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cells (explicit +</a:t>
            </a:r>
          </a:p>
          <a:p>
            <a:r>
              <a:rPr lang="en-US" dirty="0"/>
              <a:t>h</a:t>
            </a:r>
            <a:r>
              <a:rPr lang="en-US" dirty="0" smtClean="0"/>
              <a:t>alo) per block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98777" y="4458602"/>
            <a:ext cx="1226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spent</a:t>
            </a:r>
          </a:p>
          <a:p>
            <a:r>
              <a:rPr lang="en-US" dirty="0" smtClean="0"/>
              <a:t>computing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8777" y="5701531"/>
            <a:ext cx="1453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spent in</a:t>
            </a:r>
          </a:p>
          <a:p>
            <a:r>
              <a:rPr lang="en-US" dirty="0" err="1" smtClean="0"/>
              <a:t>MPI_Wait</a:t>
            </a:r>
            <a:endParaRPr lang="en-US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5044007" y="2961426"/>
            <a:ext cx="1242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min:</a:t>
            </a:r>
          </a:p>
          <a:p>
            <a:pPr algn="ctr"/>
            <a:r>
              <a:rPr lang="en-US" sz="1600" dirty="0" smtClean="0"/>
              <a:t>473 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</a:t>
            </a:r>
            <a:r>
              <a:rPr lang="en-US" sz="1600" dirty="0" smtClean="0"/>
              <a:t> 535</a:t>
            </a:r>
          </a:p>
          <a:p>
            <a:pPr algn="ctr"/>
            <a:r>
              <a:rPr lang="en-US" sz="1600" dirty="0" smtClean="0"/>
              <a:t>max:</a:t>
            </a:r>
          </a:p>
          <a:p>
            <a:pPr algn="ctr"/>
            <a:r>
              <a:rPr lang="en-US" sz="1600" dirty="0" smtClean="0"/>
              <a:t>846 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</a:t>
            </a:r>
            <a:r>
              <a:rPr lang="en-US" sz="1600" dirty="0" smtClean="0">
                <a:sym typeface="Wingdings"/>
              </a:rPr>
              <a:t> </a:t>
            </a:r>
            <a:r>
              <a:rPr lang="en-US" sz="1600" dirty="0" smtClean="0"/>
              <a:t>771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96870" y="4288731"/>
            <a:ext cx="1470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min:</a:t>
            </a:r>
          </a:p>
          <a:p>
            <a:pPr algn="ctr"/>
            <a:r>
              <a:rPr lang="en-US" sz="1600" dirty="0" smtClean="0"/>
              <a:t>8.3e7 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</a:t>
            </a:r>
            <a:r>
              <a:rPr lang="en-US" sz="1600" dirty="0" smtClean="0"/>
              <a:t> 9.8e7</a:t>
            </a:r>
          </a:p>
          <a:p>
            <a:pPr algn="ctr"/>
            <a:r>
              <a:rPr lang="en-US" sz="1600" dirty="0" smtClean="0"/>
              <a:t>max:</a:t>
            </a:r>
          </a:p>
          <a:p>
            <a:pPr algn="ctr"/>
            <a:r>
              <a:rPr lang="en-US" sz="1600" dirty="0" smtClean="0"/>
              <a:t>2.5e8 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</a:t>
            </a:r>
            <a:r>
              <a:rPr lang="en-US" sz="1600" dirty="0" smtClean="0">
                <a:sym typeface="Wingdings"/>
              </a:rPr>
              <a:t> </a:t>
            </a:r>
            <a:r>
              <a:rPr lang="en-US" sz="1600" dirty="0" smtClean="0"/>
              <a:t>2.4e8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96870" y="5584917"/>
            <a:ext cx="1470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min:</a:t>
            </a:r>
          </a:p>
          <a:p>
            <a:pPr algn="ctr"/>
            <a:r>
              <a:rPr lang="en-US" sz="1600" dirty="0" smtClean="0"/>
              <a:t>2.7e7 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</a:t>
            </a:r>
            <a:r>
              <a:rPr lang="en-US" sz="1600" dirty="0" smtClean="0">
                <a:sym typeface="Wingdings"/>
              </a:rPr>
              <a:t> </a:t>
            </a:r>
            <a:r>
              <a:rPr lang="en-US" sz="1600" dirty="0" smtClean="0"/>
              <a:t>9.0e6</a:t>
            </a:r>
          </a:p>
          <a:p>
            <a:pPr algn="ctr"/>
            <a:r>
              <a:rPr lang="en-US" sz="1600" dirty="0" smtClean="0"/>
              <a:t>max:</a:t>
            </a:r>
          </a:p>
          <a:p>
            <a:pPr algn="ctr"/>
            <a:r>
              <a:rPr lang="en-US" sz="1600" dirty="0" smtClean="0"/>
              <a:t>1.9e8 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</a:t>
            </a:r>
            <a:r>
              <a:rPr lang="en-US" sz="1600" dirty="0" smtClean="0">
                <a:sym typeface="Wingdings"/>
              </a:rPr>
              <a:t> </a:t>
            </a:r>
            <a:r>
              <a:rPr lang="en-US" sz="1600" dirty="0" smtClean="0"/>
              <a:t>1.5e8</a:t>
            </a:r>
          </a:p>
        </p:txBody>
      </p:sp>
    </p:spTree>
    <p:extLst>
      <p:ext uri="{BB962C8B-B14F-4D97-AF65-F5344CB8AC3E}">
        <p14:creationId xmlns:p14="http://schemas.microsoft.com/office/powerpoint/2010/main" val="3069912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8564"/>
            <a:ext cx="8229600" cy="851112"/>
          </a:xfrm>
        </p:spPr>
        <p:txBody>
          <a:bodyPr>
            <a:normAutofit/>
          </a:bodyPr>
          <a:lstStyle/>
          <a:p>
            <a:r>
              <a:rPr lang="en-US" dirty="0" smtClean="0"/>
              <a:t>MPAS Scaling behavior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30933" y="929676"/>
            <a:ext cx="8882438" cy="314730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Scaling study on </a:t>
            </a:r>
            <a:r>
              <a:rPr lang="en-US" dirty="0" smtClean="0"/>
              <a:t>Titan (Cray XK7), Eos (Cray XC30) @ORNL</a:t>
            </a:r>
          </a:p>
          <a:p>
            <a:r>
              <a:rPr lang="en-US" dirty="0" smtClean="0"/>
              <a:t>CAMTIMER </a:t>
            </a:r>
            <a:r>
              <a:rPr lang="en-US" dirty="0" smtClean="0"/>
              <a:t>data collected and visualized with TAU </a:t>
            </a:r>
            <a:r>
              <a:rPr lang="en-US" dirty="0" err="1" smtClean="0"/>
              <a:t>PerfExplorer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MPI-only scaling has limits due to increased partitioning leading to additional halo computation, communication</a:t>
            </a:r>
          </a:p>
          <a:p>
            <a:r>
              <a:rPr lang="en-US" dirty="0" smtClean="0"/>
              <a:t>Increasing partitions increases total work in system, with possible diminishing returns</a:t>
            </a:r>
          </a:p>
          <a:p>
            <a:r>
              <a:rPr lang="en-US" dirty="0" smtClean="0"/>
              <a:t>Other inefficiencies identified, further tests ongoing</a:t>
            </a:r>
          </a:p>
        </p:txBody>
      </p:sp>
      <p:pic>
        <p:nvPicPr>
          <p:cNvPr id="11" name="Picture 10" descr="eos3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4067309"/>
            <a:ext cx="4441371" cy="2743200"/>
          </a:xfrm>
          <a:prstGeom prst="rect">
            <a:avLst/>
          </a:prstGeom>
        </p:spPr>
      </p:pic>
      <p:pic>
        <p:nvPicPr>
          <p:cNvPr id="12" name="Picture 11" descr="titan30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67309"/>
            <a:ext cx="444137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39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MPAS-Ocean: </a:t>
            </a:r>
            <a:r>
              <a:rPr lang="en-US" dirty="0" err="1" smtClean="0"/>
              <a:t>OpenMP</a:t>
            </a:r>
            <a:r>
              <a:rPr lang="en-US" dirty="0" smtClean="0"/>
              <a:t> Scaling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1109" y="4051906"/>
            <a:ext cx="8444958" cy="260726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TAU profile data collected on Edison (Cray XC30) @NERSC</a:t>
            </a:r>
          </a:p>
          <a:p>
            <a:r>
              <a:rPr lang="en-US" dirty="0" err="1" smtClean="0"/>
              <a:t>OpenMP</a:t>
            </a:r>
            <a:r>
              <a:rPr lang="en-US" dirty="0" smtClean="0"/>
              <a:t> </a:t>
            </a:r>
            <a:r>
              <a:rPr lang="en-US" dirty="0"/>
              <a:t>scaling shows promise, but significant reduction in FLOPs/core offset by significant increase in cache </a:t>
            </a:r>
            <a:r>
              <a:rPr lang="en-US" dirty="0" smtClean="0"/>
              <a:t>misses</a:t>
            </a:r>
          </a:p>
          <a:p>
            <a:r>
              <a:rPr lang="en-US" dirty="0"/>
              <a:t>FLOP count per core is reduced by 45% at 3072 cores, but the L2 cache miss rate increased by </a:t>
            </a:r>
            <a:r>
              <a:rPr lang="en-US" dirty="0" smtClean="0"/>
              <a:t>75</a:t>
            </a:r>
            <a:r>
              <a:rPr lang="en-US" dirty="0"/>
              <a:t>%</a:t>
            </a:r>
            <a:r>
              <a:rPr lang="en-US" dirty="0" smtClean="0"/>
              <a:t>.  </a:t>
            </a:r>
            <a:r>
              <a:rPr lang="en-US" dirty="0"/>
              <a:t>At 6172 cores the reduction in FLOPs was even greater (65%) but cache misses for all cases increased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Further analysis required to eliminate real/false sharing in loops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mpas-poster-flop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7" y="1115263"/>
            <a:ext cx="4441371" cy="2743200"/>
          </a:xfrm>
          <a:prstGeom prst="rect">
            <a:avLst/>
          </a:prstGeom>
        </p:spPr>
      </p:pic>
      <p:pic>
        <p:nvPicPr>
          <p:cNvPr id="7" name="Picture 6" descr="mpas-poster-L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588" y="1115263"/>
            <a:ext cx="444137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15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733</Words>
  <Application>Microsoft Macintosh PowerPoint</Application>
  <PresentationFormat>On-screen Show (4:3)</PresentationFormat>
  <Paragraphs>71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TAU measurement of MPAS-Ocean Load Imbalance</vt:lpstr>
      <vt:lpstr>MPAS-Ocean: Load Imbalance</vt:lpstr>
      <vt:lpstr>New Partition Strategy to Address Load Imbalance</vt:lpstr>
      <vt:lpstr>SUPER+SDAV: Visualizing Performance Data in the Application Domain</vt:lpstr>
      <vt:lpstr>MPAS Scaling behavior</vt:lpstr>
      <vt:lpstr>MPAS-Ocean: OpenMP Scaling</vt:lpstr>
    </vt:vector>
  </TitlesOfParts>
  <Company>ParaTools,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TAU measurement of MPAS</dc:title>
  <dc:creator>Kevin Huck</dc:creator>
  <cp:lastModifiedBy>Kevin Huck</cp:lastModifiedBy>
  <cp:revision>15</cp:revision>
  <dcterms:created xsi:type="dcterms:W3CDTF">2014-09-23T16:36:51Z</dcterms:created>
  <dcterms:modified xsi:type="dcterms:W3CDTF">2014-09-25T15:11:03Z</dcterms:modified>
</cp:coreProperties>
</file>