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2"/>
  </p:notesMasterIdLst>
  <p:handoutMasterIdLst>
    <p:handoutMasterId r:id="rId33"/>
  </p:handoutMasterIdLst>
  <p:sldIdLst>
    <p:sldId id="5173" r:id="rId2"/>
    <p:sldId id="256" r:id="rId3"/>
    <p:sldId id="5174" r:id="rId4"/>
    <p:sldId id="5175" r:id="rId5"/>
    <p:sldId id="5199" r:id="rId6"/>
    <p:sldId id="310" r:id="rId7"/>
    <p:sldId id="5176" r:id="rId8"/>
    <p:sldId id="5178" r:id="rId9"/>
    <p:sldId id="5179" r:id="rId10"/>
    <p:sldId id="5202" r:id="rId11"/>
    <p:sldId id="5180" r:id="rId12"/>
    <p:sldId id="5181" r:id="rId13"/>
    <p:sldId id="5182" r:id="rId14"/>
    <p:sldId id="5200" r:id="rId15"/>
    <p:sldId id="5183" r:id="rId16"/>
    <p:sldId id="5201" r:id="rId17"/>
    <p:sldId id="5184" r:id="rId18"/>
    <p:sldId id="5185" r:id="rId19"/>
    <p:sldId id="5186" r:id="rId20"/>
    <p:sldId id="5187" r:id="rId21"/>
    <p:sldId id="5188" r:id="rId22"/>
    <p:sldId id="5189" r:id="rId23"/>
    <p:sldId id="5192" r:id="rId24"/>
    <p:sldId id="5193" r:id="rId25"/>
    <p:sldId id="5194" r:id="rId26"/>
    <p:sldId id="5195" r:id="rId27"/>
    <p:sldId id="5196" r:id="rId28"/>
    <p:sldId id="5197" r:id="rId29"/>
    <p:sldId id="5198" r:id="rId30"/>
    <p:sldId id="290" r:id="rId31"/>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9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4"/>
    <p:restoredTop sz="86400"/>
  </p:normalViewPr>
  <p:slideViewPr>
    <p:cSldViewPr snapToGrid="0" snapToObjects="1">
      <p:cViewPr varScale="1">
        <p:scale>
          <a:sx n="256" d="100"/>
          <a:sy n="256" d="100"/>
        </p:scale>
        <p:origin x="3176" y="184"/>
      </p:cViewPr>
      <p:guideLst/>
    </p:cSldViewPr>
  </p:slideViewPr>
  <p:outlineViewPr>
    <p:cViewPr>
      <p:scale>
        <a:sx n="33" d="100"/>
        <a:sy n="33" d="100"/>
      </p:scale>
      <p:origin x="0" y="-120"/>
    </p:cViewPr>
  </p:outlineViewPr>
  <p:notesTextViewPr>
    <p:cViewPr>
      <p:scale>
        <a:sx n="229" d="100"/>
        <a:sy n="229" d="100"/>
      </p:scale>
      <p:origin x="0" y="0"/>
    </p:cViewPr>
  </p:notesTextViewPr>
  <p:sorterViewPr>
    <p:cViewPr>
      <p:scale>
        <a:sx n="160" d="100"/>
        <a:sy n="1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95118F-9A10-6D4A-80EA-F6E7C8B478B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DCF47FB2-4616-3348-91F7-3CB86778F9DB}"/>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58930D0-16F7-3042-B8B0-35BD6E626C1D}" type="datetimeFigureOut">
              <a:rPr lang="en-US" altLang="en-US"/>
              <a:pPr/>
              <a:t>11/10/22</a:t>
            </a:fld>
            <a:endParaRPr lang="en-US" altLang="en-US"/>
          </a:p>
        </p:txBody>
      </p:sp>
      <p:sp>
        <p:nvSpPr>
          <p:cNvPr id="4" name="Footer Placeholder 3">
            <a:extLst>
              <a:ext uri="{FF2B5EF4-FFF2-40B4-BE49-F238E27FC236}">
                <a16:creationId xmlns:a16="http://schemas.microsoft.com/office/drawing/2014/main" id="{8062CFCB-B736-A84E-A167-33D41B303139}"/>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10FA448E-2B89-FE4E-8182-FE2CA1D31AA4}"/>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1471885-6562-4242-A5B2-2363D659780D}"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E9C482-9B40-7640-88E2-33C48ACD1A3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5F79C04A-36FD-4642-9B80-19D040B4AA9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7726303F-28AD-FC40-BF84-FBED2FDD8A6F}" type="datetimeFigureOut">
              <a:rPr lang="en-US" altLang="en-US"/>
              <a:pPr/>
              <a:t>11/10/22</a:t>
            </a:fld>
            <a:endParaRPr lang="en-US" altLang="en-US"/>
          </a:p>
        </p:txBody>
      </p:sp>
      <p:sp>
        <p:nvSpPr>
          <p:cNvPr id="4" name="Slide Image Placeholder 3">
            <a:extLst>
              <a:ext uri="{FF2B5EF4-FFF2-40B4-BE49-F238E27FC236}">
                <a16:creationId xmlns:a16="http://schemas.microsoft.com/office/drawing/2014/main" id="{702A5BB1-93CD-3B4F-B9AB-71AF366D4E6F}"/>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CD1A2CA-50D3-B84D-9AE4-78152D7F555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1767B77-41A7-3E43-A7AF-2594A166CC7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19ACEF5E-1C1F-414F-ADBF-29DFE6BE346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A66F02A-F0EA-FE44-B0A8-19C1F9E4C9A2}"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1</a:t>
            </a:fld>
            <a:endParaRPr lang="en-US" altLang="en-US"/>
          </a:p>
        </p:txBody>
      </p:sp>
    </p:spTree>
    <p:extLst>
      <p:ext uri="{BB962C8B-B14F-4D97-AF65-F5344CB8AC3E}">
        <p14:creationId xmlns:p14="http://schemas.microsoft.com/office/powerpoint/2010/main" val="3440188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11</a:t>
            </a:fld>
            <a:endParaRPr lang="en-US" altLang="en-US"/>
          </a:p>
        </p:txBody>
      </p:sp>
    </p:spTree>
    <p:extLst>
      <p:ext uri="{BB962C8B-B14F-4D97-AF65-F5344CB8AC3E}">
        <p14:creationId xmlns:p14="http://schemas.microsoft.com/office/powerpoint/2010/main" val="2410496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12</a:t>
            </a:fld>
            <a:endParaRPr lang="en-US" altLang="en-US"/>
          </a:p>
        </p:txBody>
      </p:sp>
    </p:spTree>
    <p:extLst>
      <p:ext uri="{BB962C8B-B14F-4D97-AF65-F5344CB8AC3E}">
        <p14:creationId xmlns:p14="http://schemas.microsoft.com/office/powerpoint/2010/main" val="4093503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13</a:t>
            </a:fld>
            <a:endParaRPr lang="en-US" altLang="en-US"/>
          </a:p>
        </p:txBody>
      </p:sp>
    </p:spTree>
    <p:extLst>
      <p:ext uri="{BB962C8B-B14F-4D97-AF65-F5344CB8AC3E}">
        <p14:creationId xmlns:p14="http://schemas.microsoft.com/office/powerpoint/2010/main" val="4139899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15</a:t>
            </a:fld>
            <a:endParaRPr lang="en-US" altLang="en-US"/>
          </a:p>
        </p:txBody>
      </p:sp>
    </p:spTree>
    <p:extLst>
      <p:ext uri="{BB962C8B-B14F-4D97-AF65-F5344CB8AC3E}">
        <p14:creationId xmlns:p14="http://schemas.microsoft.com/office/powerpoint/2010/main" val="4067949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17</a:t>
            </a:fld>
            <a:endParaRPr lang="en-US" altLang="en-US"/>
          </a:p>
        </p:txBody>
      </p:sp>
    </p:spTree>
    <p:extLst>
      <p:ext uri="{BB962C8B-B14F-4D97-AF65-F5344CB8AC3E}">
        <p14:creationId xmlns:p14="http://schemas.microsoft.com/office/powerpoint/2010/main" val="4122931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18</a:t>
            </a:fld>
            <a:endParaRPr lang="en-US" altLang="en-US"/>
          </a:p>
        </p:txBody>
      </p:sp>
    </p:spTree>
    <p:extLst>
      <p:ext uri="{BB962C8B-B14F-4D97-AF65-F5344CB8AC3E}">
        <p14:creationId xmlns:p14="http://schemas.microsoft.com/office/powerpoint/2010/main" val="2391947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19</a:t>
            </a:fld>
            <a:endParaRPr lang="en-US" altLang="en-US"/>
          </a:p>
        </p:txBody>
      </p:sp>
    </p:spTree>
    <p:extLst>
      <p:ext uri="{BB962C8B-B14F-4D97-AF65-F5344CB8AC3E}">
        <p14:creationId xmlns:p14="http://schemas.microsoft.com/office/powerpoint/2010/main" val="1629338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20</a:t>
            </a:fld>
            <a:endParaRPr lang="en-US" altLang="en-US"/>
          </a:p>
        </p:txBody>
      </p:sp>
    </p:spTree>
    <p:extLst>
      <p:ext uri="{BB962C8B-B14F-4D97-AF65-F5344CB8AC3E}">
        <p14:creationId xmlns:p14="http://schemas.microsoft.com/office/powerpoint/2010/main" val="10547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21</a:t>
            </a:fld>
            <a:endParaRPr lang="en-US" altLang="en-US"/>
          </a:p>
        </p:txBody>
      </p:sp>
    </p:spTree>
    <p:extLst>
      <p:ext uri="{BB962C8B-B14F-4D97-AF65-F5344CB8AC3E}">
        <p14:creationId xmlns:p14="http://schemas.microsoft.com/office/powerpoint/2010/main" val="741049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22</a:t>
            </a:fld>
            <a:endParaRPr lang="en-US" altLang="en-US"/>
          </a:p>
        </p:txBody>
      </p:sp>
    </p:spTree>
    <p:extLst>
      <p:ext uri="{BB962C8B-B14F-4D97-AF65-F5344CB8AC3E}">
        <p14:creationId xmlns:p14="http://schemas.microsoft.com/office/powerpoint/2010/main" val="3910203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a:t>
            </a:fld>
            <a:endParaRPr lang="en-US" altLang="en-US"/>
          </a:p>
        </p:txBody>
      </p:sp>
    </p:spTree>
    <p:extLst>
      <p:ext uri="{BB962C8B-B14F-4D97-AF65-F5344CB8AC3E}">
        <p14:creationId xmlns:p14="http://schemas.microsoft.com/office/powerpoint/2010/main" val="520336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23</a:t>
            </a:fld>
            <a:endParaRPr lang="en-US" altLang="en-US"/>
          </a:p>
        </p:txBody>
      </p:sp>
    </p:spTree>
    <p:extLst>
      <p:ext uri="{BB962C8B-B14F-4D97-AF65-F5344CB8AC3E}">
        <p14:creationId xmlns:p14="http://schemas.microsoft.com/office/powerpoint/2010/main" val="1834919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595959"/>
                </a:solidFill>
                <a:effectLst/>
                <a:latin typeface="open sans" panose="020B0606030504020204" pitchFamily="34" charset="0"/>
              </a:rPr>
              <a:t>Livermore Unstructured </a:t>
            </a:r>
            <a:r>
              <a:rPr lang="en-US" b="0" i="0" u="none" strike="noStrike" dirty="0" err="1">
                <a:solidFill>
                  <a:srgbClr val="595959"/>
                </a:solidFill>
                <a:effectLst/>
                <a:latin typeface="open sans" panose="020B0606030504020204" pitchFamily="34" charset="0"/>
              </a:rPr>
              <a:t>Lagrangian</a:t>
            </a:r>
            <a:r>
              <a:rPr lang="en-US" b="0" i="0" u="none" strike="noStrike" dirty="0">
                <a:solidFill>
                  <a:srgbClr val="595959"/>
                </a:solidFill>
                <a:effectLst/>
                <a:latin typeface="open sans" panose="020B0606030504020204" pitchFamily="34" charset="0"/>
              </a:rPr>
              <a:t> Explicit Shock Hydrodynamics - The Shock Hydrodynamics Challenge Problem. LULESH is a highly simplified application, hard-coded to only solve a simple </a:t>
            </a:r>
            <a:r>
              <a:rPr lang="en-US" b="0" i="0" u="none" strike="noStrike" dirty="0" err="1">
                <a:solidFill>
                  <a:srgbClr val="595959"/>
                </a:solidFill>
                <a:effectLst/>
                <a:latin typeface="open sans" panose="020B0606030504020204" pitchFamily="34" charset="0"/>
              </a:rPr>
              <a:t>Sedov</a:t>
            </a:r>
            <a:r>
              <a:rPr lang="en-US" b="0" i="0" u="none" strike="noStrike" dirty="0">
                <a:solidFill>
                  <a:srgbClr val="595959"/>
                </a:solidFill>
                <a:effectLst/>
                <a:latin typeface="open sans" panose="020B0606030504020204" pitchFamily="34" charset="0"/>
              </a:rPr>
              <a:t> blast problem.</a:t>
            </a:r>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24</a:t>
            </a:fld>
            <a:endParaRPr lang="en-US" altLang="en-US"/>
          </a:p>
        </p:txBody>
      </p:sp>
    </p:spTree>
    <p:extLst>
      <p:ext uri="{BB962C8B-B14F-4D97-AF65-F5344CB8AC3E}">
        <p14:creationId xmlns:p14="http://schemas.microsoft.com/office/powerpoint/2010/main" val="3209048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25</a:t>
            </a:fld>
            <a:endParaRPr lang="en-US" altLang="en-US"/>
          </a:p>
        </p:txBody>
      </p:sp>
    </p:spTree>
    <p:extLst>
      <p:ext uri="{BB962C8B-B14F-4D97-AF65-F5344CB8AC3E}">
        <p14:creationId xmlns:p14="http://schemas.microsoft.com/office/powerpoint/2010/main" val="3521609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26</a:t>
            </a:fld>
            <a:endParaRPr lang="en-US" altLang="en-US"/>
          </a:p>
        </p:txBody>
      </p:sp>
    </p:spTree>
    <p:extLst>
      <p:ext uri="{BB962C8B-B14F-4D97-AF65-F5344CB8AC3E}">
        <p14:creationId xmlns:p14="http://schemas.microsoft.com/office/powerpoint/2010/main" val="851219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27</a:t>
            </a:fld>
            <a:endParaRPr lang="en-US" altLang="en-US"/>
          </a:p>
        </p:txBody>
      </p:sp>
    </p:spTree>
    <p:extLst>
      <p:ext uri="{BB962C8B-B14F-4D97-AF65-F5344CB8AC3E}">
        <p14:creationId xmlns:p14="http://schemas.microsoft.com/office/powerpoint/2010/main" val="600420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28</a:t>
            </a:fld>
            <a:endParaRPr lang="en-US" altLang="en-US"/>
          </a:p>
        </p:txBody>
      </p:sp>
    </p:spTree>
    <p:extLst>
      <p:ext uri="{BB962C8B-B14F-4D97-AF65-F5344CB8AC3E}">
        <p14:creationId xmlns:p14="http://schemas.microsoft.com/office/powerpoint/2010/main" val="2432211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29</a:t>
            </a:fld>
            <a:endParaRPr lang="en-US" altLang="en-US"/>
          </a:p>
        </p:txBody>
      </p:sp>
    </p:spTree>
    <p:extLst>
      <p:ext uri="{BB962C8B-B14F-4D97-AF65-F5344CB8AC3E}">
        <p14:creationId xmlns:p14="http://schemas.microsoft.com/office/powerpoint/2010/main" val="1611988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30</a:t>
            </a:fld>
            <a:endParaRPr lang="en-US" altLang="en-US"/>
          </a:p>
        </p:txBody>
      </p:sp>
    </p:spTree>
    <p:extLst>
      <p:ext uri="{BB962C8B-B14F-4D97-AF65-F5344CB8AC3E}">
        <p14:creationId xmlns:p14="http://schemas.microsoft.com/office/powerpoint/2010/main" val="3233541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3</a:t>
            </a:fld>
            <a:endParaRPr lang="en-US" altLang="en-US"/>
          </a:p>
        </p:txBody>
      </p:sp>
    </p:spTree>
    <p:extLst>
      <p:ext uri="{BB962C8B-B14F-4D97-AF65-F5344CB8AC3E}">
        <p14:creationId xmlns:p14="http://schemas.microsoft.com/office/powerpoint/2010/main" val="2653952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4</a:t>
            </a:fld>
            <a:endParaRPr lang="en-US" altLang="en-US"/>
          </a:p>
        </p:txBody>
      </p:sp>
    </p:spTree>
    <p:extLst>
      <p:ext uri="{BB962C8B-B14F-4D97-AF65-F5344CB8AC3E}">
        <p14:creationId xmlns:p14="http://schemas.microsoft.com/office/powerpoint/2010/main" val="1272955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Previous tuning policies – concurrency</a:t>
            </a:r>
            <a:r>
              <a:rPr lang="en-US" sz="2000" baseline="0" dirty="0"/>
              <a:t> throttling to maximize throughput, controlling concurrency to stay under a soft power cap, parcel/packet coalescing parameters. Example: SSSP limiting adjusting concurrency to maximize throughput – has a side benefit of reducing power consumption. 10 nodes, 24 threads per node, 240 W per node, 1962 searches in 60 seconds. After, 150 W per node, 6929 searches (3.5x increase in throughput)</a:t>
            </a:r>
            <a:endParaRPr lang="en-US" sz="2000" dirty="0"/>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5</a:t>
            </a:fld>
            <a:endParaRPr lang="en-US" altLang="en-US"/>
          </a:p>
        </p:txBody>
      </p:sp>
    </p:spTree>
    <p:extLst>
      <p:ext uri="{BB962C8B-B14F-4D97-AF65-F5344CB8AC3E}">
        <p14:creationId xmlns:p14="http://schemas.microsoft.com/office/powerpoint/2010/main" val="1817045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dirty="0">
                <a:solidFill>
                  <a:schemeClr val="tx1"/>
                </a:solidFill>
                <a:effectLst/>
                <a:latin typeface="+mn-lt"/>
                <a:ea typeface="ＭＳ Ｐゴシック" panose="020B0600070205080204" pitchFamily="34" charset="-128"/>
                <a:cs typeface="+mn-cs"/>
              </a:rPr>
              <a:t>Octree based astrophysics code written with HPX that simulates the evolution of self-gravitating and rotating systems of arbitrary geometry </a:t>
            </a:r>
            <a:endParaRPr lang="en-US" sz="2000" dirty="0"/>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6</a:t>
            </a:fld>
            <a:endParaRPr lang="en-US" altLang="en-US"/>
          </a:p>
        </p:txBody>
      </p:sp>
    </p:spTree>
    <p:extLst>
      <p:ext uri="{BB962C8B-B14F-4D97-AF65-F5344CB8AC3E}">
        <p14:creationId xmlns:p14="http://schemas.microsoft.com/office/powerpoint/2010/main" val="275686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7</a:t>
            </a:fld>
            <a:endParaRPr lang="en-US" altLang="en-US"/>
          </a:p>
        </p:txBody>
      </p:sp>
    </p:spTree>
    <p:extLst>
      <p:ext uri="{BB962C8B-B14F-4D97-AF65-F5344CB8AC3E}">
        <p14:creationId xmlns:p14="http://schemas.microsoft.com/office/powerpoint/2010/main" val="2126381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8</a:t>
            </a:fld>
            <a:endParaRPr lang="en-US" altLang="en-US"/>
          </a:p>
        </p:txBody>
      </p:sp>
    </p:spTree>
    <p:extLst>
      <p:ext uri="{BB962C8B-B14F-4D97-AF65-F5344CB8AC3E}">
        <p14:creationId xmlns:p14="http://schemas.microsoft.com/office/powerpoint/2010/main" val="980954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outputs to txt files, and </a:t>
            </a:r>
            <a:r>
              <a:rPr lang="en-US" dirty="0" err="1"/>
              <a:t>json</a:t>
            </a:r>
            <a:r>
              <a:rPr lang="en-US" dirty="0"/>
              <a:t> files (for input into Hatchet)</a:t>
            </a:r>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9</a:t>
            </a:fld>
            <a:endParaRPr lang="en-US" altLang="en-US"/>
          </a:p>
        </p:txBody>
      </p:sp>
    </p:spTree>
    <p:extLst>
      <p:ext uri="{BB962C8B-B14F-4D97-AF65-F5344CB8AC3E}">
        <p14:creationId xmlns:p14="http://schemas.microsoft.com/office/powerpoint/2010/main" val="41517377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Users/toddszymanski/Documents/01%20Work/SC22/presenter%20assets/sc22_zoomback@4x.png"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0853BB7-7271-3F69-662F-0111574CF78A}"/>
              </a:ext>
            </a:extLst>
          </p:cNvPr>
          <p:cNvPicPr>
            <a:picLocks noChangeAspect="1" noChangeArrowheads="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73906" y="1519311"/>
            <a:ext cx="7596188" cy="1687529"/>
          </a:xfrm>
        </p:spPr>
        <p:txBody>
          <a:bodyPr wrap="none" anchor="b">
            <a:normAutofit/>
          </a:bodyPr>
          <a:lstStyle>
            <a:lvl1pPr algn="l">
              <a:defRPr sz="2700" b="1" i="0" cap="none" baseline="0">
                <a:effectLst/>
              </a:defRPr>
            </a:lvl1pPr>
          </a:lstStyle>
          <a:p>
            <a:r>
              <a:rPr lang="en-US" dirty="0"/>
              <a:t>Click to edit Master title style</a:t>
            </a:r>
          </a:p>
        </p:txBody>
      </p:sp>
      <p:sp>
        <p:nvSpPr>
          <p:cNvPr id="3" name="Subtitle 2"/>
          <p:cNvSpPr>
            <a:spLocks noGrp="1"/>
          </p:cNvSpPr>
          <p:nvPr>
            <p:ph type="subTitle" idx="1"/>
          </p:nvPr>
        </p:nvSpPr>
        <p:spPr>
          <a:xfrm>
            <a:off x="773906" y="3322749"/>
            <a:ext cx="7596188" cy="1413354"/>
          </a:xfrm>
        </p:spPr>
        <p:txBody>
          <a:bodyPr anchor="t">
            <a:noAutofit/>
          </a:bodyPr>
          <a:lstStyle>
            <a:lvl1pPr marL="0" indent="0" algn="l">
              <a:buNone/>
              <a:defRPr sz="1350" cap="none"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8650405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a:extLst>
              <a:ext uri="{FF2B5EF4-FFF2-40B4-BE49-F238E27FC236}">
                <a16:creationId xmlns:a16="http://schemas.microsoft.com/office/drawing/2014/main" id="{0434A933-BAFC-0246-8883-750E0F2CA4BF}"/>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6" name="Footer Placeholder 5">
            <a:extLst>
              <a:ext uri="{FF2B5EF4-FFF2-40B4-BE49-F238E27FC236}">
                <a16:creationId xmlns:a16="http://schemas.microsoft.com/office/drawing/2014/main" id="{5489DB70-80A6-FE42-AF22-F17798D051C3}"/>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7" name="Slide Number Placeholder 6">
            <a:extLst>
              <a:ext uri="{FF2B5EF4-FFF2-40B4-BE49-F238E27FC236}">
                <a16:creationId xmlns:a16="http://schemas.microsoft.com/office/drawing/2014/main" id="{D67E2D76-6B5E-294A-A1C7-F4D1FF204DF2}"/>
              </a:ext>
            </a:extLst>
          </p:cNvPr>
          <p:cNvSpPr>
            <a:spLocks noGrp="1"/>
          </p:cNvSpPr>
          <p:nvPr>
            <p:ph type="sldNum" sz="quarter" idx="12"/>
          </p:nvPr>
        </p:nvSpPr>
        <p:spPr/>
        <p:txBody>
          <a:bodyPr/>
          <a:lstStyle>
            <a:lvl1pPr>
              <a:defRPr/>
            </a:lvl1pPr>
          </a:lstStyle>
          <a:p>
            <a:fld id="{E332BF5C-5956-0A4D-8138-F5A7E901CCF9}" type="slidenum">
              <a:rPr lang="en-US" altLang="en-US"/>
              <a:pPr/>
              <a:t>‹#›</a:t>
            </a:fld>
            <a:endParaRPr lang="en-US" altLang="en-US"/>
          </a:p>
        </p:txBody>
      </p:sp>
    </p:spTree>
    <p:extLst>
      <p:ext uri="{BB962C8B-B14F-4D97-AF65-F5344CB8AC3E}">
        <p14:creationId xmlns:p14="http://schemas.microsoft.com/office/powerpoint/2010/main" val="625531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B8638-BA51-9F4D-AE9F-065E76008466}"/>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5" name="Footer Placeholder 4">
            <a:extLst>
              <a:ext uri="{FF2B5EF4-FFF2-40B4-BE49-F238E27FC236}">
                <a16:creationId xmlns:a16="http://schemas.microsoft.com/office/drawing/2014/main" id="{794E1083-B830-F94C-8FA8-9D035D8668E1}"/>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6" name="Slide Number Placeholder 5">
            <a:extLst>
              <a:ext uri="{FF2B5EF4-FFF2-40B4-BE49-F238E27FC236}">
                <a16:creationId xmlns:a16="http://schemas.microsoft.com/office/drawing/2014/main" id="{45524B3E-5835-A446-807B-942F0A034097}"/>
              </a:ext>
            </a:extLst>
          </p:cNvPr>
          <p:cNvSpPr>
            <a:spLocks noGrp="1"/>
          </p:cNvSpPr>
          <p:nvPr>
            <p:ph type="sldNum" sz="quarter" idx="12"/>
          </p:nvPr>
        </p:nvSpPr>
        <p:spPr/>
        <p:txBody>
          <a:bodyPr/>
          <a:lstStyle>
            <a:lvl1pPr>
              <a:defRPr/>
            </a:lvl1pPr>
          </a:lstStyle>
          <a:p>
            <a:fld id="{DAAE2A6F-F00D-3145-9ABF-E482CD0B6C0D}" type="slidenum">
              <a:rPr lang="en-US" altLang="en-US"/>
              <a:pPr/>
              <a:t>‹#›</a:t>
            </a:fld>
            <a:endParaRPr lang="en-US" altLang="en-US"/>
          </a:p>
        </p:txBody>
      </p:sp>
    </p:spTree>
    <p:extLst>
      <p:ext uri="{BB962C8B-B14F-4D97-AF65-F5344CB8AC3E}">
        <p14:creationId xmlns:p14="http://schemas.microsoft.com/office/powerpoint/2010/main" val="180502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05D99-A488-9542-843D-CD15ED4C1D79}"/>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5" name="Footer Placeholder 4">
            <a:extLst>
              <a:ext uri="{FF2B5EF4-FFF2-40B4-BE49-F238E27FC236}">
                <a16:creationId xmlns:a16="http://schemas.microsoft.com/office/drawing/2014/main" id="{E6CD484B-4A4E-774D-9565-144F045EBF48}"/>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6" name="Slide Number Placeholder 5">
            <a:extLst>
              <a:ext uri="{FF2B5EF4-FFF2-40B4-BE49-F238E27FC236}">
                <a16:creationId xmlns:a16="http://schemas.microsoft.com/office/drawing/2014/main" id="{D2D3A17F-FBC7-E448-AF74-3D3685BB222A}"/>
              </a:ext>
            </a:extLst>
          </p:cNvPr>
          <p:cNvSpPr>
            <a:spLocks noGrp="1"/>
          </p:cNvSpPr>
          <p:nvPr>
            <p:ph type="sldNum" sz="quarter" idx="12"/>
          </p:nvPr>
        </p:nvSpPr>
        <p:spPr/>
        <p:txBody>
          <a:bodyPr/>
          <a:lstStyle>
            <a:lvl1pPr>
              <a:defRPr/>
            </a:lvl1pPr>
          </a:lstStyle>
          <a:p>
            <a:fld id="{9521AF8E-1F1F-EF46-8715-00AD2668E279}" type="slidenum">
              <a:rPr lang="en-US" altLang="en-US"/>
              <a:pPr/>
              <a:t>‹#›</a:t>
            </a:fld>
            <a:endParaRPr lang="en-US" altLang="en-US"/>
          </a:p>
        </p:txBody>
      </p:sp>
    </p:spTree>
    <p:extLst>
      <p:ext uri="{BB962C8B-B14F-4D97-AF65-F5344CB8AC3E}">
        <p14:creationId xmlns:p14="http://schemas.microsoft.com/office/powerpoint/2010/main" val="874069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1_Title and Content">
    <p:bg>
      <p:bgPr>
        <a:solidFill>
          <a:schemeClr val="lt1"/>
        </a:solidFill>
        <a:effectLst/>
      </p:bgPr>
    </p:bg>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272395" y="210386"/>
            <a:ext cx="8531576" cy="44196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27" name="Google Shape;27;p3"/>
          <p:cNvSpPr txBox="1">
            <a:spLocks noGrp="1"/>
          </p:cNvSpPr>
          <p:nvPr>
            <p:ph type="body" idx="1"/>
          </p:nvPr>
        </p:nvSpPr>
        <p:spPr>
          <a:xfrm>
            <a:off x="274393" y="807720"/>
            <a:ext cx="8529578" cy="3683434"/>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1050"/>
              </a:spcBef>
              <a:spcAft>
                <a:spcPts val="0"/>
              </a:spcAft>
              <a:buSzPts val="1800"/>
              <a:buChar char="•"/>
              <a:defRPr>
                <a:latin typeface="Arial"/>
                <a:ea typeface="Arial"/>
                <a:cs typeface="Arial"/>
                <a:sym typeface="Arial"/>
              </a:defRPr>
            </a:lvl1pPr>
            <a:lvl2pPr marL="685800" lvl="1" indent="-248602" algn="l">
              <a:lnSpc>
                <a:spcPct val="90000"/>
              </a:lnSpc>
              <a:spcBef>
                <a:spcPts val="600"/>
              </a:spcBef>
              <a:spcAft>
                <a:spcPts val="0"/>
              </a:spcAft>
              <a:buSzPts val="1620"/>
              <a:buChar char="–"/>
              <a:defRPr>
                <a:latin typeface="Arial"/>
                <a:ea typeface="Arial"/>
                <a:cs typeface="Arial"/>
                <a:sym typeface="Arial"/>
              </a:defRPr>
            </a:lvl2pPr>
            <a:lvl3pPr marL="1028700" lvl="2" indent="-240029" algn="l">
              <a:lnSpc>
                <a:spcPct val="90000"/>
              </a:lnSpc>
              <a:spcBef>
                <a:spcPts val="600"/>
              </a:spcBef>
              <a:spcAft>
                <a:spcPts val="0"/>
              </a:spcAft>
              <a:buSzPts val="1440"/>
              <a:buChar char="•"/>
              <a:defRPr>
                <a:latin typeface="Arial"/>
                <a:ea typeface="Arial"/>
                <a:cs typeface="Arial"/>
                <a:sym typeface="Arial"/>
              </a:defRPr>
            </a:lvl3pPr>
            <a:lvl4pPr marL="1371600" lvl="3" indent="-257175" algn="l">
              <a:lnSpc>
                <a:spcPct val="90000"/>
              </a:lnSpc>
              <a:spcBef>
                <a:spcPts val="600"/>
              </a:spcBef>
              <a:spcAft>
                <a:spcPts val="0"/>
              </a:spcAft>
              <a:buSzPts val="1800"/>
              <a:buChar char="–"/>
              <a:defRPr>
                <a:latin typeface="Arial"/>
                <a:ea typeface="Arial"/>
                <a:cs typeface="Arial"/>
                <a:sym typeface="Arial"/>
              </a:defRPr>
            </a:lvl4pPr>
            <a:lvl5pPr marL="1714500" lvl="4" indent="-257175" algn="l">
              <a:lnSpc>
                <a:spcPct val="90000"/>
              </a:lnSpc>
              <a:spcBef>
                <a:spcPts val="450"/>
              </a:spcBef>
              <a:spcAft>
                <a:spcPts val="0"/>
              </a:spcAft>
              <a:buSzPts val="1800"/>
              <a:buFont typeface="Arial"/>
              <a:buChar char="•"/>
              <a:defRPr>
                <a:latin typeface="Arial"/>
                <a:ea typeface="Arial"/>
                <a:cs typeface="Arial"/>
                <a:sym typeface="Arial"/>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1145996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7A17856-2E3D-924A-B24B-A3EA8D2821BE}"/>
              </a:ext>
            </a:extLst>
          </p:cNvPr>
          <p:cNvSpPr/>
          <p:nvPr userDrawn="1"/>
        </p:nvSpPr>
        <p:spPr>
          <a:xfrm>
            <a:off x="0" y="0"/>
            <a:ext cx="9144000" cy="1733384"/>
          </a:xfrm>
          <a:prstGeom prst="rect">
            <a:avLst/>
          </a:prstGeom>
          <a:solidFill>
            <a:srgbClr val="0053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a:extLst>
              <a:ext uri="{FF2B5EF4-FFF2-40B4-BE49-F238E27FC236}">
                <a16:creationId xmlns:a16="http://schemas.microsoft.com/office/drawing/2014/main" id="{8A6383C2-12EC-7E4A-9788-938DCEE25A01}"/>
              </a:ext>
            </a:extLst>
          </p:cNvPr>
          <p:cNvSpPr/>
          <p:nvPr/>
        </p:nvSpPr>
        <p:spPr>
          <a:xfrm>
            <a:off x="0" y="4767262"/>
            <a:ext cx="9144000" cy="376238"/>
          </a:xfrm>
          <a:prstGeom prst="rect">
            <a:avLst/>
          </a:prstGeom>
          <a:solidFill>
            <a:srgbClr val="0053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ctrTitle"/>
          </p:nvPr>
        </p:nvSpPr>
        <p:spPr>
          <a:xfrm>
            <a:off x="685800" y="1789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1850477"/>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Footer Placeholder 4">
            <a:extLst>
              <a:ext uri="{FF2B5EF4-FFF2-40B4-BE49-F238E27FC236}">
                <a16:creationId xmlns:a16="http://schemas.microsoft.com/office/drawing/2014/main" id="{FC59C7DC-93FA-8C4E-8229-8038A40CCA4C}"/>
              </a:ext>
            </a:extLst>
          </p:cNvPr>
          <p:cNvSpPr>
            <a:spLocks noGrp="1"/>
          </p:cNvSpPr>
          <p:nvPr>
            <p:ph type="ftr" sz="quarter" idx="11"/>
          </p:nvPr>
        </p:nvSpPr>
        <p:spPr>
          <a:xfrm>
            <a:off x="0" y="4776787"/>
            <a:ext cx="7287768" cy="366713"/>
          </a:xfrm>
        </p:spPr>
        <p:txBody>
          <a:bodyPr/>
          <a:lstStyle>
            <a:lvl1pPr>
              <a:defRPr/>
            </a:lvl1pPr>
          </a:lstStyle>
          <a:p>
            <a:r>
              <a:rPr lang="en-US"/>
              <a:t>SC22 | Dallas, TX | hpc accelerates. ESPM Workshop, Nov. 14 2022</a:t>
            </a:r>
            <a:endParaRPr lang="en-US" dirty="0"/>
          </a:p>
        </p:txBody>
      </p:sp>
      <p:sp>
        <p:nvSpPr>
          <p:cNvPr id="7" name="Slide Number Placeholder 5">
            <a:extLst>
              <a:ext uri="{FF2B5EF4-FFF2-40B4-BE49-F238E27FC236}">
                <a16:creationId xmlns:a16="http://schemas.microsoft.com/office/drawing/2014/main" id="{B7F18DFC-DD28-E742-B9D6-2E6C03C3523F}"/>
              </a:ext>
            </a:extLst>
          </p:cNvPr>
          <p:cNvSpPr>
            <a:spLocks noGrp="1"/>
          </p:cNvSpPr>
          <p:nvPr>
            <p:ph type="sldNum" sz="quarter" idx="12"/>
          </p:nvPr>
        </p:nvSpPr>
        <p:spPr/>
        <p:txBody>
          <a:bodyPr/>
          <a:lstStyle>
            <a:lvl1pPr>
              <a:defRPr/>
            </a:lvl1pPr>
          </a:lstStyle>
          <a:p>
            <a:fld id="{529F7ADF-05FA-8747-89D6-6A58BD53D3B9}" type="slidenum">
              <a:rPr lang="en-US" altLang="en-US"/>
              <a:pPr/>
              <a:t>‹#›</a:t>
            </a:fld>
            <a:endParaRPr lang="en-US" altLang="en-US"/>
          </a:p>
        </p:txBody>
      </p:sp>
    </p:spTree>
    <p:extLst>
      <p:ext uri="{BB962C8B-B14F-4D97-AF65-F5344CB8AC3E}">
        <p14:creationId xmlns:p14="http://schemas.microsoft.com/office/powerpoint/2010/main" val="3689331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AD7862C-C634-A044-BC1C-786E056A1DCD}"/>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5" name="Footer Placeholder 4">
            <a:extLst>
              <a:ext uri="{FF2B5EF4-FFF2-40B4-BE49-F238E27FC236}">
                <a16:creationId xmlns:a16="http://schemas.microsoft.com/office/drawing/2014/main" id="{76013AF3-8E9F-D542-8F89-04FEBB5A5666}"/>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6" name="Slide Number Placeholder 5">
            <a:extLst>
              <a:ext uri="{FF2B5EF4-FFF2-40B4-BE49-F238E27FC236}">
                <a16:creationId xmlns:a16="http://schemas.microsoft.com/office/drawing/2014/main" id="{69958EFF-D868-774F-9FC5-9867ED8AEA98}"/>
              </a:ext>
            </a:extLst>
          </p:cNvPr>
          <p:cNvSpPr>
            <a:spLocks noGrp="1"/>
          </p:cNvSpPr>
          <p:nvPr>
            <p:ph type="sldNum" sz="quarter" idx="12"/>
          </p:nvPr>
        </p:nvSpPr>
        <p:spPr>
          <a:xfrm>
            <a:off x="7404100" y="4776787"/>
            <a:ext cx="1282700" cy="366713"/>
          </a:xfrm>
        </p:spPr>
        <p:txBody>
          <a:bodyPr/>
          <a:lstStyle>
            <a:lvl1pPr>
              <a:defRPr/>
            </a:lvl1pPr>
          </a:lstStyle>
          <a:p>
            <a:fld id="{E758CF0C-250E-7F48-AF3C-1DAAD85AA699}" type="slidenum">
              <a:rPr lang="en-US" altLang="en-US"/>
              <a:pPr/>
              <a:t>‹#›</a:t>
            </a:fld>
            <a:endParaRPr lang="en-US" altLang="en-US" dirty="0"/>
          </a:p>
        </p:txBody>
      </p:sp>
    </p:spTree>
    <p:extLst>
      <p:ext uri="{BB962C8B-B14F-4D97-AF65-F5344CB8AC3E}">
        <p14:creationId xmlns:p14="http://schemas.microsoft.com/office/powerpoint/2010/main" val="1393924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01CB01D-8B2C-6C45-BFBD-F8F0E4D0B950}"/>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5" name="Footer Placeholder 4">
            <a:extLst>
              <a:ext uri="{FF2B5EF4-FFF2-40B4-BE49-F238E27FC236}">
                <a16:creationId xmlns:a16="http://schemas.microsoft.com/office/drawing/2014/main" id="{79B05DD3-FD9C-5044-91EB-14039A2105A3}"/>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6" name="Slide Number Placeholder 5">
            <a:extLst>
              <a:ext uri="{FF2B5EF4-FFF2-40B4-BE49-F238E27FC236}">
                <a16:creationId xmlns:a16="http://schemas.microsoft.com/office/drawing/2014/main" id="{1009614B-6972-9E42-84FF-D689F8C654DB}"/>
              </a:ext>
            </a:extLst>
          </p:cNvPr>
          <p:cNvSpPr>
            <a:spLocks noGrp="1"/>
          </p:cNvSpPr>
          <p:nvPr>
            <p:ph type="sldNum" sz="quarter" idx="12"/>
          </p:nvPr>
        </p:nvSpPr>
        <p:spPr/>
        <p:txBody>
          <a:bodyPr/>
          <a:lstStyle>
            <a:lvl1pPr>
              <a:defRPr/>
            </a:lvl1pPr>
          </a:lstStyle>
          <a:p>
            <a:fld id="{8232E9A0-AEA3-884D-B6E7-D8FD392716B9}" type="slidenum">
              <a:rPr lang="en-US" altLang="en-US"/>
              <a:pPr/>
              <a:t>‹#›</a:t>
            </a:fld>
            <a:endParaRPr lang="en-US" altLang="en-US"/>
          </a:p>
        </p:txBody>
      </p:sp>
    </p:spTree>
    <p:extLst>
      <p:ext uri="{BB962C8B-B14F-4D97-AF65-F5344CB8AC3E}">
        <p14:creationId xmlns:p14="http://schemas.microsoft.com/office/powerpoint/2010/main" val="643017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0870" y="772344"/>
            <a:ext cx="4314930" cy="3822279"/>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199" y="772344"/>
            <a:ext cx="4284785" cy="3822279"/>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19EA19-B82B-B14C-A0BE-2436DF08077D}"/>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6" name="Footer Placeholder 5">
            <a:extLst>
              <a:ext uri="{FF2B5EF4-FFF2-40B4-BE49-F238E27FC236}">
                <a16:creationId xmlns:a16="http://schemas.microsoft.com/office/drawing/2014/main" id="{E7521368-B184-C94F-870D-376192CE73B0}"/>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7" name="Slide Number Placeholder 6">
            <a:extLst>
              <a:ext uri="{FF2B5EF4-FFF2-40B4-BE49-F238E27FC236}">
                <a16:creationId xmlns:a16="http://schemas.microsoft.com/office/drawing/2014/main" id="{80350ACA-9314-3748-AF85-6640E89A4C85}"/>
              </a:ext>
            </a:extLst>
          </p:cNvPr>
          <p:cNvSpPr>
            <a:spLocks noGrp="1"/>
          </p:cNvSpPr>
          <p:nvPr>
            <p:ph type="sldNum" sz="quarter" idx="12"/>
          </p:nvPr>
        </p:nvSpPr>
        <p:spPr/>
        <p:txBody>
          <a:bodyPr/>
          <a:lstStyle>
            <a:lvl1pPr>
              <a:defRPr/>
            </a:lvl1pPr>
          </a:lstStyle>
          <a:p>
            <a:fld id="{C311CFAC-FC75-9745-8A4F-846EC7C0E6EA}" type="slidenum">
              <a:rPr lang="en-US" altLang="en-US"/>
              <a:pPr/>
              <a:t>‹#›</a:t>
            </a:fld>
            <a:endParaRPr lang="en-US" altLang="en-US"/>
          </a:p>
        </p:txBody>
      </p:sp>
    </p:spTree>
    <p:extLst>
      <p:ext uri="{BB962C8B-B14F-4D97-AF65-F5344CB8AC3E}">
        <p14:creationId xmlns:p14="http://schemas.microsoft.com/office/powerpoint/2010/main" val="449482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6687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148556"/>
            <a:ext cx="4040188" cy="3575844"/>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6687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hasCustomPrompt="1"/>
          </p:nvPr>
        </p:nvSpPr>
        <p:spPr>
          <a:xfrm>
            <a:off x="4645026" y="1148555"/>
            <a:ext cx="4041775" cy="357584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5C0CA86-E65B-A443-B6E0-952F33D295B4}"/>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8" name="Footer Placeholder 7">
            <a:extLst>
              <a:ext uri="{FF2B5EF4-FFF2-40B4-BE49-F238E27FC236}">
                <a16:creationId xmlns:a16="http://schemas.microsoft.com/office/drawing/2014/main" id="{E09B0513-2342-8B4A-9210-B7B6787DB58B}"/>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9" name="Slide Number Placeholder 8">
            <a:extLst>
              <a:ext uri="{FF2B5EF4-FFF2-40B4-BE49-F238E27FC236}">
                <a16:creationId xmlns:a16="http://schemas.microsoft.com/office/drawing/2014/main" id="{9A05F349-A0E3-7643-9D22-0F2D55054291}"/>
              </a:ext>
            </a:extLst>
          </p:cNvPr>
          <p:cNvSpPr>
            <a:spLocks noGrp="1"/>
          </p:cNvSpPr>
          <p:nvPr>
            <p:ph type="sldNum" sz="quarter" idx="12"/>
          </p:nvPr>
        </p:nvSpPr>
        <p:spPr/>
        <p:txBody>
          <a:bodyPr/>
          <a:lstStyle>
            <a:lvl1pPr>
              <a:defRPr/>
            </a:lvl1pPr>
          </a:lstStyle>
          <a:p>
            <a:fld id="{41D1535E-D482-B349-AA47-C2471FBA0394}" type="slidenum">
              <a:rPr lang="en-US" altLang="en-US"/>
              <a:pPr/>
              <a:t>‹#›</a:t>
            </a:fld>
            <a:endParaRPr lang="en-US" altLang="en-US"/>
          </a:p>
        </p:txBody>
      </p:sp>
    </p:spTree>
    <p:extLst>
      <p:ext uri="{BB962C8B-B14F-4D97-AF65-F5344CB8AC3E}">
        <p14:creationId xmlns:p14="http://schemas.microsoft.com/office/powerpoint/2010/main" val="1893917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DBB67-49AA-8A41-944C-9F2E14CE9451}"/>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4" name="Footer Placeholder 3">
            <a:extLst>
              <a:ext uri="{FF2B5EF4-FFF2-40B4-BE49-F238E27FC236}">
                <a16:creationId xmlns:a16="http://schemas.microsoft.com/office/drawing/2014/main" id="{643CFD38-D0C0-5545-8280-D4CEA2657D43}"/>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B1F159CF-C068-384F-989E-524B498AEA5F}"/>
              </a:ext>
            </a:extLst>
          </p:cNvPr>
          <p:cNvSpPr>
            <a:spLocks noGrp="1"/>
          </p:cNvSpPr>
          <p:nvPr>
            <p:ph type="sldNum" sz="quarter" idx="12"/>
          </p:nvPr>
        </p:nvSpPr>
        <p:spPr/>
        <p:txBody>
          <a:bodyPr/>
          <a:lstStyle>
            <a:lvl1pPr>
              <a:defRPr/>
            </a:lvl1pPr>
          </a:lstStyle>
          <a:p>
            <a:fld id="{D5A6766A-B4F9-0D4A-808F-F0199F7E1DF9}" type="slidenum">
              <a:rPr lang="en-US" altLang="en-US"/>
              <a:pPr/>
              <a:t>‹#›</a:t>
            </a:fld>
            <a:endParaRPr lang="en-US" altLang="en-US"/>
          </a:p>
        </p:txBody>
      </p:sp>
    </p:spTree>
    <p:extLst>
      <p:ext uri="{BB962C8B-B14F-4D97-AF65-F5344CB8AC3E}">
        <p14:creationId xmlns:p14="http://schemas.microsoft.com/office/powerpoint/2010/main" val="1932338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898C70-A045-574D-86EB-4A67E092CAF0}"/>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3" name="Footer Placeholder 2">
            <a:extLst>
              <a:ext uri="{FF2B5EF4-FFF2-40B4-BE49-F238E27FC236}">
                <a16:creationId xmlns:a16="http://schemas.microsoft.com/office/drawing/2014/main" id="{3FE23909-2DFC-8B46-91DA-A5CA0316897D}"/>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4" name="Slide Number Placeholder 3">
            <a:extLst>
              <a:ext uri="{FF2B5EF4-FFF2-40B4-BE49-F238E27FC236}">
                <a16:creationId xmlns:a16="http://schemas.microsoft.com/office/drawing/2014/main" id="{6C2B5B3B-6CB7-9049-B886-4C441C9F4A64}"/>
              </a:ext>
            </a:extLst>
          </p:cNvPr>
          <p:cNvSpPr>
            <a:spLocks noGrp="1"/>
          </p:cNvSpPr>
          <p:nvPr>
            <p:ph type="sldNum" sz="quarter" idx="12"/>
          </p:nvPr>
        </p:nvSpPr>
        <p:spPr/>
        <p:txBody>
          <a:bodyPr/>
          <a:lstStyle>
            <a:lvl1pPr>
              <a:defRPr/>
            </a:lvl1pPr>
          </a:lstStyle>
          <a:p>
            <a:fld id="{3E3DAC36-F37A-1F4D-B3E7-4DEE3675BD96}" type="slidenum">
              <a:rPr lang="en-US" altLang="en-US"/>
              <a:pPr/>
              <a:t>‹#›</a:t>
            </a:fld>
            <a:endParaRPr lang="en-US" altLang="en-US"/>
          </a:p>
        </p:txBody>
      </p:sp>
    </p:spTree>
    <p:extLst>
      <p:ext uri="{BB962C8B-B14F-4D97-AF65-F5344CB8AC3E}">
        <p14:creationId xmlns:p14="http://schemas.microsoft.com/office/powerpoint/2010/main" val="1570865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a:extLst>
              <a:ext uri="{FF2B5EF4-FFF2-40B4-BE49-F238E27FC236}">
                <a16:creationId xmlns:a16="http://schemas.microsoft.com/office/drawing/2014/main" id="{AC70DBBC-81B7-2449-B502-412F1D84A9E4}"/>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6" name="Footer Placeholder 5">
            <a:extLst>
              <a:ext uri="{FF2B5EF4-FFF2-40B4-BE49-F238E27FC236}">
                <a16:creationId xmlns:a16="http://schemas.microsoft.com/office/drawing/2014/main" id="{4B1837BC-3E47-BB43-83A4-BA4C1EDF6AD2}"/>
              </a:ext>
            </a:extLst>
          </p:cNvPr>
          <p:cNvSpPr>
            <a:spLocks noGrp="1"/>
          </p:cNvSpPr>
          <p:nvPr>
            <p:ph type="ftr" sz="quarter" idx="11"/>
          </p:nvPr>
        </p:nvSpPr>
        <p:spPr/>
        <p:txBody>
          <a:bodyPr/>
          <a:lstStyle>
            <a:lvl1pPr>
              <a:defRPr/>
            </a:lvl1pPr>
          </a:lstStyle>
          <a:p>
            <a:r>
              <a:rPr lang="en-US"/>
              <a:t>SC22 | Dallas, TX | hpc accelerates. ESPM Workshop, Nov. 14 2022</a:t>
            </a:r>
            <a:endParaRPr lang="en-US" dirty="0"/>
          </a:p>
        </p:txBody>
      </p:sp>
      <p:sp>
        <p:nvSpPr>
          <p:cNvPr id="7" name="Slide Number Placeholder 6">
            <a:extLst>
              <a:ext uri="{FF2B5EF4-FFF2-40B4-BE49-F238E27FC236}">
                <a16:creationId xmlns:a16="http://schemas.microsoft.com/office/drawing/2014/main" id="{3E594CFA-00F2-3543-A356-023B11FD37B0}"/>
              </a:ext>
            </a:extLst>
          </p:cNvPr>
          <p:cNvSpPr>
            <a:spLocks noGrp="1"/>
          </p:cNvSpPr>
          <p:nvPr>
            <p:ph type="sldNum" sz="quarter" idx="12"/>
          </p:nvPr>
        </p:nvSpPr>
        <p:spPr/>
        <p:txBody>
          <a:bodyPr/>
          <a:lstStyle>
            <a:lvl1pPr>
              <a:defRPr/>
            </a:lvl1pPr>
          </a:lstStyle>
          <a:p>
            <a:fld id="{D37773E0-9125-A44D-8348-73254536C03E}" type="slidenum">
              <a:rPr lang="en-US" altLang="en-US"/>
              <a:pPr/>
              <a:t>‹#›</a:t>
            </a:fld>
            <a:endParaRPr lang="en-US" altLang="en-US"/>
          </a:p>
        </p:txBody>
      </p:sp>
    </p:spTree>
    <p:extLst>
      <p:ext uri="{BB962C8B-B14F-4D97-AF65-F5344CB8AC3E}">
        <p14:creationId xmlns:p14="http://schemas.microsoft.com/office/powerpoint/2010/main" val="4227467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59DA96-F1E4-DB41-9126-C10CC6B6F9BE}"/>
              </a:ext>
            </a:extLst>
          </p:cNvPr>
          <p:cNvSpPr/>
          <p:nvPr userDrawn="1"/>
        </p:nvSpPr>
        <p:spPr>
          <a:xfrm>
            <a:off x="0" y="-9527"/>
            <a:ext cx="9144000" cy="599704"/>
          </a:xfrm>
          <a:prstGeom prst="rect">
            <a:avLst/>
          </a:prstGeom>
          <a:solidFill>
            <a:srgbClr val="0053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a:extLst>
              <a:ext uri="{FF2B5EF4-FFF2-40B4-BE49-F238E27FC236}">
                <a16:creationId xmlns:a16="http://schemas.microsoft.com/office/drawing/2014/main" id="{302A7954-6CFF-C342-99C1-5D812CA9A8E2}"/>
              </a:ext>
            </a:extLst>
          </p:cNvPr>
          <p:cNvSpPr/>
          <p:nvPr userDrawn="1"/>
        </p:nvSpPr>
        <p:spPr>
          <a:xfrm>
            <a:off x="0" y="4779898"/>
            <a:ext cx="8686800" cy="376238"/>
          </a:xfrm>
          <a:prstGeom prst="rect">
            <a:avLst/>
          </a:prstGeom>
          <a:solidFill>
            <a:srgbClr val="0053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27" name="Title Placeholder 1">
            <a:extLst>
              <a:ext uri="{FF2B5EF4-FFF2-40B4-BE49-F238E27FC236}">
                <a16:creationId xmlns:a16="http://schemas.microsoft.com/office/drawing/2014/main" id="{3247AFC5-7DF8-AA41-A8E1-50FFCBEE18FF}"/>
              </a:ext>
            </a:extLst>
          </p:cNvPr>
          <p:cNvSpPr>
            <a:spLocks noGrp="1"/>
          </p:cNvSpPr>
          <p:nvPr>
            <p:ph type="title"/>
          </p:nvPr>
        </p:nvSpPr>
        <p:spPr bwMode="auto">
          <a:xfrm>
            <a:off x="0" y="0"/>
            <a:ext cx="9144000" cy="59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Text Placeholder 2">
            <a:extLst>
              <a:ext uri="{FF2B5EF4-FFF2-40B4-BE49-F238E27FC236}">
                <a16:creationId xmlns:a16="http://schemas.microsoft.com/office/drawing/2014/main" id="{0E7B9685-54BA-8A4A-843D-064748861761}"/>
              </a:ext>
            </a:extLst>
          </p:cNvPr>
          <p:cNvSpPr>
            <a:spLocks noGrp="1"/>
          </p:cNvSpPr>
          <p:nvPr>
            <p:ph type="body" idx="1"/>
          </p:nvPr>
        </p:nvSpPr>
        <p:spPr bwMode="auto">
          <a:xfrm>
            <a:off x="149771" y="599704"/>
            <a:ext cx="8836573" cy="416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 name="Footer Placeholder 4">
            <a:extLst>
              <a:ext uri="{FF2B5EF4-FFF2-40B4-BE49-F238E27FC236}">
                <a16:creationId xmlns:a16="http://schemas.microsoft.com/office/drawing/2014/main" id="{97BFF545-FB9C-064F-B067-E1496ABADFE3}"/>
              </a:ext>
            </a:extLst>
          </p:cNvPr>
          <p:cNvSpPr>
            <a:spLocks noGrp="1"/>
          </p:cNvSpPr>
          <p:nvPr>
            <p:ph type="ftr" sz="quarter" idx="3"/>
          </p:nvPr>
        </p:nvSpPr>
        <p:spPr>
          <a:xfrm>
            <a:off x="0" y="4776787"/>
            <a:ext cx="7158182" cy="366713"/>
          </a:xfrm>
          <a:prstGeom prst="rect">
            <a:avLst/>
          </a:prstGeom>
        </p:spPr>
        <p:txBody>
          <a:bodyPr vert="horz" lIns="91440" tIns="91440" rIns="91440" bIns="91440" rtlCol="0" anchor="ctr"/>
          <a:lstStyle>
            <a:lvl1pPr algn="l" fontAlgn="auto">
              <a:spcBef>
                <a:spcPts val="0"/>
              </a:spcBef>
              <a:spcAft>
                <a:spcPts val="0"/>
              </a:spcAft>
              <a:defRPr sz="1200" dirty="0" err="1" smtClean="0">
                <a:ln>
                  <a:noFill/>
                </a:ln>
                <a:solidFill>
                  <a:schemeClr val="bg1"/>
                </a:solidFill>
                <a:latin typeface="+mn-lt"/>
                <a:ea typeface="+mn-ea"/>
              </a:defRPr>
            </a:lvl1pPr>
          </a:lstStyle>
          <a:p>
            <a:r>
              <a:rPr lang="en-US"/>
              <a:t>SC22 | Dallas, TX | hpc accelerates. ESPM Workshop, Nov. 14 2022</a:t>
            </a:r>
            <a:endParaRPr lang="en-US" dirty="0"/>
          </a:p>
        </p:txBody>
      </p:sp>
      <p:sp>
        <p:nvSpPr>
          <p:cNvPr id="6" name="Slide Number Placeholder 5">
            <a:extLst>
              <a:ext uri="{FF2B5EF4-FFF2-40B4-BE49-F238E27FC236}">
                <a16:creationId xmlns:a16="http://schemas.microsoft.com/office/drawing/2014/main" id="{FBB4310C-95F6-764C-AAAA-49212B463980}"/>
              </a:ext>
            </a:extLst>
          </p:cNvPr>
          <p:cNvSpPr>
            <a:spLocks noGrp="1"/>
          </p:cNvSpPr>
          <p:nvPr>
            <p:ph type="sldNum" sz="quarter" idx="4"/>
          </p:nvPr>
        </p:nvSpPr>
        <p:spPr>
          <a:xfrm>
            <a:off x="6553200" y="4776787"/>
            <a:ext cx="2133600" cy="366713"/>
          </a:xfrm>
          <a:prstGeom prst="rect">
            <a:avLst/>
          </a:prstGeom>
        </p:spPr>
        <p:txBody>
          <a:bodyPr vert="horz" wrap="square" lIns="91440" tIns="91440" rIns="91440" bIns="91440" numCol="1" anchor="ctr" anchorCtr="0" compatLnSpc="1">
            <a:prstTxWarp prst="textNoShape">
              <a:avLst/>
            </a:prstTxWarp>
          </a:bodyPr>
          <a:lstStyle>
            <a:lvl1pPr algn="r">
              <a:defRPr sz="1200">
                <a:solidFill>
                  <a:srgbClr val="FFFFFF"/>
                </a:solidFill>
              </a:defRPr>
            </a:lvl1pPr>
          </a:lstStyle>
          <a:p>
            <a:fld id="{2A15BCA9-B133-B14A-BE86-FEE66265706D}" type="slidenum">
              <a:rPr lang="en-US" altLang="en-US"/>
              <a:pPr/>
              <a:t>‹#›</a:t>
            </a:fld>
            <a:endParaRPr lang="en-US" altLang="en-US"/>
          </a:p>
        </p:txBody>
      </p:sp>
      <p:pic>
        <p:nvPicPr>
          <p:cNvPr id="1031" name="Picture 7" descr="UO_Signature_stckd_4c.pdf">
            <a:extLst>
              <a:ext uri="{FF2B5EF4-FFF2-40B4-BE49-F238E27FC236}">
                <a16:creationId xmlns:a16="http://schemas.microsoft.com/office/drawing/2014/main" id="{E3944C43-83C8-3349-A131-45F8C1055EDD}"/>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728076" y="4776788"/>
            <a:ext cx="377825" cy="34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3"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hf hdr="0" dt="0"/>
  <p:txStyles>
    <p:titleStyle>
      <a:lvl1pPr algn="ctr" defTabSz="457200" rtl="0" eaLnBrk="1" fontAlgn="base" hangingPunct="1">
        <a:spcBef>
          <a:spcPct val="0"/>
        </a:spcBef>
        <a:spcAft>
          <a:spcPct val="0"/>
        </a:spcAft>
        <a:defRPr sz="4400" b="0" kern="1200">
          <a:solidFill>
            <a:schemeClr val="bg1"/>
          </a:solidFill>
          <a:latin typeface="+mj-lt"/>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ＭＳ Ｐゴシック"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huck@cs.uoregon.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hyperlink" Target="http://uo-oaciss.github.io/apex/" TargetMode="External"/><Relationship Id="rId4" Type="http://schemas.openxmlformats.org/officeDocument/2006/relationships/hyperlink" Target="https://github.com/UO-OACISS/apex"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icl.utk.edu/papi/"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hatchet.readthedocs.io/"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 Id="rId9" Type="http://schemas.openxmlformats.org/officeDocument/2006/relationships/image" Target="../media/image37.emf"/></Relationships>
</file>

<file path=ppt/slides/_rels/slide2.xml.rels><?xml version="1.0" encoding="UTF-8" standalone="yes"?>
<Relationships xmlns="http://schemas.openxmlformats.org/package/2006/relationships"><Relationship Id="rId3" Type="http://schemas.openxmlformats.org/officeDocument/2006/relationships/hyperlink" Target="mailto:khuck@cs.uoregon.edu" TargetMode="External"/><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hyperlink" Target="https://github.com/UO-OACISS/apex"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hyperlink" Target="https://github.com/Alpine-DAV/ascent" TargetMode="External"/><Relationship Id="rId3" Type="http://schemas.openxmlformats.org/officeDocument/2006/relationships/hyperlink" Target="https://github.com/kokkos/kokkos-miniapps" TargetMode="External"/><Relationship Id="rId7" Type="http://schemas.openxmlformats.org/officeDocument/2006/relationships/hyperlink" Target="https://computing.llnl.gov/projects/co-design/lulesh"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4.gif"/><Relationship Id="rId5" Type="http://schemas.openxmlformats.org/officeDocument/2006/relationships/image" Target="../media/image43.png"/><Relationship Id="rId4" Type="http://schemas.openxmlformats.org/officeDocument/2006/relationships/hyperlink" Target="https://asc.llnl.gov/codes/proxy-apps/lulesh"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8.emf"/><Relationship Id="rId7" Type="http://schemas.openxmlformats.org/officeDocument/2006/relationships/image" Target="../media/image52.emf"/><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 Id="rId9" Type="http://schemas.openxmlformats.org/officeDocument/2006/relationships/image" Target="../media/image54.emf"/></Relationships>
</file>

<file path=ppt/slides/_rels/slide2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www.dyninst.org/harmony" TargetMode="External"/><Relationship Id="rId5" Type="http://schemas.openxmlformats.org/officeDocument/2006/relationships/image" Target="../media/image8.png"/><Relationship Id="rId4" Type="http://schemas.openxmlformats.org/officeDocument/2006/relationships/hyperlink" Target="https://github.com/UO-OACISS/apex"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61.jpeg"/><Relationship Id="rId4" Type="http://schemas.openxmlformats.org/officeDocument/2006/relationships/image" Target="../media/image60.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2.emf"/><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8" Type="http://schemas.openxmlformats.org/officeDocument/2006/relationships/hyperlink" Target="https://github.com/STEllAR-GROUP/octotiger" TargetMode="External"/><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8.jpeg"/><Relationship Id="rId4" Type="http://schemas.openxmlformats.org/officeDocument/2006/relationships/image" Target="../media/image14.emf"/><Relationship Id="rId9" Type="http://schemas.openxmlformats.org/officeDocument/2006/relationships/hyperlink" Target="https://github.com/STEllAR-GROUP/hpx"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961E78-2ECA-05B5-973F-CF4C1FE69626}"/>
              </a:ext>
            </a:extLst>
          </p:cNvPr>
          <p:cNvSpPr>
            <a:spLocks noGrp="1"/>
          </p:cNvSpPr>
          <p:nvPr>
            <p:ph type="ctrTitle"/>
          </p:nvPr>
        </p:nvSpPr>
        <p:spPr/>
        <p:txBody>
          <a:bodyPr wrap="square"/>
          <a:lstStyle/>
          <a:p>
            <a:r>
              <a:rPr lang="en-US" dirty="0"/>
              <a:t>Broad Performance Measurement Support for Asynchronous Multi-Tasking with APEX</a:t>
            </a:r>
          </a:p>
        </p:txBody>
      </p:sp>
      <p:sp>
        <p:nvSpPr>
          <p:cNvPr id="7" name="Subtitle 6">
            <a:extLst>
              <a:ext uri="{FF2B5EF4-FFF2-40B4-BE49-F238E27FC236}">
                <a16:creationId xmlns:a16="http://schemas.microsoft.com/office/drawing/2014/main" id="{E50F7A5B-B52D-053A-FF48-AF56597EBBC8}"/>
              </a:ext>
            </a:extLst>
          </p:cNvPr>
          <p:cNvSpPr>
            <a:spLocks noGrp="1"/>
          </p:cNvSpPr>
          <p:nvPr>
            <p:ph type="subTitle" idx="1"/>
          </p:nvPr>
        </p:nvSpPr>
        <p:spPr/>
        <p:txBody>
          <a:bodyPr/>
          <a:lstStyle/>
          <a:p>
            <a:pPr fontAlgn="auto">
              <a:spcAft>
                <a:spcPts val="0"/>
              </a:spcAft>
              <a:defRPr/>
            </a:pPr>
            <a:r>
              <a:rPr lang="en-US" sz="1400" u="sng" dirty="0">
                <a:ea typeface="+mn-ea"/>
              </a:rPr>
              <a:t>Kevin Huck</a:t>
            </a:r>
            <a:r>
              <a:rPr lang="en-US" sz="1400" dirty="0">
                <a:ea typeface="+mn-ea"/>
              </a:rPr>
              <a:t> </a:t>
            </a:r>
          </a:p>
          <a:p>
            <a:pPr fontAlgn="auto">
              <a:spcAft>
                <a:spcPts val="0"/>
              </a:spcAft>
              <a:defRPr/>
            </a:pPr>
            <a:r>
              <a:rPr lang="en-US" sz="1400" dirty="0">
                <a:ea typeface="+mn-ea"/>
              </a:rPr>
              <a:t>          0000-0001-7064-8417</a:t>
            </a:r>
          </a:p>
          <a:p>
            <a:pPr fontAlgn="auto">
              <a:spcAft>
                <a:spcPts val="0"/>
              </a:spcAft>
              <a:defRPr/>
            </a:pPr>
            <a:r>
              <a:rPr lang="en-US" sz="1400" dirty="0">
                <a:ea typeface="+mn-ea"/>
              </a:rPr>
              <a:t>Email: </a:t>
            </a:r>
            <a:r>
              <a:rPr lang="en-US" sz="1400" dirty="0">
                <a:ea typeface="+mn-ea"/>
                <a:hlinkClick r:id="rId3"/>
              </a:rPr>
              <a:t>khuck@cs.uoregon.edu</a:t>
            </a:r>
            <a:endParaRPr lang="en-US" sz="1400" dirty="0">
              <a:ea typeface="+mn-ea"/>
            </a:endParaRPr>
          </a:p>
          <a:p>
            <a:pPr fontAlgn="auto">
              <a:spcAft>
                <a:spcPts val="0"/>
              </a:spcAft>
              <a:defRPr/>
            </a:pPr>
            <a:r>
              <a:rPr lang="en-US" sz="1400" dirty="0">
                <a:ea typeface="+mn-ea"/>
              </a:rPr>
              <a:t>GitHub: </a:t>
            </a:r>
            <a:r>
              <a:rPr lang="en-US" sz="1400" dirty="0">
                <a:ea typeface="+mn-ea"/>
                <a:hlinkClick r:id="rId4"/>
              </a:rPr>
              <a:t>https://github.com/UO-OACISS/apex</a:t>
            </a:r>
            <a:r>
              <a:rPr lang="en-US" sz="1400" dirty="0">
                <a:ea typeface="+mn-ea"/>
              </a:rPr>
              <a:t> </a:t>
            </a:r>
          </a:p>
          <a:p>
            <a:pPr fontAlgn="auto">
              <a:spcAft>
                <a:spcPts val="0"/>
              </a:spcAft>
              <a:defRPr/>
            </a:pPr>
            <a:r>
              <a:rPr lang="en-US" sz="1400" dirty="0">
                <a:ea typeface="+mn-ea"/>
              </a:rPr>
              <a:t>Documentation: </a:t>
            </a:r>
            <a:r>
              <a:rPr lang="en-US" sz="1400" dirty="0">
                <a:ea typeface="+mn-ea"/>
                <a:hlinkClick r:id="rId5"/>
              </a:rPr>
              <a:t>http://uo-oaciss.github.io/apex/</a:t>
            </a:r>
            <a:r>
              <a:rPr lang="en-US" sz="1400" dirty="0">
                <a:ea typeface="+mn-ea"/>
              </a:rPr>
              <a:t> </a:t>
            </a:r>
          </a:p>
        </p:txBody>
      </p:sp>
      <p:pic>
        <p:nvPicPr>
          <p:cNvPr id="3" name="Picture 2">
            <a:extLst>
              <a:ext uri="{FF2B5EF4-FFF2-40B4-BE49-F238E27FC236}">
                <a16:creationId xmlns:a16="http://schemas.microsoft.com/office/drawing/2014/main" id="{901D5953-F127-1B2E-74CC-068DD296FF37}"/>
              </a:ext>
            </a:extLst>
          </p:cNvPr>
          <p:cNvPicPr>
            <a:picLocks noChangeAspect="1"/>
          </p:cNvPicPr>
          <p:nvPr/>
        </p:nvPicPr>
        <p:blipFill>
          <a:blip r:embed="rId6"/>
          <a:stretch>
            <a:fillRect/>
          </a:stretch>
        </p:blipFill>
        <p:spPr>
          <a:xfrm>
            <a:off x="903957" y="3604761"/>
            <a:ext cx="274830" cy="274830"/>
          </a:xfrm>
          <a:prstGeom prst="rect">
            <a:avLst/>
          </a:prstGeom>
        </p:spPr>
      </p:pic>
    </p:spTree>
    <p:extLst>
      <p:ext uri="{BB962C8B-B14F-4D97-AF65-F5344CB8AC3E}">
        <p14:creationId xmlns:p14="http://schemas.microsoft.com/office/powerpoint/2010/main" val="298718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49492-6093-DB57-348A-5631177F1FD9}"/>
              </a:ext>
            </a:extLst>
          </p:cNvPr>
          <p:cNvSpPr>
            <a:spLocks noGrp="1"/>
          </p:cNvSpPr>
          <p:nvPr>
            <p:ph type="title"/>
          </p:nvPr>
        </p:nvSpPr>
        <p:spPr/>
        <p:txBody>
          <a:bodyPr/>
          <a:lstStyle/>
          <a:p>
            <a:r>
              <a:rPr lang="en-US" dirty="0"/>
              <a:t>Better Example</a:t>
            </a:r>
          </a:p>
        </p:txBody>
      </p:sp>
      <p:sp>
        <p:nvSpPr>
          <p:cNvPr id="3" name="Footer Placeholder 2">
            <a:extLst>
              <a:ext uri="{FF2B5EF4-FFF2-40B4-BE49-F238E27FC236}">
                <a16:creationId xmlns:a16="http://schemas.microsoft.com/office/drawing/2014/main" id="{70588E7C-3974-3BE5-1DDE-4757F741CB5F}"/>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4" name="Slide Number Placeholder 3">
            <a:extLst>
              <a:ext uri="{FF2B5EF4-FFF2-40B4-BE49-F238E27FC236}">
                <a16:creationId xmlns:a16="http://schemas.microsoft.com/office/drawing/2014/main" id="{CC11A0EF-6E27-24EF-EA89-559FCF74DAD9}"/>
              </a:ext>
            </a:extLst>
          </p:cNvPr>
          <p:cNvSpPr>
            <a:spLocks noGrp="1"/>
          </p:cNvSpPr>
          <p:nvPr>
            <p:ph type="sldNum" sz="quarter" idx="12"/>
          </p:nvPr>
        </p:nvSpPr>
        <p:spPr/>
        <p:txBody>
          <a:bodyPr/>
          <a:lstStyle/>
          <a:p>
            <a:fld id="{D5A6766A-B4F9-0D4A-808F-F0199F7E1DF9}" type="slidenum">
              <a:rPr lang="en-US" altLang="en-US" smtClean="0"/>
              <a:pPr/>
              <a:t>10</a:t>
            </a:fld>
            <a:endParaRPr lang="en-US" altLang="en-US"/>
          </a:p>
        </p:txBody>
      </p:sp>
      <p:pic>
        <p:nvPicPr>
          <p:cNvPr id="6" name="Picture 5">
            <a:extLst>
              <a:ext uri="{FF2B5EF4-FFF2-40B4-BE49-F238E27FC236}">
                <a16:creationId xmlns:a16="http://schemas.microsoft.com/office/drawing/2014/main" id="{CA4CF0C3-0572-3CD7-A05E-781E9889708E}"/>
              </a:ext>
            </a:extLst>
          </p:cNvPr>
          <p:cNvPicPr>
            <a:picLocks noChangeAspect="1"/>
          </p:cNvPicPr>
          <p:nvPr/>
        </p:nvPicPr>
        <p:blipFill>
          <a:blip r:embed="rId2"/>
          <a:srcRect/>
          <a:stretch/>
        </p:blipFill>
        <p:spPr>
          <a:xfrm>
            <a:off x="3815061" y="1305797"/>
            <a:ext cx="5328939" cy="3534559"/>
          </a:xfrm>
          <a:prstGeom prst="rect">
            <a:avLst/>
          </a:prstGeom>
        </p:spPr>
      </p:pic>
      <p:sp>
        <p:nvSpPr>
          <p:cNvPr id="7" name="Rectangle 6">
            <a:extLst>
              <a:ext uri="{FF2B5EF4-FFF2-40B4-BE49-F238E27FC236}">
                <a16:creationId xmlns:a16="http://schemas.microsoft.com/office/drawing/2014/main" id="{9665012F-33FC-1958-9CB2-A6DB399702D4}"/>
              </a:ext>
            </a:extLst>
          </p:cNvPr>
          <p:cNvSpPr/>
          <p:nvPr/>
        </p:nvSpPr>
        <p:spPr>
          <a:xfrm>
            <a:off x="3667539" y="1212574"/>
            <a:ext cx="854765" cy="3982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0A5E1FB-6094-1AE6-6A1F-8EE847B8CCC6}"/>
              </a:ext>
            </a:extLst>
          </p:cNvPr>
          <p:cNvSpPr txBox="1"/>
          <p:nvPr/>
        </p:nvSpPr>
        <p:spPr>
          <a:xfrm>
            <a:off x="4986824" y="4148757"/>
            <a:ext cx="3935308" cy="646331"/>
          </a:xfrm>
          <a:prstGeom prst="rect">
            <a:avLst/>
          </a:prstGeom>
          <a:noFill/>
        </p:spPr>
        <p:txBody>
          <a:bodyPr wrap="none" rtlCol="0">
            <a:spAutoFit/>
          </a:bodyPr>
          <a:lstStyle/>
          <a:p>
            <a:pPr algn="r"/>
            <a:r>
              <a:rPr lang="en-US" dirty="0"/>
              <a:t>Tree:</a:t>
            </a:r>
          </a:p>
          <a:p>
            <a:pPr algn="r"/>
            <a:r>
              <a:rPr lang="en-US" dirty="0"/>
              <a:t>Every child node only has 1 parent node</a:t>
            </a:r>
          </a:p>
        </p:txBody>
      </p:sp>
      <p:sp>
        <p:nvSpPr>
          <p:cNvPr id="9" name="Oval 8">
            <a:extLst>
              <a:ext uri="{FF2B5EF4-FFF2-40B4-BE49-F238E27FC236}">
                <a16:creationId xmlns:a16="http://schemas.microsoft.com/office/drawing/2014/main" id="{7EE13874-3D1B-24AF-CD39-0C55DD62ED9F}"/>
              </a:ext>
            </a:extLst>
          </p:cNvPr>
          <p:cNvSpPr/>
          <p:nvPr/>
        </p:nvSpPr>
        <p:spPr>
          <a:xfrm>
            <a:off x="6553200" y="3009925"/>
            <a:ext cx="560174" cy="27683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6F12825-54E8-89E5-BC74-6CBBB284E2E3}"/>
              </a:ext>
            </a:extLst>
          </p:cNvPr>
          <p:cNvSpPr/>
          <p:nvPr/>
        </p:nvSpPr>
        <p:spPr>
          <a:xfrm>
            <a:off x="7290682" y="1811493"/>
            <a:ext cx="560174" cy="27683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73B2A17-B22F-1D29-9CEB-DCE4E9EE8DF6}"/>
              </a:ext>
            </a:extLst>
          </p:cNvPr>
          <p:cNvSpPr/>
          <p:nvPr/>
        </p:nvSpPr>
        <p:spPr>
          <a:xfrm>
            <a:off x="4522304" y="3778704"/>
            <a:ext cx="560174" cy="27683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B29FC1-6EDD-E139-E712-AC75CFF49173}"/>
              </a:ext>
            </a:extLst>
          </p:cNvPr>
          <p:cNvSpPr txBox="1"/>
          <p:nvPr/>
        </p:nvSpPr>
        <p:spPr>
          <a:xfrm>
            <a:off x="0" y="2833948"/>
            <a:ext cx="4077976" cy="646331"/>
          </a:xfrm>
          <a:prstGeom prst="rect">
            <a:avLst/>
          </a:prstGeom>
          <a:noFill/>
        </p:spPr>
        <p:txBody>
          <a:bodyPr wrap="none" rtlCol="0">
            <a:spAutoFit/>
          </a:bodyPr>
          <a:lstStyle/>
          <a:p>
            <a:r>
              <a:rPr lang="en-US" dirty="0"/>
              <a:t>Graph:</a:t>
            </a:r>
          </a:p>
          <a:p>
            <a:r>
              <a:rPr lang="en-US" dirty="0"/>
              <a:t>Every child node can have </a:t>
            </a:r>
            <a:r>
              <a:rPr lang="en-US" i="1" dirty="0"/>
              <a:t>n</a:t>
            </a:r>
            <a:r>
              <a:rPr lang="en-US" dirty="0"/>
              <a:t> parent nodes</a:t>
            </a:r>
          </a:p>
        </p:txBody>
      </p:sp>
      <p:pic>
        <p:nvPicPr>
          <p:cNvPr id="5" name="Picture 4">
            <a:extLst>
              <a:ext uri="{FF2B5EF4-FFF2-40B4-BE49-F238E27FC236}">
                <a16:creationId xmlns:a16="http://schemas.microsoft.com/office/drawing/2014/main" id="{6BE429D6-D404-ED3F-659F-15C2CC79FF4F}"/>
              </a:ext>
            </a:extLst>
          </p:cNvPr>
          <p:cNvPicPr>
            <a:picLocks noChangeAspect="1"/>
          </p:cNvPicPr>
          <p:nvPr/>
        </p:nvPicPr>
        <p:blipFill>
          <a:blip r:embed="rId3"/>
          <a:srcRect/>
          <a:stretch/>
        </p:blipFill>
        <p:spPr>
          <a:xfrm>
            <a:off x="-1" y="590179"/>
            <a:ext cx="5451613" cy="2558161"/>
          </a:xfrm>
          <a:prstGeom prst="rect">
            <a:avLst/>
          </a:prstGeom>
        </p:spPr>
      </p:pic>
      <p:sp>
        <p:nvSpPr>
          <p:cNvPr id="12" name="Oval 11">
            <a:extLst>
              <a:ext uri="{FF2B5EF4-FFF2-40B4-BE49-F238E27FC236}">
                <a16:creationId xmlns:a16="http://schemas.microsoft.com/office/drawing/2014/main" id="{1E6770C0-0FD4-7889-65BD-51CD37FCC3BE}"/>
              </a:ext>
            </a:extLst>
          </p:cNvPr>
          <p:cNvSpPr/>
          <p:nvPr/>
        </p:nvSpPr>
        <p:spPr>
          <a:xfrm>
            <a:off x="3409726" y="683403"/>
            <a:ext cx="734938" cy="36319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961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CED20-AE31-4383-9E23-CAB0BCB5255D}"/>
              </a:ext>
            </a:extLst>
          </p:cNvPr>
          <p:cNvSpPr>
            <a:spLocks noGrp="1"/>
          </p:cNvSpPr>
          <p:nvPr>
            <p:ph type="title"/>
          </p:nvPr>
        </p:nvSpPr>
        <p:spPr/>
        <p:txBody>
          <a:bodyPr/>
          <a:lstStyle/>
          <a:p>
            <a:r>
              <a:rPr lang="en-US" dirty="0"/>
              <a:t>Hardware Counters</a:t>
            </a:r>
          </a:p>
        </p:txBody>
      </p:sp>
      <p:sp>
        <p:nvSpPr>
          <p:cNvPr id="3" name="Content Placeholder 2">
            <a:extLst>
              <a:ext uri="{FF2B5EF4-FFF2-40B4-BE49-F238E27FC236}">
                <a16:creationId xmlns:a16="http://schemas.microsoft.com/office/drawing/2014/main" id="{F1275661-C4FE-DB14-B281-4BCBF0233414}"/>
              </a:ext>
            </a:extLst>
          </p:cNvPr>
          <p:cNvSpPr>
            <a:spLocks noGrp="1"/>
          </p:cNvSpPr>
          <p:nvPr>
            <p:ph idx="1"/>
          </p:nvPr>
        </p:nvSpPr>
        <p:spPr/>
        <p:txBody>
          <a:bodyPr>
            <a:normAutofit fontScale="92500" lnSpcReduction="10000"/>
          </a:bodyPr>
          <a:lstStyle/>
          <a:p>
            <a:r>
              <a:rPr lang="en-US" dirty="0"/>
              <a:t>APEX is integrated with PAPI (Performance Application Programming Interface) </a:t>
            </a:r>
            <a:r>
              <a:rPr lang="en-US" dirty="0">
                <a:hlinkClick r:id="rId3"/>
              </a:rPr>
              <a:t>https://icl.utk.edu/papi/</a:t>
            </a:r>
            <a:r>
              <a:rPr lang="en-US" dirty="0"/>
              <a:t> </a:t>
            </a:r>
          </a:p>
          <a:p>
            <a:r>
              <a:rPr lang="en-US" dirty="0"/>
              <a:t>Portable access to native hardware counters</a:t>
            </a:r>
          </a:p>
          <a:p>
            <a:pPr lvl="1"/>
            <a:r>
              <a:rPr lang="en-US" dirty="0"/>
              <a:t>CPU</a:t>
            </a:r>
          </a:p>
          <a:p>
            <a:pPr lvl="1"/>
            <a:r>
              <a:rPr lang="en-US" dirty="0"/>
              <a:t>GPU</a:t>
            </a:r>
          </a:p>
          <a:p>
            <a:pPr lvl="1"/>
            <a:r>
              <a:rPr lang="en-US" dirty="0"/>
              <a:t>Off-core (permission dependent)</a:t>
            </a:r>
          </a:p>
          <a:p>
            <a:pPr lvl="1"/>
            <a:r>
              <a:rPr lang="en-US" dirty="0"/>
              <a:t>Node/OS health</a:t>
            </a:r>
          </a:p>
          <a:p>
            <a:pPr lvl="1"/>
            <a:r>
              <a:rPr lang="en-US" dirty="0"/>
              <a:t>Power/energy</a:t>
            </a:r>
          </a:p>
          <a:p>
            <a:pPr lvl="1"/>
            <a:r>
              <a:rPr lang="en-US" dirty="0"/>
              <a:t>Filesystems</a:t>
            </a:r>
          </a:p>
          <a:p>
            <a:r>
              <a:rPr lang="en-US" dirty="0"/>
              <a:t>HW counters collected with timers, or periodically</a:t>
            </a:r>
          </a:p>
        </p:txBody>
      </p:sp>
      <p:sp>
        <p:nvSpPr>
          <p:cNvPr id="4" name="Footer Placeholder 3">
            <a:extLst>
              <a:ext uri="{FF2B5EF4-FFF2-40B4-BE49-F238E27FC236}">
                <a16:creationId xmlns:a16="http://schemas.microsoft.com/office/drawing/2014/main" id="{53B96A99-C3DD-138A-55D6-7F861D89126A}"/>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B80D9944-080D-E0EC-1B3A-2820AE1C37A8}"/>
              </a:ext>
            </a:extLst>
          </p:cNvPr>
          <p:cNvSpPr>
            <a:spLocks noGrp="1"/>
          </p:cNvSpPr>
          <p:nvPr>
            <p:ph type="sldNum" sz="quarter" idx="12"/>
          </p:nvPr>
        </p:nvSpPr>
        <p:spPr/>
        <p:txBody>
          <a:bodyPr/>
          <a:lstStyle/>
          <a:p>
            <a:fld id="{E758CF0C-250E-7F48-AF3C-1DAAD85AA699}" type="slidenum">
              <a:rPr lang="en-US" altLang="en-US" smtClean="0"/>
              <a:pPr/>
              <a:t>11</a:t>
            </a:fld>
            <a:endParaRPr lang="en-US" altLang="en-US" dirty="0"/>
          </a:p>
        </p:txBody>
      </p:sp>
    </p:spTree>
    <p:extLst>
      <p:ext uri="{BB962C8B-B14F-4D97-AF65-F5344CB8AC3E}">
        <p14:creationId xmlns:p14="http://schemas.microsoft.com/office/powerpoint/2010/main" val="2496204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2F89-C7F2-6A4C-0992-FF6E5E325439}"/>
              </a:ext>
            </a:extLst>
          </p:cNvPr>
          <p:cNvSpPr>
            <a:spLocks noGrp="1"/>
          </p:cNvSpPr>
          <p:nvPr>
            <p:ph type="title"/>
          </p:nvPr>
        </p:nvSpPr>
        <p:spPr/>
        <p:txBody>
          <a:bodyPr/>
          <a:lstStyle/>
          <a:p>
            <a:r>
              <a:rPr lang="en-US" dirty="0"/>
              <a:t>GPU Measurement</a:t>
            </a:r>
          </a:p>
        </p:txBody>
      </p:sp>
      <p:sp>
        <p:nvSpPr>
          <p:cNvPr id="8" name="Text Placeholder 7">
            <a:extLst>
              <a:ext uri="{FF2B5EF4-FFF2-40B4-BE49-F238E27FC236}">
                <a16:creationId xmlns:a16="http://schemas.microsoft.com/office/drawing/2014/main" id="{E34FCEA8-EC19-4BD3-A74C-CCD1BB84093D}"/>
              </a:ext>
            </a:extLst>
          </p:cNvPr>
          <p:cNvSpPr>
            <a:spLocks noGrp="1"/>
          </p:cNvSpPr>
          <p:nvPr>
            <p:ph type="body" idx="1"/>
          </p:nvPr>
        </p:nvSpPr>
        <p:spPr/>
        <p:txBody>
          <a:bodyPr/>
          <a:lstStyle/>
          <a:p>
            <a:r>
              <a:rPr lang="en-US" dirty="0"/>
              <a:t>CUDA</a:t>
            </a:r>
          </a:p>
        </p:txBody>
      </p:sp>
      <p:sp>
        <p:nvSpPr>
          <p:cNvPr id="6" name="Content Placeholder 5">
            <a:extLst>
              <a:ext uri="{FF2B5EF4-FFF2-40B4-BE49-F238E27FC236}">
                <a16:creationId xmlns:a16="http://schemas.microsoft.com/office/drawing/2014/main" id="{2C1DC16E-1804-661C-7B58-FC37AA31EAAF}"/>
              </a:ext>
            </a:extLst>
          </p:cNvPr>
          <p:cNvSpPr>
            <a:spLocks noGrp="1"/>
          </p:cNvSpPr>
          <p:nvPr>
            <p:ph sz="half" idx="2"/>
          </p:nvPr>
        </p:nvSpPr>
        <p:spPr/>
        <p:txBody>
          <a:bodyPr>
            <a:normAutofit fontScale="92500"/>
          </a:bodyPr>
          <a:lstStyle/>
          <a:p>
            <a:r>
              <a:rPr lang="en-US" dirty="0"/>
              <a:t>Support provided with </a:t>
            </a:r>
            <a:r>
              <a:rPr lang="en-US" b="1" dirty="0"/>
              <a:t>CUPTI</a:t>
            </a:r>
            <a:r>
              <a:rPr lang="en-US" dirty="0"/>
              <a:t> library</a:t>
            </a:r>
          </a:p>
          <a:p>
            <a:r>
              <a:rPr lang="en-US" dirty="0"/>
              <a:t>Monitoring support provided with </a:t>
            </a:r>
            <a:r>
              <a:rPr lang="en-US" b="1" dirty="0"/>
              <a:t>NVML</a:t>
            </a:r>
            <a:r>
              <a:rPr lang="en-US" dirty="0"/>
              <a:t> library</a:t>
            </a:r>
          </a:p>
          <a:p>
            <a:r>
              <a:rPr lang="en-US" dirty="0"/>
              <a:t>Hardware counters provided </a:t>
            </a:r>
            <a:r>
              <a:rPr lang="en-US" b="1" dirty="0"/>
              <a:t>CUPTI</a:t>
            </a:r>
            <a:r>
              <a:rPr lang="en-US" dirty="0"/>
              <a:t> and through </a:t>
            </a:r>
            <a:r>
              <a:rPr lang="en-US" b="1" dirty="0"/>
              <a:t>PAPI</a:t>
            </a:r>
          </a:p>
          <a:p>
            <a:r>
              <a:rPr lang="en-US" dirty="0"/>
              <a:t>Host callback and device activity dependencies linked using </a:t>
            </a:r>
            <a:r>
              <a:rPr lang="en-US" b="1" dirty="0"/>
              <a:t>correlation</a:t>
            </a:r>
            <a:r>
              <a:rPr lang="en-US" dirty="0"/>
              <a:t> </a:t>
            </a:r>
            <a:r>
              <a:rPr lang="en-US" b="1" dirty="0"/>
              <a:t>IDs</a:t>
            </a:r>
          </a:p>
        </p:txBody>
      </p:sp>
      <p:sp>
        <p:nvSpPr>
          <p:cNvPr id="9" name="Text Placeholder 8">
            <a:extLst>
              <a:ext uri="{FF2B5EF4-FFF2-40B4-BE49-F238E27FC236}">
                <a16:creationId xmlns:a16="http://schemas.microsoft.com/office/drawing/2014/main" id="{B6EE293A-89CF-7D74-ECD6-A4766991E19E}"/>
              </a:ext>
            </a:extLst>
          </p:cNvPr>
          <p:cNvSpPr>
            <a:spLocks noGrp="1"/>
          </p:cNvSpPr>
          <p:nvPr>
            <p:ph type="body" sz="quarter" idx="3"/>
          </p:nvPr>
        </p:nvSpPr>
        <p:spPr/>
        <p:txBody>
          <a:bodyPr/>
          <a:lstStyle/>
          <a:p>
            <a:r>
              <a:rPr lang="en-US" dirty="0"/>
              <a:t>HIP/</a:t>
            </a:r>
            <a:r>
              <a:rPr lang="en-US" dirty="0" err="1"/>
              <a:t>ROCm</a:t>
            </a:r>
            <a:endParaRPr lang="en-US" dirty="0"/>
          </a:p>
        </p:txBody>
      </p:sp>
      <p:sp>
        <p:nvSpPr>
          <p:cNvPr id="7" name="Content Placeholder 6">
            <a:extLst>
              <a:ext uri="{FF2B5EF4-FFF2-40B4-BE49-F238E27FC236}">
                <a16:creationId xmlns:a16="http://schemas.microsoft.com/office/drawing/2014/main" id="{5DBAEC54-B504-E95E-9822-5AD7756A39D7}"/>
              </a:ext>
            </a:extLst>
          </p:cNvPr>
          <p:cNvSpPr>
            <a:spLocks noGrp="1"/>
          </p:cNvSpPr>
          <p:nvPr>
            <p:ph sz="quarter" idx="4"/>
          </p:nvPr>
        </p:nvSpPr>
        <p:spPr/>
        <p:txBody>
          <a:bodyPr>
            <a:normAutofit fontScale="92500"/>
          </a:bodyPr>
          <a:lstStyle/>
          <a:p>
            <a:r>
              <a:rPr lang="en-US" dirty="0"/>
              <a:t>Support provided by </a:t>
            </a:r>
            <a:r>
              <a:rPr lang="en-US" b="1" dirty="0" err="1"/>
              <a:t>Roctracer</a:t>
            </a:r>
            <a:r>
              <a:rPr lang="en-US" dirty="0"/>
              <a:t> and </a:t>
            </a:r>
            <a:r>
              <a:rPr lang="en-US" b="1" dirty="0" err="1"/>
              <a:t>Rocprofiler</a:t>
            </a:r>
            <a:r>
              <a:rPr lang="en-US" dirty="0"/>
              <a:t> libraries</a:t>
            </a:r>
          </a:p>
          <a:p>
            <a:r>
              <a:rPr lang="en-US" dirty="0"/>
              <a:t>Monitoring support provided by </a:t>
            </a:r>
            <a:r>
              <a:rPr lang="en-US" b="1" dirty="0" err="1"/>
              <a:t>rocm-smi</a:t>
            </a:r>
            <a:r>
              <a:rPr lang="en-US" dirty="0"/>
              <a:t> library</a:t>
            </a:r>
          </a:p>
          <a:p>
            <a:r>
              <a:rPr lang="en-US" dirty="0"/>
              <a:t>Hardware counters provided </a:t>
            </a:r>
            <a:r>
              <a:rPr lang="en-US" b="1" dirty="0"/>
              <a:t>CUPTI</a:t>
            </a:r>
            <a:r>
              <a:rPr lang="en-US" dirty="0"/>
              <a:t> and through </a:t>
            </a:r>
            <a:r>
              <a:rPr lang="en-US" b="1" dirty="0"/>
              <a:t>PAPI</a:t>
            </a:r>
          </a:p>
          <a:p>
            <a:r>
              <a:rPr lang="en-US" dirty="0"/>
              <a:t>Host callback and device activity dependencies linked using </a:t>
            </a:r>
            <a:r>
              <a:rPr lang="en-US" b="1" dirty="0"/>
              <a:t>correlation</a:t>
            </a:r>
            <a:r>
              <a:rPr lang="en-US" dirty="0"/>
              <a:t> </a:t>
            </a:r>
            <a:r>
              <a:rPr lang="en-US" b="1" dirty="0"/>
              <a:t>IDs</a:t>
            </a:r>
          </a:p>
        </p:txBody>
      </p:sp>
      <p:sp>
        <p:nvSpPr>
          <p:cNvPr id="4" name="Footer Placeholder 3">
            <a:extLst>
              <a:ext uri="{FF2B5EF4-FFF2-40B4-BE49-F238E27FC236}">
                <a16:creationId xmlns:a16="http://schemas.microsoft.com/office/drawing/2014/main" id="{BE9421AB-9A8B-A5AD-8B3E-C73DACEBC990}"/>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C238333B-2A80-E26D-149C-F1A9397EF99C}"/>
              </a:ext>
            </a:extLst>
          </p:cNvPr>
          <p:cNvSpPr>
            <a:spLocks noGrp="1"/>
          </p:cNvSpPr>
          <p:nvPr>
            <p:ph type="sldNum" sz="quarter" idx="12"/>
          </p:nvPr>
        </p:nvSpPr>
        <p:spPr/>
        <p:txBody>
          <a:bodyPr/>
          <a:lstStyle/>
          <a:p>
            <a:fld id="{E758CF0C-250E-7F48-AF3C-1DAAD85AA699}" type="slidenum">
              <a:rPr lang="en-US" altLang="en-US" smtClean="0"/>
              <a:pPr/>
              <a:t>12</a:t>
            </a:fld>
            <a:endParaRPr lang="en-US" altLang="en-US" dirty="0"/>
          </a:p>
        </p:txBody>
      </p:sp>
      <p:sp>
        <p:nvSpPr>
          <p:cNvPr id="10" name="TextBox 9">
            <a:extLst>
              <a:ext uri="{FF2B5EF4-FFF2-40B4-BE49-F238E27FC236}">
                <a16:creationId xmlns:a16="http://schemas.microsoft.com/office/drawing/2014/main" id="{A09DB312-1CCF-BD9A-E658-F7469C855EBD}"/>
              </a:ext>
            </a:extLst>
          </p:cNvPr>
          <p:cNvSpPr txBox="1"/>
          <p:nvPr/>
        </p:nvSpPr>
        <p:spPr>
          <a:xfrm>
            <a:off x="2054915" y="4407453"/>
            <a:ext cx="5034169" cy="369332"/>
          </a:xfrm>
          <a:prstGeom prst="rect">
            <a:avLst/>
          </a:prstGeom>
          <a:noFill/>
        </p:spPr>
        <p:txBody>
          <a:bodyPr wrap="square" rtlCol="0">
            <a:spAutoFit/>
          </a:bodyPr>
          <a:lstStyle/>
          <a:p>
            <a:r>
              <a:rPr lang="en-US" i="1" dirty="0"/>
              <a:t>Intel SYCL/DPC++/</a:t>
            </a:r>
            <a:r>
              <a:rPr lang="en-US" i="1" dirty="0" err="1"/>
              <a:t>OneAPI</a:t>
            </a:r>
            <a:r>
              <a:rPr lang="en-US" i="1" dirty="0"/>
              <a:t> support in development…</a:t>
            </a:r>
          </a:p>
        </p:txBody>
      </p:sp>
    </p:spTree>
    <p:extLst>
      <p:ext uri="{BB962C8B-B14F-4D97-AF65-F5344CB8AC3E}">
        <p14:creationId xmlns:p14="http://schemas.microsoft.com/office/powerpoint/2010/main" val="3964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DBD07-B52A-593F-0C8B-FC04BE946683}"/>
              </a:ext>
            </a:extLst>
          </p:cNvPr>
          <p:cNvSpPr>
            <a:spLocks noGrp="1"/>
          </p:cNvSpPr>
          <p:nvPr>
            <p:ph type="title"/>
          </p:nvPr>
        </p:nvSpPr>
        <p:spPr/>
        <p:txBody>
          <a:bodyPr/>
          <a:lstStyle/>
          <a:p>
            <a:r>
              <a:rPr lang="en-US" dirty="0"/>
              <a:t>GPU Memory Tracking</a:t>
            </a:r>
          </a:p>
        </p:txBody>
      </p:sp>
      <p:sp>
        <p:nvSpPr>
          <p:cNvPr id="3" name="Content Placeholder 2">
            <a:extLst>
              <a:ext uri="{FF2B5EF4-FFF2-40B4-BE49-F238E27FC236}">
                <a16:creationId xmlns:a16="http://schemas.microsoft.com/office/drawing/2014/main" id="{5489340F-1B6C-4677-D619-CF7334F7A6EF}"/>
              </a:ext>
            </a:extLst>
          </p:cNvPr>
          <p:cNvSpPr>
            <a:spLocks noGrp="1"/>
          </p:cNvSpPr>
          <p:nvPr>
            <p:ph idx="1"/>
          </p:nvPr>
        </p:nvSpPr>
        <p:spPr/>
        <p:txBody>
          <a:bodyPr>
            <a:normAutofit fontScale="85000" lnSpcReduction="20000"/>
          </a:bodyPr>
          <a:lstStyle/>
          <a:p>
            <a:r>
              <a:rPr lang="en-US" dirty="0"/>
              <a:t>For both CUDA and HIP, when memory is allocated or freed through the </a:t>
            </a:r>
            <a:r>
              <a:rPr lang="en-US" dirty="0" err="1"/>
              <a:t>cuda</a:t>
            </a:r>
            <a:r>
              <a:rPr lang="en-US" dirty="0"/>
              <a:t>/hip API, APEX captures:</a:t>
            </a:r>
          </a:p>
          <a:p>
            <a:pPr lvl="1"/>
            <a:r>
              <a:rPr lang="en-US" dirty="0"/>
              <a:t>Allocation type (host/</a:t>
            </a:r>
            <a:r>
              <a:rPr lang="en-US" dirty="0" err="1"/>
              <a:t>gpu</a:t>
            </a:r>
            <a:r>
              <a:rPr lang="en-US" dirty="0"/>
              <a:t>)</a:t>
            </a:r>
          </a:p>
          <a:p>
            <a:pPr lvl="1"/>
            <a:r>
              <a:rPr lang="en-US" dirty="0"/>
              <a:t>Bytes allocated</a:t>
            </a:r>
          </a:p>
          <a:p>
            <a:pPr lvl="1"/>
            <a:r>
              <a:rPr lang="en-US" dirty="0"/>
              <a:t>thread ID that requested it</a:t>
            </a:r>
          </a:p>
          <a:p>
            <a:pPr lvl="1"/>
            <a:r>
              <a:rPr lang="en-US" dirty="0"/>
              <a:t>Address of allocated memory</a:t>
            </a:r>
          </a:p>
          <a:p>
            <a:pPr lvl="1"/>
            <a:r>
              <a:rPr lang="en-US" dirty="0" err="1"/>
              <a:t>Backtrace</a:t>
            </a:r>
            <a:r>
              <a:rPr lang="en-US" dirty="0"/>
              <a:t> from when allocation happened</a:t>
            </a:r>
          </a:p>
          <a:p>
            <a:r>
              <a:rPr lang="en-US" dirty="0"/>
              <a:t>At application exit, any leaked allocations</a:t>
            </a:r>
          </a:p>
          <a:p>
            <a:pPr marL="0" indent="0">
              <a:buNone/>
            </a:pPr>
            <a:r>
              <a:rPr lang="en-US" dirty="0"/>
              <a:t>	are reported to the user, similar to</a:t>
            </a:r>
          </a:p>
          <a:p>
            <a:pPr marL="0" indent="0">
              <a:buNone/>
            </a:pP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cuda-memcheck</a:t>
            </a:r>
            <a:endParaRPr lang="en-US" b="1" dirty="0">
              <a:latin typeface="Courier New" panose="02070309020205020404" pitchFamily="49" charset="0"/>
              <a:cs typeface="Courier New" panose="02070309020205020404" pitchFamily="49" charset="0"/>
            </a:endParaRPr>
          </a:p>
          <a:p>
            <a:r>
              <a:rPr lang="en-US" dirty="0"/>
              <a:t>…but finds leaks that it doesn’t</a:t>
            </a:r>
          </a:p>
          <a:p>
            <a:r>
              <a:rPr lang="en-US" dirty="0"/>
              <a:t>Counters also saved by APEX (bytes allocated/freed/total)</a:t>
            </a:r>
          </a:p>
        </p:txBody>
      </p:sp>
      <p:sp>
        <p:nvSpPr>
          <p:cNvPr id="4" name="Footer Placeholder 3">
            <a:extLst>
              <a:ext uri="{FF2B5EF4-FFF2-40B4-BE49-F238E27FC236}">
                <a16:creationId xmlns:a16="http://schemas.microsoft.com/office/drawing/2014/main" id="{9EC39636-B6F3-8E6F-69CF-03D108CF0B4E}"/>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23E258D7-986B-A904-FC10-F504D7A85242}"/>
              </a:ext>
            </a:extLst>
          </p:cNvPr>
          <p:cNvSpPr>
            <a:spLocks noGrp="1"/>
          </p:cNvSpPr>
          <p:nvPr>
            <p:ph type="sldNum" sz="quarter" idx="12"/>
          </p:nvPr>
        </p:nvSpPr>
        <p:spPr/>
        <p:txBody>
          <a:bodyPr/>
          <a:lstStyle/>
          <a:p>
            <a:fld id="{E758CF0C-250E-7F48-AF3C-1DAAD85AA699}" type="slidenum">
              <a:rPr lang="en-US" altLang="en-US" smtClean="0"/>
              <a:pPr/>
              <a:t>13</a:t>
            </a:fld>
            <a:endParaRPr lang="en-US" altLang="en-US" dirty="0"/>
          </a:p>
        </p:txBody>
      </p:sp>
      <p:pic>
        <p:nvPicPr>
          <p:cNvPr id="7" name="Picture 6">
            <a:extLst>
              <a:ext uri="{FF2B5EF4-FFF2-40B4-BE49-F238E27FC236}">
                <a16:creationId xmlns:a16="http://schemas.microsoft.com/office/drawing/2014/main" id="{FA8A590F-7FE2-06FE-968B-D8B533F34042}"/>
              </a:ext>
            </a:extLst>
          </p:cNvPr>
          <p:cNvPicPr>
            <a:picLocks noChangeAspect="1"/>
          </p:cNvPicPr>
          <p:nvPr/>
        </p:nvPicPr>
        <p:blipFill>
          <a:blip r:embed="rId3"/>
          <a:stretch>
            <a:fillRect/>
          </a:stretch>
        </p:blipFill>
        <p:spPr>
          <a:xfrm>
            <a:off x="6051480" y="2430613"/>
            <a:ext cx="2709778" cy="1766753"/>
          </a:xfrm>
          <a:prstGeom prst="rect">
            <a:avLst/>
          </a:prstGeom>
        </p:spPr>
      </p:pic>
      <p:sp>
        <p:nvSpPr>
          <p:cNvPr id="6" name="TextBox 5">
            <a:extLst>
              <a:ext uri="{FF2B5EF4-FFF2-40B4-BE49-F238E27FC236}">
                <a16:creationId xmlns:a16="http://schemas.microsoft.com/office/drawing/2014/main" id="{3D773243-3530-48E1-2176-99EB41AC17CE}"/>
              </a:ext>
            </a:extLst>
          </p:cNvPr>
          <p:cNvSpPr txBox="1"/>
          <p:nvPr/>
        </p:nvSpPr>
        <p:spPr>
          <a:xfrm>
            <a:off x="4736387" y="1263646"/>
            <a:ext cx="4158434" cy="1169551"/>
          </a:xfrm>
          <a:prstGeom prst="rect">
            <a:avLst/>
          </a:prstGeom>
          <a:noFill/>
          <a:ln>
            <a:solidFill>
              <a:schemeClr val="tx1"/>
            </a:solidFill>
          </a:ln>
        </p:spPr>
        <p:txBody>
          <a:bodyPr wrap="square" rtlCol="0">
            <a:spAutoFit/>
          </a:bodyPr>
          <a:lstStyle/>
          <a:p>
            <a:r>
              <a:rPr lang="en-US" sz="1400" b="0" u="none" strike="noStrike" dirty="0">
                <a:solidFill>
                  <a:srgbClr val="222222"/>
                </a:solidFill>
                <a:effectLst/>
                <a:latin typeface="Arial" panose="020B0604020202020204" pitchFamily="34" charset="0"/>
              </a:rPr>
              <a:t>Motivating paper: Wei, </a:t>
            </a:r>
            <a:r>
              <a:rPr lang="en-US" sz="1400" b="0" u="none" strike="noStrike" dirty="0" err="1">
                <a:solidFill>
                  <a:srgbClr val="222222"/>
                </a:solidFill>
                <a:effectLst/>
                <a:latin typeface="Arial" panose="020B0604020202020204" pitchFamily="34" charset="0"/>
              </a:rPr>
              <a:t>Weile</a:t>
            </a:r>
            <a:r>
              <a:rPr lang="en-US" sz="1400" b="0" u="none" strike="noStrike" dirty="0">
                <a:solidFill>
                  <a:srgbClr val="222222"/>
                </a:solidFill>
                <a:effectLst/>
                <a:latin typeface="Arial" panose="020B0604020202020204" pitchFamily="34" charset="0"/>
              </a:rPr>
              <a:t>, et al. "</a:t>
            </a:r>
            <a:r>
              <a:rPr lang="en-US" sz="1400" b="0" i="1" u="none" strike="noStrike" dirty="0">
                <a:solidFill>
                  <a:srgbClr val="222222"/>
                </a:solidFill>
                <a:effectLst/>
                <a:latin typeface="Arial" panose="020B0604020202020204" pitchFamily="34" charset="0"/>
              </a:rPr>
              <a:t>Memory Reduction </a:t>
            </a:r>
            <a:r>
              <a:rPr lang="en-US" sz="1400" i="1" dirty="0">
                <a:solidFill>
                  <a:srgbClr val="222222"/>
                </a:solidFill>
                <a:latin typeface="Arial" panose="020B0604020202020204" pitchFamily="34" charset="0"/>
              </a:rPr>
              <a:t>U</a:t>
            </a:r>
            <a:r>
              <a:rPr lang="en-US" sz="1400" b="0" i="1" u="none" strike="noStrike" dirty="0">
                <a:solidFill>
                  <a:srgbClr val="222222"/>
                </a:solidFill>
                <a:effectLst/>
                <a:latin typeface="Arial" panose="020B0604020202020204" pitchFamily="34" charset="0"/>
              </a:rPr>
              <a:t>sing a Ring Abstraction Over GPU RDMA for </a:t>
            </a:r>
            <a:r>
              <a:rPr lang="en-US" sz="1400" i="1" dirty="0">
                <a:solidFill>
                  <a:srgbClr val="222222"/>
                </a:solidFill>
                <a:latin typeface="Arial" panose="020B0604020202020204" pitchFamily="34" charset="0"/>
              </a:rPr>
              <a:t>D</a:t>
            </a:r>
            <a:r>
              <a:rPr lang="en-US" sz="1400" b="0" i="1" u="none" strike="noStrike" dirty="0">
                <a:solidFill>
                  <a:srgbClr val="222222"/>
                </a:solidFill>
                <a:effectLst/>
                <a:latin typeface="Arial" panose="020B0604020202020204" pitchFamily="34" charset="0"/>
              </a:rPr>
              <a:t>istributed Quantum Monte Carlo </a:t>
            </a:r>
            <a:r>
              <a:rPr lang="en-US" sz="1400" i="1" dirty="0">
                <a:solidFill>
                  <a:srgbClr val="222222"/>
                </a:solidFill>
                <a:latin typeface="Arial" panose="020B0604020202020204" pitchFamily="34" charset="0"/>
              </a:rPr>
              <a:t>S</a:t>
            </a:r>
            <a:r>
              <a:rPr lang="en-US" sz="1400" b="0" i="1" u="none" strike="noStrike" dirty="0">
                <a:solidFill>
                  <a:srgbClr val="222222"/>
                </a:solidFill>
                <a:effectLst/>
                <a:latin typeface="Arial" panose="020B0604020202020204" pitchFamily="34" charset="0"/>
              </a:rPr>
              <a:t>olver</a:t>
            </a:r>
            <a:r>
              <a:rPr lang="en-US" sz="1400" b="0" u="none" strike="noStrike" dirty="0">
                <a:solidFill>
                  <a:srgbClr val="222222"/>
                </a:solidFill>
                <a:effectLst/>
                <a:latin typeface="Arial" panose="020B0604020202020204" pitchFamily="34" charset="0"/>
              </a:rPr>
              <a:t>." Proceedings of the Platform for Advanced Scientific Computing Conference, 2021.</a:t>
            </a:r>
            <a:endParaRPr lang="en-US" sz="1400" dirty="0"/>
          </a:p>
        </p:txBody>
      </p:sp>
    </p:spTree>
    <p:extLst>
      <p:ext uri="{BB962C8B-B14F-4D97-AF65-F5344CB8AC3E}">
        <p14:creationId xmlns:p14="http://schemas.microsoft.com/office/powerpoint/2010/main" val="649563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F7C8B7-0F8D-F994-54CB-6974A1C82F33}"/>
              </a:ext>
            </a:extLst>
          </p:cNvPr>
          <p:cNvSpPr>
            <a:spLocks noGrp="1"/>
          </p:cNvSpPr>
          <p:nvPr>
            <p:ph type="title"/>
          </p:nvPr>
        </p:nvSpPr>
        <p:spPr/>
        <p:txBody>
          <a:bodyPr/>
          <a:lstStyle/>
          <a:p>
            <a:r>
              <a:rPr lang="en-US" dirty="0"/>
              <a:t>Example Program: memory error</a:t>
            </a:r>
          </a:p>
        </p:txBody>
      </p:sp>
      <p:sp>
        <p:nvSpPr>
          <p:cNvPr id="8" name="Content Placeholder 7">
            <a:extLst>
              <a:ext uri="{FF2B5EF4-FFF2-40B4-BE49-F238E27FC236}">
                <a16:creationId xmlns:a16="http://schemas.microsoft.com/office/drawing/2014/main" id="{59D0AA36-9AA2-7473-0189-531DEA1AFBD6}"/>
              </a:ext>
            </a:extLst>
          </p:cNvPr>
          <p:cNvSpPr>
            <a:spLocks noGrp="1"/>
          </p:cNvSpPr>
          <p:nvPr>
            <p:ph sz="half" idx="2"/>
          </p:nvPr>
        </p:nvSpPr>
        <p:spPr>
          <a:xfrm>
            <a:off x="4741292" y="772344"/>
            <a:ext cx="4284785" cy="3822279"/>
          </a:xfrm>
        </p:spPr>
        <p:txBody>
          <a:bodyPr anchor="ctr">
            <a:normAutofit fontScale="47500" lnSpcReduction="20000"/>
          </a:bodyPr>
          <a:lstStyle/>
          <a:p>
            <a:pPr marL="0" indent="0">
              <a:buNone/>
            </a:pPr>
            <a:r>
              <a:rPr lang="en-US" b="1" dirty="0">
                <a:latin typeface="Courier New" panose="02070309020205020404" pitchFamily="49" charset="0"/>
                <a:cs typeface="Courier New" panose="02070309020205020404" pitchFamily="49" charset="0"/>
              </a:rPr>
              <a:t>1024 bytes leaked at 0x1465937ea400 from task </a:t>
            </a:r>
            <a:r>
              <a:rPr lang="en-US" b="1" dirty="0" err="1">
                <a:latin typeface="Courier New" panose="02070309020205020404" pitchFamily="49" charset="0"/>
                <a:cs typeface="Courier New" panose="02070309020205020404" pitchFamily="49" charset="0"/>
              </a:rPr>
              <a:t>cudaMalloc</a:t>
            </a:r>
            <a:r>
              <a:rPr lang="en-US" b="1" dirty="0">
                <a:latin typeface="Courier New" panose="02070309020205020404" pitchFamily="49" charset="0"/>
                <a:cs typeface="Courier New" panose="02070309020205020404" pitchFamily="49" charset="0"/>
              </a:rPr>
              <a:t> on </a:t>
            </a:r>
            <a:r>
              <a:rPr lang="en-US" b="1" dirty="0" err="1">
                <a:latin typeface="Courier New" panose="02070309020205020404" pitchFamily="49" charset="0"/>
                <a:cs typeface="Courier New" panose="02070309020205020404" pitchFamily="49" charset="0"/>
              </a:rPr>
              <a:t>tid</a:t>
            </a:r>
            <a:r>
              <a:rPr lang="en-US" b="1" dirty="0">
                <a:latin typeface="Courier New" panose="02070309020205020404" pitchFamily="49" charset="0"/>
                <a:cs typeface="Courier New" panose="02070309020205020404" pitchFamily="49" charset="0"/>
              </a:rPr>
              <a:t> 0 with </a:t>
            </a:r>
            <a:r>
              <a:rPr lang="en-US" b="1" dirty="0" err="1">
                <a:latin typeface="Courier New" panose="02070309020205020404" pitchFamily="49" charset="0"/>
                <a:cs typeface="Courier New" panose="02070309020205020404" pitchFamily="49" charset="0"/>
              </a:rPr>
              <a:t>backtrace</a:t>
            </a:r>
            <a:r>
              <a:rPr lang="en-US" dirty="0">
                <a:latin typeface="Courier New" panose="02070309020205020404" pitchFamily="49" charset="0"/>
                <a:cs typeface="Courier New" panose="02070309020205020404" pitchFamily="49" charset="0"/>
              </a:rPr>
              <a:t>:</a:t>
            </a:r>
          </a:p>
          <a:p>
            <a:pPr marL="0" indent="0">
              <a:buNone/>
            </a:pPr>
            <a:r>
              <a:rPr lang="en-US" dirty="0" err="1">
                <a:latin typeface="Courier New" panose="02070309020205020404" pitchFamily="49" charset="0"/>
                <a:cs typeface="Courier New" panose="02070309020205020404" pitchFamily="49" charset="0"/>
              </a:rPr>
              <a:t>gpu_device_malloc</a:t>
            </a:r>
            <a:endParaRPr lang="en-US" dirty="0">
              <a:latin typeface="Courier New" panose="02070309020205020404" pitchFamily="49" charset="0"/>
              <a:cs typeface="Courier New" panose="02070309020205020404" pitchFamily="49" charset="0"/>
            </a:endParaRPr>
          </a:p>
          <a:p>
            <a:pPr marL="0" indent="0">
              <a:buNone/>
            </a:pPr>
            <a:r>
              <a:rPr lang="en-US" dirty="0" err="1">
                <a:latin typeface="Courier New" panose="02070309020205020404" pitchFamily="49" charset="0"/>
                <a:cs typeface="Courier New" panose="02070309020205020404" pitchFamily="49" charset="0"/>
              </a:rPr>
              <a:t>addr</a:t>
            </a:r>
            <a:r>
              <a:rPr lang="en-US" dirty="0">
                <a:latin typeface="Courier New" panose="02070309020205020404" pitchFamily="49" charset="0"/>
                <a:cs typeface="Courier New" panose="02070309020205020404" pitchFamily="49" charset="0"/>
              </a:rPr>
              <a:t>=&lt;0x1465fa0f409b&gt; [{(unknown)} {0x1465fa0f409b}]</a:t>
            </a:r>
          </a:p>
          <a:p>
            <a:pPr marL="0" indent="0">
              <a:buNone/>
            </a:pPr>
            <a:r>
              <a:rPr lang="en-US" dirty="0" err="1">
                <a:latin typeface="Courier New" panose="02070309020205020404" pitchFamily="49" charset="0"/>
                <a:cs typeface="Courier New" panose="02070309020205020404" pitchFamily="49" charset="0"/>
              </a:rPr>
              <a:t>addr</a:t>
            </a:r>
            <a:r>
              <a:rPr lang="en-US" dirty="0">
                <a:latin typeface="Courier New" panose="02070309020205020404" pitchFamily="49" charset="0"/>
                <a:cs typeface="Courier New" panose="02070309020205020404" pitchFamily="49" charset="0"/>
              </a:rPr>
              <a:t>=&lt;0x1465fa0f43b7&gt; [{(unknown)} {0x1465fa0f43b7}]</a:t>
            </a:r>
          </a:p>
          <a:p>
            <a:pPr marL="0" indent="0">
              <a:buNone/>
            </a:pPr>
            <a:r>
              <a:rPr lang="en-US" dirty="0" err="1">
                <a:latin typeface="Courier New" panose="02070309020205020404" pitchFamily="49" charset="0"/>
                <a:cs typeface="Courier New" panose="02070309020205020404" pitchFamily="49" charset="0"/>
              </a:rPr>
              <a:t>addr</a:t>
            </a:r>
            <a:r>
              <a:rPr lang="en-US" dirty="0">
                <a:latin typeface="Courier New" panose="02070309020205020404" pitchFamily="49" charset="0"/>
                <a:cs typeface="Courier New" panose="02070309020205020404" pitchFamily="49" charset="0"/>
              </a:rPr>
              <a:t>=&lt;0x1465fa0f6c1c&gt; [{(unknown)} {0x1465fa0f6c1c}]</a:t>
            </a:r>
          </a:p>
          <a:p>
            <a:pPr marL="0" indent="0">
              <a:buNone/>
            </a:pPr>
            <a:r>
              <a:rPr lang="en-US" dirty="0" err="1">
                <a:latin typeface="Courier New" panose="02070309020205020404" pitchFamily="49" charset="0"/>
                <a:cs typeface="Courier New" panose="02070309020205020404" pitchFamily="49" charset="0"/>
              </a:rPr>
              <a:t>addr</a:t>
            </a:r>
            <a:r>
              <a:rPr lang="en-US" dirty="0">
                <a:latin typeface="Courier New" panose="02070309020205020404" pitchFamily="49" charset="0"/>
                <a:cs typeface="Courier New" panose="02070309020205020404" pitchFamily="49" charset="0"/>
              </a:rPr>
              <a:t>=&lt;0x1465fe5e3143&gt; [{(unknown)} {0x1465fe5e3143}]</a:t>
            </a:r>
          </a:p>
          <a:p>
            <a:pPr marL="0" indent="0">
              <a:buNone/>
            </a:pPr>
            <a:r>
              <a:rPr lang="en-US" dirty="0" err="1">
                <a:latin typeface="Courier New" panose="02070309020205020404" pitchFamily="49" charset="0"/>
                <a:cs typeface="Courier New" panose="02070309020205020404" pitchFamily="49" charset="0"/>
              </a:rPr>
              <a:t>addr</a:t>
            </a:r>
            <a:r>
              <a:rPr lang="en-US" dirty="0">
                <a:latin typeface="Courier New" panose="02070309020205020404" pitchFamily="49" charset="0"/>
                <a:cs typeface="Courier New" panose="02070309020205020404" pitchFamily="49" charset="0"/>
              </a:rPr>
              <a:t>=&lt;0x1465fdfb247b&gt; [{(unknown)} {0x1465fdfb247b}]</a:t>
            </a:r>
          </a:p>
          <a:p>
            <a:pPr marL="0" indent="0">
              <a:buNone/>
            </a:pPr>
            <a:r>
              <a:rPr lang="en-US" b="1" dirty="0">
                <a:latin typeface="Courier New" panose="02070309020205020404" pitchFamily="49" charset="0"/>
                <a:cs typeface="Courier New" panose="02070309020205020404" pitchFamily="49" charset="0"/>
              </a:rPr>
              <a:t>main [{/home/</a:t>
            </a:r>
            <a:r>
              <a:rPr lang="en-US" b="1" dirty="0" err="1">
                <a:latin typeface="Courier New" panose="02070309020205020404" pitchFamily="49" charset="0"/>
                <a:cs typeface="Courier New" panose="02070309020205020404" pitchFamily="49" charset="0"/>
              </a:rPr>
              <a:t>khuck</a:t>
            </a:r>
            <a:r>
              <a:rPr lang="en-US" b="1" dirty="0">
                <a:latin typeface="Courier New" panose="02070309020205020404" pitchFamily="49" charset="0"/>
                <a:cs typeface="Courier New" panose="02070309020205020404" pitchFamily="49" charset="0"/>
              </a:rPr>
              <a:t>/</a:t>
            </a:r>
            <a:r>
              <a:rPr lang="en-US" b="1" dirty="0" err="1">
                <a:latin typeface="Courier New" panose="02070309020205020404" pitchFamily="49" charset="0"/>
                <a:cs typeface="Courier New" panose="02070309020205020404" pitchFamily="49" charset="0"/>
              </a:rPr>
              <a:t>polaris</a:t>
            </a:r>
            <a:r>
              <a:rPr lang="en-US" b="1" dirty="0">
                <a:latin typeface="Courier New" panose="02070309020205020404" pitchFamily="49" charset="0"/>
                <a:cs typeface="Courier New" panose="02070309020205020404" pitchFamily="49" charset="0"/>
              </a:rPr>
              <a:t>/test/</a:t>
            </a:r>
            <a:r>
              <a:rPr lang="en-US" b="1" dirty="0" err="1">
                <a:latin typeface="Courier New" panose="02070309020205020404" pitchFamily="49" charset="0"/>
                <a:cs typeface="Courier New" panose="02070309020205020404" pitchFamily="49" charset="0"/>
              </a:rPr>
              <a:t>test.cpp</a:t>
            </a:r>
            <a:r>
              <a:rPr lang="en-US" b="1" dirty="0">
                <a:latin typeface="Courier New" panose="02070309020205020404" pitchFamily="49" charset="0"/>
                <a:cs typeface="Courier New" panose="02070309020205020404" pitchFamily="49" charset="0"/>
              </a:rPr>
              <a:t>} {9,0}]</a:t>
            </a:r>
          </a:p>
          <a:p>
            <a:pPr marL="0" indent="0">
              <a:buNone/>
            </a:pPr>
            <a:r>
              <a:rPr lang="en-US" dirty="0">
                <a:latin typeface="Courier New" panose="02070309020205020404" pitchFamily="49" charset="0"/>
                <a:cs typeface="Courier New" panose="02070309020205020404" pitchFamily="49" charset="0"/>
              </a:rPr>
              <a:t>__</a:t>
            </a:r>
            <a:r>
              <a:rPr lang="en-US" dirty="0" err="1">
                <a:latin typeface="Courier New" panose="02070309020205020404" pitchFamily="49" charset="0"/>
                <a:cs typeface="Courier New" panose="02070309020205020404" pitchFamily="49" charset="0"/>
              </a:rPr>
              <a:t>libc_start_main</a:t>
            </a:r>
            <a:r>
              <a:rPr lang="en-US" dirty="0">
                <a:latin typeface="Courier New" panose="02070309020205020404" pitchFamily="49" charset="0"/>
                <a:cs typeface="Courier New" panose="02070309020205020404" pitchFamily="49" charset="0"/>
              </a:rPr>
              <a:t> [{/lib64/libc-2.31.so} {0x1465fb4e434d}]</a:t>
            </a:r>
          </a:p>
          <a:p>
            <a:pPr marL="0" indent="0">
              <a:buNone/>
            </a:pPr>
            <a:r>
              <a:rPr lang="en-US" dirty="0">
                <a:latin typeface="Courier New" panose="02070309020205020404" pitchFamily="49" charset="0"/>
                <a:cs typeface="Courier New" panose="02070309020205020404" pitchFamily="49" charset="0"/>
              </a:rPr>
              <a:t>_start [{/home/</a:t>
            </a:r>
            <a:r>
              <a:rPr lang="en-US" dirty="0" err="1">
                <a:latin typeface="Courier New" panose="02070309020205020404" pitchFamily="49" charset="0"/>
                <a:cs typeface="Courier New" panose="02070309020205020404" pitchFamily="49" charset="0"/>
              </a:rPr>
              <a:t>abuild</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rpmbuild</a:t>
            </a:r>
            <a:r>
              <a:rPr lang="en-US" dirty="0">
                <a:latin typeface="Courier New" panose="02070309020205020404" pitchFamily="49" charset="0"/>
                <a:cs typeface="Courier New" panose="02070309020205020404" pitchFamily="49" charset="0"/>
              </a:rPr>
              <a:t>/BUILD/glibc-2.31/</a:t>
            </a:r>
            <a:r>
              <a:rPr lang="en-US" dirty="0" err="1">
                <a:latin typeface="Courier New" panose="02070309020205020404" pitchFamily="49" charset="0"/>
                <a:cs typeface="Courier New" panose="02070309020205020404" pitchFamily="49" charset="0"/>
              </a:rPr>
              <a:t>csu</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sysdeps</a:t>
            </a:r>
            <a:r>
              <a:rPr lang="en-US" dirty="0">
                <a:latin typeface="Courier New" panose="02070309020205020404" pitchFamily="49" charset="0"/>
                <a:cs typeface="Courier New" panose="02070309020205020404" pitchFamily="49" charset="0"/>
              </a:rPr>
              <a:t>/x86_64/</a:t>
            </a:r>
            <a:r>
              <a:rPr lang="en-US" dirty="0" err="1">
                <a:latin typeface="Courier New" panose="02070309020205020404" pitchFamily="49" charset="0"/>
                <a:cs typeface="Courier New" panose="02070309020205020404" pitchFamily="49" charset="0"/>
              </a:rPr>
              <a:t>start.S</a:t>
            </a:r>
            <a:r>
              <a:rPr lang="en-US" dirty="0">
                <a:latin typeface="Courier New" panose="02070309020205020404" pitchFamily="49" charset="0"/>
                <a:cs typeface="Courier New" panose="02070309020205020404" pitchFamily="49" charset="0"/>
              </a:rPr>
              <a:t>} {122,0}]</a:t>
            </a:r>
          </a:p>
        </p:txBody>
      </p:sp>
      <p:sp>
        <p:nvSpPr>
          <p:cNvPr id="4" name="Footer Placeholder 3">
            <a:extLst>
              <a:ext uri="{FF2B5EF4-FFF2-40B4-BE49-F238E27FC236}">
                <a16:creationId xmlns:a16="http://schemas.microsoft.com/office/drawing/2014/main" id="{C72C1D82-5E64-49F2-2C87-E00FBE614465}"/>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E8E207F7-8F1F-E4E0-F613-3747F2890E77}"/>
              </a:ext>
            </a:extLst>
          </p:cNvPr>
          <p:cNvSpPr>
            <a:spLocks noGrp="1"/>
          </p:cNvSpPr>
          <p:nvPr>
            <p:ph type="sldNum" sz="quarter" idx="12"/>
          </p:nvPr>
        </p:nvSpPr>
        <p:spPr/>
        <p:txBody>
          <a:bodyPr/>
          <a:lstStyle/>
          <a:p>
            <a:fld id="{E758CF0C-250E-7F48-AF3C-1DAAD85AA699}" type="slidenum">
              <a:rPr lang="en-US" altLang="en-US" smtClean="0"/>
              <a:pPr/>
              <a:t>14</a:t>
            </a:fld>
            <a:endParaRPr lang="en-US" altLang="en-US" dirty="0"/>
          </a:p>
        </p:txBody>
      </p:sp>
      <p:sp>
        <p:nvSpPr>
          <p:cNvPr id="10" name="Content Placeholder 9">
            <a:extLst>
              <a:ext uri="{FF2B5EF4-FFF2-40B4-BE49-F238E27FC236}">
                <a16:creationId xmlns:a16="http://schemas.microsoft.com/office/drawing/2014/main" id="{4BB1C382-437F-8393-5C14-505D950CD213}"/>
              </a:ext>
            </a:extLst>
          </p:cNvPr>
          <p:cNvSpPr>
            <a:spLocks noGrp="1"/>
          </p:cNvSpPr>
          <p:nvPr>
            <p:ph sz="half" idx="1"/>
          </p:nvPr>
        </p:nvSpPr>
        <p:spPr/>
        <p:txBody>
          <a:bodyPr anchor="b">
            <a:normAutofit fontScale="47500" lnSpcReduction="20000"/>
          </a:bodyPr>
          <a:lstStyle/>
          <a:p>
            <a:pPr marL="0" indent="0">
              <a:buNone/>
            </a:pPr>
            <a:r>
              <a:rPr lang="en-US" b="1" dirty="0">
                <a:latin typeface="Courier New" panose="02070309020205020404" pitchFamily="49" charset="0"/>
                <a:cs typeface="Courier New" panose="02070309020205020404" pitchFamily="49" charset="0"/>
              </a:rPr>
              <a:t>CUDA-MEMCHECK version 11.6.124 ID:(46)</a:t>
            </a:r>
          </a:p>
          <a:p>
            <a:pPr marL="0" indent="0">
              <a:buNone/>
            </a:pPr>
            <a:r>
              <a:rPr lang="en-US" b="1" dirty="0">
                <a:latin typeface="Courier New" panose="02070309020205020404" pitchFamily="49" charset="0"/>
                <a:cs typeface="Courier New" panose="02070309020205020404" pitchFamily="49" charset="0"/>
              </a:rPr>
              <a:t>========= CUDA-MEMCHECK</a:t>
            </a:r>
          </a:p>
          <a:p>
            <a:pPr marL="0" indent="0">
              <a:buNone/>
            </a:pPr>
            <a:r>
              <a:rPr lang="en-US" b="1" dirty="0">
                <a:solidFill>
                  <a:srgbClr val="FF0000"/>
                </a:solidFill>
                <a:latin typeface="Courier New" panose="02070309020205020404" pitchFamily="49" charset="0"/>
                <a:cs typeface="Courier New" panose="02070309020205020404" pitchFamily="49" charset="0"/>
              </a:rPr>
              <a:t>========= ERROR SUMMARY: 0 errors</a:t>
            </a:r>
            <a:endParaRPr lang="en-US" b="1" dirty="0">
              <a:latin typeface="Courier New" panose="02070309020205020404" pitchFamily="49" charset="0"/>
              <a:cs typeface="Courier New" panose="02070309020205020404" pitchFamily="49" charset="0"/>
            </a:endParaRPr>
          </a:p>
          <a:p>
            <a:pPr marL="0" indent="0">
              <a:buNone/>
            </a:pPr>
            <a:endParaRPr lang="en-US" b="1" dirty="0">
              <a:latin typeface="Courier New" panose="02070309020205020404" pitchFamily="49" charset="0"/>
              <a:cs typeface="Courier New" panose="02070309020205020404" pitchFamily="49" charset="0"/>
            </a:endParaRPr>
          </a:p>
        </p:txBody>
      </p:sp>
      <p:pic>
        <p:nvPicPr>
          <p:cNvPr id="11" name="Content Placeholder 8">
            <a:extLst>
              <a:ext uri="{FF2B5EF4-FFF2-40B4-BE49-F238E27FC236}">
                <a16:creationId xmlns:a16="http://schemas.microsoft.com/office/drawing/2014/main" id="{42C587FD-61EC-0C5B-1DA1-3A9C8045C293}"/>
              </a:ext>
            </a:extLst>
          </p:cNvPr>
          <p:cNvPicPr>
            <a:picLocks noChangeAspect="1"/>
          </p:cNvPicPr>
          <p:nvPr/>
        </p:nvPicPr>
        <p:blipFill>
          <a:blip r:embed="rId2"/>
          <a:stretch>
            <a:fillRect/>
          </a:stretch>
        </p:blipFill>
        <p:spPr bwMode="auto">
          <a:xfrm>
            <a:off x="0" y="991441"/>
            <a:ext cx="4640579" cy="2462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77434409-D8CB-CFB6-628A-2360C130AF44}"/>
              </a:ext>
            </a:extLst>
          </p:cNvPr>
          <p:cNvCxnSpPr/>
          <p:nvPr/>
        </p:nvCxnSpPr>
        <p:spPr>
          <a:xfrm flipH="1">
            <a:off x="2260315" y="1746607"/>
            <a:ext cx="1017141" cy="308224"/>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65893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7F7C4-8DA5-C365-CEFD-3BE2F759B768}"/>
              </a:ext>
            </a:extLst>
          </p:cNvPr>
          <p:cNvSpPr>
            <a:spLocks noGrp="1"/>
          </p:cNvSpPr>
          <p:nvPr>
            <p:ph type="title"/>
          </p:nvPr>
        </p:nvSpPr>
        <p:spPr/>
        <p:txBody>
          <a:bodyPr/>
          <a:lstStyle/>
          <a:p>
            <a:r>
              <a:rPr lang="en-US" dirty="0"/>
              <a:t>Concurrency Tracking</a:t>
            </a:r>
          </a:p>
        </p:txBody>
      </p:sp>
      <p:pic>
        <p:nvPicPr>
          <p:cNvPr id="9" name="Content Placeholder 8">
            <a:extLst>
              <a:ext uri="{FF2B5EF4-FFF2-40B4-BE49-F238E27FC236}">
                <a16:creationId xmlns:a16="http://schemas.microsoft.com/office/drawing/2014/main" id="{5C13D7EC-7833-25EE-BD55-B91EE2315913}"/>
              </a:ext>
            </a:extLst>
          </p:cNvPr>
          <p:cNvPicPr>
            <a:picLocks noGrp="1" noChangeAspect="1"/>
          </p:cNvPicPr>
          <p:nvPr>
            <p:ph sz="half" idx="1"/>
          </p:nvPr>
        </p:nvPicPr>
        <p:blipFill>
          <a:blip r:embed="rId3"/>
          <a:stretch>
            <a:fillRect/>
          </a:stretch>
        </p:blipFill>
        <p:spPr>
          <a:xfrm>
            <a:off x="180977" y="884497"/>
            <a:ext cx="4314825" cy="2427089"/>
          </a:xfrm>
        </p:spPr>
      </p:pic>
      <p:sp>
        <p:nvSpPr>
          <p:cNvPr id="10" name="Content Placeholder 9">
            <a:extLst>
              <a:ext uri="{FF2B5EF4-FFF2-40B4-BE49-F238E27FC236}">
                <a16:creationId xmlns:a16="http://schemas.microsoft.com/office/drawing/2014/main" id="{3D12C8D6-70AA-145D-D44A-98EA979F8DE7}"/>
              </a:ext>
            </a:extLst>
          </p:cNvPr>
          <p:cNvSpPr>
            <a:spLocks noGrp="1"/>
          </p:cNvSpPr>
          <p:nvPr>
            <p:ph sz="half" idx="2"/>
          </p:nvPr>
        </p:nvSpPr>
        <p:spPr/>
        <p:txBody>
          <a:bodyPr>
            <a:normAutofit lnSpcReduction="10000"/>
          </a:bodyPr>
          <a:lstStyle/>
          <a:p>
            <a:r>
              <a:rPr lang="en-US" dirty="0"/>
              <a:t>Periodically sample all the currently executing tasks</a:t>
            </a:r>
          </a:p>
          <a:p>
            <a:r>
              <a:rPr lang="en-US" dirty="0"/>
              <a:t>Aggregate across N timers</a:t>
            </a:r>
          </a:p>
          <a:p>
            <a:r>
              <a:rPr lang="en-US" dirty="0"/>
              <a:t>Example shown:</a:t>
            </a:r>
          </a:p>
          <a:p>
            <a:pPr lvl="1"/>
            <a:r>
              <a:rPr lang="en-US" dirty="0" err="1"/>
              <a:t>Kokkos</a:t>
            </a:r>
            <a:r>
              <a:rPr lang="en-US" dirty="0"/>
              <a:t> </a:t>
            </a:r>
            <a:r>
              <a:rPr lang="en-US" dirty="0" err="1"/>
              <a:t>Lulesh</a:t>
            </a:r>
            <a:r>
              <a:rPr lang="en-US" dirty="0"/>
              <a:t> with HPX back end</a:t>
            </a:r>
          </a:p>
          <a:p>
            <a:pPr lvl="1"/>
            <a:r>
              <a:rPr lang="en-US" dirty="0"/>
              <a:t>Sampled 200 times per second</a:t>
            </a:r>
          </a:p>
          <a:p>
            <a:pPr lvl="1"/>
            <a:r>
              <a:rPr lang="en-US" dirty="0"/>
              <a:t>10 iterations, size 256</a:t>
            </a:r>
          </a:p>
        </p:txBody>
      </p:sp>
      <p:sp>
        <p:nvSpPr>
          <p:cNvPr id="4" name="Footer Placeholder 3">
            <a:extLst>
              <a:ext uri="{FF2B5EF4-FFF2-40B4-BE49-F238E27FC236}">
                <a16:creationId xmlns:a16="http://schemas.microsoft.com/office/drawing/2014/main" id="{6429DBB2-658E-BE4D-6BFF-D2C84AD935EC}"/>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6E68DF45-1AF6-5A9E-477A-24129C85129C}"/>
              </a:ext>
            </a:extLst>
          </p:cNvPr>
          <p:cNvSpPr>
            <a:spLocks noGrp="1"/>
          </p:cNvSpPr>
          <p:nvPr>
            <p:ph type="sldNum" sz="quarter" idx="12"/>
          </p:nvPr>
        </p:nvSpPr>
        <p:spPr/>
        <p:txBody>
          <a:bodyPr/>
          <a:lstStyle/>
          <a:p>
            <a:fld id="{E758CF0C-250E-7F48-AF3C-1DAAD85AA699}" type="slidenum">
              <a:rPr lang="en-US" altLang="en-US" smtClean="0"/>
              <a:pPr/>
              <a:t>15</a:t>
            </a:fld>
            <a:endParaRPr lang="en-US" altLang="en-US" dirty="0"/>
          </a:p>
        </p:txBody>
      </p:sp>
      <p:sp>
        <p:nvSpPr>
          <p:cNvPr id="3" name="TextBox 2">
            <a:extLst>
              <a:ext uri="{FF2B5EF4-FFF2-40B4-BE49-F238E27FC236}">
                <a16:creationId xmlns:a16="http://schemas.microsoft.com/office/drawing/2014/main" id="{D89C5065-714A-0270-0A2C-1521D13E9DDF}"/>
              </a:ext>
            </a:extLst>
          </p:cNvPr>
          <p:cNvSpPr txBox="1"/>
          <p:nvPr/>
        </p:nvSpPr>
        <p:spPr>
          <a:xfrm>
            <a:off x="307095" y="3674854"/>
            <a:ext cx="4062587" cy="369332"/>
          </a:xfrm>
          <a:prstGeom prst="rect">
            <a:avLst/>
          </a:prstGeom>
          <a:noFill/>
        </p:spPr>
        <p:txBody>
          <a:bodyPr wrap="none" rtlCol="0">
            <a:spAutoFit/>
          </a:bodyPr>
          <a:lstStyle/>
          <a:p>
            <a:r>
              <a:rPr lang="en-US" dirty="0"/>
              <a:t>Helps identify regions of low concurrency</a:t>
            </a:r>
          </a:p>
        </p:txBody>
      </p:sp>
      <p:cxnSp>
        <p:nvCxnSpPr>
          <p:cNvPr id="6" name="Straight Arrow Connector 5">
            <a:extLst>
              <a:ext uri="{FF2B5EF4-FFF2-40B4-BE49-F238E27FC236}">
                <a16:creationId xmlns:a16="http://schemas.microsoft.com/office/drawing/2014/main" id="{5F816448-E302-D806-8EFF-0F083910480D}"/>
              </a:ext>
            </a:extLst>
          </p:cNvPr>
          <p:cNvCxnSpPr>
            <a:cxnSpLocks/>
            <a:stCxn id="3" idx="0"/>
          </p:cNvCxnSpPr>
          <p:nvPr/>
        </p:nvCxnSpPr>
        <p:spPr>
          <a:xfrm flipH="1" flipV="1">
            <a:off x="2208944" y="1931542"/>
            <a:ext cx="129445" cy="1743312"/>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3BC1F266-AEF2-5BA8-D301-D4A9C160535A}"/>
              </a:ext>
            </a:extLst>
          </p:cNvPr>
          <p:cNvCxnSpPr>
            <a:cxnSpLocks/>
            <a:stCxn id="3" idx="0"/>
          </p:cNvCxnSpPr>
          <p:nvPr/>
        </p:nvCxnSpPr>
        <p:spPr>
          <a:xfrm flipV="1">
            <a:off x="2338389" y="2106202"/>
            <a:ext cx="1329485" cy="1568652"/>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19947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68B83A-4F11-532A-7FD2-C30A2FD95495}"/>
              </a:ext>
            </a:extLst>
          </p:cNvPr>
          <p:cNvSpPr>
            <a:spLocks noGrp="1"/>
          </p:cNvSpPr>
          <p:nvPr>
            <p:ph type="title"/>
          </p:nvPr>
        </p:nvSpPr>
        <p:spPr/>
        <p:txBody>
          <a:bodyPr/>
          <a:lstStyle/>
          <a:p>
            <a:r>
              <a:rPr lang="en-US" dirty="0"/>
              <a:t>Concurrency: OpenMP back end</a:t>
            </a:r>
          </a:p>
        </p:txBody>
      </p:sp>
      <p:sp>
        <p:nvSpPr>
          <p:cNvPr id="5" name="Footer Placeholder 4">
            <a:extLst>
              <a:ext uri="{FF2B5EF4-FFF2-40B4-BE49-F238E27FC236}">
                <a16:creationId xmlns:a16="http://schemas.microsoft.com/office/drawing/2014/main" id="{4EAD434E-88DE-4939-4949-143B800D5780}"/>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6" name="Slide Number Placeholder 5">
            <a:extLst>
              <a:ext uri="{FF2B5EF4-FFF2-40B4-BE49-F238E27FC236}">
                <a16:creationId xmlns:a16="http://schemas.microsoft.com/office/drawing/2014/main" id="{6301D340-4DED-E06C-C815-E08293A09816}"/>
              </a:ext>
            </a:extLst>
          </p:cNvPr>
          <p:cNvSpPr>
            <a:spLocks noGrp="1"/>
          </p:cNvSpPr>
          <p:nvPr>
            <p:ph type="sldNum" sz="quarter" idx="12"/>
          </p:nvPr>
        </p:nvSpPr>
        <p:spPr/>
        <p:txBody>
          <a:bodyPr/>
          <a:lstStyle/>
          <a:p>
            <a:fld id="{C311CFAC-FC75-9745-8A4F-846EC7C0E6EA}" type="slidenum">
              <a:rPr lang="en-US" altLang="en-US" smtClean="0"/>
              <a:pPr/>
              <a:t>16</a:t>
            </a:fld>
            <a:endParaRPr lang="en-US" altLang="en-US"/>
          </a:p>
        </p:txBody>
      </p:sp>
      <p:sp>
        <p:nvSpPr>
          <p:cNvPr id="11" name="TextBox 10">
            <a:extLst>
              <a:ext uri="{FF2B5EF4-FFF2-40B4-BE49-F238E27FC236}">
                <a16:creationId xmlns:a16="http://schemas.microsoft.com/office/drawing/2014/main" id="{F73E4FF8-F731-C615-C18B-2E7E2FE9806A}"/>
              </a:ext>
            </a:extLst>
          </p:cNvPr>
          <p:cNvSpPr txBox="1"/>
          <p:nvPr/>
        </p:nvSpPr>
        <p:spPr>
          <a:xfrm>
            <a:off x="75143" y="3566934"/>
            <a:ext cx="1928318" cy="1200329"/>
          </a:xfrm>
          <a:prstGeom prst="rect">
            <a:avLst/>
          </a:prstGeom>
          <a:noFill/>
        </p:spPr>
        <p:txBody>
          <a:bodyPr wrap="square" rtlCol="0">
            <a:spAutoFit/>
          </a:bodyPr>
          <a:lstStyle/>
          <a:p>
            <a:r>
              <a:rPr lang="en-US" dirty="0"/>
              <a:t>Looks like higher concurrency…but barriers aren’t progress</a:t>
            </a:r>
          </a:p>
        </p:txBody>
      </p:sp>
      <p:pic>
        <p:nvPicPr>
          <p:cNvPr id="14" name="Content Placeholder 13">
            <a:extLst>
              <a:ext uri="{FF2B5EF4-FFF2-40B4-BE49-F238E27FC236}">
                <a16:creationId xmlns:a16="http://schemas.microsoft.com/office/drawing/2014/main" id="{E9E48C7A-E491-F65C-74FB-82274DCA66A6}"/>
              </a:ext>
            </a:extLst>
          </p:cNvPr>
          <p:cNvPicPr>
            <a:picLocks noGrp="1" noChangeAspect="1"/>
          </p:cNvPicPr>
          <p:nvPr>
            <p:ph idx="1"/>
          </p:nvPr>
        </p:nvPicPr>
        <p:blipFill>
          <a:blip r:embed="rId2"/>
          <a:stretch>
            <a:fillRect/>
          </a:stretch>
        </p:blipFill>
        <p:spPr>
          <a:xfrm>
            <a:off x="863864" y="600075"/>
            <a:ext cx="7408334" cy="4167188"/>
          </a:xfrm>
          <a:prstGeom prst="rect">
            <a:avLst/>
          </a:prstGeom>
        </p:spPr>
      </p:pic>
      <p:cxnSp>
        <p:nvCxnSpPr>
          <p:cNvPr id="15" name="Straight Arrow Connector 14">
            <a:extLst>
              <a:ext uri="{FF2B5EF4-FFF2-40B4-BE49-F238E27FC236}">
                <a16:creationId xmlns:a16="http://schemas.microsoft.com/office/drawing/2014/main" id="{E3B4C137-3B31-FE3B-45CE-58ADE5EA2E1D}"/>
              </a:ext>
            </a:extLst>
          </p:cNvPr>
          <p:cNvCxnSpPr>
            <a:cxnSpLocks/>
          </p:cNvCxnSpPr>
          <p:nvPr/>
        </p:nvCxnSpPr>
        <p:spPr>
          <a:xfrm flipH="1" flipV="1">
            <a:off x="1921267" y="3246634"/>
            <a:ext cx="82194" cy="976045"/>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7E292F28-05AD-7095-3D48-26AF45A76C55}"/>
              </a:ext>
            </a:extLst>
          </p:cNvPr>
          <p:cNvCxnSpPr>
            <a:cxnSpLocks/>
          </p:cNvCxnSpPr>
          <p:nvPr/>
        </p:nvCxnSpPr>
        <p:spPr>
          <a:xfrm flipV="1">
            <a:off x="2003461" y="2786288"/>
            <a:ext cx="2732535" cy="1415842"/>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57944FBC-6BE1-137F-DA19-0573D74B5E45}"/>
              </a:ext>
            </a:extLst>
          </p:cNvPr>
          <p:cNvCxnSpPr>
            <a:cxnSpLocks/>
          </p:cNvCxnSpPr>
          <p:nvPr/>
        </p:nvCxnSpPr>
        <p:spPr>
          <a:xfrm flipV="1">
            <a:off x="2003461" y="3035050"/>
            <a:ext cx="4943991" cy="1167080"/>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60E3F049-42E4-7771-2B07-90163A4BB7A5}"/>
              </a:ext>
            </a:extLst>
          </p:cNvPr>
          <p:cNvSpPr txBox="1"/>
          <p:nvPr/>
        </p:nvSpPr>
        <p:spPr>
          <a:xfrm>
            <a:off x="6989935" y="3498350"/>
            <a:ext cx="1928318" cy="923330"/>
          </a:xfrm>
          <a:prstGeom prst="rect">
            <a:avLst/>
          </a:prstGeom>
          <a:noFill/>
        </p:spPr>
        <p:txBody>
          <a:bodyPr wrap="square" rtlCol="0">
            <a:spAutoFit/>
          </a:bodyPr>
          <a:lstStyle/>
          <a:p>
            <a:r>
              <a:rPr lang="en-US" dirty="0"/>
              <a:t>…as evidenced by dips in power usage</a:t>
            </a:r>
          </a:p>
        </p:txBody>
      </p:sp>
      <p:cxnSp>
        <p:nvCxnSpPr>
          <p:cNvPr id="3" name="Straight Arrow Connector 2">
            <a:extLst>
              <a:ext uri="{FF2B5EF4-FFF2-40B4-BE49-F238E27FC236}">
                <a16:creationId xmlns:a16="http://schemas.microsoft.com/office/drawing/2014/main" id="{0B48EF53-649F-D0F2-410D-15DE15025626}"/>
              </a:ext>
            </a:extLst>
          </p:cNvPr>
          <p:cNvCxnSpPr>
            <a:cxnSpLocks/>
            <a:stCxn id="2" idx="0"/>
          </p:cNvCxnSpPr>
          <p:nvPr/>
        </p:nvCxnSpPr>
        <p:spPr>
          <a:xfrm flipH="1" flipV="1">
            <a:off x="6989935" y="2571750"/>
            <a:ext cx="964159" cy="926600"/>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7263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C9F21-3F5D-C3E1-69F1-E1AF5547B428}"/>
              </a:ext>
            </a:extLst>
          </p:cNvPr>
          <p:cNvSpPr>
            <a:spLocks noGrp="1"/>
          </p:cNvSpPr>
          <p:nvPr>
            <p:ph type="title"/>
          </p:nvPr>
        </p:nvSpPr>
        <p:spPr/>
        <p:txBody>
          <a:bodyPr wrap="square" anchor="ctr">
            <a:normAutofit/>
          </a:bodyPr>
          <a:lstStyle/>
          <a:p>
            <a:pPr>
              <a:lnSpc>
                <a:spcPct val="90000"/>
              </a:lnSpc>
            </a:pPr>
            <a:r>
              <a:rPr lang="en-US" sz="3400"/>
              <a:t>Profile</a:t>
            </a:r>
            <a:r>
              <a:rPr lang="en-US" sz="3400" baseline="0"/>
              <a:t> Formats</a:t>
            </a:r>
            <a:endParaRPr lang="en-US" sz="3400"/>
          </a:p>
        </p:txBody>
      </p:sp>
      <p:sp>
        <p:nvSpPr>
          <p:cNvPr id="3" name="Content Placeholder 2">
            <a:extLst>
              <a:ext uri="{FF2B5EF4-FFF2-40B4-BE49-F238E27FC236}">
                <a16:creationId xmlns:a16="http://schemas.microsoft.com/office/drawing/2014/main" id="{45AF9036-C755-8BB1-89DD-539C33D3A5E7}"/>
              </a:ext>
            </a:extLst>
          </p:cNvPr>
          <p:cNvSpPr>
            <a:spLocks noGrp="1"/>
          </p:cNvSpPr>
          <p:nvPr>
            <p:ph sz="half" idx="1"/>
          </p:nvPr>
        </p:nvSpPr>
        <p:spPr>
          <a:xfrm>
            <a:off x="180869" y="772344"/>
            <a:ext cx="3839509" cy="3822279"/>
          </a:xfrm>
        </p:spPr>
        <p:txBody>
          <a:bodyPr wrap="square" anchor="t">
            <a:normAutofit/>
          </a:bodyPr>
          <a:lstStyle/>
          <a:p>
            <a:pPr>
              <a:lnSpc>
                <a:spcPct val="90000"/>
              </a:lnSpc>
            </a:pPr>
            <a:r>
              <a:rPr lang="en-US" sz="1500" dirty="0"/>
              <a:t>All timer &amp; counter data</a:t>
            </a:r>
          </a:p>
          <a:p>
            <a:pPr>
              <a:lnSpc>
                <a:spcPct val="90000"/>
              </a:lnSpc>
            </a:pPr>
            <a:r>
              <a:rPr lang="en-US" sz="1500" b="1" dirty="0"/>
              <a:t>Flat profile:</a:t>
            </a:r>
          </a:p>
          <a:p>
            <a:pPr lvl="1">
              <a:lnSpc>
                <a:spcPct val="90000"/>
              </a:lnSpc>
            </a:pPr>
            <a:r>
              <a:rPr lang="en-US" sz="1500" dirty="0"/>
              <a:t>Text summary to screen – all ranks merged with MPI or HPX at end of execution</a:t>
            </a:r>
          </a:p>
          <a:p>
            <a:pPr lvl="1">
              <a:lnSpc>
                <a:spcPct val="90000"/>
              </a:lnSpc>
            </a:pPr>
            <a:r>
              <a:rPr lang="en-US" sz="1500" dirty="0"/>
              <a:t>CSV (for Python ingestion)</a:t>
            </a:r>
          </a:p>
          <a:p>
            <a:pPr lvl="1">
              <a:lnSpc>
                <a:spcPct val="90000"/>
              </a:lnSpc>
            </a:pPr>
            <a:r>
              <a:rPr lang="en-US" sz="1500" dirty="0"/>
              <a:t>TAU Profiles (</a:t>
            </a:r>
            <a:r>
              <a:rPr lang="en-US" sz="1500" dirty="0" err="1"/>
              <a:t>ParaProf</a:t>
            </a:r>
            <a:r>
              <a:rPr lang="en-US" sz="1500" dirty="0"/>
              <a:t>)</a:t>
            </a:r>
          </a:p>
          <a:p>
            <a:pPr>
              <a:lnSpc>
                <a:spcPct val="90000"/>
              </a:lnSpc>
            </a:pPr>
            <a:r>
              <a:rPr lang="en-US" sz="1500" b="1" dirty="0"/>
              <a:t>Task graphs/trees:</a:t>
            </a:r>
          </a:p>
          <a:p>
            <a:pPr lvl="1">
              <a:lnSpc>
                <a:spcPct val="90000"/>
              </a:lnSpc>
            </a:pPr>
            <a:r>
              <a:rPr lang="en-US" sz="1500" dirty="0"/>
              <a:t>Hatchet-like JSON (still working on importer library for Hatchet) </a:t>
            </a:r>
            <a:r>
              <a:rPr lang="en-US" sz="1500" dirty="0">
                <a:hlinkClick r:id="rId3"/>
              </a:rPr>
              <a:t>https://hatchet.readthedocs.io</a:t>
            </a:r>
            <a:r>
              <a:rPr lang="en-US" sz="1500" dirty="0"/>
              <a:t> </a:t>
            </a:r>
          </a:p>
          <a:p>
            <a:pPr lvl="1">
              <a:lnSpc>
                <a:spcPct val="90000"/>
              </a:lnSpc>
            </a:pPr>
            <a:r>
              <a:rPr lang="en-US" sz="1500" dirty="0" err="1"/>
              <a:t>Graphviz</a:t>
            </a:r>
            <a:r>
              <a:rPr lang="en-US" sz="1500" dirty="0"/>
              <a:t> dot files</a:t>
            </a:r>
          </a:p>
          <a:p>
            <a:pPr lvl="1">
              <a:lnSpc>
                <a:spcPct val="90000"/>
              </a:lnSpc>
            </a:pPr>
            <a:r>
              <a:rPr lang="en-US" sz="1500" dirty="0"/>
              <a:t>Txt files (similar to </a:t>
            </a:r>
            <a:r>
              <a:rPr lang="en-US" sz="1500" dirty="0" err="1"/>
              <a:t>Trilinos</a:t>
            </a:r>
            <a:r>
              <a:rPr lang="en-US" sz="1500" dirty="0"/>
              <a:t> profiler output)</a:t>
            </a:r>
          </a:p>
        </p:txBody>
      </p:sp>
      <p:sp>
        <p:nvSpPr>
          <p:cNvPr id="4" name="Footer Placeholder 3">
            <a:extLst>
              <a:ext uri="{FF2B5EF4-FFF2-40B4-BE49-F238E27FC236}">
                <a16:creationId xmlns:a16="http://schemas.microsoft.com/office/drawing/2014/main" id="{BEF13C29-AA81-82C6-4D6A-B8F844D49E9F}"/>
              </a:ext>
            </a:extLst>
          </p:cNvPr>
          <p:cNvSpPr>
            <a:spLocks noGrp="1"/>
          </p:cNvSpPr>
          <p:nvPr>
            <p:ph type="ftr" sz="quarter" idx="11"/>
          </p:nvPr>
        </p:nvSpPr>
        <p:spPr/>
        <p:txBody>
          <a:bodyPr anchor="ctr">
            <a:normAutofit/>
          </a:bodyPr>
          <a:lstStyle/>
          <a:p>
            <a:pPr>
              <a:spcAft>
                <a:spcPts val="600"/>
              </a:spcAft>
            </a:pPr>
            <a:r>
              <a:rPr lang="en-US"/>
              <a:t>SC22 | Dallas, TX | hpc accelerates. ESPM Workshop, Nov. 14 2022</a:t>
            </a:r>
          </a:p>
        </p:txBody>
      </p:sp>
      <p:sp>
        <p:nvSpPr>
          <p:cNvPr id="5" name="Slide Number Placeholder 4">
            <a:extLst>
              <a:ext uri="{FF2B5EF4-FFF2-40B4-BE49-F238E27FC236}">
                <a16:creationId xmlns:a16="http://schemas.microsoft.com/office/drawing/2014/main" id="{C173197B-EF62-0839-3EE7-9E49EAAFA52D}"/>
              </a:ext>
            </a:extLst>
          </p:cNvPr>
          <p:cNvSpPr>
            <a:spLocks noGrp="1"/>
          </p:cNvSpPr>
          <p:nvPr>
            <p:ph type="sldNum" sz="quarter" idx="12"/>
          </p:nvPr>
        </p:nvSpPr>
        <p:spPr/>
        <p:txBody>
          <a:bodyPr wrap="square" anchor="ctr">
            <a:normAutofit/>
          </a:bodyPr>
          <a:lstStyle/>
          <a:p>
            <a:pPr>
              <a:spcAft>
                <a:spcPts val="600"/>
              </a:spcAft>
            </a:pPr>
            <a:fld id="{E758CF0C-250E-7F48-AF3C-1DAAD85AA699}" type="slidenum">
              <a:rPr lang="en-US" altLang="en-US" smtClean="0"/>
              <a:pPr>
                <a:spcAft>
                  <a:spcPts val="600"/>
                </a:spcAft>
              </a:pPr>
              <a:t>17</a:t>
            </a:fld>
            <a:endParaRPr lang="en-US" altLang="en-US"/>
          </a:p>
        </p:txBody>
      </p:sp>
      <p:pic>
        <p:nvPicPr>
          <p:cNvPr id="10" name="Content Placeholder 9">
            <a:extLst>
              <a:ext uri="{FF2B5EF4-FFF2-40B4-BE49-F238E27FC236}">
                <a16:creationId xmlns:a16="http://schemas.microsoft.com/office/drawing/2014/main" id="{7ECECB00-4FE5-FAFD-AEA8-0A3E1797B534}"/>
              </a:ext>
            </a:extLst>
          </p:cNvPr>
          <p:cNvPicPr>
            <a:picLocks noGrp="1" noChangeAspect="1"/>
          </p:cNvPicPr>
          <p:nvPr>
            <p:ph sz="half" idx="2"/>
          </p:nvPr>
        </p:nvPicPr>
        <p:blipFill>
          <a:blip r:embed="rId4"/>
          <a:stretch>
            <a:fillRect/>
          </a:stretch>
        </p:blipFill>
        <p:spPr>
          <a:xfrm>
            <a:off x="4149878" y="590180"/>
            <a:ext cx="2542281" cy="4206240"/>
          </a:xfrm>
          <a:prstGeom prst="rect">
            <a:avLst/>
          </a:prstGeom>
          <a:noFill/>
        </p:spPr>
      </p:pic>
      <p:cxnSp>
        <p:nvCxnSpPr>
          <p:cNvPr id="11" name="Straight Arrow Connector 10">
            <a:extLst>
              <a:ext uri="{FF2B5EF4-FFF2-40B4-BE49-F238E27FC236}">
                <a16:creationId xmlns:a16="http://schemas.microsoft.com/office/drawing/2014/main" id="{E2EF0CFB-F232-D492-A462-84FD2D5CEAEE}"/>
              </a:ext>
            </a:extLst>
          </p:cNvPr>
          <p:cNvCxnSpPr>
            <a:cxnSpLocks/>
            <a:endCxn id="10" idx="1"/>
          </p:cNvCxnSpPr>
          <p:nvPr/>
        </p:nvCxnSpPr>
        <p:spPr>
          <a:xfrm flipV="1">
            <a:off x="3374335" y="2693300"/>
            <a:ext cx="775543" cy="412678"/>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14" name="Picture 13">
            <a:extLst>
              <a:ext uri="{FF2B5EF4-FFF2-40B4-BE49-F238E27FC236}">
                <a16:creationId xmlns:a16="http://schemas.microsoft.com/office/drawing/2014/main" id="{3F5D1823-F894-B5CC-3667-5967661EF4CC}"/>
              </a:ext>
            </a:extLst>
          </p:cNvPr>
          <p:cNvPicPr>
            <a:picLocks noChangeAspect="1"/>
          </p:cNvPicPr>
          <p:nvPr/>
        </p:nvPicPr>
        <p:blipFill>
          <a:blip r:embed="rId5"/>
          <a:stretch>
            <a:fillRect/>
          </a:stretch>
        </p:blipFill>
        <p:spPr>
          <a:xfrm>
            <a:off x="6697261" y="590179"/>
            <a:ext cx="2434969" cy="4206240"/>
          </a:xfrm>
          <a:prstGeom prst="rect">
            <a:avLst/>
          </a:prstGeom>
        </p:spPr>
      </p:pic>
      <p:sp>
        <p:nvSpPr>
          <p:cNvPr id="18" name="TextBox 17">
            <a:extLst>
              <a:ext uri="{FF2B5EF4-FFF2-40B4-BE49-F238E27FC236}">
                <a16:creationId xmlns:a16="http://schemas.microsoft.com/office/drawing/2014/main" id="{CD69C0D0-4CFD-ACFF-31D3-80F4E4D043B9}"/>
              </a:ext>
            </a:extLst>
          </p:cNvPr>
          <p:cNvSpPr txBox="1"/>
          <p:nvPr/>
        </p:nvSpPr>
        <p:spPr>
          <a:xfrm>
            <a:off x="4224970" y="3417994"/>
            <a:ext cx="4847417" cy="369332"/>
          </a:xfrm>
          <a:prstGeom prst="rect">
            <a:avLst/>
          </a:prstGeom>
          <a:solidFill>
            <a:schemeClr val="bg1">
              <a:alpha val="72411"/>
            </a:schemeClr>
          </a:solidFill>
          <a:ln>
            <a:solidFill>
              <a:schemeClr val="tx1"/>
            </a:solidFill>
          </a:ln>
        </p:spPr>
        <p:txBody>
          <a:bodyPr wrap="none" rtlCol="0">
            <a:spAutoFit/>
          </a:bodyPr>
          <a:lstStyle/>
          <a:p>
            <a:r>
              <a:rPr lang="en-US" i="1" dirty="0"/>
              <a:t>Example: </a:t>
            </a:r>
            <a:r>
              <a:rPr lang="en-US" i="1" dirty="0" err="1"/>
              <a:t>Lulesh</a:t>
            </a:r>
            <a:r>
              <a:rPr lang="en-US" i="1" dirty="0"/>
              <a:t> </a:t>
            </a:r>
            <a:r>
              <a:rPr lang="en-US" i="1" dirty="0" err="1"/>
              <a:t>Kokkos</a:t>
            </a:r>
            <a:r>
              <a:rPr lang="en-US" i="1" dirty="0"/>
              <a:t> with CUDA, HIP back ends</a:t>
            </a:r>
          </a:p>
        </p:txBody>
      </p:sp>
    </p:spTree>
    <p:extLst>
      <p:ext uri="{BB962C8B-B14F-4D97-AF65-F5344CB8AC3E}">
        <p14:creationId xmlns:p14="http://schemas.microsoft.com/office/powerpoint/2010/main" val="3432069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96077-C4AE-C662-5D49-097163C65AEC}"/>
              </a:ext>
            </a:extLst>
          </p:cNvPr>
          <p:cNvSpPr>
            <a:spLocks noGrp="1"/>
          </p:cNvSpPr>
          <p:nvPr>
            <p:ph type="title"/>
          </p:nvPr>
        </p:nvSpPr>
        <p:spPr>
          <a:xfrm>
            <a:off x="0" y="0"/>
            <a:ext cx="9144000" cy="590180"/>
          </a:xfrm>
        </p:spPr>
        <p:txBody>
          <a:bodyPr wrap="square" anchor="ctr">
            <a:normAutofit/>
          </a:bodyPr>
          <a:lstStyle/>
          <a:p>
            <a:pPr>
              <a:lnSpc>
                <a:spcPct val="90000"/>
              </a:lnSpc>
            </a:pPr>
            <a:r>
              <a:rPr lang="en-US" sz="3400"/>
              <a:t>Trace Formats</a:t>
            </a:r>
          </a:p>
        </p:txBody>
      </p:sp>
      <p:sp>
        <p:nvSpPr>
          <p:cNvPr id="3" name="Content Placeholder 2">
            <a:extLst>
              <a:ext uri="{FF2B5EF4-FFF2-40B4-BE49-F238E27FC236}">
                <a16:creationId xmlns:a16="http://schemas.microsoft.com/office/drawing/2014/main" id="{3E3E6CA7-3CD1-9357-C69F-3ED7EEB6BD76}"/>
              </a:ext>
            </a:extLst>
          </p:cNvPr>
          <p:cNvSpPr>
            <a:spLocks noGrp="1"/>
          </p:cNvSpPr>
          <p:nvPr>
            <p:ph sz="half" idx="1"/>
          </p:nvPr>
        </p:nvSpPr>
        <p:spPr>
          <a:xfrm>
            <a:off x="180870" y="772344"/>
            <a:ext cx="4314930" cy="3822279"/>
          </a:xfrm>
        </p:spPr>
        <p:txBody>
          <a:bodyPr wrap="square" anchor="t">
            <a:normAutofit/>
          </a:bodyPr>
          <a:lstStyle/>
          <a:p>
            <a:pPr>
              <a:lnSpc>
                <a:spcPct val="90000"/>
              </a:lnSpc>
            </a:pPr>
            <a:r>
              <a:rPr lang="en-US" sz="2200"/>
              <a:t>OTF2 up to v 2.3</a:t>
            </a:r>
          </a:p>
          <a:p>
            <a:pPr lvl="1">
              <a:lnSpc>
                <a:spcPct val="90000"/>
              </a:lnSpc>
            </a:pPr>
            <a:r>
              <a:rPr lang="en-US" sz="2200"/>
              <a:t>3.0 has API changes, haven’t been incorporated yet</a:t>
            </a:r>
          </a:p>
          <a:p>
            <a:pPr lvl="1">
              <a:lnSpc>
                <a:spcPct val="90000"/>
              </a:lnSpc>
            </a:pPr>
            <a:r>
              <a:rPr lang="en-US" sz="2200"/>
              <a:t>Visualized with </a:t>
            </a:r>
            <a:r>
              <a:rPr lang="en-US" sz="2200" err="1"/>
              <a:t>Vampir</a:t>
            </a:r>
            <a:r>
              <a:rPr lang="en-US" sz="2200"/>
              <a:t> or Traveler / </a:t>
            </a:r>
            <a:r>
              <a:rPr lang="en-US" sz="2200" err="1"/>
              <a:t>JetLag</a:t>
            </a:r>
            <a:endParaRPr lang="en-US" sz="2200"/>
          </a:p>
          <a:p>
            <a:pPr>
              <a:lnSpc>
                <a:spcPct val="90000"/>
              </a:lnSpc>
            </a:pPr>
            <a:r>
              <a:rPr lang="en-US" sz="2200"/>
              <a:t>Google Trace Events Format</a:t>
            </a:r>
          </a:p>
          <a:p>
            <a:pPr lvl="1">
              <a:lnSpc>
                <a:spcPct val="90000"/>
              </a:lnSpc>
            </a:pPr>
            <a:r>
              <a:rPr lang="en-US" sz="2200"/>
              <a:t>JSON support only (native support coming soon)</a:t>
            </a:r>
          </a:p>
          <a:p>
            <a:pPr lvl="1">
              <a:lnSpc>
                <a:spcPct val="90000"/>
              </a:lnSpc>
            </a:pPr>
            <a:r>
              <a:rPr lang="en-US" sz="2200"/>
              <a:t>Visualized with Perfetto</a:t>
            </a:r>
          </a:p>
          <a:p>
            <a:pPr lvl="1">
              <a:lnSpc>
                <a:spcPct val="90000"/>
              </a:lnSpc>
            </a:pPr>
            <a:r>
              <a:rPr lang="en-US" sz="2200"/>
              <a:t>Some scaling issues (memory limit of web browser)</a:t>
            </a:r>
          </a:p>
        </p:txBody>
      </p:sp>
      <p:pic>
        <p:nvPicPr>
          <p:cNvPr id="6" name="Picture 5">
            <a:extLst>
              <a:ext uri="{FF2B5EF4-FFF2-40B4-BE49-F238E27FC236}">
                <a16:creationId xmlns:a16="http://schemas.microsoft.com/office/drawing/2014/main" id="{252D6D75-25EE-1EAA-302C-FE1B93A4B7CF}"/>
              </a:ext>
            </a:extLst>
          </p:cNvPr>
          <p:cNvPicPr>
            <a:picLocks noChangeAspect="1"/>
          </p:cNvPicPr>
          <p:nvPr/>
        </p:nvPicPr>
        <p:blipFill rotWithShape="1">
          <a:blip r:embed="rId3"/>
          <a:srcRect l="3516" t="11845" r="3581" b="7623"/>
          <a:stretch/>
        </p:blipFill>
        <p:spPr>
          <a:xfrm>
            <a:off x="4648199" y="1323064"/>
            <a:ext cx="4284785" cy="2720838"/>
          </a:xfrm>
          <a:prstGeom prst="rect">
            <a:avLst/>
          </a:prstGeom>
          <a:noFill/>
        </p:spPr>
      </p:pic>
      <p:sp>
        <p:nvSpPr>
          <p:cNvPr id="4" name="Footer Placeholder 3">
            <a:extLst>
              <a:ext uri="{FF2B5EF4-FFF2-40B4-BE49-F238E27FC236}">
                <a16:creationId xmlns:a16="http://schemas.microsoft.com/office/drawing/2014/main" id="{F8C1E23A-9D20-9BC5-F0A3-8CB0BC1273AC}"/>
              </a:ext>
            </a:extLst>
          </p:cNvPr>
          <p:cNvSpPr>
            <a:spLocks noGrp="1"/>
          </p:cNvSpPr>
          <p:nvPr>
            <p:ph type="ftr" sz="quarter" idx="11"/>
          </p:nvPr>
        </p:nvSpPr>
        <p:spPr>
          <a:xfrm>
            <a:off x="0" y="4776787"/>
            <a:ext cx="7158182" cy="366713"/>
          </a:xfrm>
        </p:spPr>
        <p:txBody>
          <a:bodyPr anchor="ctr">
            <a:normAutofit/>
          </a:bodyPr>
          <a:lstStyle/>
          <a:p>
            <a:pPr>
              <a:spcAft>
                <a:spcPts val="600"/>
              </a:spcAft>
            </a:pPr>
            <a:r>
              <a:rPr lang="en-US"/>
              <a:t>SC22 | Dallas, TX | hpc accelerates. ESPM Workshop, Nov. 14 2022</a:t>
            </a:r>
          </a:p>
        </p:txBody>
      </p:sp>
      <p:sp>
        <p:nvSpPr>
          <p:cNvPr id="5" name="Slide Number Placeholder 4">
            <a:extLst>
              <a:ext uri="{FF2B5EF4-FFF2-40B4-BE49-F238E27FC236}">
                <a16:creationId xmlns:a16="http://schemas.microsoft.com/office/drawing/2014/main" id="{F07D5B5E-B07F-0FDE-BBB2-76FBD0813C85}"/>
              </a:ext>
            </a:extLst>
          </p:cNvPr>
          <p:cNvSpPr>
            <a:spLocks noGrp="1"/>
          </p:cNvSpPr>
          <p:nvPr>
            <p:ph type="sldNum" sz="quarter" idx="12"/>
          </p:nvPr>
        </p:nvSpPr>
        <p:spPr>
          <a:xfrm>
            <a:off x="6553200" y="4776787"/>
            <a:ext cx="2133600" cy="366713"/>
          </a:xfrm>
        </p:spPr>
        <p:txBody>
          <a:bodyPr wrap="square" anchor="ctr">
            <a:normAutofit/>
          </a:bodyPr>
          <a:lstStyle/>
          <a:p>
            <a:pPr>
              <a:spcAft>
                <a:spcPts val="600"/>
              </a:spcAft>
            </a:pPr>
            <a:fld id="{E758CF0C-250E-7F48-AF3C-1DAAD85AA699}" type="slidenum">
              <a:rPr lang="en-US" altLang="en-US" smtClean="0"/>
              <a:pPr>
                <a:spcAft>
                  <a:spcPts val="600"/>
                </a:spcAft>
              </a:pPr>
              <a:t>18</a:t>
            </a:fld>
            <a:endParaRPr lang="en-US" altLang="en-US"/>
          </a:p>
        </p:txBody>
      </p:sp>
      <p:cxnSp>
        <p:nvCxnSpPr>
          <p:cNvPr id="7" name="Straight Arrow Connector 6">
            <a:extLst>
              <a:ext uri="{FF2B5EF4-FFF2-40B4-BE49-F238E27FC236}">
                <a16:creationId xmlns:a16="http://schemas.microsoft.com/office/drawing/2014/main" id="{BBDBB3AD-2C93-F957-E45C-E1D5F3E473A9}"/>
              </a:ext>
            </a:extLst>
          </p:cNvPr>
          <p:cNvCxnSpPr>
            <a:cxnSpLocks/>
          </p:cNvCxnSpPr>
          <p:nvPr/>
        </p:nvCxnSpPr>
        <p:spPr>
          <a:xfrm flipV="1">
            <a:off x="3756991" y="3185491"/>
            <a:ext cx="815009" cy="546652"/>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8462816B-3CE5-C781-1055-7BA8D4966D67}"/>
              </a:ext>
            </a:extLst>
          </p:cNvPr>
          <p:cNvSpPr txBox="1"/>
          <p:nvPr/>
        </p:nvSpPr>
        <p:spPr>
          <a:xfrm>
            <a:off x="4736835" y="4225291"/>
            <a:ext cx="4196149" cy="369332"/>
          </a:xfrm>
          <a:prstGeom prst="rect">
            <a:avLst/>
          </a:prstGeom>
          <a:noFill/>
        </p:spPr>
        <p:txBody>
          <a:bodyPr wrap="none" rtlCol="0">
            <a:spAutoFit/>
          </a:bodyPr>
          <a:lstStyle/>
          <a:p>
            <a:r>
              <a:rPr lang="en-US" i="1" dirty="0"/>
              <a:t>Example: </a:t>
            </a:r>
            <a:r>
              <a:rPr lang="en-US" i="1" dirty="0" err="1"/>
              <a:t>Lulesh</a:t>
            </a:r>
            <a:r>
              <a:rPr lang="en-US" i="1" dirty="0"/>
              <a:t> </a:t>
            </a:r>
            <a:r>
              <a:rPr lang="en-US" i="1" dirty="0" err="1"/>
              <a:t>Kokkos</a:t>
            </a:r>
            <a:r>
              <a:rPr lang="en-US" i="1" dirty="0"/>
              <a:t> with HPX back end</a:t>
            </a:r>
          </a:p>
        </p:txBody>
      </p:sp>
    </p:spTree>
    <p:extLst>
      <p:ext uri="{BB962C8B-B14F-4D97-AF65-F5344CB8AC3E}">
        <p14:creationId xmlns:p14="http://schemas.microsoft.com/office/powerpoint/2010/main" val="949042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ECE6-1E48-1CEC-D8F2-CB4F591B481D}"/>
              </a:ext>
            </a:extLst>
          </p:cNvPr>
          <p:cNvSpPr>
            <a:spLocks noGrp="1"/>
          </p:cNvSpPr>
          <p:nvPr>
            <p:ph type="title"/>
          </p:nvPr>
        </p:nvSpPr>
        <p:spPr/>
        <p:txBody>
          <a:bodyPr/>
          <a:lstStyle/>
          <a:p>
            <a:r>
              <a:rPr lang="en-US" dirty="0"/>
              <a:t>Scatterplots</a:t>
            </a:r>
          </a:p>
        </p:txBody>
      </p:sp>
      <p:sp>
        <p:nvSpPr>
          <p:cNvPr id="7" name="Text Placeholder 6">
            <a:extLst>
              <a:ext uri="{FF2B5EF4-FFF2-40B4-BE49-F238E27FC236}">
                <a16:creationId xmlns:a16="http://schemas.microsoft.com/office/drawing/2014/main" id="{7485B1D2-9F65-8D1D-4937-A64FA9AE5921}"/>
              </a:ext>
            </a:extLst>
          </p:cNvPr>
          <p:cNvSpPr>
            <a:spLocks noGrp="1"/>
          </p:cNvSpPr>
          <p:nvPr>
            <p:ph type="body" idx="1"/>
          </p:nvPr>
        </p:nvSpPr>
        <p:spPr/>
        <p:txBody>
          <a:bodyPr/>
          <a:lstStyle/>
          <a:p>
            <a:r>
              <a:rPr lang="en-US" dirty="0"/>
              <a:t>Monitoring Data (periodic)</a:t>
            </a:r>
          </a:p>
        </p:txBody>
      </p:sp>
      <p:pic>
        <p:nvPicPr>
          <p:cNvPr id="12" name="Content Placeholder 11">
            <a:extLst>
              <a:ext uri="{FF2B5EF4-FFF2-40B4-BE49-F238E27FC236}">
                <a16:creationId xmlns:a16="http://schemas.microsoft.com/office/drawing/2014/main" id="{EFEA15C7-FAFE-418B-0DA2-73376B512D1A}"/>
              </a:ext>
            </a:extLst>
          </p:cNvPr>
          <p:cNvPicPr>
            <a:picLocks noGrp="1" noChangeAspect="1"/>
          </p:cNvPicPr>
          <p:nvPr>
            <p:ph sz="half" idx="2"/>
          </p:nvPr>
        </p:nvPicPr>
        <p:blipFill>
          <a:blip r:embed="rId3"/>
          <a:srcRect/>
          <a:stretch/>
        </p:blipFill>
        <p:spPr>
          <a:xfrm>
            <a:off x="309562" y="2039327"/>
            <a:ext cx="3657600" cy="914400"/>
          </a:xfrm>
        </p:spPr>
      </p:pic>
      <p:sp>
        <p:nvSpPr>
          <p:cNvPr id="9" name="Text Placeholder 8">
            <a:extLst>
              <a:ext uri="{FF2B5EF4-FFF2-40B4-BE49-F238E27FC236}">
                <a16:creationId xmlns:a16="http://schemas.microsoft.com/office/drawing/2014/main" id="{337EC11A-A1F7-822A-B25F-BAEEF0D31CCC}"/>
              </a:ext>
            </a:extLst>
          </p:cNvPr>
          <p:cNvSpPr>
            <a:spLocks noGrp="1"/>
          </p:cNvSpPr>
          <p:nvPr>
            <p:ph type="body" sz="quarter" idx="3"/>
          </p:nvPr>
        </p:nvSpPr>
        <p:spPr/>
        <p:txBody>
          <a:bodyPr/>
          <a:lstStyle/>
          <a:p>
            <a:r>
              <a:rPr lang="en-US" dirty="0"/>
              <a:t>Progress Data (events)</a:t>
            </a:r>
          </a:p>
        </p:txBody>
      </p:sp>
      <p:pic>
        <p:nvPicPr>
          <p:cNvPr id="14" name="Content Placeholder 13">
            <a:extLst>
              <a:ext uri="{FF2B5EF4-FFF2-40B4-BE49-F238E27FC236}">
                <a16:creationId xmlns:a16="http://schemas.microsoft.com/office/drawing/2014/main" id="{094C878C-D048-55B9-7E22-A2310425AEC1}"/>
              </a:ext>
            </a:extLst>
          </p:cNvPr>
          <p:cNvPicPr>
            <a:picLocks noGrp="1" noChangeAspect="1"/>
          </p:cNvPicPr>
          <p:nvPr>
            <p:ph sz="quarter" idx="4"/>
          </p:nvPr>
        </p:nvPicPr>
        <p:blipFill>
          <a:blip r:embed="rId4"/>
          <a:stretch>
            <a:fillRect/>
          </a:stretch>
        </p:blipFill>
        <p:spPr>
          <a:xfrm>
            <a:off x="309562" y="1099553"/>
            <a:ext cx="3657604" cy="914400"/>
          </a:xfrm>
        </p:spPr>
      </p:pic>
      <p:sp>
        <p:nvSpPr>
          <p:cNvPr id="4" name="Footer Placeholder 3">
            <a:extLst>
              <a:ext uri="{FF2B5EF4-FFF2-40B4-BE49-F238E27FC236}">
                <a16:creationId xmlns:a16="http://schemas.microsoft.com/office/drawing/2014/main" id="{107848AC-6F51-F115-56BA-A839E3F2C0A2}"/>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D2298C00-4108-7FFE-2094-EC7840633ED5}"/>
              </a:ext>
            </a:extLst>
          </p:cNvPr>
          <p:cNvSpPr>
            <a:spLocks noGrp="1"/>
          </p:cNvSpPr>
          <p:nvPr>
            <p:ph type="sldNum" sz="quarter" idx="12"/>
          </p:nvPr>
        </p:nvSpPr>
        <p:spPr/>
        <p:txBody>
          <a:bodyPr/>
          <a:lstStyle/>
          <a:p>
            <a:fld id="{E758CF0C-250E-7F48-AF3C-1DAAD85AA699}" type="slidenum">
              <a:rPr lang="en-US" altLang="en-US" smtClean="0"/>
              <a:pPr/>
              <a:t>19</a:t>
            </a:fld>
            <a:endParaRPr lang="en-US" altLang="en-US" dirty="0"/>
          </a:p>
        </p:txBody>
      </p:sp>
      <p:pic>
        <p:nvPicPr>
          <p:cNvPr id="18" name="Picture 17">
            <a:extLst>
              <a:ext uri="{FF2B5EF4-FFF2-40B4-BE49-F238E27FC236}">
                <a16:creationId xmlns:a16="http://schemas.microsoft.com/office/drawing/2014/main" id="{02C2BC99-DAEA-3E3F-2D36-CF57B706BF09}"/>
              </a:ext>
            </a:extLst>
          </p:cNvPr>
          <p:cNvPicPr>
            <a:picLocks noChangeAspect="1"/>
          </p:cNvPicPr>
          <p:nvPr/>
        </p:nvPicPr>
        <p:blipFill>
          <a:blip r:embed="rId5"/>
          <a:stretch>
            <a:fillRect/>
          </a:stretch>
        </p:blipFill>
        <p:spPr>
          <a:xfrm>
            <a:off x="309562" y="2958111"/>
            <a:ext cx="3657600" cy="914400"/>
          </a:xfrm>
          <a:prstGeom prst="rect">
            <a:avLst/>
          </a:prstGeom>
        </p:spPr>
      </p:pic>
      <p:pic>
        <p:nvPicPr>
          <p:cNvPr id="20" name="Picture 19">
            <a:extLst>
              <a:ext uri="{FF2B5EF4-FFF2-40B4-BE49-F238E27FC236}">
                <a16:creationId xmlns:a16="http://schemas.microsoft.com/office/drawing/2014/main" id="{4A0BFD4D-8BE4-0A71-15F2-511DB69CE849}"/>
              </a:ext>
            </a:extLst>
          </p:cNvPr>
          <p:cNvPicPr>
            <a:picLocks noChangeAspect="1"/>
          </p:cNvPicPr>
          <p:nvPr/>
        </p:nvPicPr>
        <p:blipFill>
          <a:blip r:embed="rId6"/>
          <a:stretch>
            <a:fillRect/>
          </a:stretch>
        </p:blipFill>
        <p:spPr>
          <a:xfrm>
            <a:off x="309565" y="3851789"/>
            <a:ext cx="3657597" cy="914400"/>
          </a:xfrm>
          <a:prstGeom prst="rect">
            <a:avLst/>
          </a:prstGeom>
        </p:spPr>
      </p:pic>
      <p:pic>
        <p:nvPicPr>
          <p:cNvPr id="22" name="Picture 21">
            <a:extLst>
              <a:ext uri="{FF2B5EF4-FFF2-40B4-BE49-F238E27FC236}">
                <a16:creationId xmlns:a16="http://schemas.microsoft.com/office/drawing/2014/main" id="{29416063-6C3E-3E06-9323-291461882C55}"/>
              </a:ext>
            </a:extLst>
          </p:cNvPr>
          <p:cNvPicPr>
            <a:picLocks noChangeAspect="1"/>
          </p:cNvPicPr>
          <p:nvPr/>
        </p:nvPicPr>
        <p:blipFill>
          <a:blip r:embed="rId7"/>
          <a:stretch>
            <a:fillRect/>
          </a:stretch>
        </p:blipFill>
        <p:spPr>
          <a:xfrm>
            <a:off x="4724400" y="1100957"/>
            <a:ext cx="3657600" cy="914400"/>
          </a:xfrm>
          <a:prstGeom prst="rect">
            <a:avLst/>
          </a:prstGeom>
        </p:spPr>
      </p:pic>
      <p:pic>
        <p:nvPicPr>
          <p:cNvPr id="28" name="Picture 27">
            <a:extLst>
              <a:ext uri="{FF2B5EF4-FFF2-40B4-BE49-F238E27FC236}">
                <a16:creationId xmlns:a16="http://schemas.microsoft.com/office/drawing/2014/main" id="{B498B801-2AF8-ED55-2786-EBC5E7722DF6}"/>
              </a:ext>
            </a:extLst>
          </p:cNvPr>
          <p:cNvPicPr>
            <a:picLocks noChangeAspect="1"/>
          </p:cNvPicPr>
          <p:nvPr/>
        </p:nvPicPr>
        <p:blipFill>
          <a:blip r:embed="rId8"/>
          <a:stretch>
            <a:fillRect/>
          </a:stretch>
        </p:blipFill>
        <p:spPr>
          <a:xfrm>
            <a:off x="4724400" y="2953049"/>
            <a:ext cx="3657600" cy="914400"/>
          </a:xfrm>
          <a:prstGeom prst="rect">
            <a:avLst/>
          </a:prstGeom>
        </p:spPr>
      </p:pic>
      <p:pic>
        <p:nvPicPr>
          <p:cNvPr id="30" name="Picture 29">
            <a:extLst>
              <a:ext uri="{FF2B5EF4-FFF2-40B4-BE49-F238E27FC236}">
                <a16:creationId xmlns:a16="http://schemas.microsoft.com/office/drawing/2014/main" id="{AC70452D-D8F9-E9DB-7717-91C214365D11}"/>
              </a:ext>
            </a:extLst>
          </p:cNvPr>
          <p:cNvPicPr>
            <a:picLocks noChangeAspect="1"/>
          </p:cNvPicPr>
          <p:nvPr/>
        </p:nvPicPr>
        <p:blipFill>
          <a:blip r:embed="rId9"/>
          <a:stretch>
            <a:fillRect/>
          </a:stretch>
        </p:blipFill>
        <p:spPr>
          <a:xfrm>
            <a:off x="4724400" y="2033697"/>
            <a:ext cx="3657600" cy="914400"/>
          </a:xfrm>
          <a:prstGeom prst="rect">
            <a:avLst/>
          </a:prstGeom>
        </p:spPr>
      </p:pic>
      <p:sp>
        <p:nvSpPr>
          <p:cNvPr id="31" name="TextBox 30">
            <a:extLst>
              <a:ext uri="{FF2B5EF4-FFF2-40B4-BE49-F238E27FC236}">
                <a16:creationId xmlns:a16="http://schemas.microsoft.com/office/drawing/2014/main" id="{450CEAB3-046E-6823-30C1-B9DD5AC74CC1}"/>
              </a:ext>
            </a:extLst>
          </p:cNvPr>
          <p:cNvSpPr txBox="1"/>
          <p:nvPr/>
        </p:nvSpPr>
        <p:spPr>
          <a:xfrm>
            <a:off x="4373083" y="4137452"/>
            <a:ext cx="4360233" cy="369332"/>
          </a:xfrm>
          <a:prstGeom prst="rect">
            <a:avLst/>
          </a:prstGeom>
          <a:noFill/>
        </p:spPr>
        <p:txBody>
          <a:bodyPr wrap="none" rtlCol="0">
            <a:spAutoFit/>
          </a:bodyPr>
          <a:lstStyle/>
          <a:p>
            <a:r>
              <a:rPr lang="en-US" i="1" dirty="0"/>
              <a:t>Example: </a:t>
            </a:r>
            <a:r>
              <a:rPr lang="en-US" i="1" dirty="0" err="1"/>
              <a:t>Lulesh</a:t>
            </a:r>
            <a:r>
              <a:rPr lang="en-US" i="1" dirty="0"/>
              <a:t> </a:t>
            </a:r>
            <a:r>
              <a:rPr lang="en-US" i="1" dirty="0" err="1"/>
              <a:t>Kokkos</a:t>
            </a:r>
            <a:r>
              <a:rPr lang="en-US" i="1" dirty="0"/>
              <a:t> with CUDA back end</a:t>
            </a:r>
          </a:p>
        </p:txBody>
      </p:sp>
      <p:cxnSp>
        <p:nvCxnSpPr>
          <p:cNvPr id="33" name="Straight Arrow Connector 32">
            <a:extLst>
              <a:ext uri="{FF2B5EF4-FFF2-40B4-BE49-F238E27FC236}">
                <a16:creationId xmlns:a16="http://schemas.microsoft.com/office/drawing/2014/main" id="{F5571D18-5886-9EC3-B23D-058329472F0F}"/>
              </a:ext>
            </a:extLst>
          </p:cNvPr>
          <p:cNvCxnSpPr>
            <a:stCxn id="12" idx="3"/>
            <a:endCxn id="22" idx="1"/>
          </p:cNvCxnSpPr>
          <p:nvPr/>
        </p:nvCxnSpPr>
        <p:spPr>
          <a:xfrm flipV="1">
            <a:off x="3967162" y="1558157"/>
            <a:ext cx="757238" cy="9383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B6DFBF28-3320-C01E-D4EA-B7B0EA633F71}"/>
              </a:ext>
            </a:extLst>
          </p:cNvPr>
          <p:cNvCxnSpPr>
            <a:cxnSpLocks/>
            <a:stCxn id="12" idx="3"/>
            <a:endCxn id="30" idx="1"/>
          </p:cNvCxnSpPr>
          <p:nvPr/>
        </p:nvCxnSpPr>
        <p:spPr>
          <a:xfrm flipV="1">
            <a:off x="3967162" y="2490897"/>
            <a:ext cx="757238" cy="56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901FFC33-1DC0-580A-6FD4-7C8BBD12DE6F}"/>
              </a:ext>
            </a:extLst>
          </p:cNvPr>
          <p:cNvCxnSpPr>
            <a:cxnSpLocks/>
            <a:stCxn id="12" idx="3"/>
            <a:endCxn id="28" idx="1"/>
          </p:cNvCxnSpPr>
          <p:nvPr/>
        </p:nvCxnSpPr>
        <p:spPr>
          <a:xfrm>
            <a:off x="3967162" y="2496527"/>
            <a:ext cx="757238" cy="9137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Oval 39">
            <a:extLst>
              <a:ext uri="{FF2B5EF4-FFF2-40B4-BE49-F238E27FC236}">
                <a16:creationId xmlns:a16="http://schemas.microsoft.com/office/drawing/2014/main" id="{3D5A6D07-580B-11B6-8D66-5CF939AA7ACF}"/>
              </a:ext>
            </a:extLst>
          </p:cNvPr>
          <p:cNvSpPr/>
          <p:nvPr/>
        </p:nvSpPr>
        <p:spPr>
          <a:xfrm>
            <a:off x="1202635" y="1993666"/>
            <a:ext cx="487018" cy="839148"/>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739CDA8-D013-E68B-C2DF-9772EA79548C}"/>
              </a:ext>
            </a:extLst>
          </p:cNvPr>
          <p:cNvSpPr/>
          <p:nvPr/>
        </p:nvSpPr>
        <p:spPr>
          <a:xfrm>
            <a:off x="5839170" y="1117569"/>
            <a:ext cx="487018" cy="272084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59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dissolve">
                                      <p:cBhvr>
                                        <p:cTn id="10" dur="500"/>
                                        <p:tgtEl>
                                          <p:spTgt spid="41"/>
                                        </p:tgtEl>
                                      </p:cBhvr>
                                    </p:animEffec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249B0009-A385-334D-8B20-D4513D1F49DD}"/>
              </a:ext>
            </a:extLst>
          </p:cNvPr>
          <p:cNvSpPr>
            <a:spLocks noGrp="1"/>
          </p:cNvSpPr>
          <p:nvPr>
            <p:ph type="ctrTitle"/>
          </p:nvPr>
        </p:nvSpPr>
        <p:spPr>
          <a:xfrm>
            <a:off x="123643" y="98534"/>
            <a:ext cx="8896713" cy="1466192"/>
          </a:xfrm>
        </p:spPr>
        <p:txBody>
          <a:bodyPr>
            <a:normAutofit fontScale="90000"/>
          </a:bodyPr>
          <a:lstStyle/>
          <a:p>
            <a:r>
              <a:rPr lang="en-US" altLang="en-US" dirty="0"/>
              <a:t>Broad Performance Measurement Support for Asynchronous Multi-Tasking with APEX</a:t>
            </a:r>
            <a:endParaRPr lang="en-US" altLang="en-US" sz="2800" dirty="0"/>
          </a:p>
        </p:txBody>
      </p:sp>
      <p:sp>
        <p:nvSpPr>
          <p:cNvPr id="3" name="Subtitle 2">
            <a:extLst>
              <a:ext uri="{FF2B5EF4-FFF2-40B4-BE49-F238E27FC236}">
                <a16:creationId xmlns:a16="http://schemas.microsoft.com/office/drawing/2014/main" id="{A0E55A7D-417C-684C-BF70-99DCF84C67B0}"/>
              </a:ext>
            </a:extLst>
          </p:cNvPr>
          <p:cNvSpPr>
            <a:spLocks noGrp="1"/>
          </p:cNvSpPr>
          <p:nvPr>
            <p:ph type="subTitle" idx="1"/>
          </p:nvPr>
        </p:nvSpPr>
        <p:spPr>
          <a:xfrm>
            <a:off x="1150268" y="1731163"/>
            <a:ext cx="6940551" cy="1923393"/>
          </a:xfrm>
        </p:spPr>
        <p:txBody>
          <a:bodyPr rtlCol="0">
            <a:normAutofit/>
          </a:bodyPr>
          <a:lstStyle/>
          <a:p>
            <a:pPr fontAlgn="auto">
              <a:spcAft>
                <a:spcPts val="0"/>
              </a:spcAft>
              <a:defRPr/>
            </a:pPr>
            <a:r>
              <a:rPr lang="en-US" sz="2400" u="sng" dirty="0">
                <a:ea typeface="+mn-ea"/>
              </a:rPr>
              <a:t>Kevin Huck</a:t>
            </a:r>
            <a:endParaRPr lang="en-US" sz="2400" dirty="0">
              <a:ea typeface="+mn-ea"/>
            </a:endParaRPr>
          </a:p>
          <a:p>
            <a:pPr fontAlgn="auto">
              <a:spcAft>
                <a:spcPts val="0"/>
              </a:spcAft>
              <a:defRPr/>
            </a:pPr>
            <a:r>
              <a:rPr lang="en-US" sz="2400" dirty="0">
                <a:ea typeface="+mn-ea"/>
                <a:hlinkClick r:id="rId3"/>
              </a:rPr>
              <a:t>khuck@cs.uoregon.edu</a:t>
            </a:r>
            <a:endParaRPr lang="en-US" sz="2400" dirty="0">
              <a:ea typeface="+mn-ea"/>
            </a:endParaRPr>
          </a:p>
          <a:p>
            <a:pPr fontAlgn="auto">
              <a:spcAft>
                <a:spcPts val="0"/>
              </a:spcAft>
              <a:defRPr/>
            </a:pPr>
            <a:r>
              <a:rPr lang="en-US" sz="2400" dirty="0">
                <a:ea typeface="+mn-ea"/>
                <a:hlinkClick r:id="rId4"/>
              </a:rPr>
              <a:t>https://github.com/UO-OACISS/apex</a:t>
            </a:r>
            <a:r>
              <a:rPr lang="en-US" sz="2400" dirty="0">
                <a:ea typeface="+mn-ea"/>
              </a:rPr>
              <a:t> </a:t>
            </a:r>
          </a:p>
        </p:txBody>
      </p:sp>
      <p:pic>
        <p:nvPicPr>
          <p:cNvPr id="13315" name="Picture 5" descr="UO_logo.png">
            <a:extLst>
              <a:ext uri="{FF2B5EF4-FFF2-40B4-BE49-F238E27FC236}">
                <a16:creationId xmlns:a16="http://schemas.microsoft.com/office/drawing/2014/main" id="{FCC96CCA-C845-6D41-9F9E-534A3696E0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09006" y="3779783"/>
            <a:ext cx="4725987"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925D854-8733-5B42-8FE2-ABD5B7AD37F1}"/>
              </a:ext>
            </a:extLst>
          </p:cNvPr>
          <p:cNvPicPr>
            <a:picLocks noChangeAspect="1"/>
          </p:cNvPicPr>
          <p:nvPr/>
        </p:nvPicPr>
        <p:blipFill>
          <a:blip r:embed="rId6"/>
          <a:stretch>
            <a:fillRect/>
          </a:stretch>
        </p:blipFill>
        <p:spPr>
          <a:xfrm>
            <a:off x="123643" y="3137283"/>
            <a:ext cx="2635250" cy="546100"/>
          </a:xfrm>
          <a:prstGeom prst="rect">
            <a:avLst/>
          </a:prstGeom>
        </p:spPr>
      </p:pic>
      <p:pic>
        <p:nvPicPr>
          <p:cNvPr id="7" name="Picture 9" descr="horizontal-logo-green-text.jpg">
            <a:extLst>
              <a:ext uri="{FF2B5EF4-FFF2-40B4-BE49-F238E27FC236}">
                <a16:creationId xmlns:a16="http://schemas.microsoft.com/office/drawing/2014/main" id="{142E97C9-56EF-2F45-8FC3-15786BBC7C72}"/>
              </a:ext>
            </a:extLst>
          </p:cNvPr>
          <p:cNvPicPr>
            <a:picLocks noChangeAspect="1"/>
          </p:cNvPicPr>
          <p:nvPr/>
        </p:nvPicPr>
        <p:blipFill>
          <a:blip r:embed="rId7"/>
          <a:srcRect/>
          <a:stretch>
            <a:fillRect/>
          </a:stretch>
        </p:blipFill>
        <p:spPr bwMode="auto">
          <a:xfrm>
            <a:off x="6686602" y="3259982"/>
            <a:ext cx="2186024" cy="365760"/>
          </a:xfrm>
          <a:prstGeom prst="rect">
            <a:avLst/>
          </a:prstGeom>
          <a:noFill/>
          <a:ln w="9525">
            <a:noFill/>
            <a:miter lim="800000"/>
            <a:headEnd/>
            <a:tailEnd/>
          </a:ln>
        </p:spPr>
      </p:pic>
      <p:sp>
        <p:nvSpPr>
          <p:cNvPr id="6" name="Footer Placeholder 5">
            <a:extLst>
              <a:ext uri="{FF2B5EF4-FFF2-40B4-BE49-F238E27FC236}">
                <a16:creationId xmlns:a16="http://schemas.microsoft.com/office/drawing/2014/main" id="{C0F7F6DF-AE66-3C11-C3F4-6901827E12CD}"/>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10" name="Slide Number Placeholder 9">
            <a:extLst>
              <a:ext uri="{FF2B5EF4-FFF2-40B4-BE49-F238E27FC236}">
                <a16:creationId xmlns:a16="http://schemas.microsoft.com/office/drawing/2014/main" id="{1095829D-F055-5F2A-FA77-E6F532624520}"/>
              </a:ext>
            </a:extLst>
          </p:cNvPr>
          <p:cNvSpPr>
            <a:spLocks noGrp="1"/>
          </p:cNvSpPr>
          <p:nvPr>
            <p:ph type="sldNum" sz="quarter" idx="12"/>
          </p:nvPr>
        </p:nvSpPr>
        <p:spPr/>
        <p:txBody>
          <a:bodyPr/>
          <a:lstStyle/>
          <a:p>
            <a:fld id="{529F7ADF-05FA-8747-89D6-6A58BD53D3B9}" type="slidenum">
              <a:rPr lang="en-US" altLang="en-US" smtClean="0"/>
              <a:pPr/>
              <a:t>2</a:t>
            </a:fld>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0F462-B5F3-8BF6-A94C-64BFB3AE6420}"/>
              </a:ext>
            </a:extLst>
          </p:cNvPr>
          <p:cNvSpPr>
            <a:spLocks noGrp="1"/>
          </p:cNvSpPr>
          <p:nvPr>
            <p:ph type="title"/>
          </p:nvPr>
        </p:nvSpPr>
        <p:spPr/>
        <p:txBody>
          <a:bodyPr/>
          <a:lstStyle/>
          <a:p>
            <a:r>
              <a:rPr lang="en-US" dirty="0"/>
              <a:t>Supported Programming Models</a:t>
            </a:r>
          </a:p>
        </p:txBody>
      </p:sp>
      <p:sp>
        <p:nvSpPr>
          <p:cNvPr id="3" name="Content Placeholder 2">
            <a:extLst>
              <a:ext uri="{FF2B5EF4-FFF2-40B4-BE49-F238E27FC236}">
                <a16:creationId xmlns:a16="http://schemas.microsoft.com/office/drawing/2014/main" id="{67C48941-B604-CDA5-C3C8-0440AF24EBD3}"/>
              </a:ext>
            </a:extLst>
          </p:cNvPr>
          <p:cNvSpPr>
            <a:spLocks noGrp="1"/>
          </p:cNvSpPr>
          <p:nvPr>
            <p:ph idx="1"/>
          </p:nvPr>
        </p:nvSpPr>
        <p:spPr/>
        <p:txBody>
          <a:bodyPr/>
          <a:lstStyle/>
          <a:p>
            <a:r>
              <a:rPr lang="en-US" dirty="0"/>
              <a:t>HPX</a:t>
            </a:r>
          </a:p>
          <a:p>
            <a:r>
              <a:rPr lang="en-US" dirty="0"/>
              <a:t>POSIX / C++ threads</a:t>
            </a:r>
          </a:p>
          <a:p>
            <a:r>
              <a:rPr lang="en-US" dirty="0"/>
              <a:t>OpenMP/</a:t>
            </a:r>
            <a:r>
              <a:rPr lang="en-US" dirty="0" err="1"/>
              <a:t>OpenACC</a:t>
            </a:r>
            <a:endParaRPr lang="en-US" dirty="0"/>
          </a:p>
          <a:p>
            <a:r>
              <a:rPr lang="en-US" dirty="0"/>
              <a:t>GPU offload: CUDA, HIP, OpenMP target</a:t>
            </a:r>
          </a:p>
          <a:p>
            <a:r>
              <a:rPr lang="en-US" dirty="0"/>
              <a:t>Abstractions: </a:t>
            </a:r>
            <a:r>
              <a:rPr lang="en-US" dirty="0" err="1"/>
              <a:t>Kokkos</a:t>
            </a:r>
            <a:r>
              <a:rPr lang="en-US" dirty="0"/>
              <a:t>, Raja</a:t>
            </a:r>
          </a:p>
          <a:p>
            <a:r>
              <a:rPr lang="en-US" dirty="0"/>
              <a:t>MPI (subset)</a:t>
            </a:r>
          </a:p>
          <a:p>
            <a:r>
              <a:rPr lang="en-US" dirty="0"/>
              <a:t>In development: Intel Level0/</a:t>
            </a:r>
            <a:r>
              <a:rPr lang="en-US" dirty="0" err="1"/>
              <a:t>OneAPI</a:t>
            </a:r>
            <a:r>
              <a:rPr lang="en-US" dirty="0"/>
              <a:t> GPU support, </a:t>
            </a:r>
            <a:r>
              <a:rPr lang="en-US" dirty="0" err="1"/>
              <a:t>StarPU</a:t>
            </a:r>
            <a:endParaRPr lang="en-US" dirty="0"/>
          </a:p>
        </p:txBody>
      </p:sp>
      <p:sp>
        <p:nvSpPr>
          <p:cNvPr id="4" name="Footer Placeholder 3">
            <a:extLst>
              <a:ext uri="{FF2B5EF4-FFF2-40B4-BE49-F238E27FC236}">
                <a16:creationId xmlns:a16="http://schemas.microsoft.com/office/drawing/2014/main" id="{06B2E67F-6671-3458-E4D0-6FB06FD13138}"/>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7DBC7AC0-A2E9-1259-1D4B-14AEE6E18C15}"/>
              </a:ext>
            </a:extLst>
          </p:cNvPr>
          <p:cNvSpPr>
            <a:spLocks noGrp="1"/>
          </p:cNvSpPr>
          <p:nvPr>
            <p:ph type="sldNum" sz="quarter" idx="12"/>
          </p:nvPr>
        </p:nvSpPr>
        <p:spPr/>
        <p:txBody>
          <a:bodyPr/>
          <a:lstStyle/>
          <a:p>
            <a:fld id="{E758CF0C-250E-7F48-AF3C-1DAAD85AA699}" type="slidenum">
              <a:rPr lang="en-US" altLang="en-US" smtClean="0"/>
              <a:pPr/>
              <a:t>20</a:t>
            </a:fld>
            <a:endParaRPr lang="en-US" altLang="en-US" dirty="0"/>
          </a:p>
        </p:txBody>
      </p:sp>
    </p:spTree>
    <p:extLst>
      <p:ext uri="{BB962C8B-B14F-4D97-AF65-F5344CB8AC3E}">
        <p14:creationId xmlns:p14="http://schemas.microsoft.com/office/powerpoint/2010/main" val="2887211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9D1C-1AE3-1475-82C8-853164B4AADA}"/>
              </a:ext>
            </a:extLst>
          </p:cNvPr>
          <p:cNvSpPr>
            <a:spLocks noGrp="1"/>
          </p:cNvSpPr>
          <p:nvPr>
            <p:ph type="title"/>
          </p:nvPr>
        </p:nvSpPr>
        <p:spPr/>
        <p:txBody>
          <a:bodyPr/>
          <a:lstStyle/>
          <a:p>
            <a:r>
              <a:rPr lang="en-US" dirty="0"/>
              <a:t>POSIX / C++ Threads</a:t>
            </a:r>
          </a:p>
        </p:txBody>
      </p:sp>
      <p:sp>
        <p:nvSpPr>
          <p:cNvPr id="3" name="Content Placeholder 2">
            <a:extLst>
              <a:ext uri="{FF2B5EF4-FFF2-40B4-BE49-F238E27FC236}">
                <a16:creationId xmlns:a16="http://schemas.microsoft.com/office/drawing/2014/main" id="{0AB3AA25-B233-A44B-4812-8CA53776B1D3}"/>
              </a:ext>
            </a:extLst>
          </p:cNvPr>
          <p:cNvSpPr>
            <a:spLocks noGrp="1"/>
          </p:cNvSpPr>
          <p:nvPr>
            <p:ph idx="1"/>
          </p:nvPr>
        </p:nvSpPr>
        <p:spPr/>
        <p:txBody>
          <a:bodyPr/>
          <a:lstStyle/>
          <a:p>
            <a:r>
              <a:rPr lang="en-US" dirty="0"/>
              <a:t>APEX wraps the </a:t>
            </a:r>
            <a:r>
              <a:rPr lang="en-US" dirty="0" err="1"/>
              <a:t>pthread_create</a:t>
            </a:r>
            <a:r>
              <a:rPr lang="en-US" dirty="0"/>
              <a:t>() call:</a:t>
            </a:r>
          </a:p>
          <a:p>
            <a:pPr lvl="1"/>
            <a:r>
              <a:rPr lang="en-US" dirty="0"/>
              <a:t>Wraps target function with a proxy function</a:t>
            </a:r>
          </a:p>
          <a:p>
            <a:pPr lvl="1"/>
            <a:r>
              <a:rPr lang="en-US" dirty="0"/>
              <a:t>Times target function</a:t>
            </a:r>
          </a:p>
          <a:p>
            <a:pPr lvl="1"/>
            <a:r>
              <a:rPr lang="en-US" dirty="0"/>
              <a:t>Captures task dependency hierarchy between parent, child</a:t>
            </a:r>
          </a:p>
          <a:p>
            <a:r>
              <a:rPr lang="en-US" dirty="0"/>
              <a:t>Provides support for C++ thread activity too</a:t>
            </a:r>
          </a:p>
          <a:p>
            <a:pPr lvl="1"/>
            <a:r>
              <a:rPr lang="en-US" dirty="0"/>
              <a:t>std::thread</a:t>
            </a:r>
          </a:p>
          <a:p>
            <a:pPr lvl="1"/>
            <a:r>
              <a:rPr lang="en-US" dirty="0"/>
              <a:t>std::async</a:t>
            </a:r>
          </a:p>
        </p:txBody>
      </p:sp>
      <p:sp>
        <p:nvSpPr>
          <p:cNvPr id="4" name="Footer Placeholder 3">
            <a:extLst>
              <a:ext uri="{FF2B5EF4-FFF2-40B4-BE49-F238E27FC236}">
                <a16:creationId xmlns:a16="http://schemas.microsoft.com/office/drawing/2014/main" id="{C1538070-8FDB-8276-DB4D-E400C648E0AA}"/>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E3BC36DB-1C4E-F910-9673-1285B522A09F}"/>
              </a:ext>
            </a:extLst>
          </p:cNvPr>
          <p:cNvSpPr>
            <a:spLocks noGrp="1"/>
          </p:cNvSpPr>
          <p:nvPr>
            <p:ph type="sldNum" sz="quarter" idx="12"/>
          </p:nvPr>
        </p:nvSpPr>
        <p:spPr/>
        <p:txBody>
          <a:bodyPr/>
          <a:lstStyle/>
          <a:p>
            <a:fld id="{E758CF0C-250E-7F48-AF3C-1DAAD85AA699}" type="slidenum">
              <a:rPr lang="en-US" altLang="en-US" smtClean="0"/>
              <a:pPr/>
              <a:t>21</a:t>
            </a:fld>
            <a:endParaRPr lang="en-US" altLang="en-US" dirty="0"/>
          </a:p>
        </p:txBody>
      </p:sp>
      <p:pic>
        <p:nvPicPr>
          <p:cNvPr id="1026" name="Picture 2" descr="Image result for c++">
            <a:extLst>
              <a:ext uri="{FF2B5EF4-FFF2-40B4-BE49-F238E27FC236}">
                <a16:creationId xmlns:a16="http://schemas.microsoft.com/office/drawing/2014/main" id="{4918A082-A172-D555-C165-C20406C2D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8182" y="2683482"/>
            <a:ext cx="1596607" cy="1799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757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F3E04-3333-4AF6-14FE-0141E4CD37A5}"/>
              </a:ext>
            </a:extLst>
          </p:cNvPr>
          <p:cNvSpPr>
            <a:spLocks noGrp="1"/>
          </p:cNvSpPr>
          <p:nvPr>
            <p:ph type="title"/>
          </p:nvPr>
        </p:nvSpPr>
        <p:spPr/>
        <p:txBody>
          <a:bodyPr/>
          <a:lstStyle/>
          <a:p>
            <a:r>
              <a:rPr lang="en-US" dirty="0"/>
              <a:t>OpenMP and </a:t>
            </a:r>
            <a:r>
              <a:rPr lang="en-US" dirty="0" err="1"/>
              <a:t>OpenACC</a:t>
            </a:r>
            <a:endParaRPr lang="en-US" dirty="0"/>
          </a:p>
        </p:txBody>
      </p:sp>
      <p:sp>
        <p:nvSpPr>
          <p:cNvPr id="3" name="Content Placeholder 2">
            <a:extLst>
              <a:ext uri="{FF2B5EF4-FFF2-40B4-BE49-F238E27FC236}">
                <a16:creationId xmlns:a16="http://schemas.microsoft.com/office/drawing/2014/main" id="{7D161B89-2C07-A187-8E64-97507E0D7F02}"/>
              </a:ext>
            </a:extLst>
          </p:cNvPr>
          <p:cNvSpPr>
            <a:spLocks noGrp="1"/>
          </p:cNvSpPr>
          <p:nvPr>
            <p:ph idx="1"/>
          </p:nvPr>
        </p:nvSpPr>
        <p:spPr/>
        <p:txBody>
          <a:bodyPr/>
          <a:lstStyle/>
          <a:p>
            <a:r>
              <a:rPr lang="en-US" dirty="0"/>
              <a:t>OpenMP 5.0 included OMP-Tools (OMPT) API</a:t>
            </a:r>
          </a:p>
          <a:p>
            <a:pPr lvl="1"/>
            <a:r>
              <a:rPr lang="en-US" dirty="0"/>
              <a:t>Callbacks, query functions, sampling states</a:t>
            </a:r>
          </a:p>
          <a:p>
            <a:pPr lvl="1"/>
            <a:r>
              <a:rPr lang="en-US" dirty="0"/>
              <a:t>Buffer processing for </a:t>
            </a:r>
            <a:r>
              <a:rPr lang="en-US" b="1" dirty="0"/>
              <a:t>target offload </a:t>
            </a:r>
            <a:r>
              <a:rPr lang="en-US" dirty="0"/>
              <a:t>asynchronous activity</a:t>
            </a:r>
          </a:p>
          <a:p>
            <a:pPr lvl="1"/>
            <a:r>
              <a:rPr lang="en-US" dirty="0"/>
              <a:t>Tested with AMD Clang 5.0+, NVHPC 22.7+, Intel </a:t>
            </a:r>
            <a:r>
              <a:rPr lang="en-US" dirty="0" err="1"/>
              <a:t>OneAPI</a:t>
            </a:r>
            <a:r>
              <a:rPr lang="en-US" dirty="0"/>
              <a:t> 2022</a:t>
            </a:r>
          </a:p>
          <a:p>
            <a:r>
              <a:rPr lang="en-US" dirty="0" err="1"/>
              <a:t>OpenACC</a:t>
            </a:r>
            <a:r>
              <a:rPr lang="en-US" dirty="0"/>
              <a:t> profiling callbacks to intercept entry/exit of all </a:t>
            </a:r>
            <a:r>
              <a:rPr lang="en-US" dirty="0" err="1"/>
              <a:t>OpenACC</a:t>
            </a:r>
            <a:r>
              <a:rPr lang="en-US" dirty="0"/>
              <a:t> routines</a:t>
            </a:r>
          </a:p>
          <a:p>
            <a:pPr lvl="1"/>
            <a:r>
              <a:rPr lang="en-US" dirty="0"/>
              <a:t>CUDA/CUPTI provides support for device activity (see next slide)</a:t>
            </a:r>
          </a:p>
        </p:txBody>
      </p:sp>
      <p:sp>
        <p:nvSpPr>
          <p:cNvPr id="4" name="Footer Placeholder 3">
            <a:extLst>
              <a:ext uri="{FF2B5EF4-FFF2-40B4-BE49-F238E27FC236}">
                <a16:creationId xmlns:a16="http://schemas.microsoft.com/office/drawing/2014/main" id="{7C36DAFA-E963-1A7F-82E6-3E6B9B84C101}"/>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9E5C500C-9172-049F-7C05-2D2A944C6099}"/>
              </a:ext>
            </a:extLst>
          </p:cNvPr>
          <p:cNvSpPr>
            <a:spLocks noGrp="1"/>
          </p:cNvSpPr>
          <p:nvPr>
            <p:ph type="sldNum" sz="quarter" idx="12"/>
          </p:nvPr>
        </p:nvSpPr>
        <p:spPr/>
        <p:txBody>
          <a:bodyPr/>
          <a:lstStyle/>
          <a:p>
            <a:fld id="{E758CF0C-250E-7F48-AF3C-1DAAD85AA699}" type="slidenum">
              <a:rPr lang="en-US" altLang="en-US" smtClean="0"/>
              <a:pPr/>
              <a:t>22</a:t>
            </a:fld>
            <a:endParaRPr lang="en-US" altLang="en-US" dirty="0"/>
          </a:p>
        </p:txBody>
      </p:sp>
      <p:pic>
        <p:nvPicPr>
          <p:cNvPr id="3074" name="Picture 2" descr="OpenMP Logo">
            <a:extLst>
              <a:ext uri="{FF2B5EF4-FFF2-40B4-BE49-F238E27FC236}">
                <a16:creationId xmlns:a16="http://schemas.microsoft.com/office/drawing/2014/main" id="{30FD0A51-4169-8C40-93AF-3BCFF8917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4150" y="3963229"/>
            <a:ext cx="2419350" cy="635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OpenACC Courses | NVIDIA Developer">
            <a:extLst>
              <a:ext uri="{FF2B5EF4-FFF2-40B4-BE49-F238E27FC236}">
                <a16:creationId xmlns:a16="http://schemas.microsoft.com/office/drawing/2014/main" id="{226A2DB5-3E42-59F8-89D9-8D57F824EA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97" t="16515" r="6836" b="17023"/>
          <a:stretch/>
        </p:blipFill>
        <p:spPr bwMode="auto">
          <a:xfrm>
            <a:off x="5843974" y="3811657"/>
            <a:ext cx="2405506" cy="786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478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B896C-4EC7-3FFB-87BD-2623671A8671}"/>
              </a:ext>
            </a:extLst>
          </p:cNvPr>
          <p:cNvSpPr>
            <a:spLocks noGrp="1"/>
          </p:cNvSpPr>
          <p:nvPr>
            <p:ph type="title"/>
          </p:nvPr>
        </p:nvSpPr>
        <p:spPr/>
        <p:txBody>
          <a:bodyPr/>
          <a:lstStyle/>
          <a:p>
            <a:r>
              <a:rPr lang="en-US" dirty="0" err="1"/>
              <a:t>Kokkos</a:t>
            </a:r>
            <a:r>
              <a:rPr lang="en-US" dirty="0"/>
              <a:t> and Raja</a:t>
            </a:r>
          </a:p>
        </p:txBody>
      </p:sp>
      <p:sp>
        <p:nvSpPr>
          <p:cNvPr id="3" name="Content Placeholder 2">
            <a:extLst>
              <a:ext uri="{FF2B5EF4-FFF2-40B4-BE49-F238E27FC236}">
                <a16:creationId xmlns:a16="http://schemas.microsoft.com/office/drawing/2014/main" id="{DE1F0B37-1346-2243-D019-E76ACD16EBF2}"/>
              </a:ext>
            </a:extLst>
          </p:cNvPr>
          <p:cNvSpPr>
            <a:spLocks noGrp="1"/>
          </p:cNvSpPr>
          <p:nvPr>
            <p:ph idx="1"/>
          </p:nvPr>
        </p:nvSpPr>
        <p:spPr/>
        <p:txBody>
          <a:bodyPr/>
          <a:lstStyle/>
          <a:p>
            <a:r>
              <a:rPr lang="en-US" dirty="0"/>
              <a:t>C++ Abstraction models for performance portability</a:t>
            </a:r>
          </a:p>
          <a:p>
            <a:r>
              <a:rPr lang="en-US" dirty="0"/>
              <a:t>1 source code implementation to target different architectural / model back ends</a:t>
            </a:r>
          </a:p>
          <a:p>
            <a:pPr lvl="1"/>
            <a:r>
              <a:rPr lang="en-US" dirty="0"/>
              <a:t>Serial, </a:t>
            </a:r>
            <a:r>
              <a:rPr lang="en-US" dirty="0" err="1"/>
              <a:t>Pthreads</a:t>
            </a:r>
            <a:r>
              <a:rPr lang="en-US" dirty="0"/>
              <a:t>, OpenMP, </a:t>
            </a:r>
            <a:r>
              <a:rPr lang="en-US" dirty="0" err="1"/>
              <a:t>OpenACC</a:t>
            </a:r>
            <a:r>
              <a:rPr lang="en-US" dirty="0"/>
              <a:t>, CUDA, HIP, SYCL, etc.</a:t>
            </a:r>
          </a:p>
          <a:p>
            <a:r>
              <a:rPr lang="en-US" dirty="0"/>
              <a:t>Both provide profiling callbacks for tool support</a:t>
            </a:r>
          </a:p>
          <a:p>
            <a:r>
              <a:rPr lang="en-US" dirty="0" err="1"/>
              <a:t>Kokkos</a:t>
            </a:r>
            <a:r>
              <a:rPr lang="en-US" dirty="0"/>
              <a:t> includes a prototype “tuning” interface for tools to hook utilize at runtime</a:t>
            </a:r>
          </a:p>
          <a:p>
            <a:pPr lvl="1"/>
            <a:r>
              <a:rPr lang="en-US" dirty="0"/>
              <a:t>APEX has implemented tuning policies and tested with CUDA back end tuning Range, </a:t>
            </a:r>
            <a:r>
              <a:rPr lang="en-US" dirty="0" err="1"/>
              <a:t>MDRange</a:t>
            </a:r>
            <a:r>
              <a:rPr lang="en-US" dirty="0"/>
              <a:t>, Team policies</a:t>
            </a:r>
          </a:p>
          <a:p>
            <a:pPr lvl="1"/>
            <a:endParaRPr lang="en-US" dirty="0"/>
          </a:p>
        </p:txBody>
      </p:sp>
      <p:sp>
        <p:nvSpPr>
          <p:cNvPr id="4" name="Footer Placeholder 3">
            <a:extLst>
              <a:ext uri="{FF2B5EF4-FFF2-40B4-BE49-F238E27FC236}">
                <a16:creationId xmlns:a16="http://schemas.microsoft.com/office/drawing/2014/main" id="{00646C4A-04E8-A36D-D836-AFB15FDEF8B7}"/>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48E868B2-7C12-7590-B8B2-0D75541EBE16}"/>
              </a:ext>
            </a:extLst>
          </p:cNvPr>
          <p:cNvSpPr>
            <a:spLocks noGrp="1"/>
          </p:cNvSpPr>
          <p:nvPr>
            <p:ph type="sldNum" sz="quarter" idx="12"/>
          </p:nvPr>
        </p:nvSpPr>
        <p:spPr/>
        <p:txBody>
          <a:bodyPr/>
          <a:lstStyle/>
          <a:p>
            <a:fld id="{E758CF0C-250E-7F48-AF3C-1DAAD85AA699}" type="slidenum">
              <a:rPr lang="en-US" altLang="en-US" smtClean="0"/>
              <a:pPr/>
              <a:t>23</a:t>
            </a:fld>
            <a:endParaRPr lang="en-US" altLang="en-US" dirty="0"/>
          </a:p>
        </p:txBody>
      </p:sp>
      <p:pic>
        <p:nvPicPr>
          <p:cNvPr id="4098" name="Picture 2" descr="Kokkos">
            <a:extLst>
              <a:ext uri="{FF2B5EF4-FFF2-40B4-BE49-F238E27FC236}">
                <a16:creationId xmlns:a16="http://schemas.microsoft.com/office/drawing/2014/main" id="{063403CE-C8BC-BC06-DFD9-DBB518782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131" y="295090"/>
            <a:ext cx="1191082" cy="119108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AJA">
            <a:extLst>
              <a:ext uri="{FF2B5EF4-FFF2-40B4-BE49-F238E27FC236}">
                <a16:creationId xmlns:a16="http://schemas.microsoft.com/office/drawing/2014/main" id="{A9E33903-CE6E-EA53-EE16-CABEFE894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5261" y="1622245"/>
            <a:ext cx="1329911" cy="581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091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2BC94-E975-C6EC-4584-62E049DFD242}"/>
              </a:ext>
            </a:extLst>
          </p:cNvPr>
          <p:cNvSpPr>
            <a:spLocks noGrp="1"/>
          </p:cNvSpPr>
          <p:nvPr>
            <p:ph type="title"/>
          </p:nvPr>
        </p:nvSpPr>
        <p:spPr/>
        <p:txBody>
          <a:bodyPr/>
          <a:lstStyle/>
          <a:p>
            <a:r>
              <a:rPr lang="en-US" dirty="0" err="1"/>
              <a:t>Lulesh</a:t>
            </a:r>
            <a:r>
              <a:rPr lang="en-US" baseline="0" dirty="0"/>
              <a:t> w/</a:t>
            </a:r>
            <a:r>
              <a:rPr lang="en-US" dirty="0"/>
              <a:t> </a:t>
            </a:r>
            <a:r>
              <a:rPr lang="en-US" dirty="0" err="1"/>
              <a:t>Kokkos</a:t>
            </a:r>
            <a:r>
              <a:rPr lang="en-US" dirty="0"/>
              <a:t> Experiments</a:t>
            </a:r>
          </a:p>
        </p:txBody>
      </p:sp>
      <p:sp>
        <p:nvSpPr>
          <p:cNvPr id="4" name="Footer Placeholder 3">
            <a:extLst>
              <a:ext uri="{FF2B5EF4-FFF2-40B4-BE49-F238E27FC236}">
                <a16:creationId xmlns:a16="http://schemas.microsoft.com/office/drawing/2014/main" id="{AD9523F4-DA85-736D-5257-74F2AFF60F00}"/>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9F109A59-7BA3-08A7-5DB2-45CA4ACE89DF}"/>
              </a:ext>
            </a:extLst>
          </p:cNvPr>
          <p:cNvSpPr>
            <a:spLocks noGrp="1"/>
          </p:cNvSpPr>
          <p:nvPr>
            <p:ph type="sldNum" sz="quarter" idx="12"/>
          </p:nvPr>
        </p:nvSpPr>
        <p:spPr/>
        <p:txBody>
          <a:bodyPr/>
          <a:lstStyle/>
          <a:p>
            <a:fld id="{E758CF0C-250E-7F48-AF3C-1DAAD85AA699}" type="slidenum">
              <a:rPr lang="en-US" altLang="en-US" smtClean="0"/>
              <a:pPr/>
              <a:t>24</a:t>
            </a:fld>
            <a:endParaRPr lang="en-US" altLang="en-US" dirty="0"/>
          </a:p>
        </p:txBody>
      </p:sp>
      <p:sp>
        <p:nvSpPr>
          <p:cNvPr id="7" name="Content Placeholder 6">
            <a:extLst>
              <a:ext uri="{FF2B5EF4-FFF2-40B4-BE49-F238E27FC236}">
                <a16:creationId xmlns:a16="http://schemas.microsoft.com/office/drawing/2014/main" id="{DE064616-D8DC-5C5A-177D-3DBC0FF2F48B}"/>
              </a:ext>
            </a:extLst>
          </p:cNvPr>
          <p:cNvSpPr>
            <a:spLocks noGrp="1"/>
          </p:cNvSpPr>
          <p:nvPr>
            <p:ph idx="1"/>
          </p:nvPr>
        </p:nvSpPr>
        <p:spPr/>
        <p:txBody>
          <a:bodyPr/>
          <a:lstStyle/>
          <a:p>
            <a:r>
              <a:rPr lang="en-US" dirty="0">
                <a:hlinkClick r:id="rId3"/>
              </a:rPr>
              <a:t>https://github.com/kokkos/kokkos-miniapps</a:t>
            </a:r>
            <a:r>
              <a:rPr lang="en-US" dirty="0"/>
              <a:t> </a:t>
            </a:r>
          </a:p>
          <a:p>
            <a:r>
              <a:rPr lang="en-US" dirty="0"/>
              <a:t>Tested lulesh-2.0 mini-app (</a:t>
            </a:r>
            <a:r>
              <a:rPr lang="en-US" dirty="0">
                <a:hlinkClick r:id="rId4"/>
              </a:rPr>
              <a:t>https://asc.llnl.gov/codes/proxy-apps/lulesh</a:t>
            </a:r>
            <a:r>
              <a:rPr lang="en-US" dirty="0"/>
              <a:t>)</a:t>
            </a:r>
          </a:p>
          <a:p>
            <a:pPr lvl="1"/>
            <a:r>
              <a:rPr lang="en-US" dirty="0"/>
              <a:t>HPX</a:t>
            </a:r>
          </a:p>
          <a:p>
            <a:pPr lvl="1"/>
            <a:r>
              <a:rPr lang="en-US" dirty="0"/>
              <a:t>OpenMP</a:t>
            </a:r>
          </a:p>
          <a:p>
            <a:pPr lvl="1"/>
            <a:r>
              <a:rPr lang="en-US" dirty="0"/>
              <a:t>CUDA</a:t>
            </a:r>
          </a:p>
          <a:p>
            <a:pPr lvl="1"/>
            <a:r>
              <a:rPr lang="en-US" dirty="0"/>
              <a:t>HIP</a:t>
            </a:r>
          </a:p>
        </p:txBody>
      </p:sp>
      <p:pic>
        <p:nvPicPr>
          <p:cNvPr id="8" name="Content Placeholder 5">
            <a:extLst>
              <a:ext uri="{FF2B5EF4-FFF2-40B4-BE49-F238E27FC236}">
                <a16:creationId xmlns:a16="http://schemas.microsoft.com/office/drawing/2014/main" id="{E3F19203-3B34-B175-28F1-EB7AF3CAF157}"/>
              </a:ext>
            </a:extLst>
          </p:cNvPr>
          <p:cNvPicPr>
            <a:picLocks noChangeAspect="1"/>
          </p:cNvPicPr>
          <p:nvPr/>
        </p:nvPicPr>
        <p:blipFill rotWithShape="1">
          <a:blip r:embed="rId5"/>
          <a:srcRect l="3954" t="19014" r="10726" b="7645"/>
          <a:stretch/>
        </p:blipFill>
        <p:spPr bwMode="auto">
          <a:xfrm>
            <a:off x="4704638" y="2034701"/>
            <a:ext cx="4281706" cy="2340666"/>
          </a:xfrm>
          <a:prstGeom prst="rect">
            <a:avLst/>
          </a:prstGeom>
          <a:noFill/>
          <a:ln>
            <a:solidFill>
              <a:schemeClr val="dk1">
                <a:shade val="95000"/>
                <a:satMod val="105000"/>
              </a:schemeClr>
            </a:solidFill>
          </a:ln>
          <a:extLst>
            <a:ext uri="{909E8E84-426E-40DD-AFC4-6F175D3DCCD1}">
              <a14:hiddenFill xmlns:a14="http://schemas.microsoft.com/office/drawing/2010/main">
                <a:solidFill>
                  <a:srgbClr val="FFFFFF"/>
                </a:solidFill>
              </a14:hiddenFill>
            </a:ext>
          </a:extLst>
        </p:spPr>
      </p:pic>
      <p:pic>
        <p:nvPicPr>
          <p:cNvPr id="5122" name="Picture 2" descr="TAU data rendered by Ascent during 64 process run of LULESH">
            <a:extLst>
              <a:ext uri="{FF2B5EF4-FFF2-40B4-BE49-F238E27FC236}">
                <a16:creationId xmlns:a16="http://schemas.microsoft.com/office/drawing/2014/main" id="{7D1409DC-7CBB-968F-FC2D-101A877E4F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4722" y="2034701"/>
            <a:ext cx="1848678" cy="184867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5099531-F2C7-5CE9-147F-B395145E4F9F}"/>
              </a:ext>
            </a:extLst>
          </p:cNvPr>
          <p:cNvSpPr txBox="1"/>
          <p:nvPr/>
        </p:nvSpPr>
        <p:spPr>
          <a:xfrm>
            <a:off x="0" y="3869839"/>
            <a:ext cx="4704638" cy="923330"/>
          </a:xfrm>
          <a:prstGeom prst="rect">
            <a:avLst/>
          </a:prstGeom>
          <a:noFill/>
        </p:spPr>
        <p:txBody>
          <a:bodyPr wrap="square" rtlCol="0">
            <a:spAutoFit/>
          </a:bodyPr>
          <a:lstStyle/>
          <a:p>
            <a:r>
              <a:rPr lang="en-US" sz="900" b="0" i="0" u="none" strike="noStrike" dirty="0">
                <a:solidFill>
                  <a:srgbClr val="000000"/>
                </a:solidFill>
                <a:effectLst/>
                <a:latin typeface="Arial" panose="020B0604020202020204" pitchFamily="34" charset="0"/>
              </a:rPr>
              <a:t>Figure: </a:t>
            </a:r>
            <a:r>
              <a:rPr lang="en-US" sz="900" b="0" i="0" dirty="0">
                <a:solidFill>
                  <a:srgbClr val="000000"/>
                </a:solidFill>
                <a:effectLst/>
                <a:latin typeface="Arial" panose="020B0604020202020204" pitchFamily="34" charset="0"/>
                <a:hlinkClick r:id="rId7"/>
              </a:rPr>
              <a:t>LULESH 2.0.3</a:t>
            </a:r>
            <a:r>
              <a:rPr lang="en-US" sz="900" b="0" i="0" u="none" strike="noStrike" dirty="0">
                <a:solidFill>
                  <a:srgbClr val="000000"/>
                </a:solidFill>
                <a:effectLst/>
                <a:latin typeface="Arial" panose="020B0604020202020204" pitchFamily="34" charset="0"/>
              </a:rPr>
              <a:t> executed with 64 MPI ranks, measured by TAU. Time spent in main loop rendered every 100 timesteps by </a:t>
            </a:r>
            <a:r>
              <a:rPr lang="en-US" sz="900" b="0" i="0" dirty="0">
                <a:solidFill>
                  <a:srgbClr val="000000"/>
                </a:solidFill>
                <a:effectLst/>
                <a:latin typeface="Arial" panose="020B0604020202020204" pitchFamily="34" charset="0"/>
                <a:hlinkClick r:id="rId8"/>
              </a:rPr>
              <a:t>Alpine-Ascent</a:t>
            </a:r>
            <a:r>
              <a:rPr lang="en-US" sz="900" b="0" i="0" u="none" strike="noStrike" dirty="0">
                <a:solidFill>
                  <a:srgbClr val="000000"/>
                </a:solidFill>
                <a:effectLst/>
                <a:latin typeface="Arial" panose="020B0604020202020204" pitchFamily="34" charset="0"/>
              </a:rPr>
              <a:t>. Clockwise from upper left: Computed energy, accumulated time in main loop, time in main loop during last 100 timesteps, </a:t>
            </a:r>
            <a:r>
              <a:rPr lang="el-GR" sz="900" b="0" i="0" u="none" strike="noStrike" dirty="0">
                <a:solidFill>
                  <a:srgbClr val="000000"/>
                </a:solidFill>
                <a:effectLst/>
                <a:latin typeface="Arial" panose="020B0604020202020204" pitchFamily="34" charset="0"/>
              </a:rPr>
              <a:t>Δ </a:t>
            </a:r>
            <a:r>
              <a:rPr lang="en-US" sz="900" b="0" i="0" u="none" strike="noStrike" dirty="0">
                <a:solidFill>
                  <a:srgbClr val="000000"/>
                </a:solidFill>
                <a:effectLst/>
                <a:latin typeface="Arial" panose="020B0604020202020204" pitchFamily="34" charset="0"/>
              </a:rPr>
              <a:t>time in main loop from previous 100 time steps. Source: </a:t>
            </a:r>
            <a:r>
              <a:rPr lang="en-US" sz="900" b="0" i="0" u="none" strike="noStrike" dirty="0" err="1">
                <a:solidFill>
                  <a:srgbClr val="000000"/>
                </a:solidFill>
                <a:effectLst/>
                <a:latin typeface="Arial" panose="020B0604020202020204" pitchFamily="34" charset="0"/>
              </a:rPr>
              <a:t>Malony</a:t>
            </a:r>
            <a:r>
              <a:rPr lang="en-US" sz="900" b="0" i="0" u="none" strike="noStrike" dirty="0">
                <a:solidFill>
                  <a:srgbClr val="000000"/>
                </a:solidFill>
                <a:effectLst/>
                <a:latin typeface="Arial" panose="020B0604020202020204" pitchFamily="34" charset="0"/>
              </a:rPr>
              <a:t>, et al. "When Parallel Performance Measurement and Analysis Meets In Situ Analytics and Visualization." Parallel Computing: Technology Trends. IOS Press, 2020. 521-530.</a:t>
            </a:r>
            <a:endParaRPr lang="en-US" sz="900" dirty="0"/>
          </a:p>
        </p:txBody>
      </p:sp>
    </p:spTree>
    <p:extLst>
      <p:ext uri="{BB962C8B-B14F-4D97-AF65-F5344CB8AC3E}">
        <p14:creationId xmlns:p14="http://schemas.microsoft.com/office/powerpoint/2010/main" val="78127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9842-4761-6BC6-F336-8AFD26A4E896}"/>
              </a:ext>
            </a:extLst>
          </p:cNvPr>
          <p:cNvSpPr>
            <a:spLocks noGrp="1"/>
          </p:cNvSpPr>
          <p:nvPr>
            <p:ph type="title"/>
          </p:nvPr>
        </p:nvSpPr>
        <p:spPr/>
        <p:txBody>
          <a:bodyPr/>
          <a:lstStyle/>
          <a:p>
            <a:r>
              <a:rPr lang="en-US" dirty="0" err="1"/>
              <a:t>Lulesh</a:t>
            </a:r>
            <a:r>
              <a:rPr lang="en-US" dirty="0"/>
              <a:t>:</a:t>
            </a:r>
            <a:r>
              <a:rPr lang="en-US" baseline="0" dirty="0"/>
              <a:t> </a:t>
            </a:r>
            <a:r>
              <a:rPr lang="en-US" dirty="0"/>
              <a:t>CUDA back end</a:t>
            </a:r>
          </a:p>
        </p:txBody>
      </p:sp>
      <p:sp>
        <p:nvSpPr>
          <p:cNvPr id="4" name="Footer Placeholder 3">
            <a:extLst>
              <a:ext uri="{FF2B5EF4-FFF2-40B4-BE49-F238E27FC236}">
                <a16:creationId xmlns:a16="http://schemas.microsoft.com/office/drawing/2014/main" id="{181B1C4D-E2F5-F72C-D86E-8C7117B04EC0}"/>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300CC8E3-F672-65E8-AC6A-C082A14F49F8}"/>
              </a:ext>
            </a:extLst>
          </p:cNvPr>
          <p:cNvSpPr>
            <a:spLocks noGrp="1"/>
          </p:cNvSpPr>
          <p:nvPr>
            <p:ph type="sldNum" sz="quarter" idx="12"/>
          </p:nvPr>
        </p:nvSpPr>
        <p:spPr/>
        <p:txBody>
          <a:bodyPr/>
          <a:lstStyle/>
          <a:p>
            <a:fld id="{E758CF0C-250E-7F48-AF3C-1DAAD85AA699}" type="slidenum">
              <a:rPr lang="en-US" altLang="en-US" smtClean="0"/>
              <a:pPr/>
              <a:t>25</a:t>
            </a:fld>
            <a:endParaRPr lang="en-US" altLang="en-US" dirty="0"/>
          </a:p>
        </p:txBody>
      </p:sp>
      <p:pic>
        <p:nvPicPr>
          <p:cNvPr id="10" name="Picture 9">
            <a:extLst>
              <a:ext uri="{FF2B5EF4-FFF2-40B4-BE49-F238E27FC236}">
                <a16:creationId xmlns:a16="http://schemas.microsoft.com/office/drawing/2014/main" id="{89C0F551-3CAE-483E-7674-83DF1BF3893C}"/>
              </a:ext>
            </a:extLst>
          </p:cNvPr>
          <p:cNvPicPr>
            <a:picLocks noChangeAspect="1"/>
          </p:cNvPicPr>
          <p:nvPr/>
        </p:nvPicPr>
        <p:blipFill rotWithShape="1">
          <a:blip r:embed="rId3"/>
          <a:srcRect l="4454" t="8116" r="14278" b="40000"/>
          <a:stretch/>
        </p:blipFill>
        <p:spPr>
          <a:xfrm>
            <a:off x="51639" y="639982"/>
            <a:ext cx="5426765" cy="2668657"/>
          </a:xfrm>
          <a:prstGeom prst="rect">
            <a:avLst/>
          </a:prstGeom>
        </p:spPr>
      </p:pic>
      <p:pic>
        <p:nvPicPr>
          <p:cNvPr id="12" name="Picture 11">
            <a:extLst>
              <a:ext uri="{FF2B5EF4-FFF2-40B4-BE49-F238E27FC236}">
                <a16:creationId xmlns:a16="http://schemas.microsoft.com/office/drawing/2014/main" id="{9C5CB2A8-16FC-D73A-6656-AC17CA2ABABF}"/>
              </a:ext>
            </a:extLst>
          </p:cNvPr>
          <p:cNvPicPr>
            <a:picLocks noChangeAspect="1"/>
          </p:cNvPicPr>
          <p:nvPr/>
        </p:nvPicPr>
        <p:blipFill rotWithShape="1">
          <a:blip r:embed="rId4"/>
          <a:srcRect l="4279" t="7407" r="5595" b="66775"/>
          <a:stretch/>
        </p:blipFill>
        <p:spPr>
          <a:xfrm>
            <a:off x="1750259" y="2191470"/>
            <a:ext cx="6018144" cy="1327911"/>
          </a:xfrm>
          <a:prstGeom prst="rect">
            <a:avLst/>
          </a:prstGeom>
        </p:spPr>
      </p:pic>
      <p:pic>
        <p:nvPicPr>
          <p:cNvPr id="11" name="Picture 10">
            <a:extLst>
              <a:ext uri="{FF2B5EF4-FFF2-40B4-BE49-F238E27FC236}">
                <a16:creationId xmlns:a16="http://schemas.microsoft.com/office/drawing/2014/main" id="{7C9C8272-D525-2955-62A7-084CC08AC4DC}"/>
              </a:ext>
            </a:extLst>
          </p:cNvPr>
          <p:cNvPicPr>
            <a:picLocks noChangeAspect="1"/>
          </p:cNvPicPr>
          <p:nvPr/>
        </p:nvPicPr>
        <p:blipFill rotWithShape="1">
          <a:blip r:embed="rId5"/>
          <a:srcRect l="4108" t="7472" r="7915" b="62480"/>
          <a:stretch/>
        </p:blipFill>
        <p:spPr>
          <a:xfrm>
            <a:off x="3217651" y="3165145"/>
            <a:ext cx="5874710" cy="1545535"/>
          </a:xfrm>
          <a:prstGeom prst="rect">
            <a:avLst/>
          </a:prstGeom>
        </p:spPr>
      </p:pic>
      <p:sp>
        <p:nvSpPr>
          <p:cNvPr id="13" name="TextBox 12">
            <a:extLst>
              <a:ext uri="{FF2B5EF4-FFF2-40B4-BE49-F238E27FC236}">
                <a16:creationId xmlns:a16="http://schemas.microsoft.com/office/drawing/2014/main" id="{4C3CC1DD-E1BA-49D3-CE48-97E6D49993CA}"/>
              </a:ext>
            </a:extLst>
          </p:cNvPr>
          <p:cNvSpPr txBox="1"/>
          <p:nvPr/>
        </p:nvSpPr>
        <p:spPr>
          <a:xfrm>
            <a:off x="51639" y="3771900"/>
            <a:ext cx="2664512" cy="553998"/>
          </a:xfrm>
          <a:prstGeom prst="rect">
            <a:avLst/>
          </a:prstGeom>
          <a:noFill/>
        </p:spPr>
        <p:txBody>
          <a:bodyPr wrap="none" rtlCol="0">
            <a:spAutoFit/>
          </a:bodyPr>
          <a:lstStyle/>
          <a:p>
            <a:r>
              <a:rPr lang="en-US" sz="1000" dirty="0" err="1"/>
              <a:t>apex_exec</a:t>
            </a:r>
            <a:r>
              <a:rPr lang="en-US" sz="1000" dirty="0"/>
              <a:t> </a:t>
            </a:r>
            <a:r>
              <a:rPr lang="en-US" sz="1000" b="1" dirty="0"/>
              <a:t>--</a:t>
            </a:r>
            <a:r>
              <a:rPr lang="en-US" sz="1000" b="1" dirty="0" err="1"/>
              <a:t>apex:kokkos_fence</a:t>
            </a:r>
            <a:r>
              <a:rPr lang="en-US" sz="1000" dirty="0"/>
              <a:t> </a:t>
            </a:r>
            <a:r>
              <a:rPr lang="en-US" sz="1000" b="1" dirty="0"/>
              <a:t>--</a:t>
            </a:r>
            <a:r>
              <a:rPr lang="en-US" sz="1000" b="1" dirty="0" err="1"/>
              <a:t>apex:cuda</a:t>
            </a:r>
            <a:r>
              <a:rPr lang="en-US" sz="1000" dirty="0"/>
              <a:t> \</a:t>
            </a:r>
          </a:p>
          <a:p>
            <a:r>
              <a:rPr lang="en-US" sz="1000" b="1" dirty="0"/>
              <a:t>--</a:t>
            </a:r>
            <a:r>
              <a:rPr lang="en-US" sz="1000" b="1" dirty="0" err="1"/>
              <a:t>apex:monitor_gpu</a:t>
            </a:r>
            <a:r>
              <a:rPr lang="en-US" sz="1000" b="1" dirty="0"/>
              <a:t> --</a:t>
            </a:r>
            <a:r>
              <a:rPr lang="en-US" sz="1000" b="1" dirty="0" err="1"/>
              <a:t>apex:period</a:t>
            </a:r>
            <a:r>
              <a:rPr lang="en-US" sz="1000" b="1" dirty="0"/>
              <a:t> 5000 </a:t>
            </a:r>
            <a:r>
              <a:rPr lang="en-US" sz="1000" dirty="0"/>
              <a:t>\</a:t>
            </a:r>
          </a:p>
          <a:p>
            <a:r>
              <a:rPr lang="en-US" sz="1000" dirty="0"/>
              <a:t>${</a:t>
            </a:r>
            <a:r>
              <a:rPr lang="en-US" sz="1000" dirty="0" err="1"/>
              <a:t>builddir</a:t>
            </a:r>
            <a:r>
              <a:rPr lang="en-US" sz="1000" dirty="0"/>
              <a:t>}/</a:t>
            </a:r>
            <a:r>
              <a:rPr lang="en-US" sz="1000" dirty="0" err="1"/>
              <a:t>lulesh-cuda</a:t>
            </a:r>
            <a:r>
              <a:rPr lang="en-US" sz="1000" dirty="0"/>
              <a:t>/</a:t>
            </a:r>
            <a:r>
              <a:rPr lang="en-US" sz="1000" dirty="0" err="1"/>
              <a:t>lulesh.cuda</a:t>
            </a:r>
            <a:r>
              <a:rPr lang="en-US" sz="1000" dirty="0"/>
              <a:t> -s 256</a:t>
            </a:r>
          </a:p>
        </p:txBody>
      </p:sp>
    </p:spTree>
    <p:extLst>
      <p:ext uri="{BB962C8B-B14F-4D97-AF65-F5344CB8AC3E}">
        <p14:creationId xmlns:p14="http://schemas.microsoft.com/office/powerpoint/2010/main" val="290966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2C4C0-991C-B82B-4C34-6BB1874B48B4}"/>
              </a:ext>
            </a:extLst>
          </p:cNvPr>
          <p:cNvSpPr>
            <a:spLocks noGrp="1"/>
          </p:cNvSpPr>
          <p:nvPr>
            <p:ph type="title"/>
          </p:nvPr>
        </p:nvSpPr>
        <p:spPr/>
        <p:txBody>
          <a:bodyPr/>
          <a:lstStyle/>
          <a:p>
            <a:r>
              <a:rPr lang="en-US" dirty="0" err="1"/>
              <a:t>Lulesh</a:t>
            </a:r>
            <a:r>
              <a:rPr lang="en-US" dirty="0"/>
              <a:t>: HIP back</a:t>
            </a:r>
            <a:r>
              <a:rPr lang="en-US" baseline="0" dirty="0"/>
              <a:t> end</a:t>
            </a:r>
            <a:endParaRPr lang="en-US" dirty="0"/>
          </a:p>
        </p:txBody>
      </p:sp>
      <p:pic>
        <p:nvPicPr>
          <p:cNvPr id="7" name="Content Placeholder 6">
            <a:extLst>
              <a:ext uri="{FF2B5EF4-FFF2-40B4-BE49-F238E27FC236}">
                <a16:creationId xmlns:a16="http://schemas.microsoft.com/office/drawing/2014/main" id="{5DD05A4C-F1E6-B2FB-7725-8FCFD017ADB2}"/>
              </a:ext>
            </a:extLst>
          </p:cNvPr>
          <p:cNvPicPr>
            <a:picLocks noGrp="1" noChangeAspect="1"/>
          </p:cNvPicPr>
          <p:nvPr>
            <p:ph idx="1"/>
          </p:nvPr>
        </p:nvPicPr>
        <p:blipFill rotWithShape="1">
          <a:blip r:embed="rId3"/>
          <a:srcRect b="24959"/>
          <a:stretch/>
        </p:blipFill>
        <p:spPr>
          <a:xfrm>
            <a:off x="3784520" y="723653"/>
            <a:ext cx="5223359" cy="3919660"/>
          </a:xfrm>
        </p:spPr>
      </p:pic>
      <p:sp>
        <p:nvSpPr>
          <p:cNvPr id="4" name="Footer Placeholder 3">
            <a:extLst>
              <a:ext uri="{FF2B5EF4-FFF2-40B4-BE49-F238E27FC236}">
                <a16:creationId xmlns:a16="http://schemas.microsoft.com/office/drawing/2014/main" id="{93AB3F47-01BC-A9C5-58A9-DFC8CB671FE6}"/>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26A52F29-0881-95F6-C77C-F1D496A2F822}"/>
              </a:ext>
            </a:extLst>
          </p:cNvPr>
          <p:cNvSpPr>
            <a:spLocks noGrp="1"/>
          </p:cNvSpPr>
          <p:nvPr>
            <p:ph type="sldNum" sz="quarter" idx="12"/>
          </p:nvPr>
        </p:nvSpPr>
        <p:spPr/>
        <p:txBody>
          <a:bodyPr/>
          <a:lstStyle/>
          <a:p>
            <a:fld id="{E758CF0C-250E-7F48-AF3C-1DAAD85AA699}" type="slidenum">
              <a:rPr lang="en-US" altLang="en-US" smtClean="0"/>
              <a:pPr/>
              <a:t>26</a:t>
            </a:fld>
            <a:endParaRPr lang="en-US" altLang="en-US" dirty="0"/>
          </a:p>
        </p:txBody>
      </p:sp>
      <p:sp>
        <p:nvSpPr>
          <p:cNvPr id="8" name="TextBox 7">
            <a:extLst>
              <a:ext uri="{FF2B5EF4-FFF2-40B4-BE49-F238E27FC236}">
                <a16:creationId xmlns:a16="http://schemas.microsoft.com/office/drawing/2014/main" id="{D1693B30-5593-A1D9-4385-6F8623523844}"/>
              </a:ext>
            </a:extLst>
          </p:cNvPr>
          <p:cNvSpPr txBox="1"/>
          <p:nvPr/>
        </p:nvSpPr>
        <p:spPr>
          <a:xfrm>
            <a:off x="44726" y="4202787"/>
            <a:ext cx="3763949" cy="553998"/>
          </a:xfrm>
          <a:prstGeom prst="rect">
            <a:avLst/>
          </a:prstGeom>
          <a:noFill/>
        </p:spPr>
        <p:txBody>
          <a:bodyPr wrap="square" rtlCol="0">
            <a:spAutoFit/>
          </a:bodyPr>
          <a:lstStyle/>
          <a:p>
            <a:r>
              <a:rPr lang="en-US" sz="1000" dirty="0" err="1"/>
              <a:t>apex_exec</a:t>
            </a:r>
            <a:r>
              <a:rPr lang="en-US" sz="1000" dirty="0"/>
              <a:t> </a:t>
            </a:r>
            <a:r>
              <a:rPr lang="en-US" sz="1000" b="1" dirty="0"/>
              <a:t>--</a:t>
            </a:r>
            <a:r>
              <a:rPr lang="en-US" sz="1000" b="1" dirty="0" err="1"/>
              <a:t>apex:kokkos_fence</a:t>
            </a:r>
            <a:r>
              <a:rPr lang="en-US" sz="1000" b="1" dirty="0"/>
              <a:t> --</a:t>
            </a:r>
            <a:r>
              <a:rPr lang="en-US" sz="1000" b="1" dirty="0" err="1"/>
              <a:t>apex:scatter</a:t>
            </a:r>
            <a:r>
              <a:rPr lang="en-US" sz="1000" dirty="0"/>
              <a:t> \</a:t>
            </a:r>
          </a:p>
          <a:p>
            <a:r>
              <a:rPr lang="en-US" sz="1000" b="1" dirty="0"/>
              <a:t>--</a:t>
            </a:r>
            <a:r>
              <a:rPr lang="en-US" sz="1000" b="1" dirty="0" err="1"/>
              <a:t>apex:hip</a:t>
            </a:r>
            <a:r>
              <a:rPr lang="en-US" sz="1000" dirty="0"/>
              <a:t> </a:t>
            </a:r>
            <a:r>
              <a:rPr lang="en-US" sz="1000" b="1" dirty="0"/>
              <a:t>--</a:t>
            </a:r>
            <a:r>
              <a:rPr lang="en-US" sz="1000" b="1" dirty="0" err="1"/>
              <a:t>apex:monitor_gpu</a:t>
            </a:r>
            <a:r>
              <a:rPr lang="en-US" sz="1000" b="1" dirty="0"/>
              <a:t> </a:t>
            </a:r>
            <a:r>
              <a:rPr lang="en-US" sz="1000" dirty="0"/>
              <a:t>\</a:t>
            </a:r>
          </a:p>
          <a:p>
            <a:r>
              <a:rPr lang="en-US" sz="1000" b="1" dirty="0"/>
              <a:t>--</a:t>
            </a:r>
            <a:r>
              <a:rPr lang="en-US" sz="1000" b="1" dirty="0" err="1"/>
              <a:t>apex:period</a:t>
            </a:r>
            <a:r>
              <a:rPr lang="en-US" sz="1000" b="1" dirty="0"/>
              <a:t> 5000</a:t>
            </a:r>
            <a:r>
              <a:rPr lang="en-US" sz="1000" dirty="0"/>
              <a:t> ${</a:t>
            </a:r>
            <a:r>
              <a:rPr lang="en-US" sz="1000" dirty="0" err="1"/>
              <a:t>builddir</a:t>
            </a:r>
            <a:r>
              <a:rPr lang="en-US" sz="1000" dirty="0"/>
              <a:t>}/</a:t>
            </a:r>
            <a:r>
              <a:rPr lang="en-US" sz="1000" dirty="0" err="1"/>
              <a:t>lulesh</a:t>
            </a:r>
            <a:r>
              <a:rPr lang="en-US" sz="1000" dirty="0"/>
              <a:t>-hip/</a:t>
            </a:r>
            <a:r>
              <a:rPr lang="en-US" sz="1000" dirty="0" err="1"/>
              <a:t>lulesh.hip</a:t>
            </a:r>
            <a:r>
              <a:rPr lang="en-US" sz="1000" dirty="0"/>
              <a:t> -s 256</a:t>
            </a:r>
          </a:p>
        </p:txBody>
      </p:sp>
      <p:pic>
        <p:nvPicPr>
          <p:cNvPr id="10" name="Picture 9">
            <a:extLst>
              <a:ext uri="{FF2B5EF4-FFF2-40B4-BE49-F238E27FC236}">
                <a16:creationId xmlns:a16="http://schemas.microsoft.com/office/drawing/2014/main" id="{A95602FB-F201-D4FA-F71D-6FDEFF41959D}"/>
              </a:ext>
            </a:extLst>
          </p:cNvPr>
          <p:cNvPicPr>
            <a:picLocks noChangeAspect="1"/>
          </p:cNvPicPr>
          <p:nvPr/>
        </p:nvPicPr>
        <p:blipFill>
          <a:blip r:embed="rId4"/>
          <a:stretch>
            <a:fillRect/>
          </a:stretch>
        </p:blipFill>
        <p:spPr>
          <a:xfrm>
            <a:off x="655335" y="608629"/>
            <a:ext cx="2560320" cy="640080"/>
          </a:xfrm>
          <a:prstGeom prst="rect">
            <a:avLst/>
          </a:prstGeom>
        </p:spPr>
      </p:pic>
      <p:pic>
        <p:nvPicPr>
          <p:cNvPr id="14" name="Picture 13">
            <a:extLst>
              <a:ext uri="{FF2B5EF4-FFF2-40B4-BE49-F238E27FC236}">
                <a16:creationId xmlns:a16="http://schemas.microsoft.com/office/drawing/2014/main" id="{C8D11491-8B4B-891D-03B2-48096281C414}"/>
              </a:ext>
            </a:extLst>
          </p:cNvPr>
          <p:cNvPicPr>
            <a:picLocks noChangeAspect="1"/>
          </p:cNvPicPr>
          <p:nvPr/>
        </p:nvPicPr>
        <p:blipFill>
          <a:blip r:embed="rId5"/>
          <a:stretch>
            <a:fillRect/>
          </a:stretch>
        </p:blipFill>
        <p:spPr>
          <a:xfrm>
            <a:off x="655335" y="1181419"/>
            <a:ext cx="2560320" cy="640080"/>
          </a:xfrm>
          <a:prstGeom prst="rect">
            <a:avLst/>
          </a:prstGeom>
        </p:spPr>
      </p:pic>
      <p:pic>
        <p:nvPicPr>
          <p:cNvPr id="16" name="Picture 15">
            <a:extLst>
              <a:ext uri="{FF2B5EF4-FFF2-40B4-BE49-F238E27FC236}">
                <a16:creationId xmlns:a16="http://schemas.microsoft.com/office/drawing/2014/main" id="{1F2D34DA-3F1B-EFFC-B911-92D087E80238}"/>
              </a:ext>
            </a:extLst>
          </p:cNvPr>
          <p:cNvPicPr>
            <a:picLocks noChangeAspect="1"/>
          </p:cNvPicPr>
          <p:nvPr/>
        </p:nvPicPr>
        <p:blipFill>
          <a:blip r:embed="rId6"/>
          <a:stretch>
            <a:fillRect/>
          </a:stretch>
        </p:blipFill>
        <p:spPr>
          <a:xfrm>
            <a:off x="655335" y="1763921"/>
            <a:ext cx="2560320" cy="640080"/>
          </a:xfrm>
          <a:prstGeom prst="rect">
            <a:avLst/>
          </a:prstGeom>
        </p:spPr>
      </p:pic>
      <p:pic>
        <p:nvPicPr>
          <p:cNvPr id="12" name="Picture 11">
            <a:extLst>
              <a:ext uri="{FF2B5EF4-FFF2-40B4-BE49-F238E27FC236}">
                <a16:creationId xmlns:a16="http://schemas.microsoft.com/office/drawing/2014/main" id="{881FF9B8-CD7A-C5BA-0F6E-365CE9AF19B7}"/>
              </a:ext>
            </a:extLst>
          </p:cNvPr>
          <p:cNvPicPr>
            <a:picLocks noChangeAspect="1"/>
          </p:cNvPicPr>
          <p:nvPr/>
        </p:nvPicPr>
        <p:blipFill>
          <a:blip r:embed="rId7"/>
          <a:stretch>
            <a:fillRect/>
          </a:stretch>
        </p:blipFill>
        <p:spPr>
          <a:xfrm>
            <a:off x="655335" y="2337870"/>
            <a:ext cx="2560320" cy="640080"/>
          </a:xfrm>
          <a:prstGeom prst="rect">
            <a:avLst/>
          </a:prstGeom>
        </p:spPr>
      </p:pic>
      <p:pic>
        <p:nvPicPr>
          <p:cNvPr id="18" name="Picture 17">
            <a:extLst>
              <a:ext uri="{FF2B5EF4-FFF2-40B4-BE49-F238E27FC236}">
                <a16:creationId xmlns:a16="http://schemas.microsoft.com/office/drawing/2014/main" id="{5595B310-C7AC-B0A6-FC57-17224EAB6841}"/>
              </a:ext>
            </a:extLst>
          </p:cNvPr>
          <p:cNvPicPr>
            <a:picLocks noChangeAspect="1"/>
          </p:cNvPicPr>
          <p:nvPr/>
        </p:nvPicPr>
        <p:blipFill>
          <a:blip r:embed="rId8"/>
          <a:stretch>
            <a:fillRect/>
          </a:stretch>
        </p:blipFill>
        <p:spPr>
          <a:xfrm>
            <a:off x="655335" y="2907222"/>
            <a:ext cx="2560320" cy="640080"/>
          </a:xfrm>
          <a:prstGeom prst="rect">
            <a:avLst/>
          </a:prstGeom>
        </p:spPr>
      </p:pic>
      <p:pic>
        <p:nvPicPr>
          <p:cNvPr id="20" name="Picture 19">
            <a:extLst>
              <a:ext uri="{FF2B5EF4-FFF2-40B4-BE49-F238E27FC236}">
                <a16:creationId xmlns:a16="http://schemas.microsoft.com/office/drawing/2014/main" id="{3D929608-D371-35AE-085D-CD9BE98E7D35}"/>
              </a:ext>
            </a:extLst>
          </p:cNvPr>
          <p:cNvPicPr>
            <a:picLocks noChangeAspect="1"/>
          </p:cNvPicPr>
          <p:nvPr/>
        </p:nvPicPr>
        <p:blipFill>
          <a:blip r:embed="rId9"/>
          <a:stretch>
            <a:fillRect/>
          </a:stretch>
        </p:blipFill>
        <p:spPr>
          <a:xfrm>
            <a:off x="655335" y="3481171"/>
            <a:ext cx="2560320" cy="640080"/>
          </a:xfrm>
          <a:prstGeom prst="rect">
            <a:avLst/>
          </a:prstGeom>
        </p:spPr>
      </p:pic>
    </p:spTree>
    <p:extLst>
      <p:ext uri="{BB962C8B-B14F-4D97-AF65-F5344CB8AC3E}">
        <p14:creationId xmlns:p14="http://schemas.microsoft.com/office/powerpoint/2010/main" val="3322583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ED04D-CACD-1326-B40B-A73088BD5DB3}"/>
              </a:ext>
            </a:extLst>
          </p:cNvPr>
          <p:cNvSpPr>
            <a:spLocks noGrp="1"/>
          </p:cNvSpPr>
          <p:nvPr>
            <p:ph type="title"/>
          </p:nvPr>
        </p:nvSpPr>
        <p:spPr/>
        <p:txBody>
          <a:bodyPr/>
          <a:lstStyle/>
          <a:p>
            <a:r>
              <a:rPr lang="en-US" dirty="0" err="1"/>
              <a:t>Lulesh</a:t>
            </a:r>
            <a:r>
              <a:rPr lang="en-US" dirty="0"/>
              <a:t>:</a:t>
            </a:r>
            <a:r>
              <a:rPr lang="en-US" baseline="0" dirty="0"/>
              <a:t> OpenMP back end</a:t>
            </a:r>
            <a:endParaRPr lang="en-US" dirty="0"/>
          </a:p>
        </p:txBody>
      </p:sp>
      <p:sp>
        <p:nvSpPr>
          <p:cNvPr id="4" name="Footer Placeholder 3">
            <a:extLst>
              <a:ext uri="{FF2B5EF4-FFF2-40B4-BE49-F238E27FC236}">
                <a16:creationId xmlns:a16="http://schemas.microsoft.com/office/drawing/2014/main" id="{B0140DDD-95BB-90AF-4FA5-2CE4CB1E6A7E}"/>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0459FF9F-1DE7-2514-F6AE-220CE18E199D}"/>
              </a:ext>
            </a:extLst>
          </p:cNvPr>
          <p:cNvSpPr>
            <a:spLocks noGrp="1"/>
          </p:cNvSpPr>
          <p:nvPr>
            <p:ph type="sldNum" sz="quarter" idx="12"/>
          </p:nvPr>
        </p:nvSpPr>
        <p:spPr/>
        <p:txBody>
          <a:bodyPr/>
          <a:lstStyle/>
          <a:p>
            <a:fld id="{E758CF0C-250E-7F48-AF3C-1DAAD85AA699}" type="slidenum">
              <a:rPr lang="en-US" altLang="en-US" smtClean="0"/>
              <a:pPr/>
              <a:t>27</a:t>
            </a:fld>
            <a:endParaRPr lang="en-US" altLang="en-US" dirty="0"/>
          </a:p>
        </p:txBody>
      </p:sp>
      <p:pic>
        <p:nvPicPr>
          <p:cNvPr id="8" name="Picture 7">
            <a:extLst>
              <a:ext uri="{FF2B5EF4-FFF2-40B4-BE49-F238E27FC236}">
                <a16:creationId xmlns:a16="http://schemas.microsoft.com/office/drawing/2014/main" id="{717A5AA3-3241-8E40-386C-F8277F7816BF}"/>
              </a:ext>
            </a:extLst>
          </p:cNvPr>
          <p:cNvPicPr>
            <a:picLocks noChangeAspect="1"/>
          </p:cNvPicPr>
          <p:nvPr/>
        </p:nvPicPr>
        <p:blipFill>
          <a:blip r:embed="rId3"/>
          <a:stretch>
            <a:fillRect/>
          </a:stretch>
        </p:blipFill>
        <p:spPr>
          <a:xfrm>
            <a:off x="139147" y="868415"/>
            <a:ext cx="33132293" cy="2331985"/>
          </a:xfrm>
          <a:prstGeom prst="rect">
            <a:avLst/>
          </a:prstGeom>
        </p:spPr>
      </p:pic>
      <p:pic>
        <p:nvPicPr>
          <p:cNvPr id="6" name="Picture 5">
            <a:extLst>
              <a:ext uri="{FF2B5EF4-FFF2-40B4-BE49-F238E27FC236}">
                <a16:creationId xmlns:a16="http://schemas.microsoft.com/office/drawing/2014/main" id="{1AE1BEA7-8855-BB59-B83E-726BAE70C4B7}"/>
              </a:ext>
            </a:extLst>
          </p:cNvPr>
          <p:cNvPicPr>
            <a:picLocks noChangeAspect="1"/>
          </p:cNvPicPr>
          <p:nvPr/>
        </p:nvPicPr>
        <p:blipFill>
          <a:blip r:embed="rId4"/>
          <a:stretch>
            <a:fillRect/>
          </a:stretch>
        </p:blipFill>
        <p:spPr>
          <a:xfrm>
            <a:off x="6191528" y="621114"/>
            <a:ext cx="2910117" cy="4124739"/>
          </a:xfrm>
          <a:prstGeom prst="rect">
            <a:avLst/>
          </a:prstGeom>
        </p:spPr>
      </p:pic>
      <p:sp>
        <p:nvSpPr>
          <p:cNvPr id="9" name="TextBox 8">
            <a:extLst>
              <a:ext uri="{FF2B5EF4-FFF2-40B4-BE49-F238E27FC236}">
                <a16:creationId xmlns:a16="http://schemas.microsoft.com/office/drawing/2014/main" id="{BEA811D2-553B-077D-7225-718F3101C39A}"/>
              </a:ext>
            </a:extLst>
          </p:cNvPr>
          <p:cNvSpPr txBox="1"/>
          <p:nvPr/>
        </p:nvSpPr>
        <p:spPr>
          <a:xfrm>
            <a:off x="213691" y="4202787"/>
            <a:ext cx="3763949" cy="400110"/>
          </a:xfrm>
          <a:prstGeom prst="rect">
            <a:avLst/>
          </a:prstGeom>
          <a:noFill/>
        </p:spPr>
        <p:txBody>
          <a:bodyPr wrap="square" rtlCol="0">
            <a:spAutoFit/>
          </a:bodyPr>
          <a:lstStyle/>
          <a:p>
            <a:r>
              <a:rPr lang="en-US" sz="1000" dirty="0" err="1"/>
              <a:t>apex_exec</a:t>
            </a:r>
            <a:r>
              <a:rPr lang="en-US" sz="1000" dirty="0"/>
              <a:t> </a:t>
            </a:r>
            <a:r>
              <a:rPr lang="en-US" sz="1000" b="1" dirty="0"/>
              <a:t>--</a:t>
            </a:r>
            <a:r>
              <a:rPr lang="en-US" sz="1000" b="1" dirty="0" err="1"/>
              <a:t>apex:kokkos_fence</a:t>
            </a:r>
            <a:r>
              <a:rPr lang="en-US" sz="1000" b="1" dirty="0"/>
              <a:t> --</a:t>
            </a:r>
            <a:r>
              <a:rPr lang="en-US" sz="1000" b="1" dirty="0" err="1"/>
              <a:t>apex:ompt</a:t>
            </a:r>
            <a:r>
              <a:rPr lang="en-US" sz="1000" b="1" dirty="0"/>
              <a:t> --</a:t>
            </a:r>
            <a:r>
              <a:rPr lang="en-US" sz="1000" b="1" dirty="0" err="1"/>
              <a:t>apex:ompt_details</a:t>
            </a:r>
            <a:r>
              <a:rPr lang="en-US" sz="1000" b="1" dirty="0"/>
              <a:t> </a:t>
            </a:r>
            <a:r>
              <a:rPr lang="en-US" sz="1000" dirty="0"/>
              <a:t>\</a:t>
            </a:r>
          </a:p>
          <a:p>
            <a:r>
              <a:rPr lang="en-US" sz="1000" b="1" dirty="0"/>
              <a:t>--</a:t>
            </a:r>
            <a:r>
              <a:rPr lang="en-US" sz="1000" b="1" dirty="0" err="1"/>
              <a:t>apex:tasktree</a:t>
            </a:r>
            <a:r>
              <a:rPr lang="en-US" sz="1000" dirty="0"/>
              <a:t> ${</a:t>
            </a:r>
            <a:r>
              <a:rPr lang="en-US" sz="1000" dirty="0" err="1"/>
              <a:t>builddir</a:t>
            </a:r>
            <a:r>
              <a:rPr lang="en-US" sz="1000" dirty="0"/>
              <a:t>}/</a:t>
            </a:r>
            <a:r>
              <a:rPr lang="en-US" sz="1000" dirty="0" err="1"/>
              <a:t>lulesh-openmp</a:t>
            </a:r>
            <a:r>
              <a:rPr lang="en-US" sz="1000" dirty="0"/>
              <a:t>/</a:t>
            </a:r>
            <a:r>
              <a:rPr lang="en-US" sz="1000" dirty="0" err="1"/>
              <a:t>lulesh.host</a:t>
            </a:r>
            <a:r>
              <a:rPr lang="en-US" sz="1000" dirty="0"/>
              <a:t> -s 256 -p -</a:t>
            </a:r>
            <a:r>
              <a:rPr lang="en-US" sz="1000" dirty="0" err="1"/>
              <a:t>i</a:t>
            </a:r>
            <a:r>
              <a:rPr lang="en-US" sz="1000" dirty="0"/>
              <a:t> 10</a:t>
            </a:r>
          </a:p>
        </p:txBody>
      </p:sp>
    </p:spTree>
    <p:extLst>
      <p:ext uri="{BB962C8B-B14F-4D97-AF65-F5344CB8AC3E}">
        <p14:creationId xmlns:p14="http://schemas.microsoft.com/office/powerpoint/2010/main" val="4118753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AC174-99EB-A928-6164-2B6853048A42}"/>
              </a:ext>
            </a:extLst>
          </p:cNvPr>
          <p:cNvSpPr>
            <a:spLocks noGrp="1"/>
          </p:cNvSpPr>
          <p:nvPr>
            <p:ph type="title"/>
          </p:nvPr>
        </p:nvSpPr>
        <p:spPr/>
        <p:txBody>
          <a:bodyPr/>
          <a:lstStyle/>
          <a:p>
            <a:r>
              <a:rPr lang="en-US" dirty="0" err="1"/>
              <a:t>Lulesh</a:t>
            </a:r>
            <a:r>
              <a:rPr lang="en-US" dirty="0"/>
              <a:t>: HPX back end</a:t>
            </a:r>
          </a:p>
        </p:txBody>
      </p:sp>
      <p:sp>
        <p:nvSpPr>
          <p:cNvPr id="4" name="Footer Placeholder 3">
            <a:extLst>
              <a:ext uri="{FF2B5EF4-FFF2-40B4-BE49-F238E27FC236}">
                <a16:creationId xmlns:a16="http://schemas.microsoft.com/office/drawing/2014/main" id="{1F5C4277-1CD4-CDAF-8383-D1D5230F6E52}"/>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BD89F287-0410-1E5B-89B0-228E5DF7899E}"/>
              </a:ext>
            </a:extLst>
          </p:cNvPr>
          <p:cNvSpPr>
            <a:spLocks noGrp="1"/>
          </p:cNvSpPr>
          <p:nvPr>
            <p:ph type="sldNum" sz="quarter" idx="12"/>
          </p:nvPr>
        </p:nvSpPr>
        <p:spPr/>
        <p:txBody>
          <a:bodyPr/>
          <a:lstStyle/>
          <a:p>
            <a:fld id="{E758CF0C-250E-7F48-AF3C-1DAAD85AA699}" type="slidenum">
              <a:rPr lang="en-US" altLang="en-US" smtClean="0"/>
              <a:pPr/>
              <a:t>28</a:t>
            </a:fld>
            <a:endParaRPr lang="en-US" altLang="en-US" dirty="0"/>
          </a:p>
        </p:txBody>
      </p:sp>
      <p:sp>
        <p:nvSpPr>
          <p:cNvPr id="6" name="TextBox 5">
            <a:extLst>
              <a:ext uri="{FF2B5EF4-FFF2-40B4-BE49-F238E27FC236}">
                <a16:creationId xmlns:a16="http://schemas.microsoft.com/office/drawing/2014/main" id="{B4F1F4D2-50D0-7D24-AFB1-621D0BB92D69}"/>
              </a:ext>
            </a:extLst>
          </p:cNvPr>
          <p:cNvSpPr txBox="1"/>
          <p:nvPr/>
        </p:nvSpPr>
        <p:spPr>
          <a:xfrm>
            <a:off x="44726" y="4376677"/>
            <a:ext cx="3763949" cy="400110"/>
          </a:xfrm>
          <a:prstGeom prst="rect">
            <a:avLst/>
          </a:prstGeom>
          <a:noFill/>
        </p:spPr>
        <p:txBody>
          <a:bodyPr wrap="square" rtlCol="0">
            <a:spAutoFit/>
          </a:bodyPr>
          <a:lstStyle/>
          <a:p>
            <a:r>
              <a:rPr lang="en-US" sz="1000" dirty="0" err="1"/>
              <a:t>apex_exec</a:t>
            </a:r>
            <a:r>
              <a:rPr lang="en-US" sz="1000" dirty="0"/>
              <a:t> </a:t>
            </a:r>
            <a:r>
              <a:rPr lang="en-US" sz="1000" b="1" dirty="0"/>
              <a:t>--</a:t>
            </a:r>
            <a:r>
              <a:rPr lang="en-US" sz="1000" b="1" dirty="0" err="1"/>
              <a:t>apex:kokkos_fence</a:t>
            </a:r>
            <a:r>
              <a:rPr lang="en-US" sz="1000" dirty="0"/>
              <a:t> </a:t>
            </a:r>
            <a:r>
              <a:rPr lang="en-US" sz="1000" b="1" dirty="0"/>
              <a:t>--</a:t>
            </a:r>
            <a:r>
              <a:rPr lang="en-US" sz="1000" b="1" dirty="0" err="1"/>
              <a:t>apex:gtrace</a:t>
            </a:r>
            <a:r>
              <a:rPr lang="en-US" sz="1000" dirty="0"/>
              <a:t> \</a:t>
            </a:r>
          </a:p>
          <a:p>
            <a:r>
              <a:rPr lang="en-US" sz="1000" dirty="0"/>
              <a:t>${</a:t>
            </a:r>
            <a:r>
              <a:rPr lang="en-US" sz="1000" dirty="0" err="1"/>
              <a:t>builddir</a:t>
            </a:r>
            <a:r>
              <a:rPr lang="en-US" sz="1000" dirty="0"/>
              <a:t>}/</a:t>
            </a:r>
            <a:r>
              <a:rPr lang="en-US" sz="1000" dirty="0" err="1"/>
              <a:t>lulesh-hpx</a:t>
            </a:r>
            <a:r>
              <a:rPr lang="en-US" sz="1000" dirty="0"/>
              <a:t>/</a:t>
            </a:r>
            <a:r>
              <a:rPr lang="en-US" sz="1000" dirty="0" err="1"/>
              <a:t>lulesh.kk</a:t>
            </a:r>
            <a:r>
              <a:rPr lang="en-US" sz="1000" dirty="0"/>
              <a:t> -p -</a:t>
            </a:r>
            <a:r>
              <a:rPr lang="en-US" sz="1000" dirty="0" err="1"/>
              <a:t>i</a:t>
            </a:r>
            <a:r>
              <a:rPr lang="en-US" sz="1000" dirty="0"/>
              <a:t> 10 -s 256</a:t>
            </a:r>
          </a:p>
        </p:txBody>
      </p:sp>
      <p:pic>
        <p:nvPicPr>
          <p:cNvPr id="7" name="Picture 6">
            <a:extLst>
              <a:ext uri="{FF2B5EF4-FFF2-40B4-BE49-F238E27FC236}">
                <a16:creationId xmlns:a16="http://schemas.microsoft.com/office/drawing/2014/main" id="{F8B52C08-2307-0DA1-44CC-5E5B7CA33641}"/>
              </a:ext>
            </a:extLst>
          </p:cNvPr>
          <p:cNvPicPr>
            <a:picLocks noChangeAspect="1"/>
          </p:cNvPicPr>
          <p:nvPr/>
        </p:nvPicPr>
        <p:blipFill rotWithShape="1">
          <a:blip r:embed="rId3"/>
          <a:srcRect l="434" r="434"/>
          <a:stretch/>
        </p:blipFill>
        <p:spPr>
          <a:xfrm>
            <a:off x="84483" y="679558"/>
            <a:ext cx="7335080" cy="3723284"/>
          </a:xfrm>
          <a:prstGeom prst="rect">
            <a:avLst/>
          </a:prstGeom>
        </p:spPr>
      </p:pic>
      <p:pic>
        <p:nvPicPr>
          <p:cNvPr id="8" name="Picture 7">
            <a:extLst>
              <a:ext uri="{FF2B5EF4-FFF2-40B4-BE49-F238E27FC236}">
                <a16:creationId xmlns:a16="http://schemas.microsoft.com/office/drawing/2014/main" id="{0CA6447C-CCF2-5C36-AD03-4E9A06F05CE2}"/>
              </a:ext>
            </a:extLst>
          </p:cNvPr>
          <p:cNvPicPr>
            <a:picLocks noChangeAspect="1"/>
          </p:cNvPicPr>
          <p:nvPr/>
        </p:nvPicPr>
        <p:blipFill>
          <a:blip r:embed="rId4"/>
          <a:stretch>
            <a:fillRect/>
          </a:stretch>
        </p:blipFill>
        <p:spPr>
          <a:xfrm>
            <a:off x="4800600" y="721857"/>
            <a:ext cx="4089519" cy="3854875"/>
          </a:xfrm>
          <a:prstGeom prst="rect">
            <a:avLst/>
          </a:prstGeom>
        </p:spPr>
      </p:pic>
    </p:spTree>
    <p:extLst>
      <p:ext uri="{BB962C8B-B14F-4D97-AF65-F5344CB8AC3E}">
        <p14:creationId xmlns:p14="http://schemas.microsoft.com/office/powerpoint/2010/main" val="356247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11CC8-E1BD-BE44-4F1C-DADD389FFCA2}"/>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id="{F6BDD90C-7FE0-B649-DEED-2EE1D30FF389}"/>
              </a:ext>
            </a:extLst>
          </p:cNvPr>
          <p:cNvSpPr>
            <a:spLocks noGrp="1"/>
          </p:cNvSpPr>
          <p:nvPr>
            <p:ph idx="1"/>
          </p:nvPr>
        </p:nvSpPr>
        <p:spPr/>
        <p:txBody>
          <a:bodyPr/>
          <a:lstStyle/>
          <a:p>
            <a:r>
              <a:rPr lang="en-US" dirty="0"/>
              <a:t>Intel Level0/</a:t>
            </a:r>
            <a:r>
              <a:rPr lang="en-US" dirty="0" err="1"/>
              <a:t>OneAPI</a:t>
            </a:r>
            <a:r>
              <a:rPr lang="en-US" baseline="0" dirty="0"/>
              <a:t> support has been prototyped, but not yet merged</a:t>
            </a:r>
          </a:p>
          <a:p>
            <a:r>
              <a:rPr lang="en-US" baseline="0" dirty="0" err="1"/>
              <a:t>StarPU</a:t>
            </a:r>
            <a:r>
              <a:rPr lang="en-US" baseline="0" dirty="0"/>
              <a:t> support added by Camille </a:t>
            </a:r>
            <a:r>
              <a:rPr lang="en-US" baseline="0" dirty="0" err="1"/>
              <a:t>Coti</a:t>
            </a:r>
            <a:r>
              <a:rPr lang="en-US" baseline="0" dirty="0"/>
              <a:t>, needs additional testing and tighter integration</a:t>
            </a:r>
          </a:p>
          <a:p>
            <a:r>
              <a:rPr lang="en-US" baseline="0" dirty="0"/>
              <a:t>Perfetto native trace output</a:t>
            </a:r>
          </a:p>
          <a:p>
            <a:r>
              <a:rPr lang="en-US" baseline="0" dirty="0" err="1"/>
              <a:t>PowerAPI</a:t>
            </a:r>
            <a:r>
              <a:rPr lang="en-US" baseline="0" dirty="0"/>
              <a:t> integration for broader power/energy support</a:t>
            </a:r>
          </a:p>
          <a:p>
            <a:r>
              <a:rPr lang="en-US" baseline="0" dirty="0" err="1"/>
              <a:t>Kokkos</a:t>
            </a:r>
            <a:r>
              <a:rPr lang="en-US" baseline="0" dirty="0"/>
              <a:t> runtime autotuning development</a:t>
            </a:r>
            <a:endParaRPr lang="en-US" dirty="0"/>
          </a:p>
        </p:txBody>
      </p:sp>
      <p:sp>
        <p:nvSpPr>
          <p:cNvPr id="4" name="Footer Placeholder 3">
            <a:extLst>
              <a:ext uri="{FF2B5EF4-FFF2-40B4-BE49-F238E27FC236}">
                <a16:creationId xmlns:a16="http://schemas.microsoft.com/office/drawing/2014/main" id="{EEEE568C-5695-3511-3D80-83CFF4B5653A}"/>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91D34E2B-13D6-2F3D-C567-D854BF55F608}"/>
              </a:ext>
            </a:extLst>
          </p:cNvPr>
          <p:cNvSpPr>
            <a:spLocks noGrp="1"/>
          </p:cNvSpPr>
          <p:nvPr>
            <p:ph type="sldNum" sz="quarter" idx="12"/>
          </p:nvPr>
        </p:nvSpPr>
        <p:spPr/>
        <p:txBody>
          <a:bodyPr/>
          <a:lstStyle/>
          <a:p>
            <a:fld id="{E758CF0C-250E-7F48-AF3C-1DAAD85AA699}" type="slidenum">
              <a:rPr lang="en-US" altLang="en-US" smtClean="0"/>
              <a:pPr/>
              <a:t>29</a:t>
            </a:fld>
            <a:endParaRPr lang="en-US" altLang="en-US" dirty="0"/>
          </a:p>
        </p:txBody>
      </p:sp>
    </p:spTree>
    <p:extLst>
      <p:ext uri="{BB962C8B-B14F-4D97-AF65-F5344CB8AC3E}">
        <p14:creationId xmlns:p14="http://schemas.microsoft.com/office/powerpoint/2010/main" val="1845859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oogle Shape;136;gf185c03650_0_14">
            <a:extLst>
              <a:ext uri="{FF2B5EF4-FFF2-40B4-BE49-F238E27FC236}">
                <a16:creationId xmlns:a16="http://schemas.microsoft.com/office/drawing/2014/main" id="{B7C65517-F92A-A6F8-A468-0262EB9B6DAA}"/>
              </a:ext>
            </a:extLst>
          </p:cNvPr>
          <p:cNvPicPr preferRelativeResize="0"/>
          <p:nvPr/>
        </p:nvPicPr>
        <p:blipFill rotWithShape="1">
          <a:blip r:embed="rId3">
            <a:alphaModFix/>
          </a:blip>
          <a:srcRect l="1023" t="8490" r="26381" b="28616"/>
          <a:stretch/>
        </p:blipFill>
        <p:spPr>
          <a:xfrm>
            <a:off x="5867997" y="887226"/>
            <a:ext cx="3126232" cy="1523513"/>
          </a:xfrm>
          <a:prstGeom prst="rect">
            <a:avLst/>
          </a:prstGeom>
          <a:noFill/>
          <a:ln>
            <a:noFill/>
          </a:ln>
        </p:spPr>
      </p:pic>
      <p:sp>
        <p:nvSpPr>
          <p:cNvPr id="6" name="Title 5">
            <a:extLst>
              <a:ext uri="{FF2B5EF4-FFF2-40B4-BE49-F238E27FC236}">
                <a16:creationId xmlns:a16="http://schemas.microsoft.com/office/drawing/2014/main" id="{36DB4471-505D-0C29-FCE3-BE3E6332E016}"/>
              </a:ext>
            </a:extLst>
          </p:cNvPr>
          <p:cNvSpPr>
            <a:spLocks noGrp="1"/>
          </p:cNvSpPr>
          <p:nvPr>
            <p:ph type="title"/>
          </p:nvPr>
        </p:nvSpPr>
        <p:spPr/>
        <p:txBody>
          <a:bodyPr/>
          <a:lstStyle/>
          <a:p>
            <a:r>
              <a:rPr lang="en-US" dirty="0"/>
              <a:t>APEX</a:t>
            </a:r>
            <a:r>
              <a:rPr lang="en-US" baseline="0" dirty="0"/>
              <a:t> Introduction</a:t>
            </a:r>
            <a:endParaRPr lang="en-US" dirty="0"/>
          </a:p>
        </p:txBody>
      </p:sp>
      <p:sp>
        <p:nvSpPr>
          <p:cNvPr id="7" name="Content Placeholder 6">
            <a:extLst>
              <a:ext uri="{FF2B5EF4-FFF2-40B4-BE49-F238E27FC236}">
                <a16:creationId xmlns:a16="http://schemas.microsoft.com/office/drawing/2014/main" id="{1DE60BCE-65B9-34C7-6D94-28D478BDF136}"/>
              </a:ext>
            </a:extLst>
          </p:cNvPr>
          <p:cNvSpPr>
            <a:spLocks noGrp="1"/>
          </p:cNvSpPr>
          <p:nvPr>
            <p:ph idx="1"/>
          </p:nvPr>
        </p:nvSpPr>
        <p:spPr/>
        <p:txBody>
          <a:bodyPr>
            <a:normAutofit fontScale="85000" lnSpcReduction="20000"/>
          </a:bodyPr>
          <a:lstStyle/>
          <a:p>
            <a:r>
              <a:rPr lang="en-US" dirty="0"/>
              <a:t>Autonomic Performance Environment for </a:t>
            </a:r>
            <a:r>
              <a:rPr lang="en-US" dirty="0" err="1"/>
              <a:t>eXascale</a:t>
            </a:r>
            <a:endParaRPr lang="en-US" dirty="0"/>
          </a:p>
          <a:p>
            <a:r>
              <a:rPr lang="en-US" b="1" dirty="0"/>
              <a:t>Performance Measurement</a:t>
            </a:r>
          </a:p>
          <a:p>
            <a:r>
              <a:rPr lang="en-US" b="1" dirty="0"/>
              <a:t>Runtime Adaptation</a:t>
            </a:r>
          </a:p>
          <a:p>
            <a:r>
              <a:rPr lang="en-US" dirty="0"/>
              <a:t>Designed for AMT runtimes (HPX)</a:t>
            </a:r>
          </a:p>
          <a:p>
            <a:pPr lvl="1"/>
            <a:r>
              <a:rPr lang="en-US" dirty="0"/>
              <a:t>But works with conventional parallel models</a:t>
            </a:r>
          </a:p>
          <a:p>
            <a:r>
              <a:rPr lang="en-US" dirty="0"/>
              <a:t>Focus on </a:t>
            </a:r>
            <a:r>
              <a:rPr lang="en-US" b="1" dirty="0"/>
              <a:t>task dependency</a:t>
            </a:r>
            <a:r>
              <a:rPr lang="en-US" dirty="0"/>
              <a:t> graph, not calling context graph</a:t>
            </a:r>
          </a:p>
          <a:p>
            <a:r>
              <a:rPr lang="en-US" dirty="0"/>
              <a:t>Supports HPX, C/C++ threads, OpenMP, </a:t>
            </a:r>
            <a:r>
              <a:rPr lang="en-US" dirty="0" err="1"/>
              <a:t>OpenACC</a:t>
            </a:r>
            <a:r>
              <a:rPr lang="en-US" dirty="0"/>
              <a:t>, </a:t>
            </a:r>
            <a:r>
              <a:rPr lang="en-US" dirty="0" err="1"/>
              <a:t>Kokkos</a:t>
            </a:r>
            <a:r>
              <a:rPr lang="en-US" dirty="0"/>
              <a:t>, Raja, CUDA, HIP, (</a:t>
            </a:r>
            <a:r>
              <a:rPr lang="en-US" dirty="0" err="1"/>
              <a:t>OneAPI</a:t>
            </a:r>
            <a:r>
              <a:rPr lang="en-US" dirty="0"/>
              <a:t>, </a:t>
            </a:r>
            <a:r>
              <a:rPr lang="en-US" dirty="0" err="1"/>
              <a:t>StarPU</a:t>
            </a:r>
            <a:r>
              <a:rPr lang="en-US" dirty="0"/>
              <a:t> in dev)...</a:t>
            </a:r>
          </a:p>
          <a:p>
            <a:r>
              <a:rPr lang="en-US" dirty="0">
                <a:hlinkClick r:id="rId4"/>
              </a:rPr>
              <a:t>https://github.com/UO-OACISS/apex</a:t>
            </a:r>
            <a:endParaRPr lang="en-US" dirty="0"/>
          </a:p>
          <a:p>
            <a:r>
              <a:rPr lang="en-US" dirty="0"/>
              <a:t>Active Harmony* (</a:t>
            </a:r>
            <a:r>
              <a:rPr lang="en-US" dirty="0" err="1"/>
              <a:t>Nelder</a:t>
            </a:r>
            <a:r>
              <a:rPr lang="en-US" dirty="0"/>
              <a:t> Mead), Simulated Annealing, hill climbing for parametric search methods</a:t>
            </a:r>
          </a:p>
        </p:txBody>
      </p:sp>
      <p:sp>
        <p:nvSpPr>
          <p:cNvPr id="4" name="Footer Placeholder 3">
            <a:extLst>
              <a:ext uri="{FF2B5EF4-FFF2-40B4-BE49-F238E27FC236}">
                <a16:creationId xmlns:a16="http://schemas.microsoft.com/office/drawing/2014/main" id="{3F688279-43BC-60C2-A78A-147CA833E366}"/>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A9DEF00F-3735-45E9-C87A-44054EF9CE97}"/>
              </a:ext>
            </a:extLst>
          </p:cNvPr>
          <p:cNvSpPr>
            <a:spLocks noGrp="1"/>
          </p:cNvSpPr>
          <p:nvPr>
            <p:ph type="sldNum" sz="quarter" idx="12"/>
          </p:nvPr>
        </p:nvSpPr>
        <p:spPr/>
        <p:txBody>
          <a:bodyPr/>
          <a:lstStyle/>
          <a:p>
            <a:fld id="{529F7ADF-05FA-8747-89D6-6A58BD53D3B9}" type="slidenum">
              <a:rPr lang="en-US" altLang="en-US" smtClean="0"/>
              <a:pPr/>
              <a:t>3</a:t>
            </a:fld>
            <a:endParaRPr lang="en-US" altLang="en-US"/>
          </a:p>
        </p:txBody>
      </p:sp>
      <p:pic>
        <p:nvPicPr>
          <p:cNvPr id="9" name="Google Shape;138;gf185c03650_0_14">
            <a:extLst>
              <a:ext uri="{FF2B5EF4-FFF2-40B4-BE49-F238E27FC236}">
                <a16:creationId xmlns:a16="http://schemas.microsoft.com/office/drawing/2014/main" id="{6116DA69-6BB1-1326-F2BD-C66ECC13C347}"/>
              </a:ext>
            </a:extLst>
          </p:cNvPr>
          <p:cNvPicPr preferRelativeResize="0"/>
          <p:nvPr/>
        </p:nvPicPr>
        <p:blipFill>
          <a:blip r:embed="rId5">
            <a:alphaModFix/>
          </a:blip>
          <a:stretch>
            <a:fillRect/>
          </a:stretch>
        </p:blipFill>
        <p:spPr>
          <a:xfrm>
            <a:off x="6677195" y="3099737"/>
            <a:ext cx="1453810" cy="642272"/>
          </a:xfrm>
          <a:prstGeom prst="rect">
            <a:avLst/>
          </a:prstGeom>
          <a:noFill/>
          <a:ln>
            <a:noFill/>
          </a:ln>
        </p:spPr>
      </p:pic>
      <p:sp>
        <p:nvSpPr>
          <p:cNvPr id="14" name="TextBox 13">
            <a:extLst>
              <a:ext uri="{FF2B5EF4-FFF2-40B4-BE49-F238E27FC236}">
                <a16:creationId xmlns:a16="http://schemas.microsoft.com/office/drawing/2014/main" id="{743151E1-5114-5223-91EE-2DBB105E6A87}"/>
              </a:ext>
            </a:extLst>
          </p:cNvPr>
          <p:cNvSpPr txBox="1"/>
          <p:nvPr/>
        </p:nvSpPr>
        <p:spPr>
          <a:xfrm>
            <a:off x="6126480" y="4406636"/>
            <a:ext cx="2560320" cy="461665"/>
          </a:xfrm>
          <a:prstGeom prst="rect">
            <a:avLst/>
          </a:prstGeom>
          <a:noFill/>
        </p:spPr>
        <p:txBody>
          <a:bodyPr wrap="square" rtlCol="0">
            <a:spAutoFit/>
          </a:bodyPr>
          <a:lstStyle/>
          <a:p>
            <a:r>
              <a:rPr lang="en-US" sz="1200" baseline="30000" dirty="0"/>
              <a:t>*</a:t>
            </a:r>
            <a:r>
              <a:rPr lang="en-US" sz="1200" dirty="0">
                <a:hlinkClick r:id="rId6"/>
              </a:rPr>
              <a:t>https://www.dyninst.org/harmony</a:t>
            </a:r>
            <a:endParaRPr lang="en-US" sz="1200" dirty="0"/>
          </a:p>
          <a:p>
            <a:endParaRPr lang="en-US" sz="1200" dirty="0"/>
          </a:p>
        </p:txBody>
      </p:sp>
    </p:spTree>
    <p:extLst>
      <p:ext uri="{BB962C8B-B14F-4D97-AF65-F5344CB8AC3E}">
        <p14:creationId xmlns:p14="http://schemas.microsoft.com/office/powerpoint/2010/main" val="3048298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B0A97-21D5-7E42-966E-4FDB5FFAEE0A}"/>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40F8B69B-4DDE-2248-AA1F-CED81EA6C237}"/>
              </a:ext>
            </a:extLst>
          </p:cNvPr>
          <p:cNvSpPr>
            <a:spLocks noGrp="1"/>
          </p:cNvSpPr>
          <p:nvPr>
            <p:ph idx="1"/>
          </p:nvPr>
        </p:nvSpPr>
        <p:spPr>
          <a:xfrm>
            <a:off x="149771" y="852554"/>
            <a:ext cx="8836573" cy="2689136"/>
          </a:xfrm>
        </p:spPr>
        <p:txBody>
          <a:bodyPr>
            <a:normAutofit fontScale="70000" lnSpcReduction="20000"/>
          </a:bodyPr>
          <a:lstStyle/>
          <a:p>
            <a:pPr marL="50800" indent="0">
              <a:buNone/>
            </a:pPr>
            <a:r>
              <a:rPr lang="en-US" dirty="0"/>
              <a:t>Parts of this research was supported by the </a:t>
            </a:r>
            <a:r>
              <a:rPr lang="en-US" dirty="0" err="1"/>
              <a:t>Exascale</a:t>
            </a:r>
            <a:r>
              <a:rPr lang="en-US" dirty="0"/>
              <a:t> Computing Project (17-SC-20-SC), a joint project of the U.S. Department of Energy’s Office of Science and National Nuclear Security Administration, responsible for delivering a capable </a:t>
            </a:r>
            <a:r>
              <a:rPr lang="en-US" dirty="0" err="1"/>
              <a:t>exascale</a:t>
            </a:r>
            <a:r>
              <a:rPr lang="en-US" dirty="0"/>
              <a:t> ecosystem, including software, applications, and hardware technology, to support the nation’s </a:t>
            </a:r>
            <a:r>
              <a:rPr lang="en-US" dirty="0" err="1"/>
              <a:t>exascale</a:t>
            </a:r>
            <a:r>
              <a:rPr lang="en-US" dirty="0"/>
              <a:t> computing imperative. </a:t>
            </a:r>
          </a:p>
          <a:p>
            <a:pPr marL="50800" indent="0">
              <a:buNone/>
            </a:pPr>
            <a:r>
              <a:rPr lang="en-US" dirty="0"/>
              <a:t>This research used resources of the Oak Ridge Leadership Computing Facility at the Oak Ridge National Laboratory, which is supported by the Office of Science of the U.S. Department of Energy under Contract No. DE-AC05-00OR22725.</a:t>
            </a:r>
          </a:p>
        </p:txBody>
      </p:sp>
      <p:sp>
        <p:nvSpPr>
          <p:cNvPr id="4" name="Footer Placeholder 3">
            <a:extLst>
              <a:ext uri="{FF2B5EF4-FFF2-40B4-BE49-F238E27FC236}">
                <a16:creationId xmlns:a16="http://schemas.microsoft.com/office/drawing/2014/main" id="{5F8ED284-021E-2442-A975-3F0BE3E17FF9}"/>
              </a:ext>
            </a:extLst>
          </p:cNvPr>
          <p:cNvSpPr>
            <a:spLocks noGrp="1"/>
          </p:cNvSpPr>
          <p:nvPr>
            <p:ph type="ftr" sz="quarter" idx="11"/>
          </p:nvPr>
        </p:nvSpPr>
        <p:spPr/>
        <p:txBody>
          <a:bodyPr/>
          <a:lstStyle/>
          <a:p>
            <a:r>
              <a:rPr lang="en-US"/>
              <a:t>SC22 | Dallas, TX | hpc accelerates. ESPM Workshop, Nov. 14 2022</a:t>
            </a:r>
            <a:endParaRPr lang="en-US" dirty="0"/>
          </a:p>
        </p:txBody>
      </p:sp>
      <p:pic>
        <p:nvPicPr>
          <p:cNvPr id="6" name="Google Shape;26;p13" descr="DOE_SC_Horizontal.png">
            <a:extLst>
              <a:ext uri="{FF2B5EF4-FFF2-40B4-BE49-F238E27FC236}">
                <a16:creationId xmlns:a16="http://schemas.microsoft.com/office/drawing/2014/main" id="{DB059001-6977-1945-89D2-A1F1D542AF88}"/>
              </a:ext>
            </a:extLst>
          </p:cNvPr>
          <p:cNvPicPr preferRelativeResize="0"/>
          <p:nvPr/>
        </p:nvPicPr>
        <p:blipFill rotWithShape="1">
          <a:blip r:embed="rId3">
            <a:alphaModFix/>
          </a:blip>
          <a:srcRect/>
          <a:stretch/>
        </p:blipFill>
        <p:spPr>
          <a:xfrm>
            <a:off x="498545" y="3828894"/>
            <a:ext cx="2284460" cy="395849"/>
          </a:xfrm>
          <a:prstGeom prst="rect">
            <a:avLst/>
          </a:prstGeom>
          <a:noFill/>
          <a:ln>
            <a:noFill/>
          </a:ln>
        </p:spPr>
      </p:pic>
      <p:pic>
        <p:nvPicPr>
          <p:cNvPr id="7" name="Picture 6" descr="Logo, company name&#10;&#10;Description automatically generated">
            <a:extLst>
              <a:ext uri="{FF2B5EF4-FFF2-40B4-BE49-F238E27FC236}">
                <a16:creationId xmlns:a16="http://schemas.microsoft.com/office/drawing/2014/main" id="{0D1A0F15-5623-3543-A9FA-B5061FDCC13C}"/>
              </a:ext>
            </a:extLst>
          </p:cNvPr>
          <p:cNvPicPr>
            <a:picLocks noChangeAspect="1"/>
          </p:cNvPicPr>
          <p:nvPr/>
        </p:nvPicPr>
        <p:blipFill>
          <a:blip r:embed="rId4"/>
          <a:stretch>
            <a:fillRect/>
          </a:stretch>
        </p:blipFill>
        <p:spPr>
          <a:xfrm>
            <a:off x="6798148" y="3596100"/>
            <a:ext cx="1643704" cy="861435"/>
          </a:xfrm>
          <a:prstGeom prst="rect">
            <a:avLst/>
          </a:prstGeom>
        </p:spPr>
      </p:pic>
      <p:pic>
        <p:nvPicPr>
          <p:cNvPr id="1026" name="Picture 2">
            <a:extLst>
              <a:ext uri="{FF2B5EF4-FFF2-40B4-BE49-F238E27FC236}">
                <a16:creationId xmlns:a16="http://schemas.microsoft.com/office/drawing/2014/main" id="{EA774BD5-1B73-E340-8E6F-E850E5D8A1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6773" y="3762690"/>
            <a:ext cx="2578608" cy="52825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4A771F00-243E-50FF-E0BD-975173794C23}"/>
              </a:ext>
            </a:extLst>
          </p:cNvPr>
          <p:cNvSpPr>
            <a:spLocks noGrp="1"/>
          </p:cNvSpPr>
          <p:nvPr>
            <p:ph type="sldNum" sz="quarter" idx="12"/>
          </p:nvPr>
        </p:nvSpPr>
        <p:spPr/>
        <p:txBody>
          <a:bodyPr/>
          <a:lstStyle/>
          <a:p>
            <a:fld id="{E758CF0C-250E-7F48-AF3C-1DAAD85AA699}" type="slidenum">
              <a:rPr lang="en-US" altLang="en-US" smtClean="0"/>
              <a:pPr/>
              <a:t>30</a:t>
            </a:fld>
            <a:endParaRPr lang="en-US" altLang="en-US" dirty="0"/>
          </a:p>
        </p:txBody>
      </p:sp>
    </p:spTree>
    <p:extLst>
      <p:ext uri="{BB962C8B-B14F-4D97-AF65-F5344CB8AC3E}">
        <p14:creationId xmlns:p14="http://schemas.microsoft.com/office/powerpoint/2010/main" val="2395559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6AB82-25A9-FFC3-C5C6-D3B86B044146}"/>
              </a:ext>
            </a:extLst>
          </p:cNvPr>
          <p:cNvSpPr>
            <a:spLocks noGrp="1"/>
          </p:cNvSpPr>
          <p:nvPr>
            <p:ph type="title"/>
          </p:nvPr>
        </p:nvSpPr>
        <p:spPr/>
        <p:txBody>
          <a:bodyPr/>
          <a:lstStyle/>
          <a:p>
            <a:r>
              <a:rPr lang="en-US" dirty="0"/>
              <a:t>APEX</a:t>
            </a:r>
            <a:r>
              <a:rPr lang="en-US" baseline="0" dirty="0"/>
              <a:t> and HPX</a:t>
            </a:r>
            <a:endParaRPr lang="en-US" dirty="0"/>
          </a:p>
        </p:txBody>
      </p:sp>
      <p:sp>
        <p:nvSpPr>
          <p:cNvPr id="3" name="Content Placeholder 2">
            <a:extLst>
              <a:ext uri="{FF2B5EF4-FFF2-40B4-BE49-F238E27FC236}">
                <a16:creationId xmlns:a16="http://schemas.microsoft.com/office/drawing/2014/main" id="{6F19324B-E071-C13F-ACB8-44009CDBFA35}"/>
              </a:ext>
            </a:extLst>
          </p:cNvPr>
          <p:cNvSpPr>
            <a:spLocks noGrp="1"/>
          </p:cNvSpPr>
          <p:nvPr>
            <p:ph idx="1"/>
          </p:nvPr>
        </p:nvSpPr>
        <p:spPr/>
        <p:txBody>
          <a:bodyPr>
            <a:normAutofit fontScale="85000" lnSpcReduction="10000"/>
          </a:bodyPr>
          <a:lstStyle/>
          <a:p>
            <a:r>
              <a:rPr lang="en-US" dirty="0"/>
              <a:t>HPX: Asynchronous Many-Task Runtime system in C++</a:t>
            </a:r>
          </a:p>
          <a:p>
            <a:r>
              <a:rPr lang="en-US" dirty="0"/>
              <a:t>Data and task dependencies can be expressed with HPX </a:t>
            </a:r>
            <a:r>
              <a:rPr lang="en-US" b="1" dirty="0"/>
              <a:t>futures</a:t>
            </a:r>
            <a:r>
              <a:rPr lang="en-US" dirty="0"/>
              <a:t> and </a:t>
            </a:r>
            <a:r>
              <a:rPr lang="en-US" b="1" dirty="0"/>
              <a:t>continuations</a:t>
            </a:r>
            <a:r>
              <a:rPr lang="en-US" dirty="0"/>
              <a:t>, chained together in an </a:t>
            </a:r>
            <a:r>
              <a:rPr lang="en-US" b="1" dirty="0"/>
              <a:t>execution graph</a:t>
            </a:r>
            <a:r>
              <a:rPr lang="en-US" dirty="0"/>
              <a:t>.</a:t>
            </a:r>
          </a:p>
          <a:p>
            <a:r>
              <a:rPr lang="en-US" dirty="0"/>
              <a:t>The graph can be built asynchronously</a:t>
            </a:r>
          </a:p>
          <a:p>
            <a:r>
              <a:rPr lang="en-US" dirty="0"/>
              <a:t>HPX tasks are created, scheduled, executed, and usually yielded and resumed by the runtime system scheduler</a:t>
            </a:r>
          </a:p>
          <a:p>
            <a:r>
              <a:rPr lang="en-US" dirty="0"/>
              <a:t>This is particularly challenging because many different OS threads may have participated in the execution of the HPX task during its lifetime, and the calling context tree is meaningless to the application developer because it consists of runtime system functions, not application tasks</a:t>
            </a:r>
          </a:p>
        </p:txBody>
      </p:sp>
      <p:sp>
        <p:nvSpPr>
          <p:cNvPr id="4" name="Footer Placeholder 3">
            <a:extLst>
              <a:ext uri="{FF2B5EF4-FFF2-40B4-BE49-F238E27FC236}">
                <a16:creationId xmlns:a16="http://schemas.microsoft.com/office/drawing/2014/main" id="{742207A7-2F83-5E35-537E-81715A596784}"/>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55D15343-AA23-5741-BF5D-B1B23D92B9F5}"/>
              </a:ext>
            </a:extLst>
          </p:cNvPr>
          <p:cNvSpPr>
            <a:spLocks noGrp="1"/>
          </p:cNvSpPr>
          <p:nvPr>
            <p:ph type="sldNum" sz="quarter" idx="12"/>
          </p:nvPr>
        </p:nvSpPr>
        <p:spPr/>
        <p:txBody>
          <a:bodyPr/>
          <a:lstStyle/>
          <a:p>
            <a:fld id="{E758CF0C-250E-7F48-AF3C-1DAAD85AA699}" type="slidenum">
              <a:rPr lang="en-US" altLang="en-US" smtClean="0"/>
              <a:pPr/>
              <a:t>4</a:t>
            </a:fld>
            <a:endParaRPr lang="en-US" altLang="en-US" dirty="0"/>
          </a:p>
        </p:txBody>
      </p:sp>
      <p:pic>
        <p:nvPicPr>
          <p:cNvPr id="2050" name="Picture 2" descr="HPX">
            <a:extLst>
              <a:ext uri="{FF2B5EF4-FFF2-40B4-BE49-F238E27FC236}">
                <a16:creationId xmlns:a16="http://schemas.microsoft.com/office/drawing/2014/main" id="{02EB121B-9A41-69E2-6D2A-6DFFEC34A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699" y="4366103"/>
            <a:ext cx="2842867" cy="302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804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FA50E-5CBC-3BA9-E100-3255F04AD815}"/>
              </a:ext>
            </a:extLst>
          </p:cNvPr>
          <p:cNvSpPr>
            <a:spLocks noGrp="1"/>
          </p:cNvSpPr>
          <p:nvPr>
            <p:ph type="title"/>
          </p:nvPr>
        </p:nvSpPr>
        <p:spPr/>
        <p:txBody>
          <a:bodyPr/>
          <a:lstStyle/>
          <a:p>
            <a:r>
              <a:rPr lang="en-US" dirty="0"/>
              <a:t>APEX and HPX</a:t>
            </a:r>
          </a:p>
        </p:txBody>
      </p:sp>
      <p:sp>
        <p:nvSpPr>
          <p:cNvPr id="3" name="Content Placeholder 2">
            <a:extLst>
              <a:ext uri="{FF2B5EF4-FFF2-40B4-BE49-F238E27FC236}">
                <a16:creationId xmlns:a16="http://schemas.microsoft.com/office/drawing/2014/main" id="{6BE6F974-01B7-3A69-39D9-6ABCEA4AB331}"/>
              </a:ext>
            </a:extLst>
          </p:cNvPr>
          <p:cNvSpPr>
            <a:spLocks noGrp="1"/>
          </p:cNvSpPr>
          <p:nvPr>
            <p:ph sz="half" idx="1"/>
          </p:nvPr>
        </p:nvSpPr>
        <p:spPr>
          <a:xfrm>
            <a:off x="180869" y="772344"/>
            <a:ext cx="5768732" cy="3822279"/>
          </a:xfrm>
        </p:spPr>
        <p:txBody>
          <a:bodyPr>
            <a:normAutofit fontScale="92500"/>
          </a:bodyPr>
          <a:lstStyle/>
          <a:p>
            <a:r>
              <a:rPr lang="en-US" dirty="0"/>
              <a:t>APEX is integrated into the HPX thread scheduler, uniquely identifies each task with a GUID, and tracks all state transitions for a given task.</a:t>
            </a:r>
          </a:p>
          <a:p>
            <a:r>
              <a:rPr lang="en-US" dirty="0"/>
              <a:t>Policy Engine</a:t>
            </a:r>
            <a:r>
              <a:rPr lang="en-US" baseline="0" dirty="0"/>
              <a:t> used for tuning heuristic control knobs in HPX thread scheduler, networking</a:t>
            </a:r>
          </a:p>
          <a:p>
            <a:pPr lvl="1"/>
            <a:r>
              <a:rPr lang="en-US" dirty="0"/>
              <a:t>Soft power caps, maximize throughput, reduce network latency, … </a:t>
            </a:r>
          </a:p>
        </p:txBody>
      </p:sp>
      <p:sp>
        <p:nvSpPr>
          <p:cNvPr id="4" name="Footer Placeholder 3">
            <a:extLst>
              <a:ext uri="{FF2B5EF4-FFF2-40B4-BE49-F238E27FC236}">
                <a16:creationId xmlns:a16="http://schemas.microsoft.com/office/drawing/2014/main" id="{8AA2C0E7-ACB9-9824-540C-86621193F53F}"/>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9E15AF0E-49DA-DB44-A65F-780DC5119F55}"/>
              </a:ext>
            </a:extLst>
          </p:cNvPr>
          <p:cNvSpPr>
            <a:spLocks noGrp="1"/>
          </p:cNvSpPr>
          <p:nvPr>
            <p:ph type="sldNum" sz="quarter" idx="12"/>
          </p:nvPr>
        </p:nvSpPr>
        <p:spPr/>
        <p:txBody>
          <a:bodyPr/>
          <a:lstStyle/>
          <a:p>
            <a:fld id="{E758CF0C-250E-7F48-AF3C-1DAAD85AA699}" type="slidenum">
              <a:rPr lang="en-US" altLang="en-US" smtClean="0"/>
              <a:pPr/>
              <a:t>5</a:t>
            </a:fld>
            <a:endParaRPr lang="en-US" altLang="en-US" dirty="0"/>
          </a:p>
        </p:txBody>
      </p:sp>
      <p:pic>
        <p:nvPicPr>
          <p:cNvPr id="7" name="Picture 6" descr="concurrency-sssp.pdf">
            <a:extLst>
              <a:ext uri="{FF2B5EF4-FFF2-40B4-BE49-F238E27FC236}">
                <a16:creationId xmlns:a16="http://schemas.microsoft.com/office/drawing/2014/main" id="{F2C9B253-37B9-F56B-6F44-F01C2DA13900}"/>
              </a:ext>
            </a:extLst>
          </p:cNvPr>
          <p:cNvPicPr>
            <a:picLocks noChangeAspect="1"/>
          </p:cNvPicPr>
          <p:nvPr/>
        </p:nvPicPr>
        <p:blipFill rotWithShape="1">
          <a:blip r:embed="rId3">
            <a:extLst>
              <a:ext uri="{28A0092B-C50C-407E-A947-70E740481C1C}">
                <a14:useLocalDpi xmlns:a14="http://schemas.microsoft.com/office/drawing/2010/main" val="0"/>
              </a:ext>
            </a:extLst>
          </a:blip>
          <a:srcRect b="29738"/>
          <a:stretch/>
        </p:blipFill>
        <p:spPr>
          <a:xfrm>
            <a:off x="6001839" y="610716"/>
            <a:ext cx="2909053" cy="1371600"/>
          </a:xfrm>
          <a:prstGeom prst="rect">
            <a:avLst/>
          </a:prstGeom>
        </p:spPr>
      </p:pic>
      <p:pic>
        <p:nvPicPr>
          <p:cNvPr id="8" name="Picture 7" descr="concurrency-sssp-throughput.pdf">
            <a:extLst>
              <a:ext uri="{FF2B5EF4-FFF2-40B4-BE49-F238E27FC236}">
                <a16:creationId xmlns:a16="http://schemas.microsoft.com/office/drawing/2014/main" id="{6E512D3B-D2AB-C649-9BD4-3D3B7AAC2B74}"/>
              </a:ext>
            </a:extLst>
          </p:cNvPr>
          <p:cNvPicPr>
            <a:picLocks noChangeAspect="1"/>
          </p:cNvPicPr>
          <p:nvPr/>
        </p:nvPicPr>
        <p:blipFill rotWithShape="1">
          <a:blip r:embed="rId4">
            <a:extLst>
              <a:ext uri="{28A0092B-C50C-407E-A947-70E740481C1C}">
                <a14:useLocalDpi xmlns:a14="http://schemas.microsoft.com/office/drawing/2010/main" val="0"/>
              </a:ext>
            </a:extLst>
          </a:blip>
          <a:srcRect b="32644"/>
          <a:stretch/>
        </p:blipFill>
        <p:spPr>
          <a:xfrm>
            <a:off x="6008582" y="2012135"/>
            <a:ext cx="2954549" cy="1393051"/>
          </a:xfrm>
          <a:prstGeom prst="rect">
            <a:avLst/>
          </a:prstGeom>
        </p:spPr>
      </p:pic>
      <p:pic>
        <p:nvPicPr>
          <p:cNvPr id="9" name="Picture 8" descr="concurrency-sssp.pdf">
            <a:extLst>
              <a:ext uri="{FF2B5EF4-FFF2-40B4-BE49-F238E27FC236}">
                <a16:creationId xmlns:a16="http://schemas.microsoft.com/office/drawing/2014/main" id="{36632626-FA5E-1175-DD72-EF2739441D5B}"/>
              </a:ext>
            </a:extLst>
          </p:cNvPr>
          <p:cNvPicPr>
            <a:picLocks noChangeAspect="1"/>
          </p:cNvPicPr>
          <p:nvPr/>
        </p:nvPicPr>
        <p:blipFill rotWithShape="1">
          <a:blip r:embed="rId5">
            <a:extLst>
              <a:ext uri="{28A0092B-C50C-407E-A947-70E740481C1C}">
                <a14:useLocalDpi xmlns:a14="http://schemas.microsoft.com/office/drawing/2010/main" val="0"/>
              </a:ext>
            </a:extLst>
          </a:blip>
          <a:srcRect b="32487"/>
          <a:stretch/>
        </p:blipFill>
        <p:spPr>
          <a:xfrm>
            <a:off x="6008582" y="3405187"/>
            <a:ext cx="2902311" cy="1371600"/>
          </a:xfrm>
          <a:prstGeom prst="rect">
            <a:avLst/>
          </a:prstGeom>
        </p:spPr>
      </p:pic>
      <p:sp>
        <p:nvSpPr>
          <p:cNvPr id="10" name="TextBox 9">
            <a:extLst>
              <a:ext uri="{FF2B5EF4-FFF2-40B4-BE49-F238E27FC236}">
                <a16:creationId xmlns:a16="http://schemas.microsoft.com/office/drawing/2014/main" id="{A360E289-7807-8200-3FD4-B9A424E9E774}"/>
              </a:ext>
            </a:extLst>
          </p:cNvPr>
          <p:cNvSpPr txBox="1"/>
          <p:nvPr/>
        </p:nvSpPr>
        <p:spPr>
          <a:xfrm>
            <a:off x="6737108" y="1367055"/>
            <a:ext cx="1497496" cy="369332"/>
          </a:xfrm>
          <a:prstGeom prst="rect">
            <a:avLst/>
          </a:prstGeom>
          <a:solidFill>
            <a:schemeClr val="bg1">
              <a:alpha val="49921"/>
            </a:schemeClr>
          </a:solidFill>
          <a:ln>
            <a:solidFill>
              <a:schemeClr val="tx1"/>
            </a:solidFill>
          </a:ln>
        </p:spPr>
        <p:txBody>
          <a:bodyPr wrap="square" rtlCol="0">
            <a:spAutoFit/>
          </a:bodyPr>
          <a:lstStyle/>
          <a:p>
            <a:r>
              <a:rPr lang="en-US" dirty="0"/>
              <a:t>Baseline SSSP</a:t>
            </a:r>
          </a:p>
        </p:txBody>
      </p:sp>
      <p:sp>
        <p:nvSpPr>
          <p:cNvPr id="11" name="TextBox 10">
            <a:extLst>
              <a:ext uri="{FF2B5EF4-FFF2-40B4-BE49-F238E27FC236}">
                <a16:creationId xmlns:a16="http://schemas.microsoft.com/office/drawing/2014/main" id="{25AC0FE8-8C98-D6B2-48F5-9719F0C63056}"/>
              </a:ext>
            </a:extLst>
          </p:cNvPr>
          <p:cNvSpPr txBox="1"/>
          <p:nvPr/>
        </p:nvSpPr>
        <p:spPr>
          <a:xfrm>
            <a:off x="6834031" y="2276990"/>
            <a:ext cx="1303649" cy="923330"/>
          </a:xfrm>
          <a:prstGeom prst="rect">
            <a:avLst/>
          </a:prstGeom>
          <a:solidFill>
            <a:schemeClr val="bg1">
              <a:alpha val="49921"/>
            </a:schemeClr>
          </a:solidFill>
          <a:ln>
            <a:solidFill>
              <a:schemeClr val="tx1"/>
            </a:solidFill>
          </a:ln>
        </p:spPr>
        <p:txBody>
          <a:bodyPr wrap="square" rtlCol="0">
            <a:spAutoFit/>
          </a:bodyPr>
          <a:lstStyle/>
          <a:p>
            <a:r>
              <a:rPr lang="en-US" dirty="0"/>
              <a:t>Throttled to maximize throughput</a:t>
            </a:r>
          </a:p>
        </p:txBody>
      </p:sp>
      <p:sp>
        <p:nvSpPr>
          <p:cNvPr id="12" name="TextBox 11">
            <a:extLst>
              <a:ext uri="{FF2B5EF4-FFF2-40B4-BE49-F238E27FC236}">
                <a16:creationId xmlns:a16="http://schemas.microsoft.com/office/drawing/2014/main" id="{2E14E05A-D8A4-AD74-D08E-29243BF18D1E}"/>
              </a:ext>
            </a:extLst>
          </p:cNvPr>
          <p:cNvSpPr txBox="1"/>
          <p:nvPr/>
        </p:nvSpPr>
        <p:spPr>
          <a:xfrm>
            <a:off x="6758643" y="3536989"/>
            <a:ext cx="1497496" cy="369332"/>
          </a:xfrm>
          <a:prstGeom prst="rect">
            <a:avLst/>
          </a:prstGeom>
          <a:solidFill>
            <a:schemeClr val="bg1">
              <a:alpha val="49921"/>
            </a:schemeClr>
          </a:solidFill>
          <a:ln>
            <a:solidFill>
              <a:schemeClr val="tx1"/>
            </a:solidFill>
          </a:ln>
        </p:spPr>
        <p:txBody>
          <a:bodyPr wrap="square" rtlCol="0">
            <a:spAutoFit/>
          </a:bodyPr>
          <a:lstStyle/>
          <a:p>
            <a:r>
              <a:rPr lang="en-US" dirty="0"/>
              <a:t>Power benefit</a:t>
            </a:r>
          </a:p>
        </p:txBody>
      </p:sp>
      <p:sp>
        <p:nvSpPr>
          <p:cNvPr id="6" name="TextBox 5">
            <a:extLst>
              <a:ext uri="{FF2B5EF4-FFF2-40B4-BE49-F238E27FC236}">
                <a16:creationId xmlns:a16="http://schemas.microsoft.com/office/drawing/2014/main" id="{13E5C439-9E8E-223F-D428-BC02B1429B8E}"/>
              </a:ext>
            </a:extLst>
          </p:cNvPr>
          <p:cNvSpPr txBox="1"/>
          <p:nvPr/>
        </p:nvSpPr>
        <p:spPr>
          <a:xfrm>
            <a:off x="1377843" y="4363790"/>
            <a:ext cx="4890051" cy="461665"/>
          </a:xfrm>
          <a:prstGeom prst="rect">
            <a:avLst/>
          </a:prstGeom>
          <a:noFill/>
        </p:spPr>
        <p:txBody>
          <a:bodyPr wrap="square" rtlCol="0">
            <a:spAutoFit/>
          </a:bodyPr>
          <a:lstStyle/>
          <a:p>
            <a:r>
              <a:rPr lang="en-US" sz="1200" i="1" dirty="0"/>
              <a:t>Figures: Huck, et al. "An autonomic performance environment for </a:t>
            </a:r>
            <a:r>
              <a:rPr lang="en-US" sz="1200" i="1" dirty="0" err="1"/>
              <a:t>exascale</a:t>
            </a:r>
            <a:r>
              <a:rPr lang="en-US" sz="1200" i="1" dirty="0"/>
              <a:t>." Supercomputing frontiers and innovations 2.3 (2015): 49-66.</a:t>
            </a:r>
          </a:p>
        </p:txBody>
      </p:sp>
    </p:spTree>
    <p:extLst>
      <p:ext uri="{BB962C8B-B14F-4D97-AF65-F5344CB8AC3E}">
        <p14:creationId xmlns:p14="http://schemas.microsoft.com/office/powerpoint/2010/main" val="1475995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07ED56-DF7D-D041-BC5F-616806A92389}"/>
              </a:ext>
            </a:extLst>
          </p:cNvPr>
          <p:cNvSpPr>
            <a:spLocks noGrp="1"/>
          </p:cNvSpPr>
          <p:nvPr>
            <p:ph type="title"/>
          </p:nvPr>
        </p:nvSpPr>
        <p:spPr/>
        <p:txBody>
          <a:bodyPr/>
          <a:lstStyle/>
          <a:p>
            <a:r>
              <a:rPr lang="en-US" dirty="0"/>
              <a:t>APEX example – Octo-Tiger (HPX)</a:t>
            </a:r>
          </a:p>
        </p:txBody>
      </p:sp>
      <p:sp>
        <p:nvSpPr>
          <p:cNvPr id="4" name="Footer Placeholder 3">
            <a:extLst>
              <a:ext uri="{FF2B5EF4-FFF2-40B4-BE49-F238E27FC236}">
                <a16:creationId xmlns:a16="http://schemas.microsoft.com/office/drawing/2014/main" id="{350368DD-9BBD-FF40-8288-39E90C924D5C}"/>
              </a:ext>
            </a:extLst>
          </p:cNvPr>
          <p:cNvSpPr>
            <a:spLocks noGrp="1"/>
          </p:cNvSpPr>
          <p:nvPr>
            <p:ph type="ftr" sz="quarter" idx="11"/>
          </p:nvPr>
        </p:nvSpPr>
        <p:spPr/>
        <p:txBody>
          <a:bodyPr/>
          <a:lstStyle/>
          <a:p>
            <a:pPr>
              <a:defRPr/>
            </a:pPr>
            <a:r>
              <a:rPr lang="en-US"/>
              <a:t>SC22 | Dallas, TX | hpc accelerates. ESPM Workshop, Nov. 14 2022</a:t>
            </a:r>
            <a:endParaRPr lang="en-US" dirty="0"/>
          </a:p>
        </p:txBody>
      </p:sp>
      <p:pic>
        <p:nvPicPr>
          <p:cNvPr id="6" name="Picture 5">
            <a:extLst>
              <a:ext uri="{FF2B5EF4-FFF2-40B4-BE49-F238E27FC236}">
                <a16:creationId xmlns:a16="http://schemas.microsoft.com/office/drawing/2014/main" id="{342F9FDF-0F6B-7444-9104-06F7F3EABAAE}"/>
              </a:ext>
            </a:extLst>
          </p:cNvPr>
          <p:cNvPicPr>
            <a:picLocks noChangeAspect="1"/>
          </p:cNvPicPr>
          <p:nvPr/>
        </p:nvPicPr>
        <p:blipFill>
          <a:blip r:embed="rId3"/>
          <a:stretch>
            <a:fillRect/>
          </a:stretch>
        </p:blipFill>
        <p:spPr>
          <a:xfrm>
            <a:off x="168451" y="1680452"/>
            <a:ext cx="3708284" cy="927071"/>
          </a:xfrm>
          <a:prstGeom prst="rect">
            <a:avLst/>
          </a:prstGeom>
        </p:spPr>
      </p:pic>
      <p:pic>
        <p:nvPicPr>
          <p:cNvPr id="7" name="Picture 6">
            <a:extLst>
              <a:ext uri="{FF2B5EF4-FFF2-40B4-BE49-F238E27FC236}">
                <a16:creationId xmlns:a16="http://schemas.microsoft.com/office/drawing/2014/main" id="{B5F14BB9-CD26-F04C-A122-CA5110E31CB4}"/>
              </a:ext>
            </a:extLst>
          </p:cNvPr>
          <p:cNvPicPr>
            <a:picLocks noChangeAspect="1"/>
          </p:cNvPicPr>
          <p:nvPr/>
        </p:nvPicPr>
        <p:blipFill>
          <a:blip r:embed="rId4"/>
          <a:stretch>
            <a:fillRect/>
          </a:stretch>
        </p:blipFill>
        <p:spPr>
          <a:xfrm>
            <a:off x="168451" y="653893"/>
            <a:ext cx="3708284" cy="927071"/>
          </a:xfrm>
          <a:prstGeom prst="rect">
            <a:avLst/>
          </a:prstGeom>
        </p:spPr>
      </p:pic>
      <p:pic>
        <p:nvPicPr>
          <p:cNvPr id="8" name="Picture 7">
            <a:extLst>
              <a:ext uri="{FF2B5EF4-FFF2-40B4-BE49-F238E27FC236}">
                <a16:creationId xmlns:a16="http://schemas.microsoft.com/office/drawing/2014/main" id="{B5DC3D43-304A-AB43-9552-677D07DADF84}"/>
              </a:ext>
            </a:extLst>
          </p:cNvPr>
          <p:cNvPicPr>
            <a:picLocks noChangeAspect="1"/>
          </p:cNvPicPr>
          <p:nvPr/>
        </p:nvPicPr>
        <p:blipFill>
          <a:blip r:embed="rId5"/>
          <a:stretch>
            <a:fillRect/>
          </a:stretch>
        </p:blipFill>
        <p:spPr>
          <a:xfrm>
            <a:off x="6519897" y="615905"/>
            <a:ext cx="2584216" cy="2124072"/>
          </a:xfrm>
          <a:prstGeom prst="rect">
            <a:avLst/>
          </a:prstGeom>
        </p:spPr>
      </p:pic>
      <p:pic>
        <p:nvPicPr>
          <p:cNvPr id="9" name="Picture 8">
            <a:extLst>
              <a:ext uri="{FF2B5EF4-FFF2-40B4-BE49-F238E27FC236}">
                <a16:creationId xmlns:a16="http://schemas.microsoft.com/office/drawing/2014/main" id="{7FF3BB83-1DBC-4D4F-9724-BAB0E8C6E885}"/>
              </a:ext>
            </a:extLst>
          </p:cNvPr>
          <p:cNvPicPr>
            <a:picLocks noChangeAspect="1"/>
          </p:cNvPicPr>
          <p:nvPr/>
        </p:nvPicPr>
        <p:blipFill>
          <a:blip r:embed="rId6"/>
          <a:stretch>
            <a:fillRect/>
          </a:stretch>
        </p:blipFill>
        <p:spPr>
          <a:xfrm>
            <a:off x="6533275" y="2654841"/>
            <a:ext cx="2557460" cy="2123147"/>
          </a:xfrm>
          <a:prstGeom prst="rect">
            <a:avLst/>
          </a:prstGeom>
        </p:spPr>
      </p:pic>
      <p:pic>
        <p:nvPicPr>
          <p:cNvPr id="10" name="Picture 9">
            <a:extLst>
              <a:ext uri="{FF2B5EF4-FFF2-40B4-BE49-F238E27FC236}">
                <a16:creationId xmlns:a16="http://schemas.microsoft.com/office/drawing/2014/main" id="{D9FDD681-3F84-6844-81F7-B2969803575D}"/>
              </a:ext>
            </a:extLst>
          </p:cNvPr>
          <p:cNvPicPr>
            <a:picLocks noChangeAspect="1"/>
          </p:cNvPicPr>
          <p:nvPr/>
        </p:nvPicPr>
        <p:blipFill rotWithShape="1">
          <a:blip r:embed="rId7"/>
          <a:srcRect b="33418"/>
          <a:stretch/>
        </p:blipFill>
        <p:spPr>
          <a:xfrm>
            <a:off x="129689" y="2765539"/>
            <a:ext cx="3808313" cy="1901752"/>
          </a:xfrm>
          <a:prstGeom prst="rect">
            <a:avLst/>
          </a:prstGeom>
        </p:spPr>
      </p:pic>
      <p:sp>
        <p:nvSpPr>
          <p:cNvPr id="11" name="TextBox 10">
            <a:extLst>
              <a:ext uri="{FF2B5EF4-FFF2-40B4-BE49-F238E27FC236}">
                <a16:creationId xmlns:a16="http://schemas.microsoft.com/office/drawing/2014/main" id="{5BF5FD56-B6A5-8846-B448-3195C721E2D0}"/>
              </a:ext>
            </a:extLst>
          </p:cNvPr>
          <p:cNvSpPr txBox="1"/>
          <p:nvPr/>
        </p:nvSpPr>
        <p:spPr>
          <a:xfrm>
            <a:off x="3979425" y="3275293"/>
            <a:ext cx="2520627" cy="1077218"/>
          </a:xfrm>
          <a:prstGeom prst="rect">
            <a:avLst/>
          </a:prstGeom>
          <a:solidFill>
            <a:schemeClr val="bg1"/>
          </a:solidFill>
          <a:ln w="15875">
            <a:solidFill>
              <a:schemeClr val="tx1"/>
            </a:solidFill>
          </a:ln>
        </p:spPr>
        <p:txBody>
          <a:bodyPr wrap="square" rtlCol="0">
            <a:spAutoFit/>
          </a:bodyPr>
          <a:lstStyle/>
          <a:p>
            <a:r>
              <a:rPr lang="en-US" sz="1600" b="1" dirty="0"/>
              <a:t>Comparing </a:t>
            </a:r>
            <a:r>
              <a:rPr lang="en-US" sz="1600" b="1" dirty="0" err="1"/>
              <a:t>subgrid</a:t>
            </a:r>
            <a:r>
              <a:rPr lang="en-US" sz="1600" b="1" dirty="0"/>
              <a:t> sizes and relative kernel performance with CUPTI device activity</a:t>
            </a:r>
          </a:p>
        </p:txBody>
      </p:sp>
      <p:sp>
        <p:nvSpPr>
          <p:cNvPr id="12" name="TextBox 11">
            <a:extLst>
              <a:ext uri="{FF2B5EF4-FFF2-40B4-BE49-F238E27FC236}">
                <a16:creationId xmlns:a16="http://schemas.microsoft.com/office/drawing/2014/main" id="{E72A454D-1938-644A-8DAA-159268B3384B}"/>
              </a:ext>
            </a:extLst>
          </p:cNvPr>
          <p:cNvSpPr txBox="1"/>
          <p:nvPr/>
        </p:nvSpPr>
        <p:spPr>
          <a:xfrm>
            <a:off x="3938002" y="705096"/>
            <a:ext cx="2224745" cy="584775"/>
          </a:xfrm>
          <a:prstGeom prst="rect">
            <a:avLst/>
          </a:prstGeom>
          <a:solidFill>
            <a:schemeClr val="bg1"/>
          </a:solidFill>
          <a:ln w="15875">
            <a:solidFill>
              <a:schemeClr val="tx1"/>
            </a:solidFill>
          </a:ln>
        </p:spPr>
        <p:txBody>
          <a:bodyPr wrap="square" rtlCol="0">
            <a:spAutoFit/>
          </a:bodyPr>
          <a:lstStyle/>
          <a:p>
            <a:r>
              <a:rPr lang="en-US" sz="1600" b="1" dirty="0"/>
              <a:t>Tracking GPU memory usage with CUPTI</a:t>
            </a:r>
          </a:p>
        </p:txBody>
      </p:sp>
      <p:sp>
        <p:nvSpPr>
          <p:cNvPr id="13" name="TextBox 12">
            <a:extLst>
              <a:ext uri="{FF2B5EF4-FFF2-40B4-BE49-F238E27FC236}">
                <a16:creationId xmlns:a16="http://schemas.microsoft.com/office/drawing/2014/main" id="{28CB3202-14FA-2D4D-B008-D31F6C3DD61C}"/>
              </a:ext>
            </a:extLst>
          </p:cNvPr>
          <p:cNvSpPr txBox="1"/>
          <p:nvPr/>
        </p:nvSpPr>
        <p:spPr>
          <a:xfrm>
            <a:off x="3869051" y="1500001"/>
            <a:ext cx="2520627" cy="584775"/>
          </a:xfrm>
          <a:prstGeom prst="rect">
            <a:avLst/>
          </a:prstGeom>
          <a:solidFill>
            <a:schemeClr val="bg1"/>
          </a:solidFill>
          <a:ln w="15875">
            <a:solidFill>
              <a:schemeClr val="tx1"/>
            </a:solidFill>
          </a:ln>
        </p:spPr>
        <p:txBody>
          <a:bodyPr wrap="square" rtlCol="0">
            <a:spAutoFit/>
          </a:bodyPr>
          <a:lstStyle/>
          <a:p>
            <a:r>
              <a:rPr lang="en-US" sz="1600" b="1" dirty="0"/>
              <a:t>Monitoring GPU utilization with NVML library</a:t>
            </a:r>
          </a:p>
        </p:txBody>
      </p:sp>
      <p:sp>
        <p:nvSpPr>
          <p:cNvPr id="14" name="TextBox 13">
            <a:extLst>
              <a:ext uri="{FF2B5EF4-FFF2-40B4-BE49-F238E27FC236}">
                <a16:creationId xmlns:a16="http://schemas.microsoft.com/office/drawing/2014/main" id="{D6472183-214B-D949-86AD-B865A4466DE6}"/>
              </a:ext>
            </a:extLst>
          </p:cNvPr>
          <p:cNvSpPr txBox="1"/>
          <p:nvPr/>
        </p:nvSpPr>
        <p:spPr>
          <a:xfrm>
            <a:off x="5688686" y="2350397"/>
            <a:ext cx="3325625" cy="584775"/>
          </a:xfrm>
          <a:prstGeom prst="rect">
            <a:avLst/>
          </a:prstGeom>
          <a:solidFill>
            <a:schemeClr val="bg1"/>
          </a:solidFill>
          <a:ln w="15875">
            <a:solidFill>
              <a:schemeClr val="tx1"/>
            </a:solidFill>
          </a:ln>
        </p:spPr>
        <p:txBody>
          <a:bodyPr wrap="square" rtlCol="0">
            <a:spAutoFit/>
          </a:bodyPr>
          <a:lstStyle/>
          <a:p>
            <a:r>
              <a:rPr lang="en-US" sz="1600" b="1" dirty="0"/>
              <a:t>Full task tree (above) and task graph (below) showing task dependencies</a:t>
            </a:r>
          </a:p>
        </p:txBody>
      </p:sp>
      <p:sp>
        <p:nvSpPr>
          <p:cNvPr id="15" name="TextBox 14">
            <a:extLst>
              <a:ext uri="{FF2B5EF4-FFF2-40B4-BE49-F238E27FC236}">
                <a16:creationId xmlns:a16="http://schemas.microsoft.com/office/drawing/2014/main" id="{362A96F1-7D0E-E84C-B6B1-AF5BCB5B9949}"/>
              </a:ext>
            </a:extLst>
          </p:cNvPr>
          <p:cNvSpPr txBox="1"/>
          <p:nvPr/>
        </p:nvSpPr>
        <p:spPr>
          <a:xfrm>
            <a:off x="4270843" y="4774168"/>
            <a:ext cx="4384433" cy="338554"/>
          </a:xfrm>
          <a:prstGeom prst="rect">
            <a:avLst/>
          </a:prstGeom>
          <a:noFill/>
        </p:spPr>
        <p:txBody>
          <a:bodyPr wrap="square" rtlCol="0">
            <a:spAutoFit/>
          </a:bodyPr>
          <a:lstStyle/>
          <a:p>
            <a:r>
              <a:rPr lang="en-US" sz="800" dirty="0">
                <a:solidFill>
                  <a:schemeClr val="bg1"/>
                </a:solidFill>
              </a:rPr>
              <a:t>Diehl, Patrick, et al. "Octo-Tiger’s New Hydro Module and Performance Using HPX+CUDA on ORNL’s Summit." </a:t>
            </a:r>
            <a:r>
              <a:rPr lang="en-US" sz="800" i="1" dirty="0">
                <a:solidFill>
                  <a:schemeClr val="bg1"/>
                </a:solidFill>
              </a:rPr>
              <a:t>2021 IEEE International Conference on Cluster Computing (CLUSTER)</a:t>
            </a:r>
            <a:r>
              <a:rPr lang="en-US" sz="800" dirty="0">
                <a:solidFill>
                  <a:schemeClr val="bg1"/>
                </a:solidFill>
              </a:rPr>
              <a:t>. IEEE, 2021.</a:t>
            </a:r>
          </a:p>
        </p:txBody>
      </p:sp>
      <p:sp>
        <p:nvSpPr>
          <p:cNvPr id="17" name="TextBox 16">
            <a:extLst>
              <a:ext uri="{FF2B5EF4-FFF2-40B4-BE49-F238E27FC236}">
                <a16:creationId xmlns:a16="http://schemas.microsoft.com/office/drawing/2014/main" id="{5E44F4C1-41B5-D747-B0F4-787BB8E21608}"/>
              </a:ext>
            </a:extLst>
          </p:cNvPr>
          <p:cNvSpPr txBox="1"/>
          <p:nvPr/>
        </p:nvSpPr>
        <p:spPr>
          <a:xfrm>
            <a:off x="3951380" y="4372749"/>
            <a:ext cx="2587568" cy="400110"/>
          </a:xfrm>
          <a:prstGeom prst="rect">
            <a:avLst/>
          </a:prstGeom>
          <a:noFill/>
        </p:spPr>
        <p:txBody>
          <a:bodyPr wrap="none" rtlCol="0">
            <a:spAutoFit/>
          </a:bodyPr>
          <a:lstStyle/>
          <a:p>
            <a:r>
              <a:rPr lang="en-US" sz="1000" dirty="0">
                <a:hlinkClick r:id="rId8"/>
              </a:rPr>
              <a:t>https://github.com/STEllAR-GROUP/octotiger</a:t>
            </a:r>
            <a:r>
              <a:rPr lang="en-US" sz="1000" dirty="0"/>
              <a:t> </a:t>
            </a:r>
          </a:p>
          <a:p>
            <a:r>
              <a:rPr lang="en-US" sz="1000" dirty="0">
                <a:hlinkClick r:id="rId9"/>
              </a:rPr>
              <a:t>https://github.com/STEllAR-GROUP/hpx</a:t>
            </a:r>
            <a:r>
              <a:rPr lang="en-US" sz="1000" dirty="0"/>
              <a:t> </a:t>
            </a:r>
          </a:p>
        </p:txBody>
      </p:sp>
      <p:pic>
        <p:nvPicPr>
          <p:cNvPr id="2056" name="Picture 8" descr="The graphic is a snapshot of an Octo-Tiger simulation of the merger of two white dwarf stars. It shows what it looks like after the two stars have merged into one star.  ">
            <a:extLst>
              <a:ext uri="{FF2B5EF4-FFF2-40B4-BE49-F238E27FC236}">
                <a16:creationId xmlns:a16="http://schemas.microsoft.com/office/drawing/2014/main" id="{59A402A4-3F09-2544-B9A7-43E8F3874B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2628" y="2115964"/>
            <a:ext cx="1081960" cy="110900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B3B11AD-1C2E-0133-F404-661C4780C042}"/>
              </a:ext>
            </a:extLst>
          </p:cNvPr>
          <p:cNvSpPr>
            <a:spLocks noGrp="1"/>
          </p:cNvSpPr>
          <p:nvPr>
            <p:ph type="sldNum" sz="quarter" idx="12"/>
          </p:nvPr>
        </p:nvSpPr>
        <p:spPr/>
        <p:txBody>
          <a:bodyPr/>
          <a:lstStyle/>
          <a:p>
            <a:fld id="{D5A6766A-B4F9-0D4A-808F-F0199F7E1DF9}" type="slidenum">
              <a:rPr lang="en-US" altLang="en-US" smtClean="0"/>
              <a:pPr/>
              <a:t>6</a:t>
            </a:fld>
            <a:endParaRPr lang="en-US" altLang="en-US" dirty="0"/>
          </a:p>
        </p:txBody>
      </p:sp>
    </p:spTree>
    <p:extLst>
      <p:ext uri="{BB962C8B-B14F-4D97-AF65-F5344CB8AC3E}">
        <p14:creationId xmlns:p14="http://schemas.microsoft.com/office/powerpoint/2010/main" val="3633896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79919-775B-9875-6FDD-85CE40A315C0}"/>
              </a:ext>
            </a:extLst>
          </p:cNvPr>
          <p:cNvSpPr>
            <a:spLocks noGrp="1"/>
          </p:cNvSpPr>
          <p:nvPr>
            <p:ph type="title"/>
          </p:nvPr>
        </p:nvSpPr>
        <p:spPr/>
        <p:txBody>
          <a:bodyPr/>
          <a:lstStyle/>
          <a:p>
            <a:r>
              <a:rPr lang="en-US" dirty="0"/>
              <a:t>How</a:t>
            </a:r>
            <a:r>
              <a:rPr lang="en-US" baseline="0" dirty="0"/>
              <a:t> is APEX different?</a:t>
            </a:r>
            <a:endParaRPr lang="en-US" dirty="0"/>
          </a:p>
        </p:txBody>
      </p:sp>
      <p:sp>
        <p:nvSpPr>
          <p:cNvPr id="3" name="Content Placeholder 2">
            <a:extLst>
              <a:ext uri="{FF2B5EF4-FFF2-40B4-BE49-F238E27FC236}">
                <a16:creationId xmlns:a16="http://schemas.microsoft.com/office/drawing/2014/main" id="{D7E48F71-4880-40DE-8CA4-2A59E5129827}"/>
              </a:ext>
            </a:extLst>
          </p:cNvPr>
          <p:cNvSpPr>
            <a:spLocks noGrp="1"/>
          </p:cNvSpPr>
          <p:nvPr>
            <p:ph idx="1"/>
          </p:nvPr>
        </p:nvSpPr>
        <p:spPr/>
        <p:txBody>
          <a:bodyPr>
            <a:normAutofit lnSpcReduction="10000"/>
          </a:bodyPr>
          <a:lstStyle/>
          <a:p>
            <a:r>
              <a:rPr lang="en-US" dirty="0"/>
              <a:t>No shortage of existing performance measurement tools</a:t>
            </a:r>
          </a:p>
          <a:p>
            <a:pPr lvl="1"/>
            <a:r>
              <a:rPr lang="en-US" dirty="0"/>
              <a:t>Primarily designed for post-mortem analysis</a:t>
            </a:r>
          </a:p>
          <a:p>
            <a:pPr lvl="1"/>
            <a:r>
              <a:rPr lang="en-US" dirty="0"/>
              <a:t>First-person measurement of tied tasks/functions on an OS thread – not untied tasks, runtime thread control, third-person measurement, runtime control</a:t>
            </a:r>
          </a:p>
          <a:p>
            <a:pPr lvl="1"/>
            <a:r>
              <a:rPr lang="en-US" dirty="0"/>
              <a:t>Not designed for permanent integration into applications</a:t>
            </a:r>
          </a:p>
          <a:p>
            <a:pPr lvl="1"/>
            <a:r>
              <a:rPr lang="en-US" dirty="0"/>
              <a:t>OS-thread context can be limiting</a:t>
            </a:r>
          </a:p>
          <a:p>
            <a:pPr lvl="1"/>
            <a:r>
              <a:rPr lang="en-US" dirty="0"/>
              <a:t>Vendor tools are great, but limited to each vendors’ architecture – can’t do cross-platform analysis</a:t>
            </a:r>
          </a:p>
          <a:p>
            <a:r>
              <a:rPr lang="en-US" dirty="0"/>
              <a:t>APEX helps address these needs</a:t>
            </a:r>
          </a:p>
        </p:txBody>
      </p:sp>
      <p:sp>
        <p:nvSpPr>
          <p:cNvPr id="4" name="Footer Placeholder 3">
            <a:extLst>
              <a:ext uri="{FF2B5EF4-FFF2-40B4-BE49-F238E27FC236}">
                <a16:creationId xmlns:a16="http://schemas.microsoft.com/office/drawing/2014/main" id="{05B7C318-240F-F8EF-419D-D59DD89A04BF}"/>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840EB3C6-C6DA-F331-9D03-6E2FC85D9DE3}"/>
              </a:ext>
            </a:extLst>
          </p:cNvPr>
          <p:cNvSpPr>
            <a:spLocks noGrp="1"/>
          </p:cNvSpPr>
          <p:nvPr>
            <p:ph type="sldNum" sz="quarter" idx="12"/>
          </p:nvPr>
        </p:nvSpPr>
        <p:spPr/>
        <p:txBody>
          <a:bodyPr/>
          <a:lstStyle/>
          <a:p>
            <a:fld id="{E758CF0C-250E-7F48-AF3C-1DAAD85AA699}" type="slidenum">
              <a:rPr lang="en-US" altLang="en-US" smtClean="0"/>
              <a:pPr/>
              <a:t>7</a:t>
            </a:fld>
            <a:endParaRPr lang="en-US" altLang="en-US" dirty="0"/>
          </a:p>
        </p:txBody>
      </p:sp>
    </p:spTree>
    <p:extLst>
      <p:ext uri="{BB962C8B-B14F-4D97-AF65-F5344CB8AC3E}">
        <p14:creationId xmlns:p14="http://schemas.microsoft.com/office/powerpoint/2010/main" val="3316745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BC555-B2D8-77AE-0BD9-C9366B38CFA8}"/>
              </a:ext>
            </a:extLst>
          </p:cNvPr>
          <p:cNvSpPr>
            <a:spLocks noGrp="1"/>
          </p:cNvSpPr>
          <p:nvPr>
            <p:ph type="title"/>
          </p:nvPr>
        </p:nvSpPr>
        <p:spPr/>
        <p:txBody>
          <a:bodyPr/>
          <a:lstStyle/>
          <a:p>
            <a:r>
              <a:rPr lang="en-US" dirty="0"/>
              <a:t>Measurement Capabilities</a:t>
            </a:r>
          </a:p>
        </p:txBody>
      </p:sp>
      <p:sp>
        <p:nvSpPr>
          <p:cNvPr id="3" name="Content Placeholder 2">
            <a:extLst>
              <a:ext uri="{FF2B5EF4-FFF2-40B4-BE49-F238E27FC236}">
                <a16:creationId xmlns:a16="http://schemas.microsoft.com/office/drawing/2014/main" id="{FB18C406-5DB0-FA07-8352-9730F25E38B2}"/>
              </a:ext>
            </a:extLst>
          </p:cNvPr>
          <p:cNvSpPr>
            <a:spLocks noGrp="1"/>
          </p:cNvSpPr>
          <p:nvPr>
            <p:ph idx="1"/>
          </p:nvPr>
        </p:nvSpPr>
        <p:spPr/>
        <p:txBody>
          <a:bodyPr>
            <a:normAutofit lnSpcReduction="10000"/>
          </a:bodyPr>
          <a:lstStyle/>
          <a:p>
            <a:r>
              <a:rPr lang="en-US" dirty="0"/>
              <a:t>Timers – “per-process” aggregation for all timers</a:t>
            </a:r>
          </a:p>
          <a:p>
            <a:pPr lvl="1"/>
            <a:r>
              <a:rPr lang="en-US" dirty="0"/>
              <a:t>Start, stop, </a:t>
            </a:r>
            <a:r>
              <a:rPr lang="en-US" b="1" dirty="0"/>
              <a:t>yield, resume</a:t>
            </a:r>
          </a:p>
          <a:p>
            <a:pPr lvl="1"/>
            <a:r>
              <a:rPr lang="en-US" dirty="0"/>
              <a:t>All times are inclusive (unless yielded/resumed)</a:t>
            </a:r>
          </a:p>
          <a:p>
            <a:r>
              <a:rPr lang="en-US" dirty="0"/>
              <a:t>Counters</a:t>
            </a:r>
          </a:p>
          <a:p>
            <a:pPr lvl="1"/>
            <a:r>
              <a:rPr lang="en-US" dirty="0"/>
              <a:t>Can be associated with timed regions, e.g. </a:t>
            </a:r>
            <a:r>
              <a:rPr lang="en-US" dirty="0" err="1"/>
              <a:t>MPI_Send</a:t>
            </a:r>
            <a:r>
              <a:rPr lang="en-US" dirty="0"/>
              <a:t> #bytes</a:t>
            </a:r>
          </a:p>
          <a:p>
            <a:pPr lvl="1"/>
            <a:r>
              <a:rPr lang="en-US" dirty="0"/>
              <a:t>Can be periodically captured and aggregated, e.g. power, utilization, hardware counters, OS counters</a:t>
            </a:r>
          </a:p>
          <a:p>
            <a:r>
              <a:rPr lang="en-US" dirty="0"/>
              <a:t>Task dependency chains</a:t>
            </a:r>
          </a:p>
          <a:p>
            <a:pPr lvl="1"/>
            <a:r>
              <a:rPr lang="en-US" dirty="0"/>
              <a:t>Each task has a unique parent</a:t>
            </a:r>
          </a:p>
          <a:p>
            <a:pPr lvl="1"/>
            <a:r>
              <a:rPr lang="en-US" dirty="0"/>
              <a:t>APEX builds graphs/trees of dependencies at runtime</a:t>
            </a:r>
          </a:p>
        </p:txBody>
      </p:sp>
      <p:sp>
        <p:nvSpPr>
          <p:cNvPr id="4" name="Footer Placeholder 3">
            <a:extLst>
              <a:ext uri="{FF2B5EF4-FFF2-40B4-BE49-F238E27FC236}">
                <a16:creationId xmlns:a16="http://schemas.microsoft.com/office/drawing/2014/main" id="{AAA4B2D6-96CB-5C0D-D63C-4485330595F8}"/>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69593DD3-BA7D-C05C-F4C6-F5C34FDE1FDA}"/>
              </a:ext>
            </a:extLst>
          </p:cNvPr>
          <p:cNvSpPr>
            <a:spLocks noGrp="1"/>
          </p:cNvSpPr>
          <p:nvPr>
            <p:ph type="sldNum" sz="quarter" idx="12"/>
          </p:nvPr>
        </p:nvSpPr>
        <p:spPr/>
        <p:txBody>
          <a:bodyPr/>
          <a:lstStyle/>
          <a:p>
            <a:fld id="{E758CF0C-250E-7F48-AF3C-1DAAD85AA699}" type="slidenum">
              <a:rPr lang="en-US" altLang="en-US" smtClean="0"/>
              <a:pPr/>
              <a:t>8</a:t>
            </a:fld>
            <a:endParaRPr lang="en-US" altLang="en-US" dirty="0"/>
          </a:p>
        </p:txBody>
      </p:sp>
    </p:spTree>
    <p:extLst>
      <p:ext uri="{BB962C8B-B14F-4D97-AF65-F5344CB8AC3E}">
        <p14:creationId xmlns:p14="http://schemas.microsoft.com/office/powerpoint/2010/main" val="847025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03D83-A92E-14DB-69FF-B55BBD57D2B9}"/>
              </a:ext>
            </a:extLst>
          </p:cNvPr>
          <p:cNvSpPr>
            <a:spLocks noGrp="1"/>
          </p:cNvSpPr>
          <p:nvPr>
            <p:ph type="title"/>
          </p:nvPr>
        </p:nvSpPr>
        <p:spPr/>
        <p:txBody>
          <a:bodyPr/>
          <a:lstStyle/>
          <a:p>
            <a:r>
              <a:rPr lang="en-US" dirty="0"/>
              <a:t>Task Dependencies: fib(10)</a:t>
            </a:r>
          </a:p>
        </p:txBody>
      </p:sp>
      <p:sp>
        <p:nvSpPr>
          <p:cNvPr id="4" name="Footer Placeholder 3">
            <a:extLst>
              <a:ext uri="{FF2B5EF4-FFF2-40B4-BE49-F238E27FC236}">
                <a16:creationId xmlns:a16="http://schemas.microsoft.com/office/drawing/2014/main" id="{E94C684F-376D-9E0F-A277-B6904B32F9DC}"/>
              </a:ext>
            </a:extLst>
          </p:cNvPr>
          <p:cNvSpPr>
            <a:spLocks noGrp="1"/>
          </p:cNvSpPr>
          <p:nvPr>
            <p:ph type="ftr" sz="quarter" idx="11"/>
          </p:nvPr>
        </p:nvSpPr>
        <p:spPr/>
        <p:txBody>
          <a:bodyPr/>
          <a:lstStyle/>
          <a:p>
            <a:r>
              <a:rPr lang="en-US"/>
              <a:t>SC22 | Dallas, TX | hpc accelerates. ESPM Workshop, Nov. 14 2022</a:t>
            </a:r>
            <a:endParaRPr lang="en-US" dirty="0"/>
          </a:p>
        </p:txBody>
      </p:sp>
      <p:sp>
        <p:nvSpPr>
          <p:cNvPr id="5" name="Slide Number Placeholder 4">
            <a:extLst>
              <a:ext uri="{FF2B5EF4-FFF2-40B4-BE49-F238E27FC236}">
                <a16:creationId xmlns:a16="http://schemas.microsoft.com/office/drawing/2014/main" id="{2C2E407F-1929-A0C7-2D72-0E0472A0D378}"/>
              </a:ext>
            </a:extLst>
          </p:cNvPr>
          <p:cNvSpPr>
            <a:spLocks noGrp="1"/>
          </p:cNvSpPr>
          <p:nvPr>
            <p:ph type="sldNum" sz="quarter" idx="12"/>
          </p:nvPr>
        </p:nvSpPr>
        <p:spPr/>
        <p:txBody>
          <a:bodyPr/>
          <a:lstStyle/>
          <a:p>
            <a:fld id="{E758CF0C-250E-7F48-AF3C-1DAAD85AA699}" type="slidenum">
              <a:rPr lang="en-US" altLang="en-US" smtClean="0"/>
              <a:pPr/>
              <a:t>9</a:t>
            </a:fld>
            <a:endParaRPr lang="en-US" altLang="en-US" dirty="0"/>
          </a:p>
        </p:txBody>
      </p:sp>
      <p:pic>
        <p:nvPicPr>
          <p:cNvPr id="9" name="Picture 8">
            <a:extLst>
              <a:ext uri="{FF2B5EF4-FFF2-40B4-BE49-F238E27FC236}">
                <a16:creationId xmlns:a16="http://schemas.microsoft.com/office/drawing/2014/main" id="{9CCB8BFC-28BE-4FF9-224A-C701A0C89D7A}"/>
              </a:ext>
            </a:extLst>
          </p:cNvPr>
          <p:cNvPicPr>
            <a:picLocks noChangeAspect="1"/>
          </p:cNvPicPr>
          <p:nvPr/>
        </p:nvPicPr>
        <p:blipFill>
          <a:blip r:embed="rId3"/>
          <a:stretch>
            <a:fillRect/>
          </a:stretch>
        </p:blipFill>
        <p:spPr>
          <a:xfrm>
            <a:off x="1371600" y="457619"/>
            <a:ext cx="7772400" cy="1100362"/>
          </a:xfrm>
          <a:prstGeom prst="rect">
            <a:avLst/>
          </a:prstGeom>
        </p:spPr>
      </p:pic>
      <p:pic>
        <p:nvPicPr>
          <p:cNvPr id="11" name="Picture 10">
            <a:extLst>
              <a:ext uri="{FF2B5EF4-FFF2-40B4-BE49-F238E27FC236}">
                <a16:creationId xmlns:a16="http://schemas.microsoft.com/office/drawing/2014/main" id="{F80607FB-B517-49C4-B666-54EB237F1D14}"/>
              </a:ext>
            </a:extLst>
          </p:cNvPr>
          <p:cNvPicPr>
            <a:picLocks noChangeAspect="1"/>
          </p:cNvPicPr>
          <p:nvPr/>
        </p:nvPicPr>
        <p:blipFill>
          <a:blip r:embed="rId4"/>
          <a:stretch>
            <a:fillRect/>
          </a:stretch>
        </p:blipFill>
        <p:spPr>
          <a:xfrm>
            <a:off x="-1" y="1456079"/>
            <a:ext cx="9148997" cy="2604052"/>
          </a:xfrm>
          <a:prstGeom prst="rect">
            <a:avLst/>
          </a:prstGeom>
        </p:spPr>
      </p:pic>
      <p:pic>
        <p:nvPicPr>
          <p:cNvPr id="13" name="Picture 12">
            <a:extLst>
              <a:ext uri="{FF2B5EF4-FFF2-40B4-BE49-F238E27FC236}">
                <a16:creationId xmlns:a16="http://schemas.microsoft.com/office/drawing/2014/main" id="{4AC7EBB5-38E2-690D-71FB-89D46FF7CC24}"/>
              </a:ext>
            </a:extLst>
          </p:cNvPr>
          <p:cNvPicPr>
            <a:picLocks noChangeAspect="1"/>
          </p:cNvPicPr>
          <p:nvPr/>
        </p:nvPicPr>
        <p:blipFill rotWithShape="1">
          <a:blip r:embed="rId5"/>
          <a:srcRect l="88025" t="95387"/>
          <a:stretch/>
        </p:blipFill>
        <p:spPr>
          <a:xfrm>
            <a:off x="819976" y="3762055"/>
            <a:ext cx="6853031" cy="751340"/>
          </a:xfrm>
          <a:prstGeom prst="rect">
            <a:avLst/>
          </a:prstGeom>
          <a:solidFill>
            <a:schemeClr val="bg1">
              <a:alpha val="50000"/>
            </a:schemeClr>
          </a:solidFill>
          <a:ln w="12700">
            <a:solidFill>
              <a:srgbClr val="FF0000"/>
            </a:solidFill>
          </a:ln>
        </p:spPr>
      </p:pic>
      <p:sp>
        <p:nvSpPr>
          <p:cNvPr id="14" name="Rectangle 13">
            <a:extLst>
              <a:ext uri="{FF2B5EF4-FFF2-40B4-BE49-F238E27FC236}">
                <a16:creationId xmlns:a16="http://schemas.microsoft.com/office/drawing/2014/main" id="{54E58470-6990-A5D6-F949-26C32BD52C43}"/>
              </a:ext>
            </a:extLst>
          </p:cNvPr>
          <p:cNvSpPr/>
          <p:nvPr/>
        </p:nvSpPr>
        <p:spPr>
          <a:xfrm>
            <a:off x="8045450" y="3940175"/>
            <a:ext cx="1098550" cy="119956"/>
          </a:xfrm>
          <a:prstGeom prst="rect">
            <a:avLst/>
          </a:prstGeom>
          <a:noFill/>
          <a:ln w="12700">
            <a:solidFill>
              <a:srgbClr val="FF0000"/>
            </a:solidFill>
            <a:prstDash val="dash"/>
            <a:extLst>
              <a:ext uri="{C807C97D-BFC1-408E-A445-0C87EB9F89A2}">
                <ask:lineSketchStyleProps xmlns:ask="http://schemas.microsoft.com/office/drawing/2018/sketchyshapes" sd="1219033472">
                  <a:custGeom>
                    <a:avLst/>
                    <a:gdLst>
                      <a:gd name="connsiteX0" fmla="*/ 0 w 1635125"/>
                      <a:gd name="connsiteY0" fmla="*/ 0 h 119956"/>
                      <a:gd name="connsiteX1" fmla="*/ 528690 w 1635125"/>
                      <a:gd name="connsiteY1" fmla="*/ 0 h 119956"/>
                      <a:gd name="connsiteX2" fmla="*/ 1024678 w 1635125"/>
                      <a:gd name="connsiteY2" fmla="*/ 0 h 119956"/>
                      <a:gd name="connsiteX3" fmla="*/ 1635125 w 1635125"/>
                      <a:gd name="connsiteY3" fmla="*/ 0 h 119956"/>
                      <a:gd name="connsiteX4" fmla="*/ 1635125 w 1635125"/>
                      <a:gd name="connsiteY4" fmla="*/ 119956 h 119956"/>
                      <a:gd name="connsiteX5" fmla="*/ 1122786 w 1635125"/>
                      <a:gd name="connsiteY5" fmla="*/ 119956 h 119956"/>
                      <a:gd name="connsiteX6" fmla="*/ 545042 w 1635125"/>
                      <a:gd name="connsiteY6" fmla="*/ 119956 h 119956"/>
                      <a:gd name="connsiteX7" fmla="*/ 0 w 1635125"/>
                      <a:gd name="connsiteY7" fmla="*/ 119956 h 119956"/>
                      <a:gd name="connsiteX8" fmla="*/ 0 w 1635125"/>
                      <a:gd name="connsiteY8" fmla="*/ 0 h 11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5125" h="119956" extrusionOk="0">
                        <a:moveTo>
                          <a:pt x="0" y="0"/>
                        </a:moveTo>
                        <a:cubicBezTo>
                          <a:pt x="243855" y="-45924"/>
                          <a:pt x="332933" y="55409"/>
                          <a:pt x="528690" y="0"/>
                        </a:cubicBezTo>
                        <a:cubicBezTo>
                          <a:pt x="724447" y="-55409"/>
                          <a:pt x="859356" y="11838"/>
                          <a:pt x="1024678" y="0"/>
                        </a:cubicBezTo>
                        <a:cubicBezTo>
                          <a:pt x="1190000" y="-11838"/>
                          <a:pt x="1402136" y="20475"/>
                          <a:pt x="1635125" y="0"/>
                        </a:cubicBezTo>
                        <a:cubicBezTo>
                          <a:pt x="1640589" y="45687"/>
                          <a:pt x="1634963" y="65424"/>
                          <a:pt x="1635125" y="119956"/>
                        </a:cubicBezTo>
                        <a:cubicBezTo>
                          <a:pt x="1427252" y="137447"/>
                          <a:pt x="1245389" y="78065"/>
                          <a:pt x="1122786" y="119956"/>
                        </a:cubicBezTo>
                        <a:cubicBezTo>
                          <a:pt x="1000183" y="161847"/>
                          <a:pt x="661747" y="71251"/>
                          <a:pt x="545042" y="119956"/>
                        </a:cubicBezTo>
                        <a:cubicBezTo>
                          <a:pt x="428337" y="168661"/>
                          <a:pt x="111877" y="112000"/>
                          <a:pt x="0" y="119956"/>
                        </a:cubicBezTo>
                        <a:cubicBezTo>
                          <a:pt x="-5093" y="70652"/>
                          <a:pt x="12525" y="49911"/>
                          <a:pt x="0" y="0"/>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2FE661-CE01-E90A-0BFD-5B626E051C52}"/>
              </a:ext>
            </a:extLst>
          </p:cNvPr>
          <p:cNvSpPr txBox="1"/>
          <p:nvPr/>
        </p:nvSpPr>
        <p:spPr>
          <a:xfrm>
            <a:off x="0" y="684198"/>
            <a:ext cx="1579087" cy="923330"/>
          </a:xfrm>
          <a:prstGeom prst="rect">
            <a:avLst/>
          </a:prstGeom>
          <a:noFill/>
        </p:spPr>
        <p:txBody>
          <a:bodyPr wrap="none" rtlCol="0">
            <a:spAutoFit/>
          </a:bodyPr>
          <a:lstStyle/>
          <a:p>
            <a:r>
              <a:rPr lang="en-US" dirty="0"/>
              <a:t>Task Graph:</a:t>
            </a:r>
          </a:p>
          <a:p>
            <a:r>
              <a:rPr lang="en-US" dirty="0"/>
              <a:t>aggregated,</a:t>
            </a:r>
          </a:p>
          <a:p>
            <a:r>
              <a:rPr lang="en-US" dirty="0"/>
              <a:t>contains cycles</a:t>
            </a:r>
          </a:p>
        </p:txBody>
      </p:sp>
      <p:sp>
        <p:nvSpPr>
          <p:cNvPr id="6" name="TextBox 5">
            <a:extLst>
              <a:ext uri="{FF2B5EF4-FFF2-40B4-BE49-F238E27FC236}">
                <a16:creationId xmlns:a16="http://schemas.microsoft.com/office/drawing/2014/main" id="{FFDB6AE7-B01E-2F6D-9D6B-169542573CFF}"/>
              </a:ext>
            </a:extLst>
          </p:cNvPr>
          <p:cNvSpPr txBox="1"/>
          <p:nvPr/>
        </p:nvSpPr>
        <p:spPr>
          <a:xfrm>
            <a:off x="30432" y="2689372"/>
            <a:ext cx="1625573" cy="923330"/>
          </a:xfrm>
          <a:prstGeom prst="rect">
            <a:avLst/>
          </a:prstGeom>
          <a:noFill/>
        </p:spPr>
        <p:txBody>
          <a:bodyPr wrap="none" rtlCol="0">
            <a:spAutoFit/>
          </a:bodyPr>
          <a:lstStyle/>
          <a:p>
            <a:r>
              <a:rPr lang="en-US" dirty="0"/>
              <a:t>Task Tree:</a:t>
            </a:r>
          </a:p>
          <a:p>
            <a:r>
              <a:rPr lang="en-US" dirty="0"/>
              <a:t>aggregated-</a:t>
            </a:r>
            <a:r>
              <a:rPr lang="en-US" dirty="0" err="1"/>
              <a:t>ish</a:t>
            </a:r>
            <a:r>
              <a:rPr lang="en-US" dirty="0"/>
              <a:t>,</a:t>
            </a:r>
          </a:p>
          <a:p>
            <a:r>
              <a:rPr lang="en-US" dirty="0"/>
              <a:t>no cycles</a:t>
            </a:r>
          </a:p>
        </p:txBody>
      </p:sp>
    </p:spTree>
    <p:extLst>
      <p:ext uri="{BB962C8B-B14F-4D97-AF65-F5344CB8AC3E}">
        <p14:creationId xmlns:p14="http://schemas.microsoft.com/office/powerpoint/2010/main" val="247034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tailEnd type="triangle"/>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APEX_Kickoff_Meeting_2" id="{161A87DE-C582-1F42-8478-E7F6ED46EB44}" vid="{6F1CA0D8-E402-7247-A537-5D71FB35D1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25202</TotalTime>
  <Words>2612</Words>
  <Application>Microsoft Macintosh PowerPoint</Application>
  <PresentationFormat>On-screen Show (16:9)</PresentationFormat>
  <Paragraphs>307</Paragraphs>
  <Slides>30</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Courier New</vt:lpstr>
      <vt:lpstr>open sans</vt:lpstr>
      <vt:lpstr>Office Theme</vt:lpstr>
      <vt:lpstr>Broad Performance Measurement Support for Asynchronous Multi-Tasking with APEX</vt:lpstr>
      <vt:lpstr>Broad Performance Measurement Support for Asynchronous Multi-Tasking with APEX</vt:lpstr>
      <vt:lpstr>APEX Introduction</vt:lpstr>
      <vt:lpstr>APEX and HPX</vt:lpstr>
      <vt:lpstr>APEX and HPX</vt:lpstr>
      <vt:lpstr>APEX example – Octo-Tiger (HPX)</vt:lpstr>
      <vt:lpstr>How is APEX different?</vt:lpstr>
      <vt:lpstr>Measurement Capabilities</vt:lpstr>
      <vt:lpstr>Task Dependencies: fib(10)</vt:lpstr>
      <vt:lpstr>Better Example</vt:lpstr>
      <vt:lpstr>Hardware Counters</vt:lpstr>
      <vt:lpstr>GPU Measurement</vt:lpstr>
      <vt:lpstr>GPU Memory Tracking</vt:lpstr>
      <vt:lpstr>Example Program: memory error</vt:lpstr>
      <vt:lpstr>Concurrency Tracking</vt:lpstr>
      <vt:lpstr>Concurrency: OpenMP back end</vt:lpstr>
      <vt:lpstr>Profile Formats</vt:lpstr>
      <vt:lpstr>Trace Formats</vt:lpstr>
      <vt:lpstr>Scatterplots</vt:lpstr>
      <vt:lpstr>Supported Programming Models</vt:lpstr>
      <vt:lpstr>POSIX / C++ Threads</vt:lpstr>
      <vt:lpstr>OpenMP and OpenACC</vt:lpstr>
      <vt:lpstr>Kokkos and Raja</vt:lpstr>
      <vt:lpstr>Lulesh w/ Kokkos Experiments</vt:lpstr>
      <vt:lpstr>Lulesh: CUDA back end</vt:lpstr>
      <vt:lpstr>Lulesh: HIP back end</vt:lpstr>
      <vt:lpstr>Lulesh: OpenMP back end</vt:lpstr>
      <vt:lpstr>Lulesh: HPX back end</vt:lpstr>
      <vt:lpstr>Future Work</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TAU Measurement of I/O</dc:title>
  <dc:creator>Kevin Huck</dc:creator>
  <cp:lastModifiedBy>Kevin Huck</cp:lastModifiedBy>
  <cp:revision>298</cp:revision>
  <cp:lastPrinted>2022-02-23T04:10:12Z</cp:lastPrinted>
  <dcterms:created xsi:type="dcterms:W3CDTF">2018-06-19T16:06:09Z</dcterms:created>
  <dcterms:modified xsi:type="dcterms:W3CDTF">2022-11-11T00:00:46Z</dcterms:modified>
</cp:coreProperties>
</file>