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5173" r:id="rId2"/>
    <p:sldId id="256" r:id="rId3"/>
    <p:sldId id="5200" r:id="rId4"/>
    <p:sldId id="5174" r:id="rId5"/>
    <p:sldId id="5183" r:id="rId6"/>
    <p:sldId id="5175" r:id="rId7"/>
    <p:sldId id="5184" r:id="rId8"/>
    <p:sldId id="5176" r:id="rId9"/>
    <p:sldId id="5177" r:id="rId10"/>
    <p:sldId id="5185" r:id="rId11"/>
    <p:sldId id="5186" r:id="rId12"/>
    <p:sldId id="5178" r:id="rId13"/>
    <p:sldId id="5187" r:id="rId14"/>
    <p:sldId id="5192" r:id="rId15"/>
    <p:sldId id="5201" r:id="rId16"/>
    <p:sldId id="5191" r:id="rId17"/>
    <p:sldId id="5193" r:id="rId18"/>
    <p:sldId id="5190" r:id="rId19"/>
    <p:sldId id="5194" r:id="rId20"/>
    <p:sldId id="5195" r:id="rId21"/>
    <p:sldId id="5196" r:id="rId22"/>
    <p:sldId id="5197" r:id="rId23"/>
    <p:sldId id="5198" r:id="rId24"/>
    <p:sldId id="5199" r:id="rId25"/>
    <p:sldId id="5180" r:id="rId26"/>
    <p:sldId id="5181" r:id="rId27"/>
    <p:sldId id="5182" r:id="rId28"/>
    <p:sldId id="290" r:id="rId29"/>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9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80"/>
    <p:restoredTop sz="86320"/>
  </p:normalViewPr>
  <p:slideViewPr>
    <p:cSldViewPr snapToGrid="0" snapToObjects="1">
      <p:cViewPr varScale="1">
        <p:scale>
          <a:sx n="256" d="100"/>
          <a:sy n="256" d="100"/>
        </p:scale>
        <p:origin x="3760" y="176"/>
      </p:cViewPr>
      <p:guideLst/>
    </p:cSldViewPr>
  </p:slideViewPr>
  <p:outlineViewPr>
    <p:cViewPr>
      <p:scale>
        <a:sx n="33" d="100"/>
        <a:sy n="33" d="100"/>
      </p:scale>
      <p:origin x="0" y="-3888"/>
    </p:cViewPr>
  </p:outlineViewPr>
  <p:notesTextViewPr>
    <p:cViewPr>
      <p:scale>
        <a:sx n="185" d="100"/>
        <a:sy n="18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95118F-9A10-6D4A-80EA-F6E7C8B478B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DCF47FB2-4616-3348-91F7-3CB86778F9DB}"/>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58930D0-16F7-3042-B8B0-35BD6E626C1D}" type="datetimeFigureOut">
              <a:rPr lang="en-US" altLang="en-US"/>
              <a:pPr/>
              <a:t>11/11/22</a:t>
            </a:fld>
            <a:endParaRPr lang="en-US" altLang="en-US"/>
          </a:p>
        </p:txBody>
      </p:sp>
      <p:sp>
        <p:nvSpPr>
          <p:cNvPr id="4" name="Footer Placeholder 3">
            <a:extLst>
              <a:ext uri="{FF2B5EF4-FFF2-40B4-BE49-F238E27FC236}">
                <a16:creationId xmlns:a16="http://schemas.microsoft.com/office/drawing/2014/main" id="{8062CFCB-B736-A84E-A167-33D41B30313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defRPr>
            </a:lvl1pPr>
          </a:lstStyle>
          <a:p>
            <a:pPr>
              <a:defRPr/>
            </a:pPr>
            <a:endParaRPr lang="en-US"/>
          </a:p>
        </p:txBody>
      </p:sp>
      <p:sp>
        <p:nvSpPr>
          <p:cNvPr id="5" name="Slide Number Placeholder 4">
            <a:extLst>
              <a:ext uri="{FF2B5EF4-FFF2-40B4-BE49-F238E27FC236}">
                <a16:creationId xmlns:a16="http://schemas.microsoft.com/office/drawing/2014/main" id="{10FA448E-2B89-FE4E-8182-FE2CA1D31AA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1471885-6562-4242-A5B2-2363D659780D}"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E9C482-9B40-7640-88E2-33C48ACD1A3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5F79C04A-36FD-4642-9B80-19D040B4AA92}"/>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726303F-28AD-FC40-BF84-FBED2FDD8A6F}" type="datetimeFigureOut">
              <a:rPr lang="en-US" altLang="en-US"/>
              <a:pPr/>
              <a:t>11/11/22</a:t>
            </a:fld>
            <a:endParaRPr lang="en-US" altLang="en-US"/>
          </a:p>
        </p:txBody>
      </p:sp>
      <p:sp>
        <p:nvSpPr>
          <p:cNvPr id="4" name="Slide Image Placeholder 3">
            <a:extLst>
              <a:ext uri="{FF2B5EF4-FFF2-40B4-BE49-F238E27FC236}">
                <a16:creationId xmlns:a16="http://schemas.microsoft.com/office/drawing/2014/main" id="{702A5BB1-93CD-3B4F-B9AB-71AF366D4E6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CD1A2CA-50D3-B84D-9AE4-78152D7F555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1767B77-41A7-3E43-A7AF-2594A166CC7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19ACEF5E-1C1F-414F-ADBF-29DFE6BE346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A66F02A-F0EA-FE44-B0A8-19C1F9E4C9A2}"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1</a:t>
            </a:fld>
            <a:endParaRPr lang="en-US" altLang="en-US"/>
          </a:p>
        </p:txBody>
      </p:sp>
    </p:spTree>
    <p:extLst>
      <p:ext uri="{BB962C8B-B14F-4D97-AF65-F5344CB8AC3E}">
        <p14:creationId xmlns:p14="http://schemas.microsoft.com/office/powerpoint/2010/main" val="3440188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11</a:t>
            </a:fld>
            <a:endParaRPr lang="en-US" altLang="en-US"/>
          </a:p>
        </p:txBody>
      </p:sp>
    </p:spTree>
    <p:extLst>
      <p:ext uri="{BB962C8B-B14F-4D97-AF65-F5344CB8AC3E}">
        <p14:creationId xmlns:p14="http://schemas.microsoft.com/office/powerpoint/2010/main" val="1088943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12</a:t>
            </a:fld>
            <a:endParaRPr lang="en-US" altLang="en-US"/>
          </a:p>
        </p:txBody>
      </p:sp>
    </p:spTree>
    <p:extLst>
      <p:ext uri="{BB962C8B-B14F-4D97-AF65-F5344CB8AC3E}">
        <p14:creationId xmlns:p14="http://schemas.microsoft.com/office/powerpoint/2010/main" val="1993449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13</a:t>
            </a:fld>
            <a:endParaRPr lang="en-US" altLang="en-US"/>
          </a:p>
        </p:txBody>
      </p:sp>
    </p:spTree>
    <p:extLst>
      <p:ext uri="{BB962C8B-B14F-4D97-AF65-F5344CB8AC3E}">
        <p14:creationId xmlns:p14="http://schemas.microsoft.com/office/powerpoint/2010/main" val="1129501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14</a:t>
            </a:fld>
            <a:endParaRPr lang="en-US" altLang="en-US"/>
          </a:p>
        </p:txBody>
      </p:sp>
    </p:spTree>
    <p:extLst>
      <p:ext uri="{BB962C8B-B14F-4D97-AF65-F5344CB8AC3E}">
        <p14:creationId xmlns:p14="http://schemas.microsoft.com/office/powerpoint/2010/main" val="1942553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16</a:t>
            </a:fld>
            <a:endParaRPr lang="en-US" altLang="en-US"/>
          </a:p>
        </p:txBody>
      </p:sp>
    </p:spTree>
    <p:extLst>
      <p:ext uri="{BB962C8B-B14F-4D97-AF65-F5344CB8AC3E}">
        <p14:creationId xmlns:p14="http://schemas.microsoft.com/office/powerpoint/2010/main" val="1045060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18</a:t>
            </a:fld>
            <a:endParaRPr lang="en-US" altLang="en-US"/>
          </a:p>
        </p:txBody>
      </p:sp>
    </p:spTree>
    <p:extLst>
      <p:ext uri="{BB962C8B-B14F-4D97-AF65-F5344CB8AC3E}">
        <p14:creationId xmlns:p14="http://schemas.microsoft.com/office/powerpoint/2010/main" val="62525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800" dirty="0">
                <a:effectLst/>
                <a:latin typeface="NimbusRomNo9L"/>
              </a:rPr>
              <a:t>The results to this point led us to conclude that this particular scenario is taxing the memory subsystem, regardless of architecture. It is possible that a large number of synchronous processes per node (one per core), executing in lockstep, making frequent allocation requests at the same time would burden the OS kernel somewhat, regardless of architecture. It is also possible that the L1 cache misses are a misleading symptom, but are correlated with the true contention and are a helpful proxy. In general, we suspect that there are so many frequent, small allocation/deallocations happening that Flash- X is taxing the system allocator. </a:t>
            </a:r>
            <a:endParaRPr lang="en-US" dirty="0"/>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19</a:t>
            </a:fld>
            <a:endParaRPr lang="en-US" altLang="en-US"/>
          </a:p>
        </p:txBody>
      </p:sp>
    </p:spTree>
    <p:extLst>
      <p:ext uri="{BB962C8B-B14F-4D97-AF65-F5344CB8AC3E}">
        <p14:creationId xmlns:p14="http://schemas.microsoft.com/office/powerpoint/2010/main" val="4064177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22</a:t>
            </a:fld>
            <a:endParaRPr lang="en-US" altLang="en-US"/>
          </a:p>
        </p:txBody>
      </p:sp>
    </p:spTree>
    <p:extLst>
      <p:ext uri="{BB962C8B-B14F-4D97-AF65-F5344CB8AC3E}">
        <p14:creationId xmlns:p14="http://schemas.microsoft.com/office/powerpoint/2010/main" val="62942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25</a:t>
            </a:fld>
            <a:endParaRPr lang="en-US" altLang="en-US"/>
          </a:p>
        </p:txBody>
      </p:sp>
    </p:spTree>
    <p:extLst>
      <p:ext uri="{BB962C8B-B14F-4D97-AF65-F5344CB8AC3E}">
        <p14:creationId xmlns:p14="http://schemas.microsoft.com/office/powerpoint/2010/main" val="1613197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26</a:t>
            </a:fld>
            <a:endParaRPr lang="en-US" altLang="en-US"/>
          </a:p>
        </p:txBody>
      </p:sp>
    </p:spTree>
    <p:extLst>
      <p:ext uri="{BB962C8B-B14F-4D97-AF65-F5344CB8AC3E}">
        <p14:creationId xmlns:p14="http://schemas.microsoft.com/office/powerpoint/2010/main" val="4258514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2</a:t>
            </a:fld>
            <a:endParaRPr lang="en-US" altLang="en-US"/>
          </a:p>
        </p:txBody>
      </p:sp>
    </p:spTree>
    <p:extLst>
      <p:ext uri="{BB962C8B-B14F-4D97-AF65-F5344CB8AC3E}">
        <p14:creationId xmlns:p14="http://schemas.microsoft.com/office/powerpoint/2010/main" val="520336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27</a:t>
            </a:fld>
            <a:endParaRPr lang="en-US" altLang="en-US"/>
          </a:p>
        </p:txBody>
      </p:sp>
    </p:spTree>
    <p:extLst>
      <p:ext uri="{BB962C8B-B14F-4D97-AF65-F5344CB8AC3E}">
        <p14:creationId xmlns:p14="http://schemas.microsoft.com/office/powerpoint/2010/main" val="15727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28</a:t>
            </a:fld>
            <a:endParaRPr lang="en-US" altLang="en-US"/>
          </a:p>
        </p:txBody>
      </p:sp>
    </p:spTree>
    <p:extLst>
      <p:ext uri="{BB962C8B-B14F-4D97-AF65-F5344CB8AC3E}">
        <p14:creationId xmlns:p14="http://schemas.microsoft.com/office/powerpoint/2010/main" val="3233541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Idiom explanation: </a:t>
            </a:r>
            <a:r>
              <a:rPr lang="en-US" sz="1200" b="0" i="0" u="none" strike="noStrike" kern="1200" dirty="0">
                <a:solidFill>
                  <a:schemeClr val="tx1"/>
                </a:solidFill>
                <a:effectLst/>
                <a:latin typeface="+mn-lt"/>
                <a:ea typeface="ＭＳ Ｐゴシック" panose="020B0600070205080204" pitchFamily="34" charset="-128"/>
                <a:cs typeface="+mn-cs"/>
              </a:rPr>
              <a:t>you should leave the problem or issue alone. For example: a loose thread on a sweater. If you pull on it, it will unravel, making a bigger problem than you started out with. However, we needed to get to the</a:t>
            </a:r>
            <a:r>
              <a:rPr lang="en-US" sz="1200" b="0" i="0" u="none" strike="noStrike" kern="1200" baseline="0" dirty="0">
                <a:solidFill>
                  <a:schemeClr val="tx1"/>
                </a:solidFill>
                <a:effectLst/>
                <a:latin typeface="+mn-lt"/>
                <a:ea typeface="ＭＳ Ｐゴシック" panose="020B0600070205080204" pitchFamily="34" charset="-128"/>
                <a:cs typeface="+mn-cs"/>
              </a:rPr>
              <a:t> bottom of the issue</a:t>
            </a:r>
            <a:endParaRPr lang="en-US" b="0" dirty="0"/>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4</a:t>
            </a:fld>
            <a:endParaRPr lang="en-US" altLang="en-US"/>
          </a:p>
        </p:txBody>
      </p:sp>
    </p:spTree>
    <p:extLst>
      <p:ext uri="{BB962C8B-B14F-4D97-AF65-F5344CB8AC3E}">
        <p14:creationId xmlns:p14="http://schemas.microsoft.com/office/powerpoint/2010/main" val="284731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5</a:t>
            </a:fld>
            <a:endParaRPr lang="en-US" altLang="en-US"/>
          </a:p>
        </p:txBody>
      </p:sp>
    </p:spTree>
    <p:extLst>
      <p:ext uri="{BB962C8B-B14F-4D97-AF65-F5344CB8AC3E}">
        <p14:creationId xmlns:p14="http://schemas.microsoft.com/office/powerpoint/2010/main" val="1119740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anose="020B0600070205080204" pitchFamily="34" charset="-128"/>
                <a:cs typeface="+mn-cs"/>
              </a:rPr>
              <a:t>Load distribution uses Morton space filling curve where each block is assigned a weighting factor and a Morton number. Blocks are sorted and divided between MPI ranks based on their Morton numbers. The information about nearest neighbors and their refinement level for each local block is maintained in each MPI rank. Paramesh owns and manipulates the state data in a set of data structures</a:t>
            </a:r>
            <a:r>
              <a:rPr lang="en-US" sz="1200" kern="1200" baseline="0" dirty="0">
                <a:solidFill>
                  <a:schemeClr val="tx1"/>
                </a:solidFill>
                <a:effectLst/>
                <a:latin typeface="+mn-lt"/>
                <a:ea typeface="ＭＳ Ｐゴシック" panose="020B0600070205080204" pitchFamily="34" charset="-128"/>
                <a:cs typeface="+mn-cs"/>
              </a:rPr>
              <a:t> that support cell-centered, face-centered and edge-centered </a:t>
            </a:r>
            <a:r>
              <a:rPr lang="en-US" sz="1200" kern="1200" baseline="0" dirty="0" err="1">
                <a:solidFill>
                  <a:schemeClr val="tx1"/>
                </a:solidFill>
                <a:effectLst/>
                <a:latin typeface="+mn-lt"/>
                <a:ea typeface="ＭＳ Ｐゴシック" panose="020B0600070205080204" pitchFamily="34" charset="-128"/>
                <a:cs typeface="+mn-cs"/>
              </a:rPr>
              <a:t>discretizations</a:t>
            </a:r>
            <a:r>
              <a:rPr lang="en-US" sz="1200" kern="1200" baseline="0" dirty="0">
                <a:solidFill>
                  <a:schemeClr val="tx1"/>
                </a:solidFill>
                <a:effectLst/>
                <a:latin typeface="+mn-lt"/>
                <a:ea typeface="ＭＳ Ｐゴシック" panose="020B0600070205080204" pitchFamily="34" charset="-128"/>
                <a:cs typeface="+mn-cs"/>
              </a:rPr>
              <a:t>.</a:t>
            </a:r>
            <a:endParaRPr lang="en-US" dirty="0"/>
          </a:p>
          <a:p>
            <a:endParaRPr lang="en-US" dirty="0"/>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6</a:t>
            </a:fld>
            <a:endParaRPr lang="en-US" altLang="en-US"/>
          </a:p>
        </p:txBody>
      </p:sp>
    </p:spTree>
    <p:extLst>
      <p:ext uri="{BB962C8B-B14F-4D97-AF65-F5344CB8AC3E}">
        <p14:creationId xmlns:p14="http://schemas.microsoft.com/office/powerpoint/2010/main" val="877809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anose="020B0600070205080204" pitchFamily="34" charset="-128"/>
                <a:cs typeface="+mn-cs"/>
              </a:rPr>
              <a:t>All experiments are conducted for this study using the </a:t>
            </a:r>
            <a:r>
              <a:rPr lang="en-US" sz="1200" u="sng" kern="1200" dirty="0">
                <a:solidFill>
                  <a:schemeClr val="tx1"/>
                </a:solidFill>
                <a:effectLst/>
                <a:latin typeface="+mn-lt"/>
                <a:ea typeface="ＭＳ Ｐゴシック" panose="020B0600070205080204" pitchFamily="34" charset="-128"/>
                <a:cs typeface="+mn-cs"/>
              </a:rPr>
              <a:t>Sod shock tube</a:t>
            </a:r>
            <a:r>
              <a:rPr lang="en-US" sz="1200" kern="1200" dirty="0">
                <a:solidFill>
                  <a:schemeClr val="tx1"/>
                </a:solidFill>
                <a:effectLst/>
                <a:latin typeface="+mn-lt"/>
                <a:ea typeface="ＭＳ Ｐゴシック" panose="020B0600070205080204" pitchFamily="34" charset="-128"/>
                <a:cs typeface="+mn-cs"/>
              </a:rPr>
              <a:t> problem. It is a purely hydrodynamics application, where the domain is initialized with a discontinuity in density and pressure. In the configurations we used, the location of discontinuity is always a plane oriented perpendicular to one of the Cartesian coordinate directions. One half of the domain is at higher pressure and density than the other half, with a sharp drop in pressure at the interface. When the evolution begins, the discontinuity gives rise to a shock wave that travels perpendicular to the plane of discontinuity. The Sod problem is perfect for devising a weak scaling study for AMR because replicating the domain along an axis parallel to the plane of discontinuity as shown in Figure increases the amount of work proportional to the replication factor. </a:t>
            </a:r>
            <a:endParaRPr lang="en-US" dirty="0"/>
          </a:p>
          <a:p>
            <a:endParaRPr lang="en-US" dirty="0"/>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7</a:t>
            </a:fld>
            <a:endParaRPr lang="en-US" altLang="en-US"/>
          </a:p>
        </p:txBody>
      </p:sp>
    </p:spTree>
    <p:extLst>
      <p:ext uri="{BB962C8B-B14F-4D97-AF65-F5344CB8AC3E}">
        <p14:creationId xmlns:p14="http://schemas.microsoft.com/office/powerpoint/2010/main" val="3020910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panose="020B0600070205080204" pitchFamily="34" charset="-128"/>
                <a:cs typeface="+mn-cs"/>
              </a:rPr>
              <a:t>Theta provides two memory modes: cache and flat. Based on our experiments, we find that using cache mode outperforms using flat mode for Flash-X. In this paper, we conduct all experiments using cache mode on Theta. </a:t>
            </a:r>
            <a:endParaRPr lang="en-US" dirty="0"/>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8</a:t>
            </a:fld>
            <a:endParaRPr lang="en-US" altLang="en-US"/>
          </a:p>
        </p:txBody>
      </p:sp>
    </p:spTree>
    <p:extLst>
      <p:ext uri="{BB962C8B-B14F-4D97-AF65-F5344CB8AC3E}">
        <p14:creationId xmlns:p14="http://schemas.microsoft.com/office/powerpoint/2010/main" val="2729279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9</a:t>
            </a:fld>
            <a:endParaRPr lang="en-US" altLang="en-US"/>
          </a:p>
        </p:txBody>
      </p:sp>
    </p:spTree>
    <p:extLst>
      <p:ext uri="{BB962C8B-B14F-4D97-AF65-F5344CB8AC3E}">
        <p14:creationId xmlns:p14="http://schemas.microsoft.com/office/powerpoint/2010/main" val="653931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66F02A-F0EA-FE44-B0A8-19C1F9E4C9A2}" type="slidenum">
              <a:rPr lang="en-US" altLang="en-US" smtClean="0"/>
              <a:pPr/>
              <a:t>10</a:t>
            </a:fld>
            <a:endParaRPr lang="en-US" altLang="en-US"/>
          </a:p>
        </p:txBody>
      </p:sp>
    </p:spTree>
    <p:extLst>
      <p:ext uri="{BB962C8B-B14F-4D97-AF65-F5344CB8AC3E}">
        <p14:creationId xmlns:p14="http://schemas.microsoft.com/office/powerpoint/2010/main" val="36978321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Users/toddszymanski/Documents/01%20Work/SC22/presenter%20assets/sc22_zoomback@4x.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0853BB7-7271-3F69-662F-0111574CF78A}"/>
              </a:ext>
            </a:extLst>
          </p:cNvPr>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73906" y="1519311"/>
            <a:ext cx="7596188" cy="1687529"/>
          </a:xfrm>
        </p:spPr>
        <p:txBody>
          <a:bodyPr wrap="none" anchor="b">
            <a:normAutofit/>
          </a:bodyPr>
          <a:lstStyle>
            <a:lvl1pPr algn="l">
              <a:defRPr sz="2700" b="1" i="0" cap="none" baseline="0">
                <a:effectLst/>
              </a:defRPr>
            </a:lvl1pPr>
          </a:lstStyle>
          <a:p>
            <a:r>
              <a:rPr lang="en-US" dirty="0"/>
              <a:t>Click to edit Master title style</a:t>
            </a:r>
          </a:p>
        </p:txBody>
      </p:sp>
      <p:sp>
        <p:nvSpPr>
          <p:cNvPr id="3" name="Subtitle 2"/>
          <p:cNvSpPr>
            <a:spLocks noGrp="1"/>
          </p:cNvSpPr>
          <p:nvPr>
            <p:ph type="subTitle" idx="1"/>
          </p:nvPr>
        </p:nvSpPr>
        <p:spPr>
          <a:xfrm>
            <a:off x="773906" y="3322749"/>
            <a:ext cx="7596188" cy="1413354"/>
          </a:xfrm>
        </p:spPr>
        <p:txBody>
          <a:bodyPr anchor="t">
            <a:noAutofit/>
          </a:bodyPr>
          <a:lstStyle>
            <a:lvl1pPr marL="0" indent="0" algn="l">
              <a:buNone/>
              <a:defRPr sz="1350" cap="none"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8650405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0434A933-BAFC-0246-8883-750E0F2CA4BF}"/>
              </a:ext>
            </a:extLst>
          </p:cNvPr>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a:extLst>
              <a:ext uri="{FF2B5EF4-FFF2-40B4-BE49-F238E27FC236}">
                <a16:creationId xmlns:a16="http://schemas.microsoft.com/office/drawing/2014/main" id="{5489DB70-80A6-FE42-AF22-F17798D051C3}"/>
              </a:ext>
            </a:extLst>
          </p:cNvPr>
          <p:cNvSpPr>
            <a:spLocks noGrp="1"/>
          </p:cNvSpPr>
          <p:nvPr>
            <p:ph type="ftr" sz="quarter" idx="11"/>
          </p:nvPr>
        </p:nvSpPr>
        <p:spPr/>
        <p:txBody>
          <a:bodyPr/>
          <a:lstStyle>
            <a:lvl1pPr>
              <a:defRPr/>
            </a:lvl1pPr>
          </a:lstStyle>
          <a:p>
            <a:r>
              <a:rPr lang="en-US"/>
              <a:t>SC22 | Dallas, TX | hpc accelerates. ProTools Workshop, Nov. 13 2022</a:t>
            </a:r>
            <a:endParaRPr lang="en-US" dirty="0"/>
          </a:p>
        </p:txBody>
      </p:sp>
      <p:sp>
        <p:nvSpPr>
          <p:cNvPr id="7" name="Slide Number Placeholder 6">
            <a:extLst>
              <a:ext uri="{FF2B5EF4-FFF2-40B4-BE49-F238E27FC236}">
                <a16:creationId xmlns:a16="http://schemas.microsoft.com/office/drawing/2014/main" id="{D67E2D76-6B5E-294A-A1C7-F4D1FF204DF2}"/>
              </a:ext>
            </a:extLst>
          </p:cNvPr>
          <p:cNvSpPr>
            <a:spLocks noGrp="1"/>
          </p:cNvSpPr>
          <p:nvPr>
            <p:ph type="sldNum" sz="quarter" idx="12"/>
          </p:nvPr>
        </p:nvSpPr>
        <p:spPr/>
        <p:txBody>
          <a:bodyPr/>
          <a:lstStyle>
            <a:lvl1pPr>
              <a:defRPr/>
            </a:lvl1pPr>
          </a:lstStyle>
          <a:p>
            <a:fld id="{E332BF5C-5956-0A4D-8138-F5A7E901CCF9}" type="slidenum">
              <a:rPr lang="en-US" altLang="en-US"/>
              <a:pPr/>
              <a:t>‹#›</a:t>
            </a:fld>
            <a:endParaRPr lang="en-US" altLang="en-US"/>
          </a:p>
        </p:txBody>
      </p:sp>
    </p:spTree>
    <p:extLst>
      <p:ext uri="{BB962C8B-B14F-4D97-AF65-F5344CB8AC3E}">
        <p14:creationId xmlns:p14="http://schemas.microsoft.com/office/powerpoint/2010/main" val="625531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B8638-BA51-9F4D-AE9F-065E76008466}"/>
              </a:ext>
            </a:extLst>
          </p:cNvPr>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a:extLst>
              <a:ext uri="{FF2B5EF4-FFF2-40B4-BE49-F238E27FC236}">
                <a16:creationId xmlns:a16="http://schemas.microsoft.com/office/drawing/2014/main" id="{794E1083-B830-F94C-8FA8-9D035D8668E1}"/>
              </a:ext>
            </a:extLst>
          </p:cNvPr>
          <p:cNvSpPr>
            <a:spLocks noGrp="1"/>
          </p:cNvSpPr>
          <p:nvPr>
            <p:ph type="ftr" sz="quarter" idx="11"/>
          </p:nvPr>
        </p:nvSpPr>
        <p:spPr/>
        <p:txBody>
          <a:bodyPr/>
          <a:lstStyle>
            <a:lvl1pPr>
              <a:defRPr/>
            </a:lvl1pPr>
          </a:lstStyle>
          <a:p>
            <a:r>
              <a:rPr lang="en-US"/>
              <a:t>SC22 | Dallas, TX | hpc accelerates. ProTools Workshop, Nov. 13 2022</a:t>
            </a:r>
            <a:endParaRPr lang="en-US" dirty="0"/>
          </a:p>
        </p:txBody>
      </p:sp>
      <p:sp>
        <p:nvSpPr>
          <p:cNvPr id="6" name="Slide Number Placeholder 5">
            <a:extLst>
              <a:ext uri="{FF2B5EF4-FFF2-40B4-BE49-F238E27FC236}">
                <a16:creationId xmlns:a16="http://schemas.microsoft.com/office/drawing/2014/main" id="{45524B3E-5835-A446-807B-942F0A034097}"/>
              </a:ext>
            </a:extLst>
          </p:cNvPr>
          <p:cNvSpPr>
            <a:spLocks noGrp="1"/>
          </p:cNvSpPr>
          <p:nvPr>
            <p:ph type="sldNum" sz="quarter" idx="12"/>
          </p:nvPr>
        </p:nvSpPr>
        <p:spPr/>
        <p:txBody>
          <a:bodyPr/>
          <a:lstStyle>
            <a:lvl1pPr>
              <a:defRPr/>
            </a:lvl1pPr>
          </a:lstStyle>
          <a:p>
            <a:fld id="{DAAE2A6F-F00D-3145-9ABF-E482CD0B6C0D}" type="slidenum">
              <a:rPr lang="en-US" altLang="en-US"/>
              <a:pPr/>
              <a:t>‹#›</a:t>
            </a:fld>
            <a:endParaRPr lang="en-US" altLang="en-US"/>
          </a:p>
        </p:txBody>
      </p:sp>
    </p:spTree>
    <p:extLst>
      <p:ext uri="{BB962C8B-B14F-4D97-AF65-F5344CB8AC3E}">
        <p14:creationId xmlns:p14="http://schemas.microsoft.com/office/powerpoint/2010/main" val="180502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05D99-A488-9542-843D-CD15ED4C1D79}"/>
              </a:ext>
            </a:extLst>
          </p:cNvPr>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a:extLst>
              <a:ext uri="{FF2B5EF4-FFF2-40B4-BE49-F238E27FC236}">
                <a16:creationId xmlns:a16="http://schemas.microsoft.com/office/drawing/2014/main" id="{E6CD484B-4A4E-774D-9565-144F045EBF48}"/>
              </a:ext>
            </a:extLst>
          </p:cNvPr>
          <p:cNvSpPr>
            <a:spLocks noGrp="1"/>
          </p:cNvSpPr>
          <p:nvPr>
            <p:ph type="ftr" sz="quarter" idx="11"/>
          </p:nvPr>
        </p:nvSpPr>
        <p:spPr/>
        <p:txBody>
          <a:bodyPr/>
          <a:lstStyle>
            <a:lvl1pPr>
              <a:defRPr/>
            </a:lvl1pPr>
          </a:lstStyle>
          <a:p>
            <a:r>
              <a:rPr lang="en-US"/>
              <a:t>SC22 | Dallas, TX | hpc accelerates. ProTools Workshop, Nov. 13 2022</a:t>
            </a:r>
            <a:endParaRPr lang="en-US" dirty="0"/>
          </a:p>
        </p:txBody>
      </p:sp>
      <p:sp>
        <p:nvSpPr>
          <p:cNvPr id="6" name="Slide Number Placeholder 5">
            <a:extLst>
              <a:ext uri="{FF2B5EF4-FFF2-40B4-BE49-F238E27FC236}">
                <a16:creationId xmlns:a16="http://schemas.microsoft.com/office/drawing/2014/main" id="{D2D3A17F-FBC7-E448-AF74-3D3685BB222A}"/>
              </a:ext>
            </a:extLst>
          </p:cNvPr>
          <p:cNvSpPr>
            <a:spLocks noGrp="1"/>
          </p:cNvSpPr>
          <p:nvPr>
            <p:ph type="sldNum" sz="quarter" idx="12"/>
          </p:nvPr>
        </p:nvSpPr>
        <p:spPr/>
        <p:txBody>
          <a:bodyPr/>
          <a:lstStyle>
            <a:lvl1pPr>
              <a:defRPr/>
            </a:lvl1pPr>
          </a:lstStyle>
          <a:p>
            <a:fld id="{9521AF8E-1F1F-EF46-8715-00AD2668E279}" type="slidenum">
              <a:rPr lang="en-US" altLang="en-US"/>
              <a:pPr/>
              <a:t>‹#›</a:t>
            </a:fld>
            <a:endParaRPr lang="en-US" altLang="en-US"/>
          </a:p>
        </p:txBody>
      </p:sp>
    </p:spTree>
    <p:extLst>
      <p:ext uri="{BB962C8B-B14F-4D97-AF65-F5344CB8AC3E}">
        <p14:creationId xmlns:p14="http://schemas.microsoft.com/office/powerpoint/2010/main" val="874069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chemeClr val="lt1"/>
        </a:solidFill>
        <a:effectLst/>
      </p:bgPr>
    </p:bg>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272395" y="210386"/>
            <a:ext cx="8531576" cy="44196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274393" y="807720"/>
            <a:ext cx="8529578" cy="3683434"/>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1050"/>
              </a:spcBef>
              <a:spcAft>
                <a:spcPts val="0"/>
              </a:spcAft>
              <a:buSzPts val="1800"/>
              <a:buChar char="•"/>
              <a:defRPr>
                <a:latin typeface="Arial"/>
                <a:ea typeface="Arial"/>
                <a:cs typeface="Arial"/>
                <a:sym typeface="Arial"/>
              </a:defRPr>
            </a:lvl1pPr>
            <a:lvl2pPr marL="685800" lvl="1" indent="-248602" algn="l">
              <a:lnSpc>
                <a:spcPct val="90000"/>
              </a:lnSpc>
              <a:spcBef>
                <a:spcPts val="600"/>
              </a:spcBef>
              <a:spcAft>
                <a:spcPts val="0"/>
              </a:spcAft>
              <a:buSzPts val="1620"/>
              <a:buChar char="–"/>
              <a:defRPr>
                <a:latin typeface="Arial"/>
                <a:ea typeface="Arial"/>
                <a:cs typeface="Arial"/>
                <a:sym typeface="Arial"/>
              </a:defRPr>
            </a:lvl2pPr>
            <a:lvl3pPr marL="1028700" lvl="2" indent="-240029" algn="l">
              <a:lnSpc>
                <a:spcPct val="90000"/>
              </a:lnSpc>
              <a:spcBef>
                <a:spcPts val="600"/>
              </a:spcBef>
              <a:spcAft>
                <a:spcPts val="0"/>
              </a:spcAft>
              <a:buSzPts val="1440"/>
              <a:buChar char="•"/>
              <a:defRPr>
                <a:latin typeface="Arial"/>
                <a:ea typeface="Arial"/>
                <a:cs typeface="Arial"/>
                <a:sym typeface="Arial"/>
              </a:defRPr>
            </a:lvl3pPr>
            <a:lvl4pPr marL="1371600" lvl="3" indent="-257175" algn="l">
              <a:lnSpc>
                <a:spcPct val="90000"/>
              </a:lnSpc>
              <a:spcBef>
                <a:spcPts val="600"/>
              </a:spcBef>
              <a:spcAft>
                <a:spcPts val="0"/>
              </a:spcAft>
              <a:buSzPts val="1800"/>
              <a:buChar char="–"/>
              <a:defRPr>
                <a:latin typeface="Arial"/>
                <a:ea typeface="Arial"/>
                <a:cs typeface="Arial"/>
                <a:sym typeface="Arial"/>
              </a:defRPr>
            </a:lvl4pPr>
            <a:lvl5pPr marL="1714500" lvl="4" indent="-257175" algn="l">
              <a:lnSpc>
                <a:spcPct val="90000"/>
              </a:lnSpc>
              <a:spcBef>
                <a:spcPts val="450"/>
              </a:spcBef>
              <a:spcAft>
                <a:spcPts val="0"/>
              </a:spcAft>
              <a:buSzPts val="1800"/>
              <a:buFont typeface="Arial"/>
              <a:buChar char="•"/>
              <a:defRPr>
                <a:latin typeface="Arial"/>
                <a:ea typeface="Arial"/>
                <a:cs typeface="Arial"/>
                <a:sym typeface="Arial"/>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114599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A17856-2E3D-924A-B24B-A3EA8D2821BE}"/>
              </a:ext>
            </a:extLst>
          </p:cNvPr>
          <p:cNvSpPr/>
          <p:nvPr userDrawn="1"/>
        </p:nvSpPr>
        <p:spPr>
          <a:xfrm>
            <a:off x="0" y="0"/>
            <a:ext cx="9144000" cy="1733384"/>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a:extLst>
              <a:ext uri="{FF2B5EF4-FFF2-40B4-BE49-F238E27FC236}">
                <a16:creationId xmlns:a16="http://schemas.microsoft.com/office/drawing/2014/main" id="{8A6383C2-12EC-7E4A-9788-938DCEE25A01}"/>
              </a:ext>
            </a:extLst>
          </p:cNvPr>
          <p:cNvSpPr/>
          <p:nvPr/>
        </p:nvSpPr>
        <p:spPr>
          <a:xfrm>
            <a:off x="0" y="4767262"/>
            <a:ext cx="9144000" cy="376238"/>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1789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1850477"/>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Footer Placeholder 4">
            <a:extLst>
              <a:ext uri="{FF2B5EF4-FFF2-40B4-BE49-F238E27FC236}">
                <a16:creationId xmlns:a16="http://schemas.microsoft.com/office/drawing/2014/main" id="{FC59C7DC-93FA-8C4E-8229-8038A40CCA4C}"/>
              </a:ext>
            </a:extLst>
          </p:cNvPr>
          <p:cNvSpPr>
            <a:spLocks noGrp="1"/>
          </p:cNvSpPr>
          <p:nvPr>
            <p:ph type="ftr" sz="quarter" idx="11"/>
          </p:nvPr>
        </p:nvSpPr>
        <p:spPr>
          <a:xfrm>
            <a:off x="0" y="4776787"/>
            <a:ext cx="7287768" cy="366713"/>
          </a:xfrm>
        </p:spPr>
        <p:txBody>
          <a:bodyPr/>
          <a:lstStyle>
            <a:lvl1pPr>
              <a:defRPr/>
            </a:lvl1pPr>
          </a:lstStyle>
          <a:p>
            <a:r>
              <a:rPr lang="en-US"/>
              <a:t>SC22 | Dallas, TX | hpc accelerates. ProTools Workshop, Nov. 13 2022</a:t>
            </a:r>
            <a:endParaRPr lang="en-US" dirty="0"/>
          </a:p>
        </p:txBody>
      </p:sp>
      <p:sp>
        <p:nvSpPr>
          <p:cNvPr id="7" name="Slide Number Placeholder 5">
            <a:extLst>
              <a:ext uri="{FF2B5EF4-FFF2-40B4-BE49-F238E27FC236}">
                <a16:creationId xmlns:a16="http://schemas.microsoft.com/office/drawing/2014/main" id="{B7F18DFC-DD28-E742-B9D6-2E6C03C3523F}"/>
              </a:ext>
            </a:extLst>
          </p:cNvPr>
          <p:cNvSpPr>
            <a:spLocks noGrp="1"/>
          </p:cNvSpPr>
          <p:nvPr>
            <p:ph type="sldNum" sz="quarter" idx="12"/>
          </p:nvPr>
        </p:nvSpPr>
        <p:spPr/>
        <p:txBody>
          <a:bodyPr/>
          <a:lstStyle>
            <a:lvl1pPr>
              <a:defRPr/>
            </a:lvl1pPr>
          </a:lstStyle>
          <a:p>
            <a:fld id="{529F7ADF-05FA-8747-89D6-6A58BD53D3B9}" type="slidenum">
              <a:rPr lang="en-US" altLang="en-US"/>
              <a:pPr/>
              <a:t>‹#›</a:t>
            </a:fld>
            <a:endParaRPr lang="en-US" altLang="en-US"/>
          </a:p>
        </p:txBody>
      </p:sp>
    </p:spTree>
    <p:extLst>
      <p:ext uri="{BB962C8B-B14F-4D97-AF65-F5344CB8AC3E}">
        <p14:creationId xmlns:p14="http://schemas.microsoft.com/office/powerpoint/2010/main" val="368933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D7862C-C634-A044-BC1C-786E056A1DCD}"/>
              </a:ext>
            </a:extLst>
          </p:cNvPr>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a:extLst>
              <a:ext uri="{FF2B5EF4-FFF2-40B4-BE49-F238E27FC236}">
                <a16:creationId xmlns:a16="http://schemas.microsoft.com/office/drawing/2014/main" id="{76013AF3-8E9F-D542-8F89-04FEBB5A5666}"/>
              </a:ext>
            </a:extLst>
          </p:cNvPr>
          <p:cNvSpPr>
            <a:spLocks noGrp="1"/>
          </p:cNvSpPr>
          <p:nvPr>
            <p:ph type="ftr" sz="quarter" idx="11"/>
          </p:nvPr>
        </p:nvSpPr>
        <p:spPr/>
        <p:txBody>
          <a:bodyPr/>
          <a:lstStyle>
            <a:lvl1pPr>
              <a:defRPr/>
            </a:lvl1pPr>
          </a:lstStyle>
          <a:p>
            <a:r>
              <a:rPr lang="en-US"/>
              <a:t>SC22 | Dallas, TX | hpc accelerates. ProTools Workshop, Nov. 13 2022</a:t>
            </a:r>
            <a:endParaRPr lang="en-US" dirty="0"/>
          </a:p>
        </p:txBody>
      </p:sp>
      <p:sp>
        <p:nvSpPr>
          <p:cNvPr id="6" name="Slide Number Placeholder 5">
            <a:extLst>
              <a:ext uri="{FF2B5EF4-FFF2-40B4-BE49-F238E27FC236}">
                <a16:creationId xmlns:a16="http://schemas.microsoft.com/office/drawing/2014/main" id="{69958EFF-D868-774F-9FC5-9867ED8AEA98}"/>
              </a:ext>
            </a:extLst>
          </p:cNvPr>
          <p:cNvSpPr>
            <a:spLocks noGrp="1"/>
          </p:cNvSpPr>
          <p:nvPr>
            <p:ph type="sldNum" sz="quarter" idx="12"/>
          </p:nvPr>
        </p:nvSpPr>
        <p:spPr>
          <a:xfrm>
            <a:off x="7404100" y="4776787"/>
            <a:ext cx="1282700" cy="366713"/>
          </a:xfrm>
        </p:spPr>
        <p:txBody>
          <a:bodyPr/>
          <a:lstStyle>
            <a:lvl1pPr>
              <a:defRPr/>
            </a:lvl1pPr>
          </a:lstStyle>
          <a:p>
            <a:fld id="{E758CF0C-250E-7F48-AF3C-1DAAD85AA699}" type="slidenum">
              <a:rPr lang="en-US" altLang="en-US"/>
              <a:pPr/>
              <a:t>‹#›</a:t>
            </a:fld>
            <a:endParaRPr lang="en-US" altLang="en-US" dirty="0"/>
          </a:p>
        </p:txBody>
      </p:sp>
    </p:spTree>
    <p:extLst>
      <p:ext uri="{BB962C8B-B14F-4D97-AF65-F5344CB8AC3E}">
        <p14:creationId xmlns:p14="http://schemas.microsoft.com/office/powerpoint/2010/main" val="1393924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01CB01D-8B2C-6C45-BFBD-F8F0E4D0B950}"/>
              </a:ext>
            </a:extLst>
          </p:cNvPr>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Footer Placeholder 4">
            <a:extLst>
              <a:ext uri="{FF2B5EF4-FFF2-40B4-BE49-F238E27FC236}">
                <a16:creationId xmlns:a16="http://schemas.microsoft.com/office/drawing/2014/main" id="{79B05DD3-FD9C-5044-91EB-14039A2105A3}"/>
              </a:ext>
            </a:extLst>
          </p:cNvPr>
          <p:cNvSpPr>
            <a:spLocks noGrp="1"/>
          </p:cNvSpPr>
          <p:nvPr>
            <p:ph type="ftr" sz="quarter" idx="11"/>
          </p:nvPr>
        </p:nvSpPr>
        <p:spPr/>
        <p:txBody>
          <a:bodyPr/>
          <a:lstStyle>
            <a:lvl1pPr>
              <a:defRPr/>
            </a:lvl1pPr>
          </a:lstStyle>
          <a:p>
            <a:r>
              <a:rPr lang="en-US"/>
              <a:t>SC22 | Dallas, TX | hpc accelerates. ProTools Workshop, Nov. 13 2022</a:t>
            </a:r>
            <a:endParaRPr lang="en-US" dirty="0"/>
          </a:p>
        </p:txBody>
      </p:sp>
      <p:sp>
        <p:nvSpPr>
          <p:cNvPr id="6" name="Slide Number Placeholder 5">
            <a:extLst>
              <a:ext uri="{FF2B5EF4-FFF2-40B4-BE49-F238E27FC236}">
                <a16:creationId xmlns:a16="http://schemas.microsoft.com/office/drawing/2014/main" id="{1009614B-6972-9E42-84FF-D689F8C654DB}"/>
              </a:ext>
            </a:extLst>
          </p:cNvPr>
          <p:cNvSpPr>
            <a:spLocks noGrp="1"/>
          </p:cNvSpPr>
          <p:nvPr>
            <p:ph type="sldNum" sz="quarter" idx="12"/>
          </p:nvPr>
        </p:nvSpPr>
        <p:spPr/>
        <p:txBody>
          <a:bodyPr/>
          <a:lstStyle>
            <a:lvl1pPr>
              <a:defRPr/>
            </a:lvl1pPr>
          </a:lstStyle>
          <a:p>
            <a:fld id="{8232E9A0-AEA3-884D-B6E7-D8FD392716B9}" type="slidenum">
              <a:rPr lang="en-US" altLang="en-US"/>
              <a:pPr/>
              <a:t>‹#›</a:t>
            </a:fld>
            <a:endParaRPr lang="en-US" altLang="en-US"/>
          </a:p>
        </p:txBody>
      </p:sp>
    </p:spTree>
    <p:extLst>
      <p:ext uri="{BB962C8B-B14F-4D97-AF65-F5344CB8AC3E}">
        <p14:creationId xmlns:p14="http://schemas.microsoft.com/office/powerpoint/2010/main" val="64301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0870" y="772344"/>
            <a:ext cx="4314930" cy="3822279"/>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199" y="772344"/>
            <a:ext cx="4284785" cy="3822279"/>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19EA19-B82B-B14C-A0BE-2436DF08077D}"/>
              </a:ext>
            </a:extLst>
          </p:cNvPr>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a:extLst>
              <a:ext uri="{FF2B5EF4-FFF2-40B4-BE49-F238E27FC236}">
                <a16:creationId xmlns:a16="http://schemas.microsoft.com/office/drawing/2014/main" id="{E7521368-B184-C94F-870D-376192CE73B0}"/>
              </a:ext>
            </a:extLst>
          </p:cNvPr>
          <p:cNvSpPr>
            <a:spLocks noGrp="1"/>
          </p:cNvSpPr>
          <p:nvPr>
            <p:ph type="ftr" sz="quarter" idx="11"/>
          </p:nvPr>
        </p:nvSpPr>
        <p:spPr/>
        <p:txBody>
          <a:bodyPr/>
          <a:lstStyle>
            <a:lvl1pPr>
              <a:defRPr/>
            </a:lvl1pPr>
          </a:lstStyle>
          <a:p>
            <a:r>
              <a:rPr lang="en-US"/>
              <a:t>SC22 | Dallas, TX | hpc accelerates. ProTools Workshop, Nov. 13 2022</a:t>
            </a:r>
            <a:endParaRPr lang="en-US" dirty="0"/>
          </a:p>
        </p:txBody>
      </p:sp>
      <p:sp>
        <p:nvSpPr>
          <p:cNvPr id="7" name="Slide Number Placeholder 6">
            <a:extLst>
              <a:ext uri="{FF2B5EF4-FFF2-40B4-BE49-F238E27FC236}">
                <a16:creationId xmlns:a16="http://schemas.microsoft.com/office/drawing/2014/main" id="{80350ACA-9314-3748-AF85-6640E89A4C85}"/>
              </a:ext>
            </a:extLst>
          </p:cNvPr>
          <p:cNvSpPr>
            <a:spLocks noGrp="1"/>
          </p:cNvSpPr>
          <p:nvPr>
            <p:ph type="sldNum" sz="quarter" idx="12"/>
          </p:nvPr>
        </p:nvSpPr>
        <p:spPr/>
        <p:txBody>
          <a:bodyPr/>
          <a:lstStyle>
            <a:lvl1pPr>
              <a:defRPr/>
            </a:lvl1pPr>
          </a:lstStyle>
          <a:p>
            <a:fld id="{C311CFAC-FC75-9745-8A4F-846EC7C0E6EA}" type="slidenum">
              <a:rPr lang="en-US" altLang="en-US"/>
              <a:pPr/>
              <a:t>‹#›</a:t>
            </a:fld>
            <a:endParaRPr lang="en-US" altLang="en-US"/>
          </a:p>
        </p:txBody>
      </p:sp>
    </p:spTree>
    <p:extLst>
      <p:ext uri="{BB962C8B-B14F-4D97-AF65-F5344CB8AC3E}">
        <p14:creationId xmlns:p14="http://schemas.microsoft.com/office/powerpoint/2010/main" val="44948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C0CA86-E65B-A443-B6E0-952F33D295B4}"/>
              </a:ext>
            </a:extLst>
          </p:cNvPr>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8" name="Footer Placeholder 7">
            <a:extLst>
              <a:ext uri="{FF2B5EF4-FFF2-40B4-BE49-F238E27FC236}">
                <a16:creationId xmlns:a16="http://schemas.microsoft.com/office/drawing/2014/main" id="{E09B0513-2342-8B4A-9210-B7B6787DB58B}"/>
              </a:ext>
            </a:extLst>
          </p:cNvPr>
          <p:cNvSpPr>
            <a:spLocks noGrp="1"/>
          </p:cNvSpPr>
          <p:nvPr>
            <p:ph type="ftr" sz="quarter" idx="11"/>
          </p:nvPr>
        </p:nvSpPr>
        <p:spPr/>
        <p:txBody>
          <a:bodyPr/>
          <a:lstStyle>
            <a:lvl1pPr>
              <a:defRPr/>
            </a:lvl1pPr>
          </a:lstStyle>
          <a:p>
            <a:r>
              <a:rPr lang="en-US"/>
              <a:t>SC22 | Dallas, TX | hpc accelerates. ProTools Workshop, Nov. 13 2022</a:t>
            </a:r>
            <a:endParaRPr lang="en-US" dirty="0"/>
          </a:p>
        </p:txBody>
      </p:sp>
      <p:sp>
        <p:nvSpPr>
          <p:cNvPr id="9" name="Slide Number Placeholder 8">
            <a:extLst>
              <a:ext uri="{FF2B5EF4-FFF2-40B4-BE49-F238E27FC236}">
                <a16:creationId xmlns:a16="http://schemas.microsoft.com/office/drawing/2014/main" id="{9A05F349-A0E3-7643-9D22-0F2D55054291}"/>
              </a:ext>
            </a:extLst>
          </p:cNvPr>
          <p:cNvSpPr>
            <a:spLocks noGrp="1"/>
          </p:cNvSpPr>
          <p:nvPr>
            <p:ph type="sldNum" sz="quarter" idx="12"/>
          </p:nvPr>
        </p:nvSpPr>
        <p:spPr/>
        <p:txBody>
          <a:bodyPr/>
          <a:lstStyle>
            <a:lvl1pPr>
              <a:defRPr/>
            </a:lvl1pPr>
          </a:lstStyle>
          <a:p>
            <a:fld id="{41D1535E-D482-B349-AA47-C2471FBA0394}" type="slidenum">
              <a:rPr lang="en-US" altLang="en-US"/>
              <a:pPr/>
              <a:t>‹#›</a:t>
            </a:fld>
            <a:endParaRPr lang="en-US" altLang="en-US"/>
          </a:p>
        </p:txBody>
      </p:sp>
    </p:spTree>
    <p:extLst>
      <p:ext uri="{BB962C8B-B14F-4D97-AF65-F5344CB8AC3E}">
        <p14:creationId xmlns:p14="http://schemas.microsoft.com/office/powerpoint/2010/main" val="189391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ADBB67-49AA-8A41-944C-9F2E14CE9451}"/>
              </a:ext>
            </a:extLst>
          </p:cNvPr>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4" name="Footer Placeholder 3">
            <a:extLst>
              <a:ext uri="{FF2B5EF4-FFF2-40B4-BE49-F238E27FC236}">
                <a16:creationId xmlns:a16="http://schemas.microsoft.com/office/drawing/2014/main" id="{643CFD38-D0C0-5545-8280-D4CEA2657D43}"/>
              </a:ext>
            </a:extLst>
          </p:cNvPr>
          <p:cNvSpPr>
            <a:spLocks noGrp="1"/>
          </p:cNvSpPr>
          <p:nvPr>
            <p:ph type="ftr" sz="quarter" idx="11"/>
          </p:nvPr>
        </p:nvSpPr>
        <p:spPr/>
        <p:txBody>
          <a:bodyPr/>
          <a:lstStyle>
            <a:lvl1pPr>
              <a:defRPr/>
            </a:lvl1p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B1F159CF-C068-384F-989E-524B498AEA5F}"/>
              </a:ext>
            </a:extLst>
          </p:cNvPr>
          <p:cNvSpPr>
            <a:spLocks noGrp="1"/>
          </p:cNvSpPr>
          <p:nvPr>
            <p:ph type="sldNum" sz="quarter" idx="12"/>
          </p:nvPr>
        </p:nvSpPr>
        <p:spPr/>
        <p:txBody>
          <a:bodyPr/>
          <a:lstStyle>
            <a:lvl1pPr>
              <a:defRPr/>
            </a:lvl1pPr>
          </a:lstStyle>
          <a:p>
            <a:fld id="{D5A6766A-B4F9-0D4A-808F-F0199F7E1DF9}" type="slidenum">
              <a:rPr lang="en-US" altLang="en-US"/>
              <a:pPr/>
              <a:t>‹#›</a:t>
            </a:fld>
            <a:endParaRPr lang="en-US" altLang="en-US"/>
          </a:p>
        </p:txBody>
      </p:sp>
    </p:spTree>
    <p:extLst>
      <p:ext uri="{BB962C8B-B14F-4D97-AF65-F5344CB8AC3E}">
        <p14:creationId xmlns:p14="http://schemas.microsoft.com/office/powerpoint/2010/main" val="1932338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898C70-A045-574D-86EB-4A67E092CAF0}"/>
              </a:ext>
            </a:extLst>
          </p:cNvPr>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3" name="Footer Placeholder 2">
            <a:extLst>
              <a:ext uri="{FF2B5EF4-FFF2-40B4-BE49-F238E27FC236}">
                <a16:creationId xmlns:a16="http://schemas.microsoft.com/office/drawing/2014/main" id="{3FE23909-2DFC-8B46-91DA-A5CA0316897D}"/>
              </a:ext>
            </a:extLst>
          </p:cNvPr>
          <p:cNvSpPr>
            <a:spLocks noGrp="1"/>
          </p:cNvSpPr>
          <p:nvPr>
            <p:ph type="ftr" sz="quarter" idx="11"/>
          </p:nvPr>
        </p:nvSpPr>
        <p:spPr/>
        <p:txBody>
          <a:bodyPr/>
          <a:lstStyle>
            <a:lvl1pPr>
              <a:defRPr/>
            </a:lvl1pPr>
          </a:lstStyle>
          <a:p>
            <a:r>
              <a:rPr lang="en-US"/>
              <a:t>SC22 | Dallas, TX | hpc accelerates. ProTools Workshop, Nov. 13 2022</a:t>
            </a:r>
            <a:endParaRPr lang="en-US" dirty="0"/>
          </a:p>
        </p:txBody>
      </p:sp>
      <p:sp>
        <p:nvSpPr>
          <p:cNvPr id="4" name="Slide Number Placeholder 3">
            <a:extLst>
              <a:ext uri="{FF2B5EF4-FFF2-40B4-BE49-F238E27FC236}">
                <a16:creationId xmlns:a16="http://schemas.microsoft.com/office/drawing/2014/main" id="{6C2B5B3B-6CB7-9049-B886-4C441C9F4A64}"/>
              </a:ext>
            </a:extLst>
          </p:cNvPr>
          <p:cNvSpPr>
            <a:spLocks noGrp="1"/>
          </p:cNvSpPr>
          <p:nvPr>
            <p:ph type="sldNum" sz="quarter" idx="12"/>
          </p:nvPr>
        </p:nvSpPr>
        <p:spPr/>
        <p:txBody>
          <a:bodyPr/>
          <a:lstStyle>
            <a:lvl1pPr>
              <a:defRPr/>
            </a:lvl1pPr>
          </a:lstStyle>
          <a:p>
            <a:fld id="{3E3DAC36-F37A-1F4D-B3E7-4DEE3675BD96}" type="slidenum">
              <a:rPr lang="en-US" altLang="en-US"/>
              <a:pPr/>
              <a:t>‹#›</a:t>
            </a:fld>
            <a:endParaRPr lang="en-US" altLang="en-US"/>
          </a:p>
        </p:txBody>
      </p:sp>
    </p:spTree>
    <p:extLst>
      <p:ext uri="{BB962C8B-B14F-4D97-AF65-F5344CB8AC3E}">
        <p14:creationId xmlns:p14="http://schemas.microsoft.com/office/powerpoint/2010/main" val="1570865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AC70DBBC-81B7-2449-B502-412F1D84A9E4}"/>
              </a:ext>
            </a:extLst>
          </p:cNvPr>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a:extLst>
              <a:ext uri="{FF2B5EF4-FFF2-40B4-BE49-F238E27FC236}">
                <a16:creationId xmlns:a16="http://schemas.microsoft.com/office/drawing/2014/main" id="{4B1837BC-3E47-BB43-83A4-BA4C1EDF6AD2}"/>
              </a:ext>
            </a:extLst>
          </p:cNvPr>
          <p:cNvSpPr>
            <a:spLocks noGrp="1"/>
          </p:cNvSpPr>
          <p:nvPr>
            <p:ph type="ftr" sz="quarter" idx="11"/>
          </p:nvPr>
        </p:nvSpPr>
        <p:spPr/>
        <p:txBody>
          <a:bodyPr/>
          <a:lstStyle>
            <a:lvl1pPr>
              <a:defRPr/>
            </a:lvl1pPr>
          </a:lstStyle>
          <a:p>
            <a:r>
              <a:rPr lang="en-US"/>
              <a:t>SC22 | Dallas, TX | hpc accelerates. ProTools Workshop, Nov. 13 2022</a:t>
            </a:r>
            <a:endParaRPr lang="en-US" dirty="0"/>
          </a:p>
        </p:txBody>
      </p:sp>
      <p:sp>
        <p:nvSpPr>
          <p:cNvPr id="7" name="Slide Number Placeholder 6">
            <a:extLst>
              <a:ext uri="{FF2B5EF4-FFF2-40B4-BE49-F238E27FC236}">
                <a16:creationId xmlns:a16="http://schemas.microsoft.com/office/drawing/2014/main" id="{3E594CFA-00F2-3543-A356-023B11FD37B0}"/>
              </a:ext>
            </a:extLst>
          </p:cNvPr>
          <p:cNvSpPr>
            <a:spLocks noGrp="1"/>
          </p:cNvSpPr>
          <p:nvPr>
            <p:ph type="sldNum" sz="quarter" idx="12"/>
          </p:nvPr>
        </p:nvSpPr>
        <p:spPr/>
        <p:txBody>
          <a:bodyPr/>
          <a:lstStyle>
            <a:lvl1pPr>
              <a:defRPr/>
            </a:lvl1pPr>
          </a:lstStyle>
          <a:p>
            <a:fld id="{D37773E0-9125-A44D-8348-73254536C03E}" type="slidenum">
              <a:rPr lang="en-US" altLang="en-US"/>
              <a:pPr/>
              <a:t>‹#›</a:t>
            </a:fld>
            <a:endParaRPr lang="en-US" altLang="en-US"/>
          </a:p>
        </p:txBody>
      </p:sp>
    </p:spTree>
    <p:extLst>
      <p:ext uri="{BB962C8B-B14F-4D97-AF65-F5344CB8AC3E}">
        <p14:creationId xmlns:p14="http://schemas.microsoft.com/office/powerpoint/2010/main" val="4227467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59DA96-F1E4-DB41-9126-C10CC6B6F9BE}"/>
              </a:ext>
            </a:extLst>
          </p:cNvPr>
          <p:cNvSpPr/>
          <p:nvPr userDrawn="1"/>
        </p:nvSpPr>
        <p:spPr>
          <a:xfrm>
            <a:off x="0" y="-9527"/>
            <a:ext cx="9144000" cy="599704"/>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a:extLst>
              <a:ext uri="{FF2B5EF4-FFF2-40B4-BE49-F238E27FC236}">
                <a16:creationId xmlns:a16="http://schemas.microsoft.com/office/drawing/2014/main" id="{302A7954-6CFF-C342-99C1-5D812CA9A8E2}"/>
              </a:ext>
            </a:extLst>
          </p:cNvPr>
          <p:cNvSpPr/>
          <p:nvPr userDrawn="1"/>
        </p:nvSpPr>
        <p:spPr>
          <a:xfrm>
            <a:off x="0" y="4779898"/>
            <a:ext cx="8686800" cy="376238"/>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7" name="Title Placeholder 1">
            <a:extLst>
              <a:ext uri="{FF2B5EF4-FFF2-40B4-BE49-F238E27FC236}">
                <a16:creationId xmlns:a16="http://schemas.microsoft.com/office/drawing/2014/main" id="{3247AFC5-7DF8-AA41-A8E1-50FFCBEE18FF}"/>
              </a:ext>
            </a:extLst>
          </p:cNvPr>
          <p:cNvSpPr>
            <a:spLocks noGrp="1"/>
          </p:cNvSpPr>
          <p:nvPr>
            <p:ph type="title"/>
          </p:nvPr>
        </p:nvSpPr>
        <p:spPr bwMode="auto">
          <a:xfrm>
            <a:off x="0" y="0"/>
            <a:ext cx="9144000" cy="59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a:extLst>
              <a:ext uri="{FF2B5EF4-FFF2-40B4-BE49-F238E27FC236}">
                <a16:creationId xmlns:a16="http://schemas.microsoft.com/office/drawing/2014/main" id="{0E7B9685-54BA-8A4A-843D-064748861761}"/>
              </a:ext>
            </a:extLst>
          </p:cNvPr>
          <p:cNvSpPr>
            <a:spLocks noGrp="1"/>
          </p:cNvSpPr>
          <p:nvPr>
            <p:ph type="body" idx="1"/>
          </p:nvPr>
        </p:nvSpPr>
        <p:spPr bwMode="auto">
          <a:xfrm>
            <a:off x="149771" y="599704"/>
            <a:ext cx="8836573" cy="4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Footer Placeholder 4">
            <a:extLst>
              <a:ext uri="{FF2B5EF4-FFF2-40B4-BE49-F238E27FC236}">
                <a16:creationId xmlns:a16="http://schemas.microsoft.com/office/drawing/2014/main" id="{97BFF545-FB9C-064F-B067-E1496ABADFE3}"/>
              </a:ext>
            </a:extLst>
          </p:cNvPr>
          <p:cNvSpPr>
            <a:spLocks noGrp="1"/>
          </p:cNvSpPr>
          <p:nvPr>
            <p:ph type="ftr" sz="quarter" idx="3"/>
          </p:nvPr>
        </p:nvSpPr>
        <p:spPr>
          <a:xfrm>
            <a:off x="0" y="4776787"/>
            <a:ext cx="7158182" cy="366713"/>
          </a:xfrm>
          <a:prstGeom prst="rect">
            <a:avLst/>
          </a:prstGeom>
        </p:spPr>
        <p:txBody>
          <a:bodyPr vert="horz" lIns="91440" tIns="91440" rIns="91440" bIns="91440" rtlCol="0" anchor="ctr"/>
          <a:lstStyle>
            <a:lvl1pPr algn="l" fontAlgn="auto">
              <a:spcBef>
                <a:spcPts val="0"/>
              </a:spcBef>
              <a:spcAft>
                <a:spcPts val="0"/>
              </a:spcAft>
              <a:defRPr sz="1200" dirty="0" err="1" smtClean="0">
                <a:ln>
                  <a:noFill/>
                </a:ln>
                <a:solidFill>
                  <a:schemeClr val="bg1"/>
                </a:solidFill>
                <a:latin typeface="+mn-lt"/>
                <a:ea typeface="+mn-ea"/>
              </a:defRPr>
            </a:lvl1pPr>
          </a:lstStyle>
          <a:p>
            <a:r>
              <a:rPr lang="en-US"/>
              <a:t>SC22 | Dallas, TX | hpc accelerates. ProTools Workshop, Nov. 13 2022</a:t>
            </a:r>
            <a:endParaRPr lang="en-US" dirty="0"/>
          </a:p>
        </p:txBody>
      </p:sp>
      <p:sp>
        <p:nvSpPr>
          <p:cNvPr id="6" name="Slide Number Placeholder 5">
            <a:extLst>
              <a:ext uri="{FF2B5EF4-FFF2-40B4-BE49-F238E27FC236}">
                <a16:creationId xmlns:a16="http://schemas.microsoft.com/office/drawing/2014/main" id="{FBB4310C-95F6-764C-AAAA-49212B463980}"/>
              </a:ext>
            </a:extLst>
          </p:cNvPr>
          <p:cNvSpPr>
            <a:spLocks noGrp="1"/>
          </p:cNvSpPr>
          <p:nvPr>
            <p:ph type="sldNum" sz="quarter" idx="4"/>
          </p:nvPr>
        </p:nvSpPr>
        <p:spPr>
          <a:xfrm>
            <a:off x="6553200" y="4776787"/>
            <a:ext cx="2133600" cy="366713"/>
          </a:xfrm>
          <a:prstGeom prst="rect">
            <a:avLst/>
          </a:prstGeom>
        </p:spPr>
        <p:txBody>
          <a:bodyPr vert="horz" wrap="square" lIns="91440" tIns="91440" rIns="91440" bIns="91440" numCol="1" anchor="ctr" anchorCtr="0" compatLnSpc="1">
            <a:prstTxWarp prst="textNoShape">
              <a:avLst/>
            </a:prstTxWarp>
          </a:bodyPr>
          <a:lstStyle>
            <a:lvl1pPr algn="r">
              <a:defRPr sz="1200">
                <a:solidFill>
                  <a:srgbClr val="FFFFFF"/>
                </a:solidFill>
              </a:defRPr>
            </a:lvl1pPr>
          </a:lstStyle>
          <a:p>
            <a:fld id="{2A15BCA9-B133-B14A-BE86-FEE66265706D}" type="slidenum">
              <a:rPr lang="en-US" altLang="en-US"/>
              <a:pPr/>
              <a:t>‹#›</a:t>
            </a:fld>
            <a:endParaRPr lang="en-US" altLang="en-US"/>
          </a:p>
        </p:txBody>
      </p:sp>
      <p:pic>
        <p:nvPicPr>
          <p:cNvPr id="1031" name="Picture 7" descr="UO_Signature_stckd_4c.pdf">
            <a:extLst>
              <a:ext uri="{FF2B5EF4-FFF2-40B4-BE49-F238E27FC236}">
                <a16:creationId xmlns:a16="http://schemas.microsoft.com/office/drawing/2014/main" id="{E3944C43-83C8-3349-A131-45F8C1055EDD}"/>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728076" y="4776788"/>
            <a:ext cx="377825" cy="34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hf hdr="0" dt="0"/>
  <p:txStyles>
    <p:titleStyle>
      <a:lvl1pPr algn="ctr" defTabSz="457200" rtl="0" eaLnBrk="1" fontAlgn="base" hangingPunct="1">
        <a:spcBef>
          <a:spcPct val="0"/>
        </a:spcBef>
        <a:spcAft>
          <a:spcPct val="0"/>
        </a:spcAft>
        <a:defRPr sz="4400" b="0" kern="1200">
          <a:solidFill>
            <a:schemeClr val="bg1"/>
          </a:solidFill>
          <a:latin typeface="+mj-lt"/>
          <a:ea typeface="ＭＳ Ｐゴシック"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2pPr>
      <a:lvl3pPr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3pPr>
      <a:lvl4pPr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4pPr>
      <a:lvl5pPr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ＭＳ Ｐゴシック"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huck@cs.uoregon.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github.com/Flash-X/SC-22-artifact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khuck@cs.uoregon.edu"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flash-x.org/" TargetMode="External"/><Relationship Id="rId7" Type="http://schemas.openxmlformats.org/officeDocument/2006/relationships/hyperlink" Target="https://github.com/Flash-X/SC-22-artifact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github.com/UO-OACISS/tau2" TargetMode="External"/><Relationship Id="rId5" Type="http://schemas.openxmlformats.org/officeDocument/2006/relationships/hyperlink" Target="https://tau.uoregon.edu/" TargetMode="External"/><Relationship Id="rId4" Type="http://schemas.openxmlformats.org/officeDocument/2006/relationships/hyperlink" Target="https://github.com/Flash-X/Flash-X"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44.jpeg"/><Relationship Id="rId4" Type="http://schemas.openxmlformats.org/officeDocument/2006/relationships/image" Target="../media/image4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961E78-2ECA-05B5-973F-CF4C1FE69626}"/>
              </a:ext>
            </a:extLst>
          </p:cNvPr>
          <p:cNvSpPr>
            <a:spLocks noGrp="1"/>
          </p:cNvSpPr>
          <p:nvPr>
            <p:ph type="ctrTitle"/>
          </p:nvPr>
        </p:nvSpPr>
        <p:spPr/>
        <p:txBody>
          <a:bodyPr wrap="square"/>
          <a:lstStyle/>
          <a:p>
            <a:r>
              <a:rPr lang="en-US" dirty="0"/>
              <a:t>Performance Debugging and Tuning of Flash-X with Data Analysis Tools</a:t>
            </a:r>
          </a:p>
        </p:txBody>
      </p:sp>
      <p:sp>
        <p:nvSpPr>
          <p:cNvPr id="7" name="Subtitle 6">
            <a:extLst>
              <a:ext uri="{FF2B5EF4-FFF2-40B4-BE49-F238E27FC236}">
                <a16:creationId xmlns:a16="http://schemas.microsoft.com/office/drawing/2014/main" id="{E50F7A5B-B52D-053A-FF48-AF56597EBBC8}"/>
              </a:ext>
            </a:extLst>
          </p:cNvPr>
          <p:cNvSpPr>
            <a:spLocks noGrp="1"/>
          </p:cNvSpPr>
          <p:nvPr>
            <p:ph type="subTitle" idx="1"/>
          </p:nvPr>
        </p:nvSpPr>
        <p:spPr>
          <a:xfrm>
            <a:off x="773906" y="3322749"/>
            <a:ext cx="7596188" cy="1331548"/>
          </a:xfrm>
        </p:spPr>
        <p:txBody>
          <a:bodyPr/>
          <a:lstStyle/>
          <a:p>
            <a:pPr fontAlgn="auto">
              <a:spcAft>
                <a:spcPts val="0"/>
              </a:spcAft>
              <a:defRPr/>
            </a:pPr>
            <a:r>
              <a:rPr lang="en-US" sz="1400" u="sng" dirty="0">
                <a:ea typeface="+mn-ea"/>
              </a:rPr>
              <a:t>Kevin Huck</a:t>
            </a:r>
            <a:r>
              <a:rPr lang="en-US" sz="1400" baseline="30000" dirty="0">
                <a:ea typeface="+mn-ea"/>
              </a:rPr>
              <a:t>*</a:t>
            </a:r>
            <a:r>
              <a:rPr lang="en-US" sz="1400" dirty="0">
                <a:ea typeface="+mn-ea"/>
              </a:rPr>
              <a:t>, </a:t>
            </a:r>
            <a:r>
              <a:rPr lang="en-US" sz="1400" dirty="0" err="1">
                <a:ea typeface="+mn-ea"/>
              </a:rPr>
              <a:t>Xingfu</a:t>
            </a:r>
            <a:r>
              <a:rPr lang="en-US" sz="1400" dirty="0">
                <a:ea typeface="+mn-ea"/>
              </a:rPr>
              <a:t> Wu</a:t>
            </a:r>
            <a:r>
              <a:rPr lang="en-US" sz="1400" baseline="30000" dirty="0">
                <a:ea typeface="+mn-ea"/>
              </a:rPr>
              <a:t>†</a:t>
            </a:r>
            <a:r>
              <a:rPr lang="en-US" sz="1400" dirty="0">
                <a:ea typeface="+mn-ea"/>
              </a:rPr>
              <a:t>, </a:t>
            </a:r>
            <a:r>
              <a:rPr lang="en-US" sz="1400" dirty="0" err="1">
                <a:ea typeface="+mn-ea"/>
              </a:rPr>
              <a:t>Anshu</a:t>
            </a:r>
            <a:r>
              <a:rPr lang="en-US" sz="1400" dirty="0">
                <a:ea typeface="+mn-ea"/>
              </a:rPr>
              <a:t> Dubey</a:t>
            </a:r>
            <a:r>
              <a:rPr lang="en-US" sz="1400" baseline="30000" dirty="0">
                <a:ea typeface="+mn-ea"/>
              </a:rPr>
              <a:t>†</a:t>
            </a:r>
            <a:r>
              <a:rPr lang="en-US" sz="1400" dirty="0">
                <a:ea typeface="+mn-ea"/>
              </a:rPr>
              <a:t>, </a:t>
            </a:r>
            <a:r>
              <a:rPr lang="en-US" sz="1400" dirty="0" err="1">
                <a:ea typeface="+mn-ea"/>
              </a:rPr>
              <a:t>Antigoni</a:t>
            </a:r>
            <a:r>
              <a:rPr lang="en-US" sz="1400" dirty="0">
                <a:ea typeface="+mn-ea"/>
              </a:rPr>
              <a:t> </a:t>
            </a:r>
            <a:r>
              <a:rPr lang="en-US" sz="1400" dirty="0" err="1">
                <a:ea typeface="+mn-ea"/>
              </a:rPr>
              <a:t>Georgiadou</a:t>
            </a:r>
            <a:r>
              <a:rPr lang="en-US" sz="1400" baseline="30000" dirty="0"/>
              <a:t>‡</a:t>
            </a:r>
            <a:r>
              <a:rPr lang="en-US" sz="1400" dirty="0">
                <a:ea typeface="+mn-ea"/>
              </a:rPr>
              <a:t>, J. Austin Harris</a:t>
            </a:r>
            <a:r>
              <a:rPr lang="en-US" sz="1400" baseline="30000" dirty="0"/>
              <a:t>‡</a:t>
            </a:r>
            <a:r>
              <a:rPr lang="en-US" sz="1400" dirty="0">
                <a:ea typeface="+mn-ea"/>
              </a:rPr>
              <a:t>, Tom </a:t>
            </a:r>
            <a:r>
              <a:rPr lang="en-US" sz="1400" dirty="0" err="1">
                <a:ea typeface="+mn-ea"/>
              </a:rPr>
              <a:t>Klostermann</a:t>
            </a:r>
            <a:r>
              <a:rPr lang="en-US" sz="1400" baseline="30000" dirty="0">
                <a:ea typeface="+mn-ea"/>
              </a:rPr>
              <a:t>†</a:t>
            </a:r>
            <a:r>
              <a:rPr lang="en-US" sz="1400" dirty="0">
                <a:ea typeface="+mn-ea"/>
              </a:rPr>
              <a:t>, Matthew </a:t>
            </a:r>
            <a:r>
              <a:rPr lang="en-US" sz="1400" dirty="0" err="1">
                <a:ea typeface="+mn-ea"/>
              </a:rPr>
              <a:t>Trappett</a:t>
            </a:r>
            <a:r>
              <a:rPr lang="en-US" sz="1400" baseline="30000" dirty="0">
                <a:ea typeface="+mn-ea"/>
              </a:rPr>
              <a:t>*</a:t>
            </a:r>
            <a:r>
              <a:rPr lang="en-US" sz="1400" dirty="0">
                <a:ea typeface="+mn-ea"/>
              </a:rPr>
              <a:t>, Klaus </a:t>
            </a:r>
            <a:r>
              <a:rPr lang="en-US" sz="1400" dirty="0" err="1">
                <a:ea typeface="+mn-ea"/>
              </a:rPr>
              <a:t>Weide</a:t>
            </a:r>
            <a:r>
              <a:rPr lang="en-US" sz="1400" baseline="30000" dirty="0">
                <a:ea typeface="+mn-ea"/>
              </a:rPr>
              <a:t>†</a:t>
            </a:r>
          </a:p>
          <a:p>
            <a:pPr fontAlgn="auto">
              <a:spcAft>
                <a:spcPts val="0"/>
              </a:spcAft>
              <a:defRPr/>
            </a:pPr>
            <a:r>
              <a:rPr lang="en-US" sz="1400" dirty="0">
                <a:ea typeface="+mn-ea"/>
              </a:rPr>
              <a:t>          0000-0001-7064-8417</a:t>
            </a:r>
          </a:p>
          <a:p>
            <a:pPr fontAlgn="auto">
              <a:spcAft>
                <a:spcPts val="0"/>
              </a:spcAft>
              <a:defRPr/>
            </a:pPr>
            <a:r>
              <a:rPr lang="en-US" sz="1400" dirty="0">
                <a:ea typeface="+mn-ea"/>
              </a:rPr>
              <a:t>Email: </a:t>
            </a:r>
            <a:r>
              <a:rPr lang="en-US" sz="1400" dirty="0">
                <a:ea typeface="+mn-ea"/>
                <a:hlinkClick r:id="rId3"/>
              </a:rPr>
              <a:t>khuck@cs.uoregon.edu</a:t>
            </a:r>
            <a:endParaRPr lang="en-US" sz="1400" dirty="0">
              <a:ea typeface="+mn-ea"/>
            </a:endParaRPr>
          </a:p>
          <a:p>
            <a:pPr fontAlgn="auto">
              <a:spcAft>
                <a:spcPts val="0"/>
              </a:spcAft>
              <a:defRPr/>
            </a:pPr>
            <a:r>
              <a:rPr lang="en-US" sz="1400" dirty="0">
                <a:ea typeface="+mn-ea"/>
              </a:rPr>
              <a:t>* University of Oregon, †Argonne National Laboratory, ‡Oak Ridge National Laboratory</a:t>
            </a:r>
          </a:p>
        </p:txBody>
      </p:sp>
      <p:pic>
        <p:nvPicPr>
          <p:cNvPr id="3" name="Picture 2">
            <a:extLst>
              <a:ext uri="{FF2B5EF4-FFF2-40B4-BE49-F238E27FC236}">
                <a16:creationId xmlns:a16="http://schemas.microsoft.com/office/drawing/2014/main" id="{901D5953-F127-1B2E-74CC-068DD296FF37}"/>
              </a:ext>
            </a:extLst>
          </p:cNvPr>
          <p:cNvPicPr>
            <a:picLocks noChangeAspect="1"/>
          </p:cNvPicPr>
          <p:nvPr/>
        </p:nvPicPr>
        <p:blipFill>
          <a:blip r:embed="rId4"/>
          <a:stretch>
            <a:fillRect/>
          </a:stretch>
        </p:blipFill>
        <p:spPr>
          <a:xfrm>
            <a:off x="913101" y="3791172"/>
            <a:ext cx="274830" cy="274830"/>
          </a:xfrm>
          <a:prstGeom prst="rect">
            <a:avLst/>
          </a:prstGeom>
        </p:spPr>
      </p:pic>
    </p:spTree>
    <p:extLst>
      <p:ext uri="{BB962C8B-B14F-4D97-AF65-F5344CB8AC3E}">
        <p14:creationId xmlns:p14="http://schemas.microsoft.com/office/powerpoint/2010/main" val="2987185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A8EE5-6693-AD54-5BAB-1FA662DF99A0}"/>
              </a:ext>
            </a:extLst>
          </p:cNvPr>
          <p:cNvSpPr>
            <a:spLocks noGrp="1"/>
          </p:cNvSpPr>
          <p:nvPr>
            <p:ph type="title"/>
          </p:nvPr>
        </p:nvSpPr>
        <p:spPr/>
        <p:txBody>
          <a:bodyPr/>
          <a:lstStyle/>
          <a:p>
            <a:r>
              <a:rPr lang="en-US" dirty="0" err="1"/>
              <a:t>mpi_amr_boundary_block_info</a:t>
            </a:r>
            <a:endParaRPr lang="en-US" dirty="0"/>
          </a:p>
        </p:txBody>
      </p:sp>
      <p:sp>
        <p:nvSpPr>
          <p:cNvPr id="3" name="Content Placeholder 2">
            <a:extLst>
              <a:ext uri="{FF2B5EF4-FFF2-40B4-BE49-F238E27FC236}">
                <a16:creationId xmlns:a16="http://schemas.microsoft.com/office/drawing/2014/main" id="{717149E1-596D-CEB7-AF40-8AD43950CAE9}"/>
              </a:ext>
            </a:extLst>
          </p:cNvPr>
          <p:cNvSpPr>
            <a:spLocks noGrp="1"/>
          </p:cNvSpPr>
          <p:nvPr>
            <p:ph idx="1"/>
          </p:nvPr>
        </p:nvSpPr>
        <p:spPr/>
        <p:txBody>
          <a:bodyPr>
            <a:normAutofit fontScale="85000" lnSpcReduction="20000"/>
          </a:bodyPr>
          <a:lstStyle/>
          <a:p>
            <a:r>
              <a:rPr lang="en-US" b="1" dirty="0"/>
              <a:t>Allocates scratch space</a:t>
            </a:r>
            <a:r>
              <a:rPr lang="en-US" dirty="0"/>
              <a:t> that is some multiple of the number of local blocks that have any of their neighboring blocks on the boundary</a:t>
            </a:r>
          </a:p>
          <a:p>
            <a:r>
              <a:rPr lang="en-US" b="1" dirty="0"/>
              <a:t>Collective operations</a:t>
            </a:r>
            <a:r>
              <a:rPr lang="en-US" dirty="0"/>
              <a:t> to share this information globally</a:t>
            </a:r>
          </a:p>
          <a:p>
            <a:r>
              <a:rPr lang="en-US" dirty="0"/>
              <a:t>In total, six scratch arrays are allocated, some of which persist through the evolution step</a:t>
            </a:r>
          </a:p>
          <a:p>
            <a:r>
              <a:rPr lang="en-US" dirty="0"/>
              <a:t>In brief: relevant portions of the routine are 1) allocations and 2) global collective operations</a:t>
            </a:r>
          </a:p>
          <a:p>
            <a:r>
              <a:rPr lang="en-US" dirty="0"/>
              <a:t>Unlike most scratch spaces allocated in Flash-X which tend to be multiples of powers of 2 (because block sizes tend to be powers of 2), these allocations are sized by the number of blocks, therefore can have odd sizes</a:t>
            </a:r>
          </a:p>
          <a:p>
            <a:endParaRPr lang="en-US" dirty="0"/>
          </a:p>
        </p:txBody>
      </p:sp>
      <p:sp>
        <p:nvSpPr>
          <p:cNvPr id="4" name="Footer Placeholder 3">
            <a:extLst>
              <a:ext uri="{FF2B5EF4-FFF2-40B4-BE49-F238E27FC236}">
                <a16:creationId xmlns:a16="http://schemas.microsoft.com/office/drawing/2014/main" id="{2FCDF934-5D2D-6719-1229-CCF4E5BCFF5A}"/>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93B238D7-3729-DA80-7A28-80A665C0EA6A}"/>
              </a:ext>
            </a:extLst>
          </p:cNvPr>
          <p:cNvSpPr>
            <a:spLocks noGrp="1"/>
          </p:cNvSpPr>
          <p:nvPr>
            <p:ph type="sldNum" sz="quarter" idx="12"/>
          </p:nvPr>
        </p:nvSpPr>
        <p:spPr/>
        <p:txBody>
          <a:bodyPr/>
          <a:lstStyle/>
          <a:p>
            <a:fld id="{E758CF0C-250E-7F48-AF3C-1DAAD85AA699}" type="slidenum">
              <a:rPr lang="en-US" altLang="en-US" smtClean="0"/>
              <a:pPr/>
              <a:t>10</a:t>
            </a:fld>
            <a:endParaRPr lang="en-US" altLang="en-US" dirty="0"/>
          </a:p>
        </p:txBody>
      </p:sp>
    </p:spTree>
    <p:extLst>
      <p:ext uri="{BB962C8B-B14F-4D97-AF65-F5344CB8AC3E}">
        <p14:creationId xmlns:p14="http://schemas.microsoft.com/office/powerpoint/2010/main" val="2470733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C1395-53F3-C0A2-770B-FB0FCE33FC23}"/>
              </a:ext>
            </a:extLst>
          </p:cNvPr>
          <p:cNvSpPr>
            <a:spLocks noGrp="1"/>
          </p:cNvSpPr>
          <p:nvPr>
            <p:ph type="title"/>
          </p:nvPr>
        </p:nvSpPr>
        <p:spPr/>
        <p:txBody>
          <a:bodyPr/>
          <a:lstStyle/>
          <a:p>
            <a:r>
              <a:rPr lang="en-US" dirty="0"/>
              <a:t>Result From Removing Call</a:t>
            </a:r>
          </a:p>
        </p:txBody>
      </p:sp>
      <p:sp>
        <p:nvSpPr>
          <p:cNvPr id="3" name="Content Placeholder 2">
            <a:extLst>
              <a:ext uri="{FF2B5EF4-FFF2-40B4-BE49-F238E27FC236}">
                <a16:creationId xmlns:a16="http://schemas.microsoft.com/office/drawing/2014/main" id="{0CCC3C6F-9094-6B75-8997-5A596BBB2F2E}"/>
              </a:ext>
            </a:extLst>
          </p:cNvPr>
          <p:cNvSpPr>
            <a:spLocks noGrp="1"/>
          </p:cNvSpPr>
          <p:nvPr>
            <p:ph idx="1"/>
          </p:nvPr>
        </p:nvSpPr>
        <p:spPr/>
        <p:txBody>
          <a:bodyPr>
            <a:noAutofit/>
          </a:bodyPr>
          <a:lstStyle/>
          <a:p>
            <a:r>
              <a:rPr lang="en-US" sz="2000" dirty="0"/>
              <a:t>Performance anomaly first discovered on Theta</a:t>
            </a:r>
          </a:p>
          <a:p>
            <a:r>
              <a:rPr lang="en-US" sz="2000" dirty="0"/>
              <a:t>Time spent in communication routines </a:t>
            </a:r>
            <a:r>
              <a:rPr lang="en-US" sz="2000" b="1" dirty="0"/>
              <a:t>decreased as expected</a:t>
            </a:r>
            <a:r>
              <a:rPr lang="en-US" sz="2000" dirty="0"/>
              <a:t>, </a:t>
            </a:r>
            <a:r>
              <a:rPr lang="en-US" sz="2000" i="1" dirty="0"/>
              <a:t>but</a:t>
            </a:r>
            <a:r>
              <a:rPr lang="en-US" sz="2000" dirty="0"/>
              <a:t>…</a:t>
            </a:r>
          </a:p>
          <a:p>
            <a:r>
              <a:rPr lang="en-US" sz="2000" dirty="0"/>
              <a:t>Overall </a:t>
            </a:r>
            <a:r>
              <a:rPr lang="en-US" sz="2000" b="1" dirty="0"/>
              <a:t>evolution time increased</a:t>
            </a:r>
            <a:r>
              <a:rPr lang="en-US" sz="2000" dirty="0"/>
              <a:t> non-trivially, in some instances by as much as 20% or more</a:t>
            </a:r>
          </a:p>
          <a:p>
            <a:r>
              <a:rPr lang="en-US" sz="2000" dirty="0"/>
              <a:t>The degradation in performance was observed in the routine that computes Riemann states. This is a completely local routine, essentially an expensive stencil calculation, that </a:t>
            </a:r>
            <a:r>
              <a:rPr lang="en-US" sz="2000" i="1" dirty="0"/>
              <a:t>has nothing whatsoever to do with communication</a:t>
            </a:r>
          </a:p>
          <a:p>
            <a:r>
              <a:rPr lang="en-US" sz="2000" dirty="0"/>
              <a:t>Behavior was reproducible not only on the same number of MPI ranks and therefore the same problem, but also </a:t>
            </a:r>
            <a:r>
              <a:rPr lang="en-US" sz="2000" b="1" dirty="0"/>
              <a:t>across the entire weak scaling study</a:t>
            </a:r>
          </a:p>
          <a:p>
            <a:r>
              <a:rPr lang="en-US" sz="2000" dirty="0"/>
              <a:t>On Summit the effect is more subtle, but exists</a:t>
            </a:r>
          </a:p>
          <a:p>
            <a:r>
              <a:rPr lang="en-US" sz="2000" dirty="0"/>
              <a:t>Behavior </a:t>
            </a:r>
            <a:r>
              <a:rPr lang="en-US" sz="2000" b="1" dirty="0"/>
              <a:t>not</a:t>
            </a:r>
            <a:r>
              <a:rPr lang="en-US" sz="2000" dirty="0"/>
              <a:t> due to variability inherent in the platforms or because of workload differences at different times</a:t>
            </a:r>
          </a:p>
        </p:txBody>
      </p:sp>
      <p:sp>
        <p:nvSpPr>
          <p:cNvPr id="4" name="Footer Placeholder 3">
            <a:extLst>
              <a:ext uri="{FF2B5EF4-FFF2-40B4-BE49-F238E27FC236}">
                <a16:creationId xmlns:a16="http://schemas.microsoft.com/office/drawing/2014/main" id="{7803BEBD-48FA-099B-7A06-B5E5E27ED8D8}"/>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239F2DCB-2722-1E60-B151-8F0036B7C7C8}"/>
              </a:ext>
            </a:extLst>
          </p:cNvPr>
          <p:cNvSpPr>
            <a:spLocks noGrp="1"/>
          </p:cNvSpPr>
          <p:nvPr>
            <p:ph type="sldNum" sz="quarter" idx="12"/>
          </p:nvPr>
        </p:nvSpPr>
        <p:spPr/>
        <p:txBody>
          <a:bodyPr/>
          <a:lstStyle/>
          <a:p>
            <a:fld id="{E758CF0C-250E-7F48-AF3C-1DAAD85AA699}" type="slidenum">
              <a:rPr lang="en-US" altLang="en-US" smtClean="0"/>
              <a:pPr/>
              <a:t>11</a:t>
            </a:fld>
            <a:endParaRPr lang="en-US" altLang="en-US" dirty="0"/>
          </a:p>
        </p:txBody>
      </p:sp>
    </p:spTree>
    <p:extLst>
      <p:ext uri="{BB962C8B-B14F-4D97-AF65-F5344CB8AC3E}">
        <p14:creationId xmlns:p14="http://schemas.microsoft.com/office/powerpoint/2010/main" val="1281506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D284C-C498-F7DA-6C81-34CFFCB17C99}"/>
              </a:ext>
            </a:extLst>
          </p:cNvPr>
          <p:cNvSpPr>
            <a:spLocks noGrp="1"/>
          </p:cNvSpPr>
          <p:nvPr>
            <p:ph type="title"/>
          </p:nvPr>
        </p:nvSpPr>
        <p:spPr/>
        <p:txBody>
          <a:bodyPr/>
          <a:lstStyle/>
          <a:p>
            <a:r>
              <a:rPr lang="en-US" dirty="0"/>
              <a:t>Debugging Approach – TAU</a:t>
            </a:r>
          </a:p>
        </p:txBody>
      </p:sp>
      <p:sp>
        <p:nvSpPr>
          <p:cNvPr id="3" name="Content Placeholder 2">
            <a:extLst>
              <a:ext uri="{FF2B5EF4-FFF2-40B4-BE49-F238E27FC236}">
                <a16:creationId xmlns:a16="http://schemas.microsoft.com/office/drawing/2014/main" id="{9C6C90B1-8001-3824-16AB-3DFE626CA2DA}"/>
              </a:ext>
            </a:extLst>
          </p:cNvPr>
          <p:cNvSpPr>
            <a:spLocks noGrp="1"/>
          </p:cNvSpPr>
          <p:nvPr>
            <p:ph idx="1"/>
          </p:nvPr>
        </p:nvSpPr>
        <p:spPr/>
        <p:txBody>
          <a:bodyPr>
            <a:normAutofit fontScale="92500" lnSpcReduction="10000"/>
          </a:bodyPr>
          <a:lstStyle/>
          <a:p>
            <a:r>
              <a:rPr lang="en-US" dirty="0"/>
              <a:t>TAU Performance System – University of Oregon</a:t>
            </a:r>
          </a:p>
          <a:p>
            <a:r>
              <a:rPr lang="en-US" dirty="0"/>
              <a:t>Tuning and Analysis Utilities (28+ year project)</a:t>
            </a:r>
          </a:p>
          <a:p>
            <a:r>
              <a:rPr lang="en-US" dirty="0"/>
              <a:t>Integrated performance toolkit:</a:t>
            </a:r>
          </a:p>
          <a:p>
            <a:pPr lvl="1"/>
            <a:r>
              <a:rPr lang="en-US" dirty="0"/>
              <a:t>Multi-level performance instrumentation</a:t>
            </a:r>
          </a:p>
          <a:p>
            <a:pPr lvl="1"/>
            <a:r>
              <a:rPr lang="en-US" dirty="0"/>
              <a:t>Highly configurable</a:t>
            </a:r>
          </a:p>
          <a:p>
            <a:pPr lvl="1"/>
            <a:r>
              <a:rPr lang="en-US" dirty="0"/>
              <a:t>Widely ported performance profiling / tracing system</a:t>
            </a:r>
          </a:p>
          <a:p>
            <a:pPr lvl="1"/>
            <a:r>
              <a:rPr lang="en-US" dirty="0"/>
              <a:t>Portable (java, python) visualization / exploration / analysis tools</a:t>
            </a:r>
          </a:p>
          <a:p>
            <a:r>
              <a:rPr lang="en-US" dirty="0"/>
              <a:t>Supports all major HPC programming models</a:t>
            </a:r>
          </a:p>
          <a:p>
            <a:pPr lvl="1"/>
            <a:r>
              <a:rPr lang="en-US" dirty="0"/>
              <a:t>MPI/SHMEM, OpenMP/ACC, CUDA, HIP, </a:t>
            </a:r>
            <a:r>
              <a:rPr lang="en-US" dirty="0" err="1"/>
              <a:t>OneAPI</a:t>
            </a:r>
            <a:r>
              <a:rPr lang="en-US" dirty="0"/>
              <a:t>, </a:t>
            </a:r>
            <a:r>
              <a:rPr lang="en-US" dirty="0" err="1"/>
              <a:t>Kokkos</a:t>
            </a:r>
            <a:r>
              <a:rPr lang="en-US" dirty="0"/>
              <a:t>...</a:t>
            </a:r>
          </a:p>
          <a:p>
            <a:r>
              <a:rPr lang="en-US" dirty="0"/>
              <a:t>Flash-X already integrated with TAU, so logical choice</a:t>
            </a:r>
          </a:p>
        </p:txBody>
      </p:sp>
      <p:sp>
        <p:nvSpPr>
          <p:cNvPr id="4" name="Footer Placeholder 3">
            <a:extLst>
              <a:ext uri="{FF2B5EF4-FFF2-40B4-BE49-F238E27FC236}">
                <a16:creationId xmlns:a16="http://schemas.microsoft.com/office/drawing/2014/main" id="{1614F4E1-D17D-0B08-EC23-BC546958008F}"/>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CF4E5007-7A4F-8A4E-87C9-4B9E686B2E4A}"/>
              </a:ext>
            </a:extLst>
          </p:cNvPr>
          <p:cNvSpPr>
            <a:spLocks noGrp="1"/>
          </p:cNvSpPr>
          <p:nvPr>
            <p:ph type="sldNum" sz="quarter" idx="12"/>
          </p:nvPr>
        </p:nvSpPr>
        <p:spPr/>
        <p:txBody>
          <a:bodyPr/>
          <a:lstStyle/>
          <a:p>
            <a:fld id="{E758CF0C-250E-7F48-AF3C-1DAAD85AA699}" type="slidenum">
              <a:rPr lang="en-US" altLang="en-US" smtClean="0"/>
              <a:pPr/>
              <a:t>12</a:t>
            </a:fld>
            <a:endParaRPr lang="en-US" altLang="en-US" dirty="0"/>
          </a:p>
        </p:txBody>
      </p:sp>
      <p:pic>
        <p:nvPicPr>
          <p:cNvPr id="6" name="Picture 5" descr="tau">
            <a:extLst>
              <a:ext uri="{FF2B5EF4-FFF2-40B4-BE49-F238E27FC236}">
                <a16:creationId xmlns:a16="http://schemas.microsoft.com/office/drawing/2014/main" id="{2907B586-95C0-93C8-0799-35A3AC2E7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019" y="659779"/>
            <a:ext cx="936210" cy="841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91072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D6D7F-2027-09A7-AEC2-E35DED8819A2}"/>
              </a:ext>
            </a:extLst>
          </p:cNvPr>
          <p:cNvSpPr>
            <a:spLocks noGrp="1"/>
          </p:cNvSpPr>
          <p:nvPr>
            <p:ph type="title"/>
          </p:nvPr>
        </p:nvSpPr>
        <p:spPr/>
        <p:txBody>
          <a:bodyPr/>
          <a:lstStyle/>
          <a:p>
            <a:r>
              <a:rPr lang="en-US" dirty="0"/>
              <a:t>Trace comparison – TAU data in </a:t>
            </a:r>
            <a:r>
              <a:rPr lang="en-US" dirty="0" err="1"/>
              <a:t>Vampir</a:t>
            </a:r>
            <a:r>
              <a:rPr lang="en-US" dirty="0"/>
              <a:t> </a:t>
            </a:r>
          </a:p>
        </p:txBody>
      </p:sp>
      <p:pic>
        <p:nvPicPr>
          <p:cNvPr id="7" name="Content Placeholder 6" descr="Chart&#10;&#10;Description automatically generated">
            <a:extLst>
              <a:ext uri="{FF2B5EF4-FFF2-40B4-BE49-F238E27FC236}">
                <a16:creationId xmlns:a16="http://schemas.microsoft.com/office/drawing/2014/main" id="{0DE10DCE-2780-B80A-9919-E81CEAA306DE}"/>
              </a:ext>
            </a:extLst>
          </p:cNvPr>
          <p:cNvPicPr>
            <a:picLocks noGrp="1" noChangeAspect="1"/>
          </p:cNvPicPr>
          <p:nvPr>
            <p:ph idx="1"/>
          </p:nvPr>
        </p:nvPicPr>
        <p:blipFill>
          <a:blip r:embed="rId3"/>
          <a:stretch>
            <a:fillRect/>
          </a:stretch>
        </p:blipFill>
        <p:spPr>
          <a:xfrm>
            <a:off x="153193" y="590180"/>
            <a:ext cx="8837613" cy="3674895"/>
          </a:xfrm>
        </p:spPr>
      </p:pic>
      <p:sp>
        <p:nvSpPr>
          <p:cNvPr id="4" name="Footer Placeholder 3">
            <a:extLst>
              <a:ext uri="{FF2B5EF4-FFF2-40B4-BE49-F238E27FC236}">
                <a16:creationId xmlns:a16="http://schemas.microsoft.com/office/drawing/2014/main" id="{BA08AE18-F63A-6357-8001-E1255D2B4679}"/>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77AE4EED-0CAB-EB2F-7E6D-3E56A52108C4}"/>
              </a:ext>
            </a:extLst>
          </p:cNvPr>
          <p:cNvSpPr>
            <a:spLocks noGrp="1"/>
          </p:cNvSpPr>
          <p:nvPr>
            <p:ph type="sldNum" sz="quarter" idx="12"/>
          </p:nvPr>
        </p:nvSpPr>
        <p:spPr/>
        <p:txBody>
          <a:bodyPr/>
          <a:lstStyle/>
          <a:p>
            <a:fld id="{E758CF0C-250E-7F48-AF3C-1DAAD85AA699}" type="slidenum">
              <a:rPr lang="en-US" altLang="en-US" smtClean="0"/>
              <a:pPr/>
              <a:t>13</a:t>
            </a:fld>
            <a:endParaRPr lang="en-US" altLang="en-US" dirty="0"/>
          </a:p>
        </p:txBody>
      </p:sp>
      <p:sp>
        <p:nvSpPr>
          <p:cNvPr id="8" name="TextBox 7">
            <a:extLst>
              <a:ext uri="{FF2B5EF4-FFF2-40B4-BE49-F238E27FC236}">
                <a16:creationId xmlns:a16="http://schemas.microsoft.com/office/drawing/2014/main" id="{8B4DA44B-0FA1-C273-F5DD-14649D80D8DD}"/>
              </a:ext>
            </a:extLst>
          </p:cNvPr>
          <p:cNvSpPr txBox="1"/>
          <p:nvPr/>
        </p:nvSpPr>
        <p:spPr>
          <a:xfrm>
            <a:off x="0" y="4253567"/>
            <a:ext cx="9099274" cy="523220"/>
          </a:xfrm>
          <a:prstGeom prst="rect">
            <a:avLst/>
          </a:prstGeom>
          <a:noFill/>
        </p:spPr>
        <p:txBody>
          <a:bodyPr wrap="square" rtlCol="0">
            <a:spAutoFit/>
          </a:bodyPr>
          <a:lstStyle/>
          <a:p>
            <a:r>
              <a:rPr lang="en-US" sz="1400" i="1" dirty="0"/>
              <a:t>Trace comparison between </a:t>
            </a:r>
            <a:r>
              <a:rPr lang="en-US" sz="1400" i="1" dirty="0" err="1"/>
              <a:t>orig</a:t>
            </a:r>
            <a:r>
              <a:rPr lang="en-US" sz="1400" i="1" dirty="0"/>
              <a:t> (above timeline, left profile) and </a:t>
            </a:r>
            <a:r>
              <a:rPr lang="en-US" sz="1400" i="1" dirty="0" err="1"/>
              <a:t>nocall</a:t>
            </a:r>
            <a:r>
              <a:rPr lang="en-US" sz="1400" i="1" dirty="0"/>
              <a:t> (bottom timeline, right profile) Flash-X on Summit, visualized in </a:t>
            </a:r>
            <a:r>
              <a:rPr lang="en-US" sz="1400" i="1" dirty="0" err="1"/>
              <a:t>Vampir</a:t>
            </a:r>
            <a:r>
              <a:rPr lang="en-US" sz="1400" i="1" dirty="0"/>
              <a:t>. The red regions represent time spent in </a:t>
            </a:r>
            <a:r>
              <a:rPr lang="en-US" sz="1400" i="1" dirty="0" err="1"/>
              <a:t>MPI_Allreduce</a:t>
            </a:r>
            <a:r>
              <a:rPr lang="en-US" sz="1400" i="1" dirty="0"/>
              <a:t>. </a:t>
            </a:r>
          </a:p>
        </p:txBody>
      </p:sp>
      <p:sp>
        <p:nvSpPr>
          <p:cNvPr id="9" name="Oval 8">
            <a:extLst>
              <a:ext uri="{FF2B5EF4-FFF2-40B4-BE49-F238E27FC236}">
                <a16:creationId xmlns:a16="http://schemas.microsoft.com/office/drawing/2014/main" id="{BF2E6515-3BD2-9EB9-3A8D-FBFCC1266E6E}"/>
              </a:ext>
            </a:extLst>
          </p:cNvPr>
          <p:cNvSpPr/>
          <p:nvPr/>
        </p:nvSpPr>
        <p:spPr>
          <a:xfrm>
            <a:off x="4899991" y="3344517"/>
            <a:ext cx="372718" cy="32799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9617895-586B-BB4E-9378-D8812E82A132}"/>
              </a:ext>
            </a:extLst>
          </p:cNvPr>
          <p:cNvSpPr/>
          <p:nvPr/>
        </p:nvSpPr>
        <p:spPr>
          <a:xfrm>
            <a:off x="4808882" y="2045804"/>
            <a:ext cx="372718" cy="32799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31DC766-53E2-3C0A-9D8A-052D00D016FF}"/>
              </a:ext>
            </a:extLst>
          </p:cNvPr>
          <p:cNvSpPr/>
          <p:nvPr/>
        </p:nvSpPr>
        <p:spPr>
          <a:xfrm>
            <a:off x="614569" y="3899496"/>
            <a:ext cx="372718" cy="32799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55E190C-7BB4-02F0-8D1F-F9882AEECAB7}"/>
              </a:ext>
            </a:extLst>
          </p:cNvPr>
          <p:cNvSpPr/>
          <p:nvPr/>
        </p:nvSpPr>
        <p:spPr>
          <a:xfrm>
            <a:off x="1891748" y="1639356"/>
            <a:ext cx="372718" cy="32799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A81C5C7-C8C4-2085-DC35-40B2A551AB8C}"/>
              </a:ext>
            </a:extLst>
          </p:cNvPr>
          <p:cNvSpPr txBox="1"/>
          <p:nvPr/>
        </p:nvSpPr>
        <p:spPr>
          <a:xfrm>
            <a:off x="1623585" y="1197449"/>
            <a:ext cx="640881" cy="369332"/>
          </a:xfrm>
          <a:prstGeom prst="rect">
            <a:avLst/>
          </a:prstGeom>
          <a:solidFill>
            <a:schemeClr val="bg1">
              <a:alpha val="50000"/>
            </a:schemeClr>
          </a:solidFill>
          <a:ln w="25400">
            <a:solidFill>
              <a:srgbClr val="FF0000"/>
            </a:solidFill>
          </a:ln>
        </p:spPr>
        <p:txBody>
          <a:bodyPr wrap="none" rtlCol="0">
            <a:spAutoFit/>
          </a:bodyPr>
          <a:lstStyle/>
          <a:p>
            <a:r>
              <a:rPr lang="en-US" dirty="0"/>
              <a:t>Early</a:t>
            </a:r>
          </a:p>
        </p:txBody>
      </p:sp>
      <p:sp>
        <p:nvSpPr>
          <p:cNvPr id="14" name="TextBox 13">
            <a:extLst>
              <a:ext uri="{FF2B5EF4-FFF2-40B4-BE49-F238E27FC236}">
                <a16:creationId xmlns:a16="http://schemas.microsoft.com/office/drawing/2014/main" id="{BEF81CF6-2FE8-8953-5038-DC5E7AA0CC02}"/>
              </a:ext>
            </a:extLst>
          </p:cNvPr>
          <p:cNvSpPr txBox="1"/>
          <p:nvPr/>
        </p:nvSpPr>
        <p:spPr>
          <a:xfrm>
            <a:off x="480487" y="3508513"/>
            <a:ext cx="640881" cy="369332"/>
          </a:xfrm>
          <a:prstGeom prst="rect">
            <a:avLst/>
          </a:prstGeom>
          <a:solidFill>
            <a:schemeClr val="bg1">
              <a:alpha val="50000"/>
            </a:schemeClr>
          </a:solidFill>
          <a:ln w="25400">
            <a:solidFill>
              <a:srgbClr val="FF0000"/>
            </a:solidFill>
          </a:ln>
        </p:spPr>
        <p:txBody>
          <a:bodyPr wrap="none" rtlCol="0">
            <a:spAutoFit/>
          </a:bodyPr>
          <a:lstStyle/>
          <a:p>
            <a:r>
              <a:rPr lang="en-US" dirty="0"/>
              <a:t>Early</a:t>
            </a:r>
          </a:p>
        </p:txBody>
      </p:sp>
      <p:sp>
        <p:nvSpPr>
          <p:cNvPr id="15" name="TextBox 14">
            <a:extLst>
              <a:ext uri="{FF2B5EF4-FFF2-40B4-BE49-F238E27FC236}">
                <a16:creationId xmlns:a16="http://schemas.microsoft.com/office/drawing/2014/main" id="{ACAED2AF-8FAC-84C7-0842-E9C5B677DE30}"/>
              </a:ext>
            </a:extLst>
          </p:cNvPr>
          <p:cNvSpPr txBox="1"/>
          <p:nvPr/>
        </p:nvSpPr>
        <p:spPr>
          <a:xfrm>
            <a:off x="4281599" y="1691138"/>
            <a:ext cx="580800" cy="369332"/>
          </a:xfrm>
          <a:prstGeom prst="rect">
            <a:avLst/>
          </a:prstGeom>
          <a:solidFill>
            <a:schemeClr val="bg1">
              <a:alpha val="50000"/>
            </a:schemeClr>
          </a:solidFill>
          <a:ln w="25400">
            <a:solidFill>
              <a:srgbClr val="FF0000"/>
            </a:solidFill>
          </a:ln>
        </p:spPr>
        <p:txBody>
          <a:bodyPr wrap="none" rtlCol="0">
            <a:spAutoFit/>
          </a:bodyPr>
          <a:lstStyle/>
          <a:p>
            <a:r>
              <a:rPr lang="en-US" dirty="0"/>
              <a:t>Late</a:t>
            </a:r>
          </a:p>
        </p:txBody>
      </p:sp>
      <p:sp>
        <p:nvSpPr>
          <p:cNvPr id="16" name="TextBox 15">
            <a:extLst>
              <a:ext uri="{FF2B5EF4-FFF2-40B4-BE49-F238E27FC236}">
                <a16:creationId xmlns:a16="http://schemas.microsoft.com/office/drawing/2014/main" id="{EEDCC09A-41C4-2C54-C6C2-438BD1EAE222}"/>
              </a:ext>
            </a:extLst>
          </p:cNvPr>
          <p:cNvSpPr txBox="1"/>
          <p:nvPr/>
        </p:nvSpPr>
        <p:spPr>
          <a:xfrm>
            <a:off x="4359552" y="3014269"/>
            <a:ext cx="580800" cy="369332"/>
          </a:xfrm>
          <a:prstGeom prst="rect">
            <a:avLst/>
          </a:prstGeom>
          <a:solidFill>
            <a:schemeClr val="bg1">
              <a:alpha val="50000"/>
            </a:schemeClr>
          </a:solidFill>
          <a:ln w="25400">
            <a:solidFill>
              <a:srgbClr val="FF0000"/>
            </a:solidFill>
          </a:ln>
        </p:spPr>
        <p:txBody>
          <a:bodyPr wrap="none" rtlCol="0">
            <a:spAutoFit/>
          </a:bodyPr>
          <a:lstStyle/>
          <a:p>
            <a:r>
              <a:rPr lang="en-US" dirty="0"/>
              <a:t>Late</a:t>
            </a:r>
          </a:p>
        </p:txBody>
      </p:sp>
    </p:spTree>
    <p:extLst>
      <p:ext uri="{BB962C8B-B14F-4D97-AF65-F5344CB8AC3E}">
        <p14:creationId xmlns:p14="http://schemas.microsoft.com/office/powerpoint/2010/main" val="279532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2B0C2-3EA7-50A4-F439-519F32A383F9}"/>
              </a:ext>
            </a:extLst>
          </p:cNvPr>
          <p:cNvSpPr>
            <a:spLocks noGrp="1"/>
          </p:cNvSpPr>
          <p:nvPr>
            <p:ph type="title"/>
          </p:nvPr>
        </p:nvSpPr>
        <p:spPr/>
        <p:txBody>
          <a:bodyPr/>
          <a:lstStyle/>
          <a:p>
            <a:r>
              <a:rPr lang="en-US" dirty="0"/>
              <a:t>Needed: Analysis Tools</a:t>
            </a:r>
          </a:p>
        </p:txBody>
      </p:sp>
      <p:sp>
        <p:nvSpPr>
          <p:cNvPr id="3" name="Content Placeholder 2">
            <a:extLst>
              <a:ext uri="{FF2B5EF4-FFF2-40B4-BE49-F238E27FC236}">
                <a16:creationId xmlns:a16="http://schemas.microsoft.com/office/drawing/2014/main" id="{94F6A7DB-0FA8-598D-BC23-A1C2FE3CE945}"/>
              </a:ext>
            </a:extLst>
          </p:cNvPr>
          <p:cNvSpPr>
            <a:spLocks noGrp="1"/>
          </p:cNvSpPr>
          <p:nvPr>
            <p:ph idx="1"/>
          </p:nvPr>
        </p:nvSpPr>
        <p:spPr/>
        <p:txBody>
          <a:bodyPr>
            <a:normAutofit fontScale="85000" lnSpcReduction="10000"/>
          </a:bodyPr>
          <a:lstStyle/>
          <a:p>
            <a:r>
              <a:rPr lang="en-US" dirty="0"/>
              <a:t>Need to quickly and easily visualize the distributions, correlations of timers/metrics in the performance data</a:t>
            </a:r>
          </a:p>
          <a:p>
            <a:r>
              <a:rPr lang="en-US" dirty="0" err="1"/>
              <a:t>Vampir</a:t>
            </a:r>
            <a:r>
              <a:rPr lang="en-US" dirty="0"/>
              <a:t>, </a:t>
            </a:r>
            <a:r>
              <a:rPr lang="en-US" dirty="0" err="1"/>
              <a:t>ParaProf</a:t>
            </a:r>
            <a:r>
              <a:rPr lang="en-US" dirty="0"/>
              <a:t>, </a:t>
            </a:r>
            <a:r>
              <a:rPr lang="en-US" dirty="0" err="1"/>
              <a:t>PerfExplorer</a:t>
            </a:r>
            <a:r>
              <a:rPr lang="en-US" dirty="0"/>
              <a:t> all have limitations (license limit, capability, scale/age respectively) for runs with 2688 processes</a:t>
            </a:r>
          </a:p>
          <a:p>
            <a:r>
              <a:rPr lang="en-US" dirty="0"/>
              <a:t>Python provides nice set of tools to prototype with</a:t>
            </a:r>
          </a:p>
          <a:p>
            <a:pPr lvl="1"/>
            <a:r>
              <a:rPr lang="en-US" dirty="0"/>
              <a:t>Pandas</a:t>
            </a:r>
          </a:p>
          <a:p>
            <a:pPr lvl="1"/>
            <a:r>
              <a:rPr lang="en-US" dirty="0" err="1"/>
              <a:t>Plotly</a:t>
            </a:r>
            <a:endParaRPr lang="en-US" dirty="0"/>
          </a:p>
          <a:p>
            <a:pPr lvl="1"/>
            <a:r>
              <a:rPr lang="en-US" dirty="0" err="1"/>
              <a:t>JupyterLab</a:t>
            </a:r>
            <a:endParaRPr lang="en-US" dirty="0"/>
          </a:p>
          <a:p>
            <a:r>
              <a:rPr lang="en-US" dirty="0"/>
              <a:t>TAU has a Python data parser that loads the data into </a:t>
            </a:r>
            <a:r>
              <a:rPr lang="en-US" dirty="0" err="1"/>
              <a:t>DataFrames</a:t>
            </a:r>
            <a:endParaRPr lang="en-US" dirty="0"/>
          </a:p>
          <a:p>
            <a:r>
              <a:rPr lang="en-US" dirty="0"/>
              <a:t>See </a:t>
            </a:r>
            <a:r>
              <a:rPr lang="en-US" dirty="0">
                <a:hlinkClick r:id="rId3"/>
              </a:rPr>
              <a:t>https://github.com/Flash-X/SC-22-artifacts</a:t>
            </a:r>
            <a:r>
              <a:rPr lang="en-US" dirty="0"/>
              <a:t> for notebooks used in this study</a:t>
            </a:r>
          </a:p>
        </p:txBody>
      </p:sp>
      <p:sp>
        <p:nvSpPr>
          <p:cNvPr id="4" name="Footer Placeholder 3">
            <a:extLst>
              <a:ext uri="{FF2B5EF4-FFF2-40B4-BE49-F238E27FC236}">
                <a16:creationId xmlns:a16="http://schemas.microsoft.com/office/drawing/2014/main" id="{3EAB5330-9B51-3D1E-E7A7-E74CCA41702A}"/>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2CD63997-746E-1DE6-1984-F9A98637F9D0}"/>
              </a:ext>
            </a:extLst>
          </p:cNvPr>
          <p:cNvSpPr>
            <a:spLocks noGrp="1"/>
          </p:cNvSpPr>
          <p:nvPr>
            <p:ph type="sldNum" sz="quarter" idx="12"/>
          </p:nvPr>
        </p:nvSpPr>
        <p:spPr/>
        <p:txBody>
          <a:bodyPr/>
          <a:lstStyle/>
          <a:p>
            <a:fld id="{E758CF0C-250E-7F48-AF3C-1DAAD85AA699}" type="slidenum">
              <a:rPr lang="en-US" altLang="en-US" smtClean="0"/>
              <a:pPr/>
              <a:t>14</a:t>
            </a:fld>
            <a:endParaRPr lang="en-US" altLang="en-US" dirty="0"/>
          </a:p>
        </p:txBody>
      </p:sp>
    </p:spTree>
    <p:extLst>
      <p:ext uri="{BB962C8B-B14F-4D97-AF65-F5344CB8AC3E}">
        <p14:creationId xmlns:p14="http://schemas.microsoft.com/office/powerpoint/2010/main" val="3131330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69906-1DD8-2965-19F2-0D6A7E0576D0}"/>
              </a:ext>
            </a:extLst>
          </p:cNvPr>
          <p:cNvSpPr>
            <a:spLocks noGrp="1"/>
          </p:cNvSpPr>
          <p:nvPr>
            <p:ph type="title"/>
          </p:nvPr>
        </p:nvSpPr>
        <p:spPr/>
        <p:txBody>
          <a:bodyPr/>
          <a:lstStyle/>
          <a:p>
            <a:r>
              <a:rPr lang="en-US" dirty="0"/>
              <a:t>Step 1: Which counters?</a:t>
            </a:r>
          </a:p>
        </p:txBody>
      </p:sp>
      <p:sp>
        <p:nvSpPr>
          <p:cNvPr id="3" name="Content Placeholder 2">
            <a:extLst>
              <a:ext uri="{FF2B5EF4-FFF2-40B4-BE49-F238E27FC236}">
                <a16:creationId xmlns:a16="http://schemas.microsoft.com/office/drawing/2014/main" id="{48EF9F95-8367-9E7C-F2A2-7C33E7FC74EF}"/>
              </a:ext>
            </a:extLst>
          </p:cNvPr>
          <p:cNvSpPr>
            <a:spLocks noGrp="1"/>
          </p:cNvSpPr>
          <p:nvPr>
            <p:ph sz="half" idx="1"/>
          </p:nvPr>
        </p:nvSpPr>
        <p:spPr/>
        <p:txBody>
          <a:bodyPr>
            <a:normAutofit lnSpcReduction="10000"/>
          </a:bodyPr>
          <a:lstStyle/>
          <a:p>
            <a:pPr marL="0" indent="0">
              <a:buNone/>
            </a:pPr>
            <a:r>
              <a:rPr lang="en-US" dirty="0"/>
              <a:t> </a:t>
            </a:r>
          </a:p>
        </p:txBody>
      </p:sp>
      <p:sp>
        <p:nvSpPr>
          <p:cNvPr id="8" name="Content Placeholder 7">
            <a:extLst>
              <a:ext uri="{FF2B5EF4-FFF2-40B4-BE49-F238E27FC236}">
                <a16:creationId xmlns:a16="http://schemas.microsoft.com/office/drawing/2014/main" id="{D4506F8A-731F-4132-AEB9-8ABEA38166CC}"/>
              </a:ext>
            </a:extLst>
          </p:cNvPr>
          <p:cNvSpPr>
            <a:spLocks noGrp="1"/>
          </p:cNvSpPr>
          <p:nvPr>
            <p:ph sz="half" idx="2"/>
          </p:nvPr>
        </p:nvSpPr>
        <p:spPr/>
        <p:txBody>
          <a:bodyPr>
            <a:normAutofit lnSpcReduction="10000"/>
          </a:bodyPr>
          <a:lstStyle/>
          <a:p>
            <a:r>
              <a:rPr lang="en-US" dirty="0"/>
              <a:t>Collected several PAPI counters from multiple runs</a:t>
            </a:r>
          </a:p>
          <a:p>
            <a:r>
              <a:rPr lang="en-US" dirty="0"/>
              <a:t>Which counter(s) were correlated with time?</a:t>
            </a:r>
          </a:p>
          <a:p>
            <a:r>
              <a:rPr lang="en-US" dirty="0"/>
              <a:t>PAPI_L1_DCM, PAPI_RES_STL*</a:t>
            </a:r>
          </a:p>
          <a:p>
            <a:r>
              <a:rPr lang="en-US" dirty="0"/>
              <a:t>Also collected PAPI_TOT_INS</a:t>
            </a:r>
          </a:p>
        </p:txBody>
      </p:sp>
      <p:sp>
        <p:nvSpPr>
          <p:cNvPr id="4" name="Footer Placeholder 3">
            <a:extLst>
              <a:ext uri="{FF2B5EF4-FFF2-40B4-BE49-F238E27FC236}">
                <a16:creationId xmlns:a16="http://schemas.microsoft.com/office/drawing/2014/main" id="{B5B0EF16-C83E-3A17-6BF6-EB5A001C0E23}"/>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E9F3718B-C189-C41F-711A-7066E7F5DDAB}"/>
              </a:ext>
            </a:extLst>
          </p:cNvPr>
          <p:cNvSpPr>
            <a:spLocks noGrp="1"/>
          </p:cNvSpPr>
          <p:nvPr>
            <p:ph type="sldNum" sz="quarter" idx="12"/>
          </p:nvPr>
        </p:nvSpPr>
        <p:spPr/>
        <p:txBody>
          <a:bodyPr/>
          <a:lstStyle/>
          <a:p>
            <a:fld id="{E758CF0C-250E-7F48-AF3C-1DAAD85AA699}" type="slidenum">
              <a:rPr lang="en-US" altLang="en-US" smtClean="0"/>
              <a:pPr/>
              <a:t>15</a:t>
            </a:fld>
            <a:endParaRPr lang="en-US" altLang="en-US" dirty="0"/>
          </a:p>
        </p:txBody>
      </p:sp>
      <p:pic>
        <p:nvPicPr>
          <p:cNvPr id="6" name="Picture 5">
            <a:extLst>
              <a:ext uri="{FF2B5EF4-FFF2-40B4-BE49-F238E27FC236}">
                <a16:creationId xmlns:a16="http://schemas.microsoft.com/office/drawing/2014/main" id="{E7AFB53F-4D68-807F-0FD1-37F3C71B29B9}"/>
              </a:ext>
            </a:extLst>
          </p:cNvPr>
          <p:cNvPicPr>
            <a:picLocks noChangeAspect="1"/>
          </p:cNvPicPr>
          <p:nvPr/>
        </p:nvPicPr>
        <p:blipFill>
          <a:blip r:embed="rId2"/>
          <a:stretch>
            <a:fillRect/>
          </a:stretch>
        </p:blipFill>
        <p:spPr>
          <a:xfrm>
            <a:off x="0" y="897266"/>
            <a:ext cx="4624723" cy="3697357"/>
          </a:xfrm>
          <a:prstGeom prst="rect">
            <a:avLst/>
          </a:prstGeom>
        </p:spPr>
      </p:pic>
      <p:sp>
        <p:nvSpPr>
          <p:cNvPr id="9" name="TextBox 8">
            <a:extLst>
              <a:ext uri="{FF2B5EF4-FFF2-40B4-BE49-F238E27FC236}">
                <a16:creationId xmlns:a16="http://schemas.microsoft.com/office/drawing/2014/main" id="{623612E4-9B37-3509-7FA3-C61070A1C4C9}"/>
              </a:ext>
            </a:extLst>
          </p:cNvPr>
          <p:cNvSpPr txBox="1"/>
          <p:nvPr/>
        </p:nvSpPr>
        <p:spPr>
          <a:xfrm>
            <a:off x="6652677" y="4454683"/>
            <a:ext cx="2491323" cy="369332"/>
          </a:xfrm>
          <a:prstGeom prst="rect">
            <a:avLst/>
          </a:prstGeom>
          <a:noFill/>
        </p:spPr>
        <p:txBody>
          <a:bodyPr wrap="none" rtlCol="0">
            <a:spAutoFit/>
          </a:bodyPr>
          <a:lstStyle/>
          <a:p>
            <a:r>
              <a:rPr lang="en-US" dirty="0"/>
              <a:t>*Only available on Theta</a:t>
            </a:r>
          </a:p>
        </p:txBody>
      </p:sp>
    </p:spTree>
    <p:extLst>
      <p:ext uri="{BB962C8B-B14F-4D97-AF65-F5344CB8AC3E}">
        <p14:creationId xmlns:p14="http://schemas.microsoft.com/office/powerpoint/2010/main" val="3135806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17E101-ACA0-2FA6-F5A1-379A6728FEC9}"/>
              </a:ext>
            </a:extLst>
          </p:cNvPr>
          <p:cNvSpPr>
            <a:spLocks noGrp="1"/>
          </p:cNvSpPr>
          <p:nvPr>
            <p:ph type="title"/>
          </p:nvPr>
        </p:nvSpPr>
        <p:spPr/>
        <p:txBody>
          <a:bodyPr/>
          <a:lstStyle/>
          <a:p>
            <a:r>
              <a:rPr lang="en-US" dirty="0"/>
              <a:t>Evolution – High Level Timer</a:t>
            </a:r>
          </a:p>
        </p:txBody>
      </p:sp>
      <p:pic>
        <p:nvPicPr>
          <p:cNvPr id="10" name="Content Placeholder 9">
            <a:extLst>
              <a:ext uri="{FF2B5EF4-FFF2-40B4-BE49-F238E27FC236}">
                <a16:creationId xmlns:a16="http://schemas.microsoft.com/office/drawing/2014/main" id="{F5D9DFB5-394E-05D0-043F-B73FD8E69D77}"/>
              </a:ext>
            </a:extLst>
          </p:cNvPr>
          <p:cNvPicPr>
            <a:picLocks noGrp="1" noChangeAspect="1"/>
          </p:cNvPicPr>
          <p:nvPr>
            <p:ph sz="half" idx="1"/>
          </p:nvPr>
        </p:nvPicPr>
        <p:blipFill>
          <a:blip r:embed="rId3"/>
          <a:stretch>
            <a:fillRect/>
          </a:stretch>
        </p:blipFill>
        <p:spPr>
          <a:xfrm>
            <a:off x="839416" y="590180"/>
            <a:ext cx="3200400" cy="2142999"/>
          </a:xfrm>
        </p:spPr>
      </p:pic>
      <p:pic>
        <p:nvPicPr>
          <p:cNvPr id="12" name="Content Placeholder 11">
            <a:extLst>
              <a:ext uri="{FF2B5EF4-FFF2-40B4-BE49-F238E27FC236}">
                <a16:creationId xmlns:a16="http://schemas.microsoft.com/office/drawing/2014/main" id="{C39E141A-3230-F632-F2CB-943066685F1E}"/>
              </a:ext>
            </a:extLst>
          </p:cNvPr>
          <p:cNvPicPr>
            <a:picLocks noGrp="1" noChangeAspect="1"/>
          </p:cNvPicPr>
          <p:nvPr>
            <p:ph sz="half" idx="2"/>
          </p:nvPr>
        </p:nvPicPr>
        <p:blipFill>
          <a:blip r:embed="rId4"/>
          <a:stretch>
            <a:fillRect/>
          </a:stretch>
        </p:blipFill>
        <p:spPr>
          <a:xfrm>
            <a:off x="4572000" y="670973"/>
            <a:ext cx="4284663" cy="2869025"/>
          </a:xfrm>
        </p:spPr>
      </p:pic>
      <p:sp>
        <p:nvSpPr>
          <p:cNvPr id="4" name="Footer Placeholder 3">
            <a:extLst>
              <a:ext uri="{FF2B5EF4-FFF2-40B4-BE49-F238E27FC236}">
                <a16:creationId xmlns:a16="http://schemas.microsoft.com/office/drawing/2014/main" id="{34640B9B-D8F1-0405-F1EF-F67C21D5077C}"/>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19B11458-C292-FF7D-4FD4-4918A2A83D18}"/>
              </a:ext>
            </a:extLst>
          </p:cNvPr>
          <p:cNvSpPr>
            <a:spLocks noGrp="1"/>
          </p:cNvSpPr>
          <p:nvPr>
            <p:ph type="sldNum" sz="quarter" idx="12"/>
          </p:nvPr>
        </p:nvSpPr>
        <p:spPr/>
        <p:txBody>
          <a:bodyPr/>
          <a:lstStyle/>
          <a:p>
            <a:fld id="{E758CF0C-250E-7F48-AF3C-1DAAD85AA699}" type="slidenum">
              <a:rPr lang="en-US" altLang="en-US" smtClean="0"/>
              <a:pPr/>
              <a:t>16</a:t>
            </a:fld>
            <a:endParaRPr lang="en-US" altLang="en-US" dirty="0"/>
          </a:p>
        </p:txBody>
      </p:sp>
      <p:pic>
        <p:nvPicPr>
          <p:cNvPr id="14" name="Picture 13">
            <a:extLst>
              <a:ext uri="{FF2B5EF4-FFF2-40B4-BE49-F238E27FC236}">
                <a16:creationId xmlns:a16="http://schemas.microsoft.com/office/drawing/2014/main" id="{EE852EB9-9D3B-B4AF-2D40-4C575AE57944}"/>
              </a:ext>
            </a:extLst>
          </p:cNvPr>
          <p:cNvPicPr>
            <a:picLocks noChangeAspect="1"/>
          </p:cNvPicPr>
          <p:nvPr/>
        </p:nvPicPr>
        <p:blipFill>
          <a:blip r:embed="rId5"/>
          <a:stretch>
            <a:fillRect/>
          </a:stretch>
        </p:blipFill>
        <p:spPr>
          <a:xfrm>
            <a:off x="839416" y="2633787"/>
            <a:ext cx="3200400" cy="2143000"/>
          </a:xfrm>
          <a:prstGeom prst="rect">
            <a:avLst/>
          </a:prstGeom>
        </p:spPr>
      </p:pic>
      <p:sp>
        <p:nvSpPr>
          <p:cNvPr id="15" name="TextBox 14">
            <a:extLst>
              <a:ext uri="{FF2B5EF4-FFF2-40B4-BE49-F238E27FC236}">
                <a16:creationId xmlns:a16="http://schemas.microsoft.com/office/drawing/2014/main" id="{814B6464-908D-BDF9-3917-4B897A4C9D62}"/>
              </a:ext>
            </a:extLst>
          </p:cNvPr>
          <p:cNvSpPr txBox="1"/>
          <p:nvPr/>
        </p:nvSpPr>
        <p:spPr>
          <a:xfrm>
            <a:off x="4051024" y="3518420"/>
            <a:ext cx="5004352" cy="954107"/>
          </a:xfrm>
          <a:prstGeom prst="rect">
            <a:avLst/>
          </a:prstGeom>
          <a:noFill/>
        </p:spPr>
        <p:txBody>
          <a:bodyPr wrap="square" rtlCol="0">
            <a:spAutoFit/>
          </a:bodyPr>
          <a:lstStyle/>
          <a:p>
            <a:r>
              <a:rPr lang="en-US" sz="1400" i="1" dirty="0"/>
              <a:t>Almost no variability in evolution suggests that MPI collective synchronization is aligning all ranks – we need a lower level timer to tease apart MPI and actual computation. There’s also an increase in total instructions – what caused that?</a:t>
            </a:r>
          </a:p>
        </p:txBody>
      </p:sp>
      <p:sp>
        <p:nvSpPr>
          <p:cNvPr id="2" name="Oval 1">
            <a:extLst>
              <a:ext uri="{FF2B5EF4-FFF2-40B4-BE49-F238E27FC236}">
                <a16:creationId xmlns:a16="http://schemas.microsoft.com/office/drawing/2014/main" id="{2B798300-77D3-81D7-201D-9CFFB30B393E}"/>
              </a:ext>
            </a:extLst>
          </p:cNvPr>
          <p:cNvSpPr/>
          <p:nvPr/>
        </p:nvSpPr>
        <p:spPr>
          <a:xfrm>
            <a:off x="2657061" y="2866839"/>
            <a:ext cx="811696" cy="36671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1D9EC110-7F75-BE83-E4D0-B72D8E85D6DA}"/>
              </a:ext>
            </a:extLst>
          </p:cNvPr>
          <p:cNvSpPr/>
          <p:nvPr/>
        </p:nvSpPr>
        <p:spPr>
          <a:xfrm>
            <a:off x="6405549" y="1023730"/>
            <a:ext cx="752633" cy="58328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52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62F483-9F95-6033-8BA9-83B5C9004DED}"/>
              </a:ext>
            </a:extLst>
          </p:cNvPr>
          <p:cNvSpPr>
            <a:spLocks noGrp="1"/>
          </p:cNvSpPr>
          <p:nvPr>
            <p:ph type="title"/>
          </p:nvPr>
        </p:nvSpPr>
        <p:spPr/>
        <p:txBody>
          <a:bodyPr/>
          <a:lstStyle/>
          <a:p>
            <a:r>
              <a:rPr lang="en-US" dirty="0"/>
              <a:t>Breaking Down Evolution</a:t>
            </a:r>
          </a:p>
        </p:txBody>
      </p:sp>
      <p:sp>
        <p:nvSpPr>
          <p:cNvPr id="5" name="Footer Placeholder 4">
            <a:extLst>
              <a:ext uri="{FF2B5EF4-FFF2-40B4-BE49-F238E27FC236}">
                <a16:creationId xmlns:a16="http://schemas.microsoft.com/office/drawing/2014/main" id="{0AFD7CD0-539D-A6EA-41DB-2E40EDCC3C21}"/>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6" name="Slide Number Placeholder 5">
            <a:extLst>
              <a:ext uri="{FF2B5EF4-FFF2-40B4-BE49-F238E27FC236}">
                <a16:creationId xmlns:a16="http://schemas.microsoft.com/office/drawing/2014/main" id="{377757BE-EACC-A0C1-F1A1-9FA1E67FC348}"/>
              </a:ext>
            </a:extLst>
          </p:cNvPr>
          <p:cNvSpPr>
            <a:spLocks noGrp="1"/>
          </p:cNvSpPr>
          <p:nvPr>
            <p:ph type="sldNum" sz="quarter" idx="12"/>
          </p:nvPr>
        </p:nvSpPr>
        <p:spPr/>
        <p:txBody>
          <a:bodyPr/>
          <a:lstStyle/>
          <a:p>
            <a:fld id="{C311CFAC-FC75-9745-8A4F-846EC7C0E6EA}" type="slidenum">
              <a:rPr lang="en-US" altLang="en-US" smtClean="0"/>
              <a:pPr/>
              <a:t>17</a:t>
            </a:fld>
            <a:endParaRPr lang="en-US" altLang="en-US"/>
          </a:p>
        </p:txBody>
      </p:sp>
      <p:pic>
        <p:nvPicPr>
          <p:cNvPr id="9" name="Picture 8">
            <a:extLst>
              <a:ext uri="{FF2B5EF4-FFF2-40B4-BE49-F238E27FC236}">
                <a16:creationId xmlns:a16="http://schemas.microsoft.com/office/drawing/2014/main" id="{94742432-7495-A21F-78D0-66A9DC454124}"/>
              </a:ext>
            </a:extLst>
          </p:cNvPr>
          <p:cNvPicPr>
            <a:picLocks noChangeAspect="1"/>
          </p:cNvPicPr>
          <p:nvPr/>
        </p:nvPicPr>
        <p:blipFill>
          <a:blip r:embed="rId2"/>
          <a:stretch>
            <a:fillRect/>
          </a:stretch>
        </p:blipFill>
        <p:spPr>
          <a:xfrm>
            <a:off x="0" y="590180"/>
            <a:ext cx="3017520" cy="2020542"/>
          </a:xfrm>
          <a:prstGeom prst="rect">
            <a:avLst/>
          </a:prstGeom>
        </p:spPr>
      </p:pic>
      <p:pic>
        <p:nvPicPr>
          <p:cNvPr id="11" name="Picture 10">
            <a:extLst>
              <a:ext uri="{FF2B5EF4-FFF2-40B4-BE49-F238E27FC236}">
                <a16:creationId xmlns:a16="http://schemas.microsoft.com/office/drawing/2014/main" id="{9BC1EA5B-F851-7A02-75C3-21FE5E809ED2}"/>
              </a:ext>
            </a:extLst>
          </p:cNvPr>
          <p:cNvPicPr>
            <a:picLocks noChangeAspect="1"/>
          </p:cNvPicPr>
          <p:nvPr/>
        </p:nvPicPr>
        <p:blipFill>
          <a:blip r:embed="rId3"/>
          <a:stretch>
            <a:fillRect/>
          </a:stretch>
        </p:blipFill>
        <p:spPr>
          <a:xfrm>
            <a:off x="3063240" y="590180"/>
            <a:ext cx="3017520" cy="2020542"/>
          </a:xfrm>
          <a:prstGeom prst="rect">
            <a:avLst/>
          </a:prstGeom>
        </p:spPr>
      </p:pic>
      <p:pic>
        <p:nvPicPr>
          <p:cNvPr id="13" name="Picture 12">
            <a:extLst>
              <a:ext uri="{FF2B5EF4-FFF2-40B4-BE49-F238E27FC236}">
                <a16:creationId xmlns:a16="http://schemas.microsoft.com/office/drawing/2014/main" id="{A4845C88-0ACB-C191-EA54-D4F2613F10F7}"/>
              </a:ext>
            </a:extLst>
          </p:cNvPr>
          <p:cNvPicPr>
            <a:picLocks noChangeAspect="1"/>
          </p:cNvPicPr>
          <p:nvPr/>
        </p:nvPicPr>
        <p:blipFill>
          <a:blip r:embed="rId4"/>
          <a:stretch>
            <a:fillRect/>
          </a:stretch>
        </p:blipFill>
        <p:spPr>
          <a:xfrm>
            <a:off x="6126480" y="590180"/>
            <a:ext cx="3017520" cy="2020542"/>
          </a:xfrm>
          <a:prstGeom prst="rect">
            <a:avLst/>
          </a:prstGeom>
        </p:spPr>
      </p:pic>
      <p:pic>
        <p:nvPicPr>
          <p:cNvPr id="15" name="Picture 14">
            <a:extLst>
              <a:ext uri="{FF2B5EF4-FFF2-40B4-BE49-F238E27FC236}">
                <a16:creationId xmlns:a16="http://schemas.microsoft.com/office/drawing/2014/main" id="{75AD5F96-66DB-BACD-068D-5E7F28480E91}"/>
              </a:ext>
            </a:extLst>
          </p:cNvPr>
          <p:cNvPicPr>
            <a:picLocks noChangeAspect="1"/>
          </p:cNvPicPr>
          <p:nvPr/>
        </p:nvPicPr>
        <p:blipFill>
          <a:blip r:embed="rId5"/>
          <a:stretch>
            <a:fillRect/>
          </a:stretch>
        </p:blipFill>
        <p:spPr>
          <a:xfrm>
            <a:off x="10522" y="2751023"/>
            <a:ext cx="3017520" cy="2020542"/>
          </a:xfrm>
          <a:prstGeom prst="rect">
            <a:avLst/>
          </a:prstGeom>
        </p:spPr>
      </p:pic>
      <p:pic>
        <p:nvPicPr>
          <p:cNvPr id="17" name="Picture 16">
            <a:extLst>
              <a:ext uri="{FF2B5EF4-FFF2-40B4-BE49-F238E27FC236}">
                <a16:creationId xmlns:a16="http://schemas.microsoft.com/office/drawing/2014/main" id="{DEFC1F56-2CD8-E2D1-2A53-87872742756E}"/>
              </a:ext>
            </a:extLst>
          </p:cNvPr>
          <p:cNvPicPr>
            <a:picLocks noChangeAspect="1"/>
          </p:cNvPicPr>
          <p:nvPr/>
        </p:nvPicPr>
        <p:blipFill>
          <a:blip r:embed="rId6"/>
          <a:stretch>
            <a:fillRect/>
          </a:stretch>
        </p:blipFill>
        <p:spPr>
          <a:xfrm>
            <a:off x="3063240" y="2751023"/>
            <a:ext cx="3017520" cy="2020542"/>
          </a:xfrm>
          <a:prstGeom prst="rect">
            <a:avLst/>
          </a:prstGeom>
        </p:spPr>
      </p:pic>
      <p:pic>
        <p:nvPicPr>
          <p:cNvPr id="19" name="Picture 18">
            <a:extLst>
              <a:ext uri="{FF2B5EF4-FFF2-40B4-BE49-F238E27FC236}">
                <a16:creationId xmlns:a16="http://schemas.microsoft.com/office/drawing/2014/main" id="{D28BB70A-7B37-1E75-C463-0FEBA0B7AD7B}"/>
              </a:ext>
            </a:extLst>
          </p:cNvPr>
          <p:cNvPicPr>
            <a:picLocks noChangeAspect="1"/>
          </p:cNvPicPr>
          <p:nvPr/>
        </p:nvPicPr>
        <p:blipFill>
          <a:blip r:embed="rId7"/>
          <a:stretch>
            <a:fillRect/>
          </a:stretch>
        </p:blipFill>
        <p:spPr>
          <a:xfrm>
            <a:off x="6126480" y="2751023"/>
            <a:ext cx="3017520" cy="2020542"/>
          </a:xfrm>
          <a:prstGeom prst="rect">
            <a:avLst/>
          </a:prstGeom>
        </p:spPr>
      </p:pic>
      <p:sp>
        <p:nvSpPr>
          <p:cNvPr id="20" name="Oval 19">
            <a:extLst>
              <a:ext uri="{FF2B5EF4-FFF2-40B4-BE49-F238E27FC236}">
                <a16:creationId xmlns:a16="http://schemas.microsoft.com/office/drawing/2014/main" id="{560E2017-8F8E-4F41-2846-32CCF0DC2653}"/>
              </a:ext>
            </a:extLst>
          </p:cNvPr>
          <p:cNvSpPr/>
          <p:nvPr/>
        </p:nvSpPr>
        <p:spPr>
          <a:xfrm>
            <a:off x="1840726" y="811374"/>
            <a:ext cx="667578" cy="30871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BEDFE6B-371E-E82D-0BD2-A72435FA7E7F}"/>
              </a:ext>
            </a:extLst>
          </p:cNvPr>
          <p:cNvSpPr/>
          <p:nvPr/>
        </p:nvSpPr>
        <p:spPr>
          <a:xfrm>
            <a:off x="7938052" y="901463"/>
            <a:ext cx="667578" cy="30871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C1AF5E8-608D-93E4-624C-73E95F9BAB43}"/>
              </a:ext>
            </a:extLst>
          </p:cNvPr>
          <p:cNvSpPr/>
          <p:nvPr/>
        </p:nvSpPr>
        <p:spPr>
          <a:xfrm>
            <a:off x="812353" y="2239943"/>
            <a:ext cx="1323234" cy="30871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EDF1AEC-AAB2-4991-7936-FA817E1B80A5}"/>
              </a:ext>
            </a:extLst>
          </p:cNvPr>
          <p:cNvSpPr/>
          <p:nvPr/>
        </p:nvSpPr>
        <p:spPr>
          <a:xfrm>
            <a:off x="823619" y="4400786"/>
            <a:ext cx="1323234" cy="30871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F0D27E4-004A-2E7A-EA4F-DE2CB3CE0808}"/>
              </a:ext>
            </a:extLst>
          </p:cNvPr>
          <p:cNvSpPr txBox="1"/>
          <p:nvPr/>
        </p:nvSpPr>
        <p:spPr>
          <a:xfrm>
            <a:off x="3504124" y="2459445"/>
            <a:ext cx="5198993" cy="307777"/>
          </a:xfrm>
          <a:prstGeom prst="rect">
            <a:avLst/>
          </a:prstGeom>
          <a:noFill/>
        </p:spPr>
        <p:txBody>
          <a:bodyPr wrap="square" rtlCol="0">
            <a:spAutoFit/>
          </a:bodyPr>
          <a:lstStyle/>
          <a:p>
            <a:r>
              <a:rPr lang="en-US" sz="1400" i="1" dirty="0"/>
              <a:t>MPI busy waiting at synchronization is cause of increased instructions</a:t>
            </a:r>
          </a:p>
        </p:txBody>
      </p:sp>
      <p:sp>
        <p:nvSpPr>
          <p:cNvPr id="28" name="Oval 27">
            <a:extLst>
              <a:ext uri="{FF2B5EF4-FFF2-40B4-BE49-F238E27FC236}">
                <a16:creationId xmlns:a16="http://schemas.microsoft.com/office/drawing/2014/main" id="{F1AF5AFC-5416-21C4-2309-9D1021AC3924}"/>
              </a:ext>
            </a:extLst>
          </p:cNvPr>
          <p:cNvSpPr/>
          <p:nvPr/>
        </p:nvSpPr>
        <p:spPr>
          <a:xfrm>
            <a:off x="4172770" y="3004016"/>
            <a:ext cx="798460" cy="39377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169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5" grpId="0" animBg="1"/>
      <p:bldP spid="26"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A8533-F554-09AB-A732-D0ADF6E287D8}"/>
              </a:ext>
            </a:extLst>
          </p:cNvPr>
          <p:cNvSpPr>
            <a:spLocks noGrp="1"/>
          </p:cNvSpPr>
          <p:nvPr>
            <p:ph type="title"/>
          </p:nvPr>
        </p:nvSpPr>
        <p:spPr/>
        <p:txBody>
          <a:bodyPr/>
          <a:lstStyle/>
          <a:p>
            <a:r>
              <a:rPr lang="en-US" dirty="0"/>
              <a:t>Correlation With </a:t>
            </a:r>
            <a:r>
              <a:rPr lang="en-US" dirty="0" err="1"/>
              <a:t>MPI_Allreduce</a:t>
            </a:r>
            <a:endParaRPr lang="en-US" dirty="0"/>
          </a:p>
        </p:txBody>
      </p:sp>
      <p:pic>
        <p:nvPicPr>
          <p:cNvPr id="10" name="Content Placeholder 9">
            <a:extLst>
              <a:ext uri="{FF2B5EF4-FFF2-40B4-BE49-F238E27FC236}">
                <a16:creationId xmlns:a16="http://schemas.microsoft.com/office/drawing/2014/main" id="{6E837956-7135-EB3E-0E5D-D0D7B4AC18CD}"/>
              </a:ext>
            </a:extLst>
          </p:cNvPr>
          <p:cNvPicPr>
            <a:picLocks noGrp="1" noChangeAspect="1"/>
          </p:cNvPicPr>
          <p:nvPr>
            <p:ph sz="half" idx="2"/>
          </p:nvPr>
        </p:nvPicPr>
        <p:blipFill>
          <a:blip r:embed="rId3"/>
          <a:stretch>
            <a:fillRect/>
          </a:stretch>
        </p:blipFill>
        <p:spPr>
          <a:xfrm>
            <a:off x="4879975" y="773113"/>
            <a:ext cx="3821112" cy="3821112"/>
          </a:xfrm>
        </p:spPr>
      </p:pic>
      <p:sp>
        <p:nvSpPr>
          <p:cNvPr id="5" name="Footer Placeholder 4">
            <a:extLst>
              <a:ext uri="{FF2B5EF4-FFF2-40B4-BE49-F238E27FC236}">
                <a16:creationId xmlns:a16="http://schemas.microsoft.com/office/drawing/2014/main" id="{0AE33875-1876-264C-75F6-597B9341FD37}"/>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6" name="Slide Number Placeholder 5">
            <a:extLst>
              <a:ext uri="{FF2B5EF4-FFF2-40B4-BE49-F238E27FC236}">
                <a16:creationId xmlns:a16="http://schemas.microsoft.com/office/drawing/2014/main" id="{60BBFFA3-5B96-1FF0-787E-64928F3685D4}"/>
              </a:ext>
            </a:extLst>
          </p:cNvPr>
          <p:cNvSpPr>
            <a:spLocks noGrp="1"/>
          </p:cNvSpPr>
          <p:nvPr>
            <p:ph type="sldNum" sz="quarter" idx="12"/>
          </p:nvPr>
        </p:nvSpPr>
        <p:spPr/>
        <p:txBody>
          <a:bodyPr/>
          <a:lstStyle/>
          <a:p>
            <a:fld id="{C311CFAC-FC75-9745-8A4F-846EC7C0E6EA}" type="slidenum">
              <a:rPr lang="en-US" altLang="en-US" smtClean="0"/>
              <a:pPr/>
              <a:t>18</a:t>
            </a:fld>
            <a:endParaRPr lang="en-US" altLang="en-US"/>
          </a:p>
        </p:txBody>
      </p:sp>
      <p:pic>
        <p:nvPicPr>
          <p:cNvPr id="7" name="Picture 6">
            <a:extLst>
              <a:ext uri="{FF2B5EF4-FFF2-40B4-BE49-F238E27FC236}">
                <a16:creationId xmlns:a16="http://schemas.microsoft.com/office/drawing/2014/main" id="{16D8841A-6C1B-0944-D0F3-E4FB474D605F}"/>
              </a:ext>
            </a:extLst>
          </p:cNvPr>
          <p:cNvPicPr>
            <a:picLocks noChangeAspect="1"/>
          </p:cNvPicPr>
          <p:nvPr/>
        </p:nvPicPr>
        <p:blipFill>
          <a:blip r:embed="rId4"/>
          <a:stretch>
            <a:fillRect/>
          </a:stretch>
        </p:blipFill>
        <p:spPr>
          <a:xfrm>
            <a:off x="955221" y="618030"/>
            <a:ext cx="3017520" cy="2020542"/>
          </a:xfrm>
          <a:prstGeom prst="rect">
            <a:avLst/>
          </a:prstGeom>
        </p:spPr>
      </p:pic>
      <p:pic>
        <p:nvPicPr>
          <p:cNvPr id="9" name="Picture 8">
            <a:extLst>
              <a:ext uri="{FF2B5EF4-FFF2-40B4-BE49-F238E27FC236}">
                <a16:creationId xmlns:a16="http://schemas.microsoft.com/office/drawing/2014/main" id="{E997DC8D-C514-92E8-0871-667C4FEA37D2}"/>
              </a:ext>
            </a:extLst>
          </p:cNvPr>
          <p:cNvPicPr>
            <a:picLocks noChangeAspect="1"/>
          </p:cNvPicPr>
          <p:nvPr/>
        </p:nvPicPr>
        <p:blipFill>
          <a:blip r:embed="rId5"/>
          <a:stretch>
            <a:fillRect/>
          </a:stretch>
        </p:blipFill>
        <p:spPr>
          <a:xfrm>
            <a:off x="955221" y="2697408"/>
            <a:ext cx="3017520" cy="2020542"/>
          </a:xfrm>
          <a:prstGeom prst="rect">
            <a:avLst/>
          </a:prstGeom>
        </p:spPr>
      </p:pic>
      <p:sp>
        <p:nvSpPr>
          <p:cNvPr id="11" name="Right Arrow 10">
            <a:extLst>
              <a:ext uri="{FF2B5EF4-FFF2-40B4-BE49-F238E27FC236}">
                <a16:creationId xmlns:a16="http://schemas.microsoft.com/office/drawing/2014/main" id="{8606C3D3-37C8-C046-391B-A27B04FF407B}"/>
              </a:ext>
            </a:extLst>
          </p:cNvPr>
          <p:cNvSpPr/>
          <p:nvPr/>
        </p:nvSpPr>
        <p:spPr>
          <a:xfrm>
            <a:off x="7052649" y="2638572"/>
            <a:ext cx="452674" cy="380245"/>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93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A045F9-295A-CBAB-EF4E-E9CCCDB56418}"/>
              </a:ext>
            </a:extLst>
          </p:cNvPr>
          <p:cNvSpPr>
            <a:spLocks noGrp="1"/>
          </p:cNvSpPr>
          <p:nvPr>
            <p:ph type="title"/>
          </p:nvPr>
        </p:nvSpPr>
        <p:spPr/>
        <p:txBody>
          <a:bodyPr/>
          <a:lstStyle/>
          <a:p>
            <a:r>
              <a:rPr lang="en-US" dirty="0"/>
              <a:t>Adding Sampling to Dig Deeper</a:t>
            </a:r>
          </a:p>
        </p:txBody>
      </p:sp>
      <p:sp>
        <p:nvSpPr>
          <p:cNvPr id="5" name="Footer Placeholder 4">
            <a:extLst>
              <a:ext uri="{FF2B5EF4-FFF2-40B4-BE49-F238E27FC236}">
                <a16:creationId xmlns:a16="http://schemas.microsoft.com/office/drawing/2014/main" id="{318DB857-8C36-C74E-B484-B9E1F9038F6F}"/>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6" name="Slide Number Placeholder 5">
            <a:extLst>
              <a:ext uri="{FF2B5EF4-FFF2-40B4-BE49-F238E27FC236}">
                <a16:creationId xmlns:a16="http://schemas.microsoft.com/office/drawing/2014/main" id="{37F12420-5D00-8CB7-54DE-C343518BC087}"/>
              </a:ext>
            </a:extLst>
          </p:cNvPr>
          <p:cNvSpPr>
            <a:spLocks noGrp="1"/>
          </p:cNvSpPr>
          <p:nvPr>
            <p:ph type="sldNum" sz="quarter" idx="12"/>
          </p:nvPr>
        </p:nvSpPr>
        <p:spPr/>
        <p:txBody>
          <a:bodyPr/>
          <a:lstStyle/>
          <a:p>
            <a:fld id="{C311CFAC-FC75-9745-8A4F-846EC7C0E6EA}" type="slidenum">
              <a:rPr lang="en-US" altLang="en-US" smtClean="0"/>
              <a:pPr/>
              <a:t>19</a:t>
            </a:fld>
            <a:endParaRPr lang="en-US" altLang="en-US"/>
          </a:p>
        </p:txBody>
      </p:sp>
      <p:pic>
        <p:nvPicPr>
          <p:cNvPr id="10" name="Picture 9">
            <a:extLst>
              <a:ext uri="{FF2B5EF4-FFF2-40B4-BE49-F238E27FC236}">
                <a16:creationId xmlns:a16="http://schemas.microsoft.com/office/drawing/2014/main" id="{8381AD60-B0F3-A81C-89A5-7DF14B31A9E7}"/>
              </a:ext>
            </a:extLst>
          </p:cNvPr>
          <p:cNvPicPr>
            <a:picLocks noChangeAspect="1"/>
          </p:cNvPicPr>
          <p:nvPr/>
        </p:nvPicPr>
        <p:blipFill>
          <a:blip r:embed="rId3"/>
          <a:stretch>
            <a:fillRect/>
          </a:stretch>
        </p:blipFill>
        <p:spPr>
          <a:xfrm>
            <a:off x="144117" y="2723057"/>
            <a:ext cx="7772400" cy="1902423"/>
          </a:xfrm>
          <a:prstGeom prst="rect">
            <a:avLst/>
          </a:prstGeom>
        </p:spPr>
      </p:pic>
      <p:pic>
        <p:nvPicPr>
          <p:cNvPr id="12" name="Picture 11">
            <a:extLst>
              <a:ext uri="{FF2B5EF4-FFF2-40B4-BE49-F238E27FC236}">
                <a16:creationId xmlns:a16="http://schemas.microsoft.com/office/drawing/2014/main" id="{37DE01CF-7E63-95C3-15AE-AA1B7A6A894C}"/>
              </a:ext>
            </a:extLst>
          </p:cNvPr>
          <p:cNvPicPr>
            <a:picLocks noChangeAspect="1"/>
          </p:cNvPicPr>
          <p:nvPr/>
        </p:nvPicPr>
        <p:blipFill>
          <a:blip r:embed="rId4"/>
          <a:stretch>
            <a:fillRect/>
          </a:stretch>
        </p:blipFill>
        <p:spPr>
          <a:xfrm>
            <a:off x="144117" y="655268"/>
            <a:ext cx="7772400" cy="1916482"/>
          </a:xfrm>
          <a:prstGeom prst="rect">
            <a:avLst/>
          </a:prstGeom>
        </p:spPr>
      </p:pic>
      <p:sp>
        <p:nvSpPr>
          <p:cNvPr id="13" name="Oval 12">
            <a:extLst>
              <a:ext uri="{FF2B5EF4-FFF2-40B4-BE49-F238E27FC236}">
                <a16:creationId xmlns:a16="http://schemas.microsoft.com/office/drawing/2014/main" id="{D5689382-DC26-B347-D2B1-56B05ADCFE07}"/>
              </a:ext>
            </a:extLst>
          </p:cNvPr>
          <p:cNvSpPr/>
          <p:nvPr/>
        </p:nvSpPr>
        <p:spPr>
          <a:xfrm>
            <a:off x="4648857" y="1459152"/>
            <a:ext cx="1323234" cy="30871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E7E2559-53B2-A028-4F64-CDE5884D3DC7}"/>
              </a:ext>
            </a:extLst>
          </p:cNvPr>
          <p:cNvSpPr/>
          <p:nvPr/>
        </p:nvSpPr>
        <p:spPr>
          <a:xfrm>
            <a:off x="4648857" y="3519911"/>
            <a:ext cx="1323234" cy="30871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83542DC-971D-548E-3649-C1E2625596A0}"/>
              </a:ext>
            </a:extLst>
          </p:cNvPr>
          <p:cNvSpPr/>
          <p:nvPr/>
        </p:nvSpPr>
        <p:spPr>
          <a:xfrm>
            <a:off x="244165" y="1040052"/>
            <a:ext cx="2116377" cy="54523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1D7BB1D-5E16-27D1-980B-5C6CF9A812C2}"/>
              </a:ext>
            </a:extLst>
          </p:cNvPr>
          <p:cNvSpPr/>
          <p:nvPr/>
        </p:nvSpPr>
        <p:spPr>
          <a:xfrm>
            <a:off x="169294" y="3075917"/>
            <a:ext cx="2116377" cy="54523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A03E9F1-1510-A16A-276B-C3B8AD7CA9C5}"/>
              </a:ext>
            </a:extLst>
          </p:cNvPr>
          <p:cNvSpPr txBox="1"/>
          <p:nvPr/>
        </p:nvSpPr>
        <p:spPr>
          <a:xfrm>
            <a:off x="6367217" y="1158873"/>
            <a:ext cx="832486" cy="307777"/>
          </a:xfrm>
          <a:prstGeom prst="rect">
            <a:avLst/>
          </a:prstGeom>
          <a:noFill/>
        </p:spPr>
        <p:txBody>
          <a:bodyPr wrap="square" rtlCol="0">
            <a:spAutoFit/>
          </a:bodyPr>
          <a:lstStyle/>
          <a:p>
            <a:r>
              <a:rPr lang="en-US" sz="1400" i="1" dirty="0"/>
              <a:t>Original</a:t>
            </a:r>
          </a:p>
        </p:txBody>
      </p:sp>
      <p:sp>
        <p:nvSpPr>
          <p:cNvPr id="18" name="TextBox 17">
            <a:extLst>
              <a:ext uri="{FF2B5EF4-FFF2-40B4-BE49-F238E27FC236}">
                <a16:creationId xmlns:a16="http://schemas.microsoft.com/office/drawing/2014/main" id="{E91A9A1E-821F-302B-C401-B449A8C6BC31}"/>
              </a:ext>
            </a:extLst>
          </p:cNvPr>
          <p:cNvSpPr txBox="1"/>
          <p:nvPr/>
        </p:nvSpPr>
        <p:spPr>
          <a:xfrm>
            <a:off x="6367217" y="3194647"/>
            <a:ext cx="832486" cy="307777"/>
          </a:xfrm>
          <a:prstGeom prst="rect">
            <a:avLst/>
          </a:prstGeom>
          <a:noFill/>
        </p:spPr>
        <p:txBody>
          <a:bodyPr wrap="square" rtlCol="0">
            <a:spAutoFit/>
          </a:bodyPr>
          <a:lstStyle/>
          <a:p>
            <a:r>
              <a:rPr lang="en-US" sz="1400" i="1" dirty="0"/>
              <a:t>No call</a:t>
            </a:r>
          </a:p>
        </p:txBody>
      </p:sp>
    </p:spTree>
    <p:extLst>
      <p:ext uri="{BB962C8B-B14F-4D97-AF65-F5344CB8AC3E}">
        <p14:creationId xmlns:p14="http://schemas.microsoft.com/office/powerpoint/2010/main" val="28490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249B0009-A385-334D-8B20-D4513D1F49DD}"/>
              </a:ext>
            </a:extLst>
          </p:cNvPr>
          <p:cNvSpPr>
            <a:spLocks noGrp="1"/>
          </p:cNvSpPr>
          <p:nvPr>
            <p:ph type="ctrTitle"/>
          </p:nvPr>
        </p:nvSpPr>
        <p:spPr>
          <a:xfrm>
            <a:off x="123643" y="98534"/>
            <a:ext cx="8896713" cy="1466192"/>
          </a:xfrm>
        </p:spPr>
        <p:txBody>
          <a:bodyPr>
            <a:normAutofit/>
          </a:bodyPr>
          <a:lstStyle/>
          <a:p>
            <a:r>
              <a:rPr lang="en-US" altLang="en-US" dirty="0"/>
              <a:t>Performance Debugging and Tuning of Flash-X with Data Analysis Tools</a:t>
            </a:r>
            <a:endParaRPr lang="en-US" altLang="en-US" sz="2800" dirty="0"/>
          </a:p>
        </p:txBody>
      </p:sp>
      <p:sp>
        <p:nvSpPr>
          <p:cNvPr id="3" name="Subtitle 2">
            <a:extLst>
              <a:ext uri="{FF2B5EF4-FFF2-40B4-BE49-F238E27FC236}">
                <a16:creationId xmlns:a16="http://schemas.microsoft.com/office/drawing/2014/main" id="{A0E55A7D-417C-684C-BF70-99DCF84C67B0}"/>
              </a:ext>
            </a:extLst>
          </p:cNvPr>
          <p:cNvSpPr>
            <a:spLocks noGrp="1"/>
          </p:cNvSpPr>
          <p:nvPr>
            <p:ph type="subTitle" idx="1"/>
          </p:nvPr>
        </p:nvSpPr>
        <p:spPr>
          <a:xfrm>
            <a:off x="1150268" y="1731163"/>
            <a:ext cx="6940551" cy="2196070"/>
          </a:xfrm>
        </p:spPr>
        <p:txBody>
          <a:bodyPr rtlCol="0">
            <a:normAutofit fontScale="92500" lnSpcReduction="20000"/>
          </a:bodyPr>
          <a:lstStyle/>
          <a:p>
            <a:pPr fontAlgn="auto">
              <a:spcAft>
                <a:spcPts val="0"/>
              </a:spcAft>
              <a:defRPr/>
            </a:pPr>
            <a:r>
              <a:rPr lang="en-US" sz="2400" u="sng" dirty="0">
                <a:ea typeface="+mn-ea"/>
              </a:rPr>
              <a:t>Kevin Huck</a:t>
            </a:r>
            <a:r>
              <a:rPr lang="en-US" sz="2400" baseline="30000" dirty="0"/>
              <a:t> *</a:t>
            </a:r>
            <a:r>
              <a:rPr lang="en-US" sz="2400" dirty="0"/>
              <a:t>, </a:t>
            </a:r>
            <a:r>
              <a:rPr lang="en-US" sz="2400" dirty="0" err="1"/>
              <a:t>Xingfu</a:t>
            </a:r>
            <a:r>
              <a:rPr lang="en-US" sz="2400" dirty="0"/>
              <a:t> Wu</a:t>
            </a:r>
            <a:r>
              <a:rPr lang="en-US" sz="2400" baseline="30000" dirty="0"/>
              <a:t>†</a:t>
            </a:r>
            <a:r>
              <a:rPr lang="en-US" sz="2400" dirty="0"/>
              <a:t>, </a:t>
            </a:r>
            <a:r>
              <a:rPr lang="en-US" sz="2400" dirty="0" err="1"/>
              <a:t>Anshu</a:t>
            </a:r>
            <a:r>
              <a:rPr lang="en-US" sz="2400" dirty="0"/>
              <a:t> Dubey</a:t>
            </a:r>
            <a:r>
              <a:rPr lang="en-US" sz="2400" baseline="30000" dirty="0"/>
              <a:t>†</a:t>
            </a:r>
            <a:r>
              <a:rPr lang="en-US" sz="2400" dirty="0"/>
              <a:t>, </a:t>
            </a:r>
            <a:r>
              <a:rPr lang="en-US" sz="2400" dirty="0" err="1"/>
              <a:t>Antigoni</a:t>
            </a:r>
            <a:r>
              <a:rPr lang="en-US" sz="2400" dirty="0"/>
              <a:t> </a:t>
            </a:r>
            <a:r>
              <a:rPr lang="en-US" sz="2400" dirty="0" err="1"/>
              <a:t>Georgiadou</a:t>
            </a:r>
            <a:r>
              <a:rPr lang="en-US" sz="2400" baseline="30000" dirty="0"/>
              <a:t>‡</a:t>
            </a:r>
            <a:r>
              <a:rPr lang="en-US" sz="2400" dirty="0"/>
              <a:t>, J. Austin Harris</a:t>
            </a:r>
            <a:r>
              <a:rPr lang="en-US" sz="2400" baseline="30000" dirty="0"/>
              <a:t>‡</a:t>
            </a:r>
            <a:r>
              <a:rPr lang="en-US" sz="2400" dirty="0"/>
              <a:t>, Tom </a:t>
            </a:r>
            <a:r>
              <a:rPr lang="en-US" sz="2400" dirty="0" err="1"/>
              <a:t>Klostermann</a:t>
            </a:r>
            <a:r>
              <a:rPr lang="en-US" sz="2400" baseline="30000" dirty="0"/>
              <a:t>†</a:t>
            </a:r>
            <a:r>
              <a:rPr lang="en-US" sz="2400" dirty="0"/>
              <a:t>, Matthew </a:t>
            </a:r>
            <a:r>
              <a:rPr lang="en-US" sz="2400" dirty="0" err="1"/>
              <a:t>Trappett</a:t>
            </a:r>
            <a:r>
              <a:rPr lang="en-US" sz="2400" baseline="30000" dirty="0"/>
              <a:t>*</a:t>
            </a:r>
            <a:r>
              <a:rPr lang="en-US" sz="2400" dirty="0"/>
              <a:t>, Klaus </a:t>
            </a:r>
            <a:r>
              <a:rPr lang="en-US" sz="2400" dirty="0" err="1"/>
              <a:t>Weide</a:t>
            </a:r>
            <a:r>
              <a:rPr lang="en-US" sz="2400" baseline="30000" dirty="0"/>
              <a:t>†</a:t>
            </a:r>
            <a:endParaRPr lang="en-US" sz="2400" dirty="0">
              <a:ea typeface="+mn-ea"/>
            </a:endParaRPr>
          </a:p>
          <a:p>
            <a:pPr fontAlgn="auto">
              <a:spcAft>
                <a:spcPts val="0"/>
              </a:spcAft>
              <a:defRPr/>
            </a:pPr>
            <a:r>
              <a:rPr lang="en-US" sz="2400" dirty="0">
                <a:ea typeface="+mn-ea"/>
                <a:hlinkClick r:id="rId3"/>
              </a:rPr>
              <a:t>khuck@cs.uoregon.edu</a:t>
            </a:r>
            <a:endParaRPr lang="en-US" sz="2400" dirty="0">
              <a:ea typeface="+mn-ea"/>
            </a:endParaRPr>
          </a:p>
          <a:p>
            <a:pPr fontAlgn="auto">
              <a:spcAft>
                <a:spcPts val="0"/>
              </a:spcAft>
              <a:defRPr/>
            </a:pPr>
            <a:endParaRPr lang="en-US" sz="2400" dirty="0"/>
          </a:p>
          <a:p>
            <a:pPr marL="342900" indent="-342900" fontAlgn="auto">
              <a:spcAft>
                <a:spcPts val="0"/>
              </a:spcAft>
              <a:buFont typeface="Arial" panose="020B0604020202020204" pitchFamily="34" charset="0"/>
              <a:buChar char="•"/>
              <a:defRPr/>
            </a:pPr>
            <a:r>
              <a:rPr lang="en-US" sz="2400" dirty="0"/>
              <a:t>University of Oregon, †Argonne National Laboratory, ‡Oak Ridge National Laboratory</a:t>
            </a:r>
          </a:p>
        </p:txBody>
      </p:sp>
      <p:pic>
        <p:nvPicPr>
          <p:cNvPr id="13315" name="Picture 5" descr="UO_logo.png">
            <a:extLst>
              <a:ext uri="{FF2B5EF4-FFF2-40B4-BE49-F238E27FC236}">
                <a16:creationId xmlns:a16="http://schemas.microsoft.com/office/drawing/2014/main" id="{FCC96CCA-C845-6D41-9F9E-534A3696E0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0399" y="3989893"/>
            <a:ext cx="2743200" cy="48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A925D854-8733-5B42-8FE2-ABD5B7AD37F1}"/>
              </a:ext>
            </a:extLst>
          </p:cNvPr>
          <p:cNvPicPr>
            <a:picLocks noChangeAspect="1"/>
          </p:cNvPicPr>
          <p:nvPr/>
        </p:nvPicPr>
        <p:blipFill>
          <a:blip r:embed="rId5"/>
          <a:stretch>
            <a:fillRect/>
          </a:stretch>
        </p:blipFill>
        <p:spPr>
          <a:xfrm>
            <a:off x="123643" y="2521355"/>
            <a:ext cx="2635250" cy="546100"/>
          </a:xfrm>
          <a:prstGeom prst="rect">
            <a:avLst/>
          </a:prstGeom>
        </p:spPr>
      </p:pic>
      <p:pic>
        <p:nvPicPr>
          <p:cNvPr id="7" name="Picture 9" descr="horizontal-logo-green-text.jpg">
            <a:extLst>
              <a:ext uri="{FF2B5EF4-FFF2-40B4-BE49-F238E27FC236}">
                <a16:creationId xmlns:a16="http://schemas.microsoft.com/office/drawing/2014/main" id="{142E97C9-56EF-2F45-8FC3-15786BBC7C72}"/>
              </a:ext>
            </a:extLst>
          </p:cNvPr>
          <p:cNvPicPr>
            <a:picLocks noChangeAspect="1"/>
          </p:cNvPicPr>
          <p:nvPr/>
        </p:nvPicPr>
        <p:blipFill>
          <a:blip r:embed="rId6"/>
          <a:srcRect/>
          <a:stretch>
            <a:fillRect/>
          </a:stretch>
        </p:blipFill>
        <p:spPr bwMode="auto">
          <a:xfrm>
            <a:off x="6686602" y="2644054"/>
            <a:ext cx="2186024" cy="365760"/>
          </a:xfrm>
          <a:prstGeom prst="rect">
            <a:avLst/>
          </a:prstGeom>
          <a:noFill/>
          <a:ln w="9525">
            <a:noFill/>
            <a:miter lim="800000"/>
            <a:headEnd/>
            <a:tailEnd/>
          </a:ln>
        </p:spPr>
      </p:pic>
      <p:sp>
        <p:nvSpPr>
          <p:cNvPr id="6" name="Footer Placeholder 5">
            <a:extLst>
              <a:ext uri="{FF2B5EF4-FFF2-40B4-BE49-F238E27FC236}">
                <a16:creationId xmlns:a16="http://schemas.microsoft.com/office/drawing/2014/main" id="{C0F7F6DF-AE66-3C11-C3F4-6901827E12CD}"/>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10" name="Slide Number Placeholder 9">
            <a:extLst>
              <a:ext uri="{FF2B5EF4-FFF2-40B4-BE49-F238E27FC236}">
                <a16:creationId xmlns:a16="http://schemas.microsoft.com/office/drawing/2014/main" id="{1095829D-F055-5F2A-FA77-E6F532624520}"/>
              </a:ext>
            </a:extLst>
          </p:cNvPr>
          <p:cNvSpPr>
            <a:spLocks noGrp="1"/>
          </p:cNvSpPr>
          <p:nvPr>
            <p:ph type="sldNum" sz="quarter" idx="12"/>
          </p:nvPr>
        </p:nvSpPr>
        <p:spPr/>
        <p:txBody>
          <a:bodyPr/>
          <a:lstStyle/>
          <a:p>
            <a:fld id="{529F7ADF-05FA-8747-89D6-6A58BD53D3B9}" type="slidenum">
              <a:rPr lang="en-US" altLang="en-US" smtClean="0"/>
              <a:pPr/>
              <a:t>2</a:t>
            </a:fld>
            <a:endParaRPr lang="en-US" altLang="en-US"/>
          </a:p>
        </p:txBody>
      </p:sp>
      <p:pic>
        <p:nvPicPr>
          <p:cNvPr id="1026" name="Picture 2">
            <a:extLst>
              <a:ext uri="{FF2B5EF4-FFF2-40B4-BE49-F238E27FC236}">
                <a16:creationId xmlns:a16="http://schemas.microsoft.com/office/drawing/2014/main" id="{56603AA6-9592-B73B-D15A-F57D5BA9AD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164" y="3754960"/>
            <a:ext cx="2743200" cy="959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ak Ridge National Laboratory: Solving the Big Problems | ORNL">
            <a:extLst>
              <a:ext uri="{FF2B5EF4-FFF2-40B4-BE49-F238E27FC236}">
                <a16:creationId xmlns:a16="http://schemas.microsoft.com/office/drawing/2014/main" id="{7837D628-DBED-D4A8-71A0-1ECE6D2F0F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2638" y="3902947"/>
            <a:ext cx="2743200" cy="6631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1D8BB-8F36-58A7-7518-6D124BE4CE4C}"/>
              </a:ext>
            </a:extLst>
          </p:cNvPr>
          <p:cNvSpPr>
            <a:spLocks noGrp="1"/>
          </p:cNvSpPr>
          <p:nvPr>
            <p:ph type="title"/>
          </p:nvPr>
        </p:nvSpPr>
        <p:spPr/>
        <p:txBody>
          <a:bodyPr/>
          <a:lstStyle/>
          <a:p>
            <a:r>
              <a:rPr lang="en-US" dirty="0"/>
              <a:t>Performance Conclusions</a:t>
            </a:r>
          </a:p>
        </p:txBody>
      </p:sp>
      <p:sp>
        <p:nvSpPr>
          <p:cNvPr id="5" name="Content Placeholder 4">
            <a:extLst>
              <a:ext uri="{FF2B5EF4-FFF2-40B4-BE49-F238E27FC236}">
                <a16:creationId xmlns:a16="http://schemas.microsoft.com/office/drawing/2014/main" id="{5EFBAB8C-A681-F2C0-C746-A52E92B2166B}"/>
              </a:ext>
            </a:extLst>
          </p:cNvPr>
          <p:cNvSpPr>
            <a:spLocks noGrp="1"/>
          </p:cNvSpPr>
          <p:nvPr>
            <p:ph idx="1"/>
          </p:nvPr>
        </p:nvSpPr>
        <p:spPr/>
        <p:txBody>
          <a:bodyPr>
            <a:normAutofit lnSpcReduction="10000"/>
          </a:bodyPr>
          <a:lstStyle/>
          <a:p>
            <a:r>
              <a:rPr lang="en-US" dirty="0"/>
              <a:t>High contention for memory subsystem from concurrent processes</a:t>
            </a:r>
          </a:p>
          <a:p>
            <a:r>
              <a:rPr lang="en-US" dirty="0"/>
              <a:t>Main computation is aggressively using ALLOCATABLE array variables and ALLOCATE/DEALLOCATE operations</a:t>
            </a:r>
          </a:p>
          <a:p>
            <a:r>
              <a:rPr lang="en-US" dirty="0"/>
              <a:t>Manual analysis determined that array variables in the Riemann computation don’t change over time – consistent size per process</a:t>
            </a:r>
          </a:p>
          <a:p>
            <a:r>
              <a:rPr lang="en-US" dirty="0"/>
              <a:t>Replace them with arrays that are allocated once and reused (configuration named ”static”)</a:t>
            </a:r>
          </a:p>
        </p:txBody>
      </p:sp>
      <p:sp>
        <p:nvSpPr>
          <p:cNvPr id="3" name="Footer Placeholder 2">
            <a:extLst>
              <a:ext uri="{FF2B5EF4-FFF2-40B4-BE49-F238E27FC236}">
                <a16:creationId xmlns:a16="http://schemas.microsoft.com/office/drawing/2014/main" id="{8F5463A5-2937-1333-68E4-6A42513E0820}"/>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4" name="Slide Number Placeholder 3">
            <a:extLst>
              <a:ext uri="{FF2B5EF4-FFF2-40B4-BE49-F238E27FC236}">
                <a16:creationId xmlns:a16="http://schemas.microsoft.com/office/drawing/2014/main" id="{DF3FF7E6-4170-15F8-344E-17919B25F35B}"/>
              </a:ext>
            </a:extLst>
          </p:cNvPr>
          <p:cNvSpPr>
            <a:spLocks noGrp="1"/>
          </p:cNvSpPr>
          <p:nvPr>
            <p:ph type="sldNum" sz="quarter" idx="12"/>
          </p:nvPr>
        </p:nvSpPr>
        <p:spPr/>
        <p:txBody>
          <a:bodyPr/>
          <a:lstStyle/>
          <a:p>
            <a:fld id="{D5A6766A-B4F9-0D4A-808F-F0199F7E1DF9}" type="slidenum">
              <a:rPr lang="en-US" altLang="en-US" smtClean="0"/>
              <a:pPr/>
              <a:t>20</a:t>
            </a:fld>
            <a:endParaRPr lang="en-US" altLang="en-US"/>
          </a:p>
        </p:txBody>
      </p:sp>
    </p:spTree>
    <p:extLst>
      <p:ext uri="{BB962C8B-B14F-4D97-AF65-F5344CB8AC3E}">
        <p14:creationId xmlns:p14="http://schemas.microsoft.com/office/powerpoint/2010/main" val="1334089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3A06FF-C360-B3C8-DF55-102862C47EBD}"/>
              </a:ext>
            </a:extLst>
          </p:cNvPr>
          <p:cNvSpPr>
            <a:spLocks noGrp="1"/>
          </p:cNvSpPr>
          <p:nvPr>
            <p:ph type="title"/>
          </p:nvPr>
        </p:nvSpPr>
        <p:spPr/>
        <p:txBody>
          <a:bodyPr/>
          <a:lstStyle/>
          <a:p>
            <a:r>
              <a:rPr lang="en-US" dirty="0"/>
              <a:t>Single Node Performance on Theta</a:t>
            </a:r>
          </a:p>
        </p:txBody>
      </p:sp>
      <p:pic>
        <p:nvPicPr>
          <p:cNvPr id="10" name="Content Placeholder 9">
            <a:extLst>
              <a:ext uri="{FF2B5EF4-FFF2-40B4-BE49-F238E27FC236}">
                <a16:creationId xmlns:a16="http://schemas.microsoft.com/office/drawing/2014/main" id="{16EAD627-F6E4-9EA6-937F-A1F757A1DA6F}"/>
              </a:ext>
            </a:extLst>
          </p:cNvPr>
          <p:cNvPicPr>
            <a:picLocks noGrp="1" noChangeAspect="1"/>
          </p:cNvPicPr>
          <p:nvPr>
            <p:ph sz="half" idx="1"/>
          </p:nvPr>
        </p:nvPicPr>
        <p:blipFill>
          <a:blip r:embed="rId2"/>
          <a:stretch>
            <a:fillRect/>
          </a:stretch>
        </p:blipFill>
        <p:spPr>
          <a:xfrm>
            <a:off x="180975" y="1239058"/>
            <a:ext cx="4314825" cy="2889222"/>
          </a:xfrm>
        </p:spPr>
      </p:pic>
      <p:pic>
        <p:nvPicPr>
          <p:cNvPr id="12" name="Content Placeholder 11">
            <a:extLst>
              <a:ext uri="{FF2B5EF4-FFF2-40B4-BE49-F238E27FC236}">
                <a16:creationId xmlns:a16="http://schemas.microsoft.com/office/drawing/2014/main" id="{4735425D-AD4E-C92B-6237-F8ABEED3DA75}"/>
              </a:ext>
            </a:extLst>
          </p:cNvPr>
          <p:cNvPicPr>
            <a:picLocks noGrp="1" noChangeAspect="1"/>
          </p:cNvPicPr>
          <p:nvPr>
            <p:ph sz="half" idx="2"/>
          </p:nvPr>
        </p:nvPicPr>
        <p:blipFill>
          <a:blip r:embed="rId3"/>
          <a:stretch>
            <a:fillRect/>
          </a:stretch>
        </p:blipFill>
        <p:spPr>
          <a:xfrm>
            <a:off x="4648200" y="1249156"/>
            <a:ext cx="4284663" cy="2869025"/>
          </a:xfrm>
        </p:spPr>
      </p:pic>
      <p:sp>
        <p:nvSpPr>
          <p:cNvPr id="4" name="Footer Placeholder 3">
            <a:extLst>
              <a:ext uri="{FF2B5EF4-FFF2-40B4-BE49-F238E27FC236}">
                <a16:creationId xmlns:a16="http://schemas.microsoft.com/office/drawing/2014/main" id="{9EEC8910-DB4C-BF6D-E5FF-A25750D6A60D}"/>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D386D45B-63BC-73CB-08B9-5E3383D94E42}"/>
              </a:ext>
            </a:extLst>
          </p:cNvPr>
          <p:cNvSpPr>
            <a:spLocks noGrp="1"/>
          </p:cNvSpPr>
          <p:nvPr>
            <p:ph type="sldNum" sz="quarter" idx="12"/>
          </p:nvPr>
        </p:nvSpPr>
        <p:spPr/>
        <p:txBody>
          <a:bodyPr/>
          <a:lstStyle/>
          <a:p>
            <a:fld id="{E758CF0C-250E-7F48-AF3C-1DAAD85AA699}" type="slidenum">
              <a:rPr lang="en-US" altLang="en-US" smtClean="0"/>
              <a:pPr/>
              <a:t>21</a:t>
            </a:fld>
            <a:endParaRPr lang="en-US" altLang="en-US" dirty="0"/>
          </a:p>
        </p:txBody>
      </p:sp>
      <p:sp>
        <p:nvSpPr>
          <p:cNvPr id="13" name="Oval 12">
            <a:extLst>
              <a:ext uri="{FF2B5EF4-FFF2-40B4-BE49-F238E27FC236}">
                <a16:creationId xmlns:a16="http://schemas.microsoft.com/office/drawing/2014/main" id="{9C838840-227B-DABC-C115-C28A1C737D97}"/>
              </a:ext>
            </a:extLst>
          </p:cNvPr>
          <p:cNvSpPr/>
          <p:nvPr/>
        </p:nvSpPr>
        <p:spPr>
          <a:xfrm>
            <a:off x="706171" y="1504421"/>
            <a:ext cx="1623163" cy="69557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A0B36F1-3223-A153-534B-66399A66EC44}"/>
              </a:ext>
            </a:extLst>
          </p:cNvPr>
          <p:cNvSpPr/>
          <p:nvPr/>
        </p:nvSpPr>
        <p:spPr>
          <a:xfrm>
            <a:off x="5167368" y="1558647"/>
            <a:ext cx="1623163" cy="37879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118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8E308E2-40E1-E188-8C7A-5E470A7ACD83}"/>
              </a:ext>
            </a:extLst>
          </p:cNvPr>
          <p:cNvPicPr>
            <a:picLocks noChangeAspect="1"/>
          </p:cNvPicPr>
          <p:nvPr/>
        </p:nvPicPr>
        <p:blipFill>
          <a:blip r:embed="rId3"/>
          <a:srcRect/>
          <a:stretch/>
        </p:blipFill>
        <p:spPr>
          <a:xfrm>
            <a:off x="4052227" y="667377"/>
            <a:ext cx="3140844" cy="2103120"/>
          </a:xfrm>
          <a:prstGeom prst="rect">
            <a:avLst/>
          </a:prstGeom>
        </p:spPr>
      </p:pic>
      <p:sp>
        <p:nvSpPr>
          <p:cNvPr id="2" name="Title 1">
            <a:extLst>
              <a:ext uri="{FF2B5EF4-FFF2-40B4-BE49-F238E27FC236}">
                <a16:creationId xmlns:a16="http://schemas.microsoft.com/office/drawing/2014/main" id="{2B3741A3-51FD-B4AF-8A03-77446E0D9F3B}"/>
              </a:ext>
            </a:extLst>
          </p:cNvPr>
          <p:cNvSpPr>
            <a:spLocks noGrp="1"/>
          </p:cNvSpPr>
          <p:nvPr>
            <p:ph type="title"/>
          </p:nvPr>
        </p:nvSpPr>
        <p:spPr/>
        <p:txBody>
          <a:bodyPr/>
          <a:lstStyle/>
          <a:p>
            <a:r>
              <a:rPr lang="en-US" dirty="0"/>
              <a:t>Reduction in L1_DCM, Resource Stalls</a:t>
            </a:r>
          </a:p>
        </p:txBody>
      </p:sp>
      <p:sp>
        <p:nvSpPr>
          <p:cNvPr id="5" name="Footer Placeholder 4">
            <a:extLst>
              <a:ext uri="{FF2B5EF4-FFF2-40B4-BE49-F238E27FC236}">
                <a16:creationId xmlns:a16="http://schemas.microsoft.com/office/drawing/2014/main" id="{3D473645-E299-66CB-CF75-B5D21614ABB3}"/>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6" name="Slide Number Placeholder 5">
            <a:extLst>
              <a:ext uri="{FF2B5EF4-FFF2-40B4-BE49-F238E27FC236}">
                <a16:creationId xmlns:a16="http://schemas.microsoft.com/office/drawing/2014/main" id="{F71C841F-7C5C-DED7-AECF-C458726AE495}"/>
              </a:ext>
            </a:extLst>
          </p:cNvPr>
          <p:cNvSpPr>
            <a:spLocks noGrp="1"/>
          </p:cNvSpPr>
          <p:nvPr>
            <p:ph type="sldNum" sz="quarter" idx="12"/>
          </p:nvPr>
        </p:nvSpPr>
        <p:spPr/>
        <p:txBody>
          <a:bodyPr/>
          <a:lstStyle/>
          <a:p>
            <a:fld id="{C311CFAC-FC75-9745-8A4F-846EC7C0E6EA}" type="slidenum">
              <a:rPr lang="en-US" altLang="en-US" smtClean="0"/>
              <a:pPr/>
              <a:t>22</a:t>
            </a:fld>
            <a:endParaRPr lang="en-US" altLang="en-US"/>
          </a:p>
        </p:txBody>
      </p:sp>
      <p:pic>
        <p:nvPicPr>
          <p:cNvPr id="10" name="Content Placeholder 9">
            <a:extLst>
              <a:ext uri="{FF2B5EF4-FFF2-40B4-BE49-F238E27FC236}">
                <a16:creationId xmlns:a16="http://schemas.microsoft.com/office/drawing/2014/main" id="{1D631614-BAEB-61BF-A633-C87CAA2E7391}"/>
              </a:ext>
            </a:extLst>
          </p:cNvPr>
          <p:cNvPicPr>
            <a:picLocks noGrp="1" noChangeAspect="1"/>
          </p:cNvPicPr>
          <p:nvPr>
            <p:ph sz="half" idx="4294967295"/>
          </p:nvPr>
        </p:nvPicPr>
        <p:blipFill>
          <a:blip r:embed="rId4"/>
          <a:stretch>
            <a:fillRect/>
          </a:stretch>
        </p:blipFill>
        <p:spPr>
          <a:xfrm>
            <a:off x="1950929" y="2619470"/>
            <a:ext cx="3140075" cy="2103120"/>
          </a:xfrm>
        </p:spPr>
      </p:pic>
      <p:pic>
        <p:nvPicPr>
          <p:cNvPr id="14" name="Picture 13">
            <a:extLst>
              <a:ext uri="{FF2B5EF4-FFF2-40B4-BE49-F238E27FC236}">
                <a16:creationId xmlns:a16="http://schemas.microsoft.com/office/drawing/2014/main" id="{848533B1-9DF8-DB4D-ACD1-31766DCA18C7}"/>
              </a:ext>
            </a:extLst>
          </p:cNvPr>
          <p:cNvPicPr>
            <a:picLocks noChangeAspect="1"/>
          </p:cNvPicPr>
          <p:nvPr/>
        </p:nvPicPr>
        <p:blipFill>
          <a:blip r:embed="rId5"/>
          <a:stretch>
            <a:fillRect/>
          </a:stretch>
        </p:blipFill>
        <p:spPr>
          <a:xfrm>
            <a:off x="5963187" y="2646569"/>
            <a:ext cx="3140843" cy="2103120"/>
          </a:xfrm>
          <a:prstGeom prst="rect">
            <a:avLst/>
          </a:prstGeom>
        </p:spPr>
      </p:pic>
      <p:sp>
        <p:nvSpPr>
          <p:cNvPr id="15" name="Oval 14">
            <a:extLst>
              <a:ext uri="{FF2B5EF4-FFF2-40B4-BE49-F238E27FC236}">
                <a16:creationId xmlns:a16="http://schemas.microsoft.com/office/drawing/2014/main" id="{A18859E7-57A0-B06E-3060-7B91CA9A2AF2}"/>
              </a:ext>
            </a:extLst>
          </p:cNvPr>
          <p:cNvSpPr/>
          <p:nvPr/>
        </p:nvSpPr>
        <p:spPr>
          <a:xfrm>
            <a:off x="3102050" y="2896519"/>
            <a:ext cx="280657" cy="1991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161DE72-EB76-F1D2-3840-48A34BECFE29}"/>
              </a:ext>
            </a:extLst>
          </p:cNvPr>
          <p:cNvSpPr/>
          <p:nvPr/>
        </p:nvSpPr>
        <p:spPr>
          <a:xfrm>
            <a:off x="7575973" y="2938835"/>
            <a:ext cx="280657" cy="1991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Content Placeholder 9">
            <a:extLst>
              <a:ext uri="{FF2B5EF4-FFF2-40B4-BE49-F238E27FC236}">
                <a16:creationId xmlns:a16="http://schemas.microsoft.com/office/drawing/2014/main" id="{91A17570-7029-4B94-9441-0CD3AAAE33D0}"/>
              </a:ext>
            </a:extLst>
          </p:cNvPr>
          <p:cNvPicPr>
            <a:picLocks noChangeAspect="1"/>
          </p:cNvPicPr>
          <p:nvPr/>
        </p:nvPicPr>
        <p:blipFill>
          <a:blip r:embed="rId6"/>
          <a:stretch>
            <a:fillRect/>
          </a:stretch>
        </p:blipFill>
        <p:spPr>
          <a:xfrm>
            <a:off x="53020" y="613180"/>
            <a:ext cx="3140843" cy="2103120"/>
          </a:xfrm>
          <a:prstGeom prst="rect">
            <a:avLst/>
          </a:prstGeom>
        </p:spPr>
      </p:pic>
      <p:sp>
        <p:nvSpPr>
          <p:cNvPr id="7" name="Oval 6">
            <a:extLst>
              <a:ext uri="{FF2B5EF4-FFF2-40B4-BE49-F238E27FC236}">
                <a16:creationId xmlns:a16="http://schemas.microsoft.com/office/drawing/2014/main" id="{2C2257F7-52B4-D6D3-B4B6-6CFFFCF0285F}"/>
              </a:ext>
            </a:extLst>
          </p:cNvPr>
          <p:cNvSpPr/>
          <p:nvPr/>
        </p:nvSpPr>
        <p:spPr>
          <a:xfrm>
            <a:off x="1301411" y="887160"/>
            <a:ext cx="280657" cy="1991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C487D-7FCC-68A2-B282-ECD4A7A0AD8A}"/>
              </a:ext>
            </a:extLst>
          </p:cNvPr>
          <p:cNvSpPr>
            <a:spLocks noGrp="1"/>
          </p:cNvSpPr>
          <p:nvPr>
            <p:ph type="title"/>
          </p:nvPr>
        </p:nvSpPr>
        <p:spPr/>
        <p:txBody>
          <a:bodyPr/>
          <a:lstStyle/>
          <a:p>
            <a:r>
              <a:rPr lang="en-US" dirty="0"/>
              <a:t>Reserving a Core for the OS</a:t>
            </a:r>
          </a:p>
        </p:txBody>
      </p:sp>
      <p:sp>
        <p:nvSpPr>
          <p:cNvPr id="11" name="Content Placeholder 10">
            <a:extLst>
              <a:ext uri="{FF2B5EF4-FFF2-40B4-BE49-F238E27FC236}">
                <a16:creationId xmlns:a16="http://schemas.microsoft.com/office/drawing/2014/main" id="{EA609FEF-00A7-9F50-A61C-655D3F931504}"/>
              </a:ext>
            </a:extLst>
          </p:cNvPr>
          <p:cNvSpPr>
            <a:spLocks noGrp="1"/>
          </p:cNvSpPr>
          <p:nvPr>
            <p:ph idx="1"/>
          </p:nvPr>
        </p:nvSpPr>
        <p:spPr/>
        <p:txBody>
          <a:bodyPr>
            <a:normAutofit/>
          </a:bodyPr>
          <a:lstStyle/>
          <a:p>
            <a:r>
              <a:rPr lang="en-US" sz="2000" dirty="0"/>
              <a:t>ALCF has instructions on reserving a core for the OS (specialization)</a:t>
            </a:r>
          </a:p>
          <a:p>
            <a:r>
              <a:rPr lang="en-US" sz="2000" dirty="0"/>
              <a:t>Only runs on 63 cores</a:t>
            </a:r>
          </a:p>
          <a:p>
            <a:r>
              <a:rPr lang="en-US" sz="2000" dirty="0"/>
              <a:t>didn’t have as significant effect on </a:t>
            </a:r>
            <a:r>
              <a:rPr lang="en-US" sz="2000" dirty="0" err="1"/>
              <a:t>orig</a:t>
            </a:r>
            <a:r>
              <a:rPr lang="en-US" sz="2000" dirty="0"/>
              <a:t>, </a:t>
            </a:r>
            <a:r>
              <a:rPr lang="en-US" sz="2000" dirty="0" err="1"/>
              <a:t>nocall</a:t>
            </a:r>
            <a:endParaRPr lang="en-US" sz="2000" dirty="0"/>
          </a:p>
        </p:txBody>
      </p:sp>
      <p:sp>
        <p:nvSpPr>
          <p:cNvPr id="5" name="Footer Placeholder 4">
            <a:extLst>
              <a:ext uri="{FF2B5EF4-FFF2-40B4-BE49-F238E27FC236}">
                <a16:creationId xmlns:a16="http://schemas.microsoft.com/office/drawing/2014/main" id="{3D7D8C27-2F49-B66A-3A1D-485F0DA23BC7}"/>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6" name="Slide Number Placeholder 5">
            <a:extLst>
              <a:ext uri="{FF2B5EF4-FFF2-40B4-BE49-F238E27FC236}">
                <a16:creationId xmlns:a16="http://schemas.microsoft.com/office/drawing/2014/main" id="{2483D0D5-5D30-EAAD-76CC-4972A4E77D83}"/>
              </a:ext>
            </a:extLst>
          </p:cNvPr>
          <p:cNvSpPr>
            <a:spLocks noGrp="1"/>
          </p:cNvSpPr>
          <p:nvPr>
            <p:ph type="sldNum" sz="quarter" idx="12"/>
          </p:nvPr>
        </p:nvSpPr>
        <p:spPr/>
        <p:txBody>
          <a:bodyPr/>
          <a:lstStyle/>
          <a:p>
            <a:fld id="{C311CFAC-FC75-9745-8A4F-846EC7C0E6EA}" type="slidenum">
              <a:rPr lang="en-US" altLang="en-US" smtClean="0"/>
              <a:pPr/>
              <a:t>23</a:t>
            </a:fld>
            <a:endParaRPr lang="en-US" altLang="en-US"/>
          </a:p>
        </p:txBody>
      </p:sp>
      <p:pic>
        <p:nvPicPr>
          <p:cNvPr id="13" name="Picture 12">
            <a:extLst>
              <a:ext uri="{FF2B5EF4-FFF2-40B4-BE49-F238E27FC236}">
                <a16:creationId xmlns:a16="http://schemas.microsoft.com/office/drawing/2014/main" id="{D02CF817-9006-F0CD-5CFC-5F9D673450CF}"/>
              </a:ext>
            </a:extLst>
          </p:cNvPr>
          <p:cNvPicPr>
            <a:picLocks noChangeAspect="1"/>
          </p:cNvPicPr>
          <p:nvPr/>
        </p:nvPicPr>
        <p:blipFill>
          <a:blip r:embed="rId2"/>
          <a:stretch>
            <a:fillRect/>
          </a:stretch>
        </p:blipFill>
        <p:spPr>
          <a:xfrm>
            <a:off x="4501013" y="1658301"/>
            <a:ext cx="4642987" cy="3108960"/>
          </a:xfrm>
          <a:prstGeom prst="rect">
            <a:avLst/>
          </a:prstGeom>
        </p:spPr>
      </p:pic>
      <p:pic>
        <p:nvPicPr>
          <p:cNvPr id="4" name="Content Placeholder 9">
            <a:extLst>
              <a:ext uri="{FF2B5EF4-FFF2-40B4-BE49-F238E27FC236}">
                <a16:creationId xmlns:a16="http://schemas.microsoft.com/office/drawing/2014/main" id="{CEF6D5A7-6AAC-9014-523E-B74ADF827712}"/>
              </a:ext>
            </a:extLst>
          </p:cNvPr>
          <p:cNvPicPr>
            <a:picLocks noChangeAspect="1"/>
          </p:cNvPicPr>
          <p:nvPr/>
        </p:nvPicPr>
        <p:blipFill>
          <a:blip r:embed="rId3"/>
          <a:stretch>
            <a:fillRect/>
          </a:stretch>
        </p:blipFill>
        <p:spPr>
          <a:xfrm>
            <a:off x="0" y="1658301"/>
            <a:ext cx="4642986" cy="3108960"/>
          </a:xfrm>
          <a:prstGeom prst="rect">
            <a:avLst/>
          </a:prstGeom>
        </p:spPr>
      </p:pic>
      <p:sp>
        <p:nvSpPr>
          <p:cNvPr id="8" name="Right Arrow 7">
            <a:extLst>
              <a:ext uri="{FF2B5EF4-FFF2-40B4-BE49-F238E27FC236}">
                <a16:creationId xmlns:a16="http://schemas.microsoft.com/office/drawing/2014/main" id="{36EC3353-0669-D679-EE55-37508F1725E8}"/>
              </a:ext>
            </a:extLst>
          </p:cNvPr>
          <p:cNvSpPr/>
          <p:nvPr/>
        </p:nvSpPr>
        <p:spPr>
          <a:xfrm>
            <a:off x="3911048" y="3215309"/>
            <a:ext cx="589965" cy="313082"/>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59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E41ACCF-E07C-E689-C3D7-4C69A8AE0C71}"/>
              </a:ext>
            </a:extLst>
          </p:cNvPr>
          <p:cNvPicPr>
            <a:picLocks noChangeAspect="1"/>
          </p:cNvPicPr>
          <p:nvPr/>
        </p:nvPicPr>
        <p:blipFill>
          <a:blip r:embed="rId2"/>
          <a:stretch>
            <a:fillRect/>
          </a:stretch>
        </p:blipFill>
        <p:spPr>
          <a:xfrm>
            <a:off x="4654921" y="783384"/>
            <a:ext cx="4346590" cy="731520"/>
          </a:xfrm>
          <a:prstGeom prst="rect">
            <a:avLst/>
          </a:prstGeom>
          <a:ln>
            <a:solidFill>
              <a:schemeClr val="tx1"/>
            </a:solidFill>
          </a:ln>
        </p:spPr>
      </p:pic>
      <p:sp>
        <p:nvSpPr>
          <p:cNvPr id="7" name="Title 6">
            <a:extLst>
              <a:ext uri="{FF2B5EF4-FFF2-40B4-BE49-F238E27FC236}">
                <a16:creationId xmlns:a16="http://schemas.microsoft.com/office/drawing/2014/main" id="{01B25959-36A3-FCB2-C450-CB25C7958873}"/>
              </a:ext>
            </a:extLst>
          </p:cNvPr>
          <p:cNvSpPr>
            <a:spLocks noGrp="1"/>
          </p:cNvSpPr>
          <p:nvPr>
            <p:ph type="title"/>
          </p:nvPr>
        </p:nvSpPr>
        <p:spPr/>
        <p:txBody>
          <a:bodyPr/>
          <a:lstStyle/>
          <a:p>
            <a:r>
              <a:rPr lang="en-US" dirty="0"/>
              <a:t>Final Results: Theta</a:t>
            </a:r>
          </a:p>
        </p:txBody>
      </p:sp>
      <p:sp>
        <p:nvSpPr>
          <p:cNvPr id="5" name="Footer Placeholder 4">
            <a:extLst>
              <a:ext uri="{FF2B5EF4-FFF2-40B4-BE49-F238E27FC236}">
                <a16:creationId xmlns:a16="http://schemas.microsoft.com/office/drawing/2014/main" id="{010FEEDE-4261-615B-B928-82FF34F5218C}"/>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6" name="Slide Number Placeholder 5">
            <a:extLst>
              <a:ext uri="{FF2B5EF4-FFF2-40B4-BE49-F238E27FC236}">
                <a16:creationId xmlns:a16="http://schemas.microsoft.com/office/drawing/2014/main" id="{85F99CC3-EA69-B323-554E-A06FF69E50B2}"/>
              </a:ext>
            </a:extLst>
          </p:cNvPr>
          <p:cNvSpPr>
            <a:spLocks noGrp="1"/>
          </p:cNvSpPr>
          <p:nvPr>
            <p:ph type="sldNum" sz="quarter" idx="12"/>
          </p:nvPr>
        </p:nvSpPr>
        <p:spPr/>
        <p:txBody>
          <a:bodyPr/>
          <a:lstStyle/>
          <a:p>
            <a:fld id="{C311CFAC-FC75-9745-8A4F-846EC7C0E6EA}" type="slidenum">
              <a:rPr lang="en-US" altLang="en-US" smtClean="0"/>
              <a:pPr/>
              <a:t>24</a:t>
            </a:fld>
            <a:endParaRPr lang="en-US" altLang="en-US"/>
          </a:p>
        </p:txBody>
      </p:sp>
      <p:pic>
        <p:nvPicPr>
          <p:cNvPr id="16" name="Picture 15">
            <a:extLst>
              <a:ext uri="{FF2B5EF4-FFF2-40B4-BE49-F238E27FC236}">
                <a16:creationId xmlns:a16="http://schemas.microsoft.com/office/drawing/2014/main" id="{6DB7C002-3BC7-38C8-098C-BCFCD2AC3C67}"/>
              </a:ext>
            </a:extLst>
          </p:cNvPr>
          <p:cNvPicPr>
            <a:picLocks noChangeAspect="1"/>
          </p:cNvPicPr>
          <p:nvPr/>
        </p:nvPicPr>
        <p:blipFill>
          <a:blip r:embed="rId3"/>
          <a:stretch>
            <a:fillRect/>
          </a:stretch>
        </p:blipFill>
        <p:spPr>
          <a:xfrm>
            <a:off x="174472" y="783384"/>
            <a:ext cx="4397528" cy="731520"/>
          </a:xfrm>
          <a:prstGeom prst="rect">
            <a:avLst/>
          </a:prstGeom>
          <a:ln>
            <a:solidFill>
              <a:schemeClr val="tx1"/>
            </a:solidFill>
          </a:ln>
        </p:spPr>
      </p:pic>
      <p:pic>
        <p:nvPicPr>
          <p:cNvPr id="17" name="Picture 16">
            <a:extLst>
              <a:ext uri="{FF2B5EF4-FFF2-40B4-BE49-F238E27FC236}">
                <a16:creationId xmlns:a16="http://schemas.microsoft.com/office/drawing/2014/main" id="{34EC6C89-0542-D30C-398F-7E660FEF065A}"/>
              </a:ext>
            </a:extLst>
          </p:cNvPr>
          <p:cNvPicPr>
            <a:picLocks noChangeAspect="1"/>
          </p:cNvPicPr>
          <p:nvPr/>
        </p:nvPicPr>
        <p:blipFill>
          <a:blip r:embed="rId4"/>
          <a:stretch>
            <a:fillRect/>
          </a:stretch>
        </p:blipFill>
        <p:spPr>
          <a:xfrm>
            <a:off x="0" y="1631510"/>
            <a:ext cx="4918842" cy="731520"/>
          </a:xfrm>
          <a:prstGeom prst="rect">
            <a:avLst/>
          </a:prstGeom>
        </p:spPr>
      </p:pic>
      <p:pic>
        <p:nvPicPr>
          <p:cNvPr id="19" name="Picture 18">
            <a:extLst>
              <a:ext uri="{FF2B5EF4-FFF2-40B4-BE49-F238E27FC236}">
                <a16:creationId xmlns:a16="http://schemas.microsoft.com/office/drawing/2014/main" id="{F42DB6DF-4344-F776-C54E-DF3BC0F9C729}"/>
              </a:ext>
            </a:extLst>
          </p:cNvPr>
          <p:cNvPicPr>
            <a:picLocks noChangeAspect="1"/>
          </p:cNvPicPr>
          <p:nvPr/>
        </p:nvPicPr>
        <p:blipFill>
          <a:blip r:embed="rId5"/>
          <a:stretch>
            <a:fillRect/>
          </a:stretch>
        </p:blipFill>
        <p:spPr>
          <a:xfrm>
            <a:off x="44444" y="2545910"/>
            <a:ext cx="5120640" cy="731520"/>
          </a:xfrm>
          <a:prstGeom prst="rect">
            <a:avLst/>
          </a:prstGeom>
        </p:spPr>
      </p:pic>
      <p:pic>
        <p:nvPicPr>
          <p:cNvPr id="20" name="Picture 19">
            <a:extLst>
              <a:ext uri="{FF2B5EF4-FFF2-40B4-BE49-F238E27FC236}">
                <a16:creationId xmlns:a16="http://schemas.microsoft.com/office/drawing/2014/main" id="{DF583B4E-AC41-CBBD-0160-71EFC26B88A2}"/>
              </a:ext>
            </a:extLst>
          </p:cNvPr>
          <p:cNvPicPr>
            <a:picLocks noChangeAspect="1"/>
          </p:cNvPicPr>
          <p:nvPr/>
        </p:nvPicPr>
        <p:blipFill>
          <a:blip r:embed="rId6"/>
          <a:stretch>
            <a:fillRect/>
          </a:stretch>
        </p:blipFill>
        <p:spPr>
          <a:xfrm>
            <a:off x="24564" y="3460310"/>
            <a:ext cx="5120640" cy="731520"/>
          </a:xfrm>
          <a:prstGeom prst="rect">
            <a:avLst/>
          </a:prstGeom>
        </p:spPr>
      </p:pic>
      <p:pic>
        <p:nvPicPr>
          <p:cNvPr id="22" name="Picture 21">
            <a:extLst>
              <a:ext uri="{FF2B5EF4-FFF2-40B4-BE49-F238E27FC236}">
                <a16:creationId xmlns:a16="http://schemas.microsoft.com/office/drawing/2014/main" id="{FB34D0DF-4056-AD7A-D9E4-0E603A843061}"/>
              </a:ext>
            </a:extLst>
          </p:cNvPr>
          <p:cNvPicPr>
            <a:picLocks noChangeAspect="1"/>
          </p:cNvPicPr>
          <p:nvPr/>
        </p:nvPicPr>
        <p:blipFill rotWithShape="1">
          <a:blip r:embed="rId7"/>
          <a:srcRect r="28090"/>
          <a:stretch/>
        </p:blipFill>
        <p:spPr>
          <a:xfrm>
            <a:off x="5145205" y="1617264"/>
            <a:ext cx="3541596" cy="731520"/>
          </a:xfrm>
          <a:prstGeom prst="rect">
            <a:avLst/>
          </a:prstGeom>
        </p:spPr>
      </p:pic>
      <p:pic>
        <p:nvPicPr>
          <p:cNvPr id="23" name="Picture 22">
            <a:extLst>
              <a:ext uri="{FF2B5EF4-FFF2-40B4-BE49-F238E27FC236}">
                <a16:creationId xmlns:a16="http://schemas.microsoft.com/office/drawing/2014/main" id="{93E1AB7C-1BD3-09BF-FBAB-29692085B8DD}"/>
              </a:ext>
            </a:extLst>
          </p:cNvPr>
          <p:cNvPicPr>
            <a:picLocks noChangeAspect="1"/>
          </p:cNvPicPr>
          <p:nvPr/>
        </p:nvPicPr>
        <p:blipFill rotWithShape="1">
          <a:blip r:embed="rId8"/>
          <a:srcRect r="32977"/>
          <a:stretch/>
        </p:blipFill>
        <p:spPr>
          <a:xfrm>
            <a:off x="5400815" y="2530072"/>
            <a:ext cx="3300895" cy="731520"/>
          </a:xfrm>
          <a:prstGeom prst="rect">
            <a:avLst/>
          </a:prstGeom>
        </p:spPr>
      </p:pic>
      <p:pic>
        <p:nvPicPr>
          <p:cNvPr id="24" name="Picture 23">
            <a:extLst>
              <a:ext uri="{FF2B5EF4-FFF2-40B4-BE49-F238E27FC236}">
                <a16:creationId xmlns:a16="http://schemas.microsoft.com/office/drawing/2014/main" id="{A67FAD94-5CB0-A4F0-F4E1-3FF95507374C}"/>
              </a:ext>
            </a:extLst>
          </p:cNvPr>
          <p:cNvPicPr>
            <a:picLocks noChangeAspect="1"/>
          </p:cNvPicPr>
          <p:nvPr/>
        </p:nvPicPr>
        <p:blipFill rotWithShape="1">
          <a:blip r:embed="rId9"/>
          <a:srcRect r="35236"/>
          <a:stretch/>
        </p:blipFill>
        <p:spPr>
          <a:xfrm>
            <a:off x="5507109" y="3466313"/>
            <a:ext cx="3189632" cy="731520"/>
          </a:xfrm>
          <a:prstGeom prst="rect">
            <a:avLst/>
          </a:prstGeom>
        </p:spPr>
      </p:pic>
      <p:sp>
        <p:nvSpPr>
          <p:cNvPr id="25" name="TextBox 24">
            <a:extLst>
              <a:ext uri="{FF2B5EF4-FFF2-40B4-BE49-F238E27FC236}">
                <a16:creationId xmlns:a16="http://schemas.microsoft.com/office/drawing/2014/main" id="{308B15B5-60BD-1F56-F937-A527D308FBB8}"/>
              </a:ext>
            </a:extLst>
          </p:cNvPr>
          <p:cNvSpPr txBox="1"/>
          <p:nvPr/>
        </p:nvSpPr>
        <p:spPr>
          <a:xfrm>
            <a:off x="3558650" y="2073773"/>
            <a:ext cx="1896802" cy="646331"/>
          </a:xfrm>
          <a:prstGeom prst="rect">
            <a:avLst/>
          </a:prstGeom>
          <a:noFill/>
        </p:spPr>
        <p:txBody>
          <a:bodyPr wrap="none" rtlCol="0">
            <a:spAutoFit/>
          </a:bodyPr>
          <a:lstStyle/>
          <a:p>
            <a:pPr algn="ctr"/>
            <a:r>
              <a:rPr lang="en-US" b="1" i="1" dirty="0">
                <a:solidFill>
                  <a:srgbClr val="FF0000"/>
                </a:solidFill>
              </a:rPr>
              <a:t>10% faster overall</a:t>
            </a:r>
          </a:p>
          <a:p>
            <a:pPr algn="ctr"/>
            <a:r>
              <a:rPr lang="en-US" dirty="0">
                <a:solidFill>
                  <a:srgbClr val="FF0000"/>
                </a:solidFill>
              </a:rPr>
              <a:t>with one less core</a:t>
            </a:r>
          </a:p>
        </p:txBody>
      </p:sp>
      <p:sp>
        <p:nvSpPr>
          <p:cNvPr id="26" name="TextBox 25">
            <a:extLst>
              <a:ext uri="{FF2B5EF4-FFF2-40B4-BE49-F238E27FC236}">
                <a16:creationId xmlns:a16="http://schemas.microsoft.com/office/drawing/2014/main" id="{0FEAE51C-3F9F-4156-D2E0-200BAE57E95E}"/>
              </a:ext>
            </a:extLst>
          </p:cNvPr>
          <p:cNvSpPr txBox="1"/>
          <p:nvPr/>
        </p:nvSpPr>
        <p:spPr>
          <a:xfrm>
            <a:off x="5266181" y="2834064"/>
            <a:ext cx="1287019" cy="646331"/>
          </a:xfrm>
          <a:prstGeom prst="rect">
            <a:avLst/>
          </a:prstGeom>
          <a:noFill/>
        </p:spPr>
        <p:txBody>
          <a:bodyPr wrap="none" rtlCol="0">
            <a:spAutoFit/>
          </a:bodyPr>
          <a:lstStyle/>
          <a:p>
            <a:pPr algn="ctr"/>
            <a:r>
              <a:rPr lang="en-US" dirty="0">
                <a:solidFill>
                  <a:srgbClr val="FF0000"/>
                </a:solidFill>
              </a:rPr>
              <a:t>20% </a:t>
            </a:r>
            <a:r>
              <a:rPr lang="en-US" b="1" i="1" dirty="0">
                <a:solidFill>
                  <a:srgbClr val="FF0000"/>
                </a:solidFill>
              </a:rPr>
              <a:t>less</a:t>
            </a:r>
          </a:p>
          <a:p>
            <a:pPr algn="ctr"/>
            <a:r>
              <a:rPr lang="en-US" dirty="0">
                <a:solidFill>
                  <a:srgbClr val="FF0000"/>
                </a:solidFill>
              </a:rPr>
              <a:t>time in max</a:t>
            </a:r>
          </a:p>
        </p:txBody>
      </p:sp>
      <p:sp>
        <p:nvSpPr>
          <p:cNvPr id="27" name="TextBox 26">
            <a:extLst>
              <a:ext uri="{FF2B5EF4-FFF2-40B4-BE49-F238E27FC236}">
                <a16:creationId xmlns:a16="http://schemas.microsoft.com/office/drawing/2014/main" id="{D0229641-2960-81AC-AD1F-91C005DCBD37}"/>
              </a:ext>
            </a:extLst>
          </p:cNvPr>
          <p:cNvSpPr txBox="1"/>
          <p:nvPr/>
        </p:nvSpPr>
        <p:spPr>
          <a:xfrm>
            <a:off x="5854623" y="3545499"/>
            <a:ext cx="1287019" cy="646331"/>
          </a:xfrm>
          <a:prstGeom prst="rect">
            <a:avLst/>
          </a:prstGeom>
          <a:noFill/>
        </p:spPr>
        <p:txBody>
          <a:bodyPr wrap="none" rtlCol="0">
            <a:spAutoFit/>
          </a:bodyPr>
          <a:lstStyle/>
          <a:p>
            <a:pPr algn="ctr"/>
            <a:r>
              <a:rPr lang="en-US" dirty="0">
                <a:solidFill>
                  <a:srgbClr val="FF0000"/>
                </a:solidFill>
              </a:rPr>
              <a:t>75% less</a:t>
            </a:r>
          </a:p>
          <a:p>
            <a:pPr algn="ctr"/>
            <a:r>
              <a:rPr lang="en-US" dirty="0">
                <a:solidFill>
                  <a:srgbClr val="FF0000"/>
                </a:solidFill>
              </a:rPr>
              <a:t>time in max</a:t>
            </a:r>
          </a:p>
        </p:txBody>
      </p:sp>
      <p:sp>
        <p:nvSpPr>
          <p:cNvPr id="28" name="TextBox 27">
            <a:extLst>
              <a:ext uri="{FF2B5EF4-FFF2-40B4-BE49-F238E27FC236}">
                <a16:creationId xmlns:a16="http://schemas.microsoft.com/office/drawing/2014/main" id="{A6D5B2E1-BD4B-DF6B-9047-ED977FF88F3C}"/>
              </a:ext>
            </a:extLst>
          </p:cNvPr>
          <p:cNvSpPr txBox="1"/>
          <p:nvPr/>
        </p:nvSpPr>
        <p:spPr>
          <a:xfrm>
            <a:off x="1346752" y="4394938"/>
            <a:ext cx="6450495" cy="369332"/>
          </a:xfrm>
          <a:prstGeom prst="rect">
            <a:avLst/>
          </a:prstGeom>
          <a:noFill/>
        </p:spPr>
        <p:txBody>
          <a:bodyPr wrap="square" rtlCol="0">
            <a:spAutoFit/>
          </a:bodyPr>
          <a:lstStyle/>
          <a:p>
            <a:pPr algn="ctr"/>
            <a:r>
              <a:rPr lang="en-US" dirty="0">
                <a:solidFill>
                  <a:srgbClr val="FF0000"/>
                </a:solidFill>
              </a:rPr>
              <a:t>Overall </a:t>
            </a:r>
            <a:r>
              <a:rPr lang="en-US" b="1" i="1" dirty="0">
                <a:solidFill>
                  <a:srgbClr val="FF0000"/>
                </a:solidFill>
              </a:rPr>
              <a:t>faster</a:t>
            </a:r>
            <a:r>
              <a:rPr lang="en-US" dirty="0">
                <a:solidFill>
                  <a:srgbClr val="FF0000"/>
                </a:solidFill>
              </a:rPr>
              <a:t> with </a:t>
            </a:r>
            <a:r>
              <a:rPr lang="en-US" b="1" i="1" dirty="0">
                <a:solidFill>
                  <a:srgbClr val="FF0000"/>
                </a:solidFill>
              </a:rPr>
              <a:t>less contention</a:t>
            </a:r>
            <a:r>
              <a:rPr lang="en-US" dirty="0">
                <a:solidFill>
                  <a:srgbClr val="FF0000"/>
                </a:solidFill>
              </a:rPr>
              <a:t>, and a </a:t>
            </a:r>
            <a:r>
              <a:rPr lang="en-US" b="1" i="1" dirty="0">
                <a:solidFill>
                  <a:srgbClr val="FF0000"/>
                </a:solidFill>
              </a:rPr>
              <a:t>balanced load</a:t>
            </a:r>
          </a:p>
        </p:txBody>
      </p:sp>
      <p:sp>
        <p:nvSpPr>
          <p:cNvPr id="29" name="TextBox 28">
            <a:extLst>
              <a:ext uri="{FF2B5EF4-FFF2-40B4-BE49-F238E27FC236}">
                <a16:creationId xmlns:a16="http://schemas.microsoft.com/office/drawing/2014/main" id="{4EE117D1-3193-FA9F-9C5A-181D205C192F}"/>
              </a:ext>
            </a:extLst>
          </p:cNvPr>
          <p:cNvSpPr txBox="1"/>
          <p:nvPr/>
        </p:nvSpPr>
        <p:spPr>
          <a:xfrm>
            <a:off x="-96413" y="2947987"/>
            <a:ext cx="1869487" cy="646331"/>
          </a:xfrm>
          <a:prstGeom prst="rect">
            <a:avLst/>
          </a:prstGeom>
          <a:noFill/>
        </p:spPr>
        <p:txBody>
          <a:bodyPr wrap="none" rtlCol="0">
            <a:spAutoFit/>
          </a:bodyPr>
          <a:lstStyle/>
          <a:p>
            <a:pPr algn="ctr"/>
            <a:r>
              <a:rPr lang="en-US" dirty="0">
                <a:solidFill>
                  <a:srgbClr val="FF0000"/>
                </a:solidFill>
              </a:rPr>
              <a:t>10% </a:t>
            </a:r>
            <a:r>
              <a:rPr lang="en-US" i="1" dirty="0">
                <a:solidFill>
                  <a:srgbClr val="FF0000"/>
                </a:solidFill>
              </a:rPr>
              <a:t>more</a:t>
            </a:r>
          </a:p>
          <a:p>
            <a:pPr algn="ctr"/>
            <a:r>
              <a:rPr lang="en-US" dirty="0">
                <a:solidFill>
                  <a:srgbClr val="FF0000"/>
                </a:solidFill>
              </a:rPr>
              <a:t>time on average…</a:t>
            </a:r>
          </a:p>
        </p:txBody>
      </p:sp>
      <p:sp>
        <p:nvSpPr>
          <p:cNvPr id="30" name="TextBox 29">
            <a:extLst>
              <a:ext uri="{FF2B5EF4-FFF2-40B4-BE49-F238E27FC236}">
                <a16:creationId xmlns:a16="http://schemas.microsoft.com/office/drawing/2014/main" id="{275098FE-C794-821D-16D3-7024A9A90108}"/>
              </a:ext>
            </a:extLst>
          </p:cNvPr>
          <p:cNvSpPr txBox="1"/>
          <p:nvPr/>
        </p:nvSpPr>
        <p:spPr>
          <a:xfrm>
            <a:off x="369070" y="3742348"/>
            <a:ext cx="1869487" cy="646331"/>
          </a:xfrm>
          <a:prstGeom prst="rect">
            <a:avLst/>
          </a:prstGeom>
          <a:noFill/>
        </p:spPr>
        <p:txBody>
          <a:bodyPr wrap="none" rtlCol="0">
            <a:spAutoFit/>
          </a:bodyPr>
          <a:lstStyle/>
          <a:p>
            <a:pPr algn="ctr"/>
            <a:r>
              <a:rPr lang="en-US" dirty="0">
                <a:solidFill>
                  <a:srgbClr val="FF0000"/>
                </a:solidFill>
              </a:rPr>
              <a:t>67% less</a:t>
            </a:r>
          </a:p>
          <a:p>
            <a:pPr algn="ctr"/>
            <a:r>
              <a:rPr lang="en-US" dirty="0">
                <a:solidFill>
                  <a:srgbClr val="FF0000"/>
                </a:solidFill>
              </a:rPr>
              <a:t>time on average…</a:t>
            </a:r>
          </a:p>
        </p:txBody>
      </p:sp>
    </p:spTree>
    <p:extLst>
      <p:ext uri="{BB962C8B-B14F-4D97-AF65-F5344CB8AC3E}">
        <p14:creationId xmlns:p14="http://schemas.microsoft.com/office/powerpoint/2010/main" val="3805197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77C2F-6605-77B5-3811-28DCA802CB45}"/>
              </a:ext>
            </a:extLst>
          </p:cNvPr>
          <p:cNvSpPr>
            <a:spLocks noGrp="1"/>
          </p:cNvSpPr>
          <p:nvPr>
            <p:ph type="title"/>
          </p:nvPr>
        </p:nvSpPr>
        <p:spPr/>
        <p:txBody>
          <a:bodyPr/>
          <a:lstStyle/>
          <a:p>
            <a:r>
              <a:rPr lang="en-US" dirty="0"/>
              <a:t>Related Work</a:t>
            </a:r>
          </a:p>
        </p:txBody>
      </p:sp>
      <p:sp>
        <p:nvSpPr>
          <p:cNvPr id="3" name="Content Placeholder 2">
            <a:extLst>
              <a:ext uri="{FF2B5EF4-FFF2-40B4-BE49-F238E27FC236}">
                <a16:creationId xmlns:a16="http://schemas.microsoft.com/office/drawing/2014/main" id="{0EC7133E-EE71-46FF-D319-9A813E360B63}"/>
              </a:ext>
            </a:extLst>
          </p:cNvPr>
          <p:cNvSpPr>
            <a:spLocks noGrp="1"/>
          </p:cNvSpPr>
          <p:nvPr>
            <p:ph idx="1"/>
          </p:nvPr>
        </p:nvSpPr>
        <p:spPr/>
        <p:txBody>
          <a:bodyPr/>
          <a:lstStyle/>
          <a:p>
            <a:r>
              <a:rPr lang="en-US" dirty="0"/>
              <a:t>Many ad-hoc Python solutions to similar data analysis problems</a:t>
            </a:r>
          </a:p>
          <a:p>
            <a:r>
              <a:rPr lang="en-US" dirty="0" err="1"/>
              <a:t>PerfExplorer</a:t>
            </a:r>
            <a:r>
              <a:rPr lang="en-US" dirty="0"/>
              <a:t> – uses Octave/R, Weka but not performant (Java), not as flexible</a:t>
            </a:r>
          </a:p>
          <a:p>
            <a:r>
              <a:rPr lang="en-US" dirty="0"/>
              <a:t>Hatchet – </a:t>
            </a:r>
            <a:r>
              <a:rPr lang="en-US" dirty="0" err="1"/>
              <a:t>GraphFrame</a:t>
            </a:r>
            <a:r>
              <a:rPr lang="en-US" dirty="0"/>
              <a:t> data model – same analysis in this paper could be done with Hatchet data</a:t>
            </a:r>
          </a:p>
          <a:p>
            <a:r>
              <a:rPr lang="en-US" dirty="0"/>
              <a:t>Load balance analysis not new in HPC, but Python, </a:t>
            </a:r>
            <a:r>
              <a:rPr lang="en-US" dirty="0" err="1"/>
              <a:t>Plotly</a:t>
            </a:r>
            <a:r>
              <a:rPr lang="en-US" dirty="0"/>
              <a:t>, </a:t>
            </a:r>
            <a:r>
              <a:rPr lang="en-US" dirty="0" err="1"/>
              <a:t>JupyterLab</a:t>
            </a:r>
            <a:r>
              <a:rPr lang="en-US" dirty="0"/>
              <a:t> introduces ease, flexibility, extensibility</a:t>
            </a:r>
          </a:p>
        </p:txBody>
      </p:sp>
      <p:sp>
        <p:nvSpPr>
          <p:cNvPr id="4" name="Footer Placeholder 3">
            <a:extLst>
              <a:ext uri="{FF2B5EF4-FFF2-40B4-BE49-F238E27FC236}">
                <a16:creationId xmlns:a16="http://schemas.microsoft.com/office/drawing/2014/main" id="{0ED09C0A-8070-497E-10B1-3683E91DF4BD}"/>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CC77BDAB-A3F9-2393-A13B-962417ABC521}"/>
              </a:ext>
            </a:extLst>
          </p:cNvPr>
          <p:cNvSpPr>
            <a:spLocks noGrp="1"/>
          </p:cNvSpPr>
          <p:nvPr>
            <p:ph type="sldNum" sz="quarter" idx="12"/>
          </p:nvPr>
        </p:nvSpPr>
        <p:spPr/>
        <p:txBody>
          <a:bodyPr/>
          <a:lstStyle/>
          <a:p>
            <a:fld id="{E758CF0C-250E-7F48-AF3C-1DAAD85AA699}" type="slidenum">
              <a:rPr lang="en-US" altLang="en-US" smtClean="0"/>
              <a:pPr/>
              <a:t>25</a:t>
            </a:fld>
            <a:endParaRPr lang="en-US" altLang="en-US" dirty="0"/>
          </a:p>
        </p:txBody>
      </p:sp>
    </p:spTree>
    <p:extLst>
      <p:ext uri="{BB962C8B-B14F-4D97-AF65-F5344CB8AC3E}">
        <p14:creationId xmlns:p14="http://schemas.microsoft.com/office/powerpoint/2010/main" val="2891117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98F59-EC94-8F9E-9D16-E0DAAD718245}"/>
              </a:ext>
            </a:extLst>
          </p:cNvPr>
          <p:cNvSpPr>
            <a:spLocks noGrp="1"/>
          </p:cNvSpPr>
          <p:nvPr>
            <p:ph type="title"/>
          </p:nvPr>
        </p:nvSpPr>
        <p:spPr/>
        <p:txBody>
          <a:bodyPr/>
          <a:lstStyle/>
          <a:p>
            <a:r>
              <a:rPr lang="en-US" dirty="0"/>
              <a:t>Conclusions, Future Work</a:t>
            </a:r>
          </a:p>
        </p:txBody>
      </p:sp>
      <p:sp>
        <p:nvSpPr>
          <p:cNvPr id="3" name="Content Placeholder 2">
            <a:extLst>
              <a:ext uri="{FF2B5EF4-FFF2-40B4-BE49-F238E27FC236}">
                <a16:creationId xmlns:a16="http://schemas.microsoft.com/office/drawing/2014/main" id="{1A44FF01-EFDB-BCB1-E32A-38BA8AE5E6EA}"/>
              </a:ext>
            </a:extLst>
          </p:cNvPr>
          <p:cNvSpPr>
            <a:spLocks noGrp="1"/>
          </p:cNvSpPr>
          <p:nvPr>
            <p:ph idx="1"/>
          </p:nvPr>
        </p:nvSpPr>
        <p:spPr/>
        <p:txBody>
          <a:bodyPr>
            <a:normAutofit fontScale="92500" lnSpcReduction="20000"/>
          </a:bodyPr>
          <a:lstStyle/>
          <a:p>
            <a:r>
              <a:rPr lang="en-US" dirty="0"/>
              <a:t>Removing communication code led to a slowdown in computation</a:t>
            </a:r>
          </a:p>
          <a:p>
            <a:r>
              <a:rPr lang="en-US" dirty="0"/>
              <a:t>We developed a set of </a:t>
            </a:r>
            <a:r>
              <a:rPr lang="en-US" dirty="0" err="1"/>
              <a:t>Jupyterlab</a:t>
            </a:r>
            <a:r>
              <a:rPr lang="en-US" dirty="0"/>
              <a:t> Python scripts that utilize Pandas and </a:t>
            </a:r>
            <a:r>
              <a:rPr lang="en-US" dirty="0" err="1"/>
              <a:t>Plotly</a:t>
            </a:r>
            <a:r>
              <a:rPr lang="en-US" dirty="0"/>
              <a:t> to automate the generation of distribution and correlation visualizations for better understanding of performance behavior</a:t>
            </a:r>
          </a:p>
          <a:p>
            <a:r>
              <a:rPr lang="en-US" dirty="0"/>
              <a:t>In this process, we discovered and removed or mitigated two additional performance limiting bottlenecks for performance tuning</a:t>
            </a:r>
          </a:p>
          <a:p>
            <a:r>
              <a:rPr lang="en-US" dirty="0"/>
              <a:t>Still working on </a:t>
            </a:r>
            <a:r>
              <a:rPr lang="en-US" dirty="0" err="1"/>
              <a:t>AMReX</a:t>
            </a:r>
            <a:r>
              <a:rPr lang="en-US" dirty="0"/>
              <a:t> optimizations to help it benefit from regular mesh in Flash-X</a:t>
            </a:r>
          </a:p>
        </p:txBody>
      </p:sp>
      <p:sp>
        <p:nvSpPr>
          <p:cNvPr id="4" name="Footer Placeholder 3">
            <a:extLst>
              <a:ext uri="{FF2B5EF4-FFF2-40B4-BE49-F238E27FC236}">
                <a16:creationId xmlns:a16="http://schemas.microsoft.com/office/drawing/2014/main" id="{7BD792C4-27C8-1362-2EAE-76D0A36ECFA5}"/>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B8FACBFD-CD90-DFC6-182A-5F5BDDC2059D}"/>
              </a:ext>
            </a:extLst>
          </p:cNvPr>
          <p:cNvSpPr>
            <a:spLocks noGrp="1"/>
          </p:cNvSpPr>
          <p:nvPr>
            <p:ph type="sldNum" sz="quarter" idx="12"/>
          </p:nvPr>
        </p:nvSpPr>
        <p:spPr/>
        <p:txBody>
          <a:bodyPr/>
          <a:lstStyle/>
          <a:p>
            <a:fld id="{E758CF0C-250E-7F48-AF3C-1DAAD85AA699}" type="slidenum">
              <a:rPr lang="en-US" altLang="en-US" smtClean="0"/>
              <a:pPr/>
              <a:t>26</a:t>
            </a:fld>
            <a:endParaRPr lang="en-US" altLang="en-US" dirty="0"/>
          </a:p>
        </p:txBody>
      </p:sp>
    </p:spTree>
    <p:extLst>
      <p:ext uri="{BB962C8B-B14F-4D97-AF65-F5344CB8AC3E}">
        <p14:creationId xmlns:p14="http://schemas.microsoft.com/office/powerpoint/2010/main" val="3191950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7EB0E-3A54-3FE8-8D8B-67B15091459F}"/>
              </a:ext>
            </a:extLst>
          </p:cNvPr>
          <p:cNvSpPr>
            <a:spLocks noGrp="1"/>
          </p:cNvSpPr>
          <p:nvPr>
            <p:ph type="title"/>
          </p:nvPr>
        </p:nvSpPr>
        <p:spPr/>
        <p:txBody>
          <a:bodyPr/>
          <a:lstStyle/>
          <a:p>
            <a:r>
              <a:rPr lang="en-US" dirty="0"/>
              <a:t>Relevant</a:t>
            </a:r>
            <a:r>
              <a:rPr lang="en-US" baseline="0" dirty="0"/>
              <a:t> Links</a:t>
            </a:r>
            <a:endParaRPr lang="en-US" dirty="0"/>
          </a:p>
        </p:txBody>
      </p:sp>
      <p:sp>
        <p:nvSpPr>
          <p:cNvPr id="3" name="Content Placeholder 2">
            <a:extLst>
              <a:ext uri="{FF2B5EF4-FFF2-40B4-BE49-F238E27FC236}">
                <a16:creationId xmlns:a16="http://schemas.microsoft.com/office/drawing/2014/main" id="{1070744C-AD01-971D-32BA-B03DDFF7FDC1}"/>
              </a:ext>
            </a:extLst>
          </p:cNvPr>
          <p:cNvSpPr>
            <a:spLocks noGrp="1"/>
          </p:cNvSpPr>
          <p:nvPr>
            <p:ph idx="1"/>
          </p:nvPr>
        </p:nvSpPr>
        <p:spPr/>
        <p:txBody>
          <a:bodyPr/>
          <a:lstStyle/>
          <a:p>
            <a:r>
              <a:rPr lang="en-US" dirty="0"/>
              <a:t>Flash-X Project Website: </a:t>
            </a:r>
            <a:r>
              <a:rPr lang="en-US" dirty="0">
                <a:hlinkClick r:id="rId3"/>
              </a:rPr>
              <a:t>https://flash-x.org</a:t>
            </a:r>
            <a:endParaRPr lang="en-US" dirty="0"/>
          </a:p>
          <a:p>
            <a:r>
              <a:rPr lang="en-US" dirty="0"/>
              <a:t>Flash-X source code: </a:t>
            </a:r>
            <a:r>
              <a:rPr lang="en-US" sz="2800" b="0" i="0" u="none" strike="noStrike" kern="1200" dirty="0">
                <a:solidFill>
                  <a:schemeClr val="tx1"/>
                </a:solidFill>
                <a:effectLst/>
                <a:latin typeface="+mn-lt"/>
                <a:ea typeface="ＭＳ Ｐゴシック" panose="020B0600070205080204" pitchFamily="34" charset="-128"/>
                <a:cs typeface="+mn-cs"/>
                <a:hlinkClick r:id="rId4"/>
              </a:rPr>
              <a:t>https://github.com/Flash-X/Flash-X</a:t>
            </a:r>
            <a:r>
              <a:rPr lang="en-US" sz="2800" b="0" i="0" u="none" strike="noStrike" kern="1200" dirty="0">
                <a:solidFill>
                  <a:schemeClr val="tx1"/>
                </a:solidFill>
                <a:effectLst/>
                <a:latin typeface="+mn-lt"/>
                <a:ea typeface="ＭＳ Ｐゴシック" panose="020B0600070205080204" pitchFamily="34" charset="-128"/>
                <a:cs typeface="+mn-cs"/>
              </a:rPr>
              <a:t> </a:t>
            </a:r>
          </a:p>
          <a:p>
            <a:r>
              <a:rPr lang="en-US" dirty="0"/>
              <a:t>TAU Website: </a:t>
            </a:r>
            <a:r>
              <a:rPr lang="en-US" dirty="0">
                <a:hlinkClick r:id="rId5"/>
              </a:rPr>
              <a:t>https://tau.uoregon.edu</a:t>
            </a:r>
            <a:r>
              <a:rPr lang="en-US" dirty="0"/>
              <a:t> </a:t>
            </a:r>
          </a:p>
          <a:p>
            <a:r>
              <a:rPr lang="en-US" dirty="0"/>
              <a:t>TAU GitHub mirror: </a:t>
            </a:r>
            <a:r>
              <a:rPr lang="en-US" dirty="0">
                <a:hlinkClick r:id="rId6"/>
              </a:rPr>
              <a:t>https://github.com/UO-OACISS/tau2</a:t>
            </a:r>
            <a:r>
              <a:rPr lang="en-US" dirty="0"/>
              <a:t> </a:t>
            </a:r>
          </a:p>
          <a:p>
            <a:r>
              <a:rPr lang="en-US" dirty="0"/>
              <a:t>Presented Scripts and Results: </a:t>
            </a:r>
            <a:r>
              <a:rPr lang="en-US" dirty="0">
                <a:hlinkClick r:id="rId7"/>
              </a:rPr>
              <a:t>https://github.com/Flash-X/SC-22-artifacts</a:t>
            </a:r>
            <a:r>
              <a:rPr lang="en-US" dirty="0"/>
              <a:t> </a:t>
            </a:r>
          </a:p>
          <a:p>
            <a:endParaRPr lang="en-US" dirty="0"/>
          </a:p>
        </p:txBody>
      </p:sp>
      <p:sp>
        <p:nvSpPr>
          <p:cNvPr id="4" name="Footer Placeholder 3">
            <a:extLst>
              <a:ext uri="{FF2B5EF4-FFF2-40B4-BE49-F238E27FC236}">
                <a16:creationId xmlns:a16="http://schemas.microsoft.com/office/drawing/2014/main" id="{963BDC4D-0D21-4B8A-62AD-5318ED841145}"/>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C794DBA8-CF51-C5AD-96C3-3B36C7F0A0DA}"/>
              </a:ext>
            </a:extLst>
          </p:cNvPr>
          <p:cNvSpPr>
            <a:spLocks noGrp="1"/>
          </p:cNvSpPr>
          <p:nvPr>
            <p:ph type="sldNum" sz="quarter" idx="12"/>
          </p:nvPr>
        </p:nvSpPr>
        <p:spPr/>
        <p:txBody>
          <a:bodyPr/>
          <a:lstStyle/>
          <a:p>
            <a:fld id="{E758CF0C-250E-7F48-AF3C-1DAAD85AA699}" type="slidenum">
              <a:rPr lang="en-US" altLang="en-US" smtClean="0"/>
              <a:pPr/>
              <a:t>27</a:t>
            </a:fld>
            <a:endParaRPr lang="en-US" altLang="en-US" dirty="0"/>
          </a:p>
        </p:txBody>
      </p:sp>
    </p:spTree>
    <p:extLst>
      <p:ext uri="{BB962C8B-B14F-4D97-AF65-F5344CB8AC3E}">
        <p14:creationId xmlns:p14="http://schemas.microsoft.com/office/powerpoint/2010/main" val="23256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B0A97-21D5-7E42-966E-4FDB5FFAEE0A}"/>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40F8B69B-4DDE-2248-AA1F-CED81EA6C237}"/>
              </a:ext>
            </a:extLst>
          </p:cNvPr>
          <p:cNvSpPr>
            <a:spLocks noGrp="1"/>
          </p:cNvSpPr>
          <p:nvPr>
            <p:ph idx="1"/>
          </p:nvPr>
        </p:nvSpPr>
        <p:spPr>
          <a:xfrm>
            <a:off x="149771" y="852554"/>
            <a:ext cx="8836573" cy="2689136"/>
          </a:xfrm>
        </p:spPr>
        <p:txBody>
          <a:bodyPr>
            <a:normAutofit fontScale="47500" lnSpcReduction="20000"/>
          </a:bodyPr>
          <a:lstStyle/>
          <a:p>
            <a:pPr marL="0" indent="0">
              <a:buNone/>
            </a:pPr>
            <a:r>
              <a:rPr lang="en-US" dirty="0"/>
              <a:t>The submitted manuscript has been created by UChicago Argonne, LLC, Operator of Argonne National Laboratory (“Argonne”). Argonne, a U.S. Department of Energy Office of Science laboratory, is operated under Contract No. DE-AC02-06CH11357. The U.S. Government retains for itself, and others acting on its behalf, a paid-up nonexclusive, irrevocable worldwide license in said article to reproduce, prepare derivative works, distribute copies to the public, and perform publicly and display publicly, by or on behalf of the Government.  The Department of Energy will provide public access to these results of federally sponsored research in accordance with the DOE Public Access Plan. http://</a:t>
            </a:r>
            <a:r>
              <a:rPr lang="en-US" dirty="0" err="1"/>
              <a:t>energy.gov</a:t>
            </a:r>
            <a:r>
              <a:rPr lang="en-US" dirty="0"/>
              <a:t>/downloads/doe-public-access-plan.</a:t>
            </a:r>
          </a:p>
          <a:p>
            <a:pPr marL="50800" indent="0">
              <a:buNone/>
            </a:pPr>
            <a:endParaRPr lang="en-US" dirty="0"/>
          </a:p>
          <a:p>
            <a:pPr marL="50800" indent="0">
              <a:buNone/>
            </a:pPr>
            <a:r>
              <a:rPr lang="en-US" dirty="0"/>
              <a:t>Parts of this research was supported by the </a:t>
            </a:r>
            <a:r>
              <a:rPr lang="en-US" dirty="0" err="1"/>
              <a:t>Exascale</a:t>
            </a:r>
            <a:r>
              <a:rPr lang="en-US" dirty="0"/>
              <a:t> Computing Project (17-SC-20-SC), a joint project of the U.S. Department of Energy’s Office of Science and National Nuclear Security Administration, responsible for delivering a capable </a:t>
            </a:r>
            <a:r>
              <a:rPr lang="en-US" dirty="0" err="1"/>
              <a:t>exascale</a:t>
            </a:r>
            <a:r>
              <a:rPr lang="en-US" dirty="0"/>
              <a:t> ecosystem, including software, applications, and hardware technology, to support the nation’s </a:t>
            </a:r>
            <a:r>
              <a:rPr lang="en-US" dirty="0" err="1"/>
              <a:t>exascale</a:t>
            </a:r>
            <a:r>
              <a:rPr lang="en-US" dirty="0"/>
              <a:t> computing imperative. </a:t>
            </a:r>
          </a:p>
          <a:p>
            <a:pPr marL="50800" indent="0">
              <a:buNone/>
            </a:pPr>
            <a:endParaRPr lang="en-US" dirty="0"/>
          </a:p>
          <a:p>
            <a:pPr marL="50800" indent="0">
              <a:buNone/>
            </a:pPr>
            <a:r>
              <a:rPr lang="en-US" dirty="0"/>
              <a:t>This research used resources of the Oak Ridge Leadership Computing Facility at the Oak Ridge National Laboratory, which is supported by the Office of Science of the U.S. Department of Energy under Contract No. DE-AC05-00OR22725.</a:t>
            </a:r>
          </a:p>
        </p:txBody>
      </p:sp>
      <p:sp>
        <p:nvSpPr>
          <p:cNvPr id="4" name="Footer Placeholder 3">
            <a:extLst>
              <a:ext uri="{FF2B5EF4-FFF2-40B4-BE49-F238E27FC236}">
                <a16:creationId xmlns:a16="http://schemas.microsoft.com/office/drawing/2014/main" id="{5F8ED284-021E-2442-A975-3F0BE3E17FF9}"/>
              </a:ext>
            </a:extLst>
          </p:cNvPr>
          <p:cNvSpPr>
            <a:spLocks noGrp="1"/>
          </p:cNvSpPr>
          <p:nvPr>
            <p:ph type="ftr" sz="quarter" idx="11"/>
          </p:nvPr>
        </p:nvSpPr>
        <p:spPr/>
        <p:txBody>
          <a:bodyPr/>
          <a:lstStyle/>
          <a:p>
            <a:r>
              <a:rPr lang="en-US"/>
              <a:t>SC22 | Dallas, TX | hpc accelerates. ProTools Workshop, Nov. 13 2022</a:t>
            </a:r>
            <a:endParaRPr lang="en-US" dirty="0"/>
          </a:p>
        </p:txBody>
      </p:sp>
      <p:pic>
        <p:nvPicPr>
          <p:cNvPr id="6" name="Google Shape;26;p13" descr="DOE_SC_Horizontal.png">
            <a:extLst>
              <a:ext uri="{FF2B5EF4-FFF2-40B4-BE49-F238E27FC236}">
                <a16:creationId xmlns:a16="http://schemas.microsoft.com/office/drawing/2014/main" id="{DB059001-6977-1945-89D2-A1F1D542AF88}"/>
              </a:ext>
            </a:extLst>
          </p:cNvPr>
          <p:cNvPicPr preferRelativeResize="0"/>
          <p:nvPr/>
        </p:nvPicPr>
        <p:blipFill rotWithShape="1">
          <a:blip r:embed="rId3">
            <a:alphaModFix/>
          </a:blip>
          <a:srcRect/>
          <a:stretch/>
        </p:blipFill>
        <p:spPr>
          <a:xfrm>
            <a:off x="498545" y="3828894"/>
            <a:ext cx="2284460" cy="395849"/>
          </a:xfrm>
          <a:prstGeom prst="rect">
            <a:avLst/>
          </a:prstGeom>
          <a:noFill/>
          <a:ln>
            <a:noFill/>
          </a:ln>
        </p:spPr>
      </p:pic>
      <p:pic>
        <p:nvPicPr>
          <p:cNvPr id="7" name="Picture 6" descr="Logo, company name&#10;&#10;Description automatically generated">
            <a:extLst>
              <a:ext uri="{FF2B5EF4-FFF2-40B4-BE49-F238E27FC236}">
                <a16:creationId xmlns:a16="http://schemas.microsoft.com/office/drawing/2014/main" id="{0D1A0F15-5623-3543-A9FA-B5061FDCC13C}"/>
              </a:ext>
            </a:extLst>
          </p:cNvPr>
          <p:cNvPicPr>
            <a:picLocks noChangeAspect="1"/>
          </p:cNvPicPr>
          <p:nvPr/>
        </p:nvPicPr>
        <p:blipFill>
          <a:blip r:embed="rId4"/>
          <a:stretch>
            <a:fillRect/>
          </a:stretch>
        </p:blipFill>
        <p:spPr>
          <a:xfrm>
            <a:off x="6798148" y="3596100"/>
            <a:ext cx="1643704" cy="861435"/>
          </a:xfrm>
          <a:prstGeom prst="rect">
            <a:avLst/>
          </a:prstGeom>
        </p:spPr>
      </p:pic>
      <p:pic>
        <p:nvPicPr>
          <p:cNvPr id="1026" name="Picture 2">
            <a:extLst>
              <a:ext uri="{FF2B5EF4-FFF2-40B4-BE49-F238E27FC236}">
                <a16:creationId xmlns:a16="http://schemas.microsoft.com/office/drawing/2014/main" id="{EA774BD5-1B73-E340-8E6F-E850E5D8A1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6773" y="3762690"/>
            <a:ext cx="2578608" cy="52825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A771F00-243E-50FF-E0BD-975173794C23}"/>
              </a:ext>
            </a:extLst>
          </p:cNvPr>
          <p:cNvSpPr>
            <a:spLocks noGrp="1"/>
          </p:cNvSpPr>
          <p:nvPr>
            <p:ph type="sldNum" sz="quarter" idx="12"/>
          </p:nvPr>
        </p:nvSpPr>
        <p:spPr/>
        <p:txBody>
          <a:bodyPr/>
          <a:lstStyle/>
          <a:p>
            <a:fld id="{E758CF0C-250E-7F48-AF3C-1DAAD85AA699}" type="slidenum">
              <a:rPr lang="en-US" altLang="en-US" smtClean="0"/>
              <a:pPr/>
              <a:t>28</a:t>
            </a:fld>
            <a:endParaRPr lang="en-US" altLang="en-US" dirty="0"/>
          </a:p>
        </p:txBody>
      </p:sp>
    </p:spTree>
    <p:extLst>
      <p:ext uri="{BB962C8B-B14F-4D97-AF65-F5344CB8AC3E}">
        <p14:creationId xmlns:p14="http://schemas.microsoft.com/office/powerpoint/2010/main" val="2395559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719CC-50FA-828B-8F86-36DEE2648972}"/>
              </a:ext>
            </a:extLst>
          </p:cNvPr>
          <p:cNvSpPr>
            <a:spLocks noGrp="1"/>
          </p:cNvSpPr>
          <p:nvPr>
            <p:ph type="title"/>
          </p:nvPr>
        </p:nvSpPr>
        <p:spPr/>
        <p:txBody>
          <a:bodyPr/>
          <a:lstStyle/>
          <a:p>
            <a:r>
              <a:rPr lang="en-US" dirty="0"/>
              <a:t>Executive Summary</a:t>
            </a:r>
          </a:p>
        </p:txBody>
      </p:sp>
      <p:sp>
        <p:nvSpPr>
          <p:cNvPr id="3" name="Content Placeholder 2">
            <a:extLst>
              <a:ext uri="{FF2B5EF4-FFF2-40B4-BE49-F238E27FC236}">
                <a16:creationId xmlns:a16="http://schemas.microsoft.com/office/drawing/2014/main" id="{D791614A-974B-4771-F3BE-D642DFA379D6}"/>
              </a:ext>
            </a:extLst>
          </p:cNvPr>
          <p:cNvSpPr>
            <a:spLocks noGrp="1"/>
          </p:cNvSpPr>
          <p:nvPr>
            <p:ph idx="1"/>
          </p:nvPr>
        </p:nvSpPr>
        <p:spPr/>
        <p:txBody>
          <a:bodyPr>
            <a:normAutofit fontScale="92500" lnSpcReduction="10000"/>
          </a:bodyPr>
          <a:lstStyle/>
          <a:p>
            <a:r>
              <a:rPr lang="en-US" dirty="0"/>
              <a:t>Evaluating new partitioning library in Flash-X</a:t>
            </a:r>
          </a:p>
          <a:p>
            <a:r>
              <a:rPr lang="en-US" dirty="0"/>
              <a:t>Removing “not needed” communication code led to a slowdown in computation</a:t>
            </a:r>
          </a:p>
          <a:p>
            <a:r>
              <a:rPr lang="en-US" dirty="0"/>
              <a:t>We developed a set of </a:t>
            </a:r>
            <a:r>
              <a:rPr lang="en-US" dirty="0" err="1"/>
              <a:t>Jupyterlab</a:t>
            </a:r>
            <a:r>
              <a:rPr lang="en-US" dirty="0"/>
              <a:t> Python scripts that utilize Pandas and </a:t>
            </a:r>
            <a:r>
              <a:rPr lang="en-US" dirty="0" err="1"/>
              <a:t>Plotly</a:t>
            </a:r>
            <a:r>
              <a:rPr lang="en-US" dirty="0"/>
              <a:t> to automate the generation of distribution and correlation visualizations for better understanding of performance behavior</a:t>
            </a:r>
          </a:p>
          <a:p>
            <a:r>
              <a:rPr lang="en-US" dirty="0"/>
              <a:t>In this process, we discovered and removed or mitigated two additional performance limiting bottlenecks for performance tuning</a:t>
            </a:r>
          </a:p>
          <a:p>
            <a:endParaRPr lang="en-US" dirty="0"/>
          </a:p>
        </p:txBody>
      </p:sp>
      <p:sp>
        <p:nvSpPr>
          <p:cNvPr id="4" name="Footer Placeholder 3">
            <a:extLst>
              <a:ext uri="{FF2B5EF4-FFF2-40B4-BE49-F238E27FC236}">
                <a16:creationId xmlns:a16="http://schemas.microsoft.com/office/drawing/2014/main" id="{6E1CBAC4-ACD6-33DD-D1D4-CBE3FBFE4C1F}"/>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A35D3AF1-182A-FCD7-8D8A-23012A94E014}"/>
              </a:ext>
            </a:extLst>
          </p:cNvPr>
          <p:cNvSpPr>
            <a:spLocks noGrp="1"/>
          </p:cNvSpPr>
          <p:nvPr>
            <p:ph type="sldNum" sz="quarter" idx="12"/>
          </p:nvPr>
        </p:nvSpPr>
        <p:spPr/>
        <p:txBody>
          <a:bodyPr/>
          <a:lstStyle/>
          <a:p>
            <a:fld id="{E758CF0C-250E-7F48-AF3C-1DAAD85AA699}" type="slidenum">
              <a:rPr lang="en-US" altLang="en-US" smtClean="0"/>
              <a:pPr/>
              <a:t>3</a:t>
            </a:fld>
            <a:endParaRPr lang="en-US" altLang="en-US" dirty="0"/>
          </a:p>
        </p:txBody>
      </p:sp>
    </p:spTree>
    <p:extLst>
      <p:ext uri="{BB962C8B-B14F-4D97-AF65-F5344CB8AC3E}">
        <p14:creationId xmlns:p14="http://schemas.microsoft.com/office/powerpoint/2010/main" val="2839549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526A5-96BE-40F6-201D-0407D2483BAE}"/>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E5E53910-3FED-7762-ED87-F7BBDC29446B}"/>
              </a:ext>
            </a:extLst>
          </p:cNvPr>
          <p:cNvSpPr>
            <a:spLocks noGrp="1"/>
          </p:cNvSpPr>
          <p:nvPr>
            <p:ph idx="1"/>
          </p:nvPr>
        </p:nvSpPr>
        <p:spPr/>
        <p:txBody>
          <a:bodyPr>
            <a:normAutofit lnSpcReduction="10000"/>
          </a:bodyPr>
          <a:lstStyle/>
          <a:p>
            <a:r>
              <a:rPr lang="en-US" dirty="0"/>
              <a:t>Multiphysics simulations and HPC platforms have many degrees of freedom leading to high complexity</a:t>
            </a:r>
          </a:p>
          <a:p>
            <a:r>
              <a:rPr lang="en-US" dirty="0"/>
              <a:t>Optimization search space is huge, compilers make conservative assumptions (do no harm)</a:t>
            </a:r>
          </a:p>
          <a:p>
            <a:r>
              <a:rPr lang="en-US" dirty="0"/>
              <a:t>Modifying code by hand – even changes as simple as removing a function call – can have negative unintended (and unexpected) performance consequences</a:t>
            </a:r>
          </a:p>
          <a:p>
            <a:r>
              <a:rPr lang="en-US" dirty="0"/>
              <a:t>Pulling on the loose thread can be a rabbit hole…and/or lead to other insights</a:t>
            </a:r>
          </a:p>
        </p:txBody>
      </p:sp>
      <p:sp>
        <p:nvSpPr>
          <p:cNvPr id="4" name="Footer Placeholder 3">
            <a:extLst>
              <a:ext uri="{FF2B5EF4-FFF2-40B4-BE49-F238E27FC236}">
                <a16:creationId xmlns:a16="http://schemas.microsoft.com/office/drawing/2014/main" id="{4EB5B505-0822-5F62-C9CA-7E375B8B8934}"/>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55507365-7BB1-511E-967F-30826460A308}"/>
              </a:ext>
            </a:extLst>
          </p:cNvPr>
          <p:cNvSpPr>
            <a:spLocks noGrp="1"/>
          </p:cNvSpPr>
          <p:nvPr>
            <p:ph type="sldNum" sz="quarter" idx="12"/>
          </p:nvPr>
        </p:nvSpPr>
        <p:spPr/>
        <p:txBody>
          <a:bodyPr/>
          <a:lstStyle/>
          <a:p>
            <a:fld id="{529F7ADF-05FA-8747-89D6-6A58BD53D3B9}" type="slidenum">
              <a:rPr lang="en-US" altLang="en-US" smtClean="0"/>
              <a:pPr/>
              <a:t>4</a:t>
            </a:fld>
            <a:endParaRPr lang="en-US" altLang="en-US"/>
          </a:p>
        </p:txBody>
      </p:sp>
    </p:spTree>
    <p:extLst>
      <p:ext uri="{BB962C8B-B14F-4D97-AF65-F5344CB8AC3E}">
        <p14:creationId xmlns:p14="http://schemas.microsoft.com/office/powerpoint/2010/main" val="216821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8449-FD42-EC2A-DE56-3C6C43F56C72}"/>
              </a:ext>
            </a:extLst>
          </p:cNvPr>
          <p:cNvSpPr>
            <a:spLocks noGrp="1"/>
          </p:cNvSpPr>
          <p:nvPr>
            <p:ph type="title"/>
          </p:nvPr>
        </p:nvSpPr>
        <p:spPr/>
        <p:txBody>
          <a:bodyPr/>
          <a:lstStyle/>
          <a:p>
            <a:r>
              <a:rPr lang="en-US" dirty="0"/>
              <a:t>Flash-X Anomaly</a:t>
            </a:r>
          </a:p>
        </p:txBody>
      </p:sp>
      <p:sp>
        <p:nvSpPr>
          <p:cNvPr id="3" name="Content Placeholder 2">
            <a:extLst>
              <a:ext uri="{FF2B5EF4-FFF2-40B4-BE49-F238E27FC236}">
                <a16:creationId xmlns:a16="http://schemas.microsoft.com/office/drawing/2014/main" id="{CADD0D97-F7E1-7709-A042-E9D994A42E8B}"/>
              </a:ext>
            </a:extLst>
          </p:cNvPr>
          <p:cNvSpPr>
            <a:spLocks noGrp="1"/>
          </p:cNvSpPr>
          <p:nvPr>
            <p:ph idx="1"/>
          </p:nvPr>
        </p:nvSpPr>
        <p:spPr/>
        <p:txBody>
          <a:bodyPr>
            <a:normAutofit fontScale="92500" lnSpcReduction="20000"/>
          </a:bodyPr>
          <a:lstStyle/>
          <a:p>
            <a:r>
              <a:rPr lang="en-US" dirty="0"/>
              <a:t>Newly-developed descendant of FLASH, a </a:t>
            </a:r>
            <a:r>
              <a:rPr lang="en-US" dirty="0" err="1"/>
              <a:t>multiphysics</a:t>
            </a:r>
            <a:r>
              <a:rPr lang="en-US" dirty="0"/>
              <a:t> multicomponent code</a:t>
            </a:r>
          </a:p>
          <a:p>
            <a:r>
              <a:rPr lang="en-US" dirty="0"/>
              <a:t>Fortran implementation</a:t>
            </a:r>
          </a:p>
          <a:p>
            <a:r>
              <a:rPr lang="en-US" dirty="0"/>
              <a:t>Base discretization in Flash-X is Eulerian,</a:t>
            </a:r>
            <a:r>
              <a:rPr lang="en-US" baseline="0" dirty="0"/>
              <a:t> with 3 flavors of management for the discretized mesh</a:t>
            </a:r>
          </a:p>
          <a:p>
            <a:pPr lvl="1"/>
            <a:r>
              <a:rPr lang="en-US" dirty="0"/>
              <a:t>Uniform</a:t>
            </a:r>
          </a:p>
          <a:p>
            <a:pPr lvl="1"/>
            <a:r>
              <a:rPr lang="en-US" dirty="0"/>
              <a:t>Two</a:t>
            </a:r>
            <a:r>
              <a:rPr lang="en-US" baseline="0" dirty="0"/>
              <a:t> different AMR methods, Paramesh and (now) </a:t>
            </a:r>
            <a:r>
              <a:rPr lang="en-US" baseline="0" dirty="0" err="1"/>
              <a:t>AMReX</a:t>
            </a:r>
            <a:endParaRPr lang="en-US" baseline="0" dirty="0"/>
          </a:p>
          <a:p>
            <a:r>
              <a:rPr lang="en-US" dirty="0"/>
              <a:t>Integration of </a:t>
            </a:r>
            <a:r>
              <a:rPr lang="en-US" dirty="0" err="1"/>
              <a:t>AMReX</a:t>
            </a:r>
            <a:r>
              <a:rPr lang="en-US" dirty="0"/>
              <a:t> revealed vestigial/redundant communications from Paramesh implementation</a:t>
            </a:r>
          </a:p>
          <a:p>
            <a:r>
              <a:rPr lang="en-US" dirty="0"/>
              <a:t>Removing them reduced communication cost, but </a:t>
            </a:r>
            <a:r>
              <a:rPr lang="en-US" i="1" dirty="0"/>
              <a:t>increased</a:t>
            </a:r>
            <a:r>
              <a:rPr lang="en-US" dirty="0"/>
              <a:t> computation cost by more than 20% in some cases</a:t>
            </a:r>
          </a:p>
        </p:txBody>
      </p:sp>
      <p:sp>
        <p:nvSpPr>
          <p:cNvPr id="4" name="Footer Placeholder 3">
            <a:extLst>
              <a:ext uri="{FF2B5EF4-FFF2-40B4-BE49-F238E27FC236}">
                <a16:creationId xmlns:a16="http://schemas.microsoft.com/office/drawing/2014/main" id="{717DCADA-A8D8-63DD-61F9-A2DDE21141B9}"/>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B3003182-C162-FF35-C1DE-B69E102664F4}"/>
              </a:ext>
            </a:extLst>
          </p:cNvPr>
          <p:cNvSpPr>
            <a:spLocks noGrp="1"/>
          </p:cNvSpPr>
          <p:nvPr>
            <p:ph type="sldNum" sz="quarter" idx="12"/>
          </p:nvPr>
        </p:nvSpPr>
        <p:spPr/>
        <p:txBody>
          <a:bodyPr/>
          <a:lstStyle/>
          <a:p>
            <a:fld id="{E758CF0C-250E-7F48-AF3C-1DAAD85AA699}" type="slidenum">
              <a:rPr lang="en-US" altLang="en-US" smtClean="0"/>
              <a:pPr/>
              <a:t>5</a:t>
            </a:fld>
            <a:endParaRPr lang="en-US" altLang="en-US" dirty="0"/>
          </a:p>
        </p:txBody>
      </p:sp>
    </p:spTree>
    <p:extLst>
      <p:ext uri="{BB962C8B-B14F-4D97-AF65-F5344CB8AC3E}">
        <p14:creationId xmlns:p14="http://schemas.microsoft.com/office/powerpoint/2010/main" val="50612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B8AD5-DEE0-1A6C-FA6D-35B86CFC6F79}"/>
              </a:ext>
            </a:extLst>
          </p:cNvPr>
          <p:cNvSpPr>
            <a:spLocks noGrp="1"/>
          </p:cNvSpPr>
          <p:nvPr>
            <p:ph type="title"/>
          </p:nvPr>
        </p:nvSpPr>
        <p:spPr/>
        <p:txBody>
          <a:bodyPr/>
          <a:lstStyle/>
          <a:p>
            <a:r>
              <a:rPr lang="en-US" dirty="0"/>
              <a:t>Flash-X AMR Overview</a:t>
            </a:r>
          </a:p>
        </p:txBody>
      </p:sp>
      <p:pic>
        <p:nvPicPr>
          <p:cNvPr id="7" name="Content Placeholder 6" descr="Chart, bar chart, histogram&#10;&#10;Description automatically generated">
            <a:extLst>
              <a:ext uri="{FF2B5EF4-FFF2-40B4-BE49-F238E27FC236}">
                <a16:creationId xmlns:a16="http://schemas.microsoft.com/office/drawing/2014/main" id="{CD3DBAC1-D645-E57C-C504-C05FDA2A00A4}"/>
              </a:ext>
            </a:extLst>
          </p:cNvPr>
          <p:cNvPicPr>
            <a:picLocks noGrp="1" noChangeAspect="1"/>
          </p:cNvPicPr>
          <p:nvPr>
            <p:ph sz="half" idx="1"/>
          </p:nvPr>
        </p:nvPicPr>
        <p:blipFill>
          <a:blip r:embed="rId3"/>
          <a:stretch>
            <a:fillRect/>
          </a:stretch>
        </p:blipFill>
        <p:spPr>
          <a:xfrm>
            <a:off x="211016" y="633177"/>
            <a:ext cx="3662277" cy="3821112"/>
          </a:xfrm>
        </p:spPr>
      </p:pic>
      <p:sp>
        <p:nvSpPr>
          <p:cNvPr id="8" name="Content Placeholder 7">
            <a:extLst>
              <a:ext uri="{FF2B5EF4-FFF2-40B4-BE49-F238E27FC236}">
                <a16:creationId xmlns:a16="http://schemas.microsoft.com/office/drawing/2014/main" id="{0AB82353-6734-BDB7-D612-F2724F79561A}"/>
              </a:ext>
            </a:extLst>
          </p:cNvPr>
          <p:cNvSpPr>
            <a:spLocks noGrp="1"/>
          </p:cNvSpPr>
          <p:nvPr>
            <p:ph sz="half" idx="2"/>
          </p:nvPr>
        </p:nvSpPr>
        <p:spPr>
          <a:xfrm>
            <a:off x="3950804" y="772344"/>
            <a:ext cx="4982181" cy="3822279"/>
          </a:xfrm>
        </p:spPr>
        <p:txBody>
          <a:bodyPr>
            <a:normAutofit fontScale="77500" lnSpcReduction="20000"/>
          </a:bodyPr>
          <a:lstStyle/>
          <a:p>
            <a:r>
              <a:rPr lang="en-US" dirty="0"/>
              <a:t>Paramesh is only AMR support in FLASH, Flash-X added new support for </a:t>
            </a:r>
            <a:r>
              <a:rPr lang="en-US" dirty="0" err="1"/>
              <a:t>AMReX</a:t>
            </a:r>
            <a:endParaRPr lang="en-US" dirty="0"/>
          </a:p>
          <a:p>
            <a:r>
              <a:rPr lang="en-US" dirty="0"/>
              <a:t>All blocks are identical in #cells along each dimension, and all blocks are organized  in an octree. </a:t>
            </a:r>
            <a:r>
              <a:rPr lang="en-US" dirty="0" err="1"/>
              <a:t>AMReX</a:t>
            </a:r>
            <a:r>
              <a:rPr lang="en-US" dirty="0"/>
              <a:t> allows for irregular cells, but not needed in this case</a:t>
            </a:r>
          </a:p>
          <a:p>
            <a:r>
              <a:rPr lang="en-US" dirty="0"/>
              <a:t>Parallelism provided by MPI, load balancing provided by Morton ordering</a:t>
            </a:r>
          </a:p>
          <a:p>
            <a:r>
              <a:rPr lang="en-US" dirty="0"/>
              <a:t>Goal: integrate, evaluate </a:t>
            </a:r>
            <a:r>
              <a:rPr lang="en-US" dirty="0" err="1"/>
              <a:t>AMReX</a:t>
            </a:r>
            <a:r>
              <a:rPr lang="en-US" dirty="0"/>
              <a:t> in Flash-X and compare with Paramesh (work is ongoing)</a:t>
            </a:r>
          </a:p>
        </p:txBody>
      </p:sp>
      <p:sp>
        <p:nvSpPr>
          <p:cNvPr id="4" name="Footer Placeholder 3">
            <a:extLst>
              <a:ext uri="{FF2B5EF4-FFF2-40B4-BE49-F238E27FC236}">
                <a16:creationId xmlns:a16="http://schemas.microsoft.com/office/drawing/2014/main" id="{50652AD8-8793-D8F3-755E-3B715ACC9378}"/>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085D8645-E60A-A15F-47F1-6053F7B583A4}"/>
              </a:ext>
            </a:extLst>
          </p:cNvPr>
          <p:cNvSpPr>
            <a:spLocks noGrp="1"/>
          </p:cNvSpPr>
          <p:nvPr>
            <p:ph type="sldNum" sz="quarter" idx="12"/>
          </p:nvPr>
        </p:nvSpPr>
        <p:spPr/>
        <p:txBody>
          <a:bodyPr/>
          <a:lstStyle/>
          <a:p>
            <a:fld id="{E758CF0C-250E-7F48-AF3C-1DAAD85AA699}" type="slidenum">
              <a:rPr lang="en-US" altLang="en-US" smtClean="0"/>
              <a:pPr/>
              <a:t>6</a:t>
            </a:fld>
            <a:endParaRPr lang="en-US" altLang="en-US" dirty="0"/>
          </a:p>
        </p:txBody>
      </p:sp>
      <p:sp>
        <p:nvSpPr>
          <p:cNvPr id="9" name="TextBox 8">
            <a:extLst>
              <a:ext uri="{FF2B5EF4-FFF2-40B4-BE49-F238E27FC236}">
                <a16:creationId xmlns:a16="http://schemas.microsoft.com/office/drawing/2014/main" id="{78C50625-136F-6C00-31FB-08FB2EAB3A24}"/>
              </a:ext>
            </a:extLst>
          </p:cNvPr>
          <p:cNvSpPr txBox="1"/>
          <p:nvPr/>
        </p:nvSpPr>
        <p:spPr>
          <a:xfrm>
            <a:off x="225218" y="4484733"/>
            <a:ext cx="9143991" cy="261610"/>
          </a:xfrm>
          <a:prstGeom prst="rect">
            <a:avLst/>
          </a:prstGeom>
          <a:noFill/>
        </p:spPr>
        <p:txBody>
          <a:bodyPr wrap="square" rtlCol="0">
            <a:spAutoFit/>
          </a:bodyPr>
          <a:lstStyle/>
          <a:p>
            <a:r>
              <a:rPr lang="en-US" sz="1100" i="1" dirty="0"/>
              <a:t>Figure: A 2D slice of the initial 3D mesh for the Sod shock tube problem. Each of the outlined squares represents a block of 16</a:t>
            </a:r>
            <a:r>
              <a:rPr lang="en-US" sz="1100" i="1" baseline="30000" dirty="0"/>
              <a:t>3</a:t>
            </a:r>
            <a:r>
              <a:rPr lang="en-US" sz="1100" i="1" dirty="0"/>
              <a:t> computational cells.</a:t>
            </a:r>
          </a:p>
        </p:txBody>
      </p:sp>
      <p:grpSp>
        <p:nvGrpSpPr>
          <p:cNvPr id="33" name="Group 32">
            <a:extLst>
              <a:ext uri="{FF2B5EF4-FFF2-40B4-BE49-F238E27FC236}">
                <a16:creationId xmlns:a16="http://schemas.microsoft.com/office/drawing/2014/main" id="{90BDD5F9-6162-BF0B-059B-E7B825D85386}"/>
              </a:ext>
            </a:extLst>
          </p:cNvPr>
          <p:cNvGrpSpPr/>
          <p:nvPr/>
        </p:nvGrpSpPr>
        <p:grpSpPr>
          <a:xfrm>
            <a:off x="2276747" y="1240404"/>
            <a:ext cx="1453878" cy="2890299"/>
            <a:chOff x="2276747" y="1240404"/>
            <a:chExt cx="1453878" cy="2890299"/>
          </a:xfrm>
        </p:grpSpPr>
        <p:cxnSp>
          <p:nvCxnSpPr>
            <p:cNvPr id="11" name="Straight Connector 10">
              <a:extLst>
                <a:ext uri="{FF2B5EF4-FFF2-40B4-BE49-F238E27FC236}">
                  <a16:creationId xmlns:a16="http://schemas.microsoft.com/office/drawing/2014/main" id="{88B2B331-D371-0BB2-FA36-ACF7AD8F98C2}"/>
                </a:ext>
              </a:extLst>
            </p:cNvPr>
            <p:cNvCxnSpPr/>
            <p:nvPr/>
          </p:nvCxnSpPr>
          <p:spPr>
            <a:xfrm>
              <a:off x="3006601" y="1240404"/>
              <a:ext cx="0" cy="2890299"/>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CF8C620A-156C-61D9-D7AB-64722CCB06F3}"/>
                </a:ext>
              </a:extLst>
            </p:cNvPr>
            <p:cNvCxnSpPr/>
            <p:nvPr/>
          </p:nvCxnSpPr>
          <p:spPr>
            <a:xfrm>
              <a:off x="2641476" y="1240404"/>
              <a:ext cx="0" cy="2890299"/>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21B9C21E-BDC2-1BD7-8500-934E7853056D}"/>
                </a:ext>
              </a:extLst>
            </p:cNvPr>
            <p:cNvCxnSpPr/>
            <p:nvPr/>
          </p:nvCxnSpPr>
          <p:spPr>
            <a:xfrm>
              <a:off x="2457326" y="1240404"/>
              <a:ext cx="0" cy="2890299"/>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8BAE8D9-2FCF-3D1D-9FD1-DB8F22D1837A}"/>
                </a:ext>
              </a:extLst>
            </p:cNvPr>
            <p:cNvCxnSpPr/>
            <p:nvPr/>
          </p:nvCxnSpPr>
          <p:spPr>
            <a:xfrm>
              <a:off x="2286000" y="1968500"/>
              <a:ext cx="1444625"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99A9536-DB4E-DA9C-C7D8-BD4B84D74D9E}"/>
                </a:ext>
              </a:extLst>
            </p:cNvPr>
            <p:cNvCxnSpPr/>
            <p:nvPr/>
          </p:nvCxnSpPr>
          <p:spPr>
            <a:xfrm>
              <a:off x="2284288" y="2689225"/>
              <a:ext cx="1444625"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8F2A981-35F6-DA65-F239-FE5E682B476B}"/>
                </a:ext>
              </a:extLst>
            </p:cNvPr>
            <p:cNvCxnSpPr/>
            <p:nvPr/>
          </p:nvCxnSpPr>
          <p:spPr>
            <a:xfrm>
              <a:off x="2284288" y="3416300"/>
              <a:ext cx="1444625"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06E05FCC-1A64-48FD-42EA-0F5D92729942}"/>
                </a:ext>
              </a:extLst>
            </p:cNvPr>
            <p:cNvCxnSpPr/>
            <p:nvPr/>
          </p:nvCxnSpPr>
          <p:spPr>
            <a:xfrm>
              <a:off x="2284288" y="1600200"/>
              <a:ext cx="722313"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EBF8EE2B-1D45-FB07-B90E-A72804D7ED9F}"/>
                </a:ext>
              </a:extLst>
            </p:cNvPr>
            <p:cNvCxnSpPr/>
            <p:nvPr/>
          </p:nvCxnSpPr>
          <p:spPr>
            <a:xfrm>
              <a:off x="2284288" y="2324100"/>
              <a:ext cx="722313"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DA80394C-E356-FAF6-B30D-2B6ACF1F166C}"/>
                </a:ext>
              </a:extLst>
            </p:cNvPr>
            <p:cNvCxnSpPr/>
            <p:nvPr/>
          </p:nvCxnSpPr>
          <p:spPr>
            <a:xfrm>
              <a:off x="2280319" y="3051175"/>
              <a:ext cx="722313"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596450B-5139-799A-FF5B-5404186042D8}"/>
                </a:ext>
              </a:extLst>
            </p:cNvPr>
            <p:cNvCxnSpPr/>
            <p:nvPr/>
          </p:nvCxnSpPr>
          <p:spPr>
            <a:xfrm>
              <a:off x="2280319" y="3778250"/>
              <a:ext cx="722313"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FB6F38E9-AAC9-E7F6-31BC-0BAAA01271D8}"/>
                </a:ext>
              </a:extLst>
            </p:cNvPr>
            <p:cNvCxnSpPr/>
            <p:nvPr/>
          </p:nvCxnSpPr>
          <p:spPr>
            <a:xfrm>
              <a:off x="2280319" y="1422400"/>
              <a:ext cx="361157"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06559E1D-700E-5382-A5AF-5FC251FA3367}"/>
                </a:ext>
              </a:extLst>
            </p:cNvPr>
            <p:cNvCxnSpPr/>
            <p:nvPr/>
          </p:nvCxnSpPr>
          <p:spPr>
            <a:xfrm>
              <a:off x="2276747" y="1781175"/>
              <a:ext cx="361157"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FDF6C494-B82A-8F7A-3D3F-B7E7623552C6}"/>
                </a:ext>
              </a:extLst>
            </p:cNvPr>
            <p:cNvCxnSpPr/>
            <p:nvPr/>
          </p:nvCxnSpPr>
          <p:spPr>
            <a:xfrm>
              <a:off x="2276747" y="2146300"/>
              <a:ext cx="361157"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CA5C058-AED1-6489-CCBA-517B6065E2E5}"/>
                </a:ext>
              </a:extLst>
            </p:cNvPr>
            <p:cNvCxnSpPr/>
            <p:nvPr/>
          </p:nvCxnSpPr>
          <p:spPr>
            <a:xfrm>
              <a:off x="2276747" y="2508250"/>
              <a:ext cx="361157"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31388FD9-00BC-9CB2-7578-0ED60D150376}"/>
                </a:ext>
              </a:extLst>
            </p:cNvPr>
            <p:cNvCxnSpPr/>
            <p:nvPr/>
          </p:nvCxnSpPr>
          <p:spPr>
            <a:xfrm>
              <a:off x="2284288" y="2873375"/>
              <a:ext cx="361157"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887A163C-1A50-4A74-9F83-445C7C3E4F88}"/>
                </a:ext>
              </a:extLst>
            </p:cNvPr>
            <p:cNvCxnSpPr/>
            <p:nvPr/>
          </p:nvCxnSpPr>
          <p:spPr>
            <a:xfrm>
              <a:off x="2276747" y="3228975"/>
              <a:ext cx="361157"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E0FBABA6-0E53-8B78-930C-E02C80174CDA}"/>
                </a:ext>
              </a:extLst>
            </p:cNvPr>
            <p:cNvCxnSpPr/>
            <p:nvPr/>
          </p:nvCxnSpPr>
          <p:spPr>
            <a:xfrm>
              <a:off x="2276747" y="3597275"/>
              <a:ext cx="361157"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A3B85AB2-237F-BC75-6B60-FE3E1AB989C8}"/>
                </a:ext>
              </a:extLst>
            </p:cNvPr>
            <p:cNvCxnSpPr/>
            <p:nvPr/>
          </p:nvCxnSpPr>
          <p:spPr>
            <a:xfrm>
              <a:off x="2276747" y="3962400"/>
              <a:ext cx="361157"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337675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07407C-1C8B-B557-3B55-D8038A7130E4}"/>
              </a:ext>
            </a:extLst>
          </p:cNvPr>
          <p:cNvSpPr>
            <a:spLocks noGrp="1"/>
          </p:cNvSpPr>
          <p:nvPr>
            <p:ph type="title"/>
          </p:nvPr>
        </p:nvSpPr>
        <p:spPr/>
        <p:txBody>
          <a:bodyPr/>
          <a:lstStyle/>
          <a:p>
            <a:r>
              <a:rPr lang="en-US" dirty="0"/>
              <a:t>Sod Shock Tube, Weak Scaling Setup</a:t>
            </a:r>
          </a:p>
        </p:txBody>
      </p:sp>
      <p:pic>
        <p:nvPicPr>
          <p:cNvPr id="10" name="Content Placeholder 9">
            <a:extLst>
              <a:ext uri="{FF2B5EF4-FFF2-40B4-BE49-F238E27FC236}">
                <a16:creationId xmlns:a16="http://schemas.microsoft.com/office/drawing/2014/main" id="{3CC3FAA4-30A7-37B1-37A0-8F536C373EDE}"/>
              </a:ext>
            </a:extLst>
          </p:cNvPr>
          <p:cNvPicPr>
            <a:picLocks noGrp="1" noChangeAspect="1"/>
          </p:cNvPicPr>
          <p:nvPr>
            <p:ph idx="1"/>
          </p:nvPr>
        </p:nvPicPr>
        <p:blipFill>
          <a:blip r:embed="rId3"/>
          <a:stretch>
            <a:fillRect/>
          </a:stretch>
        </p:blipFill>
        <p:spPr>
          <a:xfrm>
            <a:off x="1453436" y="600075"/>
            <a:ext cx="6229190" cy="4167188"/>
          </a:xfrm>
        </p:spPr>
      </p:pic>
      <p:sp>
        <p:nvSpPr>
          <p:cNvPr id="5" name="Footer Placeholder 4">
            <a:extLst>
              <a:ext uri="{FF2B5EF4-FFF2-40B4-BE49-F238E27FC236}">
                <a16:creationId xmlns:a16="http://schemas.microsoft.com/office/drawing/2014/main" id="{571BA882-66B4-0D5D-FF3D-F25429DA303A}"/>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6" name="Slide Number Placeholder 5">
            <a:extLst>
              <a:ext uri="{FF2B5EF4-FFF2-40B4-BE49-F238E27FC236}">
                <a16:creationId xmlns:a16="http://schemas.microsoft.com/office/drawing/2014/main" id="{079298C4-BE77-4667-DC2F-57997CD891E1}"/>
              </a:ext>
            </a:extLst>
          </p:cNvPr>
          <p:cNvSpPr>
            <a:spLocks noGrp="1"/>
          </p:cNvSpPr>
          <p:nvPr>
            <p:ph type="sldNum" sz="quarter" idx="12"/>
          </p:nvPr>
        </p:nvSpPr>
        <p:spPr/>
        <p:txBody>
          <a:bodyPr/>
          <a:lstStyle/>
          <a:p>
            <a:fld id="{C311CFAC-FC75-9745-8A4F-846EC7C0E6EA}" type="slidenum">
              <a:rPr lang="en-US" altLang="en-US" smtClean="0"/>
              <a:pPr/>
              <a:t>7</a:t>
            </a:fld>
            <a:endParaRPr lang="en-US" altLang="en-US"/>
          </a:p>
        </p:txBody>
      </p:sp>
      <p:cxnSp>
        <p:nvCxnSpPr>
          <p:cNvPr id="11" name="Straight Connector 10">
            <a:extLst>
              <a:ext uri="{FF2B5EF4-FFF2-40B4-BE49-F238E27FC236}">
                <a16:creationId xmlns:a16="http://schemas.microsoft.com/office/drawing/2014/main" id="{EE1D61D4-6223-438C-B72F-E4D38A285C27}"/>
              </a:ext>
            </a:extLst>
          </p:cNvPr>
          <p:cNvCxnSpPr/>
          <p:nvPr/>
        </p:nvCxnSpPr>
        <p:spPr>
          <a:xfrm>
            <a:off x="3507801" y="2480917"/>
            <a:ext cx="1735090" cy="0"/>
          </a:xfrm>
          <a:prstGeom prst="line">
            <a:avLst/>
          </a:prstGeom>
          <a:ln>
            <a:solidFill>
              <a:schemeClr val="bg1"/>
            </a:solidFill>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77538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4374C-084F-9256-4BD7-A3D70399D531}"/>
              </a:ext>
            </a:extLst>
          </p:cNvPr>
          <p:cNvSpPr>
            <a:spLocks noGrp="1"/>
          </p:cNvSpPr>
          <p:nvPr>
            <p:ph type="title"/>
          </p:nvPr>
        </p:nvSpPr>
        <p:spPr/>
        <p:txBody>
          <a:bodyPr/>
          <a:lstStyle/>
          <a:p>
            <a:r>
              <a:rPr lang="en-US" dirty="0"/>
              <a:t>Systems Evaluated</a:t>
            </a:r>
          </a:p>
        </p:txBody>
      </p:sp>
      <p:sp>
        <p:nvSpPr>
          <p:cNvPr id="3" name="Content Placeholder 2">
            <a:extLst>
              <a:ext uri="{FF2B5EF4-FFF2-40B4-BE49-F238E27FC236}">
                <a16:creationId xmlns:a16="http://schemas.microsoft.com/office/drawing/2014/main" id="{BF7DF235-1125-A5C7-B27D-58769206E1A1}"/>
              </a:ext>
            </a:extLst>
          </p:cNvPr>
          <p:cNvSpPr>
            <a:spLocks noGrp="1"/>
          </p:cNvSpPr>
          <p:nvPr>
            <p:ph sz="half" idx="1"/>
          </p:nvPr>
        </p:nvSpPr>
        <p:spPr>
          <a:xfrm>
            <a:off x="180870" y="772344"/>
            <a:ext cx="5509282" cy="3933834"/>
          </a:xfrm>
        </p:spPr>
        <p:txBody>
          <a:bodyPr>
            <a:normAutofit fontScale="77500" lnSpcReduction="20000"/>
          </a:bodyPr>
          <a:lstStyle/>
          <a:p>
            <a:r>
              <a:rPr lang="en-US" dirty="0"/>
              <a:t>Summit: IBM® POWER9™️ at ORNL, 200 PFLOP/s</a:t>
            </a:r>
          </a:p>
          <a:p>
            <a:pPr lvl="1"/>
            <a:r>
              <a:rPr lang="en-US" dirty="0"/>
              <a:t>4,608 IBM POWER System AC922 nodes</a:t>
            </a:r>
          </a:p>
          <a:p>
            <a:pPr lvl="1"/>
            <a:r>
              <a:rPr lang="en-US" dirty="0"/>
              <a:t>Two IBM POWER9 processors, 42 total compute cores and six NVIDIA Volta V100 accelerators, 512 GB of DDR4 per node </a:t>
            </a:r>
          </a:p>
          <a:p>
            <a:r>
              <a:rPr lang="en-US" dirty="0"/>
              <a:t>Theta: Cray® XC40 at ANL, 12 PFLOP/s</a:t>
            </a:r>
          </a:p>
          <a:p>
            <a:pPr lvl="1"/>
            <a:r>
              <a:rPr lang="en-US" dirty="0"/>
              <a:t>4,392 Cray XC40 nodes</a:t>
            </a:r>
          </a:p>
          <a:p>
            <a:pPr lvl="1"/>
            <a:r>
              <a:rPr lang="en-US" dirty="0"/>
              <a:t>One Intel Phi Knights Landing (KNL) 7230 with 64 compute cores, shared L2 cache of 32 MB (1 MB L2 cache shared by two cores), 16 GB of high-bandwidth in-package memory, 192 GB of DDR4 RAM per node </a:t>
            </a:r>
          </a:p>
          <a:p>
            <a:pPr lvl="1"/>
            <a:r>
              <a:rPr lang="en-US" dirty="0"/>
              <a:t>Cache mode used for all experiments</a:t>
            </a:r>
          </a:p>
        </p:txBody>
      </p:sp>
      <p:sp>
        <p:nvSpPr>
          <p:cNvPr id="4" name="Footer Placeholder 3">
            <a:extLst>
              <a:ext uri="{FF2B5EF4-FFF2-40B4-BE49-F238E27FC236}">
                <a16:creationId xmlns:a16="http://schemas.microsoft.com/office/drawing/2014/main" id="{89F162FC-7021-74A3-FBEB-1F6632FAA8E6}"/>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FDF189C4-0C68-8698-4070-7B9D167B5C5C}"/>
              </a:ext>
            </a:extLst>
          </p:cNvPr>
          <p:cNvSpPr>
            <a:spLocks noGrp="1"/>
          </p:cNvSpPr>
          <p:nvPr>
            <p:ph type="sldNum" sz="quarter" idx="12"/>
          </p:nvPr>
        </p:nvSpPr>
        <p:spPr/>
        <p:txBody>
          <a:bodyPr/>
          <a:lstStyle/>
          <a:p>
            <a:fld id="{E758CF0C-250E-7F48-AF3C-1DAAD85AA699}" type="slidenum">
              <a:rPr lang="en-US" altLang="en-US" smtClean="0"/>
              <a:pPr/>
              <a:t>8</a:t>
            </a:fld>
            <a:endParaRPr lang="en-US" altLang="en-US" dirty="0"/>
          </a:p>
        </p:txBody>
      </p:sp>
      <p:pic>
        <p:nvPicPr>
          <p:cNvPr id="2050" name="Picture 2" descr="OLCF Resources – Oak Ridge Leadership Computing Facility">
            <a:extLst>
              <a:ext uri="{FF2B5EF4-FFF2-40B4-BE49-F238E27FC236}">
                <a16:creationId xmlns:a16="http://schemas.microsoft.com/office/drawing/2014/main" id="{69577FE9-3B58-E5C9-17A9-BC706CC4BC0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96440" y="631529"/>
            <a:ext cx="251460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ta/ThetaGPU | Argonne Leadership Computing Facility">
            <a:extLst>
              <a:ext uri="{FF2B5EF4-FFF2-40B4-BE49-F238E27FC236}">
                <a16:creationId xmlns:a16="http://schemas.microsoft.com/office/drawing/2014/main" id="{DC3F7530-2261-58CC-C908-3C5745DCB5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663"/>
          <a:stretch/>
        </p:blipFill>
        <p:spPr bwMode="auto">
          <a:xfrm>
            <a:off x="6296440" y="2713818"/>
            <a:ext cx="2514600" cy="20116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4355E15-7B9A-1DD9-6544-4C7034092AA9}"/>
              </a:ext>
            </a:extLst>
          </p:cNvPr>
          <p:cNvSpPr txBox="1"/>
          <p:nvPr/>
        </p:nvSpPr>
        <p:spPr>
          <a:xfrm>
            <a:off x="6352129" y="4526039"/>
            <a:ext cx="2403222" cy="215444"/>
          </a:xfrm>
          <a:prstGeom prst="rect">
            <a:avLst/>
          </a:prstGeom>
          <a:noFill/>
        </p:spPr>
        <p:txBody>
          <a:bodyPr wrap="none" rtlCol="0">
            <a:spAutoFit/>
          </a:bodyPr>
          <a:lstStyle/>
          <a:p>
            <a:r>
              <a:rPr lang="en-US" sz="800" dirty="0">
                <a:solidFill>
                  <a:schemeClr val="bg1"/>
                </a:solidFill>
              </a:rPr>
              <a:t>Figure: https://</a:t>
            </a:r>
            <a:r>
              <a:rPr lang="en-US" sz="800" dirty="0" err="1">
                <a:solidFill>
                  <a:schemeClr val="bg1"/>
                </a:solidFill>
              </a:rPr>
              <a:t>www.alcf.anl.gov</a:t>
            </a:r>
            <a:r>
              <a:rPr lang="en-US" sz="800" dirty="0">
                <a:solidFill>
                  <a:schemeClr val="bg1"/>
                </a:solidFill>
              </a:rPr>
              <a:t>/</a:t>
            </a:r>
            <a:r>
              <a:rPr lang="en-US" sz="800" dirty="0" err="1">
                <a:solidFill>
                  <a:schemeClr val="bg1"/>
                </a:solidFill>
              </a:rPr>
              <a:t>alcf</a:t>
            </a:r>
            <a:r>
              <a:rPr lang="en-US" sz="800" dirty="0">
                <a:solidFill>
                  <a:schemeClr val="bg1"/>
                </a:solidFill>
              </a:rPr>
              <a:t>-resources/theta</a:t>
            </a:r>
          </a:p>
        </p:txBody>
      </p:sp>
      <p:sp>
        <p:nvSpPr>
          <p:cNvPr id="8" name="TextBox 7">
            <a:extLst>
              <a:ext uri="{FF2B5EF4-FFF2-40B4-BE49-F238E27FC236}">
                <a16:creationId xmlns:a16="http://schemas.microsoft.com/office/drawing/2014/main" id="{98C6A693-8A4C-0BB0-9299-99B27929A857}"/>
              </a:ext>
            </a:extLst>
          </p:cNvPr>
          <p:cNvSpPr txBox="1"/>
          <p:nvPr/>
        </p:nvSpPr>
        <p:spPr>
          <a:xfrm>
            <a:off x="6352129" y="2419411"/>
            <a:ext cx="2258952" cy="215444"/>
          </a:xfrm>
          <a:prstGeom prst="rect">
            <a:avLst/>
          </a:prstGeom>
          <a:noFill/>
        </p:spPr>
        <p:txBody>
          <a:bodyPr wrap="none" rtlCol="0">
            <a:spAutoFit/>
          </a:bodyPr>
          <a:lstStyle/>
          <a:p>
            <a:r>
              <a:rPr lang="en-US" sz="800" dirty="0">
                <a:solidFill>
                  <a:schemeClr val="bg1"/>
                </a:solidFill>
              </a:rPr>
              <a:t>Figure: https://</a:t>
            </a:r>
            <a:r>
              <a:rPr lang="en-US" sz="800" dirty="0" err="1">
                <a:solidFill>
                  <a:schemeClr val="bg1"/>
                </a:solidFill>
              </a:rPr>
              <a:t>www.olcf.ornl.gov</a:t>
            </a:r>
            <a:r>
              <a:rPr lang="en-US" sz="800" dirty="0">
                <a:solidFill>
                  <a:schemeClr val="bg1"/>
                </a:solidFill>
              </a:rPr>
              <a:t>/</a:t>
            </a:r>
            <a:r>
              <a:rPr lang="en-US" sz="800" dirty="0" err="1">
                <a:solidFill>
                  <a:schemeClr val="bg1"/>
                </a:solidFill>
              </a:rPr>
              <a:t>olcf</a:t>
            </a:r>
            <a:r>
              <a:rPr lang="en-US" sz="800" dirty="0">
                <a:solidFill>
                  <a:schemeClr val="bg1"/>
                </a:solidFill>
              </a:rPr>
              <a:t>-resources/</a:t>
            </a:r>
          </a:p>
        </p:txBody>
      </p:sp>
    </p:spTree>
    <p:extLst>
      <p:ext uri="{BB962C8B-B14F-4D97-AF65-F5344CB8AC3E}">
        <p14:creationId xmlns:p14="http://schemas.microsoft.com/office/powerpoint/2010/main" val="3830078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794FE-6E1D-14AE-DCA5-A9BC23601E3A}"/>
              </a:ext>
            </a:extLst>
          </p:cNvPr>
          <p:cNvSpPr>
            <a:spLocks noGrp="1"/>
          </p:cNvSpPr>
          <p:nvPr>
            <p:ph type="title"/>
          </p:nvPr>
        </p:nvSpPr>
        <p:spPr/>
        <p:txBody>
          <a:bodyPr/>
          <a:lstStyle/>
          <a:p>
            <a:r>
              <a:rPr lang="en-US" dirty="0"/>
              <a:t>Performance Anomaly</a:t>
            </a:r>
          </a:p>
        </p:txBody>
      </p:sp>
      <p:sp>
        <p:nvSpPr>
          <p:cNvPr id="3" name="Content Placeholder 2">
            <a:extLst>
              <a:ext uri="{FF2B5EF4-FFF2-40B4-BE49-F238E27FC236}">
                <a16:creationId xmlns:a16="http://schemas.microsoft.com/office/drawing/2014/main" id="{0EDF251F-1D55-C042-BB06-5D584E754B41}"/>
              </a:ext>
            </a:extLst>
          </p:cNvPr>
          <p:cNvSpPr>
            <a:spLocks noGrp="1"/>
          </p:cNvSpPr>
          <p:nvPr>
            <p:ph idx="1"/>
          </p:nvPr>
        </p:nvSpPr>
        <p:spPr/>
        <p:txBody>
          <a:bodyPr>
            <a:normAutofit fontScale="92500" lnSpcReduction="10000"/>
          </a:bodyPr>
          <a:lstStyle/>
          <a:p>
            <a:r>
              <a:rPr lang="en-US" dirty="0"/>
              <a:t>Paramesh grid routine: </a:t>
            </a:r>
            <a:r>
              <a:rPr lang="en-US" dirty="0" err="1">
                <a:latin typeface="Courier" pitchFamily="2" charset="0"/>
                <a:cs typeface="Courier New" panose="02070309020205020404" pitchFamily="49" charset="0"/>
              </a:rPr>
              <a:t>mpi_amr_boundary_block_info</a:t>
            </a:r>
            <a:endParaRPr lang="en-US" dirty="0">
              <a:latin typeface="Courier" pitchFamily="2" charset="0"/>
              <a:cs typeface="Courier New" panose="02070309020205020404" pitchFamily="49" charset="0"/>
            </a:endParaRPr>
          </a:p>
          <a:p>
            <a:pPr lvl="1"/>
            <a:r>
              <a:rPr lang="en-US" dirty="0"/>
              <a:t>Collects some information about the faces of blocks that coincide with the boundary of the simulation domain, and makes this global information available as a </a:t>
            </a:r>
            <a:r>
              <a:rPr lang="en-US" i="1" dirty="0"/>
              <a:t>heap-allocated</a:t>
            </a:r>
            <a:r>
              <a:rPr lang="en-US" dirty="0"/>
              <a:t> array on each rank</a:t>
            </a:r>
          </a:p>
          <a:p>
            <a:pPr lvl="1"/>
            <a:r>
              <a:rPr lang="en-US" dirty="0"/>
              <a:t>Called once each time that the AMR grid has changed</a:t>
            </a:r>
          </a:p>
          <a:p>
            <a:pPr lvl="1"/>
            <a:r>
              <a:rPr lang="en-US" dirty="0"/>
              <a:t>Allowed specialized handling of boundary conditions…but -</a:t>
            </a:r>
          </a:p>
          <a:p>
            <a:pPr lvl="1"/>
            <a:r>
              <a:rPr lang="en-US" dirty="0"/>
              <a:t>Result never used</a:t>
            </a:r>
          </a:p>
          <a:p>
            <a:r>
              <a:rPr lang="en-US" dirty="0"/>
              <a:t>To reduce communication overhead and improve scaling, it was removed</a:t>
            </a:r>
          </a:p>
          <a:p>
            <a:r>
              <a:rPr lang="en-US" dirty="0"/>
              <a:t>Performance </a:t>
            </a:r>
            <a:r>
              <a:rPr lang="en-US" i="1" dirty="0"/>
              <a:t>got worse</a:t>
            </a:r>
            <a:r>
              <a:rPr lang="en-US" dirty="0"/>
              <a:t>…?</a:t>
            </a:r>
          </a:p>
        </p:txBody>
      </p:sp>
      <p:sp>
        <p:nvSpPr>
          <p:cNvPr id="4" name="Footer Placeholder 3">
            <a:extLst>
              <a:ext uri="{FF2B5EF4-FFF2-40B4-BE49-F238E27FC236}">
                <a16:creationId xmlns:a16="http://schemas.microsoft.com/office/drawing/2014/main" id="{451FDF7D-CE59-FDBB-17B0-83E6413A045B}"/>
              </a:ext>
            </a:extLst>
          </p:cNvPr>
          <p:cNvSpPr>
            <a:spLocks noGrp="1"/>
          </p:cNvSpPr>
          <p:nvPr>
            <p:ph type="ftr" sz="quarter" idx="11"/>
          </p:nvPr>
        </p:nvSpPr>
        <p:spPr/>
        <p:txBody>
          <a:bodyPr/>
          <a:lstStyle/>
          <a:p>
            <a:r>
              <a:rPr lang="en-US"/>
              <a:t>SC22 | Dallas, TX | hpc accelerates. ProTools Workshop, Nov. 13 2022</a:t>
            </a:r>
            <a:endParaRPr lang="en-US" dirty="0"/>
          </a:p>
        </p:txBody>
      </p:sp>
      <p:sp>
        <p:nvSpPr>
          <p:cNvPr id="5" name="Slide Number Placeholder 4">
            <a:extLst>
              <a:ext uri="{FF2B5EF4-FFF2-40B4-BE49-F238E27FC236}">
                <a16:creationId xmlns:a16="http://schemas.microsoft.com/office/drawing/2014/main" id="{18C3860C-6654-AFBB-8401-71099A907FE0}"/>
              </a:ext>
            </a:extLst>
          </p:cNvPr>
          <p:cNvSpPr>
            <a:spLocks noGrp="1"/>
          </p:cNvSpPr>
          <p:nvPr>
            <p:ph type="sldNum" sz="quarter" idx="12"/>
          </p:nvPr>
        </p:nvSpPr>
        <p:spPr/>
        <p:txBody>
          <a:bodyPr/>
          <a:lstStyle/>
          <a:p>
            <a:fld id="{E758CF0C-250E-7F48-AF3C-1DAAD85AA699}" type="slidenum">
              <a:rPr lang="en-US" altLang="en-US" smtClean="0"/>
              <a:pPr/>
              <a:t>9</a:t>
            </a:fld>
            <a:endParaRPr lang="en-US" altLang="en-US" dirty="0"/>
          </a:p>
        </p:txBody>
      </p:sp>
    </p:spTree>
    <p:extLst>
      <p:ext uri="{BB962C8B-B14F-4D97-AF65-F5344CB8AC3E}">
        <p14:creationId xmlns:p14="http://schemas.microsoft.com/office/powerpoint/2010/main" val="1212141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tailEnd type="triangle"/>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APEX_Kickoff_Meeting_2" id="{161A87DE-C582-1F42-8478-E7F6ED46EB44}" vid="{6F1CA0D8-E402-7247-A537-5D71FB35D1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33545</TotalTime>
  <Words>2742</Words>
  <Application>Microsoft Macintosh PowerPoint</Application>
  <PresentationFormat>On-screen Show (16:9)</PresentationFormat>
  <Paragraphs>233</Paragraphs>
  <Slides>28</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Courier</vt:lpstr>
      <vt:lpstr>NimbusRomNo9L</vt:lpstr>
      <vt:lpstr>Office Theme</vt:lpstr>
      <vt:lpstr>Performance Debugging and Tuning of Flash-X with Data Analysis Tools</vt:lpstr>
      <vt:lpstr>Performance Debugging and Tuning of Flash-X with Data Analysis Tools</vt:lpstr>
      <vt:lpstr>Executive Summary</vt:lpstr>
      <vt:lpstr>Introduction</vt:lpstr>
      <vt:lpstr>Flash-X Anomaly</vt:lpstr>
      <vt:lpstr>Flash-X AMR Overview</vt:lpstr>
      <vt:lpstr>Sod Shock Tube, Weak Scaling Setup</vt:lpstr>
      <vt:lpstr>Systems Evaluated</vt:lpstr>
      <vt:lpstr>Performance Anomaly</vt:lpstr>
      <vt:lpstr>mpi_amr_boundary_block_info</vt:lpstr>
      <vt:lpstr>Result From Removing Call</vt:lpstr>
      <vt:lpstr>Debugging Approach – TAU</vt:lpstr>
      <vt:lpstr>Trace comparison – TAU data in Vampir </vt:lpstr>
      <vt:lpstr>Needed: Analysis Tools</vt:lpstr>
      <vt:lpstr>Step 1: Which counters?</vt:lpstr>
      <vt:lpstr>Evolution – High Level Timer</vt:lpstr>
      <vt:lpstr>Breaking Down Evolution</vt:lpstr>
      <vt:lpstr>Correlation With MPI_Allreduce</vt:lpstr>
      <vt:lpstr>Adding Sampling to Dig Deeper</vt:lpstr>
      <vt:lpstr>Performance Conclusions</vt:lpstr>
      <vt:lpstr>Single Node Performance on Theta</vt:lpstr>
      <vt:lpstr>Reduction in L1_DCM, Resource Stalls</vt:lpstr>
      <vt:lpstr>Reserving a Core for the OS</vt:lpstr>
      <vt:lpstr>Final Results: Theta</vt:lpstr>
      <vt:lpstr>Related Work</vt:lpstr>
      <vt:lpstr>Conclusions, Future Work</vt:lpstr>
      <vt:lpstr>Relevant Links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TAU Measurement of I/O</dc:title>
  <dc:creator>Kevin Huck</dc:creator>
  <cp:lastModifiedBy>Kevin Huck</cp:lastModifiedBy>
  <cp:revision>316</cp:revision>
  <cp:lastPrinted>2022-02-23T04:10:12Z</cp:lastPrinted>
  <dcterms:created xsi:type="dcterms:W3CDTF">2018-06-19T16:06:09Z</dcterms:created>
  <dcterms:modified xsi:type="dcterms:W3CDTF">2022-11-11T22:32:49Z</dcterms:modified>
</cp:coreProperties>
</file>