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handoutMasterIdLst>
    <p:handoutMasterId r:id="rId35"/>
  </p:handoutMasterIdLst>
  <p:sldIdLst>
    <p:sldId id="256" r:id="rId2"/>
    <p:sldId id="320" r:id="rId3"/>
    <p:sldId id="321" r:id="rId4"/>
    <p:sldId id="291" r:id="rId5"/>
    <p:sldId id="302" r:id="rId6"/>
    <p:sldId id="292" r:id="rId7"/>
    <p:sldId id="293" r:id="rId8"/>
    <p:sldId id="294" r:id="rId9"/>
    <p:sldId id="303" r:id="rId10"/>
    <p:sldId id="304" r:id="rId11"/>
    <p:sldId id="316" r:id="rId12"/>
    <p:sldId id="305" r:id="rId13"/>
    <p:sldId id="296" r:id="rId14"/>
    <p:sldId id="301" r:id="rId15"/>
    <p:sldId id="298" r:id="rId16"/>
    <p:sldId id="310" r:id="rId17"/>
    <p:sldId id="306" r:id="rId18"/>
    <p:sldId id="307" r:id="rId19"/>
    <p:sldId id="317" r:id="rId20"/>
    <p:sldId id="318" r:id="rId21"/>
    <p:sldId id="299" r:id="rId22"/>
    <p:sldId id="300" r:id="rId23"/>
    <p:sldId id="308" r:id="rId24"/>
    <p:sldId id="311" r:id="rId25"/>
    <p:sldId id="312" r:id="rId26"/>
    <p:sldId id="313" r:id="rId27"/>
    <p:sldId id="314" r:id="rId28"/>
    <p:sldId id="315" r:id="rId29"/>
    <p:sldId id="322" r:id="rId30"/>
    <p:sldId id="309" r:id="rId31"/>
    <p:sldId id="319" r:id="rId32"/>
    <p:sldId id="290" r:id="rId33"/>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9"/>
    <p:restoredTop sz="89600"/>
  </p:normalViewPr>
  <p:slideViewPr>
    <p:cSldViewPr snapToGrid="0" snapToObjects="1">
      <p:cViewPr varScale="1">
        <p:scale>
          <a:sx n="266" d="100"/>
          <a:sy n="266" d="100"/>
        </p:scale>
        <p:origin x="5728"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5118F-9A10-6D4A-80EA-F6E7C8B478B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CF47FB2-4616-3348-91F7-3CB86778F9D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58930D0-16F7-3042-B8B0-35BD6E626C1D}" type="datetimeFigureOut">
              <a:rPr lang="en-US" altLang="en-US"/>
              <a:pPr/>
              <a:t>3/16/22</a:t>
            </a:fld>
            <a:endParaRPr lang="en-US" altLang="en-US"/>
          </a:p>
        </p:txBody>
      </p:sp>
      <p:sp>
        <p:nvSpPr>
          <p:cNvPr id="4" name="Footer Placeholder 3">
            <a:extLst>
              <a:ext uri="{FF2B5EF4-FFF2-40B4-BE49-F238E27FC236}">
                <a16:creationId xmlns:a16="http://schemas.microsoft.com/office/drawing/2014/main" id="{8062CFCB-B736-A84E-A167-33D41B30313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10FA448E-2B89-FE4E-8182-FE2CA1D31AA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1471885-6562-4242-A5B2-2363D659780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E9C482-9B40-7640-88E2-33C48ACD1A3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5F79C04A-36FD-4642-9B80-19D040B4AA9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726303F-28AD-FC40-BF84-FBED2FDD8A6F}" type="datetimeFigureOut">
              <a:rPr lang="en-US" altLang="en-US"/>
              <a:pPr/>
              <a:t>3/16/22</a:t>
            </a:fld>
            <a:endParaRPr lang="en-US" altLang="en-US"/>
          </a:p>
        </p:txBody>
      </p:sp>
      <p:sp>
        <p:nvSpPr>
          <p:cNvPr id="4" name="Slide Image Placeholder 3">
            <a:extLst>
              <a:ext uri="{FF2B5EF4-FFF2-40B4-BE49-F238E27FC236}">
                <a16:creationId xmlns:a16="http://schemas.microsoft.com/office/drawing/2014/main" id="{702A5BB1-93CD-3B4F-B9AB-71AF366D4E6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CD1A2CA-50D3-B84D-9AE4-78152D7F555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1767B77-41A7-3E43-A7AF-2594A166CC7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9ACEF5E-1C1F-414F-ADBF-29DFE6BE346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A66F02A-F0EA-FE44-B0A8-19C1F9E4C9A2}"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a:t>
            </a:r>
            <a:r>
              <a:rPr lang="en-US" dirty="0" err="1"/>
              <a:t>Rocprofiler</a:t>
            </a:r>
            <a:r>
              <a:rPr lang="en-US" dirty="0"/>
              <a:t> --stats</a:t>
            </a:r>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11</a:t>
            </a:fld>
            <a:endParaRPr lang="en-US" altLang="en-US"/>
          </a:p>
        </p:txBody>
      </p:sp>
    </p:spTree>
    <p:extLst>
      <p:ext uri="{BB962C8B-B14F-4D97-AF65-F5344CB8AC3E}">
        <p14:creationId xmlns:p14="http://schemas.microsoft.com/office/powerpoint/2010/main" val="308045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mn-lt"/>
                <a:ea typeface="ＭＳ Ｐゴシック" panose="020B0600070205080204" pitchFamily="34" charset="-128"/>
                <a:cs typeface="+mn-cs"/>
              </a:rPr>
              <a:t>Octree based astrophysics code written with HPX that simulates the evolution of self-gravitating and rotating systems of arbitrary geometry </a:t>
            </a:r>
            <a:endParaRPr lang="en-US" sz="2000" dirty="0"/>
          </a:p>
        </p:txBody>
      </p:sp>
      <p:sp>
        <p:nvSpPr>
          <p:cNvPr id="4" name="Slide Number Placeholder 3"/>
          <p:cNvSpPr>
            <a:spLocks noGrp="1"/>
          </p:cNvSpPr>
          <p:nvPr>
            <p:ph type="sldNum" sz="quarter" idx="5"/>
          </p:nvPr>
        </p:nvSpPr>
        <p:spPr/>
        <p:txBody>
          <a:bodyPr/>
          <a:lstStyle/>
          <a:p>
            <a:fld id="{0A66F02A-F0EA-FE44-B0A8-19C1F9E4C9A2}" type="slidenum">
              <a:rPr lang="en-US" altLang="en-US" smtClean="0"/>
              <a:pPr/>
              <a:t>16</a:t>
            </a:fld>
            <a:endParaRPr lang="en-US" altLang="en-US"/>
          </a:p>
        </p:txBody>
      </p:sp>
    </p:spTree>
    <p:extLst>
      <p:ext uri="{BB962C8B-B14F-4D97-AF65-F5344CB8AC3E}">
        <p14:creationId xmlns:p14="http://schemas.microsoft.com/office/powerpoint/2010/main" val="275686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A17856-2E3D-924A-B24B-A3EA8D2821BE}"/>
              </a:ext>
            </a:extLst>
          </p:cNvPr>
          <p:cNvSpPr/>
          <p:nvPr userDrawn="1"/>
        </p:nvSpPr>
        <p:spPr>
          <a:xfrm>
            <a:off x="0" y="0"/>
            <a:ext cx="9144000" cy="173338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a:extLst>
              <a:ext uri="{FF2B5EF4-FFF2-40B4-BE49-F238E27FC236}">
                <a16:creationId xmlns:a16="http://schemas.microsoft.com/office/drawing/2014/main" id="{8A6383C2-12EC-7E4A-9788-938DCEE25A01}"/>
              </a:ext>
            </a:extLst>
          </p:cNvPr>
          <p:cNvSpPr/>
          <p:nvPr/>
        </p:nvSpPr>
        <p:spPr>
          <a:xfrm>
            <a:off x="0" y="4767262"/>
            <a:ext cx="91440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1789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1850477"/>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Footer Placeholder 4">
            <a:extLst>
              <a:ext uri="{FF2B5EF4-FFF2-40B4-BE49-F238E27FC236}">
                <a16:creationId xmlns:a16="http://schemas.microsoft.com/office/drawing/2014/main" id="{FC59C7DC-93FA-8C4E-8229-8038A40CCA4C}"/>
              </a:ext>
            </a:extLst>
          </p:cNvPr>
          <p:cNvSpPr>
            <a:spLocks noGrp="1"/>
          </p:cNvSpPr>
          <p:nvPr>
            <p:ph type="ftr" sz="quarter" idx="11"/>
          </p:nvPr>
        </p:nvSpPr>
        <p:spPr>
          <a:xfrm>
            <a:off x="0" y="4776787"/>
            <a:ext cx="7287768" cy="366713"/>
          </a:xfrm>
        </p:spPr>
        <p:txBody>
          <a:bodyPr/>
          <a:lstStyle>
            <a:lvl1pPr>
              <a:defRPr/>
            </a:lvl1pPr>
          </a:lstStyle>
          <a:p>
            <a:pPr>
              <a:defRPr/>
            </a:pPr>
            <a:r>
              <a:rPr lang="en-US"/>
              <a:t>RAPIDS2 Platform Readiness : TAU on Crusher - March 16, 2022</a:t>
            </a:r>
            <a:endParaRPr lang="en-US" dirty="0"/>
          </a:p>
        </p:txBody>
      </p:sp>
      <p:sp>
        <p:nvSpPr>
          <p:cNvPr id="7" name="Slide Number Placeholder 5">
            <a:extLst>
              <a:ext uri="{FF2B5EF4-FFF2-40B4-BE49-F238E27FC236}">
                <a16:creationId xmlns:a16="http://schemas.microsoft.com/office/drawing/2014/main" id="{B7F18DFC-DD28-E742-B9D6-2E6C03C3523F}"/>
              </a:ext>
            </a:extLst>
          </p:cNvPr>
          <p:cNvSpPr>
            <a:spLocks noGrp="1"/>
          </p:cNvSpPr>
          <p:nvPr>
            <p:ph type="sldNum" sz="quarter" idx="12"/>
          </p:nvPr>
        </p:nvSpPr>
        <p:spPr/>
        <p:txBody>
          <a:bodyPr/>
          <a:lstStyle>
            <a:lvl1pPr>
              <a:defRPr/>
            </a:lvl1pPr>
          </a:lstStyle>
          <a:p>
            <a:fld id="{529F7ADF-05FA-8747-89D6-6A58BD53D3B9}" type="slidenum">
              <a:rPr lang="en-US" altLang="en-US"/>
              <a:pPr/>
              <a:t>‹#›</a:t>
            </a:fld>
            <a:endParaRPr lang="en-US" altLang="en-US"/>
          </a:p>
        </p:txBody>
      </p:sp>
    </p:spTree>
    <p:extLst>
      <p:ext uri="{BB962C8B-B14F-4D97-AF65-F5344CB8AC3E}">
        <p14:creationId xmlns:p14="http://schemas.microsoft.com/office/powerpoint/2010/main" val="3689331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B8638-BA51-9F4D-AE9F-065E76008466}"/>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4E1083-B830-F94C-8FA8-9D035D8668E1}"/>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6" name="Slide Number Placeholder 5">
            <a:extLst>
              <a:ext uri="{FF2B5EF4-FFF2-40B4-BE49-F238E27FC236}">
                <a16:creationId xmlns:a16="http://schemas.microsoft.com/office/drawing/2014/main" id="{45524B3E-5835-A446-807B-942F0A034097}"/>
              </a:ext>
            </a:extLst>
          </p:cNvPr>
          <p:cNvSpPr>
            <a:spLocks noGrp="1"/>
          </p:cNvSpPr>
          <p:nvPr>
            <p:ph type="sldNum" sz="quarter" idx="12"/>
          </p:nvPr>
        </p:nvSpPr>
        <p:spPr/>
        <p:txBody>
          <a:bodyPr/>
          <a:lstStyle>
            <a:lvl1pPr>
              <a:defRPr/>
            </a:lvl1pPr>
          </a:lstStyle>
          <a:p>
            <a:fld id="{DAAE2A6F-F00D-3145-9ABF-E482CD0B6C0D}" type="slidenum">
              <a:rPr lang="en-US" altLang="en-US"/>
              <a:pPr/>
              <a:t>‹#›</a:t>
            </a:fld>
            <a:endParaRPr lang="en-US" altLang="en-US"/>
          </a:p>
        </p:txBody>
      </p:sp>
    </p:spTree>
    <p:extLst>
      <p:ext uri="{BB962C8B-B14F-4D97-AF65-F5344CB8AC3E}">
        <p14:creationId xmlns:p14="http://schemas.microsoft.com/office/powerpoint/2010/main" val="180502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05D99-A488-9542-843D-CD15ED4C1D79}"/>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E6CD484B-4A4E-774D-9565-144F045EBF48}"/>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6" name="Slide Number Placeholder 5">
            <a:extLst>
              <a:ext uri="{FF2B5EF4-FFF2-40B4-BE49-F238E27FC236}">
                <a16:creationId xmlns:a16="http://schemas.microsoft.com/office/drawing/2014/main" id="{D2D3A17F-FBC7-E448-AF74-3D3685BB222A}"/>
              </a:ext>
            </a:extLst>
          </p:cNvPr>
          <p:cNvSpPr>
            <a:spLocks noGrp="1"/>
          </p:cNvSpPr>
          <p:nvPr>
            <p:ph type="sldNum" sz="quarter" idx="12"/>
          </p:nvPr>
        </p:nvSpPr>
        <p:spPr/>
        <p:txBody>
          <a:bodyPr/>
          <a:lstStyle>
            <a:lvl1pPr>
              <a:defRPr/>
            </a:lvl1pPr>
          </a:lstStyle>
          <a:p>
            <a:fld id="{9521AF8E-1F1F-EF46-8715-00AD2668E279}" type="slidenum">
              <a:rPr lang="en-US" altLang="en-US"/>
              <a:pPr/>
              <a:t>‹#›</a:t>
            </a:fld>
            <a:endParaRPr lang="en-US" altLang="en-US"/>
          </a:p>
        </p:txBody>
      </p:sp>
    </p:spTree>
    <p:extLst>
      <p:ext uri="{BB962C8B-B14F-4D97-AF65-F5344CB8AC3E}">
        <p14:creationId xmlns:p14="http://schemas.microsoft.com/office/powerpoint/2010/main" val="87406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AD7862C-C634-A044-BC1C-786E056A1DC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6013AF3-8E9F-D542-8F89-04FEBB5A5666}"/>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6" name="Slide Number Placeholder 5">
            <a:extLst>
              <a:ext uri="{FF2B5EF4-FFF2-40B4-BE49-F238E27FC236}">
                <a16:creationId xmlns:a16="http://schemas.microsoft.com/office/drawing/2014/main" id="{69958EFF-D868-774F-9FC5-9867ED8AEA98}"/>
              </a:ext>
            </a:extLst>
          </p:cNvPr>
          <p:cNvSpPr>
            <a:spLocks noGrp="1"/>
          </p:cNvSpPr>
          <p:nvPr>
            <p:ph type="sldNum" sz="quarter" idx="12"/>
          </p:nvPr>
        </p:nvSpPr>
        <p:spPr>
          <a:xfrm>
            <a:off x="7404100" y="4776787"/>
            <a:ext cx="1282700" cy="366713"/>
          </a:xfrm>
        </p:spPr>
        <p:txBody>
          <a:bodyPr/>
          <a:lstStyle>
            <a:lvl1pPr>
              <a:defRPr/>
            </a:lvl1pPr>
          </a:lstStyle>
          <a:p>
            <a:fld id="{E758CF0C-250E-7F48-AF3C-1DAAD85AA699}" type="slidenum">
              <a:rPr lang="en-US" altLang="en-US"/>
              <a:pPr/>
              <a:t>‹#›</a:t>
            </a:fld>
            <a:endParaRPr lang="en-US" altLang="en-US" dirty="0"/>
          </a:p>
        </p:txBody>
      </p:sp>
    </p:spTree>
    <p:extLst>
      <p:ext uri="{BB962C8B-B14F-4D97-AF65-F5344CB8AC3E}">
        <p14:creationId xmlns:p14="http://schemas.microsoft.com/office/powerpoint/2010/main" val="139392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1CB01D-8B2C-6C45-BFBD-F8F0E4D0B95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5" name="Footer Placeholder 4">
            <a:extLst>
              <a:ext uri="{FF2B5EF4-FFF2-40B4-BE49-F238E27FC236}">
                <a16:creationId xmlns:a16="http://schemas.microsoft.com/office/drawing/2014/main" id="{79B05DD3-FD9C-5044-91EB-14039A2105A3}"/>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6" name="Slide Number Placeholder 5">
            <a:extLst>
              <a:ext uri="{FF2B5EF4-FFF2-40B4-BE49-F238E27FC236}">
                <a16:creationId xmlns:a16="http://schemas.microsoft.com/office/drawing/2014/main" id="{1009614B-6972-9E42-84FF-D689F8C654DB}"/>
              </a:ext>
            </a:extLst>
          </p:cNvPr>
          <p:cNvSpPr>
            <a:spLocks noGrp="1"/>
          </p:cNvSpPr>
          <p:nvPr>
            <p:ph type="sldNum" sz="quarter" idx="12"/>
          </p:nvPr>
        </p:nvSpPr>
        <p:spPr/>
        <p:txBody>
          <a:bodyPr/>
          <a:lstStyle>
            <a:lvl1pPr>
              <a:defRPr/>
            </a:lvl1pPr>
          </a:lstStyle>
          <a:p>
            <a:fld id="{8232E9A0-AEA3-884D-B6E7-D8FD392716B9}" type="slidenum">
              <a:rPr lang="en-US" altLang="en-US"/>
              <a:pPr/>
              <a:t>‹#›</a:t>
            </a:fld>
            <a:endParaRPr lang="en-US" altLang="en-US"/>
          </a:p>
        </p:txBody>
      </p:sp>
    </p:spTree>
    <p:extLst>
      <p:ext uri="{BB962C8B-B14F-4D97-AF65-F5344CB8AC3E}">
        <p14:creationId xmlns:p14="http://schemas.microsoft.com/office/powerpoint/2010/main" val="6430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0870" y="772344"/>
            <a:ext cx="4314930"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772344"/>
            <a:ext cx="4284785" cy="3822279"/>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19EA19-B82B-B14C-A0BE-2436DF08077D}"/>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E7521368-B184-C94F-870D-376192CE73B0}"/>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7" name="Slide Number Placeholder 6">
            <a:extLst>
              <a:ext uri="{FF2B5EF4-FFF2-40B4-BE49-F238E27FC236}">
                <a16:creationId xmlns:a16="http://schemas.microsoft.com/office/drawing/2014/main" id="{80350ACA-9314-3748-AF85-6640E89A4C85}"/>
              </a:ext>
            </a:extLst>
          </p:cNvPr>
          <p:cNvSpPr>
            <a:spLocks noGrp="1"/>
          </p:cNvSpPr>
          <p:nvPr>
            <p:ph type="sldNum" sz="quarter" idx="12"/>
          </p:nvPr>
        </p:nvSpPr>
        <p:spPr/>
        <p:txBody>
          <a:bodyPr/>
          <a:lstStyle>
            <a:lvl1pPr>
              <a:defRPr/>
            </a:lvl1pPr>
          </a:lstStyle>
          <a:p>
            <a:fld id="{C311CFAC-FC75-9745-8A4F-846EC7C0E6EA}" type="slidenum">
              <a:rPr lang="en-US" altLang="en-US"/>
              <a:pPr/>
              <a:t>‹#›</a:t>
            </a:fld>
            <a:endParaRPr lang="en-US" altLang="en-US"/>
          </a:p>
        </p:txBody>
      </p:sp>
    </p:spTree>
    <p:extLst>
      <p:ext uri="{BB962C8B-B14F-4D97-AF65-F5344CB8AC3E}">
        <p14:creationId xmlns:p14="http://schemas.microsoft.com/office/powerpoint/2010/main" val="44948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C0CA86-E65B-A443-B6E0-952F33D295B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8" name="Footer Placeholder 7">
            <a:extLst>
              <a:ext uri="{FF2B5EF4-FFF2-40B4-BE49-F238E27FC236}">
                <a16:creationId xmlns:a16="http://schemas.microsoft.com/office/drawing/2014/main" id="{E09B0513-2342-8B4A-9210-B7B6787DB58B}"/>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9" name="Slide Number Placeholder 8">
            <a:extLst>
              <a:ext uri="{FF2B5EF4-FFF2-40B4-BE49-F238E27FC236}">
                <a16:creationId xmlns:a16="http://schemas.microsoft.com/office/drawing/2014/main" id="{9A05F349-A0E3-7643-9D22-0F2D55054291}"/>
              </a:ext>
            </a:extLst>
          </p:cNvPr>
          <p:cNvSpPr>
            <a:spLocks noGrp="1"/>
          </p:cNvSpPr>
          <p:nvPr>
            <p:ph type="sldNum" sz="quarter" idx="12"/>
          </p:nvPr>
        </p:nvSpPr>
        <p:spPr/>
        <p:txBody>
          <a:bodyPr/>
          <a:lstStyle>
            <a:lvl1pPr>
              <a:defRPr/>
            </a:lvl1pPr>
          </a:lstStyle>
          <a:p>
            <a:fld id="{41D1535E-D482-B349-AA47-C2471FBA0394}" type="slidenum">
              <a:rPr lang="en-US" altLang="en-US"/>
              <a:pPr/>
              <a:t>‹#›</a:t>
            </a:fld>
            <a:endParaRPr lang="en-US" altLang="en-US"/>
          </a:p>
        </p:txBody>
      </p:sp>
    </p:spTree>
    <p:extLst>
      <p:ext uri="{BB962C8B-B14F-4D97-AF65-F5344CB8AC3E}">
        <p14:creationId xmlns:p14="http://schemas.microsoft.com/office/powerpoint/2010/main" val="1893917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DBB67-49AA-8A41-944C-9F2E14CE9451}"/>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4" name="Footer Placeholder 3">
            <a:extLst>
              <a:ext uri="{FF2B5EF4-FFF2-40B4-BE49-F238E27FC236}">
                <a16:creationId xmlns:a16="http://schemas.microsoft.com/office/drawing/2014/main" id="{643CFD38-D0C0-5545-8280-D4CEA2657D43}"/>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5" name="Slide Number Placeholder 4">
            <a:extLst>
              <a:ext uri="{FF2B5EF4-FFF2-40B4-BE49-F238E27FC236}">
                <a16:creationId xmlns:a16="http://schemas.microsoft.com/office/drawing/2014/main" id="{B1F159CF-C068-384F-989E-524B498AEA5F}"/>
              </a:ext>
            </a:extLst>
          </p:cNvPr>
          <p:cNvSpPr>
            <a:spLocks noGrp="1"/>
          </p:cNvSpPr>
          <p:nvPr>
            <p:ph type="sldNum" sz="quarter" idx="12"/>
          </p:nvPr>
        </p:nvSpPr>
        <p:spPr/>
        <p:txBody>
          <a:bodyPr/>
          <a:lstStyle>
            <a:lvl1pPr>
              <a:defRPr/>
            </a:lvl1pPr>
          </a:lstStyle>
          <a:p>
            <a:fld id="{D5A6766A-B4F9-0D4A-808F-F0199F7E1DF9}" type="slidenum">
              <a:rPr lang="en-US" altLang="en-US"/>
              <a:pPr/>
              <a:t>‹#›</a:t>
            </a:fld>
            <a:endParaRPr lang="en-US" altLang="en-US"/>
          </a:p>
        </p:txBody>
      </p:sp>
    </p:spTree>
    <p:extLst>
      <p:ext uri="{BB962C8B-B14F-4D97-AF65-F5344CB8AC3E}">
        <p14:creationId xmlns:p14="http://schemas.microsoft.com/office/powerpoint/2010/main" val="193233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898C70-A045-574D-86EB-4A67E092CAF0}"/>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3" name="Footer Placeholder 2">
            <a:extLst>
              <a:ext uri="{FF2B5EF4-FFF2-40B4-BE49-F238E27FC236}">
                <a16:creationId xmlns:a16="http://schemas.microsoft.com/office/drawing/2014/main" id="{3FE23909-2DFC-8B46-91DA-A5CA0316897D}"/>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4" name="Slide Number Placeholder 3">
            <a:extLst>
              <a:ext uri="{FF2B5EF4-FFF2-40B4-BE49-F238E27FC236}">
                <a16:creationId xmlns:a16="http://schemas.microsoft.com/office/drawing/2014/main" id="{6C2B5B3B-6CB7-9049-B886-4C441C9F4A64}"/>
              </a:ext>
            </a:extLst>
          </p:cNvPr>
          <p:cNvSpPr>
            <a:spLocks noGrp="1"/>
          </p:cNvSpPr>
          <p:nvPr>
            <p:ph type="sldNum" sz="quarter" idx="12"/>
          </p:nvPr>
        </p:nvSpPr>
        <p:spPr/>
        <p:txBody>
          <a:bodyPr/>
          <a:lstStyle>
            <a:lvl1pPr>
              <a:defRPr/>
            </a:lvl1pPr>
          </a:lstStyle>
          <a:p>
            <a:fld id="{3E3DAC36-F37A-1F4D-B3E7-4DEE3675BD96}" type="slidenum">
              <a:rPr lang="en-US" altLang="en-US"/>
              <a:pPr/>
              <a:t>‹#›</a:t>
            </a:fld>
            <a:endParaRPr lang="en-US" altLang="en-US"/>
          </a:p>
        </p:txBody>
      </p:sp>
    </p:spTree>
    <p:extLst>
      <p:ext uri="{BB962C8B-B14F-4D97-AF65-F5344CB8AC3E}">
        <p14:creationId xmlns:p14="http://schemas.microsoft.com/office/powerpoint/2010/main" val="157086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AC70DBBC-81B7-2449-B502-412F1D84A9E4}"/>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4B1837BC-3E47-BB43-83A4-BA4C1EDF6AD2}"/>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7" name="Slide Number Placeholder 6">
            <a:extLst>
              <a:ext uri="{FF2B5EF4-FFF2-40B4-BE49-F238E27FC236}">
                <a16:creationId xmlns:a16="http://schemas.microsoft.com/office/drawing/2014/main" id="{3E594CFA-00F2-3543-A356-023B11FD37B0}"/>
              </a:ext>
            </a:extLst>
          </p:cNvPr>
          <p:cNvSpPr>
            <a:spLocks noGrp="1"/>
          </p:cNvSpPr>
          <p:nvPr>
            <p:ph type="sldNum" sz="quarter" idx="12"/>
          </p:nvPr>
        </p:nvSpPr>
        <p:spPr/>
        <p:txBody>
          <a:bodyPr/>
          <a:lstStyle>
            <a:lvl1pPr>
              <a:defRPr/>
            </a:lvl1pPr>
          </a:lstStyle>
          <a:p>
            <a:fld id="{D37773E0-9125-A44D-8348-73254536C03E}" type="slidenum">
              <a:rPr lang="en-US" altLang="en-US"/>
              <a:pPr/>
              <a:t>‹#›</a:t>
            </a:fld>
            <a:endParaRPr lang="en-US" altLang="en-US"/>
          </a:p>
        </p:txBody>
      </p:sp>
    </p:spTree>
    <p:extLst>
      <p:ext uri="{BB962C8B-B14F-4D97-AF65-F5344CB8AC3E}">
        <p14:creationId xmlns:p14="http://schemas.microsoft.com/office/powerpoint/2010/main" val="422746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0434A933-BAFC-0246-8883-750E0F2CA4BF}"/>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ltLang="en-US"/>
          </a:p>
        </p:txBody>
      </p:sp>
      <p:sp>
        <p:nvSpPr>
          <p:cNvPr id="6" name="Footer Placeholder 5">
            <a:extLst>
              <a:ext uri="{FF2B5EF4-FFF2-40B4-BE49-F238E27FC236}">
                <a16:creationId xmlns:a16="http://schemas.microsoft.com/office/drawing/2014/main" id="{5489DB70-80A6-FE42-AF22-F17798D051C3}"/>
              </a:ext>
            </a:extLst>
          </p:cNvPr>
          <p:cNvSpPr>
            <a:spLocks noGrp="1"/>
          </p:cNvSpPr>
          <p:nvPr>
            <p:ph type="ftr" sz="quarter" idx="11"/>
          </p:nvPr>
        </p:nvSpPr>
        <p:spPr/>
        <p:txBody>
          <a:bodyPr/>
          <a:lstStyle>
            <a:lvl1pPr>
              <a:defRPr/>
            </a:lvl1pPr>
          </a:lstStyle>
          <a:p>
            <a:pPr>
              <a:defRPr/>
            </a:pPr>
            <a:r>
              <a:rPr lang="en-US"/>
              <a:t>RAPIDS2 Platform Readiness : TAU on Crusher - March 16, 2022</a:t>
            </a:r>
            <a:endParaRPr lang="en-US" dirty="0"/>
          </a:p>
        </p:txBody>
      </p:sp>
      <p:sp>
        <p:nvSpPr>
          <p:cNvPr id="7" name="Slide Number Placeholder 6">
            <a:extLst>
              <a:ext uri="{FF2B5EF4-FFF2-40B4-BE49-F238E27FC236}">
                <a16:creationId xmlns:a16="http://schemas.microsoft.com/office/drawing/2014/main" id="{D67E2D76-6B5E-294A-A1C7-F4D1FF204DF2}"/>
              </a:ext>
            </a:extLst>
          </p:cNvPr>
          <p:cNvSpPr>
            <a:spLocks noGrp="1"/>
          </p:cNvSpPr>
          <p:nvPr>
            <p:ph type="sldNum" sz="quarter" idx="12"/>
          </p:nvPr>
        </p:nvSpPr>
        <p:spPr/>
        <p:txBody>
          <a:bodyPr/>
          <a:lstStyle>
            <a:lvl1pPr>
              <a:defRPr/>
            </a:lvl1pPr>
          </a:lstStyle>
          <a:p>
            <a:fld id="{E332BF5C-5956-0A4D-8138-F5A7E901CCF9}" type="slidenum">
              <a:rPr lang="en-US" altLang="en-US"/>
              <a:pPr/>
              <a:t>‹#›</a:t>
            </a:fld>
            <a:endParaRPr lang="en-US" altLang="en-US"/>
          </a:p>
        </p:txBody>
      </p:sp>
    </p:spTree>
    <p:extLst>
      <p:ext uri="{BB962C8B-B14F-4D97-AF65-F5344CB8AC3E}">
        <p14:creationId xmlns:p14="http://schemas.microsoft.com/office/powerpoint/2010/main" val="625531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59DA96-F1E4-DB41-9126-C10CC6B6F9BE}"/>
              </a:ext>
            </a:extLst>
          </p:cNvPr>
          <p:cNvSpPr/>
          <p:nvPr userDrawn="1"/>
        </p:nvSpPr>
        <p:spPr>
          <a:xfrm>
            <a:off x="0" y="-9527"/>
            <a:ext cx="9144000" cy="599704"/>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a:extLst>
              <a:ext uri="{FF2B5EF4-FFF2-40B4-BE49-F238E27FC236}">
                <a16:creationId xmlns:a16="http://schemas.microsoft.com/office/drawing/2014/main" id="{302A7954-6CFF-C342-99C1-5D812CA9A8E2}"/>
              </a:ext>
            </a:extLst>
          </p:cNvPr>
          <p:cNvSpPr/>
          <p:nvPr userDrawn="1"/>
        </p:nvSpPr>
        <p:spPr>
          <a:xfrm>
            <a:off x="0" y="4779898"/>
            <a:ext cx="8686800" cy="376238"/>
          </a:xfrm>
          <a:prstGeom prst="rect">
            <a:avLst/>
          </a:prstGeom>
          <a:solidFill>
            <a:srgbClr val="0053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7" name="Title Placeholder 1">
            <a:extLst>
              <a:ext uri="{FF2B5EF4-FFF2-40B4-BE49-F238E27FC236}">
                <a16:creationId xmlns:a16="http://schemas.microsoft.com/office/drawing/2014/main" id="{3247AFC5-7DF8-AA41-A8E1-50FFCBEE18FF}"/>
              </a:ext>
            </a:extLst>
          </p:cNvPr>
          <p:cNvSpPr>
            <a:spLocks noGrp="1"/>
          </p:cNvSpPr>
          <p:nvPr>
            <p:ph type="title"/>
          </p:nvPr>
        </p:nvSpPr>
        <p:spPr bwMode="auto">
          <a:xfrm>
            <a:off x="0" y="0"/>
            <a:ext cx="9144000" cy="59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a:extLst>
              <a:ext uri="{FF2B5EF4-FFF2-40B4-BE49-F238E27FC236}">
                <a16:creationId xmlns:a16="http://schemas.microsoft.com/office/drawing/2014/main" id="{0E7B9685-54BA-8A4A-843D-064748861761}"/>
              </a:ext>
            </a:extLst>
          </p:cNvPr>
          <p:cNvSpPr>
            <a:spLocks noGrp="1"/>
          </p:cNvSpPr>
          <p:nvPr>
            <p:ph type="body" idx="1"/>
          </p:nvPr>
        </p:nvSpPr>
        <p:spPr bwMode="auto">
          <a:xfrm>
            <a:off x="149771" y="599704"/>
            <a:ext cx="8836573" cy="4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a:extLst>
              <a:ext uri="{FF2B5EF4-FFF2-40B4-BE49-F238E27FC236}">
                <a16:creationId xmlns:a16="http://schemas.microsoft.com/office/drawing/2014/main" id="{97BFF545-FB9C-064F-B067-E1496ABADFE3}"/>
              </a:ext>
            </a:extLst>
          </p:cNvPr>
          <p:cNvSpPr>
            <a:spLocks noGrp="1"/>
          </p:cNvSpPr>
          <p:nvPr>
            <p:ph type="ftr" sz="quarter" idx="3"/>
          </p:nvPr>
        </p:nvSpPr>
        <p:spPr>
          <a:xfrm>
            <a:off x="0" y="4776787"/>
            <a:ext cx="7158182" cy="366713"/>
          </a:xfrm>
          <a:prstGeom prst="rect">
            <a:avLst/>
          </a:prstGeom>
        </p:spPr>
        <p:txBody>
          <a:bodyPr vert="horz" lIns="91440" tIns="91440" rIns="91440" bIns="91440" rtlCol="0" anchor="ctr"/>
          <a:lstStyle>
            <a:lvl1pPr algn="l" fontAlgn="auto">
              <a:spcBef>
                <a:spcPts val="0"/>
              </a:spcBef>
              <a:spcAft>
                <a:spcPts val="0"/>
              </a:spcAft>
              <a:defRPr sz="1200" dirty="0" err="1" smtClean="0">
                <a:ln>
                  <a:noFill/>
                </a:ln>
                <a:solidFill>
                  <a:schemeClr val="bg1"/>
                </a:solidFill>
                <a:latin typeface="+mn-lt"/>
                <a:ea typeface="+mn-ea"/>
              </a:defRPr>
            </a:lvl1pPr>
          </a:lstStyle>
          <a:p>
            <a:pPr>
              <a:defRPr/>
            </a:pPr>
            <a:r>
              <a:rPr lang="en-US"/>
              <a:t>RAPIDS2 Platform Readiness : TAU on Crusher - March 16, 2022</a:t>
            </a:r>
            <a:endParaRPr lang="en-US" dirty="0"/>
          </a:p>
        </p:txBody>
      </p:sp>
      <p:sp>
        <p:nvSpPr>
          <p:cNvPr id="6" name="Slide Number Placeholder 5">
            <a:extLst>
              <a:ext uri="{FF2B5EF4-FFF2-40B4-BE49-F238E27FC236}">
                <a16:creationId xmlns:a16="http://schemas.microsoft.com/office/drawing/2014/main" id="{FBB4310C-95F6-764C-AAAA-49212B463980}"/>
              </a:ext>
            </a:extLst>
          </p:cNvPr>
          <p:cNvSpPr>
            <a:spLocks noGrp="1"/>
          </p:cNvSpPr>
          <p:nvPr>
            <p:ph type="sldNum" sz="quarter" idx="4"/>
          </p:nvPr>
        </p:nvSpPr>
        <p:spPr>
          <a:xfrm>
            <a:off x="6553200" y="4776787"/>
            <a:ext cx="2133600" cy="366713"/>
          </a:xfrm>
          <a:prstGeom prst="rect">
            <a:avLst/>
          </a:prstGeom>
        </p:spPr>
        <p:txBody>
          <a:bodyPr vert="horz" wrap="square" lIns="91440" tIns="91440" rIns="91440" bIns="91440" numCol="1" anchor="ctr" anchorCtr="0" compatLnSpc="1">
            <a:prstTxWarp prst="textNoShape">
              <a:avLst/>
            </a:prstTxWarp>
          </a:bodyPr>
          <a:lstStyle>
            <a:lvl1pPr algn="r">
              <a:defRPr sz="1200">
                <a:solidFill>
                  <a:srgbClr val="FFFFFF"/>
                </a:solidFill>
              </a:defRPr>
            </a:lvl1pPr>
          </a:lstStyle>
          <a:p>
            <a:fld id="{2A15BCA9-B133-B14A-BE86-FEE66265706D}" type="slidenum">
              <a:rPr lang="en-US" altLang="en-US"/>
              <a:pPr/>
              <a:t>‹#›</a:t>
            </a:fld>
            <a:endParaRPr lang="en-US" altLang="en-US"/>
          </a:p>
        </p:txBody>
      </p:sp>
      <p:pic>
        <p:nvPicPr>
          <p:cNvPr id="1031" name="Picture 7" descr="UO_Signature_stckd_4c.pdf">
            <a:extLst>
              <a:ext uri="{FF2B5EF4-FFF2-40B4-BE49-F238E27FC236}">
                <a16:creationId xmlns:a16="http://schemas.microsoft.com/office/drawing/2014/main" id="{E3944C43-83C8-3349-A131-45F8C1055ED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728076" y="4776788"/>
            <a:ext cx="377825" cy="34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dt="0"/>
  <p:txStyles>
    <p:titleStyle>
      <a:lvl1pPr algn="ctr" defTabSz="457200" rtl="0" eaLnBrk="1" fontAlgn="base" hangingPunct="1">
        <a:spcBef>
          <a:spcPct val="0"/>
        </a:spcBef>
        <a:spcAft>
          <a:spcPct val="0"/>
        </a:spcAft>
        <a:defRPr sz="4400" b="0" kern="1200">
          <a:solidFill>
            <a:schemeClr val="bg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au.uoregon.edu/" TargetMode="External"/><Relationship Id="rId2" Type="http://schemas.openxmlformats.org/officeDocument/2006/relationships/hyperlink" Target="mailto:khuck@cs.uoregon.edu"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github.com/ROCm-Developer-Tools/rocprofiler/blob/amd-master/test/tool/metrics.x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UO-OACISS/apex"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dyninst.org/harmony"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github.com/STEllAR-GROUP/octotiger" TargetMode="External"/><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jpeg"/><Relationship Id="rId4" Type="http://schemas.openxmlformats.org/officeDocument/2006/relationships/image" Target="../media/image22.emf"/><Relationship Id="rId9" Type="http://schemas.openxmlformats.org/officeDocument/2006/relationships/hyperlink" Target="https://github.com/STEllAR-GROUP/h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amd.com/system/files/documents/amd-cdna2-white-paper.pdf" TargetMode="External"/><Relationship Id="rId2" Type="http://schemas.openxmlformats.org/officeDocument/2006/relationships/hyperlink" Target="https://docs.olcf.ornl.gov/systems/crusher_quick_start_guide.html" TargetMode="External"/><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i.perfetto.dev/"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36.emf"/><Relationship Id="rId1" Type="http://schemas.openxmlformats.org/officeDocument/2006/relationships/slideLayout" Target="../slideLayouts/slideLayout6.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6.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hyperlink" Target="https://theory.pppl.gov/news/rrseminars/033021Bhattacharjee.pdf" TargetMode="External"/><Relationship Id="rId5" Type="http://schemas.openxmlformats.org/officeDocument/2006/relationships/hyperlink" Target="https://github.com/khuck/perfstubs" TargetMode="External"/><Relationship Id="rId4" Type="http://schemas.openxmlformats.org/officeDocument/2006/relationships/hyperlink" Target="https://epsi.pppl.gov/"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249B0009-A385-334D-8B20-D4513D1F49DD}"/>
              </a:ext>
            </a:extLst>
          </p:cNvPr>
          <p:cNvSpPr>
            <a:spLocks noGrp="1"/>
          </p:cNvSpPr>
          <p:nvPr>
            <p:ph type="ctrTitle"/>
          </p:nvPr>
        </p:nvSpPr>
        <p:spPr>
          <a:xfrm>
            <a:off x="561560" y="98534"/>
            <a:ext cx="8020878" cy="1466192"/>
          </a:xfrm>
        </p:spPr>
        <p:txBody>
          <a:bodyPr>
            <a:normAutofit/>
          </a:bodyPr>
          <a:lstStyle/>
          <a:p>
            <a:r>
              <a:rPr lang="en-US" altLang="en-US" dirty="0"/>
              <a:t>TAU on Crusher : Latest support and how to use it</a:t>
            </a:r>
            <a:endParaRPr lang="en-US" altLang="en-US" sz="2800" dirty="0"/>
          </a:p>
        </p:txBody>
      </p:sp>
      <p:sp>
        <p:nvSpPr>
          <p:cNvPr id="3" name="Subtitle 2">
            <a:extLst>
              <a:ext uri="{FF2B5EF4-FFF2-40B4-BE49-F238E27FC236}">
                <a16:creationId xmlns:a16="http://schemas.microsoft.com/office/drawing/2014/main" id="{A0E55A7D-417C-684C-BF70-99DCF84C67B0}"/>
              </a:ext>
            </a:extLst>
          </p:cNvPr>
          <p:cNvSpPr>
            <a:spLocks noGrp="1"/>
          </p:cNvSpPr>
          <p:nvPr>
            <p:ph type="subTitle" idx="1"/>
          </p:nvPr>
        </p:nvSpPr>
        <p:spPr>
          <a:xfrm>
            <a:off x="1150268" y="1731163"/>
            <a:ext cx="6940551" cy="1923393"/>
          </a:xfrm>
        </p:spPr>
        <p:txBody>
          <a:bodyPr rtlCol="0">
            <a:normAutofit/>
          </a:bodyPr>
          <a:lstStyle/>
          <a:p>
            <a:pPr fontAlgn="auto">
              <a:spcAft>
                <a:spcPts val="0"/>
              </a:spcAft>
              <a:defRPr/>
            </a:pPr>
            <a:r>
              <a:rPr lang="en-US" sz="2400" u="sng" dirty="0">
                <a:ea typeface="+mn-ea"/>
              </a:rPr>
              <a:t>Kevin Huck</a:t>
            </a:r>
            <a:r>
              <a:rPr lang="en-US" sz="2400" dirty="0">
                <a:ea typeface="+mn-ea"/>
              </a:rPr>
              <a:t>, Sameer Shende</a:t>
            </a:r>
            <a:r>
              <a:rPr lang="en-US" sz="2400" dirty="0"/>
              <a:t>, Allen </a:t>
            </a:r>
            <a:r>
              <a:rPr lang="en-US" sz="2400" dirty="0" err="1"/>
              <a:t>Malony</a:t>
            </a:r>
            <a:endParaRPr lang="en-US" sz="2400" dirty="0">
              <a:ea typeface="+mn-ea"/>
            </a:endParaRPr>
          </a:p>
          <a:p>
            <a:pPr fontAlgn="auto">
              <a:spcAft>
                <a:spcPts val="0"/>
              </a:spcAft>
              <a:defRPr/>
            </a:pPr>
            <a:r>
              <a:rPr lang="en-US" sz="2400" dirty="0">
                <a:ea typeface="+mn-ea"/>
                <a:hlinkClick r:id="rId2"/>
              </a:rPr>
              <a:t>khuck@cs.uoregon.edu</a:t>
            </a:r>
            <a:endParaRPr lang="en-US" sz="2400" dirty="0">
              <a:ea typeface="+mn-ea"/>
            </a:endParaRPr>
          </a:p>
          <a:p>
            <a:pPr fontAlgn="auto">
              <a:spcAft>
                <a:spcPts val="0"/>
              </a:spcAft>
              <a:defRPr/>
            </a:pPr>
            <a:r>
              <a:rPr lang="en-US" sz="2400" dirty="0">
                <a:ea typeface="+mn-ea"/>
                <a:hlinkClick r:id="rId3"/>
              </a:rPr>
              <a:t>http://tau.uoregon.edu</a:t>
            </a:r>
            <a:endParaRPr lang="en-US" sz="2400" dirty="0">
              <a:ea typeface="+mn-ea"/>
            </a:endParaRPr>
          </a:p>
        </p:txBody>
      </p:sp>
      <p:pic>
        <p:nvPicPr>
          <p:cNvPr id="13315" name="Picture 5" descr="UO_logo.png">
            <a:extLst>
              <a:ext uri="{FF2B5EF4-FFF2-40B4-BE49-F238E27FC236}">
                <a16:creationId xmlns:a16="http://schemas.microsoft.com/office/drawing/2014/main" id="{FCC96CCA-C845-6D41-9F9E-534A3696E0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006" y="3779783"/>
            <a:ext cx="47259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25D854-8733-5B42-8FE2-ABD5B7AD37F1}"/>
              </a:ext>
            </a:extLst>
          </p:cNvPr>
          <p:cNvPicPr>
            <a:picLocks noChangeAspect="1"/>
          </p:cNvPicPr>
          <p:nvPr/>
        </p:nvPicPr>
        <p:blipFill>
          <a:blip r:embed="rId5"/>
          <a:stretch>
            <a:fillRect/>
          </a:stretch>
        </p:blipFill>
        <p:spPr>
          <a:xfrm>
            <a:off x="53974" y="2983230"/>
            <a:ext cx="2635250" cy="546100"/>
          </a:xfrm>
          <a:prstGeom prst="rect">
            <a:avLst/>
          </a:prstGeom>
        </p:spPr>
      </p:pic>
      <p:pic>
        <p:nvPicPr>
          <p:cNvPr id="7" name="Picture 9" descr="horizontal-logo-green-text.jpg">
            <a:extLst>
              <a:ext uri="{FF2B5EF4-FFF2-40B4-BE49-F238E27FC236}">
                <a16:creationId xmlns:a16="http://schemas.microsoft.com/office/drawing/2014/main" id="{142E97C9-56EF-2F45-8FC3-15786BBC7C72}"/>
              </a:ext>
            </a:extLst>
          </p:cNvPr>
          <p:cNvPicPr>
            <a:picLocks noChangeAspect="1"/>
          </p:cNvPicPr>
          <p:nvPr/>
        </p:nvPicPr>
        <p:blipFill>
          <a:blip r:embed="rId6"/>
          <a:srcRect/>
          <a:stretch>
            <a:fillRect/>
          </a:stretch>
        </p:blipFill>
        <p:spPr bwMode="auto">
          <a:xfrm>
            <a:off x="6551862" y="3073400"/>
            <a:ext cx="2186024" cy="36576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a:extLst>
              <a:ext uri="{FF2B5EF4-FFF2-40B4-BE49-F238E27FC236}">
                <a16:creationId xmlns:a16="http://schemas.microsoft.com/office/drawing/2014/main" id="{CF4BA436-C613-5745-B7FF-292B724506A5}"/>
              </a:ext>
            </a:extLst>
          </p:cNvPr>
          <p:cNvPicPr>
            <a:picLocks noChangeAspect="1"/>
          </p:cNvPicPr>
          <p:nvPr/>
        </p:nvPicPr>
        <p:blipFill rotWithShape="1">
          <a:blip r:embed="rId2"/>
          <a:srcRect t="597"/>
          <a:stretch/>
        </p:blipFill>
        <p:spPr bwMode="auto">
          <a:xfrm>
            <a:off x="153193" y="1580972"/>
            <a:ext cx="8837613" cy="306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E5752-F07A-D84B-BF23-4FFB3543F561}"/>
              </a:ext>
            </a:extLst>
          </p:cNvPr>
          <p:cNvSpPr>
            <a:spLocks noGrp="1"/>
          </p:cNvSpPr>
          <p:nvPr>
            <p:ph type="title"/>
          </p:nvPr>
        </p:nvSpPr>
        <p:spPr/>
        <p:txBody>
          <a:bodyPr/>
          <a:lstStyle/>
          <a:p>
            <a:r>
              <a:rPr lang="en-US" dirty="0" err="1"/>
              <a:t>Pprof</a:t>
            </a:r>
            <a:r>
              <a:rPr lang="en-US" dirty="0"/>
              <a:t> output, timers</a:t>
            </a:r>
          </a:p>
        </p:txBody>
      </p:sp>
      <p:sp>
        <p:nvSpPr>
          <p:cNvPr id="5" name="Footer Placeholder 4">
            <a:extLst>
              <a:ext uri="{FF2B5EF4-FFF2-40B4-BE49-F238E27FC236}">
                <a16:creationId xmlns:a16="http://schemas.microsoft.com/office/drawing/2014/main" id="{6E35E3EC-BB96-3B49-9FBB-2CA0E1CE3D93}"/>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
        <p:nvSpPr>
          <p:cNvPr id="3" name="TextBox 2">
            <a:extLst>
              <a:ext uri="{FF2B5EF4-FFF2-40B4-BE49-F238E27FC236}">
                <a16:creationId xmlns:a16="http://schemas.microsoft.com/office/drawing/2014/main" id="{86F6B530-B482-9F41-8883-1F2E8F0A5081}"/>
              </a:ext>
            </a:extLst>
          </p:cNvPr>
          <p:cNvSpPr txBox="1"/>
          <p:nvPr/>
        </p:nvSpPr>
        <p:spPr>
          <a:xfrm>
            <a:off x="4844218" y="2148487"/>
            <a:ext cx="1511085" cy="369332"/>
          </a:xfrm>
          <a:prstGeom prst="rect">
            <a:avLst/>
          </a:prstGeom>
          <a:noFill/>
        </p:spPr>
        <p:txBody>
          <a:bodyPr wrap="square" rtlCol="0">
            <a:spAutoFit/>
          </a:bodyPr>
          <a:lstStyle/>
          <a:p>
            <a:r>
              <a:rPr lang="en-US" b="1" dirty="0">
                <a:solidFill>
                  <a:srgbClr val="FF0000"/>
                </a:solidFill>
              </a:rPr>
              <a:t>Main Thread</a:t>
            </a:r>
          </a:p>
        </p:txBody>
      </p:sp>
      <p:sp>
        <p:nvSpPr>
          <p:cNvPr id="10" name="TextBox 9">
            <a:extLst>
              <a:ext uri="{FF2B5EF4-FFF2-40B4-BE49-F238E27FC236}">
                <a16:creationId xmlns:a16="http://schemas.microsoft.com/office/drawing/2014/main" id="{4E99A3E9-5615-7945-B770-F6AA3F101987}"/>
              </a:ext>
            </a:extLst>
          </p:cNvPr>
          <p:cNvSpPr txBox="1"/>
          <p:nvPr/>
        </p:nvSpPr>
        <p:spPr>
          <a:xfrm>
            <a:off x="4988868" y="2872957"/>
            <a:ext cx="1511085" cy="369332"/>
          </a:xfrm>
          <a:prstGeom prst="rect">
            <a:avLst/>
          </a:prstGeom>
          <a:noFill/>
        </p:spPr>
        <p:txBody>
          <a:bodyPr wrap="square" rtlCol="0">
            <a:spAutoFit/>
          </a:bodyPr>
          <a:lstStyle/>
          <a:p>
            <a:r>
              <a:rPr lang="en-US" b="1" dirty="0" err="1">
                <a:solidFill>
                  <a:srgbClr val="FF0000"/>
                </a:solidFill>
              </a:rPr>
              <a:t>ROCm</a:t>
            </a:r>
            <a:r>
              <a:rPr lang="en-US" b="1" dirty="0">
                <a:solidFill>
                  <a:srgbClr val="FF0000"/>
                </a:solidFill>
              </a:rPr>
              <a:t> Thread</a:t>
            </a:r>
          </a:p>
        </p:txBody>
      </p:sp>
      <p:sp>
        <p:nvSpPr>
          <p:cNvPr id="11" name="TextBox 10">
            <a:extLst>
              <a:ext uri="{FF2B5EF4-FFF2-40B4-BE49-F238E27FC236}">
                <a16:creationId xmlns:a16="http://schemas.microsoft.com/office/drawing/2014/main" id="{2826DB35-F9C0-3745-8F65-9BBAEFC7E024}"/>
              </a:ext>
            </a:extLst>
          </p:cNvPr>
          <p:cNvSpPr txBox="1"/>
          <p:nvPr/>
        </p:nvSpPr>
        <p:spPr>
          <a:xfrm>
            <a:off x="5180014" y="3752804"/>
            <a:ext cx="1640238" cy="369332"/>
          </a:xfrm>
          <a:prstGeom prst="rect">
            <a:avLst/>
          </a:prstGeom>
          <a:noFill/>
        </p:spPr>
        <p:txBody>
          <a:bodyPr wrap="square" rtlCol="0">
            <a:spAutoFit/>
          </a:bodyPr>
          <a:lstStyle/>
          <a:p>
            <a:r>
              <a:rPr lang="en-US" b="1" dirty="0">
                <a:solidFill>
                  <a:srgbClr val="FF0000"/>
                </a:solidFill>
              </a:rPr>
              <a:t>Device activity</a:t>
            </a:r>
          </a:p>
        </p:txBody>
      </p:sp>
      <p:sp>
        <p:nvSpPr>
          <p:cNvPr id="4" name="Content Placeholder 3">
            <a:extLst>
              <a:ext uri="{FF2B5EF4-FFF2-40B4-BE49-F238E27FC236}">
                <a16:creationId xmlns:a16="http://schemas.microsoft.com/office/drawing/2014/main" id="{8415A330-ED5F-9347-9594-6B7DC0A4CEB5}"/>
              </a:ext>
            </a:extLst>
          </p:cNvPr>
          <p:cNvSpPr>
            <a:spLocks noGrp="1"/>
          </p:cNvSpPr>
          <p:nvPr>
            <p:ph idx="1"/>
          </p:nvPr>
        </p:nvSpPr>
        <p:spPr/>
        <p:txBody>
          <a:bodyPr/>
          <a:lstStyle/>
          <a:p>
            <a:r>
              <a:rPr lang="en-US" dirty="0"/>
              <a:t>By default, TAU writes profile.* files, can be viewed in terminal with the </a:t>
            </a:r>
            <a:r>
              <a:rPr lang="en-US" dirty="0" err="1">
                <a:latin typeface="Courier New" panose="02070309020205020404" pitchFamily="49" charset="0"/>
                <a:cs typeface="Courier New" panose="02070309020205020404" pitchFamily="49" charset="0"/>
              </a:rPr>
              <a:t>pprof</a:t>
            </a:r>
            <a:r>
              <a:rPr lang="en-US" dirty="0"/>
              <a:t> utility</a:t>
            </a:r>
          </a:p>
        </p:txBody>
      </p:sp>
    </p:spTree>
    <p:extLst>
      <p:ext uri="{BB962C8B-B14F-4D97-AF65-F5344CB8AC3E}">
        <p14:creationId xmlns:p14="http://schemas.microsoft.com/office/powerpoint/2010/main" val="382539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5752-F07A-D84B-BF23-4FFB3543F561}"/>
              </a:ext>
            </a:extLst>
          </p:cNvPr>
          <p:cNvSpPr>
            <a:spLocks noGrp="1"/>
          </p:cNvSpPr>
          <p:nvPr>
            <p:ph type="title"/>
          </p:nvPr>
        </p:nvSpPr>
        <p:spPr/>
        <p:txBody>
          <a:bodyPr/>
          <a:lstStyle/>
          <a:p>
            <a:r>
              <a:rPr lang="en-US" dirty="0" err="1"/>
              <a:t>Pprof</a:t>
            </a:r>
            <a:r>
              <a:rPr lang="en-US" dirty="0"/>
              <a:t> output, counters</a:t>
            </a:r>
          </a:p>
        </p:txBody>
      </p:sp>
      <p:sp>
        <p:nvSpPr>
          <p:cNvPr id="5" name="Footer Placeholder 4">
            <a:extLst>
              <a:ext uri="{FF2B5EF4-FFF2-40B4-BE49-F238E27FC236}">
                <a16:creationId xmlns:a16="http://schemas.microsoft.com/office/drawing/2014/main" id="{6E35E3EC-BB96-3B49-9FBB-2CA0E1CE3D93}"/>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9" name="Picture 8">
            <a:extLst>
              <a:ext uri="{FF2B5EF4-FFF2-40B4-BE49-F238E27FC236}">
                <a16:creationId xmlns:a16="http://schemas.microsoft.com/office/drawing/2014/main" id="{4E5576E8-C3DA-5F46-A73D-A60B5FE174F6}"/>
              </a:ext>
            </a:extLst>
          </p:cNvPr>
          <p:cNvPicPr>
            <a:picLocks noChangeAspect="1"/>
          </p:cNvPicPr>
          <p:nvPr/>
        </p:nvPicPr>
        <p:blipFill>
          <a:blip r:embed="rId3"/>
          <a:stretch>
            <a:fillRect/>
          </a:stretch>
        </p:blipFill>
        <p:spPr>
          <a:xfrm>
            <a:off x="0" y="1116649"/>
            <a:ext cx="9144000" cy="3133669"/>
          </a:xfrm>
          <a:prstGeom prst="rect">
            <a:avLst/>
          </a:prstGeom>
        </p:spPr>
      </p:pic>
      <p:sp>
        <p:nvSpPr>
          <p:cNvPr id="12" name="TextBox 11">
            <a:extLst>
              <a:ext uri="{FF2B5EF4-FFF2-40B4-BE49-F238E27FC236}">
                <a16:creationId xmlns:a16="http://schemas.microsoft.com/office/drawing/2014/main" id="{3C2C0C2C-E8B3-F949-BCA5-7AEF62560967}"/>
              </a:ext>
            </a:extLst>
          </p:cNvPr>
          <p:cNvSpPr txBox="1"/>
          <p:nvPr/>
        </p:nvSpPr>
        <p:spPr>
          <a:xfrm>
            <a:off x="3439681" y="1182167"/>
            <a:ext cx="5623133" cy="369332"/>
          </a:xfrm>
          <a:prstGeom prst="rect">
            <a:avLst/>
          </a:prstGeom>
          <a:noFill/>
        </p:spPr>
        <p:txBody>
          <a:bodyPr wrap="square" rtlCol="0">
            <a:spAutoFit/>
          </a:bodyPr>
          <a:lstStyle/>
          <a:p>
            <a:r>
              <a:rPr lang="en-US" b="1" dirty="0">
                <a:solidFill>
                  <a:srgbClr val="FF0000"/>
                </a:solidFill>
              </a:rPr>
              <a:t>Counters for measuring register pressure and occupancy</a:t>
            </a:r>
          </a:p>
        </p:txBody>
      </p:sp>
    </p:spTree>
    <p:extLst>
      <p:ext uri="{BB962C8B-B14F-4D97-AF65-F5344CB8AC3E}">
        <p14:creationId xmlns:p14="http://schemas.microsoft.com/office/powerpoint/2010/main" val="2455164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03B9-5C94-1947-8C32-2F22985657A4}"/>
              </a:ext>
            </a:extLst>
          </p:cNvPr>
          <p:cNvSpPr>
            <a:spLocks noGrp="1"/>
          </p:cNvSpPr>
          <p:nvPr>
            <p:ph type="title"/>
          </p:nvPr>
        </p:nvSpPr>
        <p:spPr/>
        <p:txBody>
          <a:bodyPr/>
          <a:lstStyle/>
          <a:p>
            <a:r>
              <a:rPr lang="en-US" dirty="0" err="1"/>
              <a:t>ParaProf</a:t>
            </a:r>
            <a:r>
              <a:rPr lang="en-US" dirty="0"/>
              <a:t> view of same data</a:t>
            </a:r>
          </a:p>
        </p:txBody>
      </p:sp>
      <p:sp>
        <p:nvSpPr>
          <p:cNvPr id="4" name="Footer Placeholder 3">
            <a:extLst>
              <a:ext uri="{FF2B5EF4-FFF2-40B4-BE49-F238E27FC236}">
                <a16:creationId xmlns:a16="http://schemas.microsoft.com/office/drawing/2014/main" id="{E5C43B06-1790-FC46-BEFA-6BED33C9353D}"/>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9" name="Picture 8">
            <a:extLst>
              <a:ext uri="{FF2B5EF4-FFF2-40B4-BE49-F238E27FC236}">
                <a16:creationId xmlns:a16="http://schemas.microsoft.com/office/drawing/2014/main" id="{E644E00B-6155-484D-9428-F191B0FD8CEA}"/>
              </a:ext>
            </a:extLst>
          </p:cNvPr>
          <p:cNvPicPr>
            <a:picLocks noChangeAspect="1"/>
          </p:cNvPicPr>
          <p:nvPr/>
        </p:nvPicPr>
        <p:blipFill>
          <a:blip r:embed="rId2"/>
          <a:stretch>
            <a:fillRect/>
          </a:stretch>
        </p:blipFill>
        <p:spPr>
          <a:xfrm>
            <a:off x="0" y="530062"/>
            <a:ext cx="6258173" cy="4160734"/>
          </a:xfrm>
          <a:prstGeom prst="rect">
            <a:avLst/>
          </a:prstGeom>
        </p:spPr>
      </p:pic>
      <p:pic>
        <p:nvPicPr>
          <p:cNvPr id="7" name="Picture 6">
            <a:extLst>
              <a:ext uri="{FF2B5EF4-FFF2-40B4-BE49-F238E27FC236}">
                <a16:creationId xmlns:a16="http://schemas.microsoft.com/office/drawing/2014/main" id="{BEC8344C-1D8D-424E-B6B3-085E90AA826B}"/>
              </a:ext>
            </a:extLst>
          </p:cNvPr>
          <p:cNvPicPr>
            <a:picLocks noChangeAspect="1"/>
          </p:cNvPicPr>
          <p:nvPr/>
        </p:nvPicPr>
        <p:blipFill>
          <a:blip r:embed="rId3"/>
          <a:stretch>
            <a:fillRect/>
          </a:stretch>
        </p:blipFill>
        <p:spPr>
          <a:xfrm>
            <a:off x="2743200" y="2853940"/>
            <a:ext cx="6358071" cy="2106203"/>
          </a:xfrm>
          <a:prstGeom prst="rect">
            <a:avLst/>
          </a:prstGeom>
        </p:spPr>
      </p:pic>
      <p:sp>
        <p:nvSpPr>
          <p:cNvPr id="10" name="TextBox 9">
            <a:extLst>
              <a:ext uri="{FF2B5EF4-FFF2-40B4-BE49-F238E27FC236}">
                <a16:creationId xmlns:a16="http://schemas.microsoft.com/office/drawing/2014/main" id="{ACA63AB5-5338-8D4B-9914-E585BADB02D1}"/>
              </a:ext>
            </a:extLst>
          </p:cNvPr>
          <p:cNvSpPr txBox="1"/>
          <p:nvPr/>
        </p:nvSpPr>
        <p:spPr>
          <a:xfrm>
            <a:off x="6981915" y="1290230"/>
            <a:ext cx="1927076" cy="1200329"/>
          </a:xfrm>
          <a:prstGeom prst="rect">
            <a:avLst/>
          </a:prstGeom>
          <a:noFill/>
        </p:spPr>
        <p:txBody>
          <a:bodyPr wrap="square" rtlCol="0">
            <a:spAutoFit/>
          </a:bodyPr>
          <a:lstStyle/>
          <a:p>
            <a:r>
              <a:rPr lang="en-US" dirty="0"/>
              <a:t>VERY helpful for understanding </a:t>
            </a:r>
            <a:r>
              <a:rPr lang="en-US" b="1" dirty="0"/>
              <a:t>register pressure</a:t>
            </a:r>
            <a:r>
              <a:rPr lang="en-US" dirty="0"/>
              <a:t> and </a:t>
            </a:r>
            <a:r>
              <a:rPr lang="en-US" b="1" dirty="0"/>
              <a:t>occupancy</a:t>
            </a:r>
          </a:p>
        </p:txBody>
      </p:sp>
      <p:cxnSp>
        <p:nvCxnSpPr>
          <p:cNvPr id="11" name="Straight Arrow Connector 10">
            <a:extLst>
              <a:ext uri="{FF2B5EF4-FFF2-40B4-BE49-F238E27FC236}">
                <a16:creationId xmlns:a16="http://schemas.microsoft.com/office/drawing/2014/main" id="{9E0B93B9-6720-D14B-8799-D2AF1B49EDA5}"/>
              </a:ext>
            </a:extLst>
          </p:cNvPr>
          <p:cNvCxnSpPr>
            <a:cxnSpLocks/>
            <a:stCxn id="10" idx="1"/>
          </p:cNvCxnSpPr>
          <p:nvPr/>
        </p:nvCxnSpPr>
        <p:spPr>
          <a:xfrm flipH="1" flipV="1">
            <a:off x="5430852" y="1358781"/>
            <a:ext cx="1551063" cy="531614"/>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00E86BE-9BB3-D847-A7C4-C529267809F6}"/>
              </a:ext>
            </a:extLst>
          </p:cNvPr>
          <p:cNvCxnSpPr>
            <a:cxnSpLocks/>
            <a:stCxn id="10" idx="1"/>
          </p:cNvCxnSpPr>
          <p:nvPr/>
        </p:nvCxnSpPr>
        <p:spPr>
          <a:xfrm flipH="1" flipV="1">
            <a:off x="5430852" y="1452785"/>
            <a:ext cx="1551063" cy="437610"/>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185C48C-DA8B-DB4B-A30B-65234FE8EC20}"/>
              </a:ext>
            </a:extLst>
          </p:cNvPr>
          <p:cNvCxnSpPr>
            <a:cxnSpLocks/>
            <a:stCxn id="10" idx="1"/>
          </p:cNvCxnSpPr>
          <p:nvPr/>
        </p:nvCxnSpPr>
        <p:spPr>
          <a:xfrm flipH="1" flipV="1">
            <a:off x="5430852" y="1576699"/>
            <a:ext cx="1551063" cy="313696"/>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A46F1D79-9FF0-564B-9639-1AC858436A1D}"/>
              </a:ext>
            </a:extLst>
          </p:cNvPr>
          <p:cNvCxnSpPr>
            <a:cxnSpLocks/>
            <a:stCxn id="10" idx="1"/>
          </p:cNvCxnSpPr>
          <p:nvPr/>
        </p:nvCxnSpPr>
        <p:spPr>
          <a:xfrm flipH="1" flipV="1">
            <a:off x="5430852" y="1696340"/>
            <a:ext cx="1551063" cy="194055"/>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9286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1821-5F22-9943-B4FB-8FE82E2B9138}"/>
              </a:ext>
            </a:extLst>
          </p:cNvPr>
          <p:cNvSpPr>
            <a:spLocks noGrp="1"/>
          </p:cNvSpPr>
          <p:nvPr>
            <p:ph type="title"/>
          </p:nvPr>
        </p:nvSpPr>
        <p:spPr/>
        <p:txBody>
          <a:bodyPr/>
          <a:lstStyle/>
          <a:p>
            <a:r>
              <a:rPr lang="en-US" dirty="0" err="1"/>
              <a:t>Rocprofiler</a:t>
            </a:r>
            <a:r>
              <a:rPr lang="en-US" dirty="0"/>
              <a:t> : available metrics</a:t>
            </a:r>
          </a:p>
        </p:txBody>
      </p:sp>
      <p:sp>
        <p:nvSpPr>
          <p:cNvPr id="3" name="Content Placeholder 2">
            <a:extLst>
              <a:ext uri="{FF2B5EF4-FFF2-40B4-BE49-F238E27FC236}">
                <a16:creationId xmlns:a16="http://schemas.microsoft.com/office/drawing/2014/main" id="{C781C9FF-CB43-DE42-AC56-56C8846FC78E}"/>
              </a:ext>
            </a:extLst>
          </p:cNvPr>
          <p:cNvSpPr>
            <a:spLocks noGrp="1"/>
          </p:cNvSpPr>
          <p:nvPr>
            <p:ph idx="1"/>
          </p:nvPr>
        </p:nvSpPr>
        <p:spPr/>
        <p:txBody>
          <a:bodyPr>
            <a:normAutofit fontScale="85000" lnSpcReduction="20000"/>
          </a:bodyPr>
          <a:lstStyle/>
          <a:p>
            <a:r>
              <a:rPr lang="en-US" dirty="0"/>
              <a:t>Same metrics from </a:t>
            </a:r>
            <a:r>
              <a:rPr lang="en-US" dirty="0" err="1"/>
              <a:t>rocprofiler</a:t>
            </a:r>
            <a:r>
              <a:rPr lang="en-US" dirty="0"/>
              <a:t> are available from TAU, some natively (see previous) but most through PAPI (i.e. </a:t>
            </a:r>
            <a:r>
              <a:rPr lang="en-US" dirty="0">
                <a:latin typeface="Courier New" panose="02070309020205020404" pitchFamily="49" charset="0"/>
                <a:cs typeface="Courier New" panose="02070309020205020404" pitchFamily="49" charset="0"/>
              </a:rPr>
              <a:t>export TAU_METRICS=“</a:t>
            </a:r>
            <a:r>
              <a:rPr lang="en-US" dirty="0" err="1">
                <a:latin typeface="Courier New" panose="02070309020205020404" pitchFamily="49" charset="0"/>
                <a:cs typeface="Courier New" panose="02070309020205020404" pitchFamily="49" charset="0"/>
              </a:rPr>
              <a:t>PAPI_TOT_INS,</a:t>
            </a:r>
            <a:r>
              <a:rPr lang="en-US" dirty="0" err="1">
                <a:highlight>
                  <a:srgbClr val="FFFF00"/>
                </a:highlight>
                <a:latin typeface="Courier New" panose="02070309020205020404" pitchFamily="49" charset="0"/>
                <a:cs typeface="Courier New" panose="02070309020205020404" pitchFamily="49" charset="0"/>
              </a:rPr>
              <a:t>PAPI_NATIVE_rocm</a:t>
            </a:r>
            <a:r>
              <a:rPr lang="en-US" dirty="0">
                <a:highlight>
                  <a:srgbClr val="FFFF00"/>
                </a:highlight>
                <a:latin typeface="Courier New" panose="02070309020205020404" pitchFamily="49" charset="0"/>
                <a:cs typeface="Courier New" panose="02070309020205020404" pitchFamily="49" charset="0"/>
              </a:rPr>
              <a:t>:::L2CacheHit:device_0</a:t>
            </a:r>
            <a:r>
              <a:rPr lang="en-US" dirty="0">
                <a:latin typeface="Courier New" panose="02070309020205020404" pitchFamily="49" charset="0"/>
                <a:cs typeface="Courier New" panose="02070309020205020404" pitchFamily="49" charset="0"/>
              </a:rPr>
              <a:t>”</a:t>
            </a:r>
            <a:r>
              <a:rPr lang="en-US" dirty="0">
                <a:cs typeface="Courier New" panose="02070309020205020404" pitchFamily="49" charset="0"/>
              </a:rPr>
              <a:t>)</a:t>
            </a:r>
          </a:p>
          <a:p>
            <a:r>
              <a:rPr lang="en-US" dirty="0"/>
              <a:t>Caveat: current PAPI support for HIP/</a:t>
            </a:r>
            <a:r>
              <a:rPr lang="en-US" dirty="0" err="1"/>
              <a:t>ROCm</a:t>
            </a:r>
            <a:r>
              <a:rPr lang="en-US" dirty="0"/>
              <a:t> does </a:t>
            </a:r>
            <a:r>
              <a:rPr lang="en-US" i="1" u="sng" dirty="0"/>
              <a:t>not</a:t>
            </a:r>
            <a:r>
              <a:rPr lang="en-US" dirty="0"/>
              <a:t> work correctly for all counters – a PAPI PR is pending to correctly support available counters</a:t>
            </a:r>
          </a:p>
          <a:p>
            <a:r>
              <a:rPr lang="en-US" dirty="0"/>
              <a:t>Note about available counters: some useful ones are not available outside AMD. </a:t>
            </a:r>
            <a:r>
              <a:rPr lang="en-US" dirty="0">
                <a:sym typeface="Wingdings" pitchFamily="2" charset="2"/>
              </a:rPr>
              <a:t> (L1, FLOP)</a:t>
            </a:r>
          </a:p>
          <a:p>
            <a:r>
              <a:rPr lang="en-US" dirty="0">
                <a:sym typeface="Wingdings" pitchFamily="2" charset="2"/>
              </a:rPr>
              <a:t>Can get instructions, reads/writes, L2 cache performance, etc. see </a:t>
            </a:r>
            <a:r>
              <a:rPr lang="en-US" dirty="0">
                <a:sym typeface="Wingdings" pitchFamily="2" charset="2"/>
                <a:hlinkClick r:id="rId2"/>
              </a:rPr>
              <a:t>https://github.com/ROCm-Developer-Tools/rocprofiler/blob/amd-master/test/tool/metrics.xml</a:t>
            </a:r>
            <a:r>
              <a:rPr lang="en-US" dirty="0">
                <a:sym typeface="Wingdings" pitchFamily="2" charset="2"/>
              </a:rPr>
              <a:t> or </a:t>
            </a:r>
            <a:r>
              <a:rPr lang="en-US" dirty="0" err="1">
                <a:latin typeface="Courier New" panose="02070309020205020404" pitchFamily="49" charset="0"/>
                <a:cs typeface="Courier New" panose="02070309020205020404" pitchFamily="49" charset="0"/>
              </a:rPr>
              <a:t>papi_native_avail</a:t>
            </a:r>
            <a:r>
              <a:rPr lang="en-US" dirty="0">
                <a:cs typeface="Courier New" panose="02070309020205020404" pitchFamily="49" charset="0"/>
              </a:rPr>
              <a:t> output for full list</a:t>
            </a:r>
            <a:endParaRPr lang="en-US" dirty="0"/>
          </a:p>
        </p:txBody>
      </p:sp>
      <p:sp>
        <p:nvSpPr>
          <p:cNvPr id="4" name="Footer Placeholder 3">
            <a:extLst>
              <a:ext uri="{FF2B5EF4-FFF2-40B4-BE49-F238E27FC236}">
                <a16:creationId xmlns:a16="http://schemas.microsoft.com/office/drawing/2014/main" id="{75CB2479-C966-6E4A-92DC-384810E10462}"/>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Tree>
    <p:extLst>
      <p:ext uri="{BB962C8B-B14F-4D97-AF65-F5344CB8AC3E}">
        <p14:creationId xmlns:p14="http://schemas.microsoft.com/office/powerpoint/2010/main" val="232846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93E9-0863-444A-8D1A-32A19E563BB7}"/>
              </a:ext>
            </a:extLst>
          </p:cNvPr>
          <p:cNvSpPr>
            <a:spLocks noGrp="1"/>
          </p:cNvSpPr>
          <p:nvPr>
            <p:ph type="title"/>
          </p:nvPr>
        </p:nvSpPr>
        <p:spPr/>
        <p:txBody>
          <a:bodyPr/>
          <a:lstStyle/>
          <a:p>
            <a:r>
              <a:rPr lang="en-US" dirty="0"/>
              <a:t>Tracing support uses </a:t>
            </a:r>
            <a:r>
              <a:rPr lang="en-US" dirty="0" err="1"/>
              <a:t>RocTracer</a:t>
            </a:r>
            <a:endParaRPr lang="en-US" dirty="0"/>
          </a:p>
        </p:txBody>
      </p:sp>
      <p:pic>
        <p:nvPicPr>
          <p:cNvPr id="11" name="Content Placeholder 10" descr="Graphical user interface, application, table, Excel&#10;&#10;Description automatically generated">
            <a:extLst>
              <a:ext uri="{FF2B5EF4-FFF2-40B4-BE49-F238E27FC236}">
                <a16:creationId xmlns:a16="http://schemas.microsoft.com/office/drawing/2014/main" id="{8DC6D954-0835-E445-9DDC-11B09046B5AF}"/>
              </a:ext>
            </a:extLst>
          </p:cNvPr>
          <p:cNvPicPr>
            <a:picLocks noGrp="1" noChangeAspect="1"/>
          </p:cNvPicPr>
          <p:nvPr>
            <p:ph idx="1"/>
          </p:nvPr>
        </p:nvPicPr>
        <p:blipFill>
          <a:blip r:embed="rId2"/>
          <a:stretch>
            <a:fillRect/>
          </a:stretch>
        </p:blipFill>
        <p:spPr>
          <a:xfrm>
            <a:off x="1870142" y="1129535"/>
            <a:ext cx="7122787" cy="3599642"/>
          </a:xfrm>
        </p:spPr>
      </p:pic>
      <p:sp>
        <p:nvSpPr>
          <p:cNvPr id="4" name="Footer Placeholder 3">
            <a:extLst>
              <a:ext uri="{FF2B5EF4-FFF2-40B4-BE49-F238E27FC236}">
                <a16:creationId xmlns:a16="http://schemas.microsoft.com/office/drawing/2014/main" id="{27DE3FD0-B17A-1D4F-B45B-69F5E93B4E4C}"/>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13" name="Picture 12">
            <a:extLst>
              <a:ext uri="{FF2B5EF4-FFF2-40B4-BE49-F238E27FC236}">
                <a16:creationId xmlns:a16="http://schemas.microsoft.com/office/drawing/2014/main" id="{5751620E-167C-4E43-BF08-B4CD0DE1B9AB}"/>
              </a:ext>
            </a:extLst>
          </p:cNvPr>
          <p:cNvPicPr>
            <a:picLocks noChangeAspect="1"/>
          </p:cNvPicPr>
          <p:nvPr/>
        </p:nvPicPr>
        <p:blipFill rotWithShape="1">
          <a:blip r:embed="rId3"/>
          <a:srcRect t="14209" b="11211"/>
          <a:stretch/>
        </p:blipFill>
        <p:spPr>
          <a:xfrm>
            <a:off x="0" y="807577"/>
            <a:ext cx="9144000" cy="239283"/>
          </a:xfrm>
          <a:prstGeom prst="rect">
            <a:avLst/>
          </a:prstGeom>
        </p:spPr>
      </p:pic>
      <p:cxnSp>
        <p:nvCxnSpPr>
          <p:cNvPr id="6" name="Straight Connector 5">
            <a:extLst>
              <a:ext uri="{FF2B5EF4-FFF2-40B4-BE49-F238E27FC236}">
                <a16:creationId xmlns:a16="http://schemas.microsoft.com/office/drawing/2014/main" id="{53C37B9D-C236-8046-AB46-0F4D87184476}"/>
              </a:ext>
            </a:extLst>
          </p:cNvPr>
          <p:cNvCxnSpPr/>
          <p:nvPr/>
        </p:nvCxnSpPr>
        <p:spPr>
          <a:xfrm>
            <a:off x="6057803" y="1094469"/>
            <a:ext cx="1100379" cy="0"/>
          </a:xfrm>
          <a:prstGeom prst="line">
            <a:avLst/>
          </a:prstGeom>
          <a:ln w="31750">
            <a:solidFill>
              <a:srgbClr val="FF0000"/>
            </a:solidFill>
            <a:tailEnd type="non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6AD0436-53D4-C14C-A16A-732DF77E9D71}"/>
              </a:ext>
            </a:extLst>
          </p:cNvPr>
          <p:cNvSpPr txBox="1"/>
          <p:nvPr/>
        </p:nvSpPr>
        <p:spPr>
          <a:xfrm>
            <a:off x="301752" y="2643422"/>
            <a:ext cx="3803904" cy="1477328"/>
          </a:xfrm>
          <a:prstGeom prst="rect">
            <a:avLst/>
          </a:prstGeom>
          <a:solidFill>
            <a:schemeClr val="bg1"/>
          </a:solidFill>
          <a:ln w="12700">
            <a:solidFill>
              <a:srgbClr val="FF0000"/>
            </a:solidFill>
          </a:ln>
        </p:spPr>
        <p:txBody>
          <a:bodyPr wrap="square" rtlCol="0">
            <a:spAutoFit/>
          </a:bodyPr>
          <a:lstStyle/>
          <a:p>
            <a:r>
              <a:rPr lang="en-US" dirty="0"/>
              <a:t>Each device has 2-3 virtual threads:</a:t>
            </a:r>
          </a:p>
          <a:p>
            <a:r>
              <a:rPr lang="en-US" dirty="0"/>
              <a:t>1) kernels,</a:t>
            </a:r>
          </a:p>
          <a:p>
            <a:r>
              <a:rPr lang="en-US" dirty="0"/>
              <a:t>2) memory transfers</a:t>
            </a:r>
          </a:p>
          <a:p>
            <a:r>
              <a:rPr lang="en-US" dirty="0"/>
              <a:t>3) synchronization</a:t>
            </a:r>
          </a:p>
          <a:p>
            <a:r>
              <a:rPr lang="en-US" dirty="0"/>
              <a:t>(prevents overlapping timers)</a:t>
            </a:r>
          </a:p>
        </p:txBody>
      </p:sp>
      <p:cxnSp>
        <p:nvCxnSpPr>
          <p:cNvPr id="10" name="Straight Connector 9">
            <a:extLst>
              <a:ext uri="{FF2B5EF4-FFF2-40B4-BE49-F238E27FC236}">
                <a16:creationId xmlns:a16="http://schemas.microsoft.com/office/drawing/2014/main" id="{7B35BCE2-DC44-9148-9123-2EE74EA5A4E7}"/>
              </a:ext>
            </a:extLst>
          </p:cNvPr>
          <p:cNvCxnSpPr>
            <a:cxnSpLocks/>
            <a:stCxn id="7" idx="0"/>
          </p:cNvCxnSpPr>
          <p:nvPr/>
        </p:nvCxnSpPr>
        <p:spPr>
          <a:xfrm flipV="1">
            <a:off x="2203704" y="2125556"/>
            <a:ext cx="0" cy="517866"/>
          </a:xfrm>
          <a:prstGeom prst="line">
            <a:avLst/>
          </a:prstGeom>
          <a:ln w="3175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473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36;gf185c03650_0_14">
            <a:extLst>
              <a:ext uri="{FF2B5EF4-FFF2-40B4-BE49-F238E27FC236}">
                <a16:creationId xmlns:a16="http://schemas.microsoft.com/office/drawing/2014/main" id="{A63CB51C-85E1-B14E-BC44-F1DACEFF1C58}"/>
              </a:ext>
            </a:extLst>
          </p:cNvPr>
          <p:cNvPicPr preferRelativeResize="0"/>
          <p:nvPr/>
        </p:nvPicPr>
        <p:blipFill rotWithShape="1">
          <a:blip r:embed="rId2">
            <a:alphaModFix/>
          </a:blip>
          <a:srcRect l="1023" t="8490" r="26381" b="28616"/>
          <a:stretch/>
        </p:blipFill>
        <p:spPr>
          <a:xfrm>
            <a:off x="5968581" y="1011661"/>
            <a:ext cx="3126232" cy="1523513"/>
          </a:xfrm>
          <a:prstGeom prst="rect">
            <a:avLst/>
          </a:prstGeom>
          <a:noFill/>
          <a:ln>
            <a:noFill/>
          </a:ln>
        </p:spPr>
      </p:pic>
      <p:sp>
        <p:nvSpPr>
          <p:cNvPr id="2" name="Title 1">
            <a:extLst>
              <a:ext uri="{FF2B5EF4-FFF2-40B4-BE49-F238E27FC236}">
                <a16:creationId xmlns:a16="http://schemas.microsoft.com/office/drawing/2014/main" id="{C89BB826-1B8C-AF4E-9CB0-AB9FD648C7CC}"/>
              </a:ext>
            </a:extLst>
          </p:cNvPr>
          <p:cNvSpPr>
            <a:spLocks noGrp="1"/>
          </p:cNvSpPr>
          <p:nvPr>
            <p:ph type="title"/>
          </p:nvPr>
        </p:nvSpPr>
        <p:spPr/>
        <p:txBody>
          <a:bodyPr/>
          <a:lstStyle/>
          <a:p>
            <a:r>
              <a:rPr lang="en-US" dirty="0"/>
              <a:t>APEX : how is it different from TAU?</a:t>
            </a:r>
          </a:p>
        </p:txBody>
      </p:sp>
      <p:sp>
        <p:nvSpPr>
          <p:cNvPr id="3" name="Content Placeholder 2">
            <a:extLst>
              <a:ext uri="{FF2B5EF4-FFF2-40B4-BE49-F238E27FC236}">
                <a16:creationId xmlns:a16="http://schemas.microsoft.com/office/drawing/2014/main" id="{70267B62-2927-2446-A833-4FB929C04819}"/>
              </a:ext>
            </a:extLst>
          </p:cNvPr>
          <p:cNvSpPr>
            <a:spLocks noGrp="1"/>
          </p:cNvSpPr>
          <p:nvPr>
            <p:ph idx="1"/>
          </p:nvPr>
        </p:nvSpPr>
        <p:spPr/>
        <p:txBody>
          <a:bodyPr>
            <a:normAutofit fontScale="92500" lnSpcReduction="20000"/>
          </a:bodyPr>
          <a:lstStyle/>
          <a:p>
            <a:r>
              <a:rPr lang="en-US" dirty="0"/>
              <a:t>Autonomic Performance Environment for </a:t>
            </a:r>
            <a:r>
              <a:rPr lang="en-US" dirty="0" err="1"/>
              <a:t>eXascale</a:t>
            </a:r>
            <a:endParaRPr lang="en-US" dirty="0"/>
          </a:p>
          <a:p>
            <a:r>
              <a:rPr lang="en-US" dirty="0"/>
              <a:t>Performance Measurement</a:t>
            </a:r>
          </a:p>
          <a:p>
            <a:r>
              <a:rPr lang="en-US" b="1" dirty="0"/>
              <a:t>Runtime Adaptation</a:t>
            </a:r>
          </a:p>
          <a:p>
            <a:r>
              <a:rPr lang="en-US" dirty="0"/>
              <a:t>Designed for AMT runtimes (HPX)</a:t>
            </a:r>
          </a:p>
          <a:p>
            <a:pPr lvl="1"/>
            <a:r>
              <a:rPr lang="en-US" dirty="0"/>
              <a:t>but works with conventional parallel models</a:t>
            </a:r>
          </a:p>
          <a:p>
            <a:r>
              <a:rPr lang="en-US" dirty="0"/>
              <a:t>Focus on </a:t>
            </a:r>
            <a:r>
              <a:rPr lang="en-US" b="1" dirty="0"/>
              <a:t>task dependency</a:t>
            </a:r>
            <a:r>
              <a:rPr lang="en-US" dirty="0"/>
              <a:t> graph, not calling context graph</a:t>
            </a:r>
          </a:p>
          <a:p>
            <a:r>
              <a:rPr lang="en-US" dirty="0"/>
              <a:t>Supports HPX, C/C++ threads, OpenMP, </a:t>
            </a:r>
            <a:r>
              <a:rPr lang="en-US" dirty="0" err="1"/>
              <a:t>OpenACC</a:t>
            </a:r>
            <a:r>
              <a:rPr lang="en-US" dirty="0"/>
              <a:t>, </a:t>
            </a:r>
            <a:r>
              <a:rPr lang="en-US" dirty="0" err="1"/>
              <a:t>Kokkos</a:t>
            </a:r>
            <a:r>
              <a:rPr lang="en-US" dirty="0"/>
              <a:t>, Raja, CUDA, HIP...</a:t>
            </a:r>
          </a:p>
          <a:p>
            <a:r>
              <a:rPr lang="en-US" dirty="0">
                <a:hlinkClick r:id="rId3"/>
              </a:rPr>
              <a:t>https://github.com/UO-OACISS/apex</a:t>
            </a:r>
            <a:endParaRPr lang="en-US" dirty="0"/>
          </a:p>
          <a:p>
            <a:r>
              <a:rPr lang="en-US" dirty="0"/>
              <a:t>Active Harmony* (</a:t>
            </a:r>
            <a:r>
              <a:rPr lang="en-US" dirty="0" err="1"/>
              <a:t>Nelder</a:t>
            </a:r>
            <a:r>
              <a:rPr lang="en-US" dirty="0"/>
              <a:t> Mead), Simulated Annealing, hill climbing for parametric search methods</a:t>
            </a:r>
          </a:p>
          <a:p>
            <a:endParaRPr lang="en-US" dirty="0"/>
          </a:p>
          <a:p>
            <a:endParaRPr lang="en-US" dirty="0"/>
          </a:p>
        </p:txBody>
      </p:sp>
      <p:sp>
        <p:nvSpPr>
          <p:cNvPr id="4" name="Footer Placeholder 3">
            <a:extLst>
              <a:ext uri="{FF2B5EF4-FFF2-40B4-BE49-F238E27FC236}">
                <a16:creationId xmlns:a16="http://schemas.microsoft.com/office/drawing/2014/main" id="{24185471-B2D3-5E46-8477-4A540CE931E4}"/>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
        <p:nvSpPr>
          <p:cNvPr id="6" name="TextBox 5">
            <a:extLst>
              <a:ext uri="{FF2B5EF4-FFF2-40B4-BE49-F238E27FC236}">
                <a16:creationId xmlns:a16="http://schemas.microsoft.com/office/drawing/2014/main" id="{CBF306E7-BB80-6D4D-B1EC-892A58543541}"/>
              </a:ext>
            </a:extLst>
          </p:cNvPr>
          <p:cNvSpPr txBox="1"/>
          <p:nvPr/>
        </p:nvSpPr>
        <p:spPr>
          <a:xfrm>
            <a:off x="6126480" y="4406636"/>
            <a:ext cx="2560320" cy="461665"/>
          </a:xfrm>
          <a:prstGeom prst="rect">
            <a:avLst/>
          </a:prstGeom>
          <a:noFill/>
        </p:spPr>
        <p:txBody>
          <a:bodyPr wrap="square" rtlCol="0">
            <a:spAutoFit/>
          </a:bodyPr>
          <a:lstStyle/>
          <a:p>
            <a:r>
              <a:rPr lang="en-US" sz="1200" baseline="30000" dirty="0"/>
              <a:t>*</a:t>
            </a:r>
            <a:r>
              <a:rPr lang="en-US" sz="1200" dirty="0">
                <a:hlinkClick r:id="rId4"/>
              </a:rPr>
              <a:t>https://www.dyninst.org/harmony</a:t>
            </a:r>
            <a:endParaRPr lang="en-US" sz="1200" dirty="0"/>
          </a:p>
          <a:p>
            <a:endParaRPr lang="en-US" sz="1200" dirty="0"/>
          </a:p>
        </p:txBody>
      </p:sp>
      <p:pic>
        <p:nvPicPr>
          <p:cNvPr id="8" name="Google Shape;138;gf185c03650_0_14">
            <a:extLst>
              <a:ext uri="{FF2B5EF4-FFF2-40B4-BE49-F238E27FC236}">
                <a16:creationId xmlns:a16="http://schemas.microsoft.com/office/drawing/2014/main" id="{B50866F8-F318-9F49-868B-1365AEC5C9EB}"/>
              </a:ext>
            </a:extLst>
          </p:cNvPr>
          <p:cNvPicPr preferRelativeResize="0"/>
          <p:nvPr/>
        </p:nvPicPr>
        <p:blipFill>
          <a:blip r:embed="rId5">
            <a:alphaModFix/>
          </a:blip>
          <a:stretch>
            <a:fillRect/>
          </a:stretch>
        </p:blipFill>
        <p:spPr>
          <a:xfrm>
            <a:off x="6803223" y="3291851"/>
            <a:ext cx="1453810" cy="642272"/>
          </a:xfrm>
          <a:prstGeom prst="rect">
            <a:avLst/>
          </a:prstGeom>
          <a:noFill/>
          <a:ln>
            <a:noFill/>
          </a:ln>
        </p:spPr>
      </p:pic>
    </p:spTree>
    <p:extLst>
      <p:ext uri="{BB962C8B-B14F-4D97-AF65-F5344CB8AC3E}">
        <p14:creationId xmlns:p14="http://schemas.microsoft.com/office/powerpoint/2010/main" val="3141570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07ED56-DF7D-D041-BC5F-616806A92389}"/>
              </a:ext>
            </a:extLst>
          </p:cNvPr>
          <p:cNvSpPr>
            <a:spLocks noGrp="1"/>
          </p:cNvSpPr>
          <p:nvPr>
            <p:ph type="title"/>
          </p:nvPr>
        </p:nvSpPr>
        <p:spPr/>
        <p:txBody>
          <a:bodyPr/>
          <a:lstStyle/>
          <a:p>
            <a:r>
              <a:rPr lang="en-US" dirty="0"/>
              <a:t>APEX examples – Octo-Tiger (HPX)</a:t>
            </a:r>
          </a:p>
        </p:txBody>
      </p:sp>
      <p:sp>
        <p:nvSpPr>
          <p:cNvPr id="4" name="Footer Placeholder 3">
            <a:extLst>
              <a:ext uri="{FF2B5EF4-FFF2-40B4-BE49-F238E27FC236}">
                <a16:creationId xmlns:a16="http://schemas.microsoft.com/office/drawing/2014/main" id="{350368DD-9BBD-FF40-8288-39E90C924D5C}"/>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6" name="Picture 5">
            <a:extLst>
              <a:ext uri="{FF2B5EF4-FFF2-40B4-BE49-F238E27FC236}">
                <a16:creationId xmlns:a16="http://schemas.microsoft.com/office/drawing/2014/main" id="{342F9FDF-0F6B-7444-9104-06F7F3EABAAE}"/>
              </a:ext>
            </a:extLst>
          </p:cNvPr>
          <p:cNvPicPr>
            <a:picLocks noChangeAspect="1"/>
          </p:cNvPicPr>
          <p:nvPr/>
        </p:nvPicPr>
        <p:blipFill>
          <a:blip r:embed="rId3"/>
          <a:stretch>
            <a:fillRect/>
          </a:stretch>
        </p:blipFill>
        <p:spPr>
          <a:xfrm>
            <a:off x="168451" y="1680452"/>
            <a:ext cx="3708284" cy="927071"/>
          </a:xfrm>
          <a:prstGeom prst="rect">
            <a:avLst/>
          </a:prstGeom>
        </p:spPr>
      </p:pic>
      <p:pic>
        <p:nvPicPr>
          <p:cNvPr id="7" name="Picture 6">
            <a:extLst>
              <a:ext uri="{FF2B5EF4-FFF2-40B4-BE49-F238E27FC236}">
                <a16:creationId xmlns:a16="http://schemas.microsoft.com/office/drawing/2014/main" id="{B5F14BB9-CD26-F04C-A122-CA5110E31CB4}"/>
              </a:ext>
            </a:extLst>
          </p:cNvPr>
          <p:cNvPicPr>
            <a:picLocks noChangeAspect="1"/>
          </p:cNvPicPr>
          <p:nvPr/>
        </p:nvPicPr>
        <p:blipFill>
          <a:blip r:embed="rId4"/>
          <a:stretch>
            <a:fillRect/>
          </a:stretch>
        </p:blipFill>
        <p:spPr>
          <a:xfrm>
            <a:off x="168451" y="653893"/>
            <a:ext cx="3708284" cy="927071"/>
          </a:xfrm>
          <a:prstGeom prst="rect">
            <a:avLst/>
          </a:prstGeom>
        </p:spPr>
      </p:pic>
      <p:pic>
        <p:nvPicPr>
          <p:cNvPr id="8" name="Picture 7">
            <a:extLst>
              <a:ext uri="{FF2B5EF4-FFF2-40B4-BE49-F238E27FC236}">
                <a16:creationId xmlns:a16="http://schemas.microsoft.com/office/drawing/2014/main" id="{B5DC3D43-304A-AB43-9552-677D07DADF84}"/>
              </a:ext>
            </a:extLst>
          </p:cNvPr>
          <p:cNvPicPr>
            <a:picLocks noChangeAspect="1"/>
          </p:cNvPicPr>
          <p:nvPr/>
        </p:nvPicPr>
        <p:blipFill>
          <a:blip r:embed="rId5"/>
          <a:stretch>
            <a:fillRect/>
          </a:stretch>
        </p:blipFill>
        <p:spPr>
          <a:xfrm>
            <a:off x="6519897" y="615905"/>
            <a:ext cx="2584216" cy="2124072"/>
          </a:xfrm>
          <a:prstGeom prst="rect">
            <a:avLst/>
          </a:prstGeom>
        </p:spPr>
      </p:pic>
      <p:pic>
        <p:nvPicPr>
          <p:cNvPr id="9" name="Picture 8">
            <a:extLst>
              <a:ext uri="{FF2B5EF4-FFF2-40B4-BE49-F238E27FC236}">
                <a16:creationId xmlns:a16="http://schemas.microsoft.com/office/drawing/2014/main" id="{7FF3BB83-1DBC-4D4F-9724-BAB0E8C6E885}"/>
              </a:ext>
            </a:extLst>
          </p:cNvPr>
          <p:cNvPicPr>
            <a:picLocks noChangeAspect="1"/>
          </p:cNvPicPr>
          <p:nvPr/>
        </p:nvPicPr>
        <p:blipFill>
          <a:blip r:embed="rId6"/>
          <a:stretch>
            <a:fillRect/>
          </a:stretch>
        </p:blipFill>
        <p:spPr>
          <a:xfrm>
            <a:off x="6533275" y="2654841"/>
            <a:ext cx="2557460" cy="2123147"/>
          </a:xfrm>
          <a:prstGeom prst="rect">
            <a:avLst/>
          </a:prstGeom>
        </p:spPr>
      </p:pic>
      <p:pic>
        <p:nvPicPr>
          <p:cNvPr id="10" name="Picture 9">
            <a:extLst>
              <a:ext uri="{FF2B5EF4-FFF2-40B4-BE49-F238E27FC236}">
                <a16:creationId xmlns:a16="http://schemas.microsoft.com/office/drawing/2014/main" id="{D9FDD681-3F84-6844-81F7-B2969803575D}"/>
              </a:ext>
            </a:extLst>
          </p:cNvPr>
          <p:cNvPicPr>
            <a:picLocks noChangeAspect="1"/>
          </p:cNvPicPr>
          <p:nvPr/>
        </p:nvPicPr>
        <p:blipFill rotWithShape="1">
          <a:blip r:embed="rId7"/>
          <a:srcRect b="33418"/>
          <a:stretch/>
        </p:blipFill>
        <p:spPr>
          <a:xfrm>
            <a:off x="129689" y="2765539"/>
            <a:ext cx="3808313" cy="1901752"/>
          </a:xfrm>
          <a:prstGeom prst="rect">
            <a:avLst/>
          </a:prstGeom>
        </p:spPr>
      </p:pic>
      <p:sp>
        <p:nvSpPr>
          <p:cNvPr id="11" name="TextBox 10">
            <a:extLst>
              <a:ext uri="{FF2B5EF4-FFF2-40B4-BE49-F238E27FC236}">
                <a16:creationId xmlns:a16="http://schemas.microsoft.com/office/drawing/2014/main" id="{5BF5FD56-B6A5-8846-B448-3195C721E2D0}"/>
              </a:ext>
            </a:extLst>
          </p:cNvPr>
          <p:cNvSpPr txBox="1"/>
          <p:nvPr/>
        </p:nvSpPr>
        <p:spPr>
          <a:xfrm>
            <a:off x="3979425" y="3275293"/>
            <a:ext cx="2520627" cy="1077218"/>
          </a:xfrm>
          <a:prstGeom prst="rect">
            <a:avLst/>
          </a:prstGeom>
          <a:solidFill>
            <a:schemeClr val="bg1"/>
          </a:solidFill>
          <a:ln w="15875">
            <a:solidFill>
              <a:schemeClr val="tx1"/>
            </a:solidFill>
          </a:ln>
        </p:spPr>
        <p:txBody>
          <a:bodyPr wrap="square" rtlCol="0">
            <a:spAutoFit/>
          </a:bodyPr>
          <a:lstStyle/>
          <a:p>
            <a:r>
              <a:rPr lang="en-US" sz="1600" b="1" dirty="0"/>
              <a:t>Comparing </a:t>
            </a:r>
            <a:r>
              <a:rPr lang="en-US" sz="1600" b="1" dirty="0" err="1"/>
              <a:t>subgrid</a:t>
            </a:r>
            <a:r>
              <a:rPr lang="en-US" sz="1600" b="1" dirty="0"/>
              <a:t> sizes and relative kernel performance with CUPTI device activity</a:t>
            </a:r>
          </a:p>
        </p:txBody>
      </p:sp>
      <p:sp>
        <p:nvSpPr>
          <p:cNvPr id="12" name="TextBox 11">
            <a:extLst>
              <a:ext uri="{FF2B5EF4-FFF2-40B4-BE49-F238E27FC236}">
                <a16:creationId xmlns:a16="http://schemas.microsoft.com/office/drawing/2014/main" id="{E72A454D-1938-644A-8DAA-159268B3384B}"/>
              </a:ext>
            </a:extLst>
          </p:cNvPr>
          <p:cNvSpPr txBox="1"/>
          <p:nvPr/>
        </p:nvSpPr>
        <p:spPr>
          <a:xfrm>
            <a:off x="3938002" y="705096"/>
            <a:ext cx="2224745" cy="584775"/>
          </a:xfrm>
          <a:prstGeom prst="rect">
            <a:avLst/>
          </a:prstGeom>
          <a:solidFill>
            <a:schemeClr val="bg1"/>
          </a:solidFill>
          <a:ln w="15875">
            <a:solidFill>
              <a:schemeClr val="tx1"/>
            </a:solidFill>
          </a:ln>
        </p:spPr>
        <p:txBody>
          <a:bodyPr wrap="square" rtlCol="0">
            <a:spAutoFit/>
          </a:bodyPr>
          <a:lstStyle/>
          <a:p>
            <a:r>
              <a:rPr lang="en-US" sz="1600" b="1" dirty="0"/>
              <a:t>Tracking GPU memory usage with CUPTI</a:t>
            </a:r>
          </a:p>
        </p:txBody>
      </p:sp>
      <p:sp>
        <p:nvSpPr>
          <p:cNvPr id="13" name="TextBox 12">
            <a:extLst>
              <a:ext uri="{FF2B5EF4-FFF2-40B4-BE49-F238E27FC236}">
                <a16:creationId xmlns:a16="http://schemas.microsoft.com/office/drawing/2014/main" id="{28CB3202-14FA-2D4D-B008-D31F6C3DD61C}"/>
              </a:ext>
            </a:extLst>
          </p:cNvPr>
          <p:cNvSpPr txBox="1"/>
          <p:nvPr/>
        </p:nvSpPr>
        <p:spPr>
          <a:xfrm>
            <a:off x="3869051" y="1500001"/>
            <a:ext cx="2520627" cy="584775"/>
          </a:xfrm>
          <a:prstGeom prst="rect">
            <a:avLst/>
          </a:prstGeom>
          <a:solidFill>
            <a:schemeClr val="bg1"/>
          </a:solidFill>
          <a:ln w="15875">
            <a:solidFill>
              <a:schemeClr val="tx1"/>
            </a:solidFill>
          </a:ln>
        </p:spPr>
        <p:txBody>
          <a:bodyPr wrap="square" rtlCol="0">
            <a:spAutoFit/>
          </a:bodyPr>
          <a:lstStyle/>
          <a:p>
            <a:r>
              <a:rPr lang="en-US" sz="1600" b="1" dirty="0"/>
              <a:t>Monitoring GPU utilization with NVML library</a:t>
            </a:r>
          </a:p>
        </p:txBody>
      </p:sp>
      <p:sp>
        <p:nvSpPr>
          <p:cNvPr id="14" name="TextBox 13">
            <a:extLst>
              <a:ext uri="{FF2B5EF4-FFF2-40B4-BE49-F238E27FC236}">
                <a16:creationId xmlns:a16="http://schemas.microsoft.com/office/drawing/2014/main" id="{D6472183-214B-D949-86AD-B865A4466DE6}"/>
              </a:ext>
            </a:extLst>
          </p:cNvPr>
          <p:cNvSpPr txBox="1"/>
          <p:nvPr/>
        </p:nvSpPr>
        <p:spPr>
          <a:xfrm>
            <a:off x="5688686" y="2350397"/>
            <a:ext cx="3325625" cy="584775"/>
          </a:xfrm>
          <a:prstGeom prst="rect">
            <a:avLst/>
          </a:prstGeom>
          <a:solidFill>
            <a:schemeClr val="bg1"/>
          </a:solidFill>
          <a:ln w="15875">
            <a:solidFill>
              <a:schemeClr val="tx1"/>
            </a:solidFill>
          </a:ln>
        </p:spPr>
        <p:txBody>
          <a:bodyPr wrap="square" rtlCol="0">
            <a:spAutoFit/>
          </a:bodyPr>
          <a:lstStyle/>
          <a:p>
            <a:r>
              <a:rPr lang="en-US" sz="1600" b="1" dirty="0"/>
              <a:t>Full task tree (above) and task graph (below) showing task dependencies</a:t>
            </a:r>
          </a:p>
        </p:txBody>
      </p:sp>
      <p:sp>
        <p:nvSpPr>
          <p:cNvPr id="15" name="TextBox 14">
            <a:extLst>
              <a:ext uri="{FF2B5EF4-FFF2-40B4-BE49-F238E27FC236}">
                <a16:creationId xmlns:a16="http://schemas.microsoft.com/office/drawing/2014/main" id="{362A96F1-7D0E-E84C-B6B1-AF5BCB5B9949}"/>
              </a:ext>
            </a:extLst>
          </p:cNvPr>
          <p:cNvSpPr txBox="1"/>
          <p:nvPr/>
        </p:nvSpPr>
        <p:spPr>
          <a:xfrm>
            <a:off x="3999270" y="4774168"/>
            <a:ext cx="4717791" cy="369332"/>
          </a:xfrm>
          <a:prstGeom prst="rect">
            <a:avLst/>
          </a:prstGeom>
          <a:noFill/>
        </p:spPr>
        <p:txBody>
          <a:bodyPr wrap="square" rtlCol="0">
            <a:spAutoFit/>
          </a:bodyPr>
          <a:lstStyle/>
          <a:p>
            <a:r>
              <a:rPr lang="en-US" sz="900" dirty="0">
                <a:solidFill>
                  <a:schemeClr val="bg1"/>
                </a:solidFill>
              </a:rPr>
              <a:t>Diehl, Patrick, et al. "Octo-Tiger’s New Hydro Module and Performance Using HPX+CUDA on ORNL’s Summit." </a:t>
            </a:r>
            <a:r>
              <a:rPr lang="en-US" sz="900" i="1" dirty="0">
                <a:solidFill>
                  <a:schemeClr val="bg1"/>
                </a:solidFill>
              </a:rPr>
              <a:t>2021 IEEE International Conference on Cluster Computing (CLUSTER)</a:t>
            </a:r>
            <a:r>
              <a:rPr lang="en-US" sz="900" dirty="0">
                <a:solidFill>
                  <a:schemeClr val="bg1"/>
                </a:solidFill>
              </a:rPr>
              <a:t>. IEEE, 2021.</a:t>
            </a:r>
          </a:p>
        </p:txBody>
      </p:sp>
      <p:sp>
        <p:nvSpPr>
          <p:cNvPr id="17" name="TextBox 16">
            <a:extLst>
              <a:ext uri="{FF2B5EF4-FFF2-40B4-BE49-F238E27FC236}">
                <a16:creationId xmlns:a16="http://schemas.microsoft.com/office/drawing/2014/main" id="{5E44F4C1-41B5-D747-B0F4-787BB8E21608}"/>
              </a:ext>
            </a:extLst>
          </p:cNvPr>
          <p:cNvSpPr txBox="1"/>
          <p:nvPr/>
        </p:nvSpPr>
        <p:spPr>
          <a:xfrm>
            <a:off x="3951380" y="4372749"/>
            <a:ext cx="2587568" cy="400110"/>
          </a:xfrm>
          <a:prstGeom prst="rect">
            <a:avLst/>
          </a:prstGeom>
          <a:noFill/>
        </p:spPr>
        <p:txBody>
          <a:bodyPr wrap="none" rtlCol="0">
            <a:spAutoFit/>
          </a:bodyPr>
          <a:lstStyle/>
          <a:p>
            <a:r>
              <a:rPr lang="en-US" sz="1000" dirty="0">
                <a:hlinkClick r:id="rId8"/>
              </a:rPr>
              <a:t>https://github.com/STEllAR-GROUP/octotiger</a:t>
            </a:r>
            <a:r>
              <a:rPr lang="en-US" sz="1000" dirty="0"/>
              <a:t> </a:t>
            </a:r>
          </a:p>
          <a:p>
            <a:r>
              <a:rPr lang="en-US" sz="1000" dirty="0">
                <a:hlinkClick r:id="rId9"/>
              </a:rPr>
              <a:t>https://github.com/STEllAR-GROUP/hpx</a:t>
            </a:r>
            <a:r>
              <a:rPr lang="en-US" sz="1000" dirty="0"/>
              <a:t> </a:t>
            </a:r>
          </a:p>
        </p:txBody>
      </p:sp>
      <p:pic>
        <p:nvPicPr>
          <p:cNvPr id="2056" name="Picture 8" descr="The graphic is a snapshot of an Octo-Tiger simulation of the merger of two white dwarf stars. It shows what it looks like after the two stars have merged into one star.  ">
            <a:extLst>
              <a:ext uri="{FF2B5EF4-FFF2-40B4-BE49-F238E27FC236}">
                <a16:creationId xmlns:a16="http://schemas.microsoft.com/office/drawing/2014/main" id="{59A402A4-3F09-2544-B9A7-43E8F3874B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2628" y="2115964"/>
            <a:ext cx="1081960" cy="110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96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A4A80-F78A-7A4E-BA1B-3493F45C7BAB}"/>
              </a:ext>
            </a:extLst>
          </p:cNvPr>
          <p:cNvSpPr>
            <a:spLocks noGrp="1"/>
          </p:cNvSpPr>
          <p:nvPr>
            <p:ph type="title"/>
          </p:nvPr>
        </p:nvSpPr>
        <p:spPr/>
        <p:txBody>
          <a:bodyPr/>
          <a:lstStyle/>
          <a:p>
            <a:r>
              <a:rPr lang="en-US" dirty="0"/>
              <a:t>APEX usage</a:t>
            </a:r>
          </a:p>
        </p:txBody>
      </p:sp>
      <p:sp>
        <p:nvSpPr>
          <p:cNvPr id="3" name="Content Placeholder 2">
            <a:extLst>
              <a:ext uri="{FF2B5EF4-FFF2-40B4-BE49-F238E27FC236}">
                <a16:creationId xmlns:a16="http://schemas.microsoft.com/office/drawing/2014/main" id="{E8C8C78D-DE13-3042-B84A-C55B52CE543B}"/>
              </a:ext>
            </a:extLst>
          </p:cNvPr>
          <p:cNvSpPr>
            <a:spLocks noGrp="1"/>
          </p:cNvSpPr>
          <p:nvPr>
            <p:ph idx="1"/>
          </p:nvPr>
        </p:nvSpPr>
        <p:spPr/>
        <p:txBody>
          <a:bodyPr/>
          <a:lstStyle/>
          <a:p>
            <a:r>
              <a:rPr lang="en-US" dirty="0" err="1">
                <a:latin typeface="Courier New" panose="02070309020205020404" pitchFamily="49" charset="0"/>
                <a:cs typeface="Courier New" panose="02070309020205020404" pitchFamily="49" charset="0"/>
              </a:rPr>
              <a:t>apex_exec</a:t>
            </a:r>
            <a:endParaRPr lang="en-US" dirty="0">
              <a:latin typeface="Courier New" panose="02070309020205020404" pitchFamily="49" charset="0"/>
              <a:cs typeface="Courier New" panose="02070309020205020404" pitchFamily="49" charset="0"/>
            </a:endParaRPr>
          </a:p>
          <a:p>
            <a:endParaRPr lang="en-US" dirty="0">
              <a:latin typeface="Courier New" panose="02070309020205020404" pitchFamily="49" charset="0"/>
              <a:cs typeface="Courier New" panose="02070309020205020404" pitchFamily="49" charset="0"/>
            </a:endParaRPr>
          </a:p>
          <a:p>
            <a:endParaRPr lang="en-US" dirty="0">
              <a:latin typeface="Courier New" panose="02070309020205020404" pitchFamily="49" charset="0"/>
              <a:cs typeface="Courier New" panose="02070309020205020404" pitchFamily="49" charset="0"/>
            </a:endParaRPr>
          </a:p>
          <a:p>
            <a:endParaRPr lang="en-US" dirty="0">
              <a:latin typeface="Courier New" panose="02070309020205020404" pitchFamily="49" charset="0"/>
              <a:cs typeface="Courier New" panose="02070309020205020404" pitchFamily="49" charset="0"/>
            </a:endParaRPr>
          </a:p>
          <a:p>
            <a:r>
              <a:rPr lang="en-US" dirty="0"/>
              <a:t>Several HIP specific options: (run without options or with </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apex:help</a:t>
            </a:r>
            <a:r>
              <a:rPr lang="en-US" dirty="0"/>
              <a:t> for more info)</a:t>
            </a:r>
          </a:p>
        </p:txBody>
      </p:sp>
      <p:sp>
        <p:nvSpPr>
          <p:cNvPr id="4" name="Footer Placeholder 3">
            <a:extLst>
              <a:ext uri="{FF2B5EF4-FFF2-40B4-BE49-F238E27FC236}">
                <a16:creationId xmlns:a16="http://schemas.microsoft.com/office/drawing/2014/main" id="{4F30EF33-E1C6-8648-A07D-19E203A9859A}"/>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6" name="Picture 5">
            <a:extLst>
              <a:ext uri="{FF2B5EF4-FFF2-40B4-BE49-F238E27FC236}">
                <a16:creationId xmlns:a16="http://schemas.microsoft.com/office/drawing/2014/main" id="{1CE2753B-680E-1545-84B3-F1C00AF5295F}"/>
              </a:ext>
            </a:extLst>
          </p:cNvPr>
          <p:cNvPicPr>
            <a:picLocks noChangeAspect="1"/>
          </p:cNvPicPr>
          <p:nvPr/>
        </p:nvPicPr>
        <p:blipFill>
          <a:blip r:embed="rId2"/>
          <a:stretch>
            <a:fillRect/>
          </a:stretch>
        </p:blipFill>
        <p:spPr>
          <a:xfrm>
            <a:off x="350542" y="3559644"/>
            <a:ext cx="8435029" cy="1156343"/>
          </a:xfrm>
          <a:prstGeom prst="rect">
            <a:avLst/>
          </a:prstGeom>
        </p:spPr>
      </p:pic>
      <p:pic>
        <p:nvPicPr>
          <p:cNvPr id="7" name="Picture 6">
            <a:extLst>
              <a:ext uri="{FF2B5EF4-FFF2-40B4-BE49-F238E27FC236}">
                <a16:creationId xmlns:a16="http://schemas.microsoft.com/office/drawing/2014/main" id="{B572CA05-1B4D-0B41-8F72-DDB1E0019829}"/>
              </a:ext>
            </a:extLst>
          </p:cNvPr>
          <p:cNvPicPr>
            <a:picLocks noChangeAspect="1"/>
          </p:cNvPicPr>
          <p:nvPr/>
        </p:nvPicPr>
        <p:blipFill rotWithShape="1">
          <a:blip r:embed="rId3"/>
          <a:srcRect t="2667" b="57334"/>
          <a:stretch/>
        </p:blipFill>
        <p:spPr>
          <a:xfrm>
            <a:off x="2663515" y="599704"/>
            <a:ext cx="6330714" cy="2126125"/>
          </a:xfrm>
          <a:prstGeom prst="rect">
            <a:avLst/>
          </a:prstGeom>
        </p:spPr>
      </p:pic>
      <p:sp>
        <p:nvSpPr>
          <p:cNvPr id="8" name="TextBox 7">
            <a:extLst>
              <a:ext uri="{FF2B5EF4-FFF2-40B4-BE49-F238E27FC236}">
                <a16:creationId xmlns:a16="http://schemas.microsoft.com/office/drawing/2014/main" id="{4946A210-D61A-B545-80E0-10058C77A485}"/>
              </a:ext>
            </a:extLst>
          </p:cNvPr>
          <p:cNvSpPr txBox="1"/>
          <p:nvPr/>
        </p:nvSpPr>
        <p:spPr>
          <a:xfrm>
            <a:off x="6000227" y="822421"/>
            <a:ext cx="2315909" cy="369332"/>
          </a:xfrm>
          <a:prstGeom prst="rect">
            <a:avLst/>
          </a:prstGeom>
          <a:noFill/>
        </p:spPr>
        <p:txBody>
          <a:bodyPr wrap="square" rtlCol="0">
            <a:spAutoFit/>
          </a:bodyPr>
          <a:lstStyle/>
          <a:p>
            <a:r>
              <a:rPr lang="en-US" b="1" dirty="0">
                <a:solidFill>
                  <a:srgbClr val="FF0000"/>
                </a:solidFill>
              </a:rPr>
              <a:t>Load the module path</a:t>
            </a:r>
          </a:p>
        </p:txBody>
      </p:sp>
      <p:sp>
        <p:nvSpPr>
          <p:cNvPr id="9" name="TextBox 8">
            <a:extLst>
              <a:ext uri="{FF2B5EF4-FFF2-40B4-BE49-F238E27FC236}">
                <a16:creationId xmlns:a16="http://schemas.microsoft.com/office/drawing/2014/main" id="{021396E7-B0FB-3E40-B50F-861047AD9BBA}"/>
              </a:ext>
            </a:extLst>
          </p:cNvPr>
          <p:cNvSpPr txBox="1"/>
          <p:nvPr/>
        </p:nvSpPr>
        <p:spPr>
          <a:xfrm>
            <a:off x="4536445" y="2245810"/>
            <a:ext cx="1824334" cy="369332"/>
          </a:xfrm>
          <a:prstGeom prst="rect">
            <a:avLst/>
          </a:prstGeom>
          <a:noFill/>
        </p:spPr>
        <p:txBody>
          <a:bodyPr wrap="square" rtlCol="0">
            <a:spAutoFit/>
          </a:bodyPr>
          <a:lstStyle/>
          <a:p>
            <a:r>
              <a:rPr lang="en-US" b="1" dirty="0">
                <a:solidFill>
                  <a:srgbClr val="FF0000"/>
                </a:solidFill>
              </a:rPr>
              <a:t>Load the module</a:t>
            </a:r>
          </a:p>
        </p:txBody>
      </p:sp>
    </p:spTree>
    <p:extLst>
      <p:ext uri="{BB962C8B-B14F-4D97-AF65-F5344CB8AC3E}">
        <p14:creationId xmlns:p14="http://schemas.microsoft.com/office/powerpoint/2010/main" val="3629232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EBA1-ADAF-104D-BEAB-592A64EE504B}"/>
              </a:ext>
            </a:extLst>
          </p:cNvPr>
          <p:cNvSpPr>
            <a:spLocks noGrp="1"/>
          </p:cNvSpPr>
          <p:nvPr>
            <p:ph type="title"/>
          </p:nvPr>
        </p:nvSpPr>
        <p:spPr/>
        <p:txBody>
          <a:bodyPr/>
          <a:lstStyle/>
          <a:p>
            <a:r>
              <a:rPr lang="en-US" dirty="0"/>
              <a:t>Same hip-stream example</a:t>
            </a:r>
          </a:p>
        </p:txBody>
      </p:sp>
      <p:sp>
        <p:nvSpPr>
          <p:cNvPr id="3" name="Content Placeholder 2">
            <a:extLst>
              <a:ext uri="{FF2B5EF4-FFF2-40B4-BE49-F238E27FC236}">
                <a16:creationId xmlns:a16="http://schemas.microsoft.com/office/drawing/2014/main" id="{2B292188-301C-8F4F-A8C9-623E1425DAF7}"/>
              </a:ext>
            </a:extLst>
          </p:cNvPr>
          <p:cNvSpPr>
            <a:spLocks noGrp="1"/>
          </p:cNvSpPr>
          <p:nvPr>
            <p:ph sz="half" idx="1"/>
          </p:nvPr>
        </p:nvSpPr>
        <p:spPr>
          <a:xfrm>
            <a:off x="180870" y="907862"/>
            <a:ext cx="3066532" cy="3686761"/>
          </a:xfrm>
        </p:spPr>
        <p:txBody>
          <a:bodyPr/>
          <a:lstStyle/>
          <a:p>
            <a:pPr marL="0" indent="0">
              <a:buNone/>
            </a:pPr>
            <a:r>
              <a:rPr lang="en-US" dirty="0"/>
              <a:t>APEX will optionally write a report to the screen at the end of execution (or periodically if desired) - </a:t>
            </a:r>
          </a:p>
          <a:p>
            <a:pPr marL="0" indent="0">
              <a:buNone/>
            </a:pPr>
            <a:r>
              <a:rPr lang="en-US" dirty="0"/>
              <a:t>counters, GPU timers, CPU timers</a:t>
            </a:r>
          </a:p>
        </p:txBody>
      </p:sp>
      <p:sp>
        <p:nvSpPr>
          <p:cNvPr id="4" name="Footer Placeholder 3">
            <a:extLst>
              <a:ext uri="{FF2B5EF4-FFF2-40B4-BE49-F238E27FC236}">
                <a16:creationId xmlns:a16="http://schemas.microsoft.com/office/drawing/2014/main" id="{145B4AC1-E791-3849-81D8-615D8CDD7761}"/>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6" name="Picture 5">
            <a:extLst>
              <a:ext uri="{FF2B5EF4-FFF2-40B4-BE49-F238E27FC236}">
                <a16:creationId xmlns:a16="http://schemas.microsoft.com/office/drawing/2014/main" id="{C77B59C3-7960-6942-81CE-226530D34813}"/>
              </a:ext>
            </a:extLst>
          </p:cNvPr>
          <p:cNvPicPr>
            <a:picLocks noChangeAspect="1"/>
          </p:cNvPicPr>
          <p:nvPr/>
        </p:nvPicPr>
        <p:blipFill>
          <a:blip r:embed="rId2"/>
          <a:stretch>
            <a:fillRect/>
          </a:stretch>
        </p:blipFill>
        <p:spPr>
          <a:xfrm>
            <a:off x="0" y="672416"/>
            <a:ext cx="9144000" cy="166704"/>
          </a:xfrm>
          <a:prstGeom prst="rect">
            <a:avLst/>
          </a:prstGeom>
        </p:spPr>
      </p:pic>
      <p:pic>
        <p:nvPicPr>
          <p:cNvPr id="7" name="Picture 6">
            <a:extLst>
              <a:ext uri="{FF2B5EF4-FFF2-40B4-BE49-F238E27FC236}">
                <a16:creationId xmlns:a16="http://schemas.microsoft.com/office/drawing/2014/main" id="{613EB763-387B-5147-BD86-FEB47E92DD36}"/>
              </a:ext>
            </a:extLst>
          </p:cNvPr>
          <p:cNvPicPr>
            <a:picLocks noChangeAspect="1"/>
          </p:cNvPicPr>
          <p:nvPr/>
        </p:nvPicPr>
        <p:blipFill>
          <a:blip r:embed="rId3"/>
          <a:stretch>
            <a:fillRect/>
          </a:stretch>
        </p:blipFill>
        <p:spPr>
          <a:xfrm>
            <a:off x="3333352" y="993319"/>
            <a:ext cx="5707605" cy="3714726"/>
          </a:xfrm>
          <a:prstGeom prst="rect">
            <a:avLst/>
          </a:prstGeom>
        </p:spPr>
      </p:pic>
      <p:sp>
        <p:nvSpPr>
          <p:cNvPr id="10" name="TextBox 9">
            <a:extLst>
              <a:ext uri="{FF2B5EF4-FFF2-40B4-BE49-F238E27FC236}">
                <a16:creationId xmlns:a16="http://schemas.microsoft.com/office/drawing/2014/main" id="{B5C7DD97-7722-B540-BBDC-63545C3A2EEA}"/>
              </a:ext>
            </a:extLst>
          </p:cNvPr>
          <p:cNvSpPr txBox="1"/>
          <p:nvPr/>
        </p:nvSpPr>
        <p:spPr>
          <a:xfrm>
            <a:off x="5703629" y="1092397"/>
            <a:ext cx="2776248" cy="369332"/>
          </a:xfrm>
          <a:prstGeom prst="rect">
            <a:avLst/>
          </a:prstGeom>
          <a:noFill/>
        </p:spPr>
        <p:txBody>
          <a:bodyPr wrap="square" rtlCol="0">
            <a:spAutoFit/>
          </a:bodyPr>
          <a:lstStyle/>
          <a:p>
            <a:r>
              <a:rPr lang="en-US" b="1" dirty="0">
                <a:solidFill>
                  <a:srgbClr val="FF0000"/>
                </a:solidFill>
              </a:rPr>
              <a:t>CPU, GPU Monitoring data</a:t>
            </a:r>
          </a:p>
        </p:txBody>
      </p:sp>
    </p:spTree>
    <p:extLst>
      <p:ext uri="{BB962C8B-B14F-4D97-AF65-F5344CB8AC3E}">
        <p14:creationId xmlns:p14="http://schemas.microsoft.com/office/powerpoint/2010/main" val="1029336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EBA1-ADAF-104D-BEAB-592A64EE504B}"/>
              </a:ext>
            </a:extLst>
          </p:cNvPr>
          <p:cNvSpPr>
            <a:spLocks noGrp="1"/>
          </p:cNvSpPr>
          <p:nvPr>
            <p:ph type="title"/>
          </p:nvPr>
        </p:nvSpPr>
        <p:spPr/>
        <p:txBody>
          <a:bodyPr/>
          <a:lstStyle/>
          <a:p>
            <a:r>
              <a:rPr lang="en-US" dirty="0"/>
              <a:t>Same hip-stream example</a:t>
            </a:r>
          </a:p>
        </p:txBody>
      </p:sp>
      <p:sp>
        <p:nvSpPr>
          <p:cNvPr id="4" name="Footer Placeholder 3">
            <a:extLst>
              <a:ext uri="{FF2B5EF4-FFF2-40B4-BE49-F238E27FC236}">
                <a16:creationId xmlns:a16="http://schemas.microsoft.com/office/drawing/2014/main" id="{145B4AC1-E791-3849-81D8-615D8CDD7761}"/>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6" name="Picture 5">
            <a:extLst>
              <a:ext uri="{FF2B5EF4-FFF2-40B4-BE49-F238E27FC236}">
                <a16:creationId xmlns:a16="http://schemas.microsoft.com/office/drawing/2014/main" id="{C77B59C3-7960-6942-81CE-226530D34813}"/>
              </a:ext>
            </a:extLst>
          </p:cNvPr>
          <p:cNvPicPr>
            <a:picLocks noChangeAspect="1"/>
          </p:cNvPicPr>
          <p:nvPr/>
        </p:nvPicPr>
        <p:blipFill>
          <a:blip r:embed="rId2"/>
          <a:stretch>
            <a:fillRect/>
          </a:stretch>
        </p:blipFill>
        <p:spPr>
          <a:xfrm>
            <a:off x="0" y="672416"/>
            <a:ext cx="9144000" cy="166704"/>
          </a:xfrm>
          <a:prstGeom prst="rect">
            <a:avLst/>
          </a:prstGeom>
        </p:spPr>
      </p:pic>
      <p:pic>
        <p:nvPicPr>
          <p:cNvPr id="8" name="Picture 7">
            <a:extLst>
              <a:ext uri="{FF2B5EF4-FFF2-40B4-BE49-F238E27FC236}">
                <a16:creationId xmlns:a16="http://schemas.microsoft.com/office/drawing/2014/main" id="{A4E05682-3A61-DB41-BCF7-1426E4F7A75F}"/>
              </a:ext>
            </a:extLst>
          </p:cNvPr>
          <p:cNvPicPr>
            <a:picLocks noChangeAspect="1"/>
          </p:cNvPicPr>
          <p:nvPr/>
        </p:nvPicPr>
        <p:blipFill>
          <a:blip r:embed="rId3"/>
          <a:stretch>
            <a:fillRect/>
          </a:stretch>
        </p:blipFill>
        <p:spPr>
          <a:xfrm>
            <a:off x="1284300" y="911321"/>
            <a:ext cx="6575400" cy="3793264"/>
          </a:xfrm>
          <a:prstGeom prst="rect">
            <a:avLst/>
          </a:prstGeom>
        </p:spPr>
      </p:pic>
      <p:sp>
        <p:nvSpPr>
          <p:cNvPr id="11" name="TextBox 10">
            <a:extLst>
              <a:ext uri="{FF2B5EF4-FFF2-40B4-BE49-F238E27FC236}">
                <a16:creationId xmlns:a16="http://schemas.microsoft.com/office/drawing/2014/main" id="{FF7C8258-65BD-674E-80B4-51B258DC8071}"/>
              </a:ext>
            </a:extLst>
          </p:cNvPr>
          <p:cNvSpPr txBox="1"/>
          <p:nvPr/>
        </p:nvSpPr>
        <p:spPr>
          <a:xfrm>
            <a:off x="4375621" y="3205082"/>
            <a:ext cx="3366883" cy="369332"/>
          </a:xfrm>
          <a:prstGeom prst="rect">
            <a:avLst/>
          </a:prstGeom>
          <a:solidFill>
            <a:schemeClr val="tx1"/>
          </a:solidFill>
        </p:spPr>
        <p:txBody>
          <a:bodyPr wrap="square" rtlCol="0">
            <a:spAutoFit/>
          </a:bodyPr>
          <a:lstStyle/>
          <a:p>
            <a:r>
              <a:rPr lang="en-US" b="1" dirty="0">
                <a:solidFill>
                  <a:srgbClr val="FF0000"/>
                </a:solidFill>
              </a:rPr>
              <a:t>GPU Counters from each kernel</a:t>
            </a:r>
          </a:p>
        </p:txBody>
      </p:sp>
    </p:spTree>
    <p:extLst>
      <p:ext uri="{BB962C8B-B14F-4D97-AF65-F5344CB8AC3E}">
        <p14:creationId xmlns:p14="http://schemas.microsoft.com/office/powerpoint/2010/main" val="2811060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E84E-6A87-2749-ABC1-27A582CFD9C1}"/>
              </a:ext>
            </a:extLst>
          </p:cNvPr>
          <p:cNvSpPr>
            <a:spLocks noGrp="1"/>
          </p:cNvSpPr>
          <p:nvPr>
            <p:ph type="title"/>
          </p:nvPr>
        </p:nvSpPr>
        <p:spPr/>
        <p:txBody>
          <a:bodyPr/>
          <a:lstStyle/>
          <a:p>
            <a:r>
              <a:rPr lang="en-US" dirty="0"/>
              <a:t>Crusher : Brief overview</a:t>
            </a:r>
          </a:p>
        </p:txBody>
      </p:sp>
      <p:sp>
        <p:nvSpPr>
          <p:cNvPr id="3" name="Content Placeholder 2">
            <a:extLst>
              <a:ext uri="{FF2B5EF4-FFF2-40B4-BE49-F238E27FC236}">
                <a16:creationId xmlns:a16="http://schemas.microsoft.com/office/drawing/2014/main" id="{5B4B8A6E-EFF0-6641-BED1-3EE95B9993BE}"/>
              </a:ext>
            </a:extLst>
          </p:cNvPr>
          <p:cNvSpPr>
            <a:spLocks noGrp="1"/>
          </p:cNvSpPr>
          <p:nvPr>
            <p:ph sz="half" idx="1"/>
          </p:nvPr>
        </p:nvSpPr>
        <p:spPr>
          <a:xfrm>
            <a:off x="180869" y="772344"/>
            <a:ext cx="5677489" cy="3822279"/>
          </a:xfrm>
        </p:spPr>
        <p:txBody>
          <a:bodyPr>
            <a:normAutofit fontScale="85000" lnSpcReduction="20000"/>
          </a:bodyPr>
          <a:lstStyle/>
          <a:p>
            <a:r>
              <a:rPr lang="en-US" dirty="0">
                <a:hlinkClick r:id="rId2"/>
              </a:rPr>
              <a:t>https://docs.olcf.ornl.gov/systems/crusher_quick_start_guide.html</a:t>
            </a:r>
            <a:r>
              <a:rPr lang="en-US" dirty="0"/>
              <a:t> </a:t>
            </a:r>
          </a:p>
          <a:p>
            <a:r>
              <a:rPr lang="en-US" dirty="0"/>
              <a:t>Early access system for Frontier</a:t>
            </a:r>
          </a:p>
          <a:p>
            <a:r>
              <a:rPr lang="en-US" dirty="0"/>
              <a:t>192 nodes: one 64-core AMD EPYC 7A53 (four NUMA domains), 512 GB DDR4, four AMD MI250X with two GCDs each, 26.5 TFLOP/s (</a:t>
            </a:r>
            <a:r>
              <a:rPr lang="en-US" dirty="0" err="1"/>
              <a:t>dp</a:t>
            </a:r>
            <a:r>
              <a:rPr lang="en-US" dirty="0"/>
              <a:t>).</a:t>
            </a:r>
          </a:p>
          <a:p>
            <a:r>
              <a:rPr lang="en-US" dirty="0"/>
              <a:t>2 Cabinets (64, 128 nodes each) HPE Slingshot 25 GB/s NICs</a:t>
            </a:r>
          </a:p>
          <a:p>
            <a:r>
              <a:rPr lang="en-US" dirty="0">
                <a:hlinkClick r:id="rId3"/>
              </a:rPr>
              <a:t>https://www.amd.com/system/files/documents/amd-cdna2-white-paper.pdf</a:t>
            </a:r>
            <a:r>
              <a:rPr lang="en-US" dirty="0"/>
              <a:t> </a:t>
            </a:r>
          </a:p>
          <a:p>
            <a:pPr marL="0" indent="0">
              <a:buNone/>
            </a:pPr>
            <a:endParaRPr lang="en-US" dirty="0"/>
          </a:p>
        </p:txBody>
      </p:sp>
      <p:pic>
        <p:nvPicPr>
          <p:cNvPr id="6" name="Content Placeholder 5">
            <a:extLst>
              <a:ext uri="{FF2B5EF4-FFF2-40B4-BE49-F238E27FC236}">
                <a16:creationId xmlns:a16="http://schemas.microsoft.com/office/drawing/2014/main" id="{7F0F4179-27DC-A14D-8573-E5392D6C8381}"/>
              </a:ext>
            </a:extLst>
          </p:cNvPr>
          <p:cNvPicPr>
            <a:picLocks noGrp="1" noChangeAspect="1"/>
          </p:cNvPicPr>
          <p:nvPr>
            <p:ph sz="half" idx="2"/>
          </p:nvPr>
        </p:nvPicPr>
        <p:blipFill>
          <a:blip r:embed="rId4"/>
          <a:stretch>
            <a:fillRect/>
          </a:stretch>
        </p:blipFill>
        <p:spPr>
          <a:xfrm>
            <a:off x="6010453" y="661194"/>
            <a:ext cx="2952677" cy="3821112"/>
          </a:xfrm>
          <a:prstGeom prst="rect">
            <a:avLst/>
          </a:prstGeom>
        </p:spPr>
      </p:pic>
      <p:sp>
        <p:nvSpPr>
          <p:cNvPr id="4" name="Footer Placeholder 3">
            <a:extLst>
              <a:ext uri="{FF2B5EF4-FFF2-40B4-BE49-F238E27FC236}">
                <a16:creationId xmlns:a16="http://schemas.microsoft.com/office/drawing/2014/main" id="{19A64E13-E634-E549-AE72-15BF3A41883B}"/>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Tree>
    <p:extLst>
      <p:ext uri="{BB962C8B-B14F-4D97-AF65-F5344CB8AC3E}">
        <p14:creationId xmlns:p14="http://schemas.microsoft.com/office/powerpoint/2010/main" val="1423328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EBA1-ADAF-104D-BEAB-592A64EE504B}"/>
              </a:ext>
            </a:extLst>
          </p:cNvPr>
          <p:cNvSpPr>
            <a:spLocks noGrp="1"/>
          </p:cNvSpPr>
          <p:nvPr>
            <p:ph type="title"/>
          </p:nvPr>
        </p:nvSpPr>
        <p:spPr/>
        <p:txBody>
          <a:bodyPr/>
          <a:lstStyle/>
          <a:p>
            <a:r>
              <a:rPr lang="en-US" dirty="0"/>
              <a:t>Same hip-stream example</a:t>
            </a:r>
          </a:p>
        </p:txBody>
      </p:sp>
      <p:sp>
        <p:nvSpPr>
          <p:cNvPr id="4" name="Footer Placeholder 3">
            <a:extLst>
              <a:ext uri="{FF2B5EF4-FFF2-40B4-BE49-F238E27FC236}">
                <a16:creationId xmlns:a16="http://schemas.microsoft.com/office/drawing/2014/main" id="{145B4AC1-E791-3849-81D8-615D8CDD7761}"/>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6" name="Picture 5">
            <a:extLst>
              <a:ext uri="{FF2B5EF4-FFF2-40B4-BE49-F238E27FC236}">
                <a16:creationId xmlns:a16="http://schemas.microsoft.com/office/drawing/2014/main" id="{C77B59C3-7960-6942-81CE-226530D34813}"/>
              </a:ext>
            </a:extLst>
          </p:cNvPr>
          <p:cNvPicPr>
            <a:picLocks noChangeAspect="1"/>
          </p:cNvPicPr>
          <p:nvPr/>
        </p:nvPicPr>
        <p:blipFill>
          <a:blip r:embed="rId2"/>
          <a:stretch>
            <a:fillRect/>
          </a:stretch>
        </p:blipFill>
        <p:spPr>
          <a:xfrm>
            <a:off x="0" y="672416"/>
            <a:ext cx="9144000" cy="166704"/>
          </a:xfrm>
          <a:prstGeom prst="rect">
            <a:avLst/>
          </a:prstGeom>
        </p:spPr>
      </p:pic>
      <p:pic>
        <p:nvPicPr>
          <p:cNvPr id="9" name="Picture 8">
            <a:extLst>
              <a:ext uri="{FF2B5EF4-FFF2-40B4-BE49-F238E27FC236}">
                <a16:creationId xmlns:a16="http://schemas.microsoft.com/office/drawing/2014/main" id="{471C656E-81B3-1C4C-BF05-D0470F906C62}"/>
              </a:ext>
            </a:extLst>
          </p:cNvPr>
          <p:cNvPicPr>
            <a:picLocks noChangeAspect="1"/>
          </p:cNvPicPr>
          <p:nvPr/>
        </p:nvPicPr>
        <p:blipFill>
          <a:blip r:embed="rId3"/>
          <a:stretch>
            <a:fillRect/>
          </a:stretch>
        </p:blipFill>
        <p:spPr>
          <a:xfrm>
            <a:off x="845220" y="1112559"/>
            <a:ext cx="7090114" cy="3415288"/>
          </a:xfrm>
          <a:prstGeom prst="rect">
            <a:avLst/>
          </a:prstGeom>
        </p:spPr>
      </p:pic>
      <p:sp>
        <p:nvSpPr>
          <p:cNvPr id="12" name="TextBox 11">
            <a:extLst>
              <a:ext uri="{FF2B5EF4-FFF2-40B4-BE49-F238E27FC236}">
                <a16:creationId xmlns:a16="http://schemas.microsoft.com/office/drawing/2014/main" id="{0A478401-43C6-D34A-9163-F8087978EEEF}"/>
              </a:ext>
            </a:extLst>
          </p:cNvPr>
          <p:cNvSpPr txBox="1"/>
          <p:nvPr/>
        </p:nvSpPr>
        <p:spPr>
          <a:xfrm>
            <a:off x="1226514" y="1856575"/>
            <a:ext cx="1318278" cy="369332"/>
          </a:xfrm>
          <a:prstGeom prst="rect">
            <a:avLst/>
          </a:prstGeom>
          <a:noFill/>
        </p:spPr>
        <p:txBody>
          <a:bodyPr wrap="square" rtlCol="0">
            <a:spAutoFit/>
          </a:bodyPr>
          <a:lstStyle/>
          <a:p>
            <a:r>
              <a:rPr lang="en-US" b="1" dirty="0">
                <a:solidFill>
                  <a:srgbClr val="FF0000"/>
                </a:solidFill>
              </a:rPr>
              <a:t>GPU Timers</a:t>
            </a:r>
          </a:p>
        </p:txBody>
      </p:sp>
      <p:sp>
        <p:nvSpPr>
          <p:cNvPr id="13" name="TextBox 12">
            <a:extLst>
              <a:ext uri="{FF2B5EF4-FFF2-40B4-BE49-F238E27FC236}">
                <a16:creationId xmlns:a16="http://schemas.microsoft.com/office/drawing/2014/main" id="{2A83DBD1-7950-E84B-991E-283988B7389A}"/>
              </a:ext>
            </a:extLst>
          </p:cNvPr>
          <p:cNvSpPr txBox="1"/>
          <p:nvPr/>
        </p:nvSpPr>
        <p:spPr>
          <a:xfrm>
            <a:off x="1555373" y="3081392"/>
            <a:ext cx="1265606" cy="369332"/>
          </a:xfrm>
          <a:prstGeom prst="rect">
            <a:avLst/>
          </a:prstGeom>
          <a:noFill/>
        </p:spPr>
        <p:txBody>
          <a:bodyPr wrap="square" rtlCol="0">
            <a:spAutoFit/>
          </a:bodyPr>
          <a:lstStyle/>
          <a:p>
            <a:r>
              <a:rPr lang="en-US" b="1" dirty="0">
                <a:solidFill>
                  <a:srgbClr val="FF0000"/>
                </a:solidFill>
              </a:rPr>
              <a:t>CPU timers</a:t>
            </a:r>
          </a:p>
        </p:txBody>
      </p:sp>
    </p:spTree>
    <p:extLst>
      <p:ext uri="{BB962C8B-B14F-4D97-AF65-F5344CB8AC3E}">
        <p14:creationId xmlns:p14="http://schemas.microsoft.com/office/powerpoint/2010/main" val="1550871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C90E-8852-FC41-892D-F7E589A645C1}"/>
              </a:ext>
            </a:extLst>
          </p:cNvPr>
          <p:cNvSpPr>
            <a:spLocks noGrp="1"/>
          </p:cNvSpPr>
          <p:nvPr>
            <p:ph type="title"/>
          </p:nvPr>
        </p:nvSpPr>
        <p:spPr/>
        <p:txBody>
          <a:bodyPr/>
          <a:lstStyle/>
          <a:p>
            <a:r>
              <a:rPr lang="en-US" dirty="0"/>
              <a:t>APEX task graphs, trees</a:t>
            </a:r>
          </a:p>
        </p:txBody>
      </p:sp>
      <p:pic>
        <p:nvPicPr>
          <p:cNvPr id="6" name="Content Placeholder 5">
            <a:extLst>
              <a:ext uri="{FF2B5EF4-FFF2-40B4-BE49-F238E27FC236}">
                <a16:creationId xmlns:a16="http://schemas.microsoft.com/office/drawing/2014/main" id="{62C59B08-3B93-5D44-9B09-CFA07C35A06D}"/>
              </a:ext>
            </a:extLst>
          </p:cNvPr>
          <p:cNvPicPr>
            <a:picLocks noGrp="1" noChangeAspect="1"/>
          </p:cNvPicPr>
          <p:nvPr>
            <p:ph idx="1"/>
          </p:nvPr>
        </p:nvPicPr>
        <p:blipFill rotWithShape="1">
          <a:blip r:embed="rId2"/>
          <a:srcRect r="25101"/>
          <a:stretch/>
        </p:blipFill>
        <p:spPr>
          <a:xfrm>
            <a:off x="80859" y="683011"/>
            <a:ext cx="8993037" cy="2371085"/>
          </a:xfrm>
          <a:prstGeom prst="rect">
            <a:avLst/>
          </a:prstGeom>
        </p:spPr>
      </p:pic>
      <p:sp>
        <p:nvSpPr>
          <p:cNvPr id="4" name="Footer Placeholder 3">
            <a:extLst>
              <a:ext uri="{FF2B5EF4-FFF2-40B4-BE49-F238E27FC236}">
                <a16:creationId xmlns:a16="http://schemas.microsoft.com/office/drawing/2014/main" id="{3DC67DFE-497A-F74C-83E5-0242065258E8}"/>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10" name="Picture 9" descr="Diagram&#10;&#10;Description automatically generated">
            <a:extLst>
              <a:ext uri="{FF2B5EF4-FFF2-40B4-BE49-F238E27FC236}">
                <a16:creationId xmlns:a16="http://schemas.microsoft.com/office/drawing/2014/main" id="{17BC02C8-17DB-EC42-805F-57D3264E8DB0}"/>
              </a:ext>
            </a:extLst>
          </p:cNvPr>
          <p:cNvPicPr>
            <a:picLocks noChangeAspect="1"/>
          </p:cNvPicPr>
          <p:nvPr/>
        </p:nvPicPr>
        <p:blipFill>
          <a:blip r:embed="rId3"/>
          <a:stretch>
            <a:fillRect/>
          </a:stretch>
        </p:blipFill>
        <p:spPr>
          <a:xfrm>
            <a:off x="5845323" y="2403685"/>
            <a:ext cx="3132011" cy="2274721"/>
          </a:xfrm>
          <a:prstGeom prst="rect">
            <a:avLst/>
          </a:prstGeom>
          <a:ln w="15875">
            <a:solidFill>
              <a:schemeClr val="tx1"/>
            </a:solidFill>
          </a:ln>
        </p:spPr>
      </p:pic>
      <p:sp>
        <p:nvSpPr>
          <p:cNvPr id="3" name="TextBox 2">
            <a:extLst>
              <a:ext uri="{FF2B5EF4-FFF2-40B4-BE49-F238E27FC236}">
                <a16:creationId xmlns:a16="http://schemas.microsoft.com/office/drawing/2014/main" id="{F3C000E0-33CD-6347-9273-3C1A681A36A4}"/>
              </a:ext>
            </a:extLst>
          </p:cNvPr>
          <p:cNvSpPr txBox="1"/>
          <p:nvPr/>
        </p:nvSpPr>
        <p:spPr>
          <a:xfrm>
            <a:off x="70104" y="3114942"/>
            <a:ext cx="5638234" cy="1593791"/>
          </a:xfrm>
          <a:prstGeom prst="rect">
            <a:avLst/>
          </a:prstGeom>
          <a:noFill/>
        </p:spPr>
        <p:txBody>
          <a:bodyPr wrap="square" rtlCol="0">
            <a:normAutofit/>
          </a:bodyPr>
          <a:lstStyle/>
          <a:p>
            <a:pPr marL="285750" indent="-285750">
              <a:buFont typeface="Arial" panose="020B0604020202020204" pitchFamily="34" charset="0"/>
              <a:buChar char="•"/>
            </a:pPr>
            <a:r>
              <a:rPr lang="en-US" dirty="0"/>
              <a:t>Will output </a:t>
            </a:r>
            <a:r>
              <a:rPr lang="en-US" dirty="0" err="1"/>
              <a:t>tasktree</a:t>
            </a:r>
            <a:r>
              <a:rPr lang="en-US" dirty="0"/>
              <a:t> similar to </a:t>
            </a:r>
            <a:r>
              <a:rPr lang="en-US" dirty="0" err="1"/>
              <a:t>Trilinos</a:t>
            </a:r>
            <a:r>
              <a:rPr lang="en-US" dirty="0"/>
              <a:t> </a:t>
            </a:r>
            <a:r>
              <a:rPr lang="en-US" dirty="0" err="1"/>
              <a:t>callpath</a:t>
            </a:r>
            <a:r>
              <a:rPr lang="en-US" dirty="0"/>
              <a:t> profiling output and/or Hatchet view – but the tree is task dependency based, not strictly </a:t>
            </a:r>
            <a:r>
              <a:rPr lang="en-US" dirty="0" err="1"/>
              <a:t>callpath</a:t>
            </a:r>
            <a:r>
              <a:rPr lang="en-US" dirty="0"/>
              <a:t> based…</a:t>
            </a:r>
          </a:p>
          <a:p>
            <a:pPr marL="285750" indent="-285750">
              <a:buFont typeface="Arial" panose="020B0604020202020204" pitchFamily="34" charset="0"/>
              <a:buChar char="•"/>
            </a:pPr>
            <a:r>
              <a:rPr lang="en-US" dirty="0"/>
              <a:t>Also outputs </a:t>
            </a:r>
            <a:r>
              <a:rPr lang="en-US" dirty="0" err="1"/>
              <a:t>graphviz</a:t>
            </a:r>
            <a:r>
              <a:rPr lang="en-US" dirty="0"/>
              <a:t> (dot) data for all processes, either as task graph or task tree</a:t>
            </a:r>
          </a:p>
        </p:txBody>
      </p:sp>
    </p:spTree>
    <p:extLst>
      <p:ext uri="{BB962C8B-B14F-4D97-AF65-F5344CB8AC3E}">
        <p14:creationId xmlns:p14="http://schemas.microsoft.com/office/powerpoint/2010/main" val="1420876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D394-8B28-9E4F-95E3-F43D1F9AB8DF}"/>
              </a:ext>
            </a:extLst>
          </p:cNvPr>
          <p:cNvSpPr>
            <a:spLocks noGrp="1"/>
          </p:cNvSpPr>
          <p:nvPr>
            <p:ph type="title"/>
          </p:nvPr>
        </p:nvSpPr>
        <p:spPr/>
        <p:txBody>
          <a:bodyPr/>
          <a:lstStyle/>
          <a:p>
            <a:r>
              <a:rPr lang="en-US" dirty="0"/>
              <a:t>APEX tracing</a:t>
            </a:r>
          </a:p>
        </p:txBody>
      </p:sp>
      <p:pic>
        <p:nvPicPr>
          <p:cNvPr id="9" name="Content Placeholder 8">
            <a:extLst>
              <a:ext uri="{FF2B5EF4-FFF2-40B4-BE49-F238E27FC236}">
                <a16:creationId xmlns:a16="http://schemas.microsoft.com/office/drawing/2014/main" id="{2799FB7A-3544-B14B-9D83-EFAD1FA88422}"/>
              </a:ext>
            </a:extLst>
          </p:cNvPr>
          <p:cNvPicPr>
            <a:picLocks noGrp="1" noChangeAspect="1"/>
          </p:cNvPicPr>
          <p:nvPr>
            <p:ph idx="1"/>
          </p:nvPr>
        </p:nvPicPr>
        <p:blipFill>
          <a:blip r:embed="rId2"/>
          <a:stretch>
            <a:fillRect/>
          </a:stretch>
        </p:blipFill>
        <p:spPr>
          <a:xfrm>
            <a:off x="1985818" y="533687"/>
            <a:ext cx="7251106" cy="4370908"/>
          </a:xfrm>
          <a:prstGeom prst="rect">
            <a:avLst/>
          </a:prstGeom>
        </p:spPr>
      </p:pic>
      <p:sp>
        <p:nvSpPr>
          <p:cNvPr id="4" name="Footer Placeholder 3">
            <a:extLst>
              <a:ext uri="{FF2B5EF4-FFF2-40B4-BE49-F238E27FC236}">
                <a16:creationId xmlns:a16="http://schemas.microsoft.com/office/drawing/2014/main" id="{417BCFB2-E3B9-0B4D-A699-DCD24DEF2E64}"/>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
        <p:nvSpPr>
          <p:cNvPr id="10" name="TextBox 9">
            <a:extLst>
              <a:ext uri="{FF2B5EF4-FFF2-40B4-BE49-F238E27FC236}">
                <a16:creationId xmlns:a16="http://schemas.microsoft.com/office/drawing/2014/main" id="{1D11591B-03E3-EC47-BEA7-65E1E3AE6394}"/>
              </a:ext>
            </a:extLst>
          </p:cNvPr>
          <p:cNvSpPr txBox="1"/>
          <p:nvPr/>
        </p:nvSpPr>
        <p:spPr>
          <a:xfrm>
            <a:off x="0" y="743484"/>
            <a:ext cx="2209087" cy="3970318"/>
          </a:xfrm>
          <a:prstGeom prst="rect">
            <a:avLst/>
          </a:prstGeom>
          <a:noFill/>
        </p:spPr>
        <p:txBody>
          <a:bodyPr wrap="square" rtlCol="0">
            <a:spAutoFit/>
          </a:bodyPr>
          <a:lstStyle/>
          <a:p>
            <a:pPr marL="285750" indent="-285750">
              <a:buFont typeface="Arial" panose="020B0604020202020204" pitchFamily="34" charset="0"/>
              <a:buChar char="•"/>
            </a:pPr>
            <a:r>
              <a:rPr lang="en-US" dirty="0"/>
              <a:t>Enable with:</a:t>
            </a:r>
          </a:p>
          <a:p>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apex:gtrace</a:t>
            </a:r>
            <a:endParaRPr lang="en-US" dirty="0">
              <a:latin typeface="Courier New" panose="02070309020205020404" pitchFamily="49" charset="0"/>
              <a:cs typeface="Courier New" panose="02070309020205020404" pitchFamily="49" charset="0"/>
            </a:endParaRPr>
          </a:p>
          <a:p>
            <a:pPr marL="285750" indent="-285750">
              <a:buFont typeface="Arial" panose="020B0604020202020204" pitchFamily="34" charset="0"/>
              <a:buChar char="•"/>
            </a:pPr>
            <a:r>
              <a:rPr lang="en-US" dirty="0">
                <a:latin typeface="+mn-lt"/>
                <a:cs typeface="Courier New" panose="02070309020205020404" pitchFamily="49" charset="0"/>
              </a:rPr>
              <a:t>Traces CPU, GPU activity and shows all monitored metrics</a:t>
            </a:r>
          </a:p>
          <a:p>
            <a:pPr marL="285750" indent="-285750">
              <a:buFont typeface="Arial" panose="020B0604020202020204" pitchFamily="34" charset="0"/>
              <a:buChar char="•"/>
            </a:pPr>
            <a:r>
              <a:rPr lang="en-US" dirty="0">
                <a:latin typeface="+mn-lt"/>
                <a:cs typeface="Courier New" panose="02070309020205020404" pitchFamily="49" charset="0"/>
              </a:rPr>
              <a:t>“Flow” events show task dependency across resources</a:t>
            </a:r>
          </a:p>
          <a:p>
            <a:pPr marL="285750" indent="-285750">
              <a:buFont typeface="Arial" panose="020B0604020202020204" pitchFamily="34" charset="0"/>
              <a:buChar char="•"/>
            </a:pPr>
            <a:r>
              <a:rPr lang="en-US" dirty="0">
                <a:latin typeface="+mn-lt"/>
                <a:cs typeface="Courier New" panose="02070309020205020404" pitchFamily="49" charset="0"/>
              </a:rPr>
              <a:t>Visualized with Perfetto: </a:t>
            </a:r>
            <a:r>
              <a:rPr lang="en-US" dirty="0">
                <a:latin typeface="+mn-lt"/>
                <a:cs typeface="Courier New" panose="02070309020205020404" pitchFamily="49" charset="0"/>
                <a:hlinkClick r:id="rId3"/>
              </a:rPr>
              <a:t>https://ui.perfetto.dev/</a:t>
            </a:r>
            <a:r>
              <a:rPr lang="en-US" dirty="0">
                <a:latin typeface="+mn-lt"/>
                <a:cs typeface="Courier New" panose="02070309020205020404" pitchFamily="49" charset="0"/>
              </a:rPr>
              <a:t> </a:t>
            </a:r>
          </a:p>
        </p:txBody>
      </p:sp>
    </p:spTree>
    <p:extLst>
      <p:ext uri="{BB962C8B-B14F-4D97-AF65-F5344CB8AC3E}">
        <p14:creationId xmlns:p14="http://schemas.microsoft.com/office/powerpoint/2010/main" val="1584490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1E39-98CC-BA4D-B028-CB44671E94BC}"/>
              </a:ext>
            </a:extLst>
          </p:cNvPr>
          <p:cNvSpPr>
            <a:spLocks noGrp="1"/>
          </p:cNvSpPr>
          <p:nvPr>
            <p:ph type="title"/>
          </p:nvPr>
        </p:nvSpPr>
        <p:spPr/>
        <p:txBody>
          <a:bodyPr/>
          <a:lstStyle/>
          <a:p>
            <a:r>
              <a:rPr lang="en-US" dirty="0"/>
              <a:t>APEX Monitoring Data</a:t>
            </a:r>
          </a:p>
        </p:txBody>
      </p:sp>
      <p:sp>
        <p:nvSpPr>
          <p:cNvPr id="4" name="Footer Placeholder 3">
            <a:extLst>
              <a:ext uri="{FF2B5EF4-FFF2-40B4-BE49-F238E27FC236}">
                <a16:creationId xmlns:a16="http://schemas.microsoft.com/office/drawing/2014/main" id="{F9559908-BEF7-E847-801B-2F0E2FE242BE}"/>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7" name="Picture 6">
            <a:extLst>
              <a:ext uri="{FF2B5EF4-FFF2-40B4-BE49-F238E27FC236}">
                <a16:creationId xmlns:a16="http://schemas.microsoft.com/office/drawing/2014/main" id="{E6BAA692-8BE8-BE4E-99A6-0E825AF0AA03}"/>
              </a:ext>
            </a:extLst>
          </p:cNvPr>
          <p:cNvPicPr>
            <a:picLocks noChangeAspect="1"/>
          </p:cNvPicPr>
          <p:nvPr/>
        </p:nvPicPr>
        <p:blipFill>
          <a:blip r:embed="rId2"/>
          <a:stretch>
            <a:fillRect/>
          </a:stretch>
        </p:blipFill>
        <p:spPr>
          <a:xfrm>
            <a:off x="0" y="616465"/>
            <a:ext cx="4572000" cy="1143000"/>
          </a:xfrm>
          <a:prstGeom prst="rect">
            <a:avLst/>
          </a:prstGeom>
        </p:spPr>
      </p:pic>
      <p:pic>
        <p:nvPicPr>
          <p:cNvPr id="9" name="Picture 8">
            <a:extLst>
              <a:ext uri="{FF2B5EF4-FFF2-40B4-BE49-F238E27FC236}">
                <a16:creationId xmlns:a16="http://schemas.microsoft.com/office/drawing/2014/main" id="{ADD67451-4CF0-F64A-9E60-89668DFB9C16}"/>
              </a:ext>
            </a:extLst>
          </p:cNvPr>
          <p:cNvPicPr>
            <a:picLocks noChangeAspect="1"/>
          </p:cNvPicPr>
          <p:nvPr/>
        </p:nvPicPr>
        <p:blipFill>
          <a:blip r:embed="rId3"/>
          <a:srcRect/>
          <a:stretch/>
        </p:blipFill>
        <p:spPr>
          <a:xfrm>
            <a:off x="0" y="2102642"/>
            <a:ext cx="4572000" cy="1143000"/>
          </a:xfrm>
          <a:prstGeom prst="rect">
            <a:avLst/>
          </a:prstGeom>
        </p:spPr>
      </p:pic>
      <p:pic>
        <p:nvPicPr>
          <p:cNvPr id="15" name="Picture 14">
            <a:extLst>
              <a:ext uri="{FF2B5EF4-FFF2-40B4-BE49-F238E27FC236}">
                <a16:creationId xmlns:a16="http://schemas.microsoft.com/office/drawing/2014/main" id="{FB64DF8B-3E58-794E-B11F-72805002AC9F}"/>
              </a:ext>
            </a:extLst>
          </p:cNvPr>
          <p:cNvPicPr>
            <a:picLocks noChangeAspect="1"/>
          </p:cNvPicPr>
          <p:nvPr/>
        </p:nvPicPr>
        <p:blipFill>
          <a:blip r:embed="rId4"/>
          <a:stretch>
            <a:fillRect/>
          </a:stretch>
        </p:blipFill>
        <p:spPr>
          <a:xfrm>
            <a:off x="4572000" y="616935"/>
            <a:ext cx="4572000" cy="1143000"/>
          </a:xfrm>
          <a:prstGeom prst="rect">
            <a:avLst/>
          </a:prstGeom>
        </p:spPr>
      </p:pic>
      <p:pic>
        <p:nvPicPr>
          <p:cNvPr id="17" name="Picture 16">
            <a:extLst>
              <a:ext uri="{FF2B5EF4-FFF2-40B4-BE49-F238E27FC236}">
                <a16:creationId xmlns:a16="http://schemas.microsoft.com/office/drawing/2014/main" id="{A2019C4D-C32F-EC48-A4A3-3275208756F8}"/>
              </a:ext>
            </a:extLst>
          </p:cNvPr>
          <p:cNvPicPr>
            <a:picLocks noChangeAspect="1"/>
          </p:cNvPicPr>
          <p:nvPr/>
        </p:nvPicPr>
        <p:blipFill>
          <a:blip r:embed="rId5"/>
          <a:stretch>
            <a:fillRect/>
          </a:stretch>
        </p:blipFill>
        <p:spPr>
          <a:xfrm>
            <a:off x="4572000" y="2102171"/>
            <a:ext cx="4572000" cy="1143000"/>
          </a:xfrm>
          <a:prstGeom prst="rect">
            <a:avLst/>
          </a:prstGeom>
        </p:spPr>
      </p:pic>
      <p:pic>
        <p:nvPicPr>
          <p:cNvPr id="19" name="Picture 18">
            <a:extLst>
              <a:ext uri="{FF2B5EF4-FFF2-40B4-BE49-F238E27FC236}">
                <a16:creationId xmlns:a16="http://schemas.microsoft.com/office/drawing/2014/main" id="{C212C64F-1A3C-554A-97B1-E2B7682EF38E}"/>
              </a:ext>
            </a:extLst>
          </p:cNvPr>
          <p:cNvPicPr>
            <a:picLocks noChangeAspect="1"/>
          </p:cNvPicPr>
          <p:nvPr/>
        </p:nvPicPr>
        <p:blipFill>
          <a:blip r:embed="rId6"/>
          <a:stretch>
            <a:fillRect/>
          </a:stretch>
        </p:blipFill>
        <p:spPr>
          <a:xfrm>
            <a:off x="4572000" y="3588349"/>
            <a:ext cx="4572000" cy="1143000"/>
          </a:xfrm>
          <a:prstGeom prst="rect">
            <a:avLst/>
          </a:prstGeom>
        </p:spPr>
      </p:pic>
      <p:pic>
        <p:nvPicPr>
          <p:cNvPr id="23" name="Picture 22">
            <a:extLst>
              <a:ext uri="{FF2B5EF4-FFF2-40B4-BE49-F238E27FC236}">
                <a16:creationId xmlns:a16="http://schemas.microsoft.com/office/drawing/2014/main" id="{442F53CC-8C02-8F49-AE7A-B177B78F1DF5}"/>
              </a:ext>
            </a:extLst>
          </p:cNvPr>
          <p:cNvPicPr>
            <a:picLocks noChangeAspect="1"/>
          </p:cNvPicPr>
          <p:nvPr/>
        </p:nvPicPr>
        <p:blipFill>
          <a:blip r:embed="rId7"/>
          <a:stretch>
            <a:fillRect/>
          </a:stretch>
        </p:blipFill>
        <p:spPr>
          <a:xfrm>
            <a:off x="0" y="3588820"/>
            <a:ext cx="4572000" cy="1143000"/>
          </a:xfrm>
          <a:prstGeom prst="rect">
            <a:avLst/>
          </a:prstGeom>
        </p:spPr>
      </p:pic>
    </p:spTree>
    <p:extLst>
      <p:ext uri="{BB962C8B-B14F-4D97-AF65-F5344CB8AC3E}">
        <p14:creationId xmlns:p14="http://schemas.microsoft.com/office/powerpoint/2010/main" val="3815903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C2A7-B210-D847-9D15-E8301897E057}"/>
              </a:ext>
            </a:extLst>
          </p:cNvPr>
          <p:cNvSpPr>
            <a:spLocks noGrp="1"/>
          </p:cNvSpPr>
          <p:nvPr>
            <p:ph type="title"/>
          </p:nvPr>
        </p:nvSpPr>
        <p:spPr/>
        <p:txBody>
          <a:bodyPr/>
          <a:lstStyle/>
          <a:p>
            <a:r>
              <a:rPr lang="en-US" dirty="0"/>
              <a:t>APEX Sampled Metrics</a:t>
            </a:r>
          </a:p>
        </p:txBody>
      </p:sp>
      <p:sp>
        <p:nvSpPr>
          <p:cNvPr id="3" name="Footer Placeholder 2">
            <a:extLst>
              <a:ext uri="{FF2B5EF4-FFF2-40B4-BE49-F238E27FC236}">
                <a16:creationId xmlns:a16="http://schemas.microsoft.com/office/drawing/2014/main" id="{0F578B40-DB02-C740-A762-35023EB953AC}"/>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9" name="Picture 8">
            <a:extLst>
              <a:ext uri="{FF2B5EF4-FFF2-40B4-BE49-F238E27FC236}">
                <a16:creationId xmlns:a16="http://schemas.microsoft.com/office/drawing/2014/main" id="{01B90DA8-3742-464A-8DE5-F6EB4B1D3C79}"/>
              </a:ext>
            </a:extLst>
          </p:cNvPr>
          <p:cNvPicPr>
            <a:picLocks noChangeAspect="1"/>
          </p:cNvPicPr>
          <p:nvPr/>
        </p:nvPicPr>
        <p:blipFill>
          <a:blip r:embed="rId2"/>
          <a:stretch>
            <a:fillRect/>
          </a:stretch>
        </p:blipFill>
        <p:spPr>
          <a:xfrm>
            <a:off x="14784" y="604491"/>
            <a:ext cx="4572000" cy="1143000"/>
          </a:xfrm>
          <a:prstGeom prst="rect">
            <a:avLst/>
          </a:prstGeom>
        </p:spPr>
      </p:pic>
      <p:pic>
        <p:nvPicPr>
          <p:cNvPr id="11" name="Picture 10">
            <a:extLst>
              <a:ext uri="{FF2B5EF4-FFF2-40B4-BE49-F238E27FC236}">
                <a16:creationId xmlns:a16="http://schemas.microsoft.com/office/drawing/2014/main" id="{32162FA7-1D7C-F64D-B6EE-36D2E4B786BA}"/>
              </a:ext>
            </a:extLst>
          </p:cNvPr>
          <p:cNvPicPr>
            <a:picLocks noChangeAspect="1"/>
          </p:cNvPicPr>
          <p:nvPr/>
        </p:nvPicPr>
        <p:blipFill>
          <a:blip r:embed="rId3"/>
          <a:stretch>
            <a:fillRect/>
          </a:stretch>
        </p:blipFill>
        <p:spPr>
          <a:xfrm>
            <a:off x="14784" y="1741869"/>
            <a:ext cx="4572000" cy="1143000"/>
          </a:xfrm>
          <a:prstGeom prst="rect">
            <a:avLst/>
          </a:prstGeom>
        </p:spPr>
      </p:pic>
      <p:pic>
        <p:nvPicPr>
          <p:cNvPr id="13" name="Picture 12">
            <a:extLst>
              <a:ext uri="{FF2B5EF4-FFF2-40B4-BE49-F238E27FC236}">
                <a16:creationId xmlns:a16="http://schemas.microsoft.com/office/drawing/2014/main" id="{70567D19-3E37-AB4B-AA3F-CF496C8BDF86}"/>
              </a:ext>
            </a:extLst>
          </p:cNvPr>
          <p:cNvPicPr>
            <a:picLocks noChangeAspect="1"/>
          </p:cNvPicPr>
          <p:nvPr/>
        </p:nvPicPr>
        <p:blipFill>
          <a:blip r:embed="rId4"/>
          <a:stretch>
            <a:fillRect/>
          </a:stretch>
        </p:blipFill>
        <p:spPr>
          <a:xfrm>
            <a:off x="0" y="2879247"/>
            <a:ext cx="4572000" cy="1143000"/>
          </a:xfrm>
          <a:prstGeom prst="rect">
            <a:avLst/>
          </a:prstGeom>
        </p:spPr>
      </p:pic>
      <p:pic>
        <p:nvPicPr>
          <p:cNvPr id="15" name="Picture 14">
            <a:extLst>
              <a:ext uri="{FF2B5EF4-FFF2-40B4-BE49-F238E27FC236}">
                <a16:creationId xmlns:a16="http://schemas.microsoft.com/office/drawing/2014/main" id="{7B0F710A-C37E-214B-B8DE-C769F6B389D7}"/>
              </a:ext>
            </a:extLst>
          </p:cNvPr>
          <p:cNvPicPr>
            <a:picLocks noChangeAspect="1"/>
          </p:cNvPicPr>
          <p:nvPr/>
        </p:nvPicPr>
        <p:blipFill>
          <a:blip r:embed="rId5"/>
          <a:stretch>
            <a:fillRect/>
          </a:stretch>
        </p:blipFill>
        <p:spPr>
          <a:xfrm>
            <a:off x="4586784" y="4000500"/>
            <a:ext cx="4572000" cy="1143000"/>
          </a:xfrm>
          <a:prstGeom prst="rect">
            <a:avLst/>
          </a:prstGeom>
        </p:spPr>
      </p:pic>
      <p:pic>
        <p:nvPicPr>
          <p:cNvPr id="17" name="Picture 16">
            <a:extLst>
              <a:ext uri="{FF2B5EF4-FFF2-40B4-BE49-F238E27FC236}">
                <a16:creationId xmlns:a16="http://schemas.microsoft.com/office/drawing/2014/main" id="{EC673F82-15F2-404A-9C67-FA6BB071662B}"/>
              </a:ext>
            </a:extLst>
          </p:cNvPr>
          <p:cNvPicPr>
            <a:picLocks noChangeAspect="1"/>
          </p:cNvPicPr>
          <p:nvPr/>
        </p:nvPicPr>
        <p:blipFill>
          <a:blip r:embed="rId6"/>
          <a:stretch>
            <a:fillRect/>
          </a:stretch>
        </p:blipFill>
        <p:spPr>
          <a:xfrm>
            <a:off x="4572000" y="2893558"/>
            <a:ext cx="4572000" cy="1143000"/>
          </a:xfrm>
          <a:prstGeom prst="rect">
            <a:avLst/>
          </a:prstGeom>
        </p:spPr>
      </p:pic>
      <p:pic>
        <p:nvPicPr>
          <p:cNvPr id="19" name="Picture 18">
            <a:extLst>
              <a:ext uri="{FF2B5EF4-FFF2-40B4-BE49-F238E27FC236}">
                <a16:creationId xmlns:a16="http://schemas.microsoft.com/office/drawing/2014/main" id="{025FC034-A236-D64A-A6B6-8F5F891EA41D}"/>
              </a:ext>
            </a:extLst>
          </p:cNvPr>
          <p:cNvPicPr>
            <a:picLocks noChangeAspect="1"/>
          </p:cNvPicPr>
          <p:nvPr/>
        </p:nvPicPr>
        <p:blipFill>
          <a:blip r:embed="rId7"/>
          <a:stretch>
            <a:fillRect/>
          </a:stretch>
        </p:blipFill>
        <p:spPr>
          <a:xfrm>
            <a:off x="4572000" y="1729876"/>
            <a:ext cx="4572000" cy="1143000"/>
          </a:xfrm>
          <a:prstGeom prst="rect">
            <a:avLst/>
          </a:prstGeom>
        </p:spPr>
      </p:pic>
      <p:pic>
        <p:nvPicPr>
          <p:cNvPr id="21" name="Picture 20">
            <a:extLst>
              <a:ext uri="{FF2B5EF4-FFF2-40B4-BE49-F238E27FC236}">
                <a16:creationId xmlns:a16="http://schemas.microsoft.com/office/drawing/2014/main" id="{A5226AEA-79A2-BD40-9EA9-50A2FA8F5533}"/>
              </a:ext>
            </a:extLst>
          </p:cNvPr>
          <p:cNvPicPr>
            <a:picLocks noChangeAspect="1"/>
          </p:cNvPicPr>
          <p:nvPr/>
        </p:nvPicPr>
        <p:blipFill>
          <a:blip r:embed="rId8"/>
          <a:stretch>
            <a:fillRect/>
          </a:stretch>
        </p:blipFill>
        <p:spPr>
          <a:xfrm>
            <a:off x="4586784" y="586127"/>
            <a:ext cx="4572000" cy="1143000"/>
          </a:xfrm>
          <a:prstGeom prst="rect">
            <a:avLst/>
          </a:prstGeom>
        </p:spPr>
      </p:pic>
    </p:spTree>
    <p:extLst>
      <p:ext uri="{BB962C8B-B14F-4D97-AF65-F5344CB8AC3E}">
        <p14:creationId xmlns:p14="http://schemas.microsoft.com/office/powerpoint/2010/main" val="342326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95E6-B8E9-B649-BE72-AFCA57607562}"/>
              </a:ext>
            </a:extLst>
          </p:cNvPr>
          <p:cNvSpPr>
            <a:spLocks noGrp="1"/>
          </p:cNvSpPr>
          <p:nvPr>
            <p:ph type="title"/>
          </p:nvPr>
        </p:nvSpPr>
        <p:spPr>
          <a:xfrm>
            <a:off x="0" y="0"/>
            <a:ext cx="9144000" cy="590180"/>
          </a:xfrm>
        </p:spPr>
        <p:txBody>
          <a:bodyPr wrap="square" anchor="ctr">
            <a:normAutofit/>
          </a:bodyPr>
          <a:lstStyle/>
          <a:p>
            <a:pPr>
              <a:lnSpc>
                <a:spcPct val="90000"/>
              </a:lnSpc>
            </a:pPr>
            <a:r>
              <a:rPr lang="en-US" sz="3400" dirty="0" err="1"/>
              <a:t>Kokkos</a:t>
            </a:r>
            <a:r>
              <a:rPr lang="en-US" sz="3400" dirty="0"/>
              <a:t> example using HIP and C++ threads</a:t>
            </a:r>
          </a:p>
        </p:txBody>
      </p:sp>
      <p:sp>
        <p:nvSpPr>
          <p:cNvPr id="9" name="Content Placeholder 2">
            <a:extLst>
              <a:ext uri="{FF2B5EF4-FFF2-40B4-BE49-F238E27FC236}">
                <a16:creationId xmlns:a16="http://schemas.microsoft.com/office/drawing/2014/main" id="{DBE97765-FA9B-42BF-E483-92936F28169B}"/>
              </a:ext>
            </a:extLst>
          </p:cNvPr>
          <p:cNvSpPr>
            <a:spLocks noGrp="1"/>
          </p:cNvSpPr>
          <p:nvPr>
            <p:ph sz="half" idx="1"/>
          </p:nvPr>
        </p:nvSpPr>
        <p:spPr>
          <a:xfrm>
            <a:off x="180870" y="772344"/>
            <a:ext cx="3549369" cy="3822279"/>
          </a:xfrm>
        </p:spPr>
        <p:txBody>
          <a:bodyPr>
            <a:normAutofit lnSpcReduction="10000"/>
          </a:bodyPr>
          <a:lstStyle/>
          <a:p>
            <a:r>
              <a:rPr lang="en-US" dirty="0"/>
              <a:t>Simple program</a:t>
            </a:r>
          </a:p>
          <a:p>
            <a:r>
              <a:rPr lang="en-US" dirty="0"/>
              <a:t>3 lambdas…</a:t>
            </a:r>
          </a:p>
          <a:p>
            <a:r>
              <a:rPr lang="en-US" dirty="0"/>
              <a:t>…launched by 3 C++ tasks with std::launch::async</a:t>
            </a:r>
          </a:p>
          <a:p>
            <a:r>
              <a:rPr lang="en-US" dirty="0"/>
              <a:t>What can we see?</a:t>
            </a:r>
          </a:p>
          <a:p>
            <a:r>
              <a:rPr lang="en-US" dirty="0"/>
              <a:t>Note: same timers available with TAU</a:t>
            </a:r>
          </a:p>
        </p:txBody>
      </p:sp>
      <p:pic>
        <p:nvPicPr>
          <p:cNvPr id="4" name="Picture 3">
            <a:extLst>
              <a:ext uri="{FF2B5EF4-FFF2-40B4-BE49-F238E27FC236}">
                <a16:creationId xmlns:a16="http://schemas.microsoft.com/office/drawing/2014/main" id="{2A03E9E8-5F69-C44F-A332-9E7216815C2A}"/>
              </a:ext>
            </a:extLst>
          </p:cNvPr>
          <p:cNvPicPr>
            <a:picLocks noChangeAspect="1"/>
          </p:cNvPicPr>
          <p:nvPr/>
        </p:nvPicPr>
        <p:blipFill rotWithShape="1">
          <a:blip r:embed="rId2"/>
          <a:srcRect t="59" b="-266"/>
          <a:stretch/>
        </p:blipFill>
        <p:spPr>
          <a:xfrm>
            <a:off x="4430629" y="603347"/>
            <a:ext cx="4273263" cy="3883324"/>
          </a:xfrm>
          <a:prstGeom prst="rect">
            <a:avLst/>
          </a:prstGeom>
          <a:noFill/>
        </p:spPr>
      </p:pic>
      <p:sp>
        <p:nvSpPr>
          <p:cNvPr id="3" name="Footer Placeholder 2">
            <a:extLst>
              <a:ext uri="{FF2B5EF4-FFF2-40B4-BE49-F238E27FC236}">
                <a16:creationId xmlns:a16="http://schemas.microsoft.com/office/drawing/2014/main" id="{813E6F2D-B40D-1D42-8FF8-57D6BFEBFE14}"/>
              </a:ext>
            </a:extLst>
          </p:cNvPr>
          <p:cNvSpPr>
            <a:spLocks noGrp="1"/>
          </p:cNvSpPr>
          <p:nvPr>
            <p:ph type="ftr" sz="quarter" idx="11"/>
          </p:nvPr>
        </p:nvSpPr>
        <p:spPr>
          <a:xfrm>
            <a:off x="0" y="4776787"/>
            <a:ext cx="7158182" cy="366713"/>
          </a:xfrm>
        </p:spPr>
        <p:txBody>
          <a:bodyPr anchor="ctr">
            <a:normAutofit/>
          </a:bodyPr>
          <a:lstStyle/>
          <a:p>
            <a:pPr>
              <a:spcAft>
                <a:spcPts val="600"/>
              </a:spcAft>
              <a:defRPr/>
            </a:pPr>
            <a:r>
              <a:rPr lang="en-US"/>
              <a:t>RAPIDS2 Platform Readiness : TAU on Crusher - March 16, 2022</a:t>
            </a:r>
          </a:p>
        </p:txBody>
      </p:sp>
      <p:cxnSp>
        <p:nvCxnSpPr>
          <p:cNvPr id="6" name="Straight Arrow Connector 5">
            <a:extLst>
              <a:ext uri="{FF2B5EF4-FFF2-40B4-BE49-F238E27FC236}">
                <a16:creationId xmlns:a16="http://schemas.microsoft.com/office/drawing/2014/main" id="{DB728F9C-C26E-BB43-B2B5-F9632FE51E00}"/>
              </a:ext>
            </a:extLst>
          </p:cNvPr>
          <p:cNvCxnSpPr>
            <a:cxnSpLocks/>
          </p:cNvCxnSpPr>
          <p:nvPr/>
        </p:nvCxnSpPr>
        <p:spPr>
          <a:xfrm>
            <a:off x="2435551" y="1546789"/>
            <a:ext cx="2178813" cy="309785"/>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FB5F415-9880-AE4B-96A9-CA3675851A3D}"/>
              </a:ext>
            </a:extLst>
          </p:cNvPr>
          <p:cNvCxnSpPr>
            <a:cxnSpLocks/>
          </p:cNvCxnSpPr>
          <p:nvPr/>
        </p:nvCxnSpPr>
        <p:spPr>
          <a:xfrm>
            <a:off x="2435551" y="1546789"/>
            <a:ext cx="2178813" cy="775904"/>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FB03BCF-3F20-2D42-9A01-09DC17534057}"/>
              </a:ext>
            </a:extLst>
          </p:cNvPr>
          <p:cNvCxnSpPr>
            <a:cxnSpLocks/>
          </p:cNvCxnSpPr>
          <p:nvPr/>
        </p:nvCxnSpPr>
        <p:spPr>
          <a:xfrm>
            <a:off x="2435551" y="1546789"/>
            <a:ext cx="2136449" cy="1322700"/>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B794074C-0774-3D4F-909A-1F83C20ABC65}"/>
              </a:ext>
            </a:extLst>
          </p:cNvPr>
          <p:cNvCxnSpPr>
            <a:cxnSpLocks/>
          </p:cNvCxnSpPr>
          <p:nvPr/>
        </p:nvCxnSpPr>
        <p:spPr>
          <a:xfrm>
            <a:off x="3233854" y="2735766"/>
            <a:ext cx="1521881" cy="1153044"/>
          </a:xfrm>
          <a:prstGeom prst="straightConnector1">
            <a:avLst/>
          </a:prstGeom>
          <a:ln w="34925">
            <a:solidFill>
              <a:srgbClr val="FF0000"/>
            </a:solidFill>
            <a:tailEnd type="triangle" w="med" len="med"/>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C586AB9B-9B83-8C45-96D6-38F400FCE93C}"/>
              </a:ext>
            </a:extLst>
          </p:cNvPr>
          <p:cNvPicPr>
            <a:picLocks noChangeAspect="1"/>
          </p:cNvPicPr>
          <p:nvPr/>
        </p:nvPicPr>
        <p:blipFill>
          <a:blip r:embed="rId3"/>
          <a:stretch>
            <a:fillRect/>
          </a:stretch>
        </p:blipFill>
        <p:spPr>
          <a:xfrm>
            <a:off x="2834339" y="4499838"/>
            <a:ext cx="5905144" cy="240868"/>
          </a:xfrm>
          <a:prstGeom prst="rect">
            <a:avLst/>
          </a:prstGeom>
        </p:spPr>
      </p:pic>
      <p:sp>
        <p:nvSpPr>
          <p:cNvPr id="18" name="TextBox 17">
            <a:extLst>
              <a:ext uri="{FF2B5EF4-FFF2-40B4-BE49-F238E27FC236}">
                <a16:creationId xmlns:a16="http://schemas.microsoft.com/office/drawing/2014/main" id="{B70B7C37-C004-7C41-AE3A-D3DC4D2F6376}"/>
              </a:ext>
            </a:extLst>
          </p:cNvPr>
          <p:cNvSpPr txBox="1"/>
          <p:nvPr/>
        </p:nvSpPr>
        <p:spPr>
          <a:xfrm>
            <a:off x="1200685" y="4435606"/>
            <a:ext cx="1687794" cy="369332"/>
          </a:xfrm>
          <a:prstGeom prst="rect">
            <a:avLst/>
          </a:prstGeom>
          <a:noFill/>
        </p:spPr>
        <p:txBody>
          <a:bodyPr wrap="square" rtlCol="0">
            <a:spAutoFit/>
          </a:bodyPr>
          <a:lstStyle/>
          <a:p>
            <a:r>
              <a:rPr lang="en-US" dirty="0"/>
              <a:t>Launched with: </a:t>
            </a:r>
          </a:p>
        </p:txBody>
      </p:sp>
    </p:spTree>
    <p:extLst>
      <p:ext uri="{BB962C8B-B14F-4D97-AF65-F5344CB8AC3E}">
        <p14:creationId xmlns:p14="http://schemas.microsoft.com/office/powerpoint/2010/main" val="2934775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885C96-F092-3D41-8B0D-BE705EB4FC3A}"/>
              </a:ext>
            </a:extLst>
          </p:cNvPr>
          <p:cNvSpPr>
            <a:spLocks noGrp="1"/>
          </p:cNvSpPr>
          <p:nvPr>
            <p:ph type="title"/>
          </p:nvPr>
        </p:nvSpPr>
        <p:spPr/>
        <p:txBody>
          <a:bodyPr/>
          <a:lstStyle/>
          <a:p>
            <a:r>
              <a:rPr lang="en-US" sz="4000" dirty="0" err="1"/>
              <a:t>Kokkos</a:t>
            </a:r>
            <a:r>
              <a:rPr lang="en-US" sz="4000" dirty="0"/>
              <a:t> example : Task graph</a:t>
            </a:r>
          </a:p>
        </p:txBody>
      </p:sp>
      <p:sp>
        <p:nvSpPr>
          <p:cNvPr id="5" name="Footer Placeholder 4">
            <a:extLst>
              <a:ext uri="{FF2B5EF4-FFF2-40B4-BE49-F238E27FC236}">
                <a16:creationId xmlns:a16="http://schemas.microsoft.com/office/drawing/2014/main" id="{4793108B-8101-3D45-8F83-65E04206F6F0}"/>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12" name="Picture 11">
            <a:extLst>
              <a:ext uri="{FF2B5EF4-FFF2-40B4-BE49-F238E27FC236}">
                <a16:creationId xmlns:a16="http://schemas.microsoft.com/office/drawing/2014/main" id="{1D073669-B551-D54B-BE0B-60A1ADB85686}"/>
              </a:ext>
            </a:extLst>
          </p:cNvPr>
          <p:cNvPicPr>
            <a:picLocks noChangeAspect="1"/>
          </p:cNvPicPr>
          <p:nvPr/>
        </p:nvPicPr>
        <p:blipFill>
          <a:blip r:embed="rId2"/>
          <a:srcRect/>
          <a:stretch/>
        </p:blipFill>
        <p:spPr>
          <a:xfrm>
            <a:off x="111029" y="590180"/>
            <a:ext cx="8921942" cy="4186607"/>
          </a:xfrm>
          <a:prstGeom prst="rect">
            <a:avLst/>
          </a:prstGeom>
        </p:spPr>
      </p:pic>
      <p:sp>
        <p:nvSpPr>
          <p:cNvPr id="2" name="Oval 1">
            <a:extLst>
              <a:ext uri="{FF2B5EF4-FFF2-40B4-BE49-F238E27FC236}">
                <a16:creationId xmlns:a16="http://schemas.microsoft.com/office/drawing/2014/main" id="{5C5163E6-DA22-3641-8D56-98C2D8FCAB36}"/>
              </a:ext>
            </a:extLst>
          </p:cNvPr>
          <p:cNvSpPr/>
          <p:nvPr/>
        </p:nvSpPr>
        <p:spPr>
          <a:xfrm>
            <a:off x="5909417" y="884490"/>
            <a:ext cx="734938" cy="36319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07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885C96-F092-3D41-8B0D-BE705EB4FC3A}"/>
              </a:ext>
            </a:extLst>
          </p:cNvPr>
          <p:cNvSpPr>
            <a:spLocks noGrp="1"/>
          </p:cNvSpPr>
          <p:nvPr>
            <p:ph type="title"/>
          </p:nvPr>
        </p:nvSpPr>
        <p:spPr/>
        <p:txBody>
          <a:bodyPr/>
          <a:lstStyle/>
          <a:p>
            <a:r>
              <a:rPr lang="en-US" sz="4000" dirty="0" err="1"/>
              <a:t>Kokkos</a:t>
            </a:r>
            <a:r>
              <a:rPr lang="en-US" sz="4000" dirty="0"/>
              <a:t> example : Task tree</a:t>
            </a:r>
          </a:p>
        </p:txBody>
      </p:sp>
      <p:sp>
        <p:nvSpPr>
          <p:cNvPr id="5" name="Footer Placeholder 4">
            <a:extLst>
              <a:ext uri="{FF2B5EF4-FFF2-40B4-BE49-F238E27FC236}">
                <a16:creationId xmlns:a16="http://schemas.microsoft.com/office/drawing/2014/main" id="{4793108B-8101-3D45-8F83-65E04206F6F0}"/>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12" name="Picture 11">
            <a:extLst>
              <a:ext uri="{FF2B5EF4-FFF2-40B4-BE49-F238E27FC236}">
                <a16:creationId xmlns:a16="http://schemas.microsoft.com/office/drawing/2014/main" id="{1D073669-B551-D54B-BE0B-60A1ADB85686}"/>
              </a:ext>
            </a:extLst>
          </p:cNvPr>
          <p:cNvPicPr>
            <a:picLocks noChangeAspect="1"/>
          </p:cNvPicPr>
          <p:nvPr/>
        </p:nvPicPr>
        <p:blipFill>
          <a:blip r:embed="rId2"/>
          <a:srcRect/>
          <a:stretch/>
        </p:blipFill>
        <p:spPr>
          <a:xfrm>
            <a:off x="1415995" y="590180"/>
            <a:ext cx="6312010" cy="4186607"/>
          </a:xfrm>
          <a:prstGeom prst="rect">
            <a:avLst/>
          </a:prstGeom>
        </p:spPr>
      </p:pic>
      <p:sp>
        <p:nvSpPr>
          <p:cNvPr id="2" name="TextBox 1">
            <a:extLst>
              <a:ext uri="{FF2B5EF4-FFF2-40B4-BE49-F238E27FC236}">
                <a16:creationId xmlns:a16="http://schemas.microsoft.com/office/drawing/2014/main" id="{AF984626-63D7-2F46-849D-ED4AA53AAD42}"/>
              </a:ext>
            </a:extLst>
          </p:cNvPr>
          <p:cNvSpPr txBox="1"/>
          <p:nvPr/>
        </p:nvSpPr>
        <p:spPr>
          <a:xfrm>
            <a:off x="4899102" y="3583259"/>
            <a:ext cx="3935308" cy="369332"/>
          </a:xfrm>
          <a:prstGeom prst="rect">
            <a:avLst/>
          </a:prstGeom>
          <a:noFill/>
        </p:spPr>
        <p:txBody>
          <a:bodyPr wrap="none" rtlCol="0">
            <a:spAutoFit/>
          </a:bodyPr>
          <a:lstStyle/>
          <a:p>
            <a:r>
              <a:rPr lang="en-US" dirty="0"/>
              <a:t>Every child node only has 1 parent node</a:t>
            </a:r>
          </a:p>
        </p:txBody>
      </p:sp>
      <p:sp>
        <p:nvSpPr>
          <p:cNvPr id="7" name="Oval 6">
            <a:extLst>
              <a:ext uri="{FF2B5EF4-FFF2-40B4-BE49-F238E27FC236}">
                <a16:creationId xmlns:a16="http://schemas.microsoft.com/office/drawing/2014/main" id="{FD8E948B-DB3A-8247-86FB-B012AE7681C2}"/>
              </a:ext>
            </a:extLst>
          </p:cNvPr>
          <p:cNvSpPr/>
          <p:nvPr/>
        </p:nvSpPr>
        <p:spPr>
          <a:xfrm>
            <a:off x="4751463" y="2620648"/>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2876A4-69FD-1B4D-A903-0D69918079A2}"/>
              </a:ext>
            </a:extLst>
          </p:cNvPr>
          <p:cNvSpPr/>
          <p:nvPr/>
        </p:nvSpPr>
        <p:spPr>
          <a:xfrm>
            <a:off x="5604618" y="1213126"/>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A3454EF-2220-4E48-ACEC-15F8B2B4E3CA}"/>
              </a:ext>
            </a:extLst>
          </p:cNvPr>
          <p:cNvSpPr/>
          <p:nvPr/>
        </p:nvSpPr>
        <p:spPr>
          <a:xfrm>
            <a:off x="2263212" y="3560303"/>
            <a:ext cx="560174" cy="27683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57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885C96-F092-3D41-8B0D-BE705EB4FC3A}"/>
              </a:ext>
            </a:extLst>
          </p:cNvPr>
          <p:cNvSpPr>
            <a:spLocks noGrp="1"/>
          </p:cNvSpPr>
          <p:nvPr>
            <p:ph type="title"/>
          </p:nvPr>
        </p:nvSpPr>
        <p:spPr/>
        <p:txBody>
          <a:bodyPr/>
          <a:lstStyle/>
          <a:p>
            <a:r>
              <a:rPr lang="en-US" sz="4000" dirty="0" err="1"/>
              <a:t>Kokkos</a:t>
            </a:r>
            <a:r>
              <a:rPr lang="en-US" sz="4000" dirty="0"/>
              <a:t> example : Trace</a:t>
            </a:r>
          </a:p>
        </p:txBody>
      </p:sp>
      <p:sp>
        <p:nvSpPr>
          <p:cNvPr id="5" name="Footer Placeholder 4">
            <a:extLst>
              <a:ext uri="{FF2B5EF4-FFF2-40B4-BE49-F238E27FC236}">
                <a16:creationId xmlns:a16="http://schemas.microsoft.com/office/drawing/2014/main" id="{4793108B-8101-3D45-8F83-65E04206F6F0}"/>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3" name="Picture 2">
            <a:extLst>
              <a:ext uri="{FF2B5EF4-FFF2-40B4-BE49-F238E27FC236}">
                <a16:creationId xmlns:a16="http://schemas.microsoft.com/office/drawing/2014/main" id="{D06609B5-6089-D944-9587-537AE5102877}"/>
              </a:ext>
            </a:extLst>
          </p:cNvPr>
          <p:cNvPicPr>
            <a:picLocks noChangeAspect="1"/>
          </p:cNvPicPr>
          <p:nvPr/>
        </p:nvPicPr>
        <p:blipFill>
          <a:blip r:embed="rId2"/>
          <a:stretch>
            <a:fillRect/>
          </a:stretch>
        </p:blipFill>
        <p:spPr>
          <a:xfrm>
            <a:off x="694759" y="516314"/>
            <a:ext cx="7754482" cy="4438162"/>
          </a:xfrm>
          <a:prstGeom prst="rect">
            <a:avLst/>
          </a:prstGeom>
        </p:spPr>
      </p:pic>
    </p:spTree>
    <p:extLst>
      <p:ext uri="{BB962C8B-B14F-4D97-AF65-F5344CB8AC3E}">
        <p14:creationId xmlns:p14="http://schemas.microsoft.com/office/powerpoint/2010/main" val="2289162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D550-D31D-F648-9D50-4CBCC709FDF2}"/>
              </a:ext>
            </a:extLst>
          </p:cNvPr>
          <p:cNvSpPr>
            <a:spLocks noGrp="1"/>
          </p:cNvSpPr>
          <p:nvPr>
            <p:ph type="title"/>
          </p:nvPr>
        </p:nvSpPr>
        <p:spPr/>
        <p:txBody>
          <a:bodyPr/>
          <a:lstStyle/>
          <a:p>
            <a:r>
              <a:rPr lang="en-US" dirty="0"/>
              <a:t>TAU vs APEX</a:t>
            </a:r>
          </a:p>
        </p:txBody>
      </p:sp>
      <p:sp>
        <p:nvSpPr>
          <p:cNvPr id="5" name="Content Placeholder 4">
            <a:extLst>
              <a:ext uri="{FF2B5EF4-FFF2-40B4-BE49-F238E27FC236}">
                <a16:creationId xmlns:a16="http://schemas.microsoft.com/office/drawing/2014/main" id="{2B1332B2-0A5F-C14D-8A18-2487999314FD}"/>
              </a:ext>
            </a:extLst>
          </p:cNvPr>
          <p:cNvSpPr>
            <a:spLocks noGrp="1"/>
          </p:cNvSpPr>
          <p:nvPr>
            <p:ph idx="1"/>
          </p:nvPr>
        </p:nvSpPr>
        <p:spPr/>
        <p:txBody>
          <a:bodyPr>
            <a:normAutofit fontScale="92500" lnSpcReduction="10000"/>
          </a:bodyPr>
          <a:lstStyle/>
          <a:p>
            <a:r>
              <a:rPr lang="en-US" dirty="0"/>
              <a:t>Use TAU when:</a:t>
            </a:r>
          </a:p>
          <a:p>
            <a:pPr lvl="1"/>
            <a:r>
              <a:rPr lang="en-US" dirty="0"/>
              <a:t>Need MPI measurements</a:t>
            </a:r>
          </a:p>
          <a:p>
            <a:pPr lvl="1"/>
            <a:r>
              <a:rPr lang="en-US" dirty="0"/>
              <a:t>Need </a:t>
            </a:r>
            <a:r>
              <a:rPr lang="en-US" dirty="0" err="1"/>
              <a:t>insrumentation</a:t>
            </a:r>
            <a:r>
              <a:rPr lang="en-US" dirty="0"/>
              <a:t> or sampling</a:t>
            </a:r>
          </a:p>
          <a:p>
            <a:pPr lvl="1"/>
            <a:r>
              <a:rPr lang="en-US" dirty="0"/>
              <a:t>Need HW/OS context (per-OS thread measurements)</a:t>
            </a:r>
          </a:p>
          <a:p>
            <a:pPr lvl="1"/>
            <a:r>
              <a:rPr lang="en-US" dirty="0"/>
              <a:t>Broader HW support (Fujitsu, Intel </a:t>
            </a:r>
            <a:r>
              <a:rPr lang="en-US" dirty="0" err="1"/>
              <a:t>OneAPI</a:t>
            </a:r>
            <a:r>
              <a:rPr lang="en-US" dirty="0"/>
              <a:t>, …)</a:t>
            </a:r>
          </a:p>
          <a:p>
            <a:pPr lvl="1"/>
            <a:r>
              <a:rPr lang="en-US" dirty="0"/>
              <a:t>Need TAU plugin support</a:t>
            </a:r>
          </a:p>
          <a:p>
            <a:r>
              <a:rPr lang="en-US" dirty="0"/>
              <a:t>Use APEX when:</a:t>
            </a:r>
          </a:p>
          <a:p>
            <a:pPr lvl="1"/>
            <a:r>
              <a:rPr lang="en-US" dirty="0"/>
              <a:t>Need support for asynchronous tasking</a:t>
            </a:r>
          </a:p>
          <a:p>
            <a:pPr lvl="1"/>
            <a:r>
              <a:rPr lang="en-US" dirty="0"/>
              <a:t>Need focus on algorithmic task dependency, not HW/OS</a:t>
            </a:r>
          </a:p>
          <a:p>
            <a:pPr lvl="1"/>
            <a:r>
              <a:rPr lang="en-US" dirty="0"/>
              <a:t>Need runtime autotuning support</a:t>
            </a:r>
          </a:p>
          <a:p>
            <a:pPr lvl="1"/>
            <a:endParaRPr lang="en-US" dirty="0"/>
          </a:p>
        </p:txBody>
      </p:sp>
      <p:sp>
        <p:nvSpPr>
          <p:cNvPr id="3" name="Footer Placeholder 2">
            <a:extLst>
              <a:ext uri="{FF2B5EF4-FFF2-40B4-BE49-F238E27FC236}">
                <a16:creationId xmlns:a16="http://schemas.microsoft.com/office/drawing/2014/main" id="{F2C50875-528D-214D-84E1-FD600D193863}"/>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Tree>
    <p:extLst>
      <p:ext uri="{BB962C8B-B14F-4D97-AF65-F5344CB8AC3E}">
        <p14:creationId xmlns:p14="http://schemas.microsoft.com/office/powerpoint/2010/main" val="239014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3522-AF0A-0F45-9FC2-925DC03AA902}"/>
              </a:ext>
            </a:extLst>
          </p:cNvPr>
          <p:cNvSpPr>
            <a:spLocks noGrp="1"/>
          </p:cNvSpPr>
          <p:nvPr>
            <p:ph type="title"/>
          </p:nvPr>
        </p:nvSpPr>
        <p:spPr/>
        <p:txBody>
          <a:bodyPr/>
          <a:lstStyle/>
          <a:p>
            <a:r>
              <a:rPr lang="en-US" dirty="0"/>
              <a:t>Crusher node diagram</a:t>
            </a:r>
          </a:p>
        </p:txBody>
      </p:sp>
      <p:sp>
        <p:nvSpPr>
          <p:cNvPr id="4" name="Footer Placeholder 3">
            <a:extLst>
              <a:ext uri="{FF2B5EF4-FFF2-40B4-BE49-F238E27FC236}">
                <a16:creationId xmlns:a16="http://schemas.microsoft.com/office/drawing/2014/main" id="{C49BC9B2-ECF6-DE44-8D99-37C4DBD2ED32}"/>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1026" name="Picture 2" descr="Crusher node architecture diagram">
            <a:extLst>
              <a:ext uri="{FF2B5EF4-FFF2-40B4-BE49-F238E27FC236}">
                <a16:creationId xmlns:a16="http://schemas.microsoft.com/office/drawing/2014/main" id="{311DF6FA-5C1E-1E49-8719-B388B7397A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3864" y="600075"/>
            <a:ext cx="7408334" cy="4167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72F22A-41FC-274C-937A-26BAE1B224D0}"/>
              </a:ext>
            </a:extLst>
          </p:cNvPr>
          <p:cNvSpPr txBox="1"/>
          <p:nvPr/>
        </p:nvSpPr>
        <p:spPr>
          <a:xfrm>
            <a:off x="4819973" y="4837032"/>
            <a:ext cx="3688830" cy="246221"/>
          </a:xfrm>
          <a:prstGeom prst="rect">
            <a:avLst/>
          </a:prstGeom>
          <a:noFill/>
        </p:spPr>
        <p:txBody>
          <a:bodyPr wrap="none" rtlCol="0">
            <a:spAutoFit/>
          </a:bodyPr>
          <a:lstStyle/>
          <a:p>
            <a:r>
              <a:rPr lang="en-US" sz="1000" dirty="0">
                <a:solidFill>
                  <a:schemeClr val="bg1"/>
                </a:solidFill>
              </a:rPr>
              <a:t>https://</a:t>
            </a:r>
            <a:r>
              <a:rPr lang="en-US" sz="1000" dirty="0" err="1">
                <a:solidFill>
                  <a:schemeClr val="bg1"/>
                </a:solidFill>
              </a:rPr>
              <a:t>docs.olcf.ornl.gov</a:t>
            </a:r>
            <a:r>
              <a:rPr lang="en-US" sz="1000" dirty="0">
                <a:solidFill>
                  <a:schemeClr val="bg1"/>
                </a:solidFill>
              </a:rPr>
              <a:t>/systems/</a:t>
            </a:r>
            <a:r>
              <a:rPr lang="en-US" sz="1000" dirty="0" err="1">
                <a:solidFill>
                  <a:schemeClr val="bg1"/>
                </a:solidFill>
              </a:rPr>
              <a:t>crusher_quick_start_guide.html</a:t>
            </a:r>
            <a:endParaRPr lang="en-US" sz="1000" dirty="0">
              <a:solidFill>
                <a:schemeClr val="bg1"/>
              </a:solidFill>
            </a:endParaRPr>
          </a:p>
        </p:txBody>
      </p:sp>
    </p:spTree>
    <p:extLst>
      <p:ext uri="{BB962C8B-B14F-4D97-AF65-F5344CB8AC3E}">
        <p14:creationId xmlns:p14="http://schemas.microsoft.com/office/powerpoint/2010/main" val="2823710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3F0265C-5934-2D4B-8243-F77BCE5C3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504" y="2721524"/>
            <a:ext cx="1448998" cy="20013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ENE (left) can model the core plasma from the center out to the last closed flux surface (sepa- ratrix). XGC (right) can model the edge plasma from the material wall across the separatrix into the core.">
            <a:extLst>
              <a:ext uri="{FF2B5EF4-FFF2-40B4-BE49-F238E27FC236}">
                <a16:creationId xmlns:a16="http://schemas.microsoft.com/office/drawing/2014/main" id="{673C7846-CA44-8C4A-B1BE-06F96A515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247" y="2721524"/>
            <a:ext cx="5203583" cy="20013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4B8C25-8516-F349-84CA-2CA6D7851311}"/>
              </a:ext>
            </a:extLst>
          </p:cNvPr>
          <p:cNvSpPr>
            <a:spLocks noGrp="1"/>
          </p:cNvSpPr>
          <p:nvPr>
            <p:ph type="title"/>
          </p:nvPr>
        </p:nvSpPr>
        <p:spPr/>
        <p:txBody>
          <a:bodyPr/>
          <a:lstStyle/>
          <a:p>
            <a:r>
              <a:rPr lang="en-US" dirty="0"/>
              <a:t>Usage in RAPIDS2</a:t>
            </a:r>
          </a:p>
        </p:txBody>
      </p:sp>
      <p:sp>
        <p:nvSpPr>
          <p:cNvPr id="5" name="Content Placeholder 4">
            <a:extLst>
              <a:ext uri="{FF2B5EF4-FFF2-40B4-BE49-F238E27FC236}">
                <a16:creationId xmlns:a16="http://schemas.microsoft.com/office/drawing/2014/main" id="{59CC5BF4-E935-E242-8103-5E5678053946}"/>
              </a:ext>
            </a:extLst>
          </p:cNvPr>
          <p:cNvSpPr>
            <a:spLocks noGrp="1"/>
          </p:cNvSpPr>
          <p:nvPr>
            <p:ph idx="1"/>
          </p:nvPr>
        </p:nvSpPr>
        <p:spPr>
          <a:xfrm>
            <a:off x="149771" y="599704"/>
            <a:ext cx="8836573" cy="2387051"/>
          </a:xfrm>
        </p:spPr>
        <p:txBody>
          <a:bodyPr>
            <a:normAutofit fontScale="77500" lnSpcReduction="20000"/>
          </a:bodyPr>
          <a:lstStyle/>
          <a:p>
            <a:r>
              <a:rPr lang="en-US" dirty="0"/>
              <a:t>HBPS: </a:t>
            </a:r>
            <a:r>
              <a:rPr lang="en-US" i="1" dirty="0"/>
              <a:t>SciDAC-4 Partnership for High-Fidelity Boundary Plasma Simulation</a:t>
            </a:r>
            <a:endParaRPr lang="en-US" dirty="0"/>
          </a:p>
          <a:p>
            <a:r>
              <a:rPr lang="en-US" dirty="0">
                <a:hlinkClick r:id="rId4"/>
              </a:rPr>
              <a:t>https://epsi.pppl.gov</a:t>
            </a:r>
            <a:r>
              <a:rPr lang="en-US" dirty="0"/>
              <a:t> </a:t>
            </a:r>
          </a:p>
          <a:p>
            <a:r>
              <a:rPr lang="en-US" dirty="0"/>
              <a:t>Using TAU and APEX to measure XGC, GENE, GEM, ADIOS2, etc. on Crusher</a:t>
            </a:r>
          </a:p>
          <a:p>
            <a:r>
              <a:rPr lang="en-US" dirty="0"/>
              <a:t>Utilizes </a:t>
            </a:r>
            <a:r>
              <a:rPr lang="en-US" dirty="0" err="1"/>
              <a:t>Kokkos</a:t>
            </a:r>
            <a:r>
              <a:rPr lang="en-US" dirty="0"/>
              <a:t>, MPI, HIP/CUDA support in TAU</a:t>
            </a:r>
          </a:p>
          <a:p>
            <a:r>
              <a:rPr lang="en-US" dirty="0"/>
              <a:t>Uses </a:t>
            </a:r>
            <a:r>
              <a:rPr lang="en-US" dirty="0" err="1"/>
              <a:t>perfstubs</a:t>
            </a:r>
            <a:r>
              <a:rPr lang="en-US" dirty="0"/>
              <a:t> (</a:t>
            </a:r>
            <a:r>
              <a:rPr lang="en-US" dirty="0">
                <a:hlinkClick r:id="rId5"/>
              </a:rPr>
              <a:t>https://github.com/khuck/perfstubs</a:t>
            </a:r>
            <a:r>
              <a:rPr lang="en-US" dirty="0"/>
              <a:t>) to utilize existing timers without adding TAU as dependency</a:t>
            </a:r>
          </a:p>
        </p:txBody>
      </p:sp>
      <p:sp>
        <p:nvSpPr>
          <p:cNvPr id="3" name="Footer Placeholder 2">
            <a:extLst>
              <a:ext uri="{FF2B5EF4-FFF2-40B4-BE49-F238E27FC236}">
                <a16:creationId xmlns:a16="http://schemas.microsoft.com/office/drawing/2014/main" id="{641D6FDB-6D60-224B-AD5F-0AED9BE80AB8}"/>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
        <p:nvSpPr>
          <p:cNvPr id="8" name="TextBox 7">
            <a:extLst>
              <a:ext uri="{FF2B5EF4-FFF2-40B4-BE49-F238E27FC236}">
                <a16:creationId xmlns:a16="http://schemas.microsoft.com/office/drawing/2014/main" id="{B1F14DE1-C052-884E-A31E-D64685532421}"/>
              </a:ext>
            </a:extLst>
          </p:cNvPr>
          <p:cNvSpPr txBox="1"/>
          <p:nvPr/>
        </p:nvSpPr>
        <p:spPr>
          <a:xfrm>
            <a:off x="4272897" y="4821643"/>
            <a:ext cx="4382079" cy="246221"/>
          </a:xfrm>
          <a:prstGeom prst="rect">
            <a:avLst/>
          </a:prstGeom>
          <a:noFill/>
        </p:spPr>
        <p:txBody>
          <a:bodyPr wrap="square" rtlCol="0">
            <a:spAutoFit/>
          </a:bodyPr>
          <a:lstStyle/>
          <a:p>
            <a:r>
              <a:rPr lang="en-US" sz="1000" dirty="0">
                <a:solidFill>
                  <a:schemeClr val="bg1"/>
                </a:solidFill>
              </a:rPr>
              <a:t>Images from </a:t>
            </a:r>
            <a:r>
              <a:rPr lang="en-US" sz="1000" dirty="0">
                <a:solidFill>
                  <a:schemeClr val="bg1"/>
                </a:solidFill>
                <a:hlinkClick r:id="rId6">
                  <a:extLst>
                    <a:ext uri="{A12FA001-AC4F-418D-AE19-62706E023703}">
                      <ahyp:hlinkClr xmlns:ahyp="http://schemas.microsoft.com/office/drawing/2018/hyperlinkcolor" val="tx"/>
                    </a:ext>
                  </a:extLst>
                </a:hlinkClick>
              </a:rPr>
              <a:t>https://theory.pppl.gov/news/rrseminars/033021Bhattacharjee.pdf</a:t>
            </a:r>
            <a:r>
              <a:rPr lang="en-US" sz="1000" dirty="0">
                <a:solidFill>
                  <a:schemeClr val="bg1"/>
                </a:solidFill>
              </a:rPr>
              <a:t> </a:t>
            </a:r>
          </a:p>
        </p:txBody>
      </p:sp>
    </p:spTree>
    <p:extLst>
      <p:ext uri="{BB962C8B-B14F-4D97-AF65-F5344CB8AC3E}">
        <p14:creationId xmlns:p14="http://schemas.microsoft.com/office/powerpoint/2010/main" val="1556967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AD36-8711-C14C-95CB-3B4F6497CF4D}"/>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12C0DE5A-5901-F944-9A75-0FCDBDE246DA}"/>
              </a:ext>
            </a:extLst>
          </p:cNvPr>
          <p:cNvSpPr>
            <a:spLocks noGrp="1"/>
          </p:cNvSpPr>
          <p:nvPr>
            <p:ph idx="1"/>
          </p:nvPr>
        </p:nvSpPr>
        <p:spPr/>
        <p:txBody>
          <a:bodyPr>
            <a:normAutofit fontScale="92500" lnSpcReduction="10000"/>
          </a:bodyPr>
          <a:lstStyle/>
          <a:p>
            <a:r>
              <a:rPr lang="en-US" dirty="0"/>
              <a:t>TAU and APEX are available to use on Crusher now</a:t>
            </a:r>
          </a:p>
          <a:p>
            <a:r>
              <a:rPr lang="en-US" dirty="0"/>
              <a:t>Currently investigating:</a:t>
            </a:r>
          </a:p>
          <a:p>
            <a:pPr lvl="1"/>
            <a:r>
              <a:rPr lang="en-US" dirty="0" err="1"/>
              <a:t>Rocprofiler</a:t>
            </a:r>
            <a:r>
              <a:rPr lang="en-US" dirty="0"/>
              <a:t> support in APEX (only there with periodic sampling)</a:t>
            </a:r>
          </a:p>
          <a:p>
            <a:pPr lvl="1"/>
            <a:r>
              <a:rPr lang="en-US" dirty="0"/>
              <a:t>Fixed PAPI metric support in TAU and APEX</a:t>
            </a:r>
          </a:p>
          <a:p>
            <a:pPr lvl="1"/>
            <a:r>
              <a:rPr lang="en-US" dirty="0"/>
              <a:t>Updates to TAU and APEX as software stack is updated</a:t>
            </a:r>
          </a:p>
          <a:p>
            <a:pPr lvl="1"/>
            <a:r>
              <a:rPr lang="en-US" dirty="0" err="1"/>
              <a:t>amdclang</a:t>
            </a:r>
            <a:r>
              <a:rPr lang="en-US" dirty="0"/>
              <a:t> has prototype OpenMP OMPT offload event support</a:t>
            </a:r>
          </a:p>
          <a:p>
            <a:pPr lvl="1"/>
            <a:r>
              <a:rPr lang="en-US" dirty="0" err="1"/>
              <a:t>Kokkos</a:t>
            </a:r>
            <a:r>
              <a:rPr lang="en-US" dirty="0"/>
              <a:t> kernel autotuning</a:t>
            </a:r>
          </a:p>
          <a:p>
            <a:pPr lvl="2"/>
            <a:r>
              <a:rPr lang="en-US" dirty="0" err="1"/>
              <a:t>TeamPolicy</a:t>
            </a:r>
            <a:r>
              <a:rPr lang="en-US" dirty="0"/>
              <a:t>: team size and vector length</a:t>
            </a:r>
          </a:p>
          <a:p>
            <a:pPr lvl="2"/>
            <a:r>
              <a:rPr lang="en-US" dirty="0" err="1"/>
              <a:t>MDRangePolicy</a:t>
            </a:r>
            <a:r>
              <a:rPr lang="en-US" dirty="0"/>
              <a:t>: tile sizes</a:t>
            </a:r>
          </a:p>
          <a:p>
            <a:pPr lvl="2"/>
            <a:r>
              <a:rPr lang="en-US" dirty="0" err="1"/>
              <a:t>RangePolicy</a:t>
            </a:r>
            <a:r>
              <a:rPr lang="en-US" baseline="30000" dirty="0"/>
              <a:t>*</a:t>
            </a:r>
            <a:r>
              <a:rPr lang="en-US" dirty="0"/>
              <a:t>: block size</a:t>
            </a:r>
          </a:p>
          <a:p>
            <a:pPr lvl="2"/>
            <a:r>
              <a:rPr lang="en-US" dirty="0"/>
              <a:t>…only for CUDA, last I checked</a:t>
            </a:r>
          </a:p>
        </p:txBody>
      </p:sp>
      <p:sp>
        <p:nvSpPr>
          <p:cNvPr id="4" name="Footer Placeholder 3">
            <a:extLst>
              <a:ext uri="{FF2B5EF4-FFF2-40B4-BE49-F238E27FC236}">
                <a16:creationId xmlns:a16="http://schemas.microsoft.com/office/drawing/2014/main" id="{802A5ADC-9985-9840-A360-2FA3CCE1066F}"/>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
        <p:nvSpPr>
          <p:cNvPr id="5" name="TextBox 4">
            <a:extLst>
              <a:ext uri="{FF2B5EF4-FFF2-40B4-BE49-F238E27FC236}">
                <a16:creationId xmlns:a16="http://schemas.microsoft.com/office/drawing/2014/main" id="{E8AD26AF-BC56-BB42-9CFF-F1A1500AEC01}"/>
              </a:ext>
            </a:extLst>
          </p:cNvPr>
          <p:cNvSpPr txBox="1"/>
          <p:nvPr/>
        </p:nvSpPr>
        <p:spPr>
          <a:xfrm>
            <a:off x="6272943" y="4359130"/>
            <a:ext cx="2800126" cy="369332"/>
          </a:xfrm>
          <a:prstGeom prst="rect">
            <a:avLst/>
          </a:prstGeom>
          <a:noFill/>
        </p:spPr>
        <p:txBody>
          <a:bodyPr wrap="none" rtlCol="0">
            <a:spAutoFit/>
          </a:bodyPr>
          <a:lstStyle/>
          <a:p>
            <a:r>
              <a:rPr lang="en-US" dirty="0"/>
              <a:t>* In a branch of </a:t>
            </a:r>
            <a:r>
              <a:rPr lang="en-US" dirty="0" err="1"/>
              <a:t>Kokkos</a:t>
            </a:r>
            <a:r>
              <a:rPr lang="en-US" dirty="0"/>
              <a:t> only</a:t>
            </a:r>
          </a:p>
        </p:txBody>
      </p:sp>
    </p:spTree>
    <p:extLst>
      <p:ext uri="{BB962C8B-B14F-4D97-AF65-F5344CB8AC3E}">
        <p14:creationId xmlns:p14="http://schemas.microsoft.com/office/powerpoint/2010/main" val="2324577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0A97-21D5-7E42-966E-4FDB5FFAEE0A}"/>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0F8B69B-4DDE-2248-AA1F-CED81EA6C237}"/>
              </a:ext>
            </a:extLst>
          </p:cNvPr>
          <p:cNvSpPr>
            <a:spLocks noGrp="1"/>
          </p:cNvSpPr>
          <p:nvPr>
            <p:ph idx="1"/>
          </p:nvPr>
        </p:nvSpPr>
        <p:spPr>
          <a:xfrm>
            <a:off x="149771" y="852554"/>
            <a:ext cx="8836573" cy="3563998"/>
          </a:xfrm>
        </p:spPr>
        <p:txBody>
          <a:bodyPr>
            <a:normAutofit fontScale="55000" lnSpcReduction="20000"/>
          </a:bodyPr>
          <a:lstStyle/>
          <a:p>
            <a:pPr marL="50800" indent="0">
              <a:buNone/>
            </a:pPr>
            <a:r>
              <a:rPr lang="en-US" dirty="0"/>
              <a:t>Artemis work was performed under the auspices of the U.S. Department of Energy by Lawrence Livermore National Laboratory under Contract DE-AC52-07NA27344 (LLNL-CONF-809192). Additional support was provided by a LLNL subcontract to the University of Oregon, No. B631536.</a:t>
            </a:r>
          </a:p>
          <a:p>
            <a:pPr marL="50800" indent="0">
              <a:buNone/>
            </a:pPr>
            <a:r>
              <a:rPr lang="en-US" dirty="0"/>
              <a:t>The current APEX work was supported by the Scientific Discovery through Advanced Computing (</a:t>
            </a:r>
            <a:r>
              <a:rPr lang="en-US" dirty="0" err="1"/>
              <a:t>SciDAC</a:t>
            </a:r>
            <a:r>
              <a:rPr lang="en-US" dirty="0"/>
              <a:t>) program funded by U.S. Department of Energy, Office of Science, Advanced Scientific Computing Research (ASCR) and Fusion Energy Sciences (FES) Division of Materials Sciences and Engineering, as well as the RAPIDS </a:t>
            </a:r>
            <a:r>
              <a:rPr lang="en-US" dirty="0" err="1"/>
              <a:t>SciDAC</a:t>
            </a:r>
            <a:r>
              <a:rPr lang="en-US" dirty="0"/>
              <a:t> Institute for Computer Science and Data under subcontract 4000159855 from ORNL.</a:t>
            </a:r>
          </a:p>
          <a:p>
            <a:pPr marL="50800" indent="0">
              <a:buNone/>
            </a:pPr>
            <a:r>
              <a:rPr lang="en-US" dirty="0"/>
              <a:t>Parts of this research was supported by the </a:t>
            </a:r>
            <a:r>
              <a:rPr lang="en-US" dirty="0" err="1"/>
              <a:t>Exascale</a:t>
            </a:r>
            <a:r>
              <a:rPr lang="en-US" dirty="0"/>
              <a:t> Computing Project (17-SC-20-SC), a joint project of the U.S. Department of Energy’s Office of Science and National Nuclear Security Administration, responsible for delivering a capable </a:t>
            </a:r>
            <a:r>
              <a:rPr lang="en-US" dirty="0" err="1"/>
              <a:t>exascale</a:t>
            </a:r>
            <a:r>
              <a:rPr lang="en-US" dirty="0"/>
              <a:t> ecosystem, including software, applications, and hardware technology, to support the nation’s </a:t>
            </a:r>
            <a:r>
              <a:rPr lang="en-US" dirty="0" err="1"/>
              <a:t>exascale</a:t>
            </a:r>
            <a:r>
              <a:rPr lang="en-US" dirty="0"/>
              <a:t> computing imperative. </a:t>
            </a:r>
          </a:p>
          <a:p>
            <a:pPr marL="50800" indent="0">
              <a:buNone/>
            </a:pPr>
            <a:r>
              <a:rPr lang="en-US" dirty="0"/>
              <a:t>This research used resources of the Oak Ridge Leadership Computing Facility at the Oak Ridge National Laboratory, which is supported by the Office of Science of the U.S. Department of Energy under Contract No. DE-AC05-00OR22725.</a:t>
            </a:r>
          </a:p>
          <a:p>
            <a:pPr marL="0" indent="0">
              <a:buNone/>
            </a:pPr>
            <a:endParaRPr lang="en-US" dirty="0"/>
          </a:p>
        </p:txBody>
      </p:sp>
      <p:sp>
        <p:nvSpPr>
          <p:cNvPr id="4" name="Footer Placeholder 3">
            <a:extLst>
              <a:ext uri="{FF2B5EF4-FFF2-40B4-BE49-F238E27FC236}">
                <a16:creationId xmlns:a16="http://schemas.microsoft.com/office/drawing/2014/main" id="{5F8ED284-021E-2442-A975-3F0BE3E17FF9}"/>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6" name="Google Shape;26;p13" descr="DOE_SC_Horizontal.png">
            <a:extLst>
              <a:ext uri="{FF2B5EF4-FFF2-40B4-BE49-F238E27FC236}">
                <a16:creationId xmlns:a16="http://schemas.microsoft.com/office/drawing/2014/main" id="{DB059001-6977-1945-89D2-A1F1D542AF88}"/>
              </a:ext>
            </a:extLst>
          </p:cNvPr>
          <p:cNvPicPr preferRelativeResize="0"/>
          <p:nvPr/>
        </p:nvPicPr>
        <p:blipFill rotWithShape="1">
          <a:blip r:embed="rId2">
            <a:alphaModFix/>
          </a:blip>
          <a:srcRect/>
          <a:stretch/>
        </p:blipFill>
        <p:spPr>
          <a:xfrm>
            <a:off x="498545" y="3828894"/>
            <a:ext cx="2284460" cy="395849"/>
          </a:xfrm>
          <a:prstGeom prst="rect">
            <a:avLst/>
          </a:prstGeom>
          <a:noFill/>
          <a:ln>
            <a:noFill/>
          </a:ln>
        </p:spPr>
      </p:pic>
      <p:pic>
        <p:nvPicPr>
          <p:cNvPr id="7" name="Picture 6" descr="Logo, company name&#10;&#10;Description automatically generated">
            <a:extLst>
              <a:ext uri="{FF2B5EF4-FFF2-40B4-BE49-F238E27FC236}">
                <a16:creationId xmlns:a16="http://schemas.microsoft.com/office/drawing/2014/main" id="{0D1A0F15-5623-3543-A9FA-B5061FDCC13C}"/>
              </a:ext>
            </a:extLst>
          </p:cNvPr>
          <p:cNvPicPr>
            <a:picLocks noChangeAspect="1"/>
          </p:cNvPicPr>
          <p:nvPr/>
        </p:nvPicPr>
        <p:blipFill>
          <a:blip r:embed="rId3"/>
          <a:stretch>
            <a:fillRect/>
          </a:stretch>
        </p:blipFill>
        <p:spPr>
          <a:xfrm>
            <a:off x="6798148" y="3596100"/>
            <a:ext cx="1643704" cy="861435"/>
          </a:xfrm>
          <a:prstGeom prst="rect">
            <a:avLst/>
          </a:prstGeom>
        </p:spPr>
      </p:pic>
      <p:pic>
        <p:nvPicPr>
          <p:cNvPr id="1026" name="Picture 2">
            <a:extLst>
              <a:ext uri="{FF2B5EF4-FFF2-40B4-BE49-F238E27FC236}">
                <a16:creationId xmlns:a16="http://schemas.microsoft.com/office/drawing/2014/main" id="{EA774BD5-1B73-E340-8E6F-E850E5D8A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773" y="3762690"/>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559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5330-0837-7940-979C-BAFECC7CE9B1}"/>
              </a:ext>
            </a:extLst>
          </p:cNvPr>
          <p:cNvSpPr>
            <a:spLocks noGrp="1"/>
          </p:cNvSpPr>
          <p:nvPr>
            <p:ph type="title"/>
          </p:nvPr>
        </p:nvSpPr>
        <p:spPr/>
        <p:txBody>
          <a:bodyPr/>
          <a:lstStyle/>
          <a:p>
            <a:r>
              <a:rPr lang="en-US" dirty="0"/>
              <a:t>TAU : brief overview</a:t>
            </a:r>
          </a:p>
        </p:txBody>
      </p:sp>
      <p:sp>
        <p:nvSpPr>
          <p:cNvPr id="3" name="Content Placeholder 2">
            <a:extLst>
              <a:ext uri="{FF2B5EF4-FFF2-40B4-BE49-F238E27FC236}">
                <a16:creationId xmlns:a16="http://schemas.microsoft.com/office/drawing/2014/main" id="{97E694DF-943C-364C-AD1E-9AF69EFA9809}"/>
              </a:ext>
            </a:extLst>
          </p:cNvPr>
          <p:cNvSpPr>
            <a:spLocks noGrp="1"/>
          </p:cNvSpPr>
          <p:nvPr>
            <p:ph idx="1"/>
          </p:nvPr>
        </p:nvSpPr>
        <p:spPr/>
        <p:txBody>
          <a:bodyPr/>
          <a:lstStyle/>
          <a:p>
            <a:r>
              <a:rPr lang="en-US" dirty="0"/>
              <a:t>Tuning and Analysis Utilities (28+ year project)</a:t>
            </a:r>
          </a:p>
          <a:p>
            <a:r>
              <a:rPr lang="en-US" dirty="0"/>
              <a:t>Integrated performance toolkit:</a:t>
            </a:r>
          </a:p>
          <a:p>
            <a:pPr lvl="1"/>
            <a:r>
              <a:rPr lang="en-US" dirty="0"/>
              <a:t>Multi-level performance instrumentation (if needed)</a:t>
            </a:r>
          </a:p>
          <a:p>
            <a:pPr lvl="1"/>
            <a:r>
              <a:rPr lang="en-US" dirty="0"/>
              <a:t>Highly configurable</a:t>
            </a:r>
          </a:p>
          <a:p>
            <a:pPr lvl="1"/>
            <a:r>
              <a:rPr lang="en-US" dirty="0"/>
              <a:t>Widely ported performance profiling / tracing system</a:t>
            </a:r>
          </a:p>
          <a:p>
            <a:pPr lvl="1"/>
            <a:r>
              <a:rPr lang="en-US" dirty="0"/>
              <a:t>Portable (java, python) visualization / exploration / analysis tools</a:t>
            </a:r>
          </a:p>
          <a:p>
            <a:r>
              <a:rPr lang="en-US" dirty="0"/>
              <a:t>Supports all major HPC programming models</a:t>
            </a:r>
          </a:p>
          <a:p>
            <a:pPr lvl="1"/>
            <a:r>
              <a:rPr lang="en-US" dirty="0"/>
              <a:t>MPI/SHMEM, OpenMP/ACC, CUDA, HIP, </a:t>
            </a:r>
            <a:r>
              <a:rPr lang="en-US" dirty="0" err="1"/>
              <a:t>OneAPI</a:t>
            </a:r>
            <a:r>
              <a:rPr lang="en-US" dirty="0"/>
              <a:t>, </a:t>
            </a:r>
            <a:r>
              <a:rPr lang="en-US" dirty="0" err="1"/>
              <a:t>Kokkos</a:t>
            </a:r>
            <a:r>
              <a:rPr lang="en-US" dirty="0"/>
              <a:t>...</a:t>
            </a:r>
          </a:p>
          <a:p>
            <a:pPr marL="0" indent="0">
              <a:buNone/>
            </a:pPr>
            <a:endParaRPr lang="en-US" dirty="0"/>
          </a:p>
        </p:txBody>
      </p:sp>
      <p:sp>
        <p:nvSpPr>
          <p:cNvPr id="4" name="Footer Placeholder 3">
            <a:extLst>
              <a:ext uri="{FF2B5EF4-FFF2-40B4-BE49-F238E27FC236}">
                <a16:creationId xmlns:a16="http://schemas.microsoft.com/office/drawing/2014/main" id="{B7277B00-999A-7648-A10F-C8A5270BA9C2}"/>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6" name="Picture 10" descr="tau-logo.gif">
            <a:extLst>
              <a:ext uri="{FF2B5EF4-FFF2-40B4-BE49-F238E27FC236}">
                <a16:creationId xmlns:a16="http://schemas.microsoft.com/office/drawing/2014/main" id="{978C3095-2CF4-6446-92B6-85A21F956F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833" y="683355"/>
            <a:ext cx="1055396" cy="889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94059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D61D-5BC4-FD4A-8C45-C8E34206A391}"/>
              </a:ext>
            </a:extLst>
          </p:cNvPr>
          <p:cNvSpPr>
            <a:spLocks noGrp="1"/>
          </p:cNvSpPr>
          <p:nvPr>
            <p:ph type="title"/>
          </p:nvPr>
        </p:nvSpPr>
        <p:spPr/>
        <p:txBody>
          <a:bodyPr/>
          <a:lstStyle/>
          <a:p>
            <a:r>
              <a:rPr lang="en-US" dirty="0"/>
              <a:t>Platform Readiness side note</a:t>
            </a:r>
          </a:p>
        </p:txBody>
      </p:sp>
      <p:sp>
        <p:nvSpPr>
          <p:cNvPr id="3" name="Content Placeholder 2">
            <a:extLst>
              <a:ext uri="{FF2B5EF4-FFF2-40B4-BE49-F238E27FC236}">
                <a16:creationId xmlns:a16="http://schemas.microsoft.com/office/drawing/2014/main" id="{4C7EF014-D2FC-4547-AAB0-98E956459EC5}"/>
              </a:ext>
            </a:extLst>
          </p:cNvPr>
          <p:cNvSpPr>
            <a:spLocks noGrp="1"/>
          </p:cNvSpPr>
          <p:nvPr>
            <p:ph idx="1"/>
          </p:nvPr>
        </p:nvSpPr>
        <p:spPr/>
        <p:txBody>
          <a:bodyPr>
            <a:normAutofit lnSpcReduction="10000"/>
          </a:bodyPr>
          <a:lstStyle/>
          <a:p>
            <a:r>
              <a:rPr lang="en-US" dirty="0"/>
              <a:t>Many programming models provide “hooks” for tools</a:t>
            </a:r>
          </a:p>
          <a:p>
            <a:pPr lvl="1"/>
            <a:r>
              <a:rPr lang="en-US" dirty="0"/>
              <a:t>MPI, </a:t>
            </a:r>
            <a:r>
              <a:rPr lang="en-US" dirty="0" err="1"/>
              <a:t>Kokkos</a:t>
            </a:r>
            <a:r>
              <a:rPr lang="en-US" dirty="0"/>
              <a:t>, </a:t>
            </a:r>
            <a:r>
              <a:rPr lang="en-US" dirty="0" err="1"/>
              <a:t>OpenACC</a:t>
            </a:r>
            <a:r>
              <a:rPr lang="en-US" dirty="0"/>
              <a:t>, OpenMP, CUDA, HIP, </a:t>
            </a:r>
            <a:r>
              <a:rPr lang="en-US" dirty="0" err="1"/>
              <a:t>OneAPI</a:t>
            </a:r>
            <a:r>
              <a:rPr lang="en-US" dirty="0"/>
              <a:t>, etc.</a:t>
            </a:r>
          </a:p>
          <a:p>
            <a:r>
              <a:rPr lang="en-US" dirty="0"/>
              <a:t>Often, instrumentation isn’t necessary</a:t>
            </a:r>
          </a:p>
          <a:p>
            <a:r>
              <a:rPr lang="en-US" dirty="0"/>
              <a:t>Instrumentation of C++ is </a:t>
            </a:r>
            <a:r>
              <a:rPr lang="en-US" i="1" dirty="0"/>
              <a:t>currently</a:t>
            </a:r>
            <a:r>
              <a:rPr lang="en-US" dirty="0"/>
              <a:t> discouraged</a:t>
            </a:r>
          </a:p>
          <a:p>
            <a:pPr lvl="1"/>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finstrument</a:t>
            </a:r>
            <a:r>
              <a:rPr lang="en-US" dirty="0">
                <a:latin typeface="Courier New" panose="02070309020205020404" pitchFamily="49" charset="0"/>
                <a:cs typeface="Courier New" panose="02070309020205020404" pitchFamily="49" charset="0"/>
              </a:rPr>
              <a:t>-functions</a:t>
            </a:r>
            <a:r>
              <a:rPr lang="en-US" dirty="0"/>
              <a:t> is far too invasive, too much overhead (gets </a:t>
            </a:r>
            <a:r>
              <a:rPr lang="en-US" i="1" u="sng" dirty="0"/>
              <a:t>everything</a:t>
            </a:r>
            <a:r>
              <a:rPr lang="en-US" dirty="0"/>
              <a:t>), </a:t>
            </a:r>
          </a:p>
          <a:p>
            <a:pPr lvl="1"/>
            <a:r>
              <a:rPr lang="en-US" dirty="0"/>
              <a:t>Sampling / hybrid measurement is currently preferable</a:t>
            </a:r>
          </a:p>
          <a:p>
            <a:pPr lvl="1"/>
            <a:r>
              <a:rPr lang="en-US" dirty="0"/>
              <a:t>Clang/Clang++ plugin nearly done – needs some tweaks for </a:t>
            </a:r>
            <a:r>
              <a:rPr lang="en-US" dirty="0" err="1"/>
              <a:t>hipcc</a:t>
            </a:r>
            <a:r>
              <a:rPr lang="en-US" dirty="0"/>
              <a:t> support – should be available soon</a:t>
            </a:r>
          </a:p>
          <a:p>
            <a:pPr lvl="1"/>
            <a:r>
              <a:rPr lang="en-US" dirty="0"/>
              <a:t>PDT still works fine for Fortran and C</a:t>
            </a:r>
          </a:p>
        </p:txBody>
      </p:sp>
      <p:sp>
        <p:nvSpPr>
          <p:cNvPr id="4" name="Footer Placeholder 3">
            <a:extLst>
              <a:ext uri="{FF2B5EF4-FFF2-40B4-BE49-F238E27FC236}">
                <a16:creationId xmlns:a16="http://schemas.microsoft.com/office/drawing/2014/main" id="{F19F24FB-CA86-1B40-956C-88926E26FB86}"/>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Tree>
    <p:extLst>
      <p:ext uri="{BB962C8B-B14F-4D97-AF65-F5344CB8AC3E}">
        <p14:creationId xmlns:p14="http://schemas.microsoft.com/office/powerpoint/2010/main" val="1615166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CB2C-BB45-0F40-81E6-C5B4E852A416}"/>
              </a:ext>
            </a:extLst>
          </p:cNvPr>
          <p:cNvSpPr>
            <a:spLocks noGrp="1"/>
          </p:cNvSpPr>
          <p:nvPr>
            <p:ph type="title"/>
          </p:nvPr>
        </p:nvSpPr>
        <p:spPr/>
        <p:txBody>
          <a:bodyPr/>
          <a:lstStyle/>
          <a:p>
            <a:r>
              <a:rPr lang="en-US" dirty="0"/>
              <a:t>Where is TAU installed on Crusher?</a:t>
            </a:r>
          </a:p>
        </p:txBody>
      </p:sp>
      <p:sp>
        <p:nvSpPr>
          <p:cNvPr id="3" name="Content Placeholder 2">
            <a:extLst>
              <a:ext uri="{FF2B5EF4-FFF2-40B4-BE49-F238E27FC236}">
                <a16:creationId xmlns:a16="http://schemas.microsoft.com/office/drawing/2014/main" id="{40F74318-A545-4346-9E01-1871EFCC9991}"/>
              </a:ext>
            </a:extLst>
          </p:cNvPr>
          <p:cNvSpPr>
            <a:spLocks noGrp="1"/>
          </p:cNvSpPr>
          <p:nvPr>
            <p:ph idx="1"/>
          </p:nvPr>
        </p:nvSpPr>
        <p:spPr/>
        <p:txBody>
          <a:bodyPr/>
          <a:lstStyle/>
          <a:p>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gpfs</a:t>
            </a:r>
            <a:r>
              <a:rPr lang="en-US" dirty="0">
                <a:latin typeface="Courier New" panose="02070309020205020404" pitchFamily="49" charset="0"/>
                <a:cs typeface="Courier New" panose="02070309020205020404" pitchFamily="49" charset="0"/>
              </a:rPr>
              <a:t>/alpine/world-shared/gen010/tau2</a:t>
            </a:r>
          </a:p>
          <a:p>
            <a:r>
              <a:rPr lang="en-US" dirty="0"/>
              <a:t>a.k.a. </a:t>
            </a:r>
            <a:r>
              <a:rPr lang="en-US" dirty="0">
                <a:latin typeface="Courier New" panose="02070309020205020404" pitchFamily="49" charset="0"/>
                <a:cs typeface="Courier New" panose="02070309020205020404" pitchFamily="49" charset="0"/>
              </a:rPr>
              <a:t>$WORLDWORK/gen010/tau2</a:t>
            </a:r>
          </a:p>
          <a:p>
            <a:r>
              <a:rPr lang="en-US" dirty="0"/>
              <a:t>Multiple configurations available:</a:t>
            </a:r>
          </a:p>
          <a:p>
            <a:pPr lvl="1"/>
            <a:r>
              <a:rPr lang="en-US" dirty="0"/>
              <a:t>Cray, AMD, </a:t>
            </a:r>
            <a:r>
              <a:rPr lang="en-US" strike="sngStrike" dirty="0"/>
              <a:t>GCC</a:t>
            </a:r>
            <a:r>
              <a:rPr lang="en-US" dirty="0"/>
              <a:t> compilers (not all there yet)</a:t>
            </a:r>
          </a:p>
          <a:p>
            <a:pPr lvl="1"/>
            <a:r>
              <a:rPr lang="en-US" dirty="0" err="1"/>
              <a:t>ROCm</a:t>
            </a:r>
            <a:r>
              <a:rPr lang="en-US" dirty="0"/>
              <a:t> 4.5.2, 5.0.2</a:t>
            </a:r>
          </a:p>
          <a:p>
            <a:pPr lvl="1"/>
            <a:r>
              <a:rPr lang="en-US" dirty="0"/>
              <a:t>Cray MPICH and generic MPICH available</a:t>
            </a:r>
          </a:p>
          <a:p>
            <a:r>
              <a:rPr lang="en-US" dirty="0"/>
              <a:t>For ABI compatibility, make sure you choose the right one (and ask if what you need isn’t there)</a:t>
            </a:r>
          </a:p>
        </p:txBody>
      </p:sp>
      <p:sp>
        <p:nvSpPr>
          <p:cNvPr id="4" name="Footer Placeholder 3">
            <a:extLst>
              <a:ext uri="{FF2B5EF4-FFF2-40B4-BE49-F238E27FC236}">
                <a16:creationId xmlns:a16="http://schemas.microsoft.com/office/drawing/2014/main" id="{794035A0-E695-974B-B421-9C65A98A2234}"/>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spTree>
    <p:extLst>
      <p:ext uri="{BB962C8B-B14F-4D97-AF65-F5344CB8AC3E}">
        <p14:creationId xmlns:p14="http://schemas.microsoft.com/office/powerpoint/2010/main" val="21562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9BB6E-3114-2D42-9C7E-2C99A0287148}"/>
              </a:ext>
            </a:extLst>
          </p:cNvPr>
          <p:cNvSpPr>
            <a:spLocks noGrp="1"/>
          </p:cNvSpPr>
          <p:nvPr>
            <p:ph type="title"/>
          </p:nvPr>
        </p:nvSpPr>
        <p:spPr/>
        <p:txBody>
          <a:bodyPr/>
          <a:lstStyle/>
          <a:p>
            <a:r>
              <a:rPr lang="en-US" dirty="0"/>
              <a:t>How do I use it?</a:t>
            </a:r>
          </a:p>
        </p:txBody>
      </p:sp>
      <p:sp>
        <p:nvSpPr>
          <p:cNvPr id="4" name="Footer Placeholder 3">
            <a:extLst>
              <a:ext uri="{FF2B5EF4-FFF2-40B4-BE49-F238E27FC236}">
                <a16:creationId xmlns:a16="http://schemas.microsoft.com/office/drawing/2014/main" id="{AD5F4170-9758-AB4B-A49F-6F8D53B9A8EC}"/>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pic>
        <p:nvPicPr>
          <p:cNvPr id="6" name="Picture 5">
            <a:extLst>
              <a:ext uri="{FF2B5EF4-FFF2-40B4-BE49-F238E27FC236}">
                <a16:creationId xmlns:a16="http://schemas.microsoft.com/office/drawing/2014/main" id="{E21A1051-E403-0E44-B029-C5EA1E8B3A72}"/>
              </a:ext>
            </a:extLst>
          </p:cNvPr>
          <p:cNvPicPr>
            <a:picLocks noChangeAspect="1"/>
          </p:cNvPicPr>
          <p:nvPr/>
        </p:nvPicPr>
        <p:blipFill rotWithShape="1">
          <a:blip r:embed="rId2"/>
          <a:srcRect b="56978"/>
          <a:stretch/>
        </p:blipFill>
        <p:spPr>
          <a:xfrm>
            <a:off x="-332118" y="739390"/>
            <a:ext cx="9808236" cy="3542908"/>
          </a:xfrm>
          <a:prstGeom prst="rect">
            <a:avLst/>
          </a:prstGeom>
          <a:effectLst/>
        </p:spPr>
      </p:pic>
      <p:sp>
        <p:nvSpPr>
          <p:cNvPr id="5" name="TextBox 4">
            <a:extLst>
              <a:ext uri="{FF2B5EF4-FFF2-40B4-BE49-F238E27FC236}">
                <a16:creationId xmlns:a16="http://schemas.microsoft.com/office/drawing/2014/main" id="{E3F4CDBE-0C13-0F47-A895-923DBDB432BC}"/>
              </a:ext>
            </a:extLst>
          </p:cNvPr>
          <p:cNvSpPr txBox="1"/>
          <p:nvPr/>
        </p:nvSpPr>
        <p:spPr>
          <a:xfrm>
            <a:off x="4600345" y="1377292"/>
            <a:ext cx="2315909" cy="369332"/>
          </a:xfrm>
          <a:prstGeom prst="rect">
            <a:avLst/>
          </a:prstGeom>
          <a:noFill/>
        </p:spPr>
        <p:txBody>
          <a:bodyPr wrap="square" rtlCol="0">
            <a:spAutoFit/>
          </a:bodyPr>
          <a:lstStyle/>
          <a:p>
            <a:r>
              <a:rPr lang="en-US" b="1" dirty="0">
                <a:solidFill>
                  <a:srgbClr val="FF0000"/>
                </a:solidFill>
              </a:rPr>
              <a:t>Load the module path</a:t>
            </a:r>
          </a:p>
        </p:txBody>
      </p:sp>
      <p:sp>
        <p:nvSpPr>
          <p:cNvPr id="7" name="TextBox 6">
            <a:extLst>
              <a:ext uri="{FF2B5EF4-FFF2-40B4-BE49-F238E27FC236}">
                <a16:creationId xmlns:a16="http://schemas.microsoft.com/office/drawing/2014/main" id="{57AA7AF1-F965-3C4D-A6D1-EC14C6CF6D66}"/>
              </a:ext>
            </a:extLst>
          </p:cNvPr>
          <p:cNvSpPr txBox="1"/>
          <p:nvPr/>
        </p:nvSpPr>
        <p:spPr>
          <a:xfrm>
            <a:off x="2805921" y="3130300"/>
            <a:ext cx="1824334" cy="369332"/>
          </a:xfrm>
          <a:prstGeom prst="rect">
            <a:avLst/>
          </a:prstGeom>
          <a:noFill/>
        </p:spPr>
        <p:txBody>
          <a:bodyPr wrap="square" rtlCol="0">
            <a:spAutoFit/>
          </a:bodyPr>
          <a:lstStyle/>
          <a:p>
            <a:r>
              <a:rPr lang="en-US" b="1" dirty="0">
                <a:solidFill>
                  <a:srgbClr val="FF0000"/>
                </a:solidFill>
              </a:rPr>
              <a:t>Load the module</a:t>
            </a:r>
          </a:p>
        </p:txBody>
      </p:sp>
    </p:spTree>
    <p:extLst>
      <p:ext uri="{BB962C8B-B14F-4D97-AF65-F5344CB8AC3E}">
        <p14:creationId xmlns:p14="http://schemas.microsoft.com/office/powerpoint/2010/main" val="1154825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22A1-0DD6-024D-A8D9-ACA39EB7BC9A}"/>
              </a:ext>
            </a:extLst>
          </p:cNvPr>
          <p:cNvSpPr>
            <a:spLocks noGrp="1"/>
          </p:cNvSpPr>
          <p:nvPr>
            <p:ph type="title"/>
          </p:nvPr>
        </p:nvSpPr>
        <p:spPr>
          <a:xfrm>
            <a:off x="0" y="0"/>
            <a:ext cx="9144000" cy="590180"/>
          </a:xfrm>
        </p:spPr>
        <p:txBody>
          <a:bodyPr wrap="square" anchor="ctr">
            <a:normAutofit/>
          </a:bodyPr>
          <a:lstStyle/>
          <a:p>
            <a:pPr>
              <a:lnSpc>
                <a:spcPct val="90000"/>
              </a:lnSpc>
            </a:pPr>
            <a:r>
              <a:rPr lang="en-US" sz="3400" dirty="0"/>
              <a:t>Measuring HIP kernel performance</a:t>
            </a:r>
          </a:p>
        </p:txBody>
      </p:sp>
      <p:sp>
        <p:nvSpPr>
          <p:cNvPr id="13" name="Content Placeholder 2">
            <a:extLst>
              <a:ext uri="{FF2B5EF4-FFF2-40B4-BE49-F238E27FC236}">
                <a16:creationId xmlns:a16="http://schemas.microsoft.com/office/drawing/2014/main" id="{E6C0EEDF-83A8-CA36-5716-AFCDF6F41C1A}"/>
              </a:ext>
            </a:extLst>
          </p:cNvPr>
          <p:cNvSpPr>
            <a:spLocks noGrp="1"/>
          </p:cNvSpPr>
          <p:nvPr>
            <p:ph sz="half" idx="1"/>
          </p:nvPr>
        </p:nvSpPr>
        <p:spPr>
          <a:xfrm>
            <a:off x="180870" y="772344"/>
            <a:ext cx="4314930" cy="3822279"/>
          </a:xfrm>
        </p:spPr>
        <p:txBody>
          <a:bodyPr/>
          <a:lstStyle/>
          <a:p>
            <a:r>
              <a:rPr lang="en-US" dirty="0"/>
              <a:t>Hip-stream – small program with 4+ kernels</a:t>
            </a:r>
          </a:p>
          <a:p>
            <a:endParaRPr lang="en-US" dirty="0"/>
          </a:p>
          <a:p>
            <a:endParaRPr lang="en-US" dirty="0"/>
          </a:p>
        </p:txBody>
      </p:sp>
      <p:pic>
        <p:nvPicPr>
          <p:cNvPr id="8" name="Picture 7">
            <a:extLst>
              <a:ext uri="{FF2B5EF4-FFF2-40B4-BE49-F238E27FC236}">
                <a16:creationId xmlns:a16="http://schemas.microsoft.com/office/drawing/2014/main" id="{CD27E7D3-EE8E-B641-A0C2-29A3D383E165}"/>
              </a:ext>
            </a:extLst>
          </p:cNvPr>
          <p:cNvPicPr>
            <a:picLocks noChangeAspect="1"/>
          </p:cNvPicPr>
          <p:nvPr/>
        </p:nvPicPr>
        <p:blipFill>
          <a:blip r:embed="rId2"/>
          <a:stretch>
            <a:fillRect/>
          </a:stretch>
        </p:blipFill>
        <p:spPr>
          <a:xfrm>
            <a:off x="4326835" y="1215945"/>
            <a:ext cx="4606149" cy="3155211"/>
          </a:xfrm>
          <a:prstGeom prst="rect">
            <a:avLst/>
          </a:prstGeom>
          <a:noFill/>
        </p:spPr>
      </p:pic>
      <p:sp>
        <p:nvSpPr>
          <p:cNvPr id="4" name="Footer Placeholder 3">
            <a:extLst>
              <a:ext uri="{FF2B5EF4-FFF2-40B4-BE49-F238E27FC236}">
                <a16:creationId xmlns:a16="http://schemas.microsoft.com/office/drawing/2014/main" id="{02ADD8EA-5932-9743-AFE7-8F3491CB4E18}"/>
              </a:ext>
            </a:extLst>
          </p:cNvPr>
          <p:cNvSpPr>
            <a:spLocks noGrp="1"/>
          </p:cNvSpPr>
          <p:nvPr>
            <p:ph type="ftr" sz="quarter" idx="11"/>
          </p:nvPr>
        </p:nvSpPr>
        <p:spPr>
          <a:xfrm>
            <a:off x="0" y="4776787"/>
            <a:ext cx="7158182" cy="366713"/>
          </a:xfrm>
        </p:spPr>
        <p:txBody>
          <a:bodyPr anchor="ctr">
            <a:normAutofit/>
          </a:bodyPr>
          <a:lstStyle/>
          <a:p>
            <a:pPr>
              <a:spcAft>
                <a:spcPts val="600"/>
              </a:spcAft>
              <a:defRPr/>
            </a:pPr>
            <a:r>
              <a:rPr lang="en-US"/>
              <a:t>RAPIDS2 Platform Readiness : TAU on Crusher - March 16, 2022</a:t>
            </a:r>
          </a:p>
        </p:txBody>
      </p:sp>
      <p:pic>
        <p:nvPicPr>
          <p:cNvPr id="9" name="Picture 8">
            <a:extLst>
              <a:ext uri="{FF2B5EF4-FFF2-40B4-BE49-F238E27FC236}">
                <a16:creationId xmlns:a16="http://schemas.microsoft.com/office/drawing/2014/main" id="{82D8C048-6981-A945-B638-BC1236513DF7}"/>
              </a:ext>
            </a:extLst>
          </p:cNvPr>
          <p:cNvPicPr>
            <a:picLocks noChangeAspect="1"/>
          </p:cNvPicPr>
          <p:nvPr/>
        </p:nvPicPr>
        <p:blipFill>
          <a:blip r:embed="rId3"/>
          <a:stretch>
            <a:fillRect/>
          </a:stretch>
        </p:blipFill>
        <p:spPr>
          <a:xfrm>
            <a:off x="4423161" y="688326"/>
            <a:ext cx="4648200" cy="446437"/>
          </a:xfrm>
          <a:prstGeom prst="rect">
            <a:avLst/>
          </a:prstGeom>
        </p:spPr>
      </p:pic>
      <p:pic>
        <p:nvPicPr>
          <p:cNvPr id="10" name="Picture 9">
            <a:extLst>
              <a:ext uri="{FF2B5EF4-FFF2-40B4-BE49-F238E27FC236}">
                <a16:creationId xmlns:a16="http://schemas.microsoft.com/office/drawing/2014/main" id="{76EB7164-9358-9746-AE62-FFD512268AEF}"/>
              </a:ext>
            </a:extLst>
          </p:cNvPr>
          <p:cNvPicPr>
            <a:picLocks noChangeAspect="1"/>
          </p:cNvPicPr>
          <p:nvPr/>
        </p:nvPicPr>
        <p:blipFill>
          <a:blip r:embed="rId4"/>
          <a:stretch>
            <a:fillRect/>
          </a:stretch>
        </p:blipFill>
        <p:spPr>
          <a:xfrm>
            <a:off x="598214" y="1750627"/>
            <a:ext cx="3480242" cy="2935078"/>
          </a:xfrm>
          <a:prstGeom prst="rect">
            <a:avLst/>
          </a:prstGeom>
        </p:spPr>
      </p:pic>
      <p:sp>
        <p:nvSpPr>
          <p:cNvPr id="11" name="TextBox 10">
            <a:extLst>
              <a:ext uri="{FF2B5EF4-FFF2-40B4-BE49-F238E27FC236}">
                <a16:creationId xmlns:a16="http://schemas.microsoft.com/office/drawing/2014/main" id="{7F1C19FD-0BD1-3B49-8A27-34D2BB7BCDA1}"/>
              </a:ext>
            </a:extLst>
          </p:cNvPr>
          <p:cNvSpPr txBox="1"/>
          <p:nvPr/>
        </p:nvSpPr>
        <p:spPr>
          <a:xfrm>
            <a:off x="2281919" y="1895433"/>
            <a:ext cx="1713239" cy="369332"/>
          </a:xfrm>
          <a:prstGeom prst="rect">
            <a:avLst/>
          </a:prstGeom>
          <a:noFill/>
        </p:spPr>
        <p:txBody>
          <a:bodyPr wrap="square" rtlCol="0">
            <a:spAutoFit/>
          </a:bodyPr>
          <a:lstStyle/>
          <a:p>
            <a:r>
              <a:rPr lang="en-US" b="1" dirty="0">
                <a:solidFill>
                  <a:srgbClr val="FF0000"/>
                </a:solidFill>
              </a:rPr>
              <a:t>Program output</a:t>
            </a:r>
          </a:p>
        </p:txBody>
      </p:sp>
      <p:sp>
        <p:nvSpPr>
          <p:cNvPr id="12" name="TextBox 11">
            <a:extLst>
              <a:ext uri="{FF2B5EF4-FFF2-40B4-BE49-F238E27FC236}">
                <a16:creationId xmlns:a16="http://schemas.microsoft.com/office/drawing/2014/main" id="{47CF3BD2-6670-2B45-A84A-D36D2B418980}"/>
              </a:ext>
            </a:extLst>
          </p:cNvPr>
          <p:cNvSpPr txBox="1"/>
          <p:nvPr/>
        </p:nvSpPr>
        <p:spPr>
          <a:xfrm>
            <a:off x="7204102" y="3218166"/>
            <a:ext cx="1318278" cy="369332"/>
          </a:xfrm>
          <a:prstGeom prst="rect">
            <a:avLst/>
          </a:prstGeom>
          <a:noFill/>
        </p:spPr>
        <p:txBody>
          <a:bodyPr wrap="square" rtlCol="0">
            <a:spAutoFit/>
          </a:bodyPr>
          <a:lstStyle/>
          <a:p>
            <a:r>
              <a:rPr lang="en-US" b="1" dirty="0">
                <a:solidFill>
                  <a:srgbClr val="FF0000"/>
                </a:solidFill>
              </a:rPr>
              <a:t>HIP kernels</a:t>
            </a:r>
          </a:p>
        </p:txBody>
      </p:sp>
    </p:spTree>
    <p:extLst>
      <p:ext uri="{BB962C8B-B14F-4D97-AF65-F5344CB8AC3E}">
        <p14:creationId xmlns:p14="http://schemas.microsoft.com/office/powerpoint/2010/main" val="207418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B334-B19A-C54F-9744-62B414949316}"/>
              </a:ext>
            </a:extLst>
          </p:cNvPr>
          <p:cNvSpPr>
            <a:spLocks noGrp="1"/>
          </p:cNvSpPr>
          <p:nvPr>
            <p:ph type="title"/>
          </p:nvPr>
        </p:nvSpPr>
        <p:spPr/>
        <p:txBody>
          <a:bodyPr/>
          <a:lstStyle/>
          <a:p>
            <a:r>
              <a:rPr lang="en-US" dirty="0"/>
              <a:t>Measuring HIP kernel performance</a:t>
            </a:r>
          </a:p>
        </p:txBody>
      </p:sp>
      <p:sp>
        <p:nvSpPr>
          <p:cNvPr id="3" name="Content Placeholder 2">
            <a:extLst>
              <a:ext uri="{FF2B5EF4-FFF2-40B4-BE49-F238E27FC236}">
                <a16:creationId xmlns:a16="http://schemas.microsoft.com/office/drawing/2014/main" id="{49B39357-5164-684D-8CB8-89FA40120217}"/>
              </a:ext>
            </a:extLst>
          </p:cNvPr>
          <p:cNvSpPr>
            <a:spLocks noGrp="1"/>
          </p:cNvSpPr>
          <p:nvPr>
            <p:ph sz="half" idx="1"/>
          </p:nvPr>
        </p:nvSpPr>
        <p:spPr/>
        <p:txBody>
          <a:bodyPr/>
          <a:lstStyle/>
          <a:p>
            <a:r>
              <a:rPr lang="en-US" dirty="0"/>
              <a:t>Just add </a:t>
            </a:r>
            <a:r>
              <a:rPr lang="en-US" b="1" dirty="0" err="1">
                <a:latin typeface="Courier New" panose="02070309020205020404" pitchFamily="49" charset="0"/>
                <a:cs typeface="Courier New" panose="02070309020205020404" pitchFamily="49" charset="0"/>
              </a:rPr>
              <a:t>tau_exec</a:t>
            </a:r>
            <a:r>
              <a:rPr lang="en-US" dirty="0">
                <a:cs typeface="Courier New" panose="02070309020205020404" pitchFamily="49" charset="0"/>
              </a:rPr>
              <a:t> </a:t>
            </a:r>
            <a:r>
              <a:rPr lang="en-US" dirty="0"/>
              <a:t>and arguments to the command (between </a:t>
            </a:r>
            <a:r>
              <a:rPr lang="en-US" dirty="0" err="1"/>
              <a:t>srun</a:t>
            </a:r>
            <a:r>
              <a:rPr lang="en-US" dirty="0"/>
              <a:t>/</a:t>
            </a:r>
            <a:r>
              <a:rPr lang="en-US" dirty="0" err="1"/>
              <a:t>mpirun</a:t>
            </a:r>
            <a:r>
              <a:rPr lang="en-US" dirty="0"/>
              <a:t> and application when applicable)</a:t>
            </a:r>
          </a:p>
          <a:p>
            <a:r>
              <a:rPr lang="en-US" b="1" dirty="0">
                <a:latin typeface="Courier New" panose="02070309020205020404" pitchFamily="49" charset="0"/>
                <a:cs typeface="Courier New" panose="02070309020205020404" pitchFamily="49" charset="0"/>
              </a:rPr>
              <a:t>tau-config</a:t>
            </a:r>
            <a:r>
              <a:rPr lang="en-US" dirty="0"/>
              <a:t> shows available configs</a:t>
            </a:r>
          </a:p>
        </p:txBody>
      </p:sp>
      <p:pic>
        <p:nvPicPr>
          <p:cNvPr id="9" name="Content Placeholder 8">
            <a:extLst>
              <a:ext uri="{FF2B5EF4-FFF2-40B4-BE49-F238E27FC236}">
                <a16:creationId xmlns:a16="http://schemas.microsoft.com/office/drawing/2014/main" id="{001BE183-D7FD-BF46-94CD-9343BB6D371F}"/>
              </a:ext>
            </a:extLst>
          </p:cNvPr>
          <p:cNvPicPr>
            <a:picLocks noGrp="1" noChangeAspect="1"/>
          </p:cNvPicPr>
          <p:nvPr>
            <p:ph sz="half" idx="2"/>
          </p:nvPr>
        </p:nvPicPr>
        <p:blipFill rotWithShape="1">
          <a:blip r:embed="rId2"/>
          <a:srcRect b="621"/>
          <a:stretch/>
        </p:blipFill>
        <p:spPr>
          <a:xfrm>
            <a:off x="3790643" y="1531577"/>
            <a:ext cx="5314317" cy="3063046"/>
          </a:xfrm>
          <a:prstGeom prst="rect">
            <a:avLst/>
          </a:prstGeom>
        </p:spPr>
      </p:pic>
      <p:sp>
        <p:nvSpPr>
          <p:cNvPr id="5" name="Footer Placeholder 4">
            <a:extLst>
              <a:ext uri="{FF2B5EF4-FFF2-40B4-BE49-F238E27FC236}">
                <a16:creationId xmlns:a16="http://schemas.microsoft.com/office/drawing/2014/main" id="{9ED3689A-C43D-4645-8E63-1FC2EA2EE923}"/>
              </a:ext>
            </a:extLst>
          </p:cNvPr>
          <p:cNvSpPr>
            <a:spLocks noGrp="1"/>
          </p:cNvSpPr>
          <p:nvPr>
            <p:ph type="ftr" sz="quarter" idx="11"/>
          </p:nvPr>
        </p:nvSpPr>
        <p:spPr/>
        <p:txBody>
          <a:bodyPr/>
          <a:lstStyle/>
          <a:p>
            <a:pPr>
              <a:defRPr/>
            </a:pPr>
            <a:r>
              <a:rPr lang="en-US"/>
              <a:t>RAPIDS2 Platform Readiness : TAU on Crusher - March 16, 2022</a:t>
            </a:r>
            <a:endParaRPr lang="en-US" dirty="0"/>
          </a:p>
        </p:txBody>
      </p:sp>
      <p:cxnSp>
        <p:nvCxnSpPr>
          <p:cNvPr id="11" name="Straight Arrow Connector 10">
            <a:extLst>
              <a:ext uri="{FF2B5EF4-FFF2-40B4-BE49-F238E27FC236}">
                <a16:creationId xmlns:a16="http://schemas.microsoft.com/office/drawing/2014/main" id="{6A2DC107-996D-9243-9629-50CF8FE013A2}"/>
              </a:ext>
            </a:extLst>
          </p:cNvPr>
          <p:cNvCxnSpPr>
            <a:cxnSpLocks/>
          </p:cNvCxnSpPr>
          <p:nvPr/>
        </p:nvCxnSpPr>
        <p:spPr>
          <a:xfrm>
            <a:off x="4358356" y="1081870"/>
            <a:ext cx="1213502" cy="392280"/>
          </a:xfrm>
          <a:prstGeom prst="straightConnector1">
            <a:avLst/>
          </a:prstGeom>
          <a:ln w="34925">
            <a:solidFill>
              <a:srgbClr val="FF0000"/>
            </a:solidFill>
            <a:tailEnd type="triangle" w="lg" len="lg"/>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8310B1E-5BB6-6E4C-8B7B-C434146755B0}"/>
              </a:ext>
            </a:extLst>
          </p:cNvPr>
          <p:cNvSpPr txBox="1"/>
          <p:nvPr/>
        </p:nvSpPr>
        <p:spPr>
          <a:xfrm>
            <a:off x="5310154" y="732390"/>
            <a:ext cx="3696056" cy="646331"/>
          </a:xfrm>
          <a:prstGeom prst="rect">
            <a:avLst/>
          </a:prstGeom>
          <a:noFill/>
        </p:spPr>
        <p:txBody>
          <a:bodyPr wrap="square" rtlCol="0">
            <a:spAutoFit/>
          </a:bodyPr>
          <a:lstStyle/>
          <a:p>
            <a:r>
              <a:rPr lang="en-US" i="1" dirty="0"/>
              <a:t>“use </a:t>
            </a:r>
            <a:r>
              <a:rPr lang="en-US" i="1" dirty="0" err="1"/>
              <a:t>serial,rocprofiler</a:t>
            </a:r>
            <a:r>
              <a:rPr lang="en-US" i="1" dirty="0"/>
              <a:t> configuration with HIP/</a:t>
            </a:r>
            <a:r>
              <a:rPr lang="en-US" i="1" dirty="0" err="1"/>
              <a:t>ROCm</a:t>
            </a:r>
            <a:r>
              <a:rPr lang="en-US" i="1" dirty="0"/>
              <a:t> support enabled”</a:t>
            </a:r>
          </a:p>
        </p:txBody>
      </p:sp>
    </p:spTree>
    <p:extLst>
      <p:ext uri="{BB962C8B-B14F-4D97-AF65-F5344CB8AC3E}">
        <p14:creationId xmlns:p14="http://schemas.microsoft.com/office/powerpoint/2010/main" val="584764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APEX_Kickoff_Meeting_2" id="{161A87DE-C582-1F42-8478-E7F6ED46EB44}" vid="{6F1CA0D8-E402-7247-A537-5D71FB35D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9004</TotalTime>
  <Words>1965</Words>
  <Application>Microsoft Macintosh PowerPoint</Application>
  <PresentationFormat>On-screen Show (16:9)</PresentationFormat>
  <Paragraphs>198</Paragraphs>
  <Slides>32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Courier New</vt:lpstr>
      <vt:lpstr>Office Theme</vt:lpstr>
      <vt:lpstr>TAU on Crusher : Latest support and how to use it</vt:lpstr>
      <vt:lpstr>Crusher : Brief overview</vt:lpstr>
      <vt:lpstr>Crusher node diagram</vt:lpstr>
      <vt:lpstr>TAU : brief overview</vt:lpstr>
      <vt:lpstr>Platform Readiness side note</vt:lpstr>
      <vt:lpstr>Where is TAU installed on Crusher?</vt:lpstr>
      <vt:lpstr>How do I use it?</vt:lpstr>
      <vt:lpstr>Measuring HIP kernel performance</vt:lpstr>
      <vt:lpstr>Measuring HIP kernel performance</vt:lpstr>
      <vt:lpstr>Pprof output, timers</vt:lpstr>
      <vt:lpstr>Pprof output, counters</vt:lpstr>
      <vt:lpstr>ParaProf view of same data</vt:lpstr>
      <vt:lpstr>Rocprofiler : available metrics</vt:lpstr>
      <vt:lpstr>Tracing support uses RocTracer</vt:lpstr>
      <vt:lpstr>APEX : how is it different from TAU?</vt:lpstr>
      <vt:lpstr>APEX examples – Octo-Tiger (HPX)</vt:lpstr>
      <vt:lpstr>APEX usage</vt:lpstr>
      <vt:lpstr>Same hip-stream example</vt:lpstr>
      <vt:lpstr>Same hip-stream example</vt:lpstr>
      <vt:lpstr>Same hip-stream example</vt:lpstr>
      <vt:lpstr>APEX task graphs, trees</vt:lpstr>
      <vt:lpstr>APEX tracing</vt:lpstr>
      <vt:lpstr>APEX Monitoring Data</vt:lpstr>
      <vt:lpstr>APEX Sampled Metrics</vt:lpstr>
      <vt:lpstr>Kokkos example using HIP and C++ threads</vt:lpstr>
      <vt:lpstr>Kokkos example : Task graph</vt:lpstr>
      <vt:lpstr>Kokkos example : Task tree</vt:lpstr>
      <vt:lpstr>Kokkos example : Trace</vt:lpstr>
      <vt:lpstr>TAU vs APEX</vt:lpstr>
      <vt:lpstr>Usage in RAPIDS2</vt:lpstr>
      <vt:lpstr>Final thoughts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TAU Measurement of I/O</dc:title>
  <dc:creator>Kevin Huck</dc:creator>
  <cp:lastModifiedBy>Kevin Huck</cp:lastModifiedBy>
  <cp:revision>172</cp:revision>
  <cp:lastPrinted>2022-02-23T04:10:12Z</cp:lastPrinted>
  <dcterms:created xsi:type="dcterms:W3CDTF">2018-06-19T16:06:09Z</dcterms:created>
  <dcterms:modified xsi:type="dcterms:W3CDTF">2022-03-16T18:31:50Z</dcterms:modified>
</cp:coreProperties>
</file>