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99" r:id="rId2"/>
    <p:sldId id="335" r:id="rId3"/>
    <p:sldId id="339" r:id="rId4"/>
    <p:sldId id="343" r:id="rId5"/>
    <p:sldId id="337" r:id="rId6"/>
    <p:sldId id="340" r:id="rId7"/>
    <p:sldId id="344" r:id="rId8"/>
    <p:sldId id="345" r:id="rId9"/>
    <p:sldId id="346" r:id="rId10"/>
    <p:sldId id="347" r:id="rId11"/>
    <p:sldId id="348" r:id="rId12"/>
    <p:sldId id="315" r:id="rId13"/>
    <p:sldId id="31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85"/>
    <p:restoredTop sz="95707"/>
  </p:normalViewPr>
  <p:slideViewPr>
    <p:cSldViewPr snapToGrid="0" snapToObjects="1">
      <p:cViewPr varScale="1">
        <p:scale>
          <a:sx n="119" d="100"/>
          <a:sy n="119" d="100"/>
        </p:scale>
        <p:origin x="744" y="19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0B35F-38CE-D349-9772-89AA977DCBED}" type="datetimeFigureOut">
              <a:rPr lang="en-US" smtClean="0"/>
              <a:t>5/18/24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AF333-573D-BF46-8E16-6740ADB639CC}" type="slidenum">
              <a:rPr lang="en-US" smtClean="0"/>
              <a:t>‹#›</a:t>
            </a:fld>
            <a:endParaRPr lang="en-US"/>
          </a:p>
        </p:txBody>
      </p:sp>
    </p:spTree>
    <p:extLst>
      <p:ext uri="{BB962C8B-B14F-4D97-AF65-F5344CB8AC3E}">
        <p14:creationId xmlns:p14="http://schemas.microsoft.com/office/powerpoint/2010/main" val="4070753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9.em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7_Section Head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106C15-CEF4-CB7E-6B54-D028633A6D99}"/>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82200DC2-7405-FD39-8CAF-B7EF755A1660}"/>
              </a:ext>
            </a:extLst>
          </p:cNvPr>
          <p:cNvSpPr/>
          <p:nvPr userDrawn="1"/>
        </p:nvSpPr>
        <p:spPr>
          <a:xfrm>
            <a:off x="346957" y="1104900"/>
            <a:ext cx="10538757" cy="4185761"/>
          </a:xfrm>
          <a:prstGeom prst="rect">
            <a:avLst/>
          </a:prstGeom>
        </p:spPr>
        <p:txBody>
          <a:bodyPr wrap="square">
            <a:spAutoFit/>
          </a:bodyPr>
          <a:lstStyle/>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Follow the sample pages in the template to assure a consistent look in our presentations.</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Source Sans typeface as shown in the template.</a:t>
            </a:r>
          </a:p>
          <a:p>
            <a:pPr marL="285750" indent="-285750">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the University of Oregon’s brand colors found in the template’s color palette.</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Keep the text on your slide to a minimum. Use abbreviated points of information that you speak to further during the presentation. Speaker notes are visible to you during your presentation to help you narrate through your slides.</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Use images to reinforce what you say. Images plus speech equals attention and retention.</a:t>
            </a:r>
          </a:p>
          <a:p>
            <a:pPr marL="285750" lvl="0" indent="-285750" defTabSz="2437627">
              <a:lnSpc>
                <a:spcPct val="100000"/>
              </a:lnSpc>
              <a:spcAft>
                <a:spcPts val="1200"/>
              </a:spcAft>
              <a:buClr>
                <a:schemeClr val="tx2"/>
              </a:buClr>
              <a:buFont typeface="Wingdings" pitchFamily="2" charset="2"/>
              <a:buChar char="§"/>
              <a:tabLst/>
            </a:pPr>
            <a:r>
              <a:rPr lang="en-US" sz="1800" b="0" i="0" dirty="0">
                <a:ln>
                  <a:noFill/>
                </a:ln>
                <a:solidFill>
                  <a:schemeClr val="tx1"/>
                </a:solidFill>
                <a:latin typeface="Source Sans Pro" panose="020B0503030403020204" pitchFamily="34" charset="0"/>
              </a:rPr>
              <a:t>It’s not the amount of slides you have…it’s the time spent on them. One slide with three pieces of information may take you three minutes to speak to. In the meantime, your audience is reading ahead or looking back, missing what you are saying. That same information, separated into three slides, will still take you three minutes to speak to, but your audience’s attention is firmly focused on the topic you’re speaking to.</a:t>
            </a:r>
          </a:p>
        </p:txBody>
      </p:sp>
      <p:pic>
        <p:nvPicPr>
          <p:cNvPr id="14" name="Picture 13" descr="A picture containing text, sign&#10;&#10;Description automatically generated">
            <a:extLst>
              <a:ext uri="{FF2B5EF4-FFF2-40B4-BE49-F238E27FC236}">
                <a16:creationId xmlns:a16="http://schemas.microsoft.com/office/drawing/2014/main" id="{9DD8C23D-D909-AE0C-62AA-78DF8BB8CE0B}"/>
              </a:ext>
            </a:extLst>
          </p:cNvPr>
          <p:cNvPicPr>
            <a:picLocks noChangeAspect="1"/>
          </p:cNvPicPr>
          <p:nvPr userDrawn="1"/>
        </p:nvPicPr>
        <p:blipFill>
          <a:blip r:embed="rId2"/>
          <a:stretch>
            <a:fillRect/>
          </a:stretch>
        </p:blipFill>
        <p:spPr>
          <a:xfrm>
            <a:off x="419101" y="6053105"/>
            <a:ext cx="2186776" cy="461995"/>
          </a:xfrm>
          <a:prstGeom prst="rect">
            <a:avLst/>
          </a:prstGeom>
        </p:spPr>
      </p:pic>
      <p:sp>
        <p:nvSpPr>
          <p:cNvPr id="2" name="TextBox 1">
            <a:extLst>
              <a:ext uri="{FF2B5EF4-FFF2-40B4-BE49-F238E27FC236}">
                <a16:creationId xmlns:a16="http://schemas.microsoft.com/office/drawing/2014/main" id="{60D19ECE-057F-03ED-28A1-E929E49D8DEA}"/>
              </a:ext>
            </a:extLst>
          </p:cNvPr>
          <p:cNvSpPr txBox="1"/>
          <p:nvPr userDrawn="1"/>
        </p:nvSpPr>
        <p:spPr>
          <a:xfrm>
            <a:off x="334078" y="283336"/>
            <a:ext cx="11425943" cy="523220"/>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2"/>
                </a:solidFill>
                <a:effectLst/>
                <a:uLnTx/>
                <a:uFillTx/>
                <a:latin typeface="Source Sans Pro" panose="020B0503030403020204" pitchFamily="34" charset="0"/>
                <a:ea typeface="+mj-ea"/>
                <a:cs typeface="+mj-cs"/>
              </a:rPr>
              <a:t>GENERAL SLIDE DESIGN PRINCIPLES AND PRESENTATION TIPS</a:t>
            </a:r>
            <a:endParaRPr lang="en-US" sz="2800" b="1" i="0" dirty="0">
              <a:solidFill>
                <a:schemeClr val="tx2"/>
              </a:solidFill>
              <a:latin typeface="Source Sans Pro" panose="020B0503030403020204" pitchFamily="34" charset="0"/>
            </a:endParaRPr>
          </a:p>
        </p:txBody>
      </p:sp>
      <p:pic>
        <p:nvPicPr>
          <p:cNvPr id="6" name="Picture 5">
            <a:extLst>
              <a:ext uri="{FF2B5EF4-FFF2-40B4-BE49-F238E27FC236}">
                <a16:creationId xmlns:a16="http://schemas.microsoft.com/office/drawing/2014/main" id="{5815BE79-2CBF-553E-A5E1-4D504B1965BF}"/>
              </a:ext>
            </a:extLst>
          </p:cNvPr>
          <p:cNvPicPr>
            <a:picLocks noChangeAspect="1"/>
          </p:cNvPicPr>
          <p:nvPr userDrawn="1"/>
        </p:nvPicPr>
        <p:blipFill>
          <a:blip r:embed="rId3"/>
          <a:stretch>
            <a:fillRect/>
          </a:stretch>
        </p:blipFill>
        <p:spPr>
          <a:xfrm>
            <a:off x="11130397" y="6069476"/>
            <a:ext cx="642500" cy="445624"/>
          </a:xfrm>
          <a:prstGeom prst="rect">
            <a:avLst/>
          </a:prstGeom>
        </p:spPr>
      </p:pic>
      <p:sp>
        <p:nvSpPr>
          <p:cNvPr id="13" name="Google Shape;56;p30">
            <a:extLst>
              <a:ext uri="{FF2B5EF4-FFF2-40B4-BE49-F238E27FC236}">
                <a16:creationId xmlns:a16="http://schemas.microsoft.com/office/drawing/2014/main" id="{5D9374AE-9842-6981-7A8F-E5B0E47E4E2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2002839590"/>
      </p:ext>
    </p:extLst>
  </p:cSld>
  <p:clrMapOvr>
    <a:masterClrMapping/>
  </p:clrMapOvr>
  <p:extLst>
    <p:ext uri="{DCECCB84-F9BA-43D5-87BE-67443E8EF086}">
      <p15:sldGuideLst xmlns:p15="http://schemas.microsoft.com/office/powerpoint/2012/main">
        <p15:guide id="1" orient="horz" pos="3576" userDrawn="1">
          <p15:clr>
            <a:srgbClr val="FBAE40"/>
          </p15:clr>
        </p15:guide>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4104" userDrawn="1">
          <p15:clr>
            <a:srgbClr val="FBAE40"/>
          </p15:clr>
        </p15:guide>
        <p15:guide id="7" orient="horz" pos="3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43CA22-18A8-2D3A-B1B7-6A0AAF2F9734}"/>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8" name="Picture 7">
            <a:extLst>
              <a:ext uri="{FF2B5EF4-FFF2-40B4-BE49-F238E27FC236}">
                <a16:creationId xmlns:a16="http://schemas.microsoft.com/office/drawing/2014/main" id="{AD88E524-F39E-2DC0-CA77-58A75A965FF5}"/>
              </a:ext>
            </a:extLst>
          </p:cNvPr>
          <p:cNvPicPr>
            <a:picLocks noChangeAspect="1"/>
          </p:cNvPicPr>
          <p:nvPr userDrawn="1"/>
        </p:nvPicPr>
        <p:blipFill rotWithShape="1">
          <a:blip r:embed="rId3">
            <a:alphaModFix amt="50000"/>
          </a:blip>
          <a:srcRect t="53033" r="46972"/>
          <a:stretch/>
        </p:blipFill>
        <p:spPr>
          <a:xfrm>
            <a:off x="4851769" y="0"/>
            <a:ext cx="7340231" cy="6484924"/>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2" name="Text Placeholder 5">
            <a:extLst>
              <a:ext uri="{FF2B5EF4-FFF2-40B4-BE49-F238E27FC236}">
                <a16:creationId xmlns:a16="http://schemas.microsoft.com/office/drawing/2014/main" id="{D24EBD9D-C360-ED29-E7AE-17BBAA0FD0FD}"/>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2209576843"/>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018965-7BF0-342D-5840-C8914F1C7453}"/>
              </a:ext>
            </a:extLst>
          </p:cNvPr>
          <p:cNvPicPr>
            <a:picLocks noChangeAspect="1"/>
          </p:cNvPicPr>
          <p:nvPr userDrawn="1"/>
        </p:nvPicPr>
        <p:blipFill>
          <a:blip r:embed="rId2"/>
          <a:stretch>
            <a:fillRect/>
          </a:stretch>
        </p:blipFill>
        <p:spPr>
          <a:xfrm>
            <a:off x="11130398" y="6079549"/>
            <a:ext cx="642501" cy="445624"/>
          </a:xfrm>
          <a:prstGeom prst="rect">
            <a:avLst/>
          </a:prstGeom>
        </p:spPr>
      </p:pic>
      <p:pic>
        <p:nvPicPr>
          <p:cNvPr id="2" name="Picture 1">
            <a:extLst>
              <a:ext uri="{FF2B5EF4-FFF2-40B4-BE49-F238E27FC236}">
                <a16:creationId xmlns:a16="http://schemas.microsoft.com/office/drawing/2014/main" id="{C551FECE-3B4C-B180-6E9F-83A9E5DAB7F1}"/>
              </a:ext>
            </a:extLst>
          </p:cNvPr>
          <p:cNvPicPr>
            <a:picLocks noChangeAspect="1"/>
          </p:cNvPicPr>
          <p:nvPr userDrawn="1"/>
        </p:nvPicPr>
        <p:blipFill rotWithShape="1">
          <a:blip r:embed="rId3">
            <a:alphaModFix amt="50000"/>
          </a:blip>
          <a:srcRect l="29116" t="11050" r="-1844" b="48041"/>
          <a:stretch/>
        </p:blipFill>
        <p:spPr>
          <a:xfrm flipH="1" flipV="1">
            <a:off x="505095" y="-1"/>
            <a:ext cx="12192000" cy="6858000"/>
          </a:xfrm>
          <a:prstGeom prst="rect">
            <a:avLst/>
          </a:prstGeom>
        </p:spPr>
      </p:pic>
      <p:pic>
        <p:nvPicPr>
          <p:cNvPr id="6" name="Picture 5" descr="Text&#10;&#10;Description automatically generated with medium confidence">
            <a:extLst>
              <a:ext uri="{FF2B5EF4-FFF2-40B4-BE49-F238E27FC236}">
                <a16:creationId xmlns:a16="http://schemas.microsoft.com/office/drawing/2014/main" id="{4AF5D9A2-A99B-05A8-2132-3F092D4E197A}"/>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4" name="Google Shape;56;p30">
            <a:extLst>
              <a:ext uri="{FF2B5EF4-FFF2-40B4-BE49-F238E27FC236}">
                <a16:creationId xmlns:a16="http://schemas.microsoft.com/office/drawing/2014/main" id="{9278D9D5-64FA-806F-DD93-4563DA8600D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7" name="Text Placeholder 5">
            <a:extLst>
              <a:ext uri="{FF2B5EF4-FFF2-40B4-BE49-F238E27FC236}">
                <a16:creationId xmlns:a16="http://schemas.microsoft.com/office/drawing/2014/main" id="{4814029D-AA86-6026-2B19-33D315BEE918}"/>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35421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1DB63D-7EEE-CCDB-485E-8A909BB497FE}"/>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98B3848-E596-61FF-4E93-EE42BD294F5E}"/>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pic>
        <p:nvPicPr>
          <p:cNvPr id="9" name="Picture 8" descr="Text&#10;&#10;Description automatically generated with medium confidence">
            <a:extLst>
              <a:ext uri="{FF2B5EF4-FFF2-40B4-BE49-F238E27FC236}">
                <a16:creationId xmlns:a16="http://schemas.microsoft.com/office/drawing/2014/main" id="{2F5DA2A2-DC3A-C1D1-D316-CB9CB6432E09}"/>
              </a:ext>
            </a:extLst>
          </p:cNvPr>
          <p:cNvPicPr>
            <a:picLocks noChangeAspect="1"/>
          </p:cNvPicPr>
          <p:nvPr userDrawn="1"/>
        </p:nvPicPr>
        <p:blipFill>
          <a:blip r:embed="rId4"/>
          <a:stretch>
            <a:fillRect/>
          </a:stretch>
        </p:blipFill>
        <p:spPr>
          <a:xfrm>
            <a:off x="419101" y="6053104"/>
            <a:ext cx="2186776" cy="461995"/>
          </a:xfrm>
          <a:prstGeom prst="rect">
            <a:avLst/>
          </a:prstGeom>
        </p:spPr>
      </p:pic>
      <p:sp>
        <p:nvSpPr>
          <p:cNvPr id="13" name="Google Shape;56;p30">
            <a:extLst>
              <a:ext uri="{FF2B5EF4-FFF2-40B4-BE49-F238E27FC236}">
                <a16:creationId xmlns:a16="http://schemas.microsoft.com/office/drawing/2014/main" id="{3C186589-EF24-1E20-0AC4-94895B5F4A4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sp>
        <p:nvSpPr>
          <p:cNvPr id="14" name="Text Placeholder 5">
            <a:extLst>
              <a:ext uri="{FF2B5EF4-FFF2-40B4-BE49-F238E27FC236}">
                <a16:creationId xmlns:a16="http://schemas.microsoft.com/office/drawing/2014/main" id="{497CE3BD-C097-5252-7F17-DAEE1CCB367A}"/>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bg1"/>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1764964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57AB82-CBCD-8C51-0CEE-BC6F83ADDC51}"/>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68780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6322E5-8DD9-B569-B145-4A3571D586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613" y="1104900"/>
            <a:ext cx="11444287" cy="4265613"/>
          </a:xfrm>
          <a:prstGeom prst="rect">
            <a:avLst/>
          </a:prstGeom>
        </p:spPr>
        <p:txBody>
          <a:bodyPr/>
          <a:lstStyle>
            <a:lvl1pPr marL="0" indent="0">
              <a:buFont typeface="Arial" panose="020B0604020202020204" pitchFamily="34" charset="0"/>
              <a:buNone/>
              <a:defRPr sz="2400" b="0" i="0">
                <a:latin typeface="Source Sans Pro" panose="020B0503030403020204" pitchFamily="34" charset="0"/>
              </a:defRPr>
            </a:lvl1pPr>
            <a:lvl2pPr>
              <a:defRPr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p:txBody>
      </p:sp>
    </p:spTree>
    <p:extLst>
      <p:ext uri="{BB962C8B-B14F-4D97-AF65-F5344CB8AC3E}">
        <p14:creationId xmlns:p14="http://schemas.microsoft.com/office/powerpoint/2010/main" val="428634963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40C61A-8E7A-3BAC-123E-853F296EA87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33" y="1623060"/>
            <a:ext cx="11444768" cy="4265613"/>
          </a:xfrm>
          <a:prstGeom prst="rect">
            <a:avLst/>
          </a:prstGeom>
        </p:spPr>
        <p:txBody>
          <a:bodyPr/>
          <a:lstStyle>
            <a:lvl1pPr marL="230188" indent="-230188">
              <a:buClr>
                <a:schemeClr val="tx2"/>
              </a:buClr>
              <a:buFont typeface="Wingdings" pitchFamily="2" charset="2"/>
              <a:buChar char="§"/>
              <a:tabLst/>
              <a:defRPr sz="2000" b="0" i="0">
                <a:latin typeface="Source Sans Pro" panose="020B0503030403020204" pitchFamily="34" charset="0"/>
              </a:defRPr>
            </a:lvl1pPr>
            <a:lvl2pPr marL="742950" indent="-285750">
              <a:buClr>
                <a:schemeClr val="tx2"/>
              </a:buClr>
              <a:buFont typeface="System Font Regular"/>
              <a:buChar char="–"/>
              <a:tabLst/>
              <a:defRPr sz="20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20PT </a:t>
            </a:r>
          </a:p>
          <a:p>
            <a:pPr lvl="1"/>
            <a:r>
              <a:rPr lang="en-US" dirty="0"/>
              <a:t>Body Text: Source Sans Pro – 18PT </a:t>
            </a:r>
          </a:p>
        </p:txBody>
      </p:sp>
      <p:sp>
        <p:nvSpPr>
          <p:cNvPr id="6" name="Text Placeholder 5">
            <a:extLst>
              <a:ext uri="{FF2B5EF4-FFF2-40B4-BE49-F238E27FC236}">
                <a16:creationId xmlns:a16="http://schemas.microsoft.com/office/drawing/2014/main" id="{B7C8F9A7-0BA7-B36C-9561-CDBC6F30A8B4}"/>
              </a:ext>
            </a:extLst>
          </p:cNvPr>
          <p:cNvSpPr>
            <a:spLocks noGrp="1"/>
          </p:cNvSpPr>
          <p:nvPr>
            <p:ph type="body" sz="quarter" idx="11" hasCustomPrompt="1"/>
          </p:nvPr>
        </p:nvSpPr>
        <p:spPr>
          <a:xfrm>
            <a:off x="328613" y="1104900"/>
            <a:ext cx="11469687" cy="518160"/>
          </a:xfrm>
          <a:prstGeom prst="rect">
            <a:avLst/>
          </a:prstGeom>
        </p:spPr>
        <p:txBody>
          <a:bodyPr/>
          <a:lstStyle>
            <a:lvl1pPr marL="0" indent="0">
              <a:buNone/>
              <a:defRPr sz="2400" b="0" i="0">
                <a:latin typeface="Source Sans Pro" panose="020B0503030403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edit Master text styles : Body Text Source Sans Pro – 24pt</a:t>
            </a:r>
          </a:p>
        </p:txBody>
      </p:sp>
    </p:spTree>
    <p:extLst>
      <p:ext uri="{BB962C8B-B14F-4D97-AF65-F5344CB8AC3E}">
        <p14:creationId xmlns:p14="http://schemas.microsoft.com/office/powerpoint/2010/main" val="87600399"/>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12A760-2A0F-F3B4-5ED6-6153E217556E}"/>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930159"/>
            <a:ext cx="11444768" cy="5005111"/>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spTree>
    <p:extLst>
      <p:ext uri="{BB962C8B-B14F-4D97-AF65-F5344CB8AC3E}">
        <p14:creationId xmlns:p14="http://schemas.microsoft.com/office/powerpoint/2010/main" val="1651321467"/>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BC9941-2365-C8F7-441A-32E266CAF454}"/>
              </a:ext>
            </a:extLst>
          </p:cNvPr>
          <p:cNvPicPr>
            <a:picLocks noChangeAspect="1"/>
          </p:cNvPicPr>
          <p:nvPr userDrawn="1"/>
        </p:nvPicPr>
        <p:blipFill rotWithShape="1">
          <a:blip r:embed="rId2"/>
          <a:srcRect l="3557" t="10841" r="26826" b="10841"/>
          <a:stretch/>
        </p:blipFill>
        <p:spPr>
          <a:xfrm>
            <a:off x="0" y="0"/>
            <a:ext cx="12192000" cy="6858000"/>
          </a:xfrm>
          <a:prstGeom prst="rect">
            <a:avLst/>
          </a:prstGeom>
        </p:spPr>
      </p:pic>
      <p:sp>
        <p:nvSpPr>
          <p:cNvPr id="33" name="Google Shape;45;p28">
            <a:extLst>
              <a:ext uri="{FF2B5EF4-FFF2-40B4-BE49-F238E27FC236}">
                <a16:creationId xmlns:a16="http://schemas.microsoft.com/office/drawing/2014/main" id="{8B225902-0B72-B34D-C190-021EF2AA1385}"/>
              </a:ext>
            </a:extLst>
          </p:cNvPr>
          <p:cNvSpPr txBox="1">
            <a:spLocks noGrp="1"/>
          </p:cNvSpPr>
          <p:nvPr>
            <p:ph type="ctrTitle" hasCustomPrompt="1"/>
          </p:nvPr>
        </p:nvSpPr>
        <p:spPr>
          <a:xfrm>
            <a:off x="328132" y="301357"/>
            <a:ext cx="11469481" cy="578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3600"/>
              <a:buFont typeface="Arial"/>
              <a:buNone/>
              <a:defRPr sz="2800" b="1" i="0">
                <a:solidFill>
                  <a:schemeClr val="tx2"/>
                </a:solidFill>
                <a:latin typeface="Source Sans Pro" panose="020B0503030403020204" pitchFamily="34" charset="0"/>
                <a:ea typeface="Source Serif Pro" panose="02040603050405020204" pitchFamily="18" charset="0"/>
                <a:cs typeface="Arial" panose="020B06040202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t>HEADLINE: ALL-CAPS SOURCE SANS PRO BOLD – 24PT </a:t>
            </a:r>
          </a:p>
        </p:txBody>
      </p:sp>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230D7478-DEA2-F6E2-9A21-0E05E2FE1216}"/>
              </a:ext>
            </a:extLst>
          </p:cNvPr>
          <p:cNvSpPr>
            <a:spLocks noGrp="1"/>
          </p:cNvSpPr>
          <p:nvPr>
            <p:ph type="body" sz="quarter" idx="10" hasCustomPrompt="1"/>
          </p:nvPr>
        </p:nvSpPr>
        <p:spPr>
          <a:xfrm>
            <a:off x="328129" y="1104900"/>
            <a:ext cx="11444768" cy="4265613"/>
          </a:xfrm>
          <a:prstGeom prst="rect">
            <a:avLst/>
          </a:prstGeom>
        </p:spPr>
        <p:txBody>
          <a:bodyPr/>
          <a:lstStyle>
            <a:lvl1pPr marL="230188" indent="-230188">
              <a:buClr>
                <a:schemeClr val="tx2"/>
              </a:buClr>
              <a:buFont typeface="Wingdings" pitchFamily="2" charset="2"/>
              <a:buChar char="§"/>
              <a:tabLst/>
              <a:defRPr sz="2400" b="0" i="0">
                <a:latin typeface="Source Sans Pro" panose="020B0503030403020204" pitchFamily="34" charset="0"/>
              </a:defRPr>
            </a:lvl1pPr>
            <a:lvl2pPr marL="742950" indent="-285750">
              <a:buClr>
                <a:schemeClr val="tx2"/>
              </a:buClr>
              <a:buFont typeface="System Font Regular"/>
              <a:buChar char="–"/>
              <a:tabLst/>
              <a:defRPr sz="2400" b="0" i="0">
                <a:latin typeface="Source Sans Pro" panose="020B0503030403020204" pitchFamily="34" charset="0"/>
              </a:defRPr>
            </a:lvl2pPr>
            <a:lvl3pPr>
              <a:defRPr b="0" i="0">
                <a:latin typeface="Source Sans Pro" panose="020B0503030403020204" pitchFamily="34" charset="0"/>
              </a:defRPr>
            </a:lvl3pPr>
            <a:lvl4pPr>
              <a:defRPr b="0" i="0">
                <a:latin typeface="Source Sans Pro" panose="020B0503030403020204" pitchFamily="34" charset="0"/>
              </a:defRPr>
            </a:lvl4pPr>
            <a:lvl5pPr>
              <a:defRPr b="0" i="0">
                <a:latin typeface="Source Sans Pro" panose="020B0503030403020204" pitchFamily="34" charset="0"/>
              </a:defRPr>
            </a:lvl5pPr>
          </a:lstStyle>
          <a:p>
            <a:r>
              <a:rPr lang="en-US" dirty="0"/>
              <a:t>Body Text: Source Sans Pro – 24PT </a:t>
            </a:r>
          </a:p>
          <a:p>
            <a:pPr lvl="1"/>
            <a:r>
              <a:rPr lang="en-US" dirty="0"/>
              <a:t>Body Text: Source Sans Pro – 20PT </a:t>
            </a:r>
          </a:p>
        </p:txBody>
      </p:sp>
      <p:pic>
        <p:nvPicPr>
          <p:cNvPr id="5" name="Picture 4">
            <a:extLst>
              <a:ext uri="{FF2B5EF4-FFF2-40B4-BE49-F238E27FC236}">
                <a16:creationId xmlns:a16="http://schemas.microsoft.com/office/drawing/2014/main" id="{625EDBD2-E0AF-41EC-6E6C-440FB4A5FBB1}"/>
              </a:ext>
            </a:extLst>
          </p:cNvPr>
          <p:cNvPicPr>
            <a:picLocks noChangeAspect="1"/>
          </p:cNvPicPr>
          <p:nvPr userDrawn="1"/>
        </p:nvPicPr>
        <p:blipFill>
          <a:blip r:embed="rId3"/>
          <a:stretch>
            <a:fillRect/>
          </a:stretch>
        </p:blipFill>
        <p:spPr>
          <a:xfrm>
            <a:off x="11130398" y="6079549"/>
            <a:ext cx="642501" cy="445624"/>
          </a:xfrm>
          <a:prstGeom prst="rect">
            <a:avLst/>
          </a:prstGeom>
        </p:spPr>
      </p:pic>
      <p:sp>
        <p:nvSpPr>
          <p:cNvPr id="6" name="Google Shape;56;p30">
            <a:extLst>
              <a:ext uri="{FF2B5EF4-FFF2-40B4-BE49-F238E27FC236}">
                <a16:creationId xmlns:a16="http://schemas.microsoft.com/office/drawing/2014/main" id="{798A837D-3530-4CD7-4C04-442075F08563}"/>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solidFill>
                  <a:schemeClr val="tx2"/>
                </a:solidFill>
              </a:rPr>
              <a:pPr/>
              <a:t>‹#›</a:t>
            </a:fld>
            <a:endParaRPr lang="en-US" dirty="0">
              <a:solidFill>
                <a:schemeClr val="tx2"/>
              </a:solidFill>
            </a:endParaRPr>
          </a:p>
        </p:txBody>
      </p:sp>
      <p:pic>
        <p:nvPicPr>
          <p:cNvPr id="7" name="Picture 6" descr="Text&#10;&#10;Description automatically generated with medium confidence">
            <a:extLst>
              <a:ext uri="{FF2B5EF4-FFF2-40B4-BE49-F238E27FC236}">
                <a16:creationId xmlns:a16="http://schemas.microsoft.com/office/drawing/2014/main" id="{B97EEDEE-DFBC-BE3E-BF7D-FE40145E9C5E}"/>
              </a:ext>
            </a:extLst>
          </p:cNvPr>
          <p:cNvPicPr>
            <a:picLocks noChangeAspect="1"/>
          </p:cNvPicPr>
          <p:nvPr userDrawn="1"/>
        </p:nvPicPr>
        <p:blipFill>
          <a:blip r:embed="rId4"/>
          <a:stretch>
            <a:fillRect/>
          </a:stretch>
        </p:blipFill>
        <p:spPr>
          <a:xfrm>
            <a:off x="419101" y="6053104"/>
            <a:ext cx="2186776" cy="461995"/>
          </a:xfrm>
          <a:prstGeom prst="rect">
            <a:avLst/>
          </a:prstGeom>
        </p:spPr>
      </p:pic>
    </p:spTree>
    <p:extLst>
      <p:ext uri="{BB962C8B-B14F-4D97-AF65-F5344CB8AC3E}">
        <p14:creationId xmlns:p14="http://schemas.microsoft.com/office/powerpoint/2010/main" val="99252327"/>
      </p:ext>
    </p:extLst>
  </p:cSld>
  <p:clrMapOvr>
    <a:masterClrMapping/>
  </p:clrMapOvr>
  <p:extLst>
    <p:ext uri="{DCECCB84-F9BA-43D5-87BE-67443E8EF086}">
      <p15:sldGuideLst xmlns:p15="http://schemas.microsoft.com/office/powerpoint/2012/main">
        <p15:guide id="2" orient="horz" pos="696">
          <p15:clr>
            <a:srgbClr val="FBAE40"/>
          </p15:clr>
        </p15:guide>
        <p15:guide id="3" pos="3840">
          <p15:clr>
            <a:srgbClr val="FBAE40"/>
          </p15:clr>
        </p15:guide>
        <p15:guide id="4" pos="264">
          <p15:clr>
            <a:srgbClr val="FBAE40"/>
          </p15:clr>
        </p15:guide>
        <p15:guide id="5" pos="7416">
          <p15:clr>
            <a:srgbClr val="FBAE40"/>
          </p15:clr>
        </p15:guide>
        <p15:guide id="6" orient="horz" pos="384">
          <p15:clr>
            <a:srgbClr val="FBAE40"/>
          </p15:clr>
        </p15:guide>
        <p15:guide id="7" orient="horz" pos="3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2"/>
        </a:solidFill>
        <a:effectLst/>
      </p:bgPr>
    </p:bg>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75801B20-C797-2239-2FB7-55721E08EED9}"/>
              </a:ext>
            </a:extLst>
          </p:cNvPr>
          <p:cNvPicPr>
            <a:picLocks noChangeAspect="1"/>
          </p:cNvPicPr>
          <p:nvPr userDrawn="1"/>
        </p:nvPicPr>
        <p:blipFill>
          <a:blip r:embed="rId2"/>
          <a:stretch>
            <a:fillRect/>
          </a:stretch>
        </p:blipFill>
        <p:spPr>
          <a:xfrm>
            <a:off x="3048938" y="2854266"/>
            <a:ext cx="6094123" cy="1287491"/>
          </a:xfrm>
          <a:prstGeom prst="rect">
            <a:avLst/>
          </a:prstGeom>
        </p:spPr>
      </p:pic>
    </p:spTree>
    <p:extLst>
      <p:ext uri="{BB962C8B-B14F-4D97-AF65-F5344CB8AC3E}">
        <p14:creationId xmlns:p14="http://schemas.microsoft.com/office/powerpoint/2010/main" val="10931711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0B7DA0-395F-9C2E-2AE6-1C21C94E8B10}"/>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Rectangle 2">
            <a:extLst>
              <a:ext uri="{FF2B5EF4-FFF2-40B4-BE49-F238E27FC236}">
                <a16:creationId xmlns:a16="http://schemas.microsoft.com/office/drawing/2014/main" id="{F14E6650-E8E0-1974-A09A-B0BD85189588}"/>
              </a:ext>
            </a:extLst>
          </p:cNvPr>
          <p:cNvSpPr/>
          <p:nvPr userDrawn="1"/>
        </p:nvSpPr>
        <p:spPr>
          <a:xfrm>
            <a:off x="446625" y="3459781"/>
            <a:ext cx="5250669" cy="144756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F3DE1A20-CA50-7E43-B2DF-55B2C48A854A}"/>
              </a:ext>
            </a:extLst>
          </p:cNvPr>
          <p:cNvSpPr txBox="1"/>
          <p:nvPr userDrawn="1"/>
        </p:nvSpPr>
        <p:spPr>
          <a:xfrm>
            <a:off x="327805" y="1087516"/>
            <a:ext cx="5520546" cy="1277273"/>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URL Element</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Using a consistent style for URLs helps our audiences immediately recognize a call to action and find more information online.</a:t>
            </a: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438819"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BRAND ELEMENTS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
        <p:nvSpPr>
          <p:cNvPr id="17" name="TextBox 16">
            <a:extLst>
              <a:ext uri="{FF2B5EF4-FFF2-40B4-BE49-F238E27FC236}">
                <a16:creationId xmlns:a16="http://schemas.microsoft.com/office/drawing/2014/main" id="{A3168E45-FCCD-B965-DBF1-7E4541814050}"/>
              </a:ext>
            </a:extLst>
          </p:cNvPr>
          <p:cNvSpPr txBox="1"/>
          <p:nvPr userDrawn="1"/>
        </p:nvSpPr>
        <p:spPr>
          <a:xfrm>
            <a:off x="6119005" y="1068466"/>
            <a:ext cx="5520546" cy="1985159"/>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1" i="0" u="none" strike="noStrike" cap="none" dirty="0">
                <a:solidFill>
                  <a:schemeClr val="tx1"/>
                </a:solidFill>
                <a:effectLst/>
                <a:latin typeface="Source Sans Pro" panose="020B0503030403020204" pitchFamily="34" charset="0"/>
                <a:ea typeface="Arial"/>
                <a:cs typeface="Arial"/>
                <a:sym typeface="Arial"/>
              </a:rPr>
              <a:t>Icons</a:t>
            </a:r>
          </a:p>
          <a:p>
            <a:pPr marL="0" marR="0" lvl="0" indent="0" algn="l" defTabSz="1219170" rtl="0" eaLnBrk="1" fontAlgn="base" latinLnBrk="0" hangingPunct="1">
              <a:lnSpc>
                <a:spcPct val="100000"/>
              </a:lnSpc>
              <a:spcBef>
                <a:spcPts val="60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in publications are simple visual symbols that help draw attention to important information.</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Icons are meant to supplement and support content.</a:t>
            </a:r>
          </a:p>
          <a:p>
            <a:pPr marL="285750" marR="0" lvl="0" indent="-285750" algn="l" defTabSz="1219170" rtl="0" eaLnBrk="1" fontAlgn="base" latinLnBrk="0" hangingPunct="1">
              <a:lnSpc>
                <a:spcPct val="100000"/>
              </a:lnSpc>
              <a:spcBef>
                <a:spcPts val="600"/>
              </a:spcBef>
              <a:spcAft>
                <a:spcPts val="0"/>
              </a:spcAft>
              <a:buClr>
                <a:schemeClr val="tx2"/>
              </a:buClr>
              <a:buSzTx/>
              <a:buFont typeface="Wingdings" pitchFamily="2" charset="2"/>
              <a:buChar char="§"/>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They should never be combined with college, department, or program names to form a logo.</a:t>
            </a:r>
          </a:p>
        </p:txBody>
      </p:sp>
      <p:pic>
        <p:nvPicPr>
          <p:cNvPr id="2" name="Picture 1">
            <a:extLst>
              <a:ext uri="{FF2B5EF4-FFF2-40B4-BE49-F238E27FC236}">
                <a16:creationId xmlns:a16="http://schemas.microsoft.com/office/drawing/2014/main" id="{6326F1E3-FEA1-024D-BD8A-201505BA3B07}"/>
              </a:ext>
            </a:extLst>
          </p:cNvPr>
          <p:cNvPicPr>
            <a:picLocks noChangeAspect="1"/>
          </p:cNvPicPr>
          <p:nvPr userDrawn="1"/>
        </p:nvPicPr>
        <p:blipFill rotWithShape="1">
          <a:blip r:embed="rId4"/>
          <a:srcRect l="45074" t="-9692" r="50000" b="-9247"/>
          <a:stretch/>
        </p:blipFill>
        <p:spPr>
          <a:xfrm>
            <a:off x="713930" y="3683692"/>
            <a:ext cx="555876" cy="436191"/>
          </a:xfrm>
          <a:prstGeom prst="rect">
            <a:avLst/>
          </a:prstGeom>
        </p:spPr>
      </p:pic>
      <p:pic>
        <p:nvPicPr>
          <p:cNvPr id="4" name="Picture 3">
            <a:extLst>
              <a:ext uri="{FF2B5EF4-FFF2-40B4-BE49-F238E27FC236}">
                <a16:creationId xmlns:a16="http://schemas.microsoft.com/office/drawing/2014/main" id="{8DB39968-C7B3-E58D-B46B-4E2E8FF09B01}"/>
              </a:ext>
            </a:extLst>
          </p:cNvPr>
          <p:cNvPicPr>
            <a:picLocks noChangeAspect="1"/>
          </p:cNvPicPr>
          <p:nvPr userDrawn="1"/>
        </p:nvPicPr>
        <p:blipFill rotWithShape="1">
          <a:blip r:embed="rId4"/>
          <a:srcRect l="95877" t="-3920" r="-803" b="-15019"/>
          <a:stretch/>
        </p:blipFill>
        <p:spPr>
          <a:xfrm>
            <a:off x="723908" y="4289237"/>
            <a:ext cx="555876" cy="436191"/>
          </a:xfrm>
          <a:prstGeom prst="rect">
            <a:avLst/>
          </a:prstGeom>
        </p:spPr>
      </p:pic>
      <p:sp>
        <p:nvSpPr>
          <p:cNvPr id="5" name="TextBox 4">
            <a:extLst>
              <a:ext uri="{FF2B5EF4-FFF2-40B4-BE49-F238E27FC236}">
                <a16:creationId xmlns:a16="http://schemas.microsoft.com/office/drawing/2014/main" id="{0939D8FA-945F-A12E-CCA2-E751784F7A61}"/>
              </a:ext>
            </a:extLst>
          </p:cNvPr>
          <p:cNvSpPr txBox="1"/>
          <p:nvPr userDrawn="1"/>
        </p:nvSpPr>
        <p:spPr>
          <a:xfrm>
            <a:off x="1268810" y="4316096"/>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1"/>
                </a:solidFill>
                <a:effectLst/>
                <a:latin typeface="Source Sans Pro" panose="020B0503030403020204" pitchFamily="34" charset="0"/>
                <a:ea typeface="+mn-ea"/>
                <a:cs typeface="+mn-cs"/>
              </a:rPr>
              <a:t>website.uoregon.edu</a:t>
            </a:r>
          </a:p>
        </p:txBody>
      </p:sp>
      <p:sp>
        <p:nvSpPr>
          <p:cNvPr id="6" name="TextBox 5">
            <a:extLst>
              <a:ext uri="{FF2B5EF4-FFF2-40B4-BE49-F238E27FC236}">
                <a16:creationId xmlns:a16="http://schemas.microsoft.com/office/drawing/2014/main" id="{CE2C001B-0AEE-0FFE-94D2-7EE53117ACA9}"/>
              </a:ext>
            </a:extLst>
          </p:cNvPr>
          <p:cNvSpPr txBox="1"/>
          <p:nvPr userDrawn="1"/>
        </p:nvSpPr>
        <p:spPr>
          <a:xfrm>
            <a:off x="1268810" y="3711797"/>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bg2"/>
                </a:solidFill>
                <a:effectLst/>
                <a:latin typeface="Source Sans Pro" panose="020B0503030403020204" pitchFamily="34" charset="0"/>
                <a:ea typeface="+mn-ea"/>
                <a:cs typeface="+mn-cs"/>
              </a:rPr>
              <a:t>website.uoregon.edu</a:t>
            </a:r>
          </a:p>
        </p:txBody>
      </p:sp>
      <p:pic>
        <p:nvPicPr>
          <p:cNvPr id="7" name="Picture 6">
            <a:extLst>
              <a:ext uri="{FF2B5EF4-FFF2-40B4-BE49-F238E27FC236}">
                <a16:creationId xmlns:a16="http://schemas.microsoft.com/office/drawing/2014/main" id="{651A5FF9-56F8-E129-E2AD-72DA4C8547D0}"/>
              </a:ext>
            </a:extLst>
          </p:cNvPr>
          <p:cNvPicPr>
            <a:picLocks noChangeAspect="1"/>
          </p:cNvPicPr>
          <p:nvPr userDrawn="1"/>
        </p:nvPicPr>
        <p:blipFill rotWithShape="1">
          <a:blip r:embed="rId4"/>
          <a:srcRect l="-281" t="-10572" r="95355" b="-8367"/>
          <a:stretch/>
        </p:blipFill>
        <p:spPr>
          <a:xfrm>
            <a:off x="769589" y="2840854"/>
            <a:ext cx="555876" cy="436191"/>
          </a:xfrm>
          <a:prstGeom prst="rect">
            <a:avLst/>
          </a:prstGeom>
        </p:spPr>
      </p:pic>
      <p:sp>
        <p:nvSpPr>
          <p:cNvPr id="8" name="TextBox 7">
            <a:extLst>
              <a:ext uri="{FF2B5EF4-FFF2-40B4-BE49-F238E27FC236}">
                <a16:creationId xmlns:a16="http://schemas.microsoft.com/office/drawing/2014/main" id="{57D1D0D1-7F13-2F5A-AD42-C12DB145D26F}"/>
              </a:ext>
            </a:extLst>
          </p:cNvPr>
          <p:cNvSpPr txBox="1"/>
          <p:nvPr userDrawn="1"/>
        </p:nvSpPr>
        <p:spPr>
          <a:xfrm>
            <a:off x="1268810" y="2868959"/>
            <a:ext cx="246209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kern="1200" dirty="0">
                <a:solidFill>
                  <a:schemeClr val="tx2"/>
                </a:solidFill>
                <a:effectLst/>
                <a:latin typeface="Source Sans Pro" panose="020B0503030403020204" pitchFamily="34" charset="0"/>
                <a:ea typeface="+mn-ea"/>
                <a:cs typeface="+mn-cs"/>
              </a:rPr>
              <a:t>website.uoregon.edu</a:t>
            </a:r>
          </a:p>
        </p:txBody>
      </p:sp>
    </p:spTree>
    <p:extLst>
      <p:ext uri="{BB962C8B-B14F-4D97-AF65-F5344CB8AC3E}">
        <p14:creationId xmlns:p14="http://schemas.microsoft.com/office/powerpoint/2010/main" val="806456085"/>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guide id="6" pos="3840" userDrawn="1">
          <p15:clr>
            <a:srgbClr val="FBAE40"/>
          </p15:clr>
        </p15:guide>
        <p15:guide id="7" pos="400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7D2D6AE-AC1A-175F-DDF9-1B94EE310908}"/>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3" name="TextBox 2">
            <a:extLst>
              <a:ext uri="{FF2B5EF4-FFF2-40B4-BE49-F238E27FC236}">
                <a16:creationId xmlns:a16="http://schemas.microsoft.com/office/drawing/2014/main" id="{9F115ED5-4F49-8043-BC48-42158CACC1AA}"/>
              </a:ext>
            </a:extLst>
          </p:cNvPr>
          <p:cNvSpPr txBox="1"/>
          <p:nvPr userDrawn="1"/>
        </p:nvSpPr>
        <p:spPr>
          <a:xfrm>
            <a:off x="328132" y="1105118"/>
            <a:ext cx="11181744" cy="4344779"/>
          </a:xfrm>
          <a:prstGeom prst="rect">
            <a:avLst/>
          </a:prstGeom>
          <a:noFill/>
        </p:spPr>
        <p:txBody>
          <a:bodyPr wrap="square" rtlCol="0">
            <a:spAutoFit/>
          </a:bodyPr>
          <a:lstStyle/>
          <a:p>
            <a:pPr marL="11113" lvl="1" indent="0" fontAlgn="auto">
              <a:spcBef>
                <a:spcPts val="1067"/>
              </a:spcBef>
              <a:tabLst/>
              <a:defRPr/>
            </a:pPr>
            <a:r>
              <a:rPr lang="en-US" sz="1800" b="0" i="0" dirty="0">
                <a:solidFill>
                  <a:schemeClr val="tx1"/>
                </a:solidFill>
                <a:latin typeface="Source Sans Pro" panose="020B0503030403020204" pitchFamily="34" charset="0"/>
              </a:rPr>
              <a:t>One of the most common ways to reduce file size is to compress one or all of the pictures in your PowerPoint file. You may want to try this with one picture at a time to be sure you are satisfied with the result after compression.</a:t>
            </a:r>
          </a:p>
          <a:p>
            <a:pPr marL="11113" lvl="1" indent="0" fontAlgn="auto">
              <a:spcBef>
                <a:spcPts val="1667"/>
              </a:spcBef>
              <a:tabLst/>
              <a:defRPr/>
            </a:pPr>
            <a:r>
              <a:rPr lang="en-US" sz="1800" b="1" i="0" dirty="0">
                <a:solidFill>
                  <a:schemeClr val="tx1"/>
                </a:solidFill>
                <a:latin typeface="Source Sans Pro" panose="020B0503030403020204" pitchFamily="34" charset="0"/>
              </a:rPr>
              <a:t>How to Compress a Picture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Normal View, select a picture or image on a slide.</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the Picture Tools Format or Format Picture tab in the Ribbon.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In the Adjust group, click Compress Pictures. A dialog box appears.</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Apply only to this picture if you want to compress only the current picture </a:t>
            </a:r>
            <a:br>
              <a:rPr lang="en-US" sz="1600" b="0" i="0" dirty="0">
                <a:solidFill>
                  <a:schemeClr val="tx1"/>
                </a:solidFill>
                <a:latin typeface="Source Sans Pro" panose="020B0503030403020204" pitchFamily="34" charset="0"/>
              </a:rPr>
            </a:br>
            <a:r>
              <a:rPr lang="en-US" sz="1600" b="0" i="0" u="sng" dirty="0">
                <a:solidFill>
                  <a:schemeClr val="tx1"/>
                </a:solidFill>
                <a:latin typeface="Source Sans Pro" panose="020B0503030403020204" pitchFamily="34" charset="0"/>
              </a:rPr>
              <a:t>or</a:t>
            </a:r>
            <a:r>
              <a:rPr lang="en-US" sz="1600" b="0" i="0" dirty="0">
                <a:solidFill>
                  <a:schemeClr val="tx1"/>
                </a:solidFill>
                <a:latin typeface="Source Sans Pro" panose="020B0503030403020204" pitchFamily="34" charset="0"/>
              </a:rPr>
              <a:t> uncheck this option if you wish to compress all pictures in the presentation.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Select the check box to Delete cropped areas of pictures if you have cropped images and want to </a:t>
            </a:r>
            <a:br>
              <a:rPr lang="en-US" sz="1600" b="0" i="0" dirty="0">
                <a:solidFill>
                  <a:schemeClr val="tx1"/>
                </a:solidFill>
                <a:latin typeface="Source Sans Pro" panose="020B0503030403020204" pitchFamily="34" charset="0"/>
              </a:rPr>
            </a:br>
            <a:r>
              <a:rPr lang="en-US" sz="1600" b="0" i="0" dirty="0">
                <a:solidFill>
                  <a:schemeClr val="tx1"/>
                </a:solidFill>
                <a:latin typeface="Source Sans Pro" panose="020B0503030403020204" pitchFamily="34" charset="0"/>
              </a:rPr>
              <a:t>permanently delete the areas you have removed by cropping.</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Choose the desired document resolution.</a:t>
            </a:r>
          </a:p>
          <a:p>
            <a:pPr marL="296862" lvl="1" indent="-285750" fontAlgn="auto">
              <a:spcBef>
                <a:spcPts val="1067"/>
              </a:spcBef>
              <a:buClr>
                <a:schemeClr val="tx2"/>
              </a:buClr>
              <a:buFont typeface="Wingdings" pitchFamily="2" charset="2"/>
              <a:buChar char="§"/>
              <a:tabLst/>
              <a:defRPr/>
            </a:pPr>
            <a:r>
              <a:rPr lang="en-US" sz="1600" b="0" i="0" dirty="0">
                <a:solidFill>
                  <a:schemeClr val="tx1"/>
                </a:solidFill>
                <a:latin typeface="Source Sans Pro" panose="020B0503030403020204" pitchFamily="34" charset="0"/>
              </a:rPr>
              <a:t>Click OK.</a:t>
            </a:r>
          </a:p>
        </p:txBody>
      </p:sp>
      <p:sp>
        <p:nvSpPr>
          <p:cNvPr id="31" name="Google Shape;56;p30">
            <a:extLst>
              <a:ext uri="{FF2B5EF4-FFF2-40B4-BE49-F238E27FC236}">
                <a16:creationId xmlns:a16="http://schemas.microsoft.com/office/drawing/2014/main" id="{BBA98690-A12F-D582-74B8-851ADB7D7E06}"/>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32" name="Picture 31" descr="A picture containing text, sign&#10;&#10;Description automatically generated">
            <a:extLst>
              <a:ext uri="{FF2B5EF4-FFF2-40B4-BE49-F238E27FC236}">
                <a16:creationId xmlns:a16="http://schemas.microsoft.com/office/drawing/2014/main" id="{4EC9F728-56F8-969F-99CF-92E293584F15}"/>
              </a:ext>
            </a:extLst>
          </p:cNvPr>
          <p:cNvPicPr>
            <a:picLocks noChangeAspect="1"/>
          </p:cNvPicPr>
          <p:nvPr userDrawn="1"/>
        </p:nvPicPr>
        <p:blipFill>
          <a:blip r:embed="rId3"/>
          <a:stretch>
            <a:fillRect/>
          </a:stretch>
        </p:blipFill>
        <p:spPr>
          <a:xfrm>
            <a:off x="419101" y="6053105"/>
            <a:ext cx="2186776" cy="461995"/>
          </a:xfrm>
          <a:prstGeom prst="rect">
            <a:avLst/>
          </a:prstGeom>
        </p:spPr>
      </p:pic>
      <p:cxnSp>
        <p:nvCxnSpPr>
          <p:cNvPr id="34" name="Straight Connector 33">
            <a:extLst>
              <a:ext uri="{FF2B5EF4-FFF2-40B4-BE49-F238E27FC236}">
                <a16:creationId xmlns:a16="http://schemas.microsoft.com/office/drawing/2014/main" id="{2BBB20F9-DEA8-58EE-066C-9616CBA201EF}"/>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690C1F4-6D25-5FDC-DC9A-DCFAC7E4FCDE}"/>
              </a:ext>
            </a:extLst>
          </p:cNvPr>
          <p:cNvSpPr txBox="1"/>
          <p:nvPr userDrawn="1"/>
        </p:nvSpPr>
        <p:spPr>
          <a:xfrm>
            <a:off x="334079" y="283336"/>
            <a:ext cx="11438818"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FILE SIZE AND IMAGE COMPRESSION</a:t>
            </a:r>
            <a:endParaRPr lang="en-US" sz="1050" b="1" i="0" dirty="0">
              <a:solidFill>
                <a:schemeClr val="tx2"/>
              </a:solidFill>
              <a:latin typeface="Source Sans Pro" panose="020B0503030403020204" pitchFamily="34" charset="0"/>
            </a:endParaRPr>
          </a:p>
        </p:txBody>
      </p:sp>
    </p:spTree>
    <p:extLst>
      <p:ext uri="{BB962C8B-B14F-4D97-AF65-F5344CB8AC3E}">
        <p14:creationId xmlns:p14="http://schemas.microsoft.com/office/powerpoint/2010/main" val="1771217293"/>
      </p:ext>
    </p:extLst>
  </p:cSld>
  <p:clrMapOvr>
    <a:masterClrMapping/>
  </p:clrMapOvr>
  <p:extLst>
    <p:ext uri="{DCECCB84-F9BA-43D5-87BE-67443E8EF086}">
      <p15:sldGuideLst xmlns:p15="http://schemas.microsoft.com/office/powerpoint/2012/main">
        <p15:guide id="2" orient="horz" pos="696" userDrawn="1">
          <p15:clr>
            <a:srgbClr val="FBAE40"/>
          </p15:clr>
        </p15:guide>
        <p15:guide id="3" pos="3840" userDrawn="1">
          <p15:clr>
            <a:srgbClr val="FBAE40"/>
          </p15:clr>
        </p15:guide>
        <p15:guide id="4" pos="264" userDrawn="1">
          <p15:clr>
            <a:srgbClr val="FBAE40"/>
          </p15:clr>
        </p15:guide>
        <p15:guide id="5" pos="7416" userDrawn="1">
          <p15:clr>
            <a:srgbClr val="FBAE40"/>
          </p15:clr>
        </p15:guide>
        <p15:guide id="6" orient="horz" pos="384" userDrawn="1">
          <p15:clr>
            <a:srgbClr val="FBAE40"/>
          </p15:clr>
        </p15:guide>
        <p15:guide id="7" orient="horz" pos="357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4DC627-CBAB-6420-083C-7A9FAB9C451D}"/>
              </a:ext>
            </a:extLst>
          </p:cNvPr>
          <p:cNvPicPr>
            <a:picLocks noChangeAspect="1"/>
          </p:cNvPicPr>
          <p:nvPr userDrawn="1"/>
        </p:nvPicPr>
        <p:blipFill>
          <a:blip r:embed="rId2"/>
          <a:stretch>
            <a:fillRect/>
          </a:stretch>
        </p:blipFill>
        <p:spPr>
          <a:xfrm>
            <a:off x="11130397" y="6069476"/>
            <a:ext cx="642500" cy="445624"/>
          </a:xfrm>
          <a:prstGeom prst="rect">
            <a:avLst/>
          </a:prstGeom>
        </p:spPr>
      </p:pic>
      <p:sp>
        <p:nvSpPr>
          <p:cNvPr id="10" name="TextBox 9">
            <a:extLst>
              <a:ext uri="{FF2B5EF4-FFF2-40B4-BE49-F238E27FC236}">
                <a16:creationId xmlns:a16="http://schemas.microsoft.com/office/drawing/2014/main" id="{F3DE1A20-CA50-7E43-B2DF-55B2C48A854A}"/>
              </a:ext>
            </a:extLst>
          </p:cNvPr>
          <p:cNvSpPr txBox="1"/>
          <p:nvPr userDrawn="1"/>
        </p:nvSpPr>
        <p:spPr>
          <a:xfrm>
            <a:off x="327804" y="1087516"/>
            <a:ext cx="11293849" cy="646331"/>
          </a:xfrm>
          <a:prstGeom prst="rect">
            <a:avLst/>
          </a:prstGeom>
          <a:noFill/>
        </p:spPr>
        <p:txBody>
          <a:bodyPr wrap="square" rtlCol="0">
            <a:spAutoFit/>
          </a:bodyPr>
          <a:lstStyle/>
          <a:p>
            <a:pPr marL="0" marR="0" lvl="0" indent="0" algn="l" defTabSz="1219170" rtl="0" eaLnBrk="1" fontAlgn="base" latinLnBrk="0" hangingPunct="1">
              <a:lnSpc>
                <a:spcPct val="100000"/>
              </a:lnSpc>
              <a:spcBef>
                <a:spcPts val="0"/>
              </a:spcBef>
              <a:spcAft>
                <a:spcPts val="0"/>
              </a:spcAft>
              <a:buClr>
                <a:srgbClr val="000000"/>
              </a:buClr>
              <a:buSzTx/>
              <a:buFont typeface="Arial"/>
              <a:buNone/>
              <a:tabLst/>
              <a:defRPr/>
            </a:pPr>
            <a:r>
              <a:rPr lang="en-US" sz="1800" b="0" i="0" u="none" strike="noStrike" cap="none" dirty="0">
                <a:solidFill>
                  <a:schemeClr val="tx1"/>
                </a:solidFill>
                <a:effectLst/>
                <a:latin typeface="Source Sans Pro" panose="020B0503030403020204" pitchFamily="34" charset="0"/>
                <a:ea typeface="Arial"/>
                <a:cs typeface="Arial"/>
                <a:sym typeface="Arial"/>
              </a:rPr>
              <a:t>To reduce the size of this PowerPoint Template, a few slide and image options have been removed from the Slide Master. You can view and download the additional slides and images by visiting:</a:t>
            </a:r>
            <a:endParaRPr lang="en-US" sz="1800" b="0" i="0" dirty="0">
              <a:solidFill>
                <a:schemeClr val="tx1"/>
              </a:solidFill>
              <a:latin typeface="Source Sans Pro" panose="020B0503030403020204" pitchFamily="34" charset="0"/>
            </a:endParaRPr>
          </a:p>
        </p:txBody>
      </p:sp>
      <p:cxnSp>
        <p:nvCxnSpPr>
          <p:cNvPr id="12" name="Straight Connector 11">
            <a:extLst>
              <a:ext uri="{FF2B5EF4-FFF2-40B4-BE49-F238E27FC236}">
                <a16:creationId xmlns:a16="http://schemas.microsoft.com/office/drawing/2014/main" id="{5454DF2F-655E-EACA-28B5-B88190C1A125}"/>
              </a:ext>
            </a:extLst>
          </p:cNvPr>
          <p:cNvCxnSpPr>
            <a:cxnSpLocks/>
          </p:cNvCxnSpPr>
          <p:nvPr userDrawn="1"/>
        </p:nvCxnSpPr>
        <p:spPr>
          <a:xfrm>
            <a:off x="419100" y="762000"/>
            <a:ext cx="113538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ED74F45-14FD-B04D-61AA-F7608F3B774F}"/>
              </a:ext>
            </a:extLst>
          </p:cNvPr>
          <p:cNvSpPr txBox="1"/>
          <p:nvPr userDrawn="1"/>
        </p:nvSpPr>
        <p:spPr>
          <a:xfrm>
            <a:off x="334078" y="283336"/>
            <a:ext cx="11353800" cy="461665"/>
          </a:xfrm>
          <a:prstGeom prst="rect">
            <a:avLst/>
          </a:prstGeom>
          <a:noFill/>
        </p:spPr>
        <p:txBody>
          <a:bodyPr wrap="squar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i="0" dirty="0">
                <a:solidFill>
                  <a:schemeClr val="tx2"/>
                </a:solidFill>
                <a:latin typeface="Source Sans Pro" panose="020B0503030403020204" pitchFamily="34" charset="0"/>
              </a:rPr>
              <a:t>ADDITIONAL POWERPOINT SLIDE AND IMAGE OPTIONS</a:t>
            </a:r>
            <a:endParaRPr lang="en-US" sz="1050" b="1" i="0" dirty="0">
              <a:solidFill>
                <a:schemeClr val="tx2"/>
              </a:solidFill>
              <a:latin typeface="Source Sans Pro" panose="020B0503030403020204" pitchFamily="34" charset="0"/>
            </a:endParaRPr>
          </a:p>
        </p:txBody>
      </p:sp>
      <p:sp>
        <p:nvSpPr>
          <p:cNvPr id="15" name="Google Shape;56;p30">
            <a:extLst>
              <a:ext uri="{FF2B5EF4-FFF2-40B4-BE49-F238E27FC236}">
                <a16:creationId xmlns:a16="http://schemas.microsoft.com/office/drawing/2014/main" id="{8D437789-D171-DCFB-2D51-8E2FC2F83EAF}"/>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6" name="Picture 15" descr="A picture containing text, sign&#10;&#10;Description automatically generated">
            <a:extLst>
              <a:ext uri="{FF2B5EF4-FFF2-40B4-BE49-F238E27FC236}">
                <a16:creationId xmlns:a16="http://schemas.microsoft.com/office/drawing/2014/main" id="{D6095752-B57B-D387-4B9B-8AE28C3D2F64}"/>
              </a:ext>
            </a:extLst>
          </p:cNvPr>
          <p:cNvPicPr>
            <a:picLocks noChangeAspect="1"/>
          </p:cNvPicPr>
          <p:nvPr userDrawn="1"/>
        </p:nvPicPr>
        <p:blipFill>
          <a:blip r:embed="rId3"/>
          <a:stretch>
            <a:fillRect/>
          </a:stretch>
        </p:blipFill>
        <p:spPr>
          <a:xfrm>
            <a:off x="419101" y="6053105"/>
            <a:ext cx="2186776" cy="461995"/>
          </a:xfrm>
          <a:prstGeom prst="rect">
            <a:avLst/>
          </a:prstGeom>
        </p:spPr>
      </p:pic>
    </p:spTree>
    <p:extLst>
      <p:ext uri="{BB962C8B-B14F-4D97-AF65-F5344CB8AC3E}">
        <p14:creationId xmlns:p14="http://schemas.microsoft.com/office/powerpoint/2010/main" val="943930909"/>
      </p:ext>
    </p:extLst>
  </p:cSld>
  <p:clrMapOvr>
    <a:masterClrMapping/>
  </p:clrMapOvr>
  <p:extLst>
    <p:ext uri="{DCECCB84-F9BA-43D5-87BE-67443E8EF086}">
      <p15:sldGuideLst xmlns:p15="http://schemas.microsoft.com/office/powerpoint/2012/main">
        <p15:guide id="1" orient="horz" pos="3576" userDrawn="1">
          <p15:clr>
            <a:srgbClr val="FBAE40"/>
          </p15:clr>
        </p15:guide>
        <p15:guide id="2" pos="264" userDrawn="1">
          <p15:clr>
            <a:srgbClr val="FBAE40"/>
          </p15:clr>
        </p15:guide>
        <p15:guide id="3" pos="7416" userDrawn="1">
          <p15:clr>
            <a:srgbClr val="FBAE40"/>
          </p15:clr>
        </p15:guide>
        <p15:guide id="4" orient="horz" pos="384" userDrawn="1">
          <p15:clr>
            <a:srgbClr val="FBAE40"/>
          </p15:clr>
        </p15:guide>
        <p15:guide id="5" orient="horz" pos="6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tx2"/>
        </a:solid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2"/>
          <a:stretch>
            <a:fillRect/>
          </a:stretch>
        </p:blipFill>
        <p:spPr>
          <a:xfrm>
            <a:off x="742950" y="5372100"/>
            <a:ext cx="3606800" cy="762000"/>
          </a:xfrm>
          <a:prstGeom prst="rect">
            <a:avLst/>
          </a:prstGeom>
        </p:spPr>
      </p:pic>
      <p:sp>
        <p:nvSpPr>
          <p:cNvPr id="2" name="Text Placeholder 5">
            <a:extLst>
              <a:ext uri="{FF2B5EF4-FFF2-40B4-BE49-F238E27FC236}">
                <a16:creationId xmlns:a16="http://schemas.microsoft.com/office/drawing/2014/main" id="{081B01A3-05C0-E8D6-6FA2-B48F0A268CFC}"/>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481D98FB-BF12-3D10-68F2-B7117A79E3C7}"/>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D3A98DA2-8FC1-7F06-DE4C-C18206EFC83C}"/>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44867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FE6DFAC-D393-1D79-9B0F-C137D6AF9D76}"/>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Effect>
                      <a14:brightnessContrast bright="2000"/>
                    </a14:imgEffect>
                  </a14:imgLayer>
                </a14:imgProps>
              </a:ext>
            </a:extLst>
          </a:blip>
          <a:srcRect t="7812" b="7812"/>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7CD106D-D3BC-E402-E62C-77246EF04E5A}"/>
              </a:ext>
            </a:extLst>
          </p:cNvPr>
          <p:cNvSpPr/>
          <p:nvPr userDrawn="1"/>
        </p:nvSpPr>
        <p:spPr>
          <a:xfrm>
            <a:off x="0" y="0"/>
            <a:ext cx="12192000" cy="6858000"/>
          </a:xfrm>
          <a:prstGeom prst="rect">
            <a:avLst/>
          </a:prstGeom>
          <a:solidFill>
            <a:schemeClr val="tx2">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4"/>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2" name="Text Placeholder 5">
            <a:extLst>
              <a:ext uri="{FF2B5EF4-FFF2-40B4-BE49-F238E27FC236}">
                <a16:creationId xmlns:a16="http://schemas.microsoft.com/office/drawing/2014/main" id="{85E9274C-0682-C300-E819-015FBEC15FEF}"/>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3" name="Text Placeholder 7">
            <a:extLst>
              <a:ext uri="{FF2B5EF4-FFF2-40B4-BE49-F238E27FC236}">
                <a16:creationId xmlns:a16="http://schemas.microsoft.com/office/drawing/2014/main" id="{7604962E-D783-A698-2AB5-EC5A9445E229}"/>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5" name="Text Placeholder 9">
            <a:extLst>
              <a:ext uri="{FF2B5EF4-FFF2-40B4-BE49-F238E27FC236}">
                <a16:creationId xmlns:a16="http://schemas.microsoft.com/office/drawing/2014/main" id="{36B4FFE2-6B0B-CF38-D619-24580D393DDD}"/>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857131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ustom Layout">
    <p:bg>
      <p:bgPr>
        <a:gradFill>
          <a:gsLst>
            <a:gs pos="62000">
              <a:schemeClr val="tx2"/>
            </a:gs>
            <a:gs pos="0">
              <a:schemeClr val="tx1">
                <a:alpha val="0"/>
              </a:schemeClr>
            </a:gs>
          </a:gsLst>
          <a:lin ang="54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B8DB0E-7C28-6AD1-669D-83BCFA3709D2}"/>
              </a:ext>
            </a:extLst>
          </p:cNvPr>
          <p:cNvPicPr>
            <a:picLocks noChangeAspect="1"/>
          </p:cNvPicPr>
          <p:nvPr userDrawn="1"/>
        </p:nvPicPr>
        <p:blipFill>
          <a:blip r:embed="rId2"/>
          <a:srcRect t="7812" b="781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B95792F-D541-EF2F-64B5-BD8B91213525}"/>
              </a:ext>
            </a:extLst>
          </p:cNvPr>
          <p:cNvSpPr/>
          <p:nvPr userDrawn="1"/>
        </p:nvSpPr>
        <p:spPr>
          <a:xfrm>
            <a:off x="0" y="0"/>
            <a:ext cx="12192000" cy="6858000"/>
          </a:xfrm>
          <a:prstGeom prst="rect">
            <a:avLst/>
          </a:prstGeom>
          <a:gradFill>
            <a:gsLst>
              <a:gs pos="100000">
                <a:schemeClr val="tx2"/>
              </a:gs>
              <a:gs pos="85000">
                <a:schemeClr val="tx2"/>
              </a:gs>
              <a:gs pos="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
        <p:nvSpPr>
          <p:cNvPr id="13" name="Text Placeholder 5">
            <a:extLst>
              <a:ext uri="{FF2B5EF4-FFF2-40B4-BE49-F238E27FC236}">
                <a16:creationId xmlns:a16="http://schemas.microsoft.com/office/drawing/2014/main" id="{D5F34248-C5DD-C1E4-17A1-490AD33D2265}"/>
              </a:ext>
            </a:extLst>
          </p:cNvPr>
          <p:cNvSpPr>
            <a:spLocks noGrp="1"/>
          </p:cNvSpPr>
          <p:nvPr>
            <p:ph type="body" sz="quarter" idx="10" hasCustomPrompt="1"/>
          </p:nvPr>
        </p:nvSpPr>
        <p:spPr>
          <a:xfrm>
            <a:off x="742950" y="2314036"/>
            <a:ext cx="10877550" cy="762000"/>
          </a:xfrm>
          <a:prstGeom prst="rect">
            <a:avLst/>
          </a:prstGeom>
        </p:spPr>
        <p:txBody>
          <a:bodyPr/>
          <a:lstStyle>
            <a:lvl1pPr marL="0" indent="0">
              <a:buNone/>
              <a:defRPr sz="5400" b="1" i="0">
                <a:solidFill>
                  <a:schemeClr val="bg1"/>
                </a:solidFill>
                <a:latin typeface="Source Sans Pro Semibold"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UO PRESENTATION HEADLINE</a:t>
            </a:r>
          </a:p>
        </p:txBody>
      </p:sp>
      <p:sp>
        <p:nvSpPr>
          <p:cNvPr id="14" name="Text Placeholder 7">
            <a:extLst>
              <a:ext uri="{FF2B5EF4-FFF2-40B4-BE49-F238E27FC236}">
                <a16:creationId xmlns:a16="http://schemas.microsoft.com/office/drawing/2014/main" id="{E761F346-DC81-59B9-C9E8-13E964BD7558}"/>
              </a:ext>
            </a:extLst>
          </p:cNvPr>
          <p:cNvSpPr>
            <a:spLocks noGrp="1"/>
          </p:cNvSpPr>
          <p:nvPr>
            <p:ph type="body" sz="quarter" idx="11" hasCustomPrompt="1"/>
          </p:nvPr>
        </p:nvSpPr>
        <p:spPr>
          <a:xfrm>
            <a:off x="742950" y="3228436"/>
            <a:ext cx="10877550" cy="914400"/>
          </a:xfrm>
          <a:prstGeom prst="rect">
            <a:avLst/>
          </a:prstGeom>
        </p:spPr>
        <p:txBody>
          <a:bodyPr/>
          <a:lstStyle>
            <a:lvl1pPr marL="0" indent="0">
              <a:buNone/>
              <a:defRPr sz="3200" b="0" i="0">
                <a:solidFill>
                  <a:schemeClr val="bg1"/>
                </a:solidFill>
                <a:latin typeface="Source Sans Pro" panose="020B0503030403020204" pitchFamily="34" charset="0"/>
              </a:defRPr>
            </a:lvl1pPr>
          </a:lstStyle>
          <a:p>
            <a:pPr lvl="0"/>
            <a:r>
              <a:rPr lang="en-US" dirty="0"/>
              <a:t>Presentation sub-headline</a:t>
            </a:r>
          </a:p>
        </p:txBody>
      </p:sp>
      <p:sp>
        <p:nvSpPr>
          <p:cNvPr id="15" name="Text Placeholder 9">
            <a:extLst>
              <a:ext uri="{FF2B5EF4-FFF2-40B4-BE49-F238E27FC236}">
                <a16:creationId xmlns:a16="http://schemas.microsoft.com/office/drawing/2014/main" id="{5ACB7DDC-C2C9-18F4-67E0-4B68ADFF1C3A}"/>
              </a:ext>
            </a:extLst>
          </p:cNvPr>
          <p:cNvSpPr>
            <a:spLocks noGrp="1"/>
          </p:cNvSpPr>
          <p:nvPr>
            <p:ph type="body" sz="quarter" idx="12" hasCustomPrompt="1"/>
          </p:nvPr>
        </p:nvSpPr>
        <p:spPr>
          <a:xfrm>
            <a:off x="742950" y="4286829"/>
            <a:ext cx="10877550" cy="381000"/>
          </a:xfrm>
          <a:prstGeom prst="rect">
            <a:avLst/>
          </a:prstGeom>
        </p:spPr>
        <p:txBody>
          <a:bodyPr/>
          <a:lstStyle>
            <a:lvl1pPr marL="0" indent="0">
              <a:buNone/>
              <a:defRPr sz="2000" b="0" i="0">
                <a:solidFill>
                  <a:schemeClr val="bg1"/>
                </a:solidFill>
                <a:latin typeface="Source Sans Pro" panose="020B0503030403020204" pitchFamily="34" charset="0"/>
              </a:defRPr>
            </a:lvl1pPr>
          </a:lstStyle>
          <a:p>
            <a:pPr lvl="0"/>
            <a:r>
              <a:rPr lang="en-US" dirty="0"/>
              <a:t>Month Day, Year</a:t>
            </a:r>
          </a:p>
        </p:txBody>
      </p:sp>
    </p:spTree>
    <p:extLst>
      <p:ext uri="{BB962C8B-B14F-4D97-AF65-F5344CB8AC3E}">
        <p14:creationId xmlns:p14="http://schemas.microsoft.com/office/powerpoint/2010/main" val="29980466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9FE7EAD-A4A0-D832-0FC3-672817A9CB65}"/>
              </a:ext>
            </a:extLst>
          </p:cNvPr>
          <p:cNvPicPr>
            <a:picLocks noChangeAspect="1"/>
          </p:cNvPicPr>
          <p:nvPr userDrawn="1"/>
        </p:nvPicPr>
        <p:blipFill rotWithShape="1">
          <a:blip r:embed="rId2"/>
          <a:srcRect t="10832" r="17984" b="19969"/>
          <a:stretch/>
        </p:blipFill>
        <p:spPr>
          <a:xfrm>
            <a:off x="0" y="0"/>
            <a:ext cx="12192000" cy="6858000"/>
          </a:xfrm>
          <a:prstGeom prst="rect">
            <a:avLst/>
          </a:prstGeom>
        </p:spPr>
      </p:pic>
      <p:pic>
        <p:nvPicPr>
          <p:cNvPr id="4" name="Picture 3" descr="Text&#10;&#10;Description automatically generated with medium confidence">
            <a:extLst>
              <a:ext uri="{FF2B5EF4-FFF2-40B4-BE49-F238E27FC236}">
                <a16:creationId xmlns:a16="http://schemas.microsoft.com/office/drawing/2014/main" id="{DE837755-C85A-3E1D-3523-9E5F393B9DD3}"/>
              </a:ext>
            </a:extLst>
          </p:cNvPr>
          <p:cNvPicPr>
            <a:picLocks noChangeAspect="1"/>
          </p:cNvPicPr>
          <p:nvPr userDrawn="1"/>
        </p:nvPicPr>
        <p:blipFill>
          <a:blip r:embed="rId3"/>
          <a:stretch>
            <a:fillRect/>
          </a:stretch>
        </p:blipFill>
        <p:spPr>
          <a:xfrm>
            <a:off x="742950" y="5372100"/>
            <a:ext cx="3606800" cy="762000"/>
          </a:xfrm>
          <a:prstGeom prst="rect">
            <a:avLst/>
          </a:prstGeom>
        </p:spPr>
      </p:pic>
      <p:sp>
        <p:nvSpPr>
          <p:cNvPr id="6" name="Text Placeholder 5">
            <a:extLst>
              <a:ext uri="{FF2B5EF4-FFF2-40B4-BE49-F238E27FC236}">
                <a16:creationId xmlns:a16="http://schemas.microsoft.com/office/drawing/2014/main" id="{F95CB496-3620-CADC-DB66-1D1E41D860C8}"/>
              </a:ext>
            </a:extLst>
          </p:cNvPr>
          <p:cNvSpPr>
            <a:spLocks noGrp="1"/>
          </p:cNvSpPr>
          <p:nvPr>
            <p:ph type="body" sz="quarter" idx="10" hasCustomPrompt="1"/>
          </p:nvPr>
        </p:nvSpPr>
        <p:spPr>
          <a:xfrm>
            <a:off x="742950" y="1485900"/>
            <a:ext cx="10877550" cy="762000"/>
          </a:xfrm>
          <a:prstGeom prst="rect">
            <a:avLst/>
          </a:prstGeom>
        </p:spPr>
        <p:txBody>
          <a:bodyPr/>
          <a:lstStyle>
            <a:lvl1pPr marL="0" indent="0">
              <a:buNone/>
              <a:defRPr sz="54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PRESENTATION HEADLINE</a:t>
            </a:r>
          </a:p>
        </p:txBody>
      </p:sp>
      <p:sp>
        <p:nvSpPr>
          <p:cNvPr id="8" name="Text Placeholder 7">
            <a:extLst>
              <a:ext uri="{FF2B5EF4-FFF2-40B4-BE49-F238E27FC236}">
                <a16:creationId xmlns:a16="http://schemas.microsoft.com/office/drawing/2014/main" id="{7C1AA1C4-B3E1-74EB-16D8-7666701C9713}"/>
              </a:ext>
            </a:extLst>
          </p:cNvPr>
          <p:cNvSpPr>
            <a:spLocks noGrp="1"/>
          </p:cNvSpPr>
          <p:nvPr>
            <p:ph type="body" sz="quarter" idx="11" hasCustomPrompt="1"/>
          </p:nvPr>
        </p:nvSpPr>
        <p:spPr>
          <a:xfrm>
            <a:off x="742950" y="2400300"/>
            <a:ext cx="10877550" cy="914400"/>
          </a:xfrm>
          <a:prstGeom prst="rect">
            <a:avLst/>
          </a:prstGeom>
        </p:spPr>
        <p:txBody>
          <a:bodyPr/>
          <a:lstStyle>
            <a:lvl1pPr marL="0" indent="0">
              <a:buNone/>
              <a:defRPr sz="3200" b="0" i="0">
                <a:solidFill>
                  <a:schemeClr val="tx2"/>
                </a:solidFill>
                <a:latin typeface="Source Sans Pro" panose="020B0503030403020204" pitchFamily="34" charset="0"/>
              </a:defRPr>
            </a:lvl1pPr>
          </a:lstStyle>
          <a:p>
            <a:pPr lvl="0"/>
            <a:r>
              <a:rPr lang="en-US" dirty="0"/>
              <a:t>Presentation sub-headline</a:t>
            </a:r>
          </a:p>
        </p:txBody>
      </p:sp>
      <p:sp>
        <p:nvSpPr>
          <p:cNvPr id="10" name="Text Placeholder 9">
            <a:extLst>
              <a:ext uri="{FF2B5EF4-FFF2-40B4-BE49-F238E27FC236}">
                <a16:creationId xmlns:a16="http://schemas.microsoft.com/office/drawing/2014/main" id="{24A9B2C7-9928-4E79-7497-6D82980B8B98}"/>
              </a:ext>
            </a:extLst>
          </p:cNvPr>
          <p:cNvSpPr>
            <a:spLocks noGrp="1"/>
          </p:cNvSpPr>
          <p:nvPr>
            <p:ph type="body" sz="quarter" idx="12" hasCustomPrompt="1"/>
          </p:nvPr>
        </p:nvSpPr>
        <p:spPr>
          <a:xfrm>
            <a:off x="742950" y="952500"/>
            <a:ext cx="10877550" cy="381000"/>
          </a:xfrm>
          <a:prstGeom prst="rect">
            <a:avLst/>
          </a:prstGeom>
        </p:spPr>
        <p:txBody>
          <a:bodyPr/>
          <a:lstStyle>
            <a:lvl1pPr marL="0" indent="0">
              <a:buNone/>
              <a:defRPr sz="2000" b="0" i="0">
                <a:solidFill>
                  <a:schemeClr val="tx2"/>
                </a:solidFill>
                <a:latin typeface="Source Sans Pro" panose="020B0503030403020204" pitchFamily="34" charset="0"/>
              </a:defRPr>
            </a:lvl1pPr>
          </a:lstStyle>
          <a:p>
            <a:pPr lvl="0"/>
            <a:r>
              <a:rPr lang="en-US" dirty="0"/>
              <a:t>Month Day, Year</a:t>
            </a:r>
          </a:p>
        </p:txBody>
      </p:sp>
      <p:sp>
        <p:nvSpPr>
          <p:cNvPr id="11" name="TextBox 10">
            <a:extLst>
              <a:ext uri="{FF2B5EF4-FFF2-40B4-BE49-F238E27FC236}">
                <a16:creationId xmlns:a16="http://schemas.microsoft.com/office/drawing/2014/main" id="{553ADCC3-5DF9-5E9E-DF0D-98E5C470B2CB}"/>
              </a:ext>
            </a:extLst>
          </p:cNvPr>
          <p:cNvSpPr txBox="1"/>
          <p:nvPr userDrawn="1"/>
        </p:nvSpPr>
        <p:spPr>
          <a:xfrm>
            <a:off x="6172200" y="-97155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575686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F3FECA-43AC-A287-BB54-C4585B2ADDB1}"/>
              </a:ext>
            </a:extLst>
          </p:cNvPr>
          <p:cNvPicPr>
            <a:picLocks noChangeAspect="1"/>
          </p:cNvPicPr>
          <p:nvPr userDrawn="1"/>
        </p:nvPicPr>
        <p:blipFill>
          <a:blip r:embed="rId2"/>
          <a:stretch>
            <a:fillRect/>
          </a:stretch>
        </p:blipFill>
        <p:spPr>
          <a:xfrm>
            <a:off x="11130397" y="6069476"/>
            <a:ext cx="642500" cy="445624"/>
          </a:xfrm>
          <a:prstGeom prst="rect">
            <a:avLst/>
          </a:prstGeom>
        </p:spPr>
      </p:pic>
      <p:pic>
        <p:nvPicPr>
          <p:cNvPr id="12" name="Picture 11">
            <a:extLst>
              <a:ext uri="{FF2B5EF4-FFF2-40B4-BE49-F238E27FC236}">
                <a16:creationId xmlns:a16="http://schemas.microsoft.com/office/drawing/2014/main" id="{E6BDAF3F-08A3-F6D4-8DFB-21AA7B59996A}"/>
              </a:ext>
            </a:extLst>
          </p:cNvPr>
          <p:cNvPicPr>
            <a:picLocks noChangeAspect="1"/>
          </p:cNvPicPr>
          <p:nvPr userDrawn="1"/>
        </p:nvPicPr>
        <p:blipFill rotWithShape="1">
          <a:blip r:embed="rId3">
            <a:alphaModFix amt="50000"/>
          </a:blip>
          <a:srcRect l="23020" t="40529" r="4254" b="18562"/>
          <a:stretch/>
        </p:blipFill>
        <p:spPr>
          <a:xfrm flipV="1">
            <a:off x="1" y="0"/>
            <a:ext cx="12192000" cy="6858000"/>
          </a:xfrm>
          <a:prstGeom prst="rect">
            <a:avLst/>
          </a:prstGeom>
        </p:spPr>
      </p:pic>
      <p:sp>
        <p:nvSpPr>
          <p:cNvPr id="10" name="Google Shape;56;p30">
            <a:extLst>
              <a:ext uri="{FF2B5EF4-FFF2-40B4-BE49-F238E27FC236}">
                <a16:creationId xmlns:a16="http://schemas.microsoft.com/office/drawing/2014/main" id="{B5ACF100-73EB-40A3-7754-AD2992F6481B}"/>
              </a:ext>
            </a:extLst>
          </p:cNvPr>
          <p:cNvSpPr txBox="1">
            <a:spLocks/>
          </p:cNvSpPr>
          <p:nvPr userDrawn="1"/>
        </p:nvSpPr>
        <p:spPr>
          <a:xfrm>
            <a:off x="11095366" y="6119799"/>
            <a:ext cx="677533" cy="365125"/>
          </a:xfrm>
          <a:prstGeom prst="rect">
            <a:avLst/>
          </a:prstGeom>
          <a:noFill/>
          <a:ln>
            <a:noFill/>
          </a:ln>
        </p:spPr>
        <p:txBody>
          <a:bodyPr spcFirstLastPara="1" wrap="square" lIns="91425" tIns="45700" rIns="91425" bIns="45700" anchor="ctr" anchorCtr="0">
            <a:noAutofit/>
          </a:bodyPr>
          <a:lstStyle>
            <a:defPPr>
              <a:defRPr lang="en-US"/>
            </a:defPPr>
            <a:lvl1pPr marL="0" lvl="0" indent="0" algn="ctr" defTabSz="914400" rtl="0" eaLnBrk="1" latinLnBrk="0" hangingPunct="1">
              <a:spcBef>
                <a:spcPts val="0"/>
              </a:spcBef>
              <a:buNone/>
              <a:defRPr sz="1400" b="1" i="0" u="none" strike="noStrike" kern="1200" cap="none">
                <a:solidFill>
                  <a:schemeClr val="bg1"/>
                </a:solidFill>
                <a:latin typeface="Source Sans Pro Semibold" panose="020B0503030403020204" pitchFamily="34" charset="0"/>
                <a:ea typeface="Source Sans Pro Semibold" panose="020B0503030403020204" pitchFamily="34" charset="0"/>
                <a:cs typeface="Arial"/>
                <a:sym typeface="Arial"/>
              </a:defRPr>
            </a:lvl1pPr>
            <a:lvl2pPr marL="0" lvl="1"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2pPr>
            <a:lvl3pPr marL="0" lvl="2"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3pPr>
            <a:lvl4pPr marL="0" lvl="3"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4pPr>
            <a:lvl5pPr marL="0" lvl="4"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5pPr>
            <a:lvl6pPr marL="0" lvl="5"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6pPr>
            <a:lvl7pPr marL="0" lvl="6"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7pPr>
            <a:lvl8pPr marL="0" lvl="7"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8pPr>
            <a:lvl9pPr marL="0" lvl="8" indent="0" algn="ctr" defTabSz="914400" rtl="0" eaLnBrk="1" latinLnBrk="0" hangingPunct="1">
              <a:spcBef>
                <a:spcPts val="0"/>
              </a:spcBef>
              <a:buNone/>
              <a:defRPr sz="1200" b="0" i="0" u="none" strike="noStrike" kern="1200" cap="none">
                <a:solidFill>
                  <a:schemeClr val="lt1"/>
                </a:solidFill>
                <a:latin typeface="Arial"/>
                <a:ea typeface="Arial"/>
                <a:cs typeface="Arial"/>
                <a:sym typeface="Arial"/>
              </a:defRPr>
            </a:lvl9pPr>
          </a:lstStyle>
          <a:p>
            <a:fld id="{00000000-1234-1234-1234-123412341234}" type="slidenum">
              <a:rPr lang="en-US" smtClean="0"/>
              <a:pPr/>
              <a:t>‹#›</a:t>
            </a:fld>
            <a:endParaRPr lang="en-US" dirty="0"/>
          </a:p>
        </p:txBody>
      </p:sp>
      <p:pic>
        <p:nvPicPr>
          <p:cNvPr id="11" name="Picture 10" descr="A picture containing text, sign&#10;&#10;Description automatically generated">
            <a:extLst>
              <a:ext uri="{FF2B5EF4-FFF2-40B4-BE49-F238E27FC236}">
                <a16:creationId xmlns:a16="http://schemas.microsoft.com/office/drawing/2014/main" id="{4B3B5083-00D2-F1A4-E4D8-B73191323CEB}"/>
              </a:ext>
            </a:extLst>
          </p:cNvPr>
          <p:cNvPicPr>
            <a:picLocks noChangeAspect="1"/>
          </p:cNvPicPr>
          <p:nvPr userDrawn="1"/>
        </p:nvPicPr>
        <p:blipFill>
          <a:blip r:embed="rId4"/>
          <a:stretch>
            <a:fillRect/>
          </a:stretch>
        </p:blipFill>
        <p:spPr>
          <a:xfrm>
            <a:off x="419101" y="6053105"/>
            <a:ext cx="2186776" cy="461995"/>
          </a:xfrm>
          <a:prstGeom prst="rect">
            <a:avLst/>
          </a:prstGeom>
        </p:spPr>
      </p:pic>
      <p:sp>
        <p:nvSpPr>
          <p:cNvPr id="2" name="Text Placeholder 5">
            <a:extLst>
              <a:ext uri="{FF2B5EF4-FFF2-40B4-BE49-F238E27FC236}">
                <a16:creationId xmlns:a16="http://schemas.microsoft.com/office/drawing/2014/main" id="{0D51382F-3E9E-DF4C-0585-962957429CB4}"/>
              </a:ext>
            </a:extLst>
          </p:cNvPr>
          <p:cNvSpPr>
            <a:spLocks noGrp="1"/>
          </p:cNvSpPr>
          <p:nvPr>
            <p:ph type="body" sz="quarter" idx="10" hasCustomPrompt="1"/>
          </p:nvPr>
        </p:nvSpPr>
        <p:spPr>
          <a:xfrm>
            <a:off x="309253" y="3036570"/>
            <a:ext cx="5786747" cy="784860"/>
          </a:xfrm>
          <a:prstGeom prst="rect">
            <a:avLst/>
          </a:prstGeom>
        </p:spPr>
        <p:txBody>
          <a:bodyPr/>
          <a:lstStyle>
            <a:lvl1pPr marL="0" indent="0">
              <a:buNone/>
              <a:defRPr sz="6600" b="1" i="0">
                <a:solidFill>
                  <a:schemeClr val="tx2"/>
                </a:solidFill>
                <a:latin typeface="Source Sans Pro"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DIVIDER SLIDE</a:t>
            </a:r>
          </a:p>
        </p:txBody>
      </p:sp>
    </p:spTree>
    <p:extLst>
      <p:ext uri="{BB962C8B-B14F-4D97-AF65-F5344CB8AC3E}">
        <p14:creationId xmlns:p14="http://schemas.microsoft.com/office/powerpoint/2010/main" val="4198049248"/>
      </p:ext>
    </p:extLst>
  </p:cSld>
  <p:clrMapOvr>
    <a:masterClrMapping/>
  </p:clrMapOvr>
  <p:extLst>
    <p:ext uri="{DCECCB84-F9BA-43D5-87BE-67443E8EF086}">
      <p15:sldGuideLst xmlns:p15="http://schemas.microsoft.com/office/powerpoint/2012/main">
        <p15:guide id="1" pos="3840" userDrawn="1">
          <p15:clr>
            <a:srgbClr val="FBAE40"/>
          </p15:clr>
        </p15:guide>
        <p15:guide id="2" pos="26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1056021"/>
      </p:ext>
    </p:extLst>
  </p:cSld>
  <p:clrMap bg1="lt1" tx1="dk1" bg2="lt2" tx2="dk2" accent1="accent1" accent2="accent2" accent3="accent3" accent4="accent4" accent5="accent5" accent6="accent6" hlink="hlink" folHlink="folHlink"/>
  <p:sldLayoutIdLst>
    <p:sldLayoutId id="2147483660" r:id="rId1"/>
    <p:sldLayoutId id="2147483666" r:id="rId2"/>
    <p:sldLayoutId id="2147483664" r:id="rId3"/>
    <p:sldLayoutId id="2147483674" r:id="rId4"/>
    <p:sldLayoutId id="2147483669" r:id="rId5"/>
    <p:sldLayoutId id="2147483678" r:id="rId6"/>
    <p:sldLayoutId id="2147483679" r:id="rId7"/>
    <p:sldLayoutId id="2147483680" r:id="rId8"/>
    <p:sldLayoutId id="2147483671" r:id="rId9"/>
    <p:sldLayoutId id="2147483676" r:id="rId10"/>
    <p:sldLayoutId id="2147483672" r:id="rId11"/>
    <p:sldLayoutId id="2147483673" r:id="rId12"/>
    <p:sldLayoutId id="2147483665" r:id="rId13"/>
    <p:sldLayoutId id="2147483667" r:id="rId14"/>
    <p:sldLayoutId id="2147483668" r:id="rId15"/>
    <p:sldLayoutId id="2147483675" r:id="rId16"/>
    <p:sldLayoutId id="2147483681" r:id="rId17"/>
    <p:sldLayoutId id="21474836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1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UO-OACISS/apex" TargetMode="External"/><Relationship Id="rId2"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hyperlink" Target="https://doi.org/10.1109/ESPM256814.2022.00008" TargetMode="External"/><Relationship Id="rId5" Type="http://schemas.openxmlformats.org/officeDocument/2006/relationships/image" Target="../media/image14.png"/><Relationship Id="rId4" Type="http://schemas.openxmlformats.org/officeDocument/2006/relationships/hyperlink" Target="https://github.com/khuck/apex-tutorial"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github.com/STEllAR-GROUP/hpx" TargetMode="External"/><Relationship Id="rId3" Type="http://schemas.openxmlformats.org/officeDocument/2006/relationships/image" Target="../media/image16.emf"/><Relationship Id="rId7" Type="http://schemas.openxmlformats.org/officeDocument/2006/relationships/hyperlink" Target="https://github.com/STEllAR-GROUP/octotiger" TargetMode="External"/><Relationship Id="rId2" Type="http://schemas.openxmlformats.org/officeDocument/2006/relationships/image" Target="../media/image15.emf"/><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hyperlink" Target="https://github.com/kokkos/kokkos-miniapps" TargetMode="External"/><Relationship Id="rId5" Type="http://schemas.openxmlformats.org/officeDocument/2006/relationships/hyperlink" Target="https://ui.perfetto.dev/" TargetMode="Externa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2" Type="http://schemas.openxmlformats.org/officeDocument/2006/relationships/hyperlink" Target="https://github.com/khuck/apex-kokkos-tuning" TargetMode="Externa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UO-OACISS/perfstubs" TargetMode="External"/><Relationship Id="rId2" Type="http://schemas.openxmlformats.org/officeDocument/2006/relationships/hyperlink" Target="https://github.com/khuck/taskStubs" TargetMode="Externa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5">
            <a:extLst>
              <a:ext uri="{FF2B5EF4-FFF2-40B4-BE49-F238E27FC236}">
                <a16:creationId xmlns:a16="http://schemas.microsoft.com/office/drawing/2014/main" id="{D86133DA-DB05-FEB2-DC01-375B11717104}"/>
              </a:ext>
            </a:extLst>
          </p:cNvPr>
          <p:cNvSpPr>
            <a:spLocks noGrp="1"/>
          </p:cNvSpPr>
          <p:nvPr>
            <p:ph type="body" sz="quarter" idx="10" hasCustomPrompt="1"/>
          </p:nvPr>
        </p:nvSpPr>
        <p:spPr>
          <a:xfrm>
            <a:off x="744311" y="2314303"/>
            <a:ext cx="10877550" cy="986790"/>
          </a:xfrm>
          <a:prstGeom prst="rect">
            <a:avLst/>
          </a:prstGeom>
        </p:spPr>
        <p:txBody>
          <a:bodyPr/>
          <a:lstStyle>
            <a:lvl1pPr marL="0" indent="0">
              <a:buNone/>
              <a:defRPr sz="7200" b="1" i="0">
                <a:solidFill>
                  <a:schemeClr val="bg1"/>
                </a:solidFill>
                <a:latin typeface="Source Sans Pro Black" panose="020B0503030403020204" pitchFamily="34" charset="0"/>
              </a:defRPr>
            </a:lvl1pPr>
            <a:lvl2pPr marL="457200" indent="0">
              <a:buNone/>
              <a:defRPr b="1" i="0">
                <a:latin typeface="Source Sans Pro Semibold" panose="020B0503030403020204" pitchFamily="34" charset="0"/>
              </a:defRPr>
            </a:lvl2pPr>
            <a:lvl3pPr marL="914400" indent="0">
              <a:buNone/>
              <a:defRPr b="1" i="0">
                <a:latin typeface="Source Sans Pro Semibold" panose="020B0503030403020204" pitchFamily="34" charset="0"/>
              </a:defRPr>
            </a:lvl3pPr>
            <a:lvl4pPr marL="1371600" indent="0">
              <a:buNone/>
              <a:defRPr b="1" i="0">
                <a:latin typeface="Source Sans Pro Semibold" panose="020B0503030403020204" pitchFamily="34" charset="0"/>
              </a:defRPr>
            </a:lvl4pPr>
            <a:lvl5pPr marL="1828800" indent="0">
              <a:buNone/>
              <a:defRPr b="1" i="0">
                <a:latin typeface="Source Sans Pro Semibold" panose="020B0503030403020204" pitchFamily="34" charset="0"/>
              </a:defRPr>
            </a:lvl5pPr>
          </a:lstStyle>
          <a:p>
            <a:pPr lvl="0"/>
            <a:r>
              <a:rPr lang="en-US" dirty="0"/>
              <a:t>Iris Performance:</a:t>
            </a:r>
          </a:p>
        </p:txBody>
      </p:sp>
      <p:sp>
        <p:nvSpPr>
          <p:cNvPr id="3" name="Text Placeholder 7">
            <a:extLst>
              <a:ext uri="{FF2B5EF4-FFF2-40B4-BE49-F238E27FC236}">
                <a16:creationId xmlns:a16="http://schemas.microsoft.com/office/drawing/2014/main" id="{7CFE96E6-B677-2883-BF28-FF1695FAC643}"/>
              </a:ext>
            </a:extLst>
          </p:cNvPr>
          <p:cNvSpPr>
            <a:spLocks noGrp="1"/>
          </p:cNvSpPr>
          <p:nvPr>
            <p:ph type="body" sz="quarter" idx="11" hasCustomPrompt="1"/>
          </p:nvPr>
        </p:nvSpPr>
        <p:spPr>
          <a:xfrm>
            <a:off x="744311" y="3326983"/>
            <a:ext cx="10877550" cy="986790"/>
          </a:xfrm>
          <a:prstGeom prst="rect">
            <a:avLst/>
          </a:prstGeom>
        </p:spPr>
        <p:txBody>
          <a:bodyPr/>
          <a:lstStyle>
            <a:lvl1pPr marL="0" indent="0">
              <a:buNone/>
              <a:defRPr sz="3200" b="1" i="1">
                <a:solidFill>
                  <a:schemeClr val="bg1"/>
                </a:solidFill>
                <a:latin typeface="Source Sans Pro SemiBold" panose="020B0503030403020204" pitchFamily="34" charset="0"/>
              </a:defRPr>
            </a:lvl1pPr>
          </a:lstStyle>
          <a:p>
            <a:pPr lvl="0"/>
            <a:r>
              <a:rPr lang="en-US" dirty="0"/>
              <a:t>Performance measurement support from the APEX portable performance measurement tool</a:t>
            </a:r>
          </a:p>
        </p:txBody>
      </p:sp>
      <p:sp>
        <p:nvSpPr>
          <p:cNvPr id="4" name="Text Placeholder 9">
            <a:extLst>
              <a:ext uri="{FF2B5EF4-FFF2-40B4-BE49-F238E27FC236}">
                <a16:creationId xmlns:a16="http://schemas.microsoft.com/office/drawing/2014/main" id="{EB7B23C5-6356-3956-BF44-A1872C52E14A}"/>
              </a:ext>
            </a:extLst>
          </p:cNvPr>
          <p:cNvSpPr>
            <a:spLocks noGrp="1"/>
          </p:cNvSpPr>
          <p:nvPr>
            <p:ph type="body" sz="quarter" idx="12" hasCustomPrompt="1"/>
          </p:nvPr>
        </p:nvSpPr>
        <p:spPr>
          <a:xfrm>
            <a:off x="744311" y="4305909"/>
            <a:ext cx="10877550" cy="381000"/>
          </a:xfrm>
          <a:prstGeom prst="rect">
            <a:avLst/>
          </a:prstGeom>
        </p:spPr>
        <p:txBody>
          <a:bodyPr/>
          <a:lstStyle>
            <a:lvl1pPr marL="0" indent="0">
              <a:buNone/>
              <a:defRPr sz="2000" b="0" i="1">
                <a:solidFill>
                  <a:schemeClr val="bg1"/>
                </a:solidFill>
                <a:latin typeface="Source Sans Pro" panose="020B0503030403020204" pitchFamily="34" charset="0"/>
              </a:defRPr>
            </a:lvl1pPr>
          </a:lstStyle>
          <a:p>
            <a:pPr lvl="0"/>
            <a:r>
              <a:rPr lang="en-US" dirty="0"/>
              <a:t>Kevin A. Huck</a:t>
            </a:r>
          </a:p>
          <a:p>
            <a:pPr lvl="0"/>
            <a:r>
              <a:rPr lang="en-US" dirty="0"/>
              <a:t>Oregon Advanced Computing Institute for Science and Society (OACISS)</a:t>
            </a:r>
          </a:p>
        </p:txBody>
      </p:sp>
    </p:spTree>
    <p:extLst>
      <p:ext uri="{BB962C8B-B14F-4D97-AF65-F5344CB8AC3E}">
        <p14:creationId xmlns:p14="http://schemas.microsoft.com/office/powerpoint/2010/main" val="28991063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1BF7F-3F7C-D7A7-EF7B-AF4F1C789D8F}"/>
              </a:ext>
            </a:extLst>
          </p:cNvPr>
          <p:cNvSpPr>
            <a:spLocks noGrp="1"/>
          </p:cNvSpPr>
          <p:nvPr>
            <p:ph type="ctrTitle"/>
          </p:nvPr>
        </p:nvSpPr>
        <p:spPr/>
        <p:txBody>
          <a:bodyPr/>
          <a:lstStyle/>
          <a:p>
            <a:r>
              <a:rPr lang="en-US" dirty="0"/>
              <a:t>Iris example: </a:t>
            </a:r>
            <a:r>
              <a:rPr lang="en-US" dirty="0" err="1"/>
              <a:t>saxpy</a:t>
            </a:r>
            <a:r>
              <a:rPr lang="en-US" dirty="0"/>
              <a:t> with APEX, </a:t>
            </a:r>
            <a:r>
              <a:rPr lang="en-US" dirty="0" err="1"/>
              <a:t>pthread</a:t>
            </a:r>
            <a:r>
              <a:rPr lang="en-US" dirty="0"/>
              <a:t> and CUDA support enabled</a:t>
            </a:r>
          </a:p>
        </p:txBody>
      </p:sp>
      <p:pic>
        <p:nvPicPr>
          <p:cNvPr id="3" name="Picture 2">
            <a:extLst>
              <a:ext uri="{FF2B5EF4-FFF2-40B4-BE49-F238E27FC236}">
                <a16:creationId xmlns:a16="http://schemas.microsoft.com/office/drawing/2014/main" id="{D69CDFA5-DB24-9642-4D46-97FE72BB3D83}"/>
              </a:ext>
            </a:extLst>
          </p:cNvPr>
          <p:cNvPicPr>
            <a:picLocks noChangeAspect="1"/>
          </p:cNvPicPr>
          <p:nvPr/>
        </p:nvPicPr>
        <p:blipFill>
          <a:blip r:embed="rId2"/>
          <a:stretch>
            <a:fillRect/>
          </a:stretch>
        </p:blipFill>
        <p:spPr>
          <a:xfrm>
            <a:off x="7401718" y="879836"/>
            <a:ext cx="4033662" cy="5881003"/>
          </a:xfrm>
          <a:prstGeom prst="rect">
            <a:avLst/>
          </a:prstGeom>
        </p:spPr>
      </p:pic>
      <p:pic>
        <p:nvPicPr>
          <p:cNvPr id="4" name="Picture 3">
            <a:extLst>
              <a:ext uri="{FF2B5EF4-FFF2-40B4-BE49-F238E27FC236}">
                <a16:creationId xmlns:a16="http://schemas.microsoft.com/office/drawing/2014/main" id="{8F89C33C-770C-FDBC-3A3A-906C4ADFFB9A}"/>
              </a:ext>
            </a:extLst>
          </p:cNvPr>
          <p:cNvPicPr>
            <a:picLocks noChangeAspect="1"/>
          </p:cNvPicPr>
          <p:nvPr/>
        </p:nvPicPr>
        <p:blipFill rotWithShape="1">
          <a:blip r:embed="rId3"/>
          <a:srcRect l="37306" t="74410" r="26870" b="6052"/>
          <a:stretch/>
        </p:blipFill>
        <p:spPr>
          <a:xfrm>
            <a:off x="634999" y="879836"/>
            <a:ext cx="6620385" cy="5264404"/>
          </a:xfrm>
          <a:prstGeom prst="rect">
            <a:avLst/>
          </a:prstGeom>
          <a:ln w="19050">
            <a:solidFill>
              <a:schemeClr val="tx1"/>
            </a:solidFill>
          </a:ln>
        </p:spPr>
      </p:pic>
      <p:sp>
        <p:nvSpPr>
          <p:cNvPr id="5" name="Rectangle 4">
            <a:extLst>
              <a:ext uri="{FF2B5EF4-FFF2-40B4-BE49-F238E27FC236}">
                <a16:creationId xmlns:a16="http://schemas.microsoft.com/office/drawing/2014/main" id="{D7E6C153-BB24-F301-C8AB-9F3CE7E65C3E}"/>
              </a:ext>
            </a:extLst>
          </p:cNvPr>
          <p:cNvSpPr/>
          <p:nvPr/>
        </p:nvSpPr>
        <p:spPr>
          <a:xfrm>
            <a:off x="8851900" y="5232400"/>
            <a:ext cx="1549400" cy="1219200"/>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E87826E-A1DC-F510-A8C8-075CF5101B4C}"/>
              </a:ext>
            </a:extLst>
          </p:cNvPr>
          <p:cNvSpPr/>
          <p:nvPr/>
        </p:nvSpPr>
        <p:spPr>
          <a:xfrm>
            <a:off x="981636" y="2593964"/>
            <a:ext cx="1463040" cy="7960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25C1846-2CC5-A0CE-7CFE-B7B15E9246BB}"/>
              </a:ext>
            </a:extLst>
          </p:cNvPr>
          <p:cNvSpPr/>
          <p:nvPr/>
        </p:nvSpPr>
        <p:spPr>
          <a:xfrm>
            <a:off x="5576445" y="1635638"/>
            <a:ext cx="1463040" cy="796066"/>
          </a:xfrm>
          <a:prstGeom prst="ellipse">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D25E7CF-00C3-A356-6566-6062A1864E10}"/>
              </a:ext>
            </a:extLst>
          </p:cNvPr>
          <p:cNvCxnSpPr/>
          <p:nvPr/>
        </p:nvCxnSpPr>
        <p:spPr>
          <a:xfrm>
            <a:off x="7255384" y="879836"/>
            <a:ext cx="3145916" cy="43525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6F26652-F4B1-00E5-525C-7B922589A572}"/>
              </a:ext>
            </a:extLst>
          </p:cNvPr>
          <p:cNvCxnSpPr/>
          <p:nvPr/>
        </p:nvCxnSpPr>
        <p:spPr>
          <a:xfrm>
            <a:off x="634999" y="6144240"/>
            <a:ext cx="8216901" cy="307360"/>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F2194CC-B86F-2D97-3943-83864BB2CC94}"/>
              </a:ext>
            </a:extLst>
          </p:cNvPr>
          <p:cNvSpPr txBox="1"/>
          <p:nvPr/>
        </p:nvSpPr>
        <p:spPr>
          <a:xfrm>
            <a:off x="5576445" y="2551438"/>
            <a:ext cx="1359668" cy="369332"/>
          </a:xfrm>
          <a:prstGeom prst="rect">
            <a:avLst/>
          </a:prstGeom>
          <a:noFill/>
          <a:ln w="28575">
            <a:solidFill>
              <a:srgbClr val="C00000"/>
            </a:solidFill>
            <a:prstDash val="sysDot"/>
          </a:ln>
        </p:spPr>
        <p:txBody>
          <a:bodyPr wrap="none" rtlCol="0">
            <a:spAutoFit/>
          </a:bodyPr>
          <a:lstStyle/>
          <a:p>
            <a:r>
              <a:rPr lang="en-US" b="1" dirty="0">
                <a:solidFill>
                  <a:srgbClr val="C00000"/>
                </a:solidFill>
              </a:rPr>
              <a:t>GPU activity</a:t>
            </a:r>
          </a:p>
        </p:txBody>
      </p:sp>
      <p:sp>
        <p:nvSpPr>
          <p:cNvPr id="13" name="TextBox 12">
            <a:extLst>
              <a:ext uri="{FF2B5EF4-FFF2-40B4-BE49-F238E27FC236}">
                <a16:creationId xmlns:a16="http://schemas.microsoft.com/office/drawing/2014/main" id="{BC15227C-9CC3-8337-7507-CBC5F9A227E8}"/>
              </a:ext>
            </a:extLst>
          </p:cNvPr>
          <p:cNvSpPr txBox="1"/>
          <p:nvPr/>
        </p:nvSpPr>
        <p:spPr>
          <a:xfrm>
            <a:off x="869294" y="3512038"/>
            <a:ext cx="921406" cy="369332"/>
          </a:xfrm>
          <a:prstGeom prst="rect">
            <a:avLst/>
          </a:prstGeom>
          <a:noFill/>
          <a:ln w="28575">
            <a:solidFill>
              <a:srgbClr val="C00000"/>
            </a:solidFill>
          </a:ln>
        </p:spPr>
        <p:txBody>
          <a:bodyPr wrap="none" rtlCol="0">
            <a:spAutoFit/>
          </a:bodyPr>
          <a:lstStyle/>
          <a:p>
            <a:r>
              <a:rPr lang="en-US" b="1" dirty="0">
                <a:solidFill>
                  <a:srgbClr val="C00000"/>
                </a:solidFill>
              </a:rPr>
              <a:t>Iris task</a:t>
            </a:r>
          </a:p>
        </p:txBody>
      </p:sp>
      <p:sp>
        <p:nvSpPr>
          <p:cNvPr id="14" name="Oval 13">
            <a:extLst>
              <a:ext uri="{FF2B5EF4-FFF2-40B4-BE49-F238E27FC236}">
                <a16:creationId xmlns:a16="http://schemas.microsoft.com/office/drawing/2014/main" id="{3CD3C4F8-46C2-22C4-9C12-DF39F13610D8}"/>
              </a:ext>
            </a:extLst>
          </p:cNvPr>
          <p:cNvSpPr/>
          <p:nvPr/>
        </p:nvSpPr>
        <p:spPr>
          <a:xfrm>
            <a:off x="5067300" y="3010183"/>
            <a:ext cx="2603500" cy="3546460"/>
          </a:xfrm>
          <a:prstGeom prst="ellipse">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837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688FE-FE46-C64F-70A7-9656406FC91B}"/>
              </a:ext>
            </a:extLst>
          </p:cNvPr>
          <p:cNvSpPr>
            <a:spLocks noGrp="1"/>
          </p:cNvSpPr>
          <p:nvPr>
            <p:ph type="ctrTitle"/>
          </p:nvPr>
        </p:nvSpPr>
        <p:spPr/>
        <p:txBody>
          <a:bodyPr/>
          <a:lstStyle/>
          <a:p>
            <a:r>
              <a:rPr lang="en-US" dirty="0"/>
              <a:t>Current status</a:t>
            </a:r>
          </a:p>
        </p:txBody>
      </p:sp>
      <p:sp>
        <p:nvSpPr>
          <p:cNvPr id="3" name="Text Placeholder 2">
            <a:extLst>
              <a:ext uri="{FF2B5EF4-FFF2-40B4-BE49-F238E27FC236}">
                <a16:creationId xmlns:a16="http://schemas.microsoft.com/office/drawing/2014/main" id="{DEAB477E-BF69-42F6-FD54-2EB06DDB7E21}"/>
              </a:ext>
            </a:extLst>
          </p:cNvPr>
          <p:cNvSpPr>
            <a:spLocks noGrp="1"/>
          </p:cNvSpPr>
          <p:nvPr>
            <p:ph type="body" sz="quarter" idx="10"/>
          </p:nvPr>
        </p:nvSpPr>
        <p:spPr/>
        <p:txBody>
          <a:bodyPr/>
          <a:lstStyle/>
          <a:p>
            <a:r>
              <a:rPr lang="en-US" dirty="0"/>
              <a:t>Created </a:t>
            </a:r>
            <a:r>
              <a:rPr lang="en-US" dirty="0" err="1"/>
              <a:t>ProfilerTaskStubs</a:t>
            </a:r>
            <a:r>
              <a:rPr lang="en-US" dirty="0"/>
              <a:t> class</a:t>
            </a:r>
          </a:p>
          <a:p>
            <a:r>
              <a:rPr lang="en-US" dirty="0"/>
              <a:t>Integrated into Platform, Task, Worker, Scheduler classes</a:t>
            </a:r>
          </a:p>
          <a:p>
            <a:r>
              <a:rPr lang="en-US" dirty="0"/>
              <a:t>Next steps:</a:t>
            </a:r>
          </a:p>
          <a:p>
            <a:pPr lvl="1"/>
            <a:r>
              <a:rPr lang="en-US" dirty="0"/>
              <a:t>Add the other (currently) stubbed arguments</a:t>
            </a:r>
          </a:p>
          <a:p>
            <a:pPr lvl="1"/>
            <a:r>
              <a:rPr lang="en-US" dirty="0"/>
              <a:t>Handle task dependencies across resources correctly</a:t>
            </a:r>
          </a:p>
          <a:p>
            <a:pPr lvl="1"/>
            <a:r>
              <a:rPr lang="en-US" dirty="0"/>
              <a:t>Additional testing with </a:t>
            </a:r>
            <a:r>
              <a:rPr lang="en-US" dirty="0" err="1"/>
              <a:t>MatRIS</a:t>
            </a:r>
            <a:endParaRPr lang="en-US" dirty="0"/>
          </a:p>
          <a:p>
            <a:pPr lvl="1"/>
            <a:r>
              <a:rPr lang="en-US" dirty="0"/>
              <a:t>Work with </a:t>
            </a:r>
            <a:r>
              <a:rPr lang="en-US" dirty="0" err="1"/>
              <a:t>Monil</a:t>
            </a:r>
            <a:r>
              <a:rPr lang="en-US" dirty="0"/>
              <a:t> on all these items</a:t>
            </a:r>
          </a:p>
          <a:p>
            <a:r>
              <a:rPr lang="en-US" dirty="0"/>
              <a:t>Questions:</a:t>
            </a:r>
          </a:p>
          <a:p>
            <a:pPr lvl="1"/>
            <a:r>
              <a:rPr lang="en-US" dirty="0"/>
              <a:t>Have I integrated into the right places? (probably not)</a:t>
            </a:r>
          </a:p>
          <a:p>
            <a:pPr lvl="1"/>
            <a:r>
              <a:rPr lang="en-US" dirty="0"/>
              <a:t>Are there auto-tuning opportunities in Iris? (probably)</a:t>
            </a:r>
          </a:p>
        </p:txBody>
      </p:sp>
    </p:spTree>
    <p:extLst>
      <p:ext uri="{BB962C8B-B14F-4D97-AF65-F5344CB8AC3E}">
        <p14:creationId xmlns:p14="http://schemas.microsoft.com/office/powerpoint/2010/main" val="2379362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48CF6796-A0C4-637D-D968-D9BF3B5BFEB7}"/>
              </a:ext>
            </a:extLst>
          </p:cNvPr>
          <p:cNvSpPr/>
          <p:nvPr/>
        </p:nvSpPr>
        <p:spPr>
          <a:xfrm>
            <a:off x="1868468" y="4313071"/>
            <a:ext cx="8404261" cy="125344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4F35D-196A-7987-F41B-955B7B4376A7}"/>
              </a:ext>
            </a:extLst>
          </p:cNvPr>
          <p:cNvSpPr>
            <a:spLocks noGrp="1"/>
          </p:cNvSpPr>
          <p:nvPr>
            <p:ph type="ctrTitle"/>
          </p:nvPr>
        </p:nvSpPr>
        <p:spPr/>
        <p:txBody>
          <a:bodyPr/>
          <a:lstStyle/>
          <a:p>
            <a:r>
              <a:rPr lang="en-US" dirty="0"/>
              <a:t>Acknowledgements</a:t>
            </a:r>
          </a:p>
        </p:txBody>
      </p:sp>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p:txBody>
          <a:bodyPr/>
          <a:lstStyle/>
          <a:p>
            <a:pPr marL="50800" indent="0">
              <a:buNone/>
            </a:pPr>
            <a:r>
              <a:rPr lang="en-US" dirty="0"/>
              <a:t>Parts of this research was supported by the </a:t>
            </a:r>
            <a:r>
              <a:rPr lang="en-US" dirty="0" err="1"/>
              <a:t>Exascale</a:t>
            </a:r>
            <a:r>
              <a:rPr lang="en-US" dirty="0"/>
              <a:t> Computing Project (17-SC-20-SC), a joint project of the U.S. Department of Energy’s Office of Science and National Nuclear Security Administration, responsible for delivering a capable </a:t>
            </a:r>
            <a:r>
              <a:rPr lang="en-US" dirty="0" err="1"/>
              <a:t>exascale</a:t>
            </a:r>
            <a:r>
              <a:rPr lang="en-US" dirty="0"/>
              <a:t> ecosystem, including software, applications, and hardware technology, to support the nation’s </a:t>
            </a:r>
            <a:r>
              <a:rPr lang="en-US" dirty="0" err="1"/>
              <a:t>exascale</a:t>
            </a:r>
            <a:r>
              <a:rPr lang="en-US" dirty="0"/>
              <a:t> computing imperative. </a:t>
            </a:r>
          </a:p>
          <a:p>
            <a:pPr marL="50800" indent="0">
              <a:buNone/>
            </a:pPr>
            <a:r>
              <a:rPr lang="en-US" dirty="0"/>
              <a:t>This research used resources of the Oak Ridge Leadership Computing Facility at the Oak Ridge National Laboratory, which is supported by the Office of Science of the U.S. Department of Energy under Contract No. DE-AC05-00OR22725.</a:t>
            </a:r>
          </a:p>
        </p:txBody>
      </p:sp>
      <p:pic>
        <p:nvPicPr>
          <p:cNvPr id="2" name="Google Shape;26;p13" descr="DOE_SC_Horizontal.png">
            <a:extLst>
              <a:ext uri="{FF2B5EF4-FFF2-40B4-BE49-F238E27FC236}">
                <a16:creationId xmlns:a16="http://schemas.microsoft.com/office/drawing/2014/main" id="{5E114C38-09AB-4FBF-220B-867CA8ABFC1E}"/>
              </a:ext>
            </a:extLst>
          </p:cNvPr>
          <p:cNvPicPr preferRelativeResize="0"/>
          <p:nvPr/>
        </p:nvPicPr>
        <p:blipFill rotWithShape="1">
          <a:blip r:embed="rId2">
            <a:alphaModFix/>
          </a:blip>
          <a:srcRect/>
          <a:stretch/>
        </p:blipFill>
        <p:spPr>
          <a:xfrm>
            <a:off x="2027793" y="4712147"/>
            <a:ext cx="2910023" cy="504246"/>
          </a:xfrm>
          <a:prstGeom prst="rect">
            <a:avLst/>
          </a:prstGeom>
          <a:noFill/>
          <a:ln>
            <a:noFill/>
          </a:ln>
        </p:spPr>
      </p:pic>
      <p:pic>
        <p:nvPicPr>
          <p:cNvPr id="5" name="Picture 4" descr="Logo, company name&#10;&#10;Description automatically generated">
            <a:extLst>
              <a:ext uri="{FF2B5EF4-FFF2-40B4-BE49-F238E27FC236}">
                <a16:creationId xmlns:a16="http://schemas.microsoft.com/office/drawing/2014/main" id="{CC133558-9C1C-A2C7-71D6-68953FB2D14F}"/>
              </a:ext>
            </a:extLst>
          </p:cNvPr>
          <p:cNvPicPr>
            <a:picLocks noChangeAspect="1"/>
          </p:cNvPicPr>
          <p:nvPr/>
        </p:nvPicPr>
        <p:blipFill>
          <a:blip r:embed="rId3"/>
          <a:stretch>
            <a:fillRect/>
          </a:stretch>
        </p:blipFill>
        <p:spPr>
          <a:xfrm>
            <a:off x="8120180" y="4509077"/>
            <a:ext cx="1643704" cy="861435"/>
          </a:xfrm>
          <a:prstGeom prst="rect">
            <a:avLst/>
          </a:prstGeom>
        </p:spPr>
      </p:pic>
      <p:pic>
        <p:nvPicPr>
          <p:cNvPr id="6" name="Picture 2">
            <a:extLst>
              <a:ext uri="{FF2B5EF4-FFF2-40B4-BE49-F238E27FC236}">
                <a16:creationId xmlns:a16="http://schemas.microsoft.com/office/drawing/2014/main" id="{D6BEFE72-4DA3-17DE-C0E5-050AD324F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8851" y="4686516"/>
            <a:ext cx="2578608" cy="528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130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6B03F1-83EA-36E3-008C-E45B0317966D}"/>
              </a:ext>
            </a:extLst>
          </p:cNvPr>
          <p:cNvSpPr>
            <a:spLocks noGrp="1"/>
          </p:cNvSpPr>
          <p:nvPr>
            <p:ph type="body" sz="quarter" idx="10"/>
          </p:nvPr>
        </p:nvSpPr>
        <p:spPr>
          <a:xfrm>
            <a:off x="309253" y="3036570"/>
            <a:ext cx="8448381" cy="784860"/>
          </a:xfrm>
        </p:spPr>
        <p:txBody>
          <a:bodyPr/>
          <a:lstStyle/>
          <a:p>
            <a:pPr marL="50800" indent="0">
              <a:buNone/>
            </a:pPr>
            <a:r>
              <a:rPr lang="en-US" dirty="0"/>
              <a:t>Thanks! Questions?</a:t>
            </a:r>
          </a:p>
        </p:txBody>
      </p:sp>
    </p:spTree>
    <p:extLst>
      <p:ext uri="{BB962C8B-B14F-4D97-AF65-F5344CB8AC3E}">
        <p14:creationId xmlns:p14="http://schemas.microsoft.com/office/powerpoint/2010/main" val="2148345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36;gf185c03650_0_14">
            <a:extLst>
              <a:ext uri="{FF2B5EF4-FFF2-40B4-BE49-F238E27FC236}">
                <a16:creationId xmlns:a16="http://schemas.microsoft.com/office/drawing/2014/main" id="{2158697D-66EF-E846-237D-180120638AEC}"/>
              </a:ext>
            </a:extLst>
          </p:cNvPr>
          <p:cNvPicPr preferRelativeResize="0"/>
          <p:nvPr/>
        </p:nvPicPr>
        <p:blipFill rotWithShape="1">
          <a:blip r:embed="rId2">
            <a:alphaModFix/>
          </a:blip>
          <a:srcRect l="1023" t="8490" r="26381" b="28616"/>
          <a:stretch/>
        </p:blipFill>
        <p:spPr>
          <a:xfrm>
            <a:off x="6759616" y="879835"/>
            <a:ext cx="5306150" cy="2585857"/>
          </a:xfrm>
          <a:prstGeom prst="rect">
            <a:avLst/>
          </a:prstGeom>
          <a:noFill/>
          <a:ln>
            <a:noFill/>
          </a:ln>
        </p:spPr>
      </p:pic>
      <p:sp>
        <p:nvSpPr>
          <p:cNvPr id="2" name="Title 1">
            <a:extLst>
              <a:ext uri="{FF2B5EF4-FFF2-40B4-BE49-F238E27FC236}">
                <a16:creationId xmlns:a16="http://schemas.microsoft.com/office/drawing/2014/main" id="{3AD669A6-8C33-BA50-36A9-436E877C21C4}"/>
              </a:ext>
            </a:extLst>
          </p:cNvPr>
          <p:cNvSpPr>
            <a:spLocks noGrp="1"/>
          </p:cNvSpPr>
          <p:nvPr>
            <p:ph type="ctrTitle"/>
          </p:nvPr>
        </p:nvSpPr>
        <p:spPr/>
        <p:txBody>
          <a:bodyPr/>
          <a:lstStyle/>
          <a:p>
            <a:r>
              <a:rPr lang="en-US" dirty="0"/>
              <a:t>Autonomic Performance Environment for </a:t>
            </a:r>
            <a:r>
              <a:rPr lang="en-US" dirty="0" err="1"/>
              <a:t>Exascale</a:t>
            </a:r>
            <a:r>
              <a:rPr lang="en-US" dirty="0"/>
              <a:t> (APEX)</a:t>
            </a:r>
          </a:p>
        </p:txBody>
      </p:sp>
      <p:sp>
        <p:nvSpPr>
          <p:cNvPr id="3" name="Text Placeholder 2">
            <a:extLst>
              <a:ext uri="{FF2B5EF4-FFF2-40B4-BE49-F238E27FC236}">
                <a16:creationId xmlns:a16="http://schemas.microsoft.com/office/drawing/2014/main" id="{F8013671-EAB3-DFB2-8803-FF6C2585A018}"/>
              </a:ext>
            </a:extLst>
          </p:cNvPr>
          <p:cNvSpPr>
            <a:spLocks noGrp="1"/>
          </p:cNvSpPr>
          <p:nvPr>
            <p:ph type="body" sz="quarter" idx="10"/>
          </p:nvPr>
        </p:nvSpPr>
        <p:spPr/>
        <p:txBody>
          <a:bodyPr/>
          <a:lstStyle/>
          <a:p>
            <a:r>
              <a:rPr lang="en-US" dirty="0"/>
              <a:t>Autonomic Performance Environment for </a:t>
            </a:r>
            <a:r>
              <a:rPr lang="en-US" dirty="0" err="1"/>
              <a:t>eXascale</a:t>
            </a:r>
            <a:endParaRPr lang="en-US" dirty="0"/>
          </a:p>
          <a:p>
            <a:r>
              <a:rPr lang="en-US" b="1" dirty="0"/>
              <a:t>Performance Measurement</a:t>
            </a:r>
          </a:p>
          <a:p>
            <a:r>
              <a:rPr lang="en-US" b="1" dirty="0"/>
              <a:t>Runtime Adaptation</a:t>
            </a:r>
          </a:p>
          <a:p>
            <a:r>
              <a:rPr lang="en-US" dirty="0"/>
              <a:t>Designed for AMT runtimes (HPX)</a:t>
            </a:r>
          </a:p>
          <a:p>
            <a:pPr lvl="1"/>
            <a:r>
              <a:rPr lang="en-US" dirty="0"/>
              <a:t>but works with conventional parallel models</a:t>
            </a:r>
          </a:p>
          <a:p>
            <a:r>
              <a:rPr lang="en-US" dirty="0"/>
              <a:t>Focus on </a:t>
            </a:r>
            <a:r>
              <a:rPr lang="en-US" b="1" dirty="0"/>
              <a:t>task dependency graph</a:t>
            </a:r>
            <a:r>
              <a:rPr lang="en-US" dirty="0"/>
              <a:t>, not calling context graph</a:t>
            </a:r>
          </a:p>
          <a:p>
            <a:r>
              <a:rPr lang="en-US" dirty="0"/>
              <a:t>Supports HPX, C/C++ threads, OpenMP, </a:t>
            </a:r>
            <a:r>
              <a:rPr lang="en-US" dirty="0" err="1"/>
              <a:t>OpenACC</a:t>
            </a:r>
            <a:r>
              <a:rPr lang="en-US" dirty="0"/>
              <a:t>, </a:t>
            </a:r>
            <a:r>
              <a:rPr lang="en-US" dirty="0" err="1"/>
              <a:t>Kokkos</a:t>
            </a:r>
            <a:r>
              <a:rPr lang="en-US" dirty="0"/>
              <a:t>, Raja, CUDA, HIP, SYCL, </a:t>
            </a:r>
            <a:r>
              <a:rPr lang="en-US" dirty="0" err="1"/>
              <a:t>StarPU</a:t>
            </a:r>
            <a:r>
              <a:rPr lang="en-US" dirty="0"/>
              <a:t>... Working on </a:t>
            </a:r>
            <a:r>
              <a:rPr lang="en-US" dirty="0" err="1"/>
              <a:t>PARSEc</a:t>
            </a:r>
            <a:r>
              <a:rPr lang="en-US" dirty="0"/>
              <a:t>, YAKL, </a:t>
            </a:r>
            <a:r>
              <a:rPr lang="en-US" b="1" dirty="0"/>
              <a:t>Iris</a:t>
            </a:r>
          </a:p>
          <a:p>
            <a:r>
              <a:rPr lang="en-US" dirty="0">
                <a:hlinkClick r:id="rId3"/>
              </a:rPr>
              <a:t>https://github.com/UO-OACISS/apex</a:t>
            </a:r>
            <a:r>
              <a:rPr lang="en-US" dirty="0"/>
              <a:t> and </a:t>
            </a:r>
            <a:r>
              <a:rPr lang="en-US" dirty="0">
                <a:hlinkClick r:id="rId4"/>
              </a:rPr>
              <a:t>https://github.com/khuck/apex-tutorial</a:t>
            </a:r>
            <a:r>
              <a:rPr lang="en-US" dirty="0"/>
              <a:t> </a:t>
            </a:r>
          </a:p>
          <a:p>
            <a:r>
              <a:rPr lang="en-US" dirty="0"/>
              <a:t>Active Harmony* (</a:t>
            </a:r>
            <a:r>
              <a:rPr lang="en-US" dirty="0" err="1"/>
              <a:t>Nelder</a:t>
            </a:r>
            <a:r>
              <a:rPr lang="en-US" dirty="0"/>
              <a:t> Mead), simulated annealing, genetic search, hill climbing for parametric search methods, as well as exhaustive and random</a:t>
            </a:r>
          </a:p>
        </p:txBody>
      </p:sp>
      <p:pic>
        <p:nvPicPr>
          <p:cNvPr id="5" name="Google Shape;138;gf185c03650_0_14">
            <a:extLst>
              <a:ext uri="{FF2B5EF4-FFF2-40B4-BE49-F238E27FC236}">
                <a16:creationId xmlns:a16="http://schemas.microsoft.com/office/drawing/2014/main" id="{C17AAFE0-CAED-917A-4FE9-789781A7F54D}"/>
              </a:ext>
            </a:extLst>
          </p:cNvPr>
          <p:cNvPicPr preferRelativeResize="0"/>
          <p:nvPr/>
        </p:nvPicPr>
        <p:blipFill>
          <a:blip r:embed="rId5">
            <a:alphaModFix/>
          </a:blip>
          <a:stretch>
            <a:fillRect/>
          </a:stretch>
        </p:blipFill>
        <p:spPr>
          <a:xfrm>
            <a:off x="9851223" y="71131"/>
            <a:ext cx="1453810" cy="642272"/>
          </a:xfrm>
          <a:prstGeom prst="rect">
            <a:avLst/>
          </a:prstGeom>
          <a:noFill/>
          <a:ln>
            <a:noFill/>
          </a:ln>
        </p:spPr>
      </p:pic>
      <p:sp>
        <p:nvSpPr>
          <p:cNvPr id="6" name="TextBox 5">
            <a:extLst>
              <a:ext uri="{FF2B5EF4-FFF2-40B4-BE49-F238E27FC236}">
                <a16:creationId xmlns:a16="http://schemas.microsoft.com/office/drawing/2014/main" id="{61B46D61-70A0-BB12-5E3F-24BF350FBD17}"/>
              </a:ext>
            </a:extLst>
          </p:cNvPr>
          <p:cNvSpPr txBox="1"/>
          <p:nvPr/>
        </p:nvSpPr>
        <p:spPr>
          <a:xfrm>
            <a:off x="3005083" y="5612104"/>
            <a:ext cx="8885312" cy="646331"/>
          </a:xfrm>
          <a:prstGeom prst="rect">
            <a:avLst/>
          </a:prstGeom>
          <a:noFill/>
        </p:spPr>
        <p:txBody>
          <a:bodyPr wrap="square" rtlCol="0">
            <a:spAutoFit/>
          </a:bodyPr>
          <a:lstStyle/>
          <a:p>
            <a:r>
              <a:rPr lang="en-US" dirty="0">
                <a:latin typeface="Source Sans Pro" panose="020B0503030403020204" pitchFamily="34" charset="0"/>
                <a:ea typeface="Source Sans Pro" panose="020B0503030403020204" pitchFamily="34" charset="0"/>
                <a:hlinkClick r:id="rId6"/>
              </a:rPr>
              <a:t>https://doi.org/10.1109/ESPM256814.2022.00008</a:t>
            </a:r>
            <a:r>
              <a:rPr lang="en-US" dirty="0">
                <a:latin typeface="Source Sans Pro" panose="020B0503030403020204" pitchFamily="34" charset="0"/>
                <a:ea typeface="Source Sans Pro" panose="020B0503030403020204" pitchFamily="34" charset="0"/>
              </a:rPr>
              <a:t> : “</a:t>
            </a:r>
            <a:r>
              <a:rPr lang="en-US" i="0" u="none" strike="noStrike" dirty="0">
                <a:solidFill>
                  <a:srgbClr val="333333"/>
                </a:solidFill>
                <a:effectLst/>
                <a:latin typeface="Source Sans Pro" panose="020B0503030403020204" pitchFamily="34" charset="0"/>
                <a:ea typeface="Source Sans Pro" panose="020B0503030403020204" pitchFamily="34" charset="0"/>
              </a:rPr>
              <a:t>Broad Performance Measurement Support for Asynchronous Multi-Tasking with APEX”, Huck, ESPM, 2022</a:t>
            </a:r>
          </a:p>
        </p:txBody>
      </p:sp>
    </p:spTree>
    <p:extLst>
      <p:ext uri="{BB962C8B-B14F-4D97-AF65-F5344CB8AC3E}">
        <p14:creationId xmlns:p14="http://schemas.microsoft.com/office/powerpoint/2010/main" val="1421505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D918C6-B335-4D36-DC6D-92FD1B7FD39A}"/>
              </a:ext>
            </a:extLst>
          </p:cNvPr>
          <p:cNvSpPr>
            <a:spLocks noGrp="1"/>
          </p:cNvSpPr>
          <p:nvPr>
            <p:ph type="ctrTitle"/>
          </p:nvPr>
        </p:nvSpPr>
        <p:spPr/>
        <p:txBody>
          <a:bodyPr/>
          <a:lstStyle/>
          <a:p>
            <a:r>
              <a:rPr lang="en-US" dirty="0"/>
              <a:t>APEX example – Octo-Tiger (Octree astrophysics in HPX, </a:t>
            </a:r>
            <a:r>
              <a:rPr lang="en-US" dirty="0" err="1"/>
              <a:t>Kokkos</a:t>
            </a:r>
            <a:r>
              <a:rPr lang="en-US" dirty="0"/>
              <a:t>)</a:t>
            </a:r>
          </a:p>
        </p:txBody>
      </p:sp>
      <p:pic>
        <p:nvPicPr>
          <p:cNvPr id="5" name="Picture 4">
            <a:extLst>
              <a:ext uri="{FF2B5EF4-FFF2-40B4-BE49-F238E27FC236}">
                <a16:creationId xmlns:a16="http://schemas.microsoft.com/office/drawing/2014/main" id="{5995097F-19C0-3432-D6C8-EA1898439FF0}"/>
              </a:ext>
            </a:extLst>
          </p:cNvPr>
          <p:cNvPicPr>
            <a:picLocks noChangeAspect="1"/>
          </p:cNvPicPr>
          <p:nvPr/>
        </p:nvPicPr>
        <p:blipFill>
          <a:blip r:embed="rId2"/>
          <a:stretch>
            <a:fillRect/>
          </a:stretch>
        </p:blipFill>
        <p:spPr>
          <a:xfrm>
            <a:off x="144664" y="1806720"/>
            <a:ext cx="5782711" cy="1445678"/>
          </a:xfrm>
          <a:prstGeom prst="rect">
            <a:avLst/>
          </a:prstGeom>
        </p:spPr>
      </p:pic>
      <p:pic>
        <p:nvPicPr>
          <p:cNvPr id="6" name="Picture 5">
            <a:extLst>
              <a:ext uri="{FF2B5EF4-FFF2-40B4-BE49-F238E27FC236}">
                <a16:creationId xmlns:a16="http://schemas.microsoft.com/office/drawing/2014/main" id="{4737BBEA-8D9F-2501-25C4-2745A73871E4}"/>
              </a:ext>
            </a:extLst>
          </p:cNvPr>
          <p:cNvPicPr>
            <a:picLocks noChangeAspect="1"/>
          </p:cNvPicPr>
          <p:nvPr/>
        </p:nvPicPr>
        <p:blipFill>
          <a:blip r:embed="rId3"/>
          <a:stretch>
            <a:fillRect/>
          </a:stretch>
        </p:blipFill>
        <p:spPr>
          <a:xfrm>
            <a:off x="144664" y="780161"/>
            <a:ext cx="5782711" cy="1445678"/>
          </a:xfrm>
          <a:prstGeom prst="rect">
            <a:avLst/>
          </a:prstGeom>
        </p:spPr>
      </p:pic>
      <p:pic>
        <p:nvPicPr>
          <p:cNvPr id="7" name="Picture 6">
            <a:extLst>
              <a:ext uri="{FF2B5EF4-FFF2-40B4-BE49-F238E27FC236}">
                <a16:creationId xmlns:a16="http://schemas.microsoft.com/office/drawing/2014/main" id="{1B166F42-C20C-6EDC-C516-155B4C39E90D}"/>
              </a:ext>
            </a:extLst>
          </p:cNvPr>
          <p:cNvPicPr>
            <a:picLocks noChangeAspect="1"/>
          </p:cNvPicPr>
          <p:nvPr/>
        </p:nvPicPr>
        <p:blipFill>
          <a:blip r:embed="rId4"/>
          <a:stretch>
            <a:fillRect/>
          </a:stretch>
        </p:blipFill>
        <p:spPr>
          <a:xfrm>
            <a:off x="8120981" y="747148"/>
            <a:ext cx="4029835" cy="3312285"/>
          </a:xfrm>
          <a:prstGeom prst="rect">
            <a:avLst/>
          </a:prstGeom>
        </p:spPr>
      </p:pic>
      <p:pic>
        <p:nvPicPr>
          <p:cNvPr id="8" name="Picture 7">
            <a:extLst>
              <a:ext uri="{FF2B5EF4-FFF2-40B4-BE49-F238E27FC236}">
                <a16:creationId xmlns:a16="http://schemas.microsoft.com/office/drawing/2014/main" id="{E308FE1A-CCE2-605F-3E86-0DAC0D401621}"/>
              </a:ext>
            </a:extLst>
          </p:cNvPr>
          <p:cNvPicPr>
            <a:picLocks noChangeAspect="1"/>
          </p:cNvPicPr>
          <p:nvPr/>
        </p:nvPicPr>
        <p:blipFill>
          <a:blip r:embed="rId5"/>
          <a:stretch>
            <a:fillRect/>
          </a:stretch>
        </p:blipFill>
        <p:spPr>
          <a:xfrm>
            <a:off x="7027959" y="3547157"/>
            <a:ext cx="3988112" cy="3310843"/>
          </a:xfrm>
          <a:prstGeom prst="rect">
            <a:avLst/>
          </a:prstGeom>
        </p:spPr>
      </p:pic>
      <p:pic>
        <p:nvPicPr>
          <p:cNvPr id="9" name="Picture 8">
            <a:extLst>
              <a:ext uri="{FF2B5EF4-FFF2-40B4-BE49-F238E27FC236}">
                <a16:creationId xmlns:a16="http://schemas.microsoft.com/office/drawing/2014/main" id="{CFF2A8CE-08D9-E149-BAFF-3ABB6C6C2142}"/>
              </a:ext>
            </a:extLst>
          </p:cNvPr>
          <p:cNvPicPr>
            <a:picLocks noChangeAspect="1"/>
          </p:cNvPicPr>
          <p:nvPr/>
        </p:nvPicPr>
        <p:blipFill rotWithShape="1">
          <a:blip r:embed="rId6"/>
          <a:srcRect b="33418"/>
          <a:stretch/>
        </p:blipFill>
        <p:spPr>
          <a:xfrm>
            <a:off x="41185" y="3203141"/>
            <a:ext cx="5589564" cy="2791253"/>
          </a:xfrm>
          <a:prstGeom prst="rect">
            <a:avLst/>
          </a:prstGeom>
        </p:spPr>
      </p:pic>
      <p:sp>
        <p:nvSpPr>
          <p:cNvPr id="10" name="TextBox 9">
            <a:extLst>
              <a:ext uri="{FF2B5EF4-FFF2-40B4-BE49-F238E27FC236}">
                <a16:creationId xmlns:a16="http://schemas.microsoft.com/office/drawing/2014/main" id="{D446D357-8892-0C38-1634-EB6C177EA918}"/>
              </a:ext>
            </a:extLst>
          </p:cNvPr>
          <p:cNvSpPr txBox="1"/>
          <p:nvPr/>
        </p:nvSpPr>
        <p:spPr>
          <a:xfrm>
            <a:off x="2897697" y="5235783"/>
            <a:ext cx="4130262"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Comparing </a:t>
            </a:r>
            <a:r>
              <a:rPr lang="en-US" sz="1600" b="1" dirty="0" err="1">
                <a:latin typeface="Source Sans Pro" panose="020B0503030403020204" pitchFamily="34" charset="0"/>
                <a:ea typeface="Source Sans Pro" panose="020B0503030403020204" pitchFamily="34" charset="0"/>
              </a:rPr>
              <a:t>subgrid</a:t>
            </a:r>
            <a:r>
              <a:rPr lang="en-US" sz="1600" b="1" dirty="0">
                <a:latin typeface="Source Sans Pro" panose="020B0503030403020204" pitchFamily="34" charset="0"/>
                <a:ea typeface="Source Sans Pro" panose="020B0503030403020204" pitchFamily="34" charset="0"/>
              </a:rPr>
              <a:t> sizes and relative kernel performance with CUPTI device activity</a:t>
            </a:r>
          </a:p>
        </p:txBody>
      </p:sp>
      <p:sp>
        <p:nvSpPr>
          <p:cNvPr id="11" name="TextBox 10">
            <a:extLst>
              <a:ext uri="{FF2B5EF4-FFF2-40B4-BE49-F238E27FC236}">
                <a16:creationId xmlns:a16="http://schemas.microsoft.com/office/drawing/2014/main" id="{CF21AB1E-467D-977B-5F70-ADD829792F5B}"/>
              </a:ext>
            </a:extLst>
          </p:cNvPr>
          <p:cNvSpPr txBox="1"/>
          <p:nvPr/>
        </p:nvSpPr>
        <p:spPr>
          <a:xfrm>
            <a:off x="4424920" y="1122356"/>
            <a:ext cx="3816255"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Tracking GPU memory usage with CUPTI</a:t>
            </a:r>
          </a:p>
        </p:txBody>
      </p:sp>
      <p:sp>
        <p:nvSpPr>
          <p:cNvPr id="12" name="TextBox 11">
            <a:extLst>
              <a:ext uri="{FF2B5EF4-FFF2-40B4-BE49-F238E27FC236}">
                <a16:creationId xmlns:a16="http://schemas.microsoft.com/office/drawing/2014/main" id="{E7AFB405-F1E6-496C-8BD7-24BEF0676081}"/>
              </a:ext>
            </a:extLst>
          </p:cNvPr>
          <p:cNvSpPr txBox="1"/>
          <p:nvPr/>
        </p:nvSpPr>
        <p:spPr>
          <a:xfrm>
            <a:off x="3884818" y="1939952"/>
            <a:ext cx="4236163"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Monitoring GPU utilization with NVML library</a:t>
            </a:r>
          </a:p>
        </p:txBody>
      </p:sp>
      <p:sp>
        <p:nvSpPr>
          <p:cNvPr id="13" name="TextBox 12">
            <a:extLst>
              <a:ext uri="{FF2B5EF4-FFF2-40B4-BE49-F238E27FC236}">
                <a16:creationId xmlns:a16="http://schemas.microsoft.com/office/drawing/2014/main" id="{2A67B98A-03F0-9F99-40D6-C1681437E31E}"/>
              </a:ext>
            </a:extLst>
          </p:cNvPr>
          <p:cNvSpPr txBox="1"/>
          <p:nvPr/>
        </p:nvSpPr>
        <p:spPr>
          <a:xfrm>
            <a:off x="7656497" y="3230242"/>
            <a:ext cx="4029835" cy="584775"/>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Full task tree (above) and task graph (below) showing task dependencies</a:t>
            </a:r>
          </a:p>
        </p:txBody>
      </p:sp>
      <p:sp>
        <p:nvSpPr>
          <p:cNvPr id="14" name="TextBox 13">
            <a:extLst>
              <a:ext uri="{FF2B5EF4-FFF2-40B4-BE49-F238E27FC236}">
                <a16:creationId xmlns:a16="http://schemas.microsoft.com/office/drawing/2014/main" id="{F074C02E-9172-444D-0FB1-0B056E844A0B}"/>
              </a:ext>
            </a:extLst>
          </p:cNvPr>
          <p:cNvSpPr txBox="1"/>
          <p:nvPr/>
        </p:nvSpPr>
        <p:spPr>
          <a:xfrm>
            <a:off x="4332628" y="6004052"/>
            <a:ext cx="2623041" cy="400110"/>
          </a:xfrm>
          <a:prstGeom prst="rect">
            <a:avLst/>
          </a:prstGeom>
          <a:noFill/>
        </p:spPr>
        <p:txBody>
          <a:bodyPr wrap="square" rtlCol="0">
            <a:spAutoFit/>
          </a:bodyPr>
          <a:lstStyle/>
          <a:p>
            <a:r>
              <a:rPr lang="en-US" sz="1000" dirty="0">
                <a:hlinkClick r:id="rId7"/>
              </a:rPr>
              <a:t>https://github.com/STEllAR-GROUP/octotiger</a:t>
            </a:r>
            <a:r>
              <a:rPr lang="en-US" sz="1000" dirty="0"/>
              <a:t> </a:t>
            </a:r>
          </a:p>
          <a:p>
            <a:r>
              <a:rPr lang="en-US" sz="1000" dirty="0">
                <a:hlinkClick r:id="rId8"/>
              </a:rPr>
              <a:t>https://github.com/STEllAR-GROUP/hpx</a:t>
            </a:r>
            <a:r>
              <a:rPr lang="en-US" sz="1000" dirty="0"/>
              <a:t> </a:t>
            </a:r>
          </a:p>
        </p:txBody>
      </p:sp>
      <p:pic>
        <p:nvPicPr>
          <p:cNvPr id="15" name="Picture 8" descr="The graphic is a snapshot of an Octo-Tiger simulation of the merger of two white dwarf stars. It shows what it looks like after the two stars have merged into one star.  ">
            <a:extLst>
              <a:ext uri="{FF2B5EF4-FFF2-40B4-BE49-F238E27FC236}">
                <a16:creationId xmlns:a16="http://schemas.microsoft.com/office/drawing/2014/main" id="{5FA52333-3BB1-EA56-DF30-987E506F47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0749" y="2357691"/>
            <a:ext cx="1687212" cy="1729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611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A323-8D57-E8D5-0501-17AF5869EE8F}"/>
              </a:ext>
            </a:extLst>
          </p:cNvPr>
          <p:cNvSpPr>
            <a:spLocks noGrp="1"/>
          </p:cNvSpPr>
          <p:nvPr>
            <p:ph type="ctrTitle"/>
          </p:nvPr>
        </p:nvSpPr>
        <p:spPr/>
        <p:txBody>
          <a:bodyPr/>
          <a:lstStyle/>
          <a:p>
            <a:r>
              <a:rPr lang="en-US" dirty="0" err="1"/>
              <a:t>Kokkos</a:t>
            </a:r>
            <a:r>
              <a:rPr lang="en-US" dirty="0"/>
              <a:t> </a:t>
            </a:r>
            <a:r>
              <a:rPr lang="en-US" dirty="0" err="1"/>
              <a:t>Lulesh</a:t>
            </a:r>
            <a:r>
              <a:rPr lang="en-US" dirty="0"/>
              <a:t> and APEX Tracing – OpenMP, CUDA, HIP back ends</a:t>
            </a:r>
          </a:p>
        </p:txBody>
      </p:sp>
      <p:pic>
        <p:nvPicPr>
          <p:cNvPr id="11" name="Picture 10">
            <a:extLst>
              <a:ext uri="{FF2B5EF4-FFF2-40B4-BE49-F238E27FC236}">
                <a16:creationId xmlns:a16="http://schemas.microsoft.com/office/drawing/2014/main" id="{A64C8905-1514-4B28-E9EB-2B2325B34F77}"/>
              </a:ext>
            </a:extLst>
          </p:cNvPr>
          <p:cNvPicPr>
            <a:picLocks noChangeAspect="1"/>
          </p:cNvPicPr>
          <p:nvPr/>
        </p:nvPicPr>
        <p:blipFill>
          <a:blip r:embed="rId2"/>
          <a:stretch>
            <a:fillRect/>
          </a:stretch>
        </p:blipFill>
        <p:spPr>
          <a:xfrm>
            <a:off x="419100" y="3530437"/>
            <a:ext cx="11353800" cy="1174531"/>
          </a:xfrm>
          <a:prstGeom prst="rect">
            <a:avLst/>
          </a:prstGeom>
          <a:ln w="19050">
            <a:solidFill>
              <a:schemeClr val="tx1"/>
            </a:solidFill>
          </a:ln>
        </p:spPr>
      </p:pic>
      <p:pic>
        <p:nvPicPr>
          <p:cNvPr id="13" name="Picture 12">
            <a:extLst>
              <a:ext uri="{FF2B5EF4-FFF2-40B4-BE49-F238E27FC236}">
                <a16:creationId xmlns:a16="http://schemas.microsoft.com/office/drawing/2014/main" id="{ED43C7A4-9812-68ED-B243-EF21C11E513D}"/>
              </a:ext>
            </a:extLst>
          </p:cNvPr>
          <p:cNvPicPr>
            <a:picLocks noChangeAspect="1"/>
          </p:cNvPicPr>
          <p:nvPr/>
        </p:nvPicPr>
        <p:blipFill>
          <a:blip r:embed="rId3"/>
          <a:stretch>
            <a:fillRect/>
          </a:stretch>
        </p:blipFill>
        <p:spPr>
          <a:xfrm>
            <a:off x="419099" y="5037497"/>
            <a:ext cx="11353800" cy="913523"/>
          </a:xfrm>
          <a:prstGeom prst="rect">
            <a:avLst/>
          </a:prstGeom>
          <a:ln w="19050">
            <a:solidFill>
              <a:schemeClr val="tx1"/>
            </a:solidFill>
          </a:ln>
        </p:spPr>
      </p:pic>
      <p:pic>
        <p:nvPicPr>
          <p:cNvPr id="15" name="Picture 14" descr="A blurry image of a calendar&#10;&#10;Description automatically generated">
            <a:extLst>
              <a:ext uri="{FF2B5EF4-FFF2-40B4-BE49-F238E27FC236}">
                <a16:creationId xmlns:a16="http://schemas.microsoft.com/office/drawing/2014/main" id="{89C528AF-78DF-EC41-8F40-B9A0FE57FD53}"/>
              </a:ext>
            </a:extLst>
          </p:cNvPr>
          <p:cNvPicPr>
            <a:picLocks noChangeAspect="1"/>
          </p:cNvPicPr>
          <p:nvPr/>
        </p:nvPicPr>
        <p:blipFill>
          <a:blip r:embed="rId4"/>
          <a:stretch>
            <a:fillRect/>
          </a:stretch>
        </p:blipFill>
        <p:spPr>
          <a:xfrm>
            <a:off x="419100" y="879835"/>
            <a:ext cx="11353800" cy="2301606"/>
          </a:xfrm>
          <a:prstGeom prst="rect">
            <a:avLst/>
          </a:prstGeom>
          <a:ln w="19050">
            <a:solidFill>
              <a:schemeClr val="tx1"/>
            </a:solidFill>
          </a:ln>
        </p:spPr>
      </p:pic>
      <p:sp>
        <p:nvSpPr>
          <p:cNvPr id="3" name="TextBox 2">
            <a:extLst>
              <a:ext uri="{FF2B5EF4-FFF2-40B4-BE49-F238E27FC236}">
                <a16:creationId xmlns:a16="http://schemas.microsoft.com/office/drawing/2014/main" id="{4F231985-3B2C-A9BD-15DA-C9C1D8C830C7}"/>
              </a:ext>
            </a:extLst>
          </p:cNvPr>
          <p:cNvSpPr txBox="1"/>
          <p:nvPr/>
        </p:nvSpPr>
        <p:spPr>
          <a:xfrm>
            <a:off x="4175645" y="4253394"/>
            <a:ext cx="6907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CUDA </a:t>
            </a:r>
          </a:p>
        </p:txBody>
      </p:sp>
      <p:sp>
        <p:nvSpPr>
          <p:cNvPr id="4" name="TextBox 3">
            <a:extLst>
              <a:ext uri="{FF2B5EF4-FFF2-40B4-BE49-F238E27FC236}">
                <a16:creationId xmlns:a16="http://schemas.microsoft.com/office/drawing/2014/main" id="{902930BB-ABF6-60E9-BDC3-915EC416B304}"/>
              </a:ext>
            </a:extLst>
          </p:cNvPr>
          <p:cNvSpPr txBox="1"/>
          <p:nvPr/>
        </p:nvSpPr>
        <p:spPr>
          <a:xfrm>
            <a:off x="5509948" y="5353435"/>
            <a:ext cx="538378"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HIP </a:t>
            </a:r>
          </a:p>
        </p:txBody>
      </p:sp>
      <p:sp>
        <p:nvSpPr>
          <p:cNvPr id="5" name="TextBox 4">
            <a:extLst>
              <a:ext uri="{FF2B5EF4-FFF2-40B4-BE49-F238E27FC236}">
                <a16:creationId xmlns:a16="http://schemas.microsoft.com/office/drawing/2014/main" id="{F507A72D-4CBB-EAEF-EB6D-465B4911E453}"/>
              </a:ext>
            </a:extLst>
          </p:cNvPr>
          <p:cNvSpPr txBox="1"/>
          <p:nvPr/>
        </p:nvSpPr>
        <p:spPr>
          <a:xfrm>
            <a:off x="3692324" y="2397338"/>
            <a:ext cx="943492"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OpenMP </a:t>
            </a:r>
          </a:p>
        </p:txBody>
      </p:sp>
      <p:sp>
        <p:nvSpPr>
          <p:cNvPr id="6" name="TextBox 5">
            <a:extLst>
              <a:ext uri="{FF2B5EF4-FFF2-40B4-BE49-F238E27FC236}">
                <a16:creationId xmlns:a16="http://schemas.microsoft.com/office/drawing/2014/main" id="{F43D1BE2-DAB3-1E84-A35A-9A3C8E0BD5FB}"/>
              </a:ext>
            </a:extLst>
          </p:cNvPr>
          <p:cNvSpPr txBox="1"/>
          <p:nvPr/>
        </p:nvSpPr>
        <p:spPr>
          <a:xfrm>
            <a:off x="6048326" y="6421743"/>
            <a:ext cx="4720079" cy="338554"/>
          </a:xfrm>
          <a:prstGeom prst="rect">
            <a:avLst/>
          </a:prstGeom>
          <a:solidFill>
            <a:schemeClr val="bg1"/>
          </a:solidFill>
          <a:ln w="15875">
            <a:solidFill>
              <a:schemeClr val="tx1"/>
            </a:solidFill>
          </a:ln>
        </p:spPr>
        <p:txBody>
          <a:bodyPr wrap="square" rtlCol="0">
            <a:spAutoFit/>
          </a:bodyPr>
          <a:lstStyle/>
          <a:p>
            <a:r>
              <a:rPr lang="en-US" sz="1600" dirty="0">
                <a:latin typeface="Source Sans Pro" panose="020B0503030403020204" pitchFamily="34" charset="0"/>
                <a:ea typeface="Source Sans Pro" panose="020B0503030403020204" pitchFamily="34" charset="0"/>
              </a:rPr>
              <a:t>Trace visualization in Perfetto </a:t>
            </a:r>
            <a:r>
              <a:rPr lang="en-US" sz="1600" dirty="0">
                <a:latin typeface="Source Sans Pro" panose="020B0503030403020204" pitchFamily="34" charset="0"/>
                <a:ea typeface="Source Sans Pro" panose="020B0503030403020204" pitchFamily="34" charset="0"/>
                <a:hlinkClick r:id="rId5"/>
              </a:rPr>
              <a:t>https://ui.perfetto.dev/</a:t>
            </a:r>
            <a:r>
              <a:rPr lang="en-US" sz="1600" dirty="0">
                <a:latin typeface="Source Sans Pro" panose="020B0503030403020204" pitchFamily="34" charset="0"/>
                <a:ea typeface="Source Sans Pro" panose="020B0503030403020204" pitchFamily="34" charset="0"/>
              </a:rPr>
              <a:t> </a:t>
            </a:r>
          </a:p>
        </p:txBody>
      </p:sp>
      <p:sp>
        <p:nvSpPr>
          <p:cNvPr id="7" name="TextBox 6">
            <a:extLst>
              <a:ext uri="{FF2B5EF4-FFF2-40B4-BE49-F238E27FC236}">
                <a16:creationId xmlns:a16="http://schemas.microsoft.com/office/drawing/2014/main" id="{C64F2CE7-37C9-F9E6-7B69-A06D1780192D}"/>
              </a:ext>
            </a:extLst>
          </p:cNvPr>
          <p:cNvSpPr txBox="1"/>
          <p:nvPr/>
        </p:nvSpPr>
        <p:spPr>
          <a:xfrm>
            <a:off x="2868873" y="6026667"/>
            <a:ext cx="5349969" cy="338554"/>
          </a:xfrm>
          <a:prstGeom prst="rect">
            <a:avLst/>
          </a:prstGeom>
          <a:solidFill>
            <a:schemeClr val="bg1"/>
          </a:solidFill>
          <a:ln w="15875">
            <a:solidFill>
              <a:schemeClr val="tx1"/>
            </a:solidFill>
          </a:ln>
        </p:spPr>
        <p:txBody>
          <a:bodyPr wrap="square" rtlCol="0">
            <a:spAutoFit/>
          </a:bodyPr>
          <a:lstStyle/>
          <a:p>
            <a:r>
              <a:rPr lang="en-US" sz="1600" dirty="0" err="1">
                <a:latin typeface="Source Sans Pro" panose="020B0503030403020204" pitchFamily="34" charset="0"/>
                <a:ea typeface="Source Sans Pro" panose="020B0503030403020204" pitchFamily="34" charset="0"/>
              </a:rPr>
              <a:t>Kokkos</a:t>
            </a:r>
            <a:r>
              <a:rPr lang="en-US" sz="1600" dirty="0">
                <a:latin typeface="Source Sans Pro" panose="020B0503030403020204" pitchFamily="34" charset="0"/>
                <a:ea typeface="Source Sans Pro" panose="020B0503030403020204" pitchFamily="34" charset="0"/>
              </a:rPr>
              <a:t> </a:t>
            </a:r>
            <a:r>
              <a:rPr lang="en-US" sz="1600" dirty="0" err="1">
                <a:latin typeface="Source Sans Pro" panose="020B0503030403020204" pitchFamily="34" charset="0"/>
                <a:ea typeface="Source Sans Pro" panose="020B0503030403020204" pitchFamily="34" charset="0"/>
              </a:rPr>
              <a:t>Lulesh</a:t>
            </a:r>
            <a:r>
              <a:rPr lang="en-US" sz="1600" dirty="0">
                <a:latin typeface="Source Sans Pro" panose="020B0503030403020204" pitchFamily="34" charset="0"/>
                <a:ea typeface="Source Sans Pro" panose="020B0503030403020204" pitchFamily="34" charset="0"/>
              </a:rPr>
              <a:t>: </a:t>
            </a:r>
            <a:r>
              <a:rPr lang="en-US" sz="1600" dirty="0">
                <a:latin typeface="Source Sans Pro" panose="020B0503030403020204" pitchFamily="34" charset="0"/>
                <a:ea typeface="Source Sans Pro" panose="020B0503030403020204" pitchFamily="34" charset="0"/>
                <a:hlinkClick r:id="rId6"/>
              </a:rPr>
              <a:t>https://github.com/kokkos/kokkos-miniapps</a:t>
            </a:r>
            <a:r>
              <a:rPr lang="en-US" sz="1600" dirty="0">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1159716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6A741-FFCF-525F-4E92-32D827403D18}"/>
              </a:ext>
            </a:extLst>
          </p:cNvPr>
          <p:cNvSpPr>
            <a:spLocks noGrp="1"/>
          </p:cNvSpPr>
          <p:nvPr>
            <p:ph type="ctrTitle"/>
          </p:nvPr>
        </p:nvSpPr>
        <p:spPr/>
        <p:txBody>
          <a:bodyPr/>
          <a:lstStyle/>
          <a:p>
            <a:r>
              <a:rPr lang="en-US" dirty="0" err="1"/>
              <a:t>Kokkos</a:t>
            </a:r>
            <a:r>
              <a:rPr lang="en-US" dirty="0"/>
              <a:t> Runtime Tuning Support in APEX</a:t>
            </a:r>
          </a:p>
        </p:txBody>
      </p:sp>
      <p:sp>
        <p:nvSpPr>
          <p:cNvPr id="3" name="Text Placeholder 2">
            <a:extLst>
              <a:ext uri="{FF2B5EF4-FFF2-40B4-BE49-F238E27FC236}">
                <a16:creationId xmlns:a16="http://schemas.microsoft.com/office/drawing/2014/main" id="{6421E1C4-FBA9-8452-65BA-90FA8B62968A}"/>
              </a:ext>
            </a:extLst>
          </p:cNvPr>
          <p:cNvSpPr>
            <a:spLocks noGrp="1"/>
          </p:cNvSpPr>
          <p:nvPr>
            <p:ph type="body" sz="quarter" idx="10"/>
          </p:nvPr>
        </p:nvSpPr>
        <p:spPr/>
        <p:txBody>
          <a:bodyPr/>
          <a:lstStyle/>
          <a:p>
            <a:pPr>
              <a:spcBef>
                <a:spcPts val="600"/>
              </a:spcBef>
            </a:pPr>
            <a:r>
              <a:rPr lang="en-US" dirty="0"/>
              <a:t>APEX implements the same profiling API that TAU does, </a:t>
            </a:r>
            <a:r>
              <a:rPr lang="en-US" i="1" dirty="0"/>
              <a:t>and…</a:t>
            </a:r>
            <a:endParaRPr lang="en-US" dirty="0"/>
          </a:p>
          <a:p>
            <a:pPr>
              <a:spcBef>
                <a:spcPts val="600"/>
              </a:spcBef>
            </a:pPr>
            <a:r>
              <a:rPr lang="en-US" dirty="0"/>
              <a:t>APEX provides auto-tuning (search) support</a:t>
            </a:r>
          </a:p>
          <a:p>
            <a:pPr>
              <a:spcBef>
                <a:spcPts val="600"/>
              </a:spcBef>
            </a:pPr>
            <a:r>
              <a:rPr lang="en-US" dirty="0" err="1"/>
              <a:t>Kokkos</a:t>
            </a:r>
            <a:r>
              <a:rPr lang="en-US" dirty="0"/>
              <a:t> provides the ability to auto-tune with (at </a:t>
            </a:r>
            <a:r>
              <a:rPr lang="en-US" dirty="0" err="1"/>
              <a:t>Cmake</a:t>
            </a:r>
            <a:r>
              <a:rPr lang="en-US" dirty="0"/>
              <a:t> configuration time):</a:t>
            </a:r>
          </a:p>
          <a:p>
            <a:pPr marL="0" lvl="0" indent="0" algn="l" rtl="0">
              <a:spcBef>
                <a:spcPts val="600"/>
              </a:spcBef>
              <a:spcAft>
                <a:spcPts val="0"/>
              </a:spcAft>
              <a:buNone/>
            </a:pPr>
            <a:r>
              <a:rPr lang="en-US" b="1" dirty="0">
                <a:latin typeface="Courier New"/>
                <a:ea typeface="Courier New"/>
                <a:cs typeface="Courier New"/>
                <a:sym typeface="Courier New"/>
              </a:rPr>
              <a:t>	-</a:t>
            </a:r>
            <a:r>
              <a:rPr lang="en-US" b="1" dirty="0" err="1">
                <a:latin typeface="Courier New"/>
                <a:ea typeface="Courier New"/>
                <a:cs typeface="Courier New"/>
                <a:sym typeface="Courier New"/>
              </a:rPr>
              <a:t>DKokkos_ENABLE_TUNING</a:t>
            </a:r>
            <a:r>
              <a:rPr lang="en-US" b="1" dirty="0">
                <a:latin typeface="Courier New"/>
                <a:ea typeface="Courier New"/>
                <a:cs typeface="Courier New"/>
                <a:sym typeface="Courier New"/>
              </a:rPr>
              <a:t>=ON</a:t>
            </a:r>
            <a:endParaRPr lang="en-US" b="1" dirty="0"/>
          </a:p>
          <a:p>
            <a:pPr>
              <a:spcBef>
                <a:spcPts val="600"/>
              </a:spcBef>
            </a:pPr>
            <a:r>
              <a:rPr lang="en-US" dirty="0"/>
              <a:t>Automatically provides input and context variables for </a:t>
            </a:r>
            <a:r>
              <a:rPr lang="en-US" dirty="0" err="1"/>
              <a:t>parallel_for</a:t>
            </a:r>
            <a:r>
              <a:rPr lang="en-US" dirty="0"/>
              <a:t>, </a:t>
            </a:r>
            <a:r>
              <a:rPr lang="en-US" dirty="0" err="1"/>
              <a:t>parallel_reduce</a:t>
            </a:r>
            <a:r>
              <a:rPr lang="en-US" dirty="0"/>
              <a:t>, </a:t>
            </a:r>
            <a:r>
              <a:rPr lang="en-US" dirty="0" err="1"/>
              <a:t>parallel_scan</a:t>
            </a:r>
            <a:r>
              <a:rPr lang="en-US" dirty="0"/>
              <a:t>, </a:t>
            </a:r>
            <a:r>
              <a:rPr lang="en-US" dirty="0" err="1"/>
              <a:t>parallel_copy</a:t>
            </a:r>
            <a:r>
              <a:rPr lang="en-US" dirty="0"/>
              <a:t>.</a:t>
            </a:r>
          </a:p>
          <a:p>
            <a:pPr marL="855662" lvl="1" indent="-342900">
              <a:spcBef>
                <a:spcPts val="600"/>
              </a:spcBef>
            </a:pPr>
            <a:r>
              <a:rPr lang="en-US" dirty="0" err="1"/>
              <a:t>TeamPolicy</a:t>
            </a:r>
            <a:r>
              <a:rPr lang="en-US" dirty="0"/>
              <a:t>: team size and vector length</a:t>
            </a:r>
          </a:p>
          <a:p>
            <a:pPr marL="855662" lvl="1" indent="-342900">
              <a:spcBef>
                <a:spcPts val="600"/>
              </a:spcBef>
            </a:pPr>
            <a:r>
              <a:rPr lang="en-US" dirty="0" err="1"/>
              <a:t>MDRangePolicy</a:t>
            </a:r>
            <a:r>
              <a:rPr lang="en-US" dirty="0"/>
              <a:t>: X, Y tile sizes (Z stays constant)</a:t>
            </a:r>
          </a:p>
          <a:p>
            <a:pPr marL="855662" lvl="1" indent="-342900">
              <a:spcBef>
                <a:spcPts val="600"/>
              </a:spcBef>
            </a:pPr>
            <a:r>
              <a:rPr lang="en-US" dirty="0" err="1"/>
              <a:t>RangePolicy</a:t>
            </a:r>
            <a:r>
              <a:rPr lang="en-US" baseline="30000" dirty="0"/>
              <a:t>*</a:t>
            </a:r>
            <a:r>
              <a:rPr lang="en-US" dirty="0"/>
              <a:t>: block size, occupancy</a:t>
            </a:r>
          </a:p>
          <a:p>
            <a:pPr marL="342900" indent="-342900">
              <a:spcBef>
                <a:spcPts val="600"/>
              </a:spcBef>
            </a:pPr>
            <a:r>
              <a:rPr lang="en-US" dirty="0"/>
              <a:t>Custom tuning also available – see </a:t>
            </a:r>
            <a:r>
              <a:rPr lang="en-US" dirty="0">
                <a:hlinkClick r:id="rId2"/>
              </a:rPr>
              <a:t>https://github.com/khuck/apex-kokkos-tuning</a:t>
            </a:r>
            <a:r>
              <a:rPr lang="en-US" dirty="0"/>
              <a:t> for examples like mm2d_tiling.cpp and </a:t>
            </a:r>
            <a:r>
              <a:rPr lang="en-US" dirty="0" err="1"/>
              <a:t>idk_jmm.cpp</a:t>
            </a:r>
            <a:endParaRPr lang="en-US" baseline="30000" dirty="0"/>
          </a:p>
          <a:p>
            <a:pPr marL="512762" lvl="1" indent="0">
              <a:spcBef>
                <a:spcPts val="600"/>
              </a:spcBef>
              <a:buNone/>
            </a:pPr>
            <a:r>
              <a:rPr lang="en-US" sz="1800" i="1" baseline="30000" dirty="0"/>
              <a:t>*</a:t>
            </a:r>
            <a:r>
              <a:rPr lang="en-US" sz="1800" i="1" dirty="0"/>
              <a:t>(in a long-dormant development fork/branch, a new, updated PR for occupancy tuning has passed all tests and will be merged soon…would be nice to have because many kernels use </a:t>
            </a:r>
            <a:r>
              <a:rPr lang="en-US" sz="1800" i="1" dirty="0" err="1"/>
              <a:t>RangePolicy</a:t>
            </a:r>
            <a:r>
              <a:rPr lang="en-US" sz="1800" i="1" dirty="0"/>
              <a:t>)</a:t>
            </a:r>
          </a:p>
          <a:p>
            <a:endParaRPr lang="en-US" dirty="0"/>
          </a:p>
        </p:txBody>
      </p:sp>
      <p:sp>
        <p:nvSpPr>
          <p:cNvPr id="4" name="TextBox 3">
            <a:extLst>
              <a:ext uri="{FF2B5EF4-FFF2-40B4-BE49-F238E27FC236}">
                <a16:creationId xmlns:a16="http://schemas.microsoft.com/office/drawing/2014/main" id="{9C26244E-E083-6878-3F44-4C9496C4574E}"/>
              </a:ext>
            </a:extLst>
          </p:cNvPr>
          <p:cNvSpPr txBox="1"/>
          <p:nvPr/>
        </p:nvSpPr>
        <p:spPr>
          <a:xfrm>
            <a:off x="7755401" y="3332181"/>
            <a:ext cx="3898503" cy="830997"/>
          </a:xfrm>
          <a:prstGeom prst="rect">
            <a:avLst/>
          </a:prstGeom>
          <a:noFill/>
          <a:ln>
            <a:solidFill>
              <a:schemeClr val="tx1"/>
            </a:solidFill>
          </a:ln>
        </p:spPr>
        <p:txBody>
          <a:bodyPr wrap="none" rtlCol="0">
            <a:spAutoFit/>
          </a:bodyPr>
          <a:lstStyle/>
          <a:p>
            <a:pPr algn="ctr"/>
            <a:r>
              <a:rPr lang="en-US" sz="2400" i="1" dirty="0"/>
              <a:t>Provides an alternative to</a:t>
            </a:r>
          </a:p>
          <a:p>
            <a:pPr algn="ctr"/>
            <a:r>
              <a:rPr lang="en-US" sz="2400" i="1" dirty="0"/>
              <a:t>“heuristic” parameter choices</a:t>
            </a:r>
          </a:p>
        </p:txBody>
      </p:sp>
    </p:spTree>
    <p:extLst>
      <p:ext uri="{BB962C8B-B14F-4D97-AF65-F5344CB8AC3E}">
        <p14:creationId xmlns:p14="http://schemas.microsoft.com/office/powerpoint/2010/main" val="1380088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6D406-2384-2869-7F6B-510C8E43602F}"/>
              </a:ext>
            </a:extLst>
          </p:cNvPr>
          <p:cNvSpPr>
            <a:spLocks noGrp="1"/>
          </p:cNvSpPr>
          <p:nvPr>
            <p:ph type="ctrTitle"/>
          </p:nvPr>
        </p:nvSpPr>
        <p:spPr/>
        <p:txBody>
          <a:bodyPr>
            <a:normAutofit/>
          </a:bodyPr>
          <a:lstStyle/>
          <a:p>
            <a:r>
              <a:rPr lang="en-US" dirty="0"/>
              <a:t>APEX Autotuning of </a:t>
            </a:r>
            <a:r>
              <a:rPr lang="en-US" dirty="0" err="1"/>
              <a:t>ExaMiniMD</a:t>
            </a:r>
            <a:r>
              <a:rPr lang="en-US" dirty="0"/>
              <a:t> Neighbor2D::</a:t>
            </a:r>
            <a:r>
              <a:rPr lang="en-US" dirty="0" err="1"/>
              <a:t>fill_neigh_list_full</a:t>
            </a:r>
            <a:r>
              <a:rPr lang="en-US" dirty="0"/>
              <a:t> kernel</a:t>
            </a:r>
          </a:p>
        </p:txBody>
      </p:sp>
      <p:pic>
        <p:nvPicPr>
          <p:cNvPr id="13" name="Picture 12">
            <a:extLst>
              <a:ext uri="{FF2B5EF4-FFF2-40B4-BE49-F238E27FC236}">
                <a16:creationId xmlns:a16="http://schemas.microsoft.com/office/drawing/2014/main" id="{23D13C2B-7379-B5AB-4F3D-A92A642E24C7}"/>
              </a:ext>
            </a:extLst>
          </p:cNvPr>
          <p:cNvPicPr>
            <a:picLocks noChangeAspect="1"/>
          </p:cNvPicPr>
          <p:nvPr/>
        </p:nvPicPr>
        <p:blipFill>
          <a:blip r:embed="rId2"/>
          <a:stretch>
            <a:fillRect/>
          </a:stretch>
        </p:blipFill>
        <p:spPr>
          <a:xfrm>
            <a:off x="3356657" y="1171047"/>
            <a:ext cx="7320990" cy="1830248"/>
          </a:xfrm>
          <a:prstGeom prst="rect">
            <a:avLst/>
          </a:prstGeom>
        </p:spPr>
      </p:pic>
      <p:pic>
        <p:nvPicPr>
          <p:cNvPr id="15" name="Picture 14">
            <a:extLst>
              <a:ext uri="{FF2B5EF4-FFF2-40B4-BE49-F238E27FC236}">
                <a16:creationId xmlns:a16="http://schemas.microsoft.com/office/drawing/2014/main" id="{540FCE5A-56C3-414A-A1B6-B5C027F10074}"/>
              </a:ext>
            </a:extLst>
          </p:cNvPr>
          <p:cNvPicPr>
            <a:picLocks noChangeAspect="1"/>
          </p:cNvPicPr>
          <p:nvPr/>
        </p:nvPicPr>
        <p:blipFill>
          <a:blip r:embed="rId3"/>
          <a:stretch>
            <a:fillRect/>
          </a:stretch>
        </p:blipFill>
        <p:spPr>
          <a:xfrm>
            <a:off x="3356657" y="2996994"/>
            <a:ext cx="7320989" cy="1830247"/>
          </a:xfrm>
          <a:prstGeom prst="rect">
            <a:avLst/>
          </a:prstGeom>
        </p:spPr>
      </p:pic>
      <p:pic>
        <p:nvPicPr>
          <p:cNvPr id="17" name="Picture 16">
            <a:extLst>
              <a:ext uri="{FF2B5EF4-FFF2-40B4-BE49-F238E27FC236}">
                <a16:creationId xmlns:a16="http://schemas.microsoft.com/office/drawing/2014/main" id="{44EEC655-0997-5C37-AFE9-723EBA413CE6}"/>
              </a:ext>
            </a:extLst>
          </p:cNvPr>
          <p:cNvPicPr>
            <a:picLocks noChangeAspect="1"/>
          </p:cNvPicPr>
          <p:nvPr/>
        </p:nvPicPr>
        <p:blipFill>
          <a:blip r:embed="rId4"/>
          <a:stretch>
            <a:fillRect/>
          </a:stretch>
        </p:blipFill>
        <p:spPr>
          <a:xfrm>
            <a:off x="2905247" y="4822941"/>
            <a:ext cx="7772400" cy="1943100"/>
          </a:xfrm>
          <a:prstGeom prst="rect">
            <a:avLst/>
          </a:prstGeom>
        </p:spPr>
      </p:pic>
      <p:sp>
        <p:nvSpPr>
          <p:cNvPr id="18" name="TextBox 17">
            <a:extLst>
              <a:ext uri="{FF2B5EF4-FFF2-40B4-BE49-F238E27FC236}">
                <a16:creationId xmlns:a16="http://schemas.microsoft.com/office/drawing/2014/main" id="{2E468BA1-55F8-61D0-A63E-4D4BCE48178F}"/>
              </a:ext>
            </a:extLst>
          </p:cNvPr>
          <p:cNvSpPr txBox="1"/>
          <p:nvPr/>
        </p:nvSpPr>
        <p:spPr>
          <a:xfrm>
            <a:off x="9383054" y="2086171"/>
            <a:ext cx="226107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team sizes</a:t>
            </a:r>
          </a:p>
        </p:txBody>
      </p:sp>
      <p:sp>
        <p:nvSpPr>
          <p:cNvPr id="19" name="TextBox 18">
            <a:extLst>
              <a:ext uri="{FF2B5EF4-FFF2-40B4-BE49-F238E27FC236}">
                <a16:creationId xmlns:a16="http://schemas.microsoft.com/office/drawing/2014/main" id="{38FA7110-C29D-763F-F4F2-5871EDD76DBE}"/>
              </a:ext>
            </a:extLst>
          </p:cNvPr>
          <p:cNvSpPr txBox="1"/>
          <p:nvPr/>
        </p:nvSpPr>
        <p:spPr>
          <a:xfrm>
            <a:off x="9290456" y="3856706"/>
            <a:ext cx="2446271"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Exploring vector lengths</a:t>
            </a:r>
          </a:p>
        </p:txBody>
      </p:sp>
      <p:sp>
        <p:nvSpPr>
          <p:cNvPr id="20" name="TextBox 19">
            <a:extLst>
              <a:ext uri="{FF2B5EF4-FFF2-40B4-BE49-F238E27FC236}">
                <a16:creationId xmlns:a16="http://schemas.microsoft.com/office/drawing/2014/main" id="{DAD15EAA-7831-658C-5DE6-2D9B57792EBA}"/>
              </a:ext>
            </a:extLst>
          </p:cNvPr>
          <p:cNvSpPr txBox="1"/>
          <p:nvPr/>
        </p:nvSpPr>
        <p:spPr>
          <a:xfrm>
            <a:off x="9383054" y="5920668"/>
            <a:ext cx="1647617" cy="338554"/>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Response (time)</a:t>
            </a:r>
          </a:p>
        </p:txBody>
      </p:sp>
      <p:graphicFrame>
        <p:nvGraphicFramePr>
          <p:cNvPr id="3" name="Table 2">
            <a:extLst>
              <a:ext uri="{FF2B5EF4-FFF2-40B4-BE49-F238E27FC236}">
                <a16:creationId xmlns:a16="http://schemas.microsoft.com/office/drawing/2014/main" id="{556B4D01-A515-506B-0A8C-60C419E40B2C}"/>
              </a:ext>
            </a:extLst>
          </p:cNvPr>
          <p:cNvGraphicFramePr>
            <a:graphicFrameLocks noGrp="1"/>
          </p:cNvGraphicFramePr>
          <p:nvPr>
            <p:extLst>
              <p:ext uri="{D42A27DB-BD31-4B8C-83A1-F6EECF244321}">
                <p14:modId xmlns:p14="http://schemas.microsoft.com/office/powerpoint/2010/main" val="2100176465"/>
              </p:ext>
            </p:extLst>
          </p:nvPr>
        </p:nvGraphicFramePr>
        <p:xfrm>
          <a:off x="328132" y="2120987"/>
          <a:ext cx="2852516" cy="1568199"/>
        </p:xfrm>
        <a:graphic>
          <a:graphicData uri="http://schemas.openxmlformats.org/drawingml/2006/table">
            <a:tbl>
              <a:tblPr firstRow="1" bandRow="1">
                <a:tableStyleId>{5C22544A-7EE6-4342-B048-85BDC9FD1C3A}</a:tableStyleId>
              </a:tblPr>
              <a:tblGrid>
                <a:gridCol w="1426258">
                  <a:extLst>
                    <a:ext uri="{9D8B030D-6E8A-4147-A177-3AD203B41FA5}">
                      <a16:colId xmlns:a16="http://schemas.microsoft.com/office/drawing/2014/main" val="3183749945"/>
                    </a:ext>
                  </a:extLst>
                </a:gridCol>
                <a:gridCol w="1426258">
                  <a:extLst>
                    <a:ext uri="{9D8B030D-6E8A-4147-A177-3AD203B41FA5}">
                      <a16:colId xmlns:a16="http://schemas.microsoft.com/office/drawing/2014/main" val="2122565010"/>
                    </a:ext>
                  </a:extLst>
                </a:gridCol>
              </a:tblGrid>
              <a:tr h="522733">
                <a:tc>
                  <a:txBody>
                    <a:bodyPr/>
                    <a:lstStyle/>
                    <a:p>
                      <a:r>
                        <a:rPr lang="en-US" dirty="0"/>
                        <a:t>Baseline</a:t>
                      </a:r>
                    </a:p>
                  </a:txBody>
                  <a:tcPr/>
                </a:tc>
                <a:tc>
                  <a:txBody>
                    <a:bodyPr/>
                    <a:lstStyle/>
                    <a:p>
                      <a:r>
                        <a:rPr lang="en-US" dirty="0"/>
                        <a:t>17.4972s</a:t>
                      </a:r>
                    </a:p>
                  </a:txBody>
                  <a:tcPr/>
                </a:tc>
                <a:extLst>
                  <a:ext uri="{0D108BD9-81ED-4DB2-BD59-A6C34878D82A}">
                    <a16:rowId xmlns:a16="http://schemas.microsoft.com/office/drawing/2014/main" val="3479576136"/>
                  </a:ext>
                </a:extLst>
              </a:tr>
              <a:tr h="522733">
                <a:tc>
                  <a:txBody>
                    <a:bodyPr/>
                    <a:lstStyle/>
                    <a:p>
                      <a:r>
                        <a:rPr lang="en-US" dirty="0"/>
                        <a:t>Tuning</a:t>
                      </a:r>
                    </a:p>
                  </a:txBody>
                  <a:tcPr/>
                </a:tc>
                <a:tc>
                  <a:txBody>
                    <a:bodyPr/>
                    <a:lstStyle/>
                    <a:p>
                      <a:r>
                        <a:rPr lang="en-US" dirty="0"/>
                        <a:t>17.7294s</a:t>
                      </a:r>
                    </a:p>
                  </a:txBody>
                  <a:tcPr/>
                </a:tc>
                <a:extLst>
                  <a:ext uri="{0D108BD9-81ED-4DB2-BD59-A6C34878D82A}">
                    <a16:rowId xmlns:a16="http://schemas.microsoft.com/office/drawing/2014/main" val="2567927099"/>
                  </a:ext>
                </a:extLst>
              </a:tr>
              <a:tr h="522733">
                <a:tc>
                  <a:txBody>
                    <a:bodyPr/>
                    <a:lstStyle/>
                    <a:p>
                      <a:r>
                        <a:rPr lang="en-US" dirty="0"/>
                        <a:t>Tuned</a:t>
                      </a:r>
                    </a:p>
                  </a:txBody>
                  <a:tcPr/>
                </a:tc>
                <a:tc>
                  <a:txBody>
                    <a:bodyPr/>
                    <a:lstStyle/>
                    <a:p>
                      <a:r>
                        <a:rPr lang="en-US" dirty="0"/>
                        <a:t>17.3790s</a:t>
                      </a:r>
                    </a:p>
                  </a:txBody>
                  <a:tcPr/>
                </a:tc>
                <a:extLst>
                  <a:ext uri="{0D108BD9-81ED-4DB2-BD59-A6C34878D82A}">
                    <a16:rowId xmlns:a16="http://schemas.microsoft.com/office/drawing/2014/main" val="483058462"/>
                  </a:ext>
                </a:extLst>
              </a:tr>
            </a:tbl>
          </a:graphicData>
        </a:graphic>
      </p:graphicFrame>
      <p:sp>
        <p:nvSpPr>
          <p:cNvPr id="4" name="TextBox 3">
            <a:extLst>
              <a:ext uri="{FF2B5EF4-FFF2-40B4-BE49-F238E27FC236}">
                <a16:creationId xmlns:a16="http://schemas.microsoft.com/office/drawing/2014/main" id="{490292AC-C1A7-C6D2-5628-A2A7E7C982DD}"/>
              </a:ext>
            </a:extLst>
          </p:cNvPr>
          <p:cNvSpPr txBox="1"/>
          <p:nvPr/>
        </p:nvSpPr>
        <p:spPr>
          <a:xfrm>
            <a:off x="419099" y="1182594"/>
            <a:ext cx="2556797" cy="830997"/>
          </a:xfrm>
          <a:prstGeom prst="rect">
            <a:avLst/>
          </a:prstGeom>
          <a:solidFill>
            <a:schemeClr val="bg1"/>
          </a:solidFill>
          <a:ln w="15875">
            <a:solidFill>
              <a:schemeClr val="tx1"/>
            </a:solidFill>
          </a:ln>
        </p:spPr>
        <p:txBody>
          <a:bodyPr wrap="square" rtlCol="0">
            <a:spAutoFit/>
          </a:bodyPr>
          <a:lstStyle/>
          <a:p>
            <a:pPr algn="ctr"/>
            <a:r>
              <a:rPr lang="en-US" sz="1600" b="1" dirty="0">
                <a:latin typeface="Source Sans Pro" panose="020B0503030403020204" pitchFamily="34" charset="0"/>
                <a:ea typeface="Source Sans Pro" panose="020B0503030403020204" pitchFamily="34" charset="0"/>
              </a:rPr>
              <a:t>Much more promising results in the apex-</a:t>
            </a:r>
            <a:r>
              <a:rPr lang="en-US" sz="1600" b="1" dirty="0" err="1">
                <a:latin typeface="Source Sans Pro" panose="020B0503030403020204" pitchFamily="34" charset="0"/>
                <a:ea typeface="Source Sans Pro" panose="020B0503030403020204" pitchFamily="34" charset="0"/>
              </a:rPr>
              <a:t>kokkos</a:t>
            </a:r>
            <a:r>
              <a:rPr lang="en-US" sz="1600" b="1" dirty="0">
                <a:latin typeface="Source Sans Pro" panose="020B0503030403020204" pitchFamily="34" charset="0"/>
                <a:ea typeface="Source Sans Pro" panose="020B0503030403020204" pitchFamily="34" charset="0"/>
              </a:rPr>
              <a:t>-tuning repository </a:t>
            </a:r>
          </a:p>
        </p:txBody>
      </p:sp>
      <p:sp>
        <p:nvSpPr>
          <p:cNvPr id="5" name="TextBox 4">
            <a:extLst>
              <a:ext uri="{FF2B5EF4-FFF2-40B4-BE49-F238E27FC236}">
                <a16:creationId xmlns:a16="http://schemas.microsoft.com/office/drawing/2014/main" id="{F68814AE-6B1C-125C-3470-48BCDFDD14A9}"/>
              </a:ext>
            </a:extLst>
          </p:cNvPr>
          <p:cNvSpPr txBox="1"/>
          <p:nvPr/>
        </p:nvSpPr>
        <p:spPr>
          <a:xfrm>
            <a:off x="419100" y="3903892"/>
            <a:ext cx="2556797" cy="1323439"/>
          </a:xfrm>
          <a:prstGeom prst="rect">
            <a:avLst/>
          </a:prstGeom>
          <a:solidFill>
            <a:schemeClr val="bg1"/>
          </a:solidFill>
          <a:ln w="15875">
            <a:solidFill>
              <a:schemeClr val="tx1"/>
            </a:solidFill>
          </a:ln>
        </p:spPr>
        <p:txBody>
          <a:bodyPr wrap="square" rtlCol="0">
            <a:spAutoFit/>
          </a:bodyPr>
          <a:lstStyle/>
          <a:p>
            <a:r>
              <a:rPr lang="en-US" sz="1600" b="1" dirty="0">
                <a:latin typeface="Source Sans Pro" panose="020B0503030403020204" pitchFamily="34" charset="0"/>
                <a:ea typeface="Source Sans Pro" panose="020B0503030403020204" pitchFamily="34" charset="0"/>
              </a:rPr>
              <a:t>Only one kernel is </a:t>
            </a:r>
            <a:r>
              <a:rPr lang="en-US" sz="1600" b="1" dirty="0" err="1">
                <a:latin typeface="Source Sans Pro" panose="020B0503030403020204" pitchFamily="34" charset="0"/>
                <a:ea typeface="Source Sans Pro" panose="020B0503030403020204" pitchFamily="34" charset="0"/>
              </a:rPr>
              <a:t>TeamPolicy</a:t>
            </a:r>
            <a:r>
              <a:rPr lang="en-US" sz="1600" b="1" dirty="0">
                <a:latin typeface="Source Sans Pro" panose="020B0503030403020204" pitchFamily="34" charset="0"/>
                <a:ea typeface="Source Sans Pro" panose="020B0503030403020204" pitchFamily="34" charset="0"/>
              </a:rPr>
              <a:t> in </a:t>
            </a:r>
            <a:r>
              <a:rPr lang="en-US" sz="1600" b="1" dirty="0" err="1">
                <a:latin typeface="Source Sans Pro" panose="020B0503030403020204" pitchFamily="34" charset="0"/>
                <a:ea typeface="Source Sans Pro" panose="020B0503030403020204" pitchFamily="34" charset="0"/>
              </a:rPr>
              <a:t>ExaMiniMD</a:t>
            </a:r>
            <a:r>
              <a:rPr lang="en-US" sz="1600" b="1" dirty="0">
                <a:latin typeface="Source Sans Pro" panose="020B0503030403020204" pitchFamily="34" charset="0"/>
                <a:ea typeface="Source Sans Pro" panose="020B0503030403020204" pitchFamily="34" charset="0"/>
              </a:rPr>
              <a:t> – all of the rest of the kernels are Range policies…</a:t>
            </a:r>
          </a:p>
        </p:txBody>
      </p:sp>
    </p:spTree>
    <p:extLst>
      <p:ext uri="{BB962C8B-B14F-4D97-AF65-F5344CB8AC3E}">
        <p14:creationId xmlns:p14="http://schemas.microsoft.com/office/powerpoint/2010/main" val="586602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10FC-7E61-D12C-4A97-DCD2B754D110}"/>
              </a:ext>
            </a:extLst>
          </p:cNvPr>
          <p:cNvSpPr>
            <a:spLocks noGrp="1"/>
          </p:cNvSpPr>
          <p:nvPr>
            <p:ph type="ctrTitle"/>
          </p:nvPr>
        </p:nvSpPr>
        <p:spPr/>
        <p:txBody>
          <a:bodyPr/>
          <a:lstStyle/>
          <a:p>
            <a:r>
              <a:rPr lang="en-US" dirty="0" err="1"/>
              <a:t>TaskStubs</a:t>
            </a:r>
            <a:endParaRPr lang="en-US" dirty="0"/>
          </a:p>
        </p:txBody>
      </p:sp>
      <p:sp>
        <p:nvSpPr>
          <p:cNvPr id="4" name="Text Placeholder 3">
            <a:extLst>
              <a:ext uri="{FF2B5EF4-FFF2-40B4-BE49-F238E27FC236}">
                <a16:creationId xmlns:a16="http://schemas.microsoft.com/office/drawing/2014/main" id="{01411DAF-9E17-AF88-639D-D2FAE42B3ED1}"/>
              </a:ext>
            </a:extLst>
          </p:cNvPr>
          <p:cNvSpPr>
            <a:spLocks noGrp="1"/>
          </p:cNvSpPr>
          <p:nvPr>
            <p:ph type="body" sz="quarter" idx="10"/>
          </p:nvPr>
        </p:nvSpPr>
        <p:spPr/>
        <p:txBody>
          <a:bodyPr/>
          <a:lstStyle/>
          <a:p>
            <a:r>
              <a:rPr lang="en-US" dirty="0" err="1"/>
              <a:t>TaskStubs</a:t>
            </a:r>
            <a:r>
              <a:rPr lang="en-US" dirty="0"/>
              <a:t> is a “frictionless” instrumentation library for tasking systems</a:t>
            </a:r>
          </a:p>
          <a:p>
            <a:pPr lvl="1"/>
            <a:r>
              <a:rPr lang="en-US" dirty="0">
                <a:hlinkClick r:id="rId2"/>
              </a:rPr>
              <a:t>https://github.com/khuck/taskStubs</a:t>
            </a:r>
            <a:r>
              <a:rPr lang="en-US" dirty="0"/>
              <a:t> </a:t>
            </a:r>
          </a:p>
          <a:p>
            <a:pPr lvl="1"/>
            <a:r>
              <a:rPr lang="en-US" dirty="0"/>
              <a:t>One source file, three headers</a:t>
            </a:r>
          </a:p>
          <a:p>
            <a:pPr lvl="1"/>
            <a:r>
              <a:rPr lang="en-US" dirty="0"/>
              <a:t>Provides a plugin interface for performance tools</a:t>
            </a:r>
          </a:p>
          <a:p>
            <a:pPr lvl="1"/>
            <a:r>
              <a:rPr lang="en-US" dirty="0"/>
              <a:t>Can be compiled away if desired</a:t>
            </a:r>
          </a:p>
          <a:p>
            <a:pPr lvl="1"/>
            <a:r>
              <a:rPr lang="en-US" dirty="0"/>
              <a:t>Related to </a:t>
            </a:r>
            <a:r>
              <a:rPr lang="en-US" dirty="0" err="1"/>
              <a:t>PerfStubs</a:t>
            </a:r>
            <a:r>
              <a:rPr lang="en-US" dirty="0"/>
              <a:t>: </a:t>
            </a:r>
            <a:r>
              <a:rPr lang="en-US" dirty="0">
                <a:hlinkClick r:id="rId3"/>
              </a:rPr>
              <a:t>https://github.com/UO-OACISS/perfstubs</a:t>
            </a:r>
            <a:r>
              <a:rPr lang="en-US" dirty="0"/>
              <a:t> </a:t>
            </a:r>
          </a:p>
          <a:p>
            <a:r>
              <a:rPr lang="en-US" dirty="0"/>
              <a:t>Integrating into several libraries as a git submodule</a:t>
            </a:r>
          </a:p>
          <a:p>
            <a:pPr lvl="1"/>
            <a:r>
              <a:rPr lang="en-US" dirty="0"/>
              <a:t>Iris</a:t>
            </a:r>
          </a:p>
          <a:p>
            <a:pPr lvl="1"/>
            <a:r>
              <a:rPr lang="en-US" dirty="0" err="1"/>
              <a:t>PARSEc</a:t>
            </a:r>
            <a:endParaRPr lang="en-US" dirty="0"/>
          </a:p>
          <a:p>
            <a:pPr lvl="1"/>
            <a:r>
              <a:rPr lang="en-US" dirty="0" err="1"/>
              <a:t>StarPU</a:t>
            </a:r>
            <a:endParaRPr lang="en-US" dirty="0"/>
          </a:p>
          <a:p>
            <a:r>
              <a:rPr lang="en-US" dirty="0"/>
              <a:t>Provides runtime integration with APEX</a:t>
            </a:r>
          </a:p>
          <a:p>
            <a:endParaRPr lang="en-US" dirty="0"/>
          </a:p>
        </p:txBody>
      </p:sp>
    </p:spTree>
    <p:extLst>
      <p:ext uri="{BB962C8B-B14F-4D97-AF65-F5344CB8AC3E}">
        <p14:creationId xmlns:p14="http://schemas.microsoft.com/office/powerpoint/2010/main" val="13456931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F29B8-8BE3-5CED-7DB7-A3C965547160}"/>
              </a:ext>
            </a:extLst>
          </p:cNvPr>
          <p:cNvSpPr>
            <a:spLocks noGrp="1"/>
          </p:cNvSpPr>
          <p:nvPr>
            <p:ph type="ctrTitle"/>
          </p:nvPr>
        </p:nvSpPr>
        <p:spPr/>
        <p:txBody>
          <a:bodyPr/>
          <a:lstStyle/>
          <a:p>
            <a:r>
              <a:rPr lang="en-US" dirty="0"/>
              <a:t>Integration into Iris</a:t>
            </a:r>
          </a:p>
        </p:txBody>
      </p:sp>
      <p:sp>
        <p:nvSpPr>
          <p:cNvPr id="3" name="Text Placeholder 2">
            <a:extLst>
              <a:ext uri="{FF2B5EF4-FFF2-40B4-BE49-F238E27FC236}">
                <a16:creationId xmlns:a16="http://schemas.microsoft.com/office/drawing/2014/main" id="{3ECAF4AE-ABE0-9BB3-7BFB-DCD4087F04B3}"/>
              </a:ext>
            </a:extLst>
          </p:cNvPr>
          <p:cNvSpPr>
            <a:spLocks noGrp="1"/>
          </p:cNvSpPr>
          <p:nvPr>
            <p:ph type="body" sz="quarter" idx="10"/>
          </p:nvPr>
        </p:nvSpPr>
        <p:spPr/>
        <p:txBody>
          <a:bodyPr/>
          <a:lstStyle/>
          <a:p>
            <a:r>
              <a:rPr lang="en-US" dirty="0" err="1"/>
              <a:t>ProfilerTaskStubs</a:t>
            </a:r>
            <a:r>
              <a:rPr lang="en-US" dirty="0"/>
              <a:t> class, derived from iris::rt::Profiler</a:t>
            </a:r>
          </a:p>
          <a:p>
            <a:r>
              <a:rPr lang="en-US" dirty="0"/>
              <a:t>Task lifecycle: </a:t>
            </a:r>
          </a:p>
          <a:p>
            <a:pPr lvl="1"/>
            <a:r>
              <a:rPr lang="en-US" dirty="0"/>
              <a:t>Construct</a:t>
            </a:r>
          </a:p>
          <a:p>
            <a:pPr lvl="1"/>
            <a:r>
              <a:rPr lang="en-US" dirty="0"/>
              <a:t>Schedule</a:t>
            </a:r>
          </a:p>
          <a:p>
            <a:pPr lvl="1"/>
            <a:r>
              <a:rPr lang="en-US" dirty="0"/>
              <a:t>Start</a:t>
            </a:r>
          </a:p>
          <a:p>
            <a:pPr lvl="1"/>
            <a:r>
              <a:rPr lang="en-US" dirty="0"/>
              <a:t>Yield</a:t>
            </a:r>
          </a:p>
          <a:p>
            <a:pPr lvl="1"/>
            <a:r>
              <a:rPr lang="en-US" dirty="0"/>
              <a:t>Resume</a:t>
            </a:r>
          </a:p>
          <a:p>
            <a:pPr lvl="1"/>
            <a:r>
              <a:rPr lang="en-US" dirty="0"/>
              <a:t>Stop</a:t>
            </a:r>
          </a:p>
          <a:p>
            <a:pPr lvl="1"/>
            <a:r>
              <a:rPr lang="en-US" dirty="0"/>
              <a:t>Destroy</a:t>
            </a:r>
          </a:p>
          <a:p>
            <a:pPr lvl="1"/>
            <a:r>
              <a:rPr lang="en-US" dirty="0"/>
              <a:t>Add children</a:t>
            </a:r>
          </a:p>
          <a:p>
            <a:pPr lvl="1"/>
            <a:r>
              <a:rPr lang="en-US" dirty="0"/>
              <a:t>Add parents </a:t>
            </a:r>
          </a:p>
          <a:p>
            <a:endParaRPr lang="en-US" dirty="0"/>
          </a:p>
        </p:txBody>
      </p:sp>
    </p:spTree>
    <p:extLst>
      <p:ext uri="{BB962C8B-B14F-4D97-AF65-F5344CB8AC3E}">
        <p14:creationId xmlns:p14="http://schemas.microsoft.com/office/powerpoint/2010/main" val="3224501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BE7011E-02C5-0803-9BEE-5A3CF97552BF}"/>
              </a:ext>
            </a:extLst>
          </p:cNvPr>
          <p:cNvSpPr>
            <a:spLocks noGrp="1"/>
          </p:cNvSpPr>
          <p:nvPr>
            <p:ph type="ctrTitle"/>
          </p:nvPr>
        </p:nvSpPr>
        <p:spPr/>
        <p:txBody>
          <a:bodyPr/>
          <a:lstStyle/>
          <a:p>
            <a:r>
              <a:rPr lang="en-US" dirty="0"/>
              <a:t>Iris example: </a:t>
            </a:r>
            <a:r>
              <a:rPr lang="en-US" dirty="0" err="1"/>
              <a:t>saxpy</a:t>
            </a:r>
            <a:r>
              <a:rPr lang="en-US" dirty="0"/>
              <a:t> with APEX, </a:t>
            </a:r>
            <a:r>
              <a:rPr lang="en-US" dirty="0" err="1"/>
              <a:t>pthread</a:t>
            </a:r>
            <a:r>
              <a:rPr lang="en-US" dirty="0"/>
              <a:t> support enabled</a:t>
            </a:r>
          </a:p>
        </p:txBody>
      </p:sp>
      <p:pic>
        <p:nvPicPr>
          <p:cNvPr id="5" name="Picture 4">
            <a:extLst>
              <a:ext uri="{FF2B5EF4-FFF2-40B4-BE49-F238E27FC236}">
                <a16:creationId xmlns:a16="http://schemas.microsoft.com/office/drawing/2014/main" id="{A8D948B3-291F-A833-C260-61745187F89A}"/>
              </a:ext>
            </a:extLst>
          </p:cNvPr>
          <p:cNvPicPr>
            <a:picLocks noChangeAspect="1"/>
          </p:cNvPicPr>
          <p:nvPr/>
        </p:nvPicPr>
        <p:blipFill>
          <a:blip r:embed="rId2"/>
          <a:stretch>
            <a:fillRect/>
          </a:stretch>
        </p:blipFill>
        <p:spPr>
          <a:xfrm>
            <a:off x="1" y="753035"/>
            <a:ext cx="12192000" cy="3872916"/>
          </a:xfrm>
          <a:prstGeom prst="rect">
            <a:avLst/>
          </a:prstGeom>
        </p:spPr>
      </p:pic>
      <p:sp>
        <p:nvSpPr>
          <p:cNvPr id="6" name="Oval 5">
            <a:extLst>
              <a:ext uri="{FF2B5EF4-FFF2-40B4-BE49-F238E27FC236}">
                <a16:creationId xmlns:a16="http://schemas.microsoft.com/office/drawing/2014/main" id="{99341B15-48B7-FFA4-5007-F09173F51D62}"/>
              </a:ext>
            </a:extLst>
          </p:cNvPr>
          <p:cNvSpPr/>
          <p:nvPr/>
        </p:nvSpPr>
        <p:spPr>
          <a:xfrm>
            <a:off x="5303520" y="3162748"/>
            <a:ext cx="1463040" cy="796066"/>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0ABEAE-AC24-1163-69B0-DC53132B0AEA}"/>
              </a:ext>
            </a:extLst>
          </p:cNvPr>
          <p:cNvSpPr/>
          <p:nvPr/>
        </p:nvSpPr>
        <p:spPr>
          <a:xfrm>
            <a:off x="5303520" y="787741"/>
            <a:ext cx="1463040" cy="1991311"/>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D9037E2-AD35-DFE3-8AF2-5CEA51B3C0C1}"/>
              </a:ext>
            </a:extLst>
          </p:cNvPr>
          <p:cNvSpPr txBox="1"/>
          <p:nvPr/>
        </p:nvSpPr>
        <p:spPr>
          <a:xfrm>
            <a:off x="7132507" y="4625951"/>
            <a:ext cx="2477473" cy="369332"/>
          </a:xfrm>
          <a:prstGeom prst="rect">
            <a:avLst/>
          </a:prstGeom>
          <a:noFill/>
          <a:ln w="28575">
            <a:solidFill>
              <a:srgbClr val="C00000"/>
            </a:solidFill>
          </a:ln>
        </p:spPr>
        <p:txBody>
          <a:bodyPr wrap="none" rtlCol="0">
            <a:spAutoFit/>
          </a:bodyPr>
          <a:lstStyle/>
          <a:p>
            <a:r>
              <a:rPr lang="en-US" b="1" dirty="0">
                <a:solidFill>
                  <a:srgbClr val="C00000"/>
                </a:solidFill>
              </a:rPr>
              <a:t>Iris tasks (internal, user)</a:t>
            </a:r>
          </a:p>
        </p:txBody>
      </p:sp>
      <p:sp>
        <p:nvSpPr>
          <p:cNvPr id="13" name="Oval 12">
            <a:extLst>
              <a:ext uri="{FF2B5EF4-FFF2-40B4-BE49-F238E27FC236}">
                <a16:creationId xmlns:a16="http://schemas.microsoft.com/office/drawing/2014/main" id="{DD7FC8EC-2725-AD91-06A1-C5429C95ED66}"/>
              </a:ext>
            </a:extLst>
          </p:cNvPr>
          <p:cNvSpPr/>
          <p:nvPr/>
        </p:nvSpPr>
        <p:spPr>
          <a:xfrm>
            <a:off x="1473799" y="3112616"/>
            <a:ext cx="1463040" cy="1222715"/>
          </a:xfrm>
          <a:prstGeom prst="ellipse">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Oval 13">
            <a:extLst>
              <a:ext uri="{FF2B5EF4-FFF2-40B4-BE49-F238E27FC236}">
                <a16:creationId xmlns:a16="http://schemas.microsoft.com/office/drawing/2014/main" id="{5B3FFA77-C4A1-C495-E6F2-4F6DC6B5B3FE}"/>
              </a:ext>
            </a:extLst>
          </p:cNvPr>
          <p:cNvSpPr/>
          <p:nvPr/>
        </p:nvSpPr>
        <p:spPr>
          <a:xfrm>
            <a:off x="6908204" y="859572"/>
            <a:ext cx="1463040" cy="1919480"/>
          </a:xfrm>
          <a:prstGeom prst="ellipse">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5" name="Oval 14">
            <a:extLst>
              <a:ext uri="{FF2B5EF4-FFF2-40B4-BE49-F238E27FC236}">
                <a16:creationId xmlns:a16="http://schemas.microsoft.com/office/drawing/2014/main" id="{581CFB50-D48D-DAE7-7608-9F81B75CE9D4}"/>
              </a:ext>
            </a:extLst>
          </p:cNvPr>
          <p:cNvSpPr/>
          <p:nvPr/>
        </p:nvSpPr>
        <p:spPr>
          <a:xfrm>
            <a:off x="5283797" y="2538876"/>
            <a:ext cx="1463040" cy="796066"/>
          </a:xfrm>
          <a:prstGeom prst="ellipse">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6" name="TextBox 15">
            <a:extLst>
              <a:ext uri="{FF2B5EF4-FFF2-40B4-BE49-F238E27FC236}">
                <a16:creationId xmlns:a16="http://schemas.microsoft.com/office/drawing/2014/main" id="{10F96BCA-1269-4F13-1E46-A3BAA3997073}"/>
              </a:ext>
            </a:extLst>
          </p:cNvPr>
          <p:cNvSpPr txBox="1"/>
          <p:nvPr/>
        </p:nvSpPr>
        <p:spPr>
          <a:xfrm>
            <a:off x="2582020" y="4802425"/>
            <a:ext cx="2263505" cy="369332"/>
          </a:xfrm>
          <a:prstGeom prst="rect">
            <a:avLst/>
          </a:prstGeom>
          <a:noFill/>
          <a:ln w="28575">
            <a:solidFill>
              <a:srgbClr val="C00000"/>
            </a:solidFill>
            <a:prstDash val="sysDot"/>
          </a:ln>
        </p:spPr>
        <p:txBody>
          <a:bodyPr wrap="none" rtlCol="0">
            <a:spAutoFit/>
          </a:bodyPr>
          <a:lstStyle/>
          <a:p>
            <a:r>
              <a:rPr lang="en-US" b="1" dirty="0" err="1">
                <a:solidFill>
                  <a:srgbClr val="C00000"/>
                </a:solidFill>
              </a:rPr>
              <a:t>pthread</a:t>
            </a:r>
            <a:r>
              <a:rPr lang="en-US" b="1" dirty="0">
                <a:solidFill>
                  <a:srgbClr val="C00000"/>
                </a:solidFill>
              </a:rPr>
              <a:t> API functions</a:t>
            </a:r>
          </a:p>
        </p:txBody>
      </p:sp>
    </p:spTree>
    <p:extLst>
      <p:ext uri="{BB962C8B-B14F-4D97-AF65-F5344CB8AC3E}">
        <p14:creationId xmlns:p14="http://schemas.microsoft.com/office/powerpoint/2010/main" val="258174475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7030"/>
      </a:dk2>
      <a:lt2>
        <a:srgbClr val="FEE11A"/>
      </a:lt2>
      <a:accent1>
        <a:srgbClr val="104734"/>
      </a:accent1>
      <a:accent2>
        <a:srgbClr val="489046"/>
      </a:accent2>
      <a:accent3>
        <a:srgbClr val="8ABB40"/>
      </a:accent3>
      <a:accent4>
        <a:srgbClr val="E2E11B"/>
      </a:accent4>
      <a:accent5>
        <a:srgbClr val="004F6E"/>
      </a:accent5>
      <a:accent6>
        <a:srgbClr val="04A3B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26975</TotalTime>
  <Words>812</Words>
  <Application>Microsoft Macintosh PowerPoint</Application>
  <PresentationFormat>Widescreen</PresentationFormat>
  <Paragraphs>98</Paragraphs>
  <Slides>13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Calibri</vt:lpstr>
      <vt:lpstr>Courier New</vt:lpstr>
      <vt:lpstr>Source Sans Pro</vt:lpstr>
      <vt:lpstr>Source Sans Pro Semibold</vt:lpstr>
      <vt:lpstr>System Font Regular</vt:lpstr>
      <vt:lpstr>Wingdings</vt:lpstr>
      <vt:lpstr>Office Theme</vt:lpstr>
      <vt:lpstr>PowerPoint Presentation</vt:lpstr>
      <vt:lpstr>Autonomic Performance Environment for Exascale (APEX)</vt:lpstr>
      <vt:lpstr>APEX example – Octo-Tiger (Octree astrophysics in HPX, Kokkos)</vt:lpstr>
      <vt:lpstr>Kokkos Lulesh and APEX Tracing – OpenMP, CUDA, HIP back ends</vt:lpstr>
      <vt:lpstr>Kokkos Runtime Tuning Support in APEX</vt:lpstr>
      <vt:lpstr>APEX Autotuning of ExaMiniMD Neighbor2D::fill_neigh_list_full kernel</vt:lpstr>
      <vt:lpstr>TaskStubs</vt:lpstr>
      <vt:lpstr>Integration into Iris</vt:lpstr>
      <vt:lpstr>Iris example: saxpy with APEX, pthread support enabled</vt:lpstr>
      <vt:lpstr>Iris example: saxpy with APEX, pthread and CUDA support enabled</vt:lpstr>
      <vt:lpstr>Current status</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Lauren Marchese</dc:creator>
  <cp:lastModifiedBy>Kevin Huck</cp:lastModifiedBy>
  <cp:revision>173</cp:revision>
  <dcterms:created xsi:type="dcterms:W3CDTF">2022-05-29T02:25:42Z</dcterms:created>
  <dcterms:modified xsi:type="dcterms:W3CDTF">2024-05-20T15:26:30Z</dcterms:modified>
</cp:coreProperties>
</file>