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49" r:id="rId2"/>
    <p:sldId id="350" r:id="rId3"/>
    <p:sldId id="351" r:id="rId4"/>
    <p:sldId id="299" r:id="rId5"/>
    <p:sldId id="328" r:id="rId6"/>
    <p:sldId id="343" r:id="rId7"/>
    <p:sldId id="305" r:id="rId8"/>
    <p:sldId id="306" r:id="rId9"/>
    <p:sldId id="309" r:id="rId10"/>
    <p:sldId id="329" r:id="rId11"/>
    <p:sldId id="310" r:id="rId12"/>
    <p:sldId id="317" r:id="rId13"/>
    <p:sldId id="327" r:id="rId14"/>
    <p:sldId id="330" r:id="rId15"/>
    <p:sldId id="319" r:id="rId16"/>
    <p:sldId id="321" r:id="rId17"/>
    <p:sldId id="324" r:id="rId18"/>
    <p:sldId id="331" r:id="rId19"/>
    <p:sldId id="322" r:id="rId20"/>
    <p:sldId id="323" r:id="rId21"/>
    <p:sldId id="325" r:id="rId22"/>
    <p:sldId id="345" r:id="rId23"/>
    <p:sldId id="346" r:id="rId24"/>
    <p:sldId id="347" r:id="rId25"/>
    <p:sldId id="344" r:id="rId26"/>
    <p:sldId id="332" r:id="rId27"/>
    <p:sldId id="335" r:id="rId28"/>
    <p:sldId id="336" r:id="rId29"/>
    <p:sldId id="326" r:id="rId30"/>
    <p:sldId id="352" r:id="rId31"/>
    <p:sldId id="359" r:id="rId32"/>
    <p:sldId id="377" r:id="rId33"/>
    <p:sldId id="378" r:id="rId34"/>
    <p:sldId id="379" r:id="rId35"/>
    <p:sldId id="360" r:id="rId36"/>
    <p:sldId id="353" r:id="rId37"/>
    <p:sldId id="354" r:id="rId38"/>
    <p:sldId id="355" r:id="rId39"/>
    <p:sldId id="356" r:id="rId40"/>
    <p:sldId id="380" r:id="rId41"/>
    <p:sldId id="381" r:id="rId42"/>
    <p:sldId id="357" r:id="rId43"/>
    <p:sldId id="358" r:id="rId44"/>
    <p:sldId id="361" r:id="rId45"/>
    <p:sldId id="362" r:id="rId46"/>
    <p:sldId id="363" r:id="rId47"/>
    <p:sldId id="364" r:id="rId48"/>
    <p:sldId id="365" r:id="rId49"/>
    <p:sldId id="366" r:id="rId50"/>
    <p:sldId id="367" r:id="rId51"/>
    <p:sldId id="382" r:id="rId52"/>
    <p:sldId id="368" r:id="rId53"/>
    <p:sldId id="369" r:id="rId54"/>
    <p:sldId id="370" r:id="rId55"/>
    <p:sldId id="371" r:id="rId56"/>
    <p:sldId id="372" r:id="rId57"/>
    <p:sldId id="373" r:id="rId58"/>
    <p:sldId id="374" r:id="rId59"/>
    <p:sldId id="375" r:id="rId60"/>
    <p:sldId id="376" r:id="rId61"/>
    <p:sldId id="315" r:id="rId62"/>
    <p:sldId id="316" r:id="rId63"/>
    <p:sldId id="348" r:id="rId64"/>
    <p:sldId id="333" r:id="rId65"/>
    <p:sldId id="334" r:id="rId66"/>
    <p:sldId id="312" r:id="rId67"/>
    <p:sldId id="313" r:id="rId68"/>
    <p:sldId id="314" r:id="rId69"/>
    <p:sldId id="337" r:id="rId70"/>
    <p:sldId id="338" r:id="rId71"/>
    <p:sldId id="339" r:id="rId72"/>
    <p:sldId id="340" r:id="rId73"/>
    <p:sldId id="341" r:id="rId74"/>
    <p:sldId id="34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p:restoredTop sz="92232"/>
  </p:normalViewPr>
  <p:slideViewPr>
    <p:cSldViewPr snapToGrid="0" snapToObjects="1">
      <p:cViewPr varScale="1">
        <p:scale>
          <a:sx n="144" d="100"/>
          <a:sy n="144" d="100"/>
        </p:scale>
        <p:origin x="52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FBAB5-C76E-5ACE-08FC-80249058B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62931-59E9-80AC-5B27-1E874D292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3C942-26A0-EF2C-AE6B-1C2F1CEE8C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Happy to be here again. This is an updated version of a talk that I have given at both a </a:t>
            </a:r>
            <a:r>
              <a:rPr lang="en-US" dirty="0" err="1"/>
              <a:t>Dagstuhl</a:t>
            </a:r>
            <a:r>
              <a:rPr lang="en-US" dirty="0"/>
              <a:t> seminar (</a:t>
            </a:r>
            <a:r>
              <a:rPr lang="en-US" b="0" i="0" u="none" strike="noStrike" dirty="0">
                <a:solidFill>
                  <a:srgbClr val="212529"/>
                </a:solidFill>
                <a:effectLst/>
                <a:latin typeface="Fira Sans" panose="020B0503050000020004" pitchFamily="34" charset="0"/>
              </a:rPr>
              <a:t>23171</a:t>
            </a:r>
            <a:r>
              <a:rPr lang="en-US" b="0" i="0" u="none" strike="noStrike" dirty="0">
                <a:solidFill>
                  <a:srgbClr val="212529"/>
                </a:solidFill>
                <a:effectLst/>
                <a:latin typeface="Fira Sans" panose="020F0502020204030204" pitchFamily="34" charset="0"/>
              </a:rPr>
              <a:t>, Driving HPC Operations With Holistic Monitoring and Operational Data Analytics)</a:t>
            </a:r>
            <a:r>
              <a:rPr lang="en-US" dirty="0"/>
              <a:t> and the HUST workshop publication at SC23.</a:t>
            </a:r>
          </a:p>
        </p:txBody>
      </p:sp>
      <p:sp>
        <p:nvSpPr>
          <p:cNvPr id="4" name="Slide Number Placeholder 3">
            <a:extLst>
              <a:ext uri="{FF2B5EF4-FFF2-40B4-BE49-F238E27FC236}">
                <a16:creationId xmlns:a16="http://schemas.microsoft.com/office/drawing/2014/main" id="{2FDB85A6-CBB3-F4FE-D46D-42821846C243}"/>
              </a:ext>
            </a:extLst>
          </p:cNvPr>
          <p:cNvSpPr>
            <a:spLocks noGrp="1"/>
          </p:cNvSpPr>
          <p:nvPr>
            <p:ph type="sldNum" sz="quarter" idx="5"/>
          </p:nvPr>
        </p:nvSpPr>
        <p:spPr/>
        <p:txBody>
          <a:bodyPr/>
          <a:lstStyle/>
          <a:p>
            <a:fld id="{089AF333-573D-BF46-8E16-6740ADB639CC}" type="slidenum">
              <a:rPr lang="en-US" smtClean="0"/>
              <a:t>1</a:t>
            </a:fld>
            <a:endParaRPr lang="en-US"/>
          </a:p>
        </p:txBody>
      </p:sp>
    </p:spTree>
    <p:extLst>
      <p:ext uri="{BB962C8B-B14F-4D97-AF65-F5344CB8AC3E}">
        <p14:creationId xmlns:p14="http://schemas.microsoft.com/office/powerpoint/2010/main" val="4251508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Prototype solution to two problems:</a:t>
            </a:r>
          </a:p>
          <a:p>
            <a:pPr lvl="1"/>
            <a:r>
              <a:rPr lang="en-US" i="1" dirty="0"/>
              <a:t>Configuration optimization</a:t>
            </a:r>
            <a:r>
              <a:rPr lang="en-US" dirty="0"/>
              <a:t> – help understand new system/software</a:t>
            </a:r>
          </a:p>
          <a:p>
            <a:pPr lvl="1"/>
            <a:r>
              <a:rPr lang="en-US" dirty="0"/>
              <a:t>Ongoing usage for monitoring</a:t>
            </a:r>
          </a:p>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12</a:t>
            </a:fld>
            <a:endParaRPr lang="en-US"/>
          </a:p>
        </p:txBody>
      </p:sp>
    </p:spTree>
    <p:extLst>
      <p:ext uri="{BB962C8B-B14F-4D97-AF65-F5344CB8AC3E}">
        <p14:creationId xmlns:p14="http://schemas.microsoft.com/office/powerpoint/2010/main" val="1648397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13</a:t>
            </a:fld>
            <a:endParaRPr lang="en-US"/>
          </a:p>
        </p:txBody>
      </p:sp>
    </p:spTree>
    <p:extLst>
      <p:ext uri="{BB962C8B-B14F-4D97-AF65-F5344CB8AC3E}">
        <p14:creationId xmlns:p14="http://schemas.microsoft.com/office/powerpoint/2010/main" val="365502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to all your questions is ”/proc”</a:t>
            </a:r>
          </a:p>
          <a:p>
            <a:r>
              <a:rPr lang="en-US" dirty="0"/>
              <a:t>* OMPT not universally supported, only used for attribution of thread purpose</a:t>
            </a:r>
          </a:p>
        </p:txBody>
      </p:sp>
      <p:sp>
        <p:nvSpPr>
          <p:cNvPr id="4" name="Slide Number Placeholder 3"/>
          <p:cNvSpPr>
            <a:spLocks noGrp="1"/>
          </p:cNvSpPr>
          <p:nvPr>
            <p:ph type="sldNum" sz="quarter" idx="5"/>
          </p:nvPr>
        </p:nvSpPr>
        <p:spPr/>
        <p:txBody>
          <a:bodyPr/>
          <a:lstStyle/>
          <a:p>
            <a:fld id="{089AF333-573D-BF46-8E16-6740ADB639CC}" type="slidenum">
              <a:rPr lang="en-US" smtClean="0"/>
              <a:t>15</a:t>
            </a:fld>
            <a:endParaRPr lang="en-US"/>
          </a:p>
        </p:txBody>
      </p:sp>
    </p:spTree>
    <p:extLst>
      <p:ext uri="{BB962C8B-B14F-4D97-AF65-F5344CB8AC3E}">
        <p14:creationId xmlns:p14="http://schemas.microsoft.com/office/powerpoint/2010/main" val="232208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brief on this one</a:t>
            </a:r>
          </a:p>
        </p:txBody>
      </p:sp>
      <p:sp>
        <p:nvSpPr>
          <p:cNvPr id="4" name="Slide Number Placeholder 3"/>
          <p:cNvSpPr>
            <a:spLocks noGrp="1"/>
          </p:cNvSpPr>
          <p:nvPr>
            <p:ph type="sldNum" sz="quarter" idx="5"/>
          </p:nvPr>
        </p:nvSpPr>
        <p:spPr/>
        <p:txBody>
          <a:bodyPr/>
          <a:lstStyle/>
          <a:p>
            <a:fld id="{089AF333-573D-BF46-8E16-6740ADB639CC}" type="slidenum">
              <a:rPr lang="en-US" smtClean="0"/>
              <a:t>16</a:t>
            </a:fld>
            <a:endParaRPr lang="en-US"/>
          </a:p>
        </p:txBody>
      </p:sp>
    </p:spTree>
    <p:extLst>
      <p:ext uri="{BB962C8B-B14F-4D97-AF65-F5344CB8AC3E}">
        <p14:creationId xmlns:p14="http://schemas.microsoft.com/office/powerpoint/2010/main" val="3669122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little time here</a:t>
            </a:r>
          </a:p>
        </p:txBody>
      </p:sp>
      <p:sp>
        <p:nvSpPr>
          <p:cNvPr id="4" name="Slide Number Placeholder 3"/>
          <p:cNvSpPr>
            <a:spLocks noGrp="1"/>
          </p:cNvSpPr>
          <p:nvPr>
            <p:ph type="sldNum" sz="quarter" idx="5"/>
          </p:nvPr>
        </p:nvSpPr>
        <p:spPr/>
        <p:txBody>
          <a:bodyPr/>
          <a:lstStyle/>
          <a:p>
            <a:fld id="{089AF333-573D-BF46-8E16-6740ADB639CC}" type="slidenum">
              <a:rPr lang="en-US" smtClean="0"/>
              <a:t>17</a:t>
            </a:fld>
            <a:endParaRPr lang="en-US"/>
          </a:p>
        </p:txBody>
      </p:sp>
    </p:spTree>
    <p:extLst>
      <p:ext uri="{BB962C8B-B14F-4D97-AF65-F5344CB8AC3E}">
        <p14:creationId xmlns:p14="http://schemas.microsoft.com/office/powerpoint/2010/main" val="2089433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static (metadata) attributes also captured for each device.</a:t>
            </a:r>
          </a:p>
        </p:txBody>
      </p:sp>
      <p:sp>
        <p:nvSpPr>
          <p:cNvPr id="4" name="Slide Number Placeholder 3"/>
          <p:cNvSpPr>
            <a:spLocks noGrp="1"/>
          </p:cNvSpPr>
          <p:nvPr>
            <p:ph type="sldNum" sz="quarter" idx="5"/>
          </p:nvPr>
        </p:nvSpPr>
        <p:spPr/>
        <p:txBody>
          <a:bodyPr/>
          <a:lstStyle/>
          <a:p>
            <a:fld id="{089AF333-573D-BF46-8E16-6740ADB639CC}" type="slidenum">
              <a:rPr lang="en-US" smtClean="0"/>
              <a:t>18</a:t>
            </a:fld>
            <a:endParaRPr lang="en-US"/>
          </a:p>
        </p:txBody>
      </p:sp>
    </p:spTree>
    <p:extLst>
      <p:ext uri="{BB962C8B-B14F-4D97-AF65-F5344CB8AC3E}">
        <p14:creationId xmlns:p14="http://schemas.microsoft.com/office/powerpoint/2010/main" val="896612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“detection” currently a mostly manual process</a:t>
            </a:r>
          </a:p>
          <a:p>
            <a:r>
              <a:rPr lang="en-US" dirty="0"/>
              <a:t>Not automated yet – but </a:t>
            </a:r>
            <a:r>
              <a:rPr lang="en-US" i="1" dirty="0"/>
              <a:t>should</a:t>
            </a:r>
            <a:r>
              <a:rPr lang="en-US" dirty="0"/>
              <a:t> be straightforward… (</a:t>
            </a:r>
            <a:r>
              <a:rPr lang="en-US" dirty="0" err="1"/>
              <a:t>todo</a:t>
            </a:r>
            <a:r>
              <a:rPr lang="en-US" dirty="0"/>
              <a:t>)</a:t>
            </a:r>
          </a:p>
        </p:txBody>
      </p:sp>
      <p:sp>
        <p:nvSpPr>
          <p:cNvPr id="4" name="Slide Number Placeholder 3"/>
          <p:cNvSpPr>
            <a:spLocks noGrp="1"/>
          </p:cNvSpPr>
          <p:nvPr>
            <p:ph type="sldNum" sz="quarter" idx="5"/>
          </p:nvPr>
        </p:nvSpPr>
        <p:spPr/>
        <p:txBody>
          <a:bodyPr/>
          <a:lstStyle/>
          <a:p>
            <a:fld id="{089AF333-573D-BF46-8E16-6740ADB639CC}" type="slidenum">
              <a:rPr lang="en-US" smtClean="0"/>
              <a:t>19</a:t>
            </a:fld>
            <a:endParaRPr lang="en-US"/>
          </a:p>
        </p:txBody>
      </p:sp>
    </p:spTree>
    <p:extLst>
      <p:ext uri="{BB962C8B-B14F-4D97-AF65-F5344CB8AC3E}">
        <p14:creationId xmlns:p14="http://schemas.microsoft.com/office/powerpoint/2010/main" val="1653813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from the HUST paper</a:t>
            </a:r>
          </a:p>
        </p:txBody>
      </p:sp>
      <p:sp>
        <p:nvSpPr>
          <p:cNvPr id="4" name="Slide Number Placeholder 3"/>
          <p:cNvSpPr>
            <a:spLocks noGrp="1"/>
          </p:cNvSpPr>
          <p:nvPr>
            <p:ph type="sldNum" sz="quarter" idx="5"/>
          </p:nvPr>
        </p:nvSpPr>
        <p:spPr/>
        <p:txBody>
          <a:bodyPr/>
          <a:lstStyle/>
          <a:p>
            <a:fld id="{089AF333-573D-BF46-8E16-6740ADB639CC}" type="slidenum">
              <a:rPr lang="en-US" smtClean="0"/>
              <a:t>20</a:t>
            </a:fld>
            <a:endParaRPr lang="en-US"/>
          </a:p>
        </p:txBody>
      </p:sp>
    </p:spTree>
    <p:extLst>
      <p:ext uri="{BB962C8B-B14F-4D97-AF65-F5344CB8AC3E}">
        <p14:creationId xmlns:p14="http://schemas.microsoft.com/office/powerpoint/2010/main" val="825831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a:t>
            </a:r>
            <a:r>
              <a:rPr lang="en-US" dirty="0" err="1"/>
              <a:t>miniapp</a:t>
            </a:r>
            <a:r>
              <a:rPr lang="en-US" dirty="0"/>
              <a:t> on one system, but should be representative.</a:t>
            </a:r>
          </a:p>
        </p:txBody>
      </p:sp>
      <p:sp>
        <p:nvSpPr>
          <p:cNvPr id="4" name="Slide Number Placeholder 3"/>
          <p:cNvSpPr>
            <a:spLocks noGrp="1"/>
          </p:cNvSpPr>
          <p:nvPr>
            <p:ph type="sldNum" sz="quarter" idx="5"/>
          </p:nvPr>
        </p:nvSpPr>
        <p:spPr/>
        <p:txBody>
          <a:bodyPr/>
          <a:lstStyle/>
          <a:p>
            <a:fld id="{089AF333-573D-BF46-8E16-6740ADB639CC}" type="slidenum">
              <a:rPr lang="en-US" smtClean="0"/>
              <a:t>21</a:t>
            </a:fld>
            <a:endParaRPr lang="en-US"/>
          </a:p>
        </p:txBody>
      </p:sp>
    </p:spTree>
    <p:extLst>
      <p:ext uri="{BB962C8B-B14F-4D97-AF65-F5344CB8AC3E}">
        <p14:creationId xmlns:p14="http://schemas.microsoft.com/office/powerpoint/2010/main" val="641956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time-series data from GPUs… apologies for the small font. This shows min/mean/max and .25 and .75 quartiles across all ranks</a:t>
            </a:r>
          </a:p>
        </p:txBody>
      </p:sp>
      <p:sp>
        <p:nvSpPr>
          <p:cNvPr id="4" name="Slide Number Placeholder 3"/>
          <p:cNvSpPr>
            <a:spLocks noGrp="1"/>
          </p:cNvSpPr>
          <p:nvPr>
            <p:ph type="sldNum" sz="quarter" idx="5"/>
          </p:nvPr>
        </p:nvSpPr>
        <p:spPr/>
        <p:txBody>
          <a:bodyPr/>
          <a:lstStyle/>
          <a:p>
            <a:fld id="{089AF333-573D-BF46-8E16-6740ADB639CC}" type="slidenum">
              <a:rPr lang="en-US" smtClean="0"/>
              <a:t>22</a:t>
            </a:fld>
            <a:endParaRPr lang="en-US"/>
          </a:p>
        </p:txBody>
      </p:sp>
    </p:spTree>
    <p:extLst>
      <p:ext uri="{BB962C8B-B14F-4D97-AF65-F5344CB8AC3E}">
        <p14:creationId xmlns:p14="http://schemas.microsoft.com/office/powerpoint/2010/main" val="274012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Happy to be here again. This is an updated version of a talk that I have given at both a </a:t>
            </a:r>
            <a:r>
              <a:rPr lang="en-US" dirty="0" err="1"/>
              <a:t>Dagstuhl</a:t>
            </a:r>
            <a:r>
              <a:rPr lang="en-US" dirty="0"/>
              <a:t> seminar (</a:t>
            </a:r>
            <a:r>
              <a:rPr lang="en-US" b="0" i="0" u="none" strike="noStrike" dirty="0">
                <a:solidFill>
                  <a:srgbClr val="212529"/>
                </a:solidFill>
                <a:effectLst/>
                <a:latin typeface="Fira Sans" panose="020B0503050000020004" pitchFamily="34" charset="0"/>
              </a:rPr>
              <a:t>23171</a:t>
            </a:r>
            <a:r>
              <a:rPr lang="en-US" b="0" i="0" u="none" strike="noStrike" dirty="0">
                <a:solidFill>
                  <a:srgbClr val="212529"/>
                </a:solidFill>
                <a:effectLst/>
                <a:latin typeface="Fira Sans" panose="020F0502020204030204" pitchFamily="34" charset="0"/>
              </a:rPr>
              <a:t>, Driving HPC Operations With Holistic Monitoring and Operational Data Analytics)</a:t>
            </a:r>
            <a:r>
              <a:rPr lang="en-US" dirty="0"/>
              <a:t> and the HUST workshop publication at SC23.</a:t>
            </a:r>
          </a:p>
        </p:txBody>
      </p:sp>
      <p:sp>
        <p:nvSpPr>
          <p:cNvPr id="4" name="Slide Number Placeholder 3"/>
          <p:cNvSpPr>
            <a:spLocks noGrp="1"/>
          </p:cNvSpPr>
          <p:nvPr>
            <p:ph type="sldNum" sz="quarter" idx="5"/>
          </p:nvPr>
        </p:nvSpPr>
        <p:spPr/>
        <p:txBody>
          <a:bodyPr/>
          <a:lstStyle/>
          <a:p>
            <a:fld id="{089AF333-573D-BF46-8E16-6740ADB639CC}" type="slidenum">
              <a:rPr lang="en-US" smtClean="0"/>
              <a:t>4</a:t>
            </a:fld>
            <a:endParaRPr lang="en-US"/>
          </a:p>
        </p:txBody>
      </p:sp>
    </p:spTree>
    <p:extLst>
      <p:ext uri="{BB962C8B-B14F-4D97-AF65-F5344CB8AC3E}">
        <p14:creationId xmlns:p14="http://schemas.microsoft.com/office/powerpoint/2010/main" val="2323000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Averaging all 17 threads drags the means. However, looking at just main threads allows comparisons across ranks. Also, what's going on with the system times at exit?</a:t>
            </a:r>
          </a:p>
        </p:txBody>
      </p:sp>
      <p:sp>
        <p:nvSpPr>
          <p:cNvPr id="4" name="Slide Number Placeholder 3"/>
          <p:cNvSpPr>
            <a:spLocks noGrp="1"/>
          </p:cNvSpPr>
          <p:nvPr>
            <p:ph type="sldNum" sz="quarter" idx="5"/>
          </p:nvPr>
        </p:nvSpPr>
        <p:spPr/>
        <p:txBody>
          <a:bodyPr/>
          <a:lstStyle/>
          <a:p>
            <a:fld id="{089AF333-573D-BF46-8E16-6740ADB639CC}" type="slidenum">
              <a:rPr lang="en-US" smtClean="0"/>
              <a:t>23</a:t>
            </a:fld>
            <a:endParaRPr lang="en-US"/>
          </a:p>
        </p:txBody>
      </p:sp>
    </p:spTree>
    <p:extLst>
      <p:ext uri="{BB962C8B-B14F-4D97-AF65-F5344CB8AC3E}">
        <p14:creationId xmlns:p14="http://schemas.microsoft.com/office/powerpoint/2010/main" val="1975108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time, NVCXT and locks. Should point out that /proc is “sloppy”. Sometimes the </a:t>
            </a:r>
            <a:r>
              <a:rPr lang="en-US" dirty="0" err="1"/>
              <a:t>nuber</a:t>
            </a:r>
            <a:r>
              <a:rPr lang="en-US" dirty="0"/>
              <a:t> of jiffies reported are out of sync with the query time, and get shifted to the next period.</a:t>
            </a:r>
          </a:p>
        </p:txBody>
      </p:sp>
      <p:sp>
        <p:nvSpPr>
          <p:cNvPr id="4" name="Slide Number Placeholder 3"/>
          <p:cNvSpPr>
            <a:spLocks noGrp="1"/>
          </p:cNvSpPr>
          <p:nvPr>
            <p:ph type="sldNum" sz="quarter" idx="5"/>
          </p:nvPr>
        </p:nvSpPr>
        <p:spPr/>
        <p:txBody>
          <a:bodyPr/>
          <a:lstStyle/>
          <a:p>
            <a:fld id="{089AF333-573D-BF46-8E16-6740ADB639CC}" type="slidenum">
              <a:rPr lang="en-US" smtClean="0"/>
              <a:t>24</a:t>
            </a:fld>
            <a:endParaRPr lang="en-US"/>
          </a:p>
        </p:txBody>
      </p:sp>
    </p:spTree>
    <p:extLst>
      <p:ext uri="{BB962C8B-B14F-4D97-AF65-F5344CB8AC3E}">
        <p14:creationId xmlns:p14="http://schemas.microsoft.com/office/powerpoint/2010/main" val="987418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CEEEB"/>
                </a:solidFill>
                <a:effectLst/>
                <a:highlight>
                  <a:srgbClr val="000000"/>
                </a:highlight>
                <a:latin typeface="Courier New" panose="02070309020205020404" pitchFamily="49" charset="0"/>
              </a:rPr>
              <a:t>For some weird systems (</a:t>
            </a:r>
            <a:r>
              <a:rPr lang="en-US" dirty="0" err="1">
                <a:solidFill>
                  <a:srgbClr val="2CEEEB"/>
                </a:solidFill>
                <a:effectLst/>
                <a:highlight>
                  <a:srgbClr val="000000"/>
                </a:highlight>
                <a:latin typeface="Courier New" panose="02070309020205020404" pitchFamily="49" charset="0"/>
              </a:rPr>
              <a:t>Fugaku</a:t>
            </a:r>
            <a:r>
              <a:rPr lang="en-US" dirty="0">
                <a:solidFill>
                  <a:srgbClr val="2CEEEB"/>
                </a:solidFill>
                <a:effectLst/>
                <a:highlight>
                  <a:srgbClr val="000000"/>
                </a:highlight>
                <a:latin typeface="Courier New" panose="02070309020205020404" pitchFamily="49" charset="0"/>
              </a:rPr>
              <a:t>), the first core is logically 0 but the OS sees it as 12. So there are 48 cores with logical indexes 0-47, but the OS reports them as 12-59. We need to map them so that we monitor the right CPU HWT from /proc/stat. Christopher Kelly at BNL did the Grid mapping work.</a:t>
            </a:r>
          </a:p>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26</a:t>
            </a:fld>
            <a:endParaRPr lang="en-US"/>
          </a:p>
        </p:txBody>
      </p:sp>
    </p:spTree>
    <p:extLst>
      <p:ext uri="{BB962C8B-B14F-4D97-AF65-F5344CB8AC3E}">
        <p14:creationId xmlns:p14="http://schemas.microsoft.com/office/powerpoint/2010/main" val="2426368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35</a:t>
            </a:fld>
            <a:endParaRPr lang="en-US"/>
          </a:p>
        </p:txBody>
      </p:sp>
    </p:spTree>
    <p:extLst>
      <p:ext uri="{BB962C8B-B14F-4D97-AF65-F5344CB8AC3E}">
        <p14:creationId xmlns:p14="http://schemas.microsoft.com/office/powerpoint/2010/main" val="1103624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37</a:t>
            </a:fld>
            <a:endParaRPr lang="en-US"/>
          </a:p>
        </p:txBody>
      </p:sp>
    </p:spTree>
    <p:extLst>
      <p:ext uri="{BB962C8B-B14F-4D97-AF65-F5344CB8AC3E}">
        <p14:creationId xmlns:p14="http://schemas.microsoft.com/office/powerpoint/2010/main" val="3581215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54</a:t>
            </a:fld>
            <a:endParaRPr lang="en-US"/>
          </a:p>
        </p:txBody>
      </p:sp>
    </p:spTree>
    <p:extLst>
      <p:ext uri="{BB962C8B-B14F-4D97-AF65-F5344CB8AC3E}">
        <p14:creationId xmlns:p14="http://schemas.microsoft.com/office/powerpoint/2010/main" val="251729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65</a:t>
            </a:fld>
            <a:endParaRPr lang="en-US"/>
          </a:p>
        </p:txBody>
      </p:sp>
    </p:spTree>
    <p:extLst>
      <p:ext uri="{BB962C8B-B14F-4D97-AF65-F5344CB8AC3E}">
        <p14:creationId xmlns:p14="http://schemas.microsoft.com/office/powerpoint/2010/main" val="190724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the blah blah, jump right to the fact that many performance “bottlenecks” are misconfigurations – not research result worthy in most cases, just embarrassing</a:t>
            </a:r>
          </a:p>
        </p:txBody>
      </p:sp>
      <p:sp>
        <p:nvSpPr>
          <p:cNvPr id="4" name="Slide Number Placeholder 3"/>
          <p:cNvSpPr>
            <a:spLocks noGrp="1"/>
          </p:cNvSpPr>
          <p:nvPr>
            <p:ph type="sldNum" sz="quarter" idx="5"/>
          </p:nvPr>
        </p:nvSpPr>
        <p:spPr/>
        <p:txBody>
          <a:bodyPr/>
          <a:lstStyle/>
          <a:p>
            <a:fld id="{089AF333-573D-BF46-8E16-6740ADB639CC}" type="slidenum">
              <a:rPr lang="en-US" smtClean="0"/>
              <a:t>5</a:t>
            </a:fld>
            <a:endParaRPr lang="en-US"/>
          </a:p>
        </p:txBody>
      </p:sp>
    </p:spTree>
    <p:extLst>
      <p:ext uri="{BB962C8B-B14F-4D97-AF65-F5344CB8AC3E}">
        <p14:creationId xmlns:p14="http://schemas.microsoft.com/office/powerpoint/2010/main" val="241440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relate to CS? Default settings are not always optimal, and are definitely not universally optimal.</a:t>
            </a:r>
          </a:p>
        </p:txBody>
      </p:sp>
      <p:sp>
        <p:nvSpPr>
          <p:cNvPr id="4" name="Slide Number Placeholder 3"/>
          <p:cNvSpPr>
            <a:spLocks noGrp="1"/>
          </p:cNvSpPr>
          <p:nvPr>
            <p:ph type="sldNum" sz="quarter" idx="5"/>
          </p:nvPr>
        </p:nvSpPr>
        <p:spPr/>
        <p:txBody>
          <a:bodyPr/>
          <a:lstStyle/>
          <a:p>
            <a:fld id="{089AF333-573D-BF46-8E16-6740ADB639CC}" type="slidenum">
              <a:rPr lang="en-US" smtClean="0"/>
              <a:t>6</a:t>
            </a:fld>
            <a:endParaRPr lang="en-US"/>
          </a:p>
        </p:txBody>
      </p:sp>
    </p:spTree>
    <p:extLst>
      <p:ext uri="{BB962C8B-B14F-4D97-AF65-F5344CB8AC3E}">
        <p14:creationId xmlns:p14="http://schemas.microsoft.com/office/powerpoint/2010/main" val="166756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brief – but keep in mind users don’t have root, often can’t easily fork/exec, can’t modify the kernel, etc.</a:t>
            </a:r>
          </a:p>
        </p:txBody>
      </p:sp>
      <p:sp>
        <p:nvSpPr>
          <p:cNvPr id="4" name="Slide Number Placeholder 3"/>
          <p:cNvSpPr>
            <a:spLocks noGrp="1"/>
          </p:cNvSpPr>
          <p:nvPr>
            <p:ph type="sldNum" sz="quarter" idx="5"/>
          </p:nvPr>
        </p:nvSpPr>
        <p:spPr/>
        <p:txBody>
          <a:bodyPr/>
          <a:lstStyle/>
          <a:p>
            <a:fld id="{089AF333-573D-BF46-8E16-6740ADB639CC}" type="slidenum">
              <a:rPr lang="en-US" smtClean="0"/>
              <a:t>7</a:t>
            </a:fld>
            <a:endParaRPr lang="en-US"/>
          </a:p>
        </p:txBody>
      </p:sp>
    </p:spTree>
    <p:extLst>
      <p:ext uri="{BB962C8B-B14F-4D97-AF65-F5344CB8AC3E}">
        <p14:creationId xmlns:p14="http://schemas.microsoft.com/office/powerpoint/2010/main" val="138795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things that </a:t>
            </a:r>
            <a:r>
              <a:rPr lang="en-US" i="1" dirty="0"/>
              <a:t>experienced</a:t>
            </a:r>
            <a:r>
              <a:rPr lang="en-US" i="0" dirty="0"/>
              <a:t> users know… but sometimes forget.</a:t>
            </a:r>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8</a:t>
            </a:fld>
            <a:endParaRPr lang="en-US"/>
          </a:p>
        </p:txBody>
      </p:sp>
    </p:spTree>
    <p:extLst>
      <p:ext uri="{BB962C8B-B14F-4D97-AF65-F5344CB8AC3E}">
        <p14:creationId xmlns:p14="http://schemas.microsoft.com/office/powerpoint/2010/main" val="422711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168 cores? Ok, why does the index go to 171? Where are 84-87? (in the fine print)</a:t>
            </a:r>
          </a:p>
        </p:txBody>
      </p:sp>
      <p:sp>
        <p:nvSpPr>
          <p:cNvPr id="4" name="Slide Number Placeholder 3"/>
          <p:cNvSpPr>
            <a:spLocks noGrp="1"/>
          </p:cNvSpPr>
          <p:nvPr>
            <p:ph type="sldNum" sz="quarter" idx="5"/>
          </p:nvPr>
        </p:nvSpPr>
        <p:spPr/>
        <p:txBody>
          <a:bodyPr/>
          <a:lstStyle/>
          <a:p>
            <a:fld id="{089AF333-573D-BF46-8E16-6740ADB639CC}" type="slidenum">
              <a:rPr lang="en-US" smtClean="0"/>
              <a:t>9</a:t>
            </a:fld>
            <a:endParaRPr lang="en-US"/>
          </a:p>
        </p:txBody>
      </p:sp>
    </p:spTree>
    <p:extLst>
      <p:ext uri="{BB962C8B-B14F-4D97-AF65-F5344CB8AC3E}">
        <p14:creationId xmlns:p14="http://schemas.microsoft.com/office/powerpoint/2010/main" val="3734872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removing 1/8 of capability... is that really necessary? it does keep things simple.</a:t>
            </a:r>
          </a:p>
        </p:txBody>
      </p:sp>
      <p:sp>
        <p:nvSpPr>
          <p:cNvPr id="4" name="Slide Number Placeholder 3"/>
          <p:cNvSpPr>
            <a:spLocks noGrp="1"/>
          </p:cNvSpPr>
          <p:nvPr>
            <p:ph type="sldNum" sz="quarter" idx="5"/>
          </p:nvPr>
        </p:nvSpPr>
        <p:spPr/>
        <p:txBody>
          <a:bodyPr/>
          <a:lstStyle/>
          <a:p>
            <a:fld id="{089AF333-573D-BF46-8E16-6740ADB639CC}" type="slidenum">
              <a:rPr lang="en-US" smtClean="0"/>
              <a:t>10</a:t>
            </a:fld>
            <a:endParaRPr lang="en-US"/>
          </a:p>
        </p:txBody>
      </p:sp>
    </p:spTree>
    <p:extLst>
      <p:ext uri="{BB962C8B-B14F-4D97-AF65-F5344CB8AC3E}">
        <p14:creationId xmlns:p14="http://schemas.microsoft.com/office/powerpoint/2010/main" val="122607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need to use </a:t>
            </a:r>
            <a:r>
              <a:rPr lang="en-US" dirty="0" err="1"/>
              <a:t>hwloc</a:t>
            </a:r>
            <a:r>
              <a:rPr lang="en-US" dirty="0"/>
              <a:t> or similar to get PCI bus addresses, map to indexes...</a:t>
            </a:r>
          </a:p>
        </p:txBody>
      </p:sp>
      <p:sp>
        <p:nvSpPr>
          <p:cNvPr id="4" name="Slide Number Placeholder 3"/>
          <p:cNvSpPr>
            <a:spLocks noGrp="1"/>
          </p:cNvSpPr>
          <p:nvPr>
            <p:ph type="sldNum" sz="quarter" idx="5"/>
          </p:nvPr>
        </p:nvSpPr>
        <p:spPr/>
        <p:txBody>
          <a:bodyPr/>
          <a:lstStyle/>
          <a:p>
            <a:fld id="{089AF333-573D-BF46-8E16-6740ADB639CC}" type="slidenum">
              <a:rPr lang="en-US" smtClean="0"/>
              <a:t>11</a:t>
            </a:fld>
            <a:endParaRPr lang="en-US"/>
          </a:p>
        </p:txBody>
      </p:sp>
    </p:spTree>
    <p:extLst>
      <p:ext uri="{BB962C8B-B14F-4D97-AF65-F5344CB8AC3E}">
        <p14:creationId xmlns:p14="http://schemas.microsoft.com/office/powerpoint/2010/main" val="615408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106C15-CEF4-CB7E-6B54-D028633A6D99}"/>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200DC2-7405-FD39-8CAF-B7EF755A1660}"/>
              </a:ext>
            </a:extLst>
          </p:cNvPr>
          <p:cNvSpPr/>
          <p:nvPr userDrawn="1"/>
        </p:nvSpPr>
        <p:spPr>
          <a:xfrm>
            <a:off x="346957" y="1104900"/>
            <a:ext cx="10538757" cy="4185761"/>
          </a:xfrm>
          <a:prstGeom prst="rect">
            <a:avLst/>
          </a:prstGeom>
        </p:spPr>
        <p:txBody>
          <a:bodyPr wrap="square">
            <a:spAutoFit/>
          </a:bodyPr>
          <a:lstStyle/>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Follow the sample pages in the template to assure a consistent look in our presentations.</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Source Sans typeface as shown in the template.</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the University of Oregon’s brand colors found in the template’s color palette.</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Keep the text on your slide to a minimum. Use abbreviated points of information that you speak to further during the presentation. Speaker notes are visible to you during your presentation to help you narrate through your slides.</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images to reinforce what you say. Images plus speech equals attention and retention.</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It’s not the amount of slides you have…it’s the time spent on them. One slide with three pieces of information may take you three minutes to speak to. In the meantime, your audience is reading ahead or looking back, missing what you are saying. That same information, separated into three slides, will still take you three minutes to speak to, but your audience’s attention is firmly focused on the topic you’re speaking to.</a:t>
            </a:r>
          </a:p>
        </p:txBody>
      </p:sp>
      <p:pic>
        <p:nvPicPr>
          <p:cNvPr id="14" name="Picture 13" descr="A picture containing text, sign&#10;&#10;Description automatically generated">
            <a:extLst>
              <a:ext uri="{FF2B5EF4-FFF2-40B4-BE49-F238E27FC236}">
                <a16:creationId xmlns:a16="http://schemas.microsoft.com/office/drawing/2014/main" id="{9DD8C23D-D909-AE0C-62AA-78DF8BB8CE0B}"/>
              </a:ext>
            </a:extLst>
          </p:cNvPr>
          <p:cNvPicPr>
            <a:picLocks noChangeAspect="1"/>
          </p:cNvPicPr>
          <p:nvPr userDrawn="1"/>
        </p:nvPicPr>
        <p:blipFill>
          <a:blip r:embed="rId2"/>
          <a:stretch>
            <a:fillRect/>
          </a:stretch>
        </p:blipFill>
        <p:spPr>
          <a:xfrm>
            <a:off x="419101" y="6053105"/>
            <a:ext cx="2186776" cy="461995"/>
          </a:xfrm>
          <a:prstGeom prst="rect">
            <a:avLst/>
          </a:prstGeom>
        </p:spPr>
      </p:pic>
      <p:sp>
        <p:nvSpPr>
          <p:cNvPr id="2" name="TextBox 1">
            <a:extLst>
              <a:ext uri="{FF2B5EF4-FFF2-40B4-BE49-F238E27FC236}">
                <a16:creationId xmlns:a16="http://schemas.microsoft.com/office/drawing/2014/main" id="{60D19ECE-057F-03ED-28A1-E929E49D8DEA}"/>
              </a:ext>
            </a:extLst>
          </p:cNvPr>
          <p:cNvSpPr txBox="1"/>
          <p:nvPr userDrawn="1"/>
        </p:nvSpPr>
        <p:spPr>
          <a:xfrm>
            <a:off x="334078" y="283336"/>
            <a:ext cx="11425943"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Source Sans Pro" panose="020B0503030403020204" pitchFamily="34" charset="0"/>
                <a:ea typeface="+mj-ea"/>
                <a:cs typeface="+mj-cs"/>
              </a:rPr>
              <a:t>GENERAL SLIDE DESIGN PRINCIPLES AND PRESENTATION TIPS</a:t>
            </a:r>
            <a:endParaRPr lang="en-US" sz="1050" b="1" i="0" dirty="0">
              <a:solidFill>
                <a:schemeClr val="tx2"/>
              </a:solidFill>
              <a:latin typeface="Source Sans Pro" panose="020B0503030403020204" pitchFamily="34" charset="0"/>
            </a:endParaRPr>
          </a:p>
        </p:txBody>
      </p:sp>
      <p:pic>
        <p:nvPicPr>
          <p:cNvPr id="6" name="Picture 5">
            <a:extLst>
              <a:ext uri="{FF2B5EF4-FFF2-40B4-BE49-F238E27FC236}">
                <a16:creationId xmlns:a16="http://schemas.microsoft.com/office/drawing/2014/main" id="{5815BE79-2CBF-553E-A5E1-4D504B1965BF}"/>
              </a:ext>
            </a:extLst>
          </p:cNvPr>
          <p:cNvPicPr>
            <a:picLocks noChangeAspect="1"/>
          </p:cNvPicPr>
          <p:nvPr userDrawn="1"/>
        </p:nvPicPr>
        <p:blipFill>
          <a:blip r:embed="rId3"/>
          <a:stretch>
            <a:fillRect/>
          </a:stretch>
        </p:blipFill>
        <p:spPr>
          <a:xfrm>
            <a:off x="11130397" y="6069476"/>
            <a:ext cx="642500" cy="445624"/>
          </a:xfrm>
          <a:prstGeom prst="rect">
            <a:avLst/>
          </a:prstGeom>
        </p:spPr>
      </p:pic>
      <p:sp>
        <p:nvSpPr>
          <p:cNvPr id="13" name="Google Shape;56;p30">
            <a:extLst>
              <a:ext uri="{FF2B5EF4-FFF2-40B4-BE49-F238E27FC236}">
                <a16:creationId xmlns:a16="http://schemas.microsoft.com/office/drawing/2014/main" id="{5D9374AE-9842-6981-7A8F-E5B0E47E4E2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02839590"/>
      </p:ext>
    </p:extLst>
  </p:cSld>
  <p:clrMapOvr>
    <a:masterClrMapping/>
  </p:clrMapOvr>
  <p:extLst>
    <p:ext uri="{DCECCB84-F9BA-43D5-87BE-67443E8EF086}">
      <p15:sldGuideLst xmlns:p15="http://schemas.microsoft.com/office/powerpoint/2012/main">
        <p15:guide id="1" orient="horz" pos="3576" userDrawn="1">
          <p15:clr>
            <a:srgbClr val="FBAE40"/>
          </p15:clr>
        </p15:guide>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104" userDrawn="1">
          <p15:clr>
            <a:srgbClr val="FBAE40"/>
          </p15:clr>
        </p15:guide>
        <p15:guide id="7" orient="horz"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43CA22-18A8-2D3A-B1B7-6A0AAF2F9734}"/>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8" name="Picture 7">
            <a:extLst>
              <a:ext uri="{FF2B5EF4-FFF2-40B4-BE49-F238E27FC236}">
                <a16:creationId xmlns:a16="http://schemas.microsoft.com/office/drawing/2014/main" id="{AD88E524-F39E-2DC0-CA77-58A75A965FF5}"/>
              </a:ext>
            </a:extLst>
          </p:cNvPr>
          <p:cNvPicPr>
            <a:picLocks noChangeAspect="1"/>
          </p:cNvPicPr>
          <p:nvPr userDrawn="1"/>
        </p:nvPicPr>
        <p:blipFill rotWithShape="1">
          <a:blip r:embed="rId3">
            <a:alphaModFix amt="50000"/>
          </a:blip>
          <a:srcRect t="53033" r="46972"/>
          <a:stretch/>
        </p:blipFill>
        <p:spPr>
          <a:xfrm>
            <a:off x="4851769" y="0"/>
            <a:ext cx="7340231" cy="648492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2" name="Text Placeholder 5">
            <a:extLst>
              <a:ext uri="{FF2B5EF4-FFF2-40B4-BE49-F238E27FC236}">
                <a16:creationId xmlns:a16="http://schemas.microsoft.com/office/drawing/2014/main" id="{D24EBD9D-C360-ED29-E7AE-17BBAA0FD0FD}"/>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2209576843"/>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18965-7BF0-342D-5840-C8914F1C7453}"/>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2" name="Picture 1">
            <a:extLst>
              <a:ext uri="{FF2B5EF4-FFF2-40B4-BE49-F238E27FC236}">
                <a16:creationId xmlns:a16="http://schemas.microsoft.com/office/drawing/2014/main" id="{C551FECE-3B4C-B180-6E9F-83A9E5DAB7F1}"/>
              </a:ext>
            </a:extLst>
          </p:cNvPr>
          <p:cNvPicPr>
            <a:picLocks noChangeAspect="1"/>
          </p:cNvPicPr>
          <p:nvPr userDrawn="1"/>
        </p:nvPicPr>
        <p:blipFill rotWithShape="1">
          <a:blip r:embed="rId3">
            <a:alphaModFix amt="50000"/>
          </a:blip>
          <a:srcRect l="29116" t="11050" r="-1844" b="48041"/>
          <a:stretch/>
        </p:blipFill>
        <p:spPr>
          <a:xfrm flipH="1" flipV="1">
            <a:off x="505095" y="-1"/>
            <a:ext cx="12192000"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7" name="Text Placeholder 5">
            <a:extLst>
              <a:ext uri="{FF2B5EF4-FFF2-40B4-BE49-F238E27FC236}">
                <a16:creationId xmlns:a16="http://schemas.microsoft.com/office/drawing/2014/main" id="{4814029D-AA86-6026-2B19-33D315BEE918}"/>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3542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B63D-7EEE-CCDB-485E-8A909BB497FE}"/>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98B3848-E596-61FF-4E93-EE42BD294F5E}"/>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pic>
        <p:nvPicPr>
          <p:cNvPr id="9" name="Picture 8" descr="Text&#10;&#10;Description automatically generated with medium confidence">
            <a:extLst>
              <a:ext uri="{FF2B5EF4-FFF2-40B4-BE49-F238E27FC236}">
                <a16:creationId xmlns:a16="http://schemas.microsoft.com/office/drawing/2014/main" id="{2F5DA2A2-DC3A-C1D1-D316-CB9CB6432E09}"/>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13" name="Google Shape;56;p30">
            <a:extLst>
              <a:ext uri="{FF2B5EF4-FFF2-40B4-BE49-F238E27FC236}">
                <a16:creationId xmlns:a16="http://schemas.microsoft.com/office/drawing/2014/main" id="{3C186589-EF24-1E20-0AC4-94895B5F4A4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14" name="Text Placeholder 5">
            <a:extLst>
              <a:ext uri="{FF2B5EF4-FFF2-40B4-BE49-F238E27FC236}">
                <a16:creationId xmlns:a16="http://schemas.microsoft.com/office/drawing/2014/main" id="{497CE3BD-C097-5252-7F17-DAEE1CCB367A}"/>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1764964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80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322E5-8DD9-B569-B145-4A3571D586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613" y="1104900"/>
            <a:ext cx="11444287" cy="4265613"/>
          </a:xfrm>
          <a:prstGeom prst="rect">
            <a:avLst/>
          </a:prstGeom>
        </p:spPr>
        <p:txBody>
          <a:bodyPr/>
          <a:lstStyle>
            <a:lvl1pPr marL="0" indent="0">
              <a:buFont typeface="Arial" panose="020B0604020202020204" pitchFamily="34" charset="0"/>
              <a:buNone/>
              <a:defRPr sz="2400"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p:txBody>
      </p:sp>
    </p:spTree>
    <p:extLst>
      <p:ext uri="{BB962C8B-B14F-4D97-AF65-F5344CB8AC3E}">
        <p14:creationId xmlns:p14="http://schemas.microsoft.com/office/powerpoint/2010/main" val="428634963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0C61A-8E7A-3BAC-123E-853F296EA87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33" y="1623060"/>
            <a:ext cx="11444768" cy="4265613"/>
          </a:xfrm>
          <a:prstGeom prst="rect">
            <a:avLst/>
          </a:prstGeom>
        </p:spPr>
        <p:txBody>
          <a:bodyPr/>
          <a:lstStyle>
            <a:lvl1pPr marL="230188" indent="-230188">
              <a:buClr>
                <a:schemeClr val="tx2"/>
              </a:buClr>
              <a:buFont typeface="Wingdings" pitchFamily="2" charset="2"/>
              <a:buChar char="§"/>
              <a:tabLst/>
              <a:defRPr sz="2000" b="0" i="0">
                <a:latin typeface="Source Sans Pro" panose="020B0503030403020204" pitchFamily="34" charset="0"/>
              </a:defRPr>
            </a:lvl1pPr>
            <a:lvl2pPr marL="742950" indent="-285750">
              <a:buClr>
                <a:schemeClr val="tx2"/>
              </a:buClr>
              <a:buFont typeface="System Font Regular"/>
              <a:buChar char="–"/>
              <a:tabLst/>
              <a:defRPr sz="20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20PT </a:t>
            </a:r>
          </a:p>
          <a:p>
            <a:pPr lvl="1"/>
            <a:r>
              <a:rPr lang="en-US" dirty="0"/>
              <a:t>Body Text: Source Sans Pro – 18PT </a:t>
            </a:r>
          </a:p>
        </p:txBody>
      </p:sp>
      <p:sp>
        <p:nvSpPr>
          <p:cNvPr id="6" name="Text Placeholder 5">
            <a:extLst>
              <a:ext uri="{FF2B5EF4-FFF2-40B4-BE49-F238E27FC236}">
                <a16:creationId xmlns:a16="http://schemas.microsoft.com/office/drawing/2014/main" id="{B7C8F9A7-0BA7-B36C-9561-CDBC6F30A8B4}"/>
              </a:ext>
            </a:extLst>
          </p:cNvPr>
          <p:cNvSpPr>
            <a:spLocks noGrp="1"/>
          </p:cNvSpPr>
          <p:nvPr>
            <p:ph type="body" sz="quarter" idx="11" hasCustomPrompt="1"/>
          </p:nvPr>
        </p:nvSpPr>
        <p:spPr>
          <a:xfrm>
            <a:off x="328613" y="1104900"/>
            <a:ext cx="11469687" cy="518160"/>
          </a:xfrm>
          <a:prstGeom prst="rect">
            <a:avLst/>
          </a:prstGeom>
        </p:spPr>
        <p:txBody>
          <a:bodyPr/>
          <a:lstStyle>
            <a:lvl1pPr marL="0" indent="0">
              <a:buNone/>
              <a:defRPr sz="2400" b="0" i="0">
                <a:latin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 : Body Text Source Sans Pro – 24pt</a:t>
            </a:r>
          </a:p>
        </p:txBody>
      </p:sp>
    </p:spTree>
    <p:extLst>
      <p:ext uri="{BB962C8B-B14F-4D97-AF65-F5344CB8AC3E}">
        <p14:creationId xmlns:p14="http://schemas.microsoft.com/office/powerpoint/2010/main" val="87600399"/>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Tree>
    <p:extLst>
      <p:ext uri="{BB962C8B-B14F-4D97-AF65-F5344CB8AC3E}">
        <p14:creationId xmlns:p14="http://schemas.microsoft.com/office/powerpoint/2010/main" val="16513214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99252327"/>
      </p:ext>
    </p:extLst>
  </p:cSld>
  <p:clrMapOvr>
    <a:masterClrMapping/>
  </p:clrMapOvr>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0B7DA0-395F-9C2E-2AE6-1C21C94E8B10}"/>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Rectangle 2">
            <a:extLst>
              <a:ext uri="{FF2B5EF4-FFF2-40B4-BE49-F238E27FC236}">
                <a16:creationId xmlns:a16="http://schemas.microsoft.com/office/drawing/2014/main" id="{F14E6650-E8E0-1974-A09A-B0BD85189588}"/>
              </a:ext>
            </a:extLst>
          </p:cNvPr>
          <p:cNvSpPr/>
          <p:nvPr userDrawn="1"/>
        </p:nvSpPr>
        <p:spPr>
          <a:xfrm>
            <a:off x="446625" y="3459781"/>
            <a:ext cx="5250669" cy="1447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3DE1A20-CA50-7E43-B2DF-55B2C48A854A}"/>
              </a:ext>
            </a:extLst>
          </p:cNvPr>
          <p:cNvSpPr txBox="1"/>
          <p:nvPr userDrawn="1"/>
        </p:nvSpPr>
        <p:spPr>
          <a:xfrm>
            <a:off x="327805" y="1087516"/>
            <a:ext cx="5520546" cy="1277273"/>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URL Element</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Using a consistent style for URLs helps our audiences immediately recognize a call to action and find more information online.</a:t>
            </a: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438819"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BRAND ELEMENTS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17" name="TextBox 16">
            <a:extLst>
              <a:ext uri="{FF2B5EF4-FFF2-40B4-BE49-F238E27FC236}">
                <a16:creationId xmlns:a16="http://schemas.microsoft.com/office/drawing/2014/main" id="{A3168E45-FCCD-B965-DBF1-7E4541814050}"/>
              </a:ext>
            </a:extLst>
          </p:cNvPr>
          <p:cNvSpPr txBox="1"/>
          <p:nvPr userDrawn="1"/>
        </p:nvSpPr>
        <p:spPr>
          <a:xfrm>
            <a:off x="6119005" y="1068466"/>
            <a:ext cx="5520546" cy="1985159"/>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Icons</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in publications are simple visual symbols that help draw attention to important information.</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are meant to supplement and support content.</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They should never be combined with college, department, or program names to form a logo.</a:t>
            </a:r>
          </a:p>
        </p:txBody>
      </p:sp>
      <p:pic>
        <p:nvPicPr>
          <p:cNvPr id="2" name="Picture 1">
            <a:extLst>
              <a:ext uri="{FF2B5EF4-FFF2-40B4-BE49-F238E27FC236}">
                <a16:creationId xmlns:a16="http://schemas.microsoft.com/office/drawing/2014/main" id="{6326F1E3-FEA1-024D-BD8A-201505BA3B07}"/>
              </a:ext>
            </a:extLst>
          </p:cNvPr>
          <p:cNvPicPr>
            <a:picLocks noChangeAspect="1"/>
          </p:cNvPicPr>
          <p:nvPr userDrawn="1"/>
        </p:nvPicPr>
        <p:blipFill rotWithShape="1">
          <a:blip r:embed="rId4"/>
          <a:srcRect l="45074" t="-9692" r="50000" b="-9247"/>
          <a:stretch/>
        </p:blipFill>
        <p:spPr>
          <a:xfrm>
            <a:off x="713930" y="3683692"/>
            <a:ext cx="555876" cy="436191"/>
          </a:xfrm>
          <a:prstGeom prst="rect">
            <a:avLst/>
          </a:prstGeom>
        </p:spPr>
      </p:pic>
      <p:pic>
        <p:nvPicPr>
          <p:cNvPr id="4" name="Picture 3">
            <a:extLst>
              <a:ext uri="{FF2B5EF4-FFF2-40B4-BE49-F238E27FC236}">
                <a16:creationId xmlns:a16="http://schemas.microsoft.com/office/drawing/2014/main" id="{8DB39968-C7B3-E58D-B46B-4E2E8FF09B01}"/>
              </a:ext>
            </a:extLst>
          </p:cNvPr>
          <p:cNvPicPr>
            <a:picLocks noChangeAspect="1"/>
          </p:cNvPicPr>
          <p:nvPr userDrawn="1"/>
        </p:nvPicPr>
        <p:blipFill rotWithShape="1">
          <a:blip r:embed="rId4"/>
          <a:srcRect l="95877" t="-3920" r="-803" b="-15019"/>
          <a:stretch/>
        </p:blipFill>
        <p:spPr>
          <a:xfrm>
            <a:off x="723908" y="4289237"/>
            <a:ext cx="555876" cy="436191"/>
          </a:xfrm>
          <a:prstGeom prst="rect">
            <a:avLst/>
          </a:prstGeom>
        </p:spPr>
      </p:pic>
      <p:sp>
        <p:nvSpPr>
          <p:cNvPr id="5" name="TextBox 4">
            <a:extLst>
              <a:ext uri="{FF2B5EF4-FFF2-40B4-BE49-F238E27FC236}">
                <a16:creationId xmlns:a16="http://schemas.microsoft.com/office/drawing/2014/main" id="{0939D8FA-945F-A12E-CCA2-E751784F7A61}"/>
              </a:ext>
            </a:extLst>
          </p:cNvPr>
          <p:cNvSpPr txBox="1"/>
          <p:nvPr userDrawn="1"/>
        </p:nvSpPr>
        <p:spPr>
          <a:xfrm>
            <a:off x="1268810" y="4316096"/>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Source Sans Pro" panose="020B0503030403020204" pitchFamily="34" charset="0"/>
                <a:ea typeface="+mn-ea"/>
                <a:cs typeface="+mn-cs"/>
              </a:rPr>
              <a:t>website.uoregon.edu</a:t>
            </a:r>
          </a:p>
        </p:txBody>
      </p:sp>
      <p:sp>
        <p:nvSpPr>
          <p:cNvPr id="6" name="TextBox 5">
            <a:extLst>
              <a:ext uri="{FF2B5EF4-FFF2-40B4-BE49-F238E27FC236}">
                <a16:creationId xmlns:a16="http://schemas.microsoft.com/office/drawing/2014/main" id="{CE2C001B-0AEE-0FFE-94D2-7EE53117ACA9}"/>
              </a:ext>
            </a:extLst>
          </p:cNvPr>
          <p:cNvSpPr txBox="1"/>
          <p:nvPr userDrawn="1"/>
        </p:nvSpPr>
        <p:spPr>
          <a:xfrm>
            <a:off x="1268810" y="3711797"/>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2"/>
                </a:solidFill>
                <a:effectLst/>
                <a:latin typeface="Source Sans Pro" panose="020B0503030403020204" pitchFamily="34" charset="0"/>
                <a:ea typeface="+mn-ea"/>
                <a:cs typeface="+mn-cs"/>
              </a:rPr>
              <a:t>website.uoregon.edu</a:t>
            </a:r>
          </a:p>
        </p:txBody>
      </p:sp>
      <p:pic>
        <p:nvPicPr>
          <p:cNvPr id="7" name="Picture 6">
            <a:extLst>
              <a:ext uri="{FF2B5EF4-FFF2-40B4-BE49-F238E27FC236}">
                <a16:creationId xmlns:a16="http://schemas.microsoft.com/office/drawing/2014/main" id="{651A5FF9-56F8-E129-E2AD-72DA4C8547D0}"/>
              </a:ext>
            </a:extLst>
          </p:cNvPr>
          <p:cNvPicPr>
            <a:picLocks noChangeAspect="1"/>
          </p:cNvPicPr>
          <p:nvPr userDrawn="1"/>
        </p:nvPicPr>
        <p:blipFill rotWithShape="1">
          <a:blip r:embed="rId4"/>
          <a:srcRect l="-281" t="-10572" r="95355" b="-8367"/>
          <a:stretch/>
        </p:blipFill>
        <p:spPr>
          <a:xfrm>
            <a:off x="769589" y="2840854"/>
            <a:ext cx="555876" cy="436191"/>
          </a:xfrm>
          <a:prstGeom prst="rect">
            <a:avLst/>
          </a:prstGeom>
        </p:spPr>
      </p:pic>
      <p:sp>
        <p:nvSpPr>
          <p:cNvPr id="8" name="TextBox 7">
            <a:extLst>
              <a:ext uri="{FF2B5EF4-FFF2-40B4-BE49-F238E27FC236}">
                <a16:creationId xmlns:a16="http://schemas.microsoft.com/office/drawing/2014/main" id="{57D1D0D1-7F13-2F5A-AD42-C12DB145D26F}"/>
              </a:ext>
            </a:extLst>
          </p:cNvPr>
          <p:cNvSpPr txBox="1"/>
          <p:nvPr userDrawn="1"/>
        </p:nvSpPr>
        <p:spPr>
          <a:xfrm>
            <a:off x="1268810" y="2868959"/>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tx2"/>
                </a:solidFill>
                <a:effectLst/>
                <a:latin typeface="Source Sans Pro" panose="020B0503030403020204" pitchFamily="34" charset="0"/>
                <a:ea typeface="+mn-ea"/>
                <a:cs typeface="+mn-cs"/>
              </a:rPr>
              <a:t>website.uoregon.edu</a:t>
            </a:r>
          </a:p>
        </p:txBody>
      </p:sp>
    </p:spTree>
    <p:extLst>
      <p:ext uri="{BB962C8B-B14F-4D97-AF65-F5344CB8AC3E}">
        <p14:creationId xmlns:p14="http://schemas.microsoft.com/office/powerpoint/2010/main" val="806456085"/>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guide id="6" pos="3840" userDrawn="1">
          <p15:clr>
            <a:srgbClr val="FBAE40"/>
          </p15:clr>
        </p15:guide>
        <p15:guide id="7" pos="40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2D6AE-AC1A-175F-DDF9-1B94EE310908}"/>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TextBox 2">
            <a:extLst>
              <a:ext uri="{FF2B5EF4-FFF2-40B4-BE49-F238E27FC236}">
                <a16:creationId xmlns:a16="http://schemas.microsoft.com/office/drawing/2014/main" id="{9F115ED5-4F49-8043-BC48-42158CACC1AA}"/>
              </a:ext>
            </a:extLst>
          </p:cNvPr>
          <p:cNvSpPr txBox="1"/>
          <p:nvPr userDrawn="1"/>
        </p:nvSpPr>
        <p:spPr>
          <a:xfrm>
            <a:off x="328132" y="1105118"/>
            <a:ext cx="11181744" cy="4344779"/>
          </a:xfrm>
          <a:prstGeom prst="rect">
            <a:avLst/>
          </a:prstGeom>
          <a:noFill/>
        </p:spPr>
        <p:txBody>
          <a:bodyPr wrap="square" rtlCol="0">
            <a:spAutoFit/>
          </a:bodyPr>
          <a:lstStyle/>
          <a:p>
            <a:pPr marL="11113" lvl="1" indent="0" fontAlgn="auto">
              <a:spcBef>
                <a:spcPts val="1067"/>
              </a:spcBef>
              <a:tabLst/>
              <a:defRPr/>
            </a:pPr>
            <a:r>
              <a:rPr lang="en-US" sz="1800" b="0" i="0" dirty="0">
                <a:solidFill>
                  <a:schemeClr val="tx1"/>
                </a:solidFill>
                <a:latin typeface="Source Sans Pro" panose="020B0503030403020204" pitchFamily="34" charset="0"/>
              </a:rPr>
              <a:t>One of the most common ways to reduce file size is to compress one or all of the pictures in your PowerPoint file. You may want to try this with one picture at a time to be sure you are satisfied with the result after compression.</a:t>
            </a:r>
          </a:p>
          <a:p>
            <a:pPr marL="11113" lvl="1" indent="0" fontAlgn="auto">
              <a:spcBef>
                <a:spcPts val="1667"/>
              </a:spcBef>
              <a:tabLst/>
              <a:defRPr/>
            </a:pPr>
            <a:r>
              <a:rPr lang="en-US" sz="1800" b="1" i="0" dirty="0">
                <a:solidFill>
                  <a:schemeClr val="tx1"/>
                </a:solidFill>
                <a:latin typeface="Source Sans Pro" panose="020B0503030403020204" pitchFamily="34" charset="0"/>
              </a:rPr>
              <a:t>How to Compress a Picture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Normal View, select a picture or image on a slide.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the Picture Tools Format or Format Picture tab in the Ribbon.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the Adjust group, click Compress Pictures. A dialog box appears.</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Apply only to this picture if you want to compress only the current picture </a:t>
            </a:r>
            <a:br>
              <a:rPr lang="en-US" sz="1600" b="0" i="0" dirty="0">
                <a:solidFill>
                  <a:schemeClr val="tx1"/>
                </a:solidFill>
                <a:latin typeface="Source Sans Pro" panose="020B0503030403020204" pitchFamily="34" charset="0"/>
              </a:rPr>
            </a:br>
            <a:r>
              <a:rPr lang="en-US" sz="1600" b="0" i="0" u="sng" dirty="0">
                <a:solidFill>
                  <a:schemeClr val="tx1"/>
                </a:solidFill>
                <a:latin typeface="Source Sans Pro" panose="020B0503030403020204" pitchFamily="34" charset="0"/>
              </a:rPr>
              <a:t>or</a:t>
            </a:r>
            <a:r>
              <a:rPr lang="en-US" sz="1600" b="0" i="0" dirty="0">
                <a:solidFill>
                  <a:schemeClr val="tx1"/>
                </a:solidFill>
                <a:latin typeface="Source Sans Pro" panose="020B0503030403020204" pitchFamily="34" charset="0"/>
              </a:rPr>
              <a:t> uncheck this option if you wish to compress all pictures in the presentation.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Delete cropped areas of pictures if you have cropped images and want to </a:t>
            </a:r>
            <a:br>
              <a:rPr lang="en-US" sz="1600" b="0" i="0" dirty="0">
                <a:solidFill>
                  <a:schemeClr val="tx1"/>
                </a:solidFill>
                <a:latin typeface="Source Sans Pro" panose="020B0503030403020204" pitchFamily="34" charset="0"/>
              </a:rPr>
            </a:br>
            <a:r>
              <a:rPr lang="en-US" sz="1600" b="0" i="0" dirty="0">
                <a:solidFill>
                  <a:schemeClr val="tx1"/>
                </a:solidFill>
                <a:latin typeface="Source Sans Pro" panose="020B0503030403020204" pitchFamily="34" charset="0"/>
              </a:rPr>
              <a:t>permanently delete the areas you have removed by cropping.</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Choose the desired document resolution.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OK.</a:t>
            </a:r>
          </a:p>
        </p:txBody>
      </p:sp>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90C1F4-6D25-5FDC-DC9A-DCFAC7E4FCDE}"/>
              </a:ext>
            </a:extLst>
          </p:cNvPr>
          <p:cNvSpPr txBox="1"/>
          <p:nvPr userDrawn="1"/>
        </p:nvSpPr>
        <p:spPr>
          <a:xfrm>
            <a:off x="334079" y="283336"/>
            <a:ext cx="11438818"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FILE SIZE AND IMAGE COMPRESSION</a:t>
            </a:r>
            <a:endParaRPr lang="en-US" sz="1050" b="1" i="0" dirty="0">
              <a:solidFill>
                <a:schemeClr val="tx2"/>
              </a:solidFill>
              <a:latin typeface="Source Sans Pro" panose="020B0503030403020204" pitchFamily="34" charset="0"/>
            </a:endParaRPr>
          </a:p>
        </p:txBody>
      </p:sp>
    </p:spTree>
    <p:extLst>
      <p:ext uri="{BB962C8B-B14F-4D97-AF65-F5344CB8AC3E}">
        <p14:creationId xmlns:p14="http://schemas.microsoft.com/office/powerpoint/2010/main" val="1771217293"/>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DC627-CBAB-6420-083C-7A9FAB9C45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10" name="TextBox 9">
            <a:extLst>
              <a:ext uri="{FF2B5EF4-FFF2-40B4-BE49-F238E27FC236}">
                <a16:creationId xmlns:a16="http://schemas.microsoft.com/office/drawing/2014/main" id="{F3DE1A20-CA50-7E43-B2DF-55B2C48A854A}"/>
              </a:ext>
            </a:extLst>
          </p:cNvPr>
          <p:cNvSpPr txBox="1"/>
          <p:nvPr userDrawn="1"/>
        </p:nvSpPr>
        <p:spPr>
          <a:xfrm>
            <a:off x="327804" y="1087516"/>
            <a:ext cx="11293849" cy="646331"/>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To reduce the size of this PowerPoint Template, a few slide and image options have been removed from the Slide Master. You can view and download the additional slides and images by visiting:</a:t>
            </a:r>
            <a:endParaRPr lang="en-US" sz="1800" b="0" i="0" dirty="0">
              <a:solidFill>
                <a:schemeClr val="tx1"/>
              </a:solidFill>
              <a:latin typeface="Source Sans Pro" panose="020B0503030403020204" pitchFamily="34" charset="0"/>
            </a:endParaRP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353800"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POWERPOINT SLIDE AND IMAGE OPTIONS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Tree>
    <p:extLst>
      <p:ext uri="{BB962C8B-B14F-4D97-AF65-F5344CB8AC3E}">
        <p14:creationId xmlns:p14="http://schemas.microsoft.com/office/powerpoint/2010/main" val="943930909"/>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2"/>
          <a:stretch>
            <a:fillRect/>
          </a:stretch>
        </p:blipFill>
        <p:spPr>
          <a:xfrm>
            <a:off x="742950" y="5372100"/>
            <a:ext cx="3606800" cy="762000"/>
          </a:xfrm>
          <a:prstGeom prst="rect">
            <a:avLst/>
          </a:prstGeom>
        </p:spPr>
      </p:pic>
      <p:sp>
        <p:nvSpPr>
          <p:cNvPr id="2" name="Text Placeholder 5">
            <a:extLst>
              <a:ext uri="{FF2B5EF4-FFF2-40B4-BE49-F238E27FC236}">
                <a16:creationId xmlns:a16="http://schemas.microsoft.com/office/drawing/2014/main" id="{081B01A3-05C0-E8D6-6FA2-B48F0A268CFC}"/>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481D98FB-BF12-3D10-68F2-B7117A79E3C7}"/>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D3A98DA2-8FC1-7F06-DE4C-C18206EFC83C}"/>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4486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E6DFAC-D393-1D79-9B0F-C137D6AF9D7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
                    </a14:imgEffect>
                  </a14:imgLayer>
                </a14:imgProps>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7CD106D-D3BC-E402-E62C-77246EF04E5A}"/>
              </a:ext>
            </a:extLst>
          </p:cNvPr>
          <p:cNvSpPr/>
          <p:nvPr userDrawn="1"/>
        </p:nvSpPr>
        <p:spPr>
          <a:xfrm>
            <a:off x="0" y="0"/>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4"/>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2" name="Text Placeholder 5">
            <a:extLst>
              <a:ext uri="{FF2B5EF4-FFF2-40B4-BE49-F238E27FC236}">
                <a16:creationId xmlns:a16="http://schemas.microsoft.com/office/drawing/2014/main" id="{85E9274C-0682-C300-E819-015FBEC15FEF}"/>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7604962E-D783-A698-2AB5-EC5A9445E229}"/>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36B4FFE2-6B0B-CF38-D619-24580D393DDD}"/>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85713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FE7EAD-A4A0-D832-0FC3-672817A9CB65}"/>
              </a:ext>
            </a:extLst>
          </p:cNvPr>
          <p:cNvPicPr>
            <a:picLocks noChangeAspect="1"/>
          </p:cNvPicPr>
          <p:nvPr userDrawn="1"/>
        </p:nvPicPr>
        <p:blipFill rotWithShape="1">
          <a:blip r:embed="rId2"/>
          <a:srcRect t="10832" r="17984" b="19969"/>
          <a:stretch/>
        </p:blipFill>
        <p:spPr>
          <a:xfrm>
            <a:off x="0" y="0"/>
            <a:ext cx="12192000" cy="685800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485900"/>
            <a:ext cx="10877550" cy="762000"/>
          </a:xfrm>
          <a:prstGeom prst="rect">
            <a:avLst/>
          </a:prstGeom>
        </p:spPr>
        <p:txBody>
          <a:bodyPr/>
          <a:lstStyle>
            <a:lvl1pPr marL="0" indent="0">
              <a:buNone/>
              <a:defRPr sz="54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400300"/>
            <a:ext cx="10877550" cy="914400"/>
          </a:xfrm>
          <a:prstGeom prst="rect">
            <a:avLst/>
          </a:prstGeom>
        </p:spPr>
        <p:txBody>
          <a:bodyPr/>
          <a:lstStyle>
            <a:lvl1pPr marL="0" indent="0">
              <a:buNone/>
              <a:defRPr sz="3200" b="0" i="0">
                <a:solidFill>
                  <a:schemeClr val="tx2"/>
                </a:solidFill>
                <a:latin typeface="Source Sans Pro" panose="020B0503030403020204" pitchFamily="34" charset="0"/>
              </a:defRPr>
            </a:lvl1pPr>
          </a:lstStyle>
          <a:p>
            <a:pPr lvl="0"/>
            <a:r>
              <a:rPr lang="en-US" dirty="0"/>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42950" y="952500"/>
            <a:ext cx="10877550" cy="381000"/>
          </a:xfrm>
          <a:prstGeom prst="rect">
            <a:avLst/>
          </a:prstGeom>
        </p:spPr>
        <p:txBody>
          <a:bodyPr/>
          <a:lstStyle>
            <a:lvl1pPr marL="0" indent="0">
              <a:buNone/>
              <a:defRPr sz="2000" b="0" i="0">
                <a:solidFill>
                  <a:schemeClr val="tx2"/>
                </a:solidFill>
                <a:latin typeface="Source Sans Pro" panose="020B0503030403020204" pitchFamily="34" charset="0"/>
              </a:defRPr>
            </a:lvl1pPr>
          </a:lstStyle>
          <a:p>
            <a:pPr lvl="0"/>
            <a:r>
              <a:rPr lang="en-US" dirty="0"/>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568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3FECA-43AC-A287-BB54-C4585B2ADDB1}"/>
              </a:ext>
            </a:extLst>
          </p:cNvPr>
          <p:cNvPicPr>
            <a:picLocks noChangeAspect="1"/>
          </p:cNvPicPr>
          <p:nvPr userDrawn="1"/>
        </p:nvPicPr>
        <p:blipFill>
          <a:blip r:embed="rId2"/>
          <a:stretch>
            <a:fillRect/>
          </a:stretch>
        </p:blipFill>
        <p:spPr>
          <a:xfrm>
            <a:off x="11130397" y="6069476"/>
            <a:ext cx="642500" cy="445624"/>
          </a:xfrm>
          <a:prstGeom prst="rect">
            <a:avLst/>
          </a:prstGeom>
        </p:spPr>
      </p:pic>
      <p:pic>
        <p:nvPicPr>
          <p:cNvPr id="12" name="Picture 11">
            <a:extLst>
              <a:ext uri="{FF2B5EF4-FFF2-40B4-BE49-F238E27FC236}">
                <a16:creationId xmlns:a16="http://schemas.microsoft.com/office/drawing/2014/main" id="{E6BDAF3F-08A3-F6D4-8DFB-21AA7B59996A}"/>
              </a:ext>
            </a:extLst>
          </p:cNvPr>
          <p:cNvPicPr>
            <a:picLocks noChangeAspect="1"/>
          </p:cNvPicPr>
          <p:nvPr userDrawn="1"/>
        </p:nvPicPr>
        <p:blipFill rotWithShape="1">
          <a:blip r:embed="rId3">
            <a:alphaModFix amt="50000"/>
          </a:blip>
          <a:srcRect l="23020" t="40529" r="4254" b="18562"/>
          <a:stretch/>
        </p:blipFill>
        <p:spPr>
          <a:xfrm flipV="1">
            <a:off x="1" y="0"/>
            <a:ext cx="12192000" cy="6858000"/>
          </a:xfrm>
          <a:prstGeom prst="rect">
            <a:avLst/>
          </a:prstGeom>
        </p:spPr>
      </p:pic>
      <p:sp>
        <p:nvSpPr>
          <p:cNvPr id="10" name="Google Shape;56;p30">
            <a:extLst>
              <a:ext uri="{FF2B5EF4-FFF2-40B4-BE49-F238E27FC236}">
                <a16:creationId xmlns:a16="http://schemas.microsoft.com/office/drawing/2014/main" id="{B5ACF100-73EB-40A3-7754-AD2992F6481B}"/>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Picture 10" descr="A picture containing text, sign&#10;&#10;Description automatically generated">
            <a:extLst>
              <a:ext uri="{FF2B5EF4-FFF2-40B4-BE49-F238E27FC236}">
                <a16:creationId xmlns:a16="http://schemas.microsoft.com/office/drawing/2014/main" id="{4B3B5083-00D2-F1A4-E4D8-B73191323CEB}"/>
              </a:ext>
            </a:extLst>
          </p:cNvPr>
          <p:cNvPicPr>
            <a:picLocks noChangeAspect="1"/>
          </p:cNvPicPr>
          <p:nvPr userDrawn="1"/>
        </p:nvPicPr>
        <p:blipFill>
          <a:blip r:embed="rId4"/>
          <a:stretch>
            <a:fillRect/>
          </a:stretch>
        </p:blipFill>
        <p:spPr>
          <a:xfrm>
            <a:off x="419101" y="6053105"/>
            <a:ext cx="2186776" cy="461995"/>
          </a:xfrm>
          <a:prstGeom prst="rect">
            <a:avLst/>
          </a:prstGeom>
        </p:spPr>
      </p:pic>
      <p:sp>
        <p:nvSpPr>
          <p:cNvPr id="2" name="Text Placeholder 5">
            <a:extLst>
              <a:ext uri="{FF2B5EF4-FFF2-40B4-BE49-F238E27FC236}">
                <a16:creationId xmlns:a16="http://schemas.microsoft.com/office/drawing/2014/main" id="{0D51382F-3E9E-DF4C-0585-962957429CB4}"/>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98049248"/>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60" r:id="rId1"/>
    <p:sldLayoutId id="2147483666" r:id="rId2"/>
    <p:sldLayoutId id="2147483664" r:id="rId3"/>
    <p:sldLayoutId id="2147483674" r:id="rId4"/>
    <p:sldLayoutId id="2147483669" r:id="rId5"/>
    <p:sldLayoutId id="2147483678" r:id="rId6"/>
    <p:sldLayoutId id="2147483679" r:id="rId7"/>
    <p:sldLayoutId id="2147483680" r:id="rId8"/>
    <p:sldLayoutId id="2147483671" r:id="rId9"/>
    <p:sldLayoutId id="2147483676" r:id="rId10"/>
    <p:sldLayoutId id="2147483672" r:id="rId11"/>
    <p:sldLayoutId id="2147483673" r:id="rId12"/>
    <p:sldLayoutId id="2147483665" r:id="rId13"/>
    <p:sldLayoutId id="2147483667" r:id="rId14"/>
    <p:sldLayoutId id="2147483668" r:id="rId15"/>
    <p:sldLayoutId id="2147483675" r:id="rId16"/>
    <p:sldLayoutId id="2147483681"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docs.olcf.ornl.gov/systems/frontier_user_guide.html" TargetMode="External"/><Relationship Id="rId5" Type="http://schemas.openxmlformats.org/officeDocument/2006/relationships/hyperlink" Target="https://docs.olcf.ornl.gov/systems/summit_user_guide.html"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hyperlink" Target="https://extremecomputingtraining.anl.gov/wp-content/uploads/sites/96/2022/11/ATPESC-2022-Track-1-Talk-9-Muralidharan-Aurora.pdf" TargetMode="External"/><Relationship Id="rId3" Type="http://schemas.openxmlformats.org/officeDocument/2006/relationships/image" Target="../media/image18.png"/><Relationship Id="rId7" Type="http://schemas.openxmlformats.org/officeDocument/2006/relationships/hyperlink" Target="https://docs.nersc.gov/systems/perlmutter/architecture/"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code.ornl.gov/t4p/Hello_jsrun"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github.com/UO-OACISS/zerosu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oaciss.uoregon.edu/"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oi.org/10.1109/CLUSTER.2012.47"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paboyle/Grid"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github.com/UO-OACISS/zerosum"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109/ProTools49597.2019.00010" TargetMode="External"/><Relationship Id="rId2" Type="http://schemas.openxmlformats.org/officeDocument/2006/relationships/hyperlink" Target="https://github.com/UO-OACISS/perfstubs"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UO-OACISS/tau2" TargetMode="External"/><Relationship Id="rId2" Type="http://schemas.openxmlformats.org/officeDocument/2006/relationships/hyperlink" Target="https://tau.uoregon.edu/" TargetMode="Externa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hyperlink" Target="https://vampir.eu/"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UO-OACISS/apex" TargetMode="External"/><Relationship Id="rId2"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hyperlink" Target="https://doi.org/10.1109/ESPM256814.2022.00008" TargetMode="External"/><Relationship Id="rId5" Type="http://schemas.openxmlformats.org/officeDocument/2006/relationships/image" Target="../media/image59.png"/><Relationship Id="rId4" Type="http://schemas.openxmlformats.org/officeDocument/2006/relationships/hyperlink" Target="https://github.com/khuck/apex-tutorial"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github.com/STEllAR-GROUP/hpx" TargetMode="External"/><Relationship Id="rId3" Type="http://schemas.openxmlformats.org/officeDocument/2006/relationships/image" Target="../media/image61.emf"/><Relationship Id="rId7" Type="http://schemas.openxmlformats.org/officeDocument/2006/relationships/hyperlink" Target="https://github.com/STEllAR-GROUP/octotiger" TargetMode="External"/><Relationship Id="rId2" Type="http://schemas.openxmlformats.org/officeDocument/2006/relationships/image" Target="../media/image60.emf"/><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5.jpeg"/></Relationships>
</file>

<file path=ppt/slides/_rels/slide4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hyperlink" Target="https://ui.perfetto.dev/" TargetMode="Externa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khuck/apex-kokkos-tuning" TargetMode="External"/><Relationship Id="rId2" Type="http://schemas.openxmlformats.org/officeDocument/2006/relationships/hyperlink" Target="https://github.com/khuck/apex-tutorial" TargetMode="Externa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github.com/khuck/apex-kokkos-tuning/" TargetMode="External"/><Relationship Id="rId2" Type="http://schemas.openxmlformats.org/officeDocument/2006/relationships/hyperlink" Target="https://github.com/khuck/apex-kokkos-tuning" TargetMode="Externa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17.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7.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2" Type="http://schemas.openxmlformats.org/officeDocument/2006/relationships/image" Target="../media/image94.emf"/><Relationship Id="rId1" Type="http://schemas.openxmlformats.org/officeDocument/2006/relationships/slideLayout" Target="../slideLayouts/slideLayout13.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space.com/22652-nasa-redesigns-mission-control.html"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image" Target="../media/image102.emf"/><Relationship Id="rId1" Type="http://schemas.openxmlformats.org/officeDocument/2006/relationships/slideLayout" Target="../slideLayouts/slideLayout13.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7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docs.olcf.ornl.gov/systems/frontier_user_guide.html" TargetMode="External"/><Relationship Id="rId5" Type="http://schemas.openxmlformats.org/officeDocument/2006/relationships/hyperlink" Target="https://docs.olcf.ornl.gov/systems/summit_user_guide.html"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36A0B-E012-A3BC-BDD5-098C1D15EC95}"/>
            </a:ext>
          </a:extLst>
        </p:cNvPr>
        <p:cNvGrpSpPr/>
        <p:nvPr/>
      </p:nvGrpSpPr>
      <p:grpSpPr>
        <a:xfrm>
          <a:off x="0" y="0"/>
          <a:ext cx="0" cy="0"/>
          <a:chOff x="0" y="0"/>
          <a:chExt cx="0" cy="0"/>
        </a:xfrm>
      </p:grpSpPr>
      <p:sp>
        <p:nvSpPr>
          <p:cNvPr id="2" name="Text Placeholder 5">
            <a:extLst>
              <a:ext uri="{FF2B5EF4-FFF2-40B4-BE49-F238E27FC236}">
                <a16:creationId xmlns:a16="http://schemas.microsoft.com/office/drawing/2014/main" id="{5A58AD70-B7A0-ECDC-4262-FB6AF3CC9AAF}"/>
              </a:ext>
            </a:extLst>
          </p:cNvPr>
          <p:cNvSpPr>
            <a:spLocks noGrp="1"/>
          </p:cNvSpPr>
          <p:nvPr>
            <p:ph type="body" sz="quarter" idx="10" hasCustomPrompt="1"/>
          </p:nvPr>
        </p:nvSpPr>
        <p:spPr>
          <a:xfrm>
            <a:off x="657225" y="914481"/>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sz="6000" dirty="0"/>
              <a:t>Performance debugging and analysis on Exascale systems with </a:t>
            </a:r>
            <a:r>
              <a:rPr lang="en-US" sz="6000" dirty="0" err="1"/>
              <a:t>ZeroSum</a:t>
            </a:r>
            <a:r>
              <a:rPr lang="en-US" sz="6000" dirty="0"/>
              <a:t>, TAU and APEX</a:t>
            </a:r>
          </a:p>
        </p:txBody>
      </p:sp>
      <p:sp>
        <p:nvSpPr>
          <p:cNvPr id="3" name="Text Placeholder 7">
            <a:extLst>
              <a:ext uri="{FF2B5EF4-FFF2-40B4-BE49-F238E27FC236}">
                <a16:creationId xmlns:a16="http://schemas.microsoft.com/office/drawing/2014/main" id="{572A5EF8-FE9B-78CB-983E-9A5813F19116}"/>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Overview of tools available for HPC</a:t>
            </a:r>
          </a:p>
        </p:txBody>
      </p:sp>
      <p:sp>
        <p:nvSpPr>
          <p:cNvPr id="4" name="Text Placeholder 9">
            <a:extLst>
              <a:ext uri="{FF2B5EF4-FFF2-40B4-BE49-F238E27FC236}">
                <a16:creationId xmlns:a16="http://schemas.microsoft.com/office/drawing/2014/main" id="{C61950AB-3D6A-FC06-DFDA-981C33582DE0}"/>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290766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implified Frontier node architecture diagram (low-noise mode)">
            <a:extLst>
              <a:ext uri="{FF2B5EF4-FFF2-40B4-BE49-F238E27FC236}">
                <a16:creationId xmlns:a16="http://schemas.microsoft.com/office/drawing/2014/main" id="{494E3B36-E0CA-C4DD-3F76-2AC25C963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096" y="1402867"/>
            <a:ext cx="5341707" cy="32008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sz="3200" dirty="0"/>
              <a:t>Although accurate, system documentation can be confusing</a:t>
            </a:r>
          </a:p>
        </p:txBody>
      </p:sp>
      <p:pic>
        <p:nvPicPr>
          <p:cNvPr id="5" name="Content Placeholder 5">
            <a:extLst>
              <a:ext uri="{FF2B5EF4-FFF2-40B4-BE49-F238E27FC236}">
                <a16:creationId xmlns:a16="http://schemas.microsoft.com/office/drawing/2014/main" id="{D61B7539-7DC3-713D-551F-D530A1477519}"/>
              </a:ext>
            </a:extLst>
          </p:cNvPr>
          <p:cNvPicPr>
            <a:picLocks noChangeAspect="1"/>
          </p:cNvPicPr>
          <p:nvPr/>
        </p:nvPicPr>
        <p:blipFill>
          <a:blip r:embed="rId4"/>
          <a:stretch>
            <a:fillRect/>
          </a:stretch>
        </p:blipFill>
        <p:spPr>
          <a:xfrm>
            <a:off x="146439" y="1052415"/>
            <a:ext cx="6028329" cy="4722398"/>
          </a:xfrm>
          <a:prstGeom prst="rect">
            <a:avLst/>
          </a:prstGeom>
        </p:spPr>
      </p:pic>
      <p:sp>
        <p:nvSpPr>
          <p:cNvPr id="6" name="Oval 5">
            <a:extLst>
              <a:ext uri="{FF2B5EF4-FFF2-40B4-BE49-F238E27FC236}">
                <a16:creationId xmlns:a16="http://schemas.microsoft.com/office/drawing/2014/main" id="{EEF25ED7-33F4-5FF4-5A12-5323E8CBE1D6}"/>
              </a:ext>
            </a:extLst>
          </p:cNvPr>
          <p:cNvSpPr/>
          <p:nvPr/>
        </p:nvSpPr>
        <p:spPr>
          <a:xfrm>
            <a:off x="30640" y="4583676"/>
            <a:ext cx="1697779" cy="141152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8D131-89AC-CD34-A8B4-14E190BD7AE0}"/>
              </a:ext>
            </a:extLst>
          </p:cNvPr>
          <p:cNvSpPr/>
          <p:nvPr/>
        </p:nvSpPr>
        <p:spPr>
          <a:xfrm>
            <a:off x="2102306" y="4107485"/>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984989-1D0C-0DEA-5017-42573B0F4378}"/>
              </a:ext>
            </a:extLst>
          </p:cNvPr>
          <p:cNvSpPr/>
          <p:nvPr/>
        </p:nvSpPr>
        <p:spPr>
          <a:xfrm>
            <a:off x="4724034" y="2595227"/>
            <a:ext cx="1083658" cy="6698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2A8796-1DBF-D4A7-214D-251B697C3C6F}"/>
              </a:ext>
            </a:extLst>
          </p:cNvPr>
          <p:cNvSpPr/>
          <p:nvPr/>
        </p:nvSpPr>
        <p:spPr>
          <a:xfrm>
            <a:off x="2854211" y="2059469"/>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A76B3-D0CC-E0C8-095B-66BAC8A56B1F}"/>
              </a:ext>
            </a:extLst>
          </p:cNvPr>
          <p:cNvSpPr txBox="1"/>
          <p:nvPr/>
        </p:nvSpPr>
        <p:spPr>
          <a:xfrm>
            <a:off x="5313258" y="6108458"/>
            <a:ext cx="4721164"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5"/>
              </a:rPr>
              <a:t>https://docs.olcf.ornl.gov/systems/summit_user_guide.html</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6"/>
              </a:rPr>
              <a:t>https://docs.olcf.ornl.gov/systems/frontier_user_guide.html</a:t>
            </a:r>
            <a:r>
              <a:rPr lang="en-US" sz="1200" dirty="0">
                <a:latin typeface="Source Sans Pro" panose="020B0503030403020204" pitchFamily="34" charset="0"/>
                <a:ea typeface="Source Sans Pro" panose="020B0503030403020204" pitchFamily="34" charset="0"/>
              </a:rPr>
              <a:t> </a:t>
            </a:r>
          </a:p>
        </p:txBody>
      </p:sp>
      <p:pic>
        <p:nvPicPr>
          <p:cNvPr id="11" name="Picture 10">
            <a:extLst>
              <a:ext uri="{FF2B5EF4-FFF2-40B4-BE49-F238E27FC236}">
                <a16:creationId xmlns:a16="http://schemas.microsoft.com/office/drawing/2014/main" id="{2D7C97D1-675B-1816-2150-B24202067027}"/>
              </a:ext>
            </a:extLst>
          </p:cNvPr>
          <p:cNvPicPr>
            <a:picLocks noChangeAspect="1"/>
          </p:cNvPicPr>
          <p:nvPr/>
        </p:nvPicPr>
        <p:blipFill>
          <a:blip r:embed="rId7"/>
          <a:stretch>
            <a:fillRect/>
          </a:stretch>
        </p:blipFill>
        <p:spPr>
          <a:xfrm>
            <a:off x="1844218" y="5359555"/>
            <a:ext cx="8306003" cy="581340"/>
          </a:xfrm>
          <a:prstGeom prst="rect">
            <a:avLst/>
          </a:prstGeom>
        </p:spPr>
      </p:pic>
      <p:sp>
        <p:nvSpPr>
          <p:cNvPr id="12" name="TextBox 11">
            <a:extLst>
              <a:ext uri="{FF2B5EF4-FFF2-40B4-BE49-F238E27FC236}">
                <a16:creationId xmlns:a16="http://schemas.microsoft.com/office/drawing/2014/main" id="{02956A90-0AED-1D78-0787-191AF83446B2}"/>
              </a:ext>
            </a:extLst>
          </p:cNvPr>
          <p:cNvSpPr txBox="1"/>
          <p:nvPr/>
        </p:nvSpPr>
        <p:spPr>
          <a:xfrm>
            <a:off x="296767" y="1036415"/>
            <a:ext cx="1165527"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Summit:</a:t>
            </a:r>
          </a:p>
        </p:txBody>
      </p:sp>
      <p:sp>
        <p:nvSpPr>
          <p:cNvPr id="13" name="TextBox 12">
            <a:extLst>
              <a:ext uri="{FF2B5EF4-FFF2-40B4-BE49-F238E27FC236}">
                <a16:creationId xmlns:a16="http://schemas.microsoft.com/office/drawing/2014/main" id="{D77F11FF-7581-6F53-A10E-50E6E13321B3}"/>
              </a:ext>
            </a:extLst>
          </p:cNvPr>
          <p:cNvSpPr txBox="1"/>
          <p:nvPr/>
        </p:nvSpPr>
        <p:spPr>
          <a:xfrm>
            <a:off x="7324557" y="1052415"/>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Frontier:</a:t>
            </a:r>
          </a:p>
        </p:txBody>
      </p:sp>
      <p:sp>
        <p:nvSpPr>
          <p:cNvPr id="3" name="TextBox 2">
            <a:extLst>
              <a:ext uri="{FF2B5EF4-FFF2-40B4-BE49-F238E27FC236}">
                <a16:creationId xmlns:a16="http://schemas.microsoft.com/office/drawing/2014/main" id="{52C9F545-EAB4-4F26-A961-E1DD49D76109}"/>
              </a:ext>
            </a:extLst>
          </p:cNvPr>
          <p:cNvSpPr txBox="1"/>
          <p:nvPr/>
        </p:nvSpPr>
        <p:spPr>
          <a:xfrm>
            <a:off x="5587885" y="4769823"/>
            <a:ext cx="6365845"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Modified default: system reserves 8 cores…but user controllable</a:t>
            </a:r>
          </a:p>
        </p:txBody>
      </p:sp>
    </p:spTree>
    <p:extLst>
      <p:ext uri="{BB962C8B-B14F-4D97-AF65-F5344CB8AC3E}">
        <p14:creationId xmlns:p14="http://schemas.microsoft.com/office/powerpoint/2010/main" val="307335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More systems – information missing</a:t>
            </a:r>
          </a:p>
        </p:txBody>
      </p:sp>
      <p:pic>
        <p:nvPicPr>
          <p:cNvPr id="17" name="Picture 16" descr="A diagram of a computer processor&#10;&#10;Description automatically generated">
            <a:extLst>
              <a:ext uri="{FF2B5EF4-FFF2-40B4-BE49-F238E27FC236}">
                <a16:creationId xmlns:a16="http://schemas.microsoft.com/office/drawing/2014/main" id="{36D5226A-1687-AFD0-DC60-910C3848FCD4}"/>
              </a:ext>
            </a:extLst>
          </p:cNvPr>
          <p:cNvPicPr>
            <a:picLocks noChangeAspect="1"/>
          </p:cNvPicPr>
          <p:nvPr/>
        </p:nvPicPr>
        <p:blipFill>
          <a:blip r:embed="rId3"/>
          <a:stretch>
            <a:fillRect/>
          </a:stretch>
        </p:blipFill>
        <p:spPr>
          <a:xfrm>
            <a:off x="180589" y="1104900"/>
            <a:ext cx="4692090" cy="4572000"/>
          </a:xfrm>
          <a:prstGeom prst="rect">
            <a:avLst/>
          </a:prstGeom>
        </p:spPr>
      </p:pic>
      <p:pic>
        <p:nvPicPr>
          <p:cNvPr id="19" name="Picture 18" descr="A diagram of a computer system&#10;&#10;Description automatically generated">
            <a:extLst>
              <a:ext uri="{FF2B5EF4-FFF2-40B4-BE49-F238E27FC236}">
                <a16:creationId xmlns:a16="http://schemas.microsoft.com/office/drawing/2014/main" id="{D332BA9D-5EEE-1835-22C9-5CEC4BAC9F9B}"/>
              </a:ext>
            </a:extLst>
          </p:cNvPr>
          <p:cNvPicPr>
            <a:picLocks noChangeAspect="1"/>
          </p:cNvPicPr>
          <p:nvPr/>
        </p:nvPicPr>
        <p:blipFill>
          <a:blip r:embed="rId4"/>
          <a:stretch>
            <a:fillRect/>
          </a:stretch>
        </p:blipFill>
        <p:spPr>
          <a:xfrm>
            <a:off x="7877407" y="1104900"/>
            <a:ext cx="2975150" cy="5486400"/>
          </a:xfrm>
          <a:prstGeom prst="rect">
            <a:avLst/>
          </a:prstGeom>
        </p:spPr>
      </p:pic>
      <p:pic>
        <p:nvPicPr>
          <p:cNvPr id="25" name="Graphic 24">
            <a:extLst>
              <a:ext uri="{FF2B5EF4-FFF2-40B4-BE49-F238E27FC236}">
                <a16:creationId xmlns:a16="http://schemas.microsoft.com/office/drawing/2014/main" id="{B4316277-2EC4-BBB3-BECF-C81F2031F9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6067" y="1181100"/>
            <a:ext cx="5994400" cy="3365500"/>
          </a:xfrm>
          <a:prstGeom prst="rect">
            <a:avLst/>
          </a:prstGeom>
        </p:spPr>
      </p:pic>
      <p:sp>
        <p:nvSpPr>
          <p:cNvPr id="3" name="TextBox 2">
            <a:extLst>
              <a:ext uri="{FF2B5EF4-FFF2-40B4-BE49-F238E27FC236}">
                <a16:creationId xmlns:a16="http://schemas.microsoft.com/office/drawing/2014/main" id="{9EAF159D-3B2D-F9FF-B5E5-39CB413E7165}"/>
              </a:ext>
            </a:extLst>
          </p:cNvPr>
          <p:cNvSpPr txBox="1"/>
          <p:nvPr/>
        </p:nvSpPr>
        <p:spPr>
          <a:xfrm>
            <a:off x="4608425" y="4721352"/>
            <a:ext cx="2975150" cy="1200329"/>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No physical layout information available in the documentation, no core or GPU indexing…</a:t>
            </a:r>
          </a:p>
        </p:txBody>
      </p:sp>
      <p:sp>
        <p:nvSpPr>
          <p:cNvPr id="4" name="TextBox 3">
            <a:extLst>
              <a:ext uri="{FF2B5EF4-FFF2-40B4-BE49-F238E27FC236}">
                <a16:creationId xmlns:a16="http://schemas.microsoft.com/office/drawing/2014/main" id="{8A91BD12-F50D-6D85-6C71-054FF8D42106}"/>
              </a:ext>
            </a:extLst>
          </p:cNvPr>
          <p:cNvSpPr txBox="1"/>
          <p:nvPr/>
        </p:nvSpPr>
        <p:spPr>
          <a:xfrm>
            <a:off x="2787748" y="6426597"/>
            <a:ext cx="8985152"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7"/>
              </a:rPr>
              <a:t>https://docs.nersc.gov/systems/perlmutter/architecture/</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8"/>
              </a:rPr>
              <a:t>https://extremecomputingtraining.anl.gov/wp-content/uploads/sites/96/2022/11/ATPESC-2022-Track-1-Talk-9-Muralidharan-Aurora.pdf</a:t>
            </a:r>
            <a:r>
              <a:rPr lang="en-US" sz="1200" dirty="0">
                <a:latin typeface="Source Sans Pro" panose="020B0503030403020204" pitchFamily="34" charset="0"/>
                <a:ea typeface="Source Sans Pro" panose="020B0503030403020204" pitchFamily="34" charset="0"/>
              </a:rPr>
              <a:t> </a:t>
            </a:r>
          </a:p>
        </p:txBody>
      </p:sp>
      <p:sp>
        <p:nvSpPr>
          <p:cNvPr id="5" name="TextBox 4">
            <a:extLst>
              <a:ext uri="{FF2B5EF4-FFF2-40B4-BE49-F238E27FC236}">
                <a16:creationId xmlns:a16="http://schemas.microsoft.com/office/drawing/2014/main" id="{AEA7C65E-F71A-FDA5-F804-CF03D31869E6}"/>
              </a:ext>
            </a:extLst>
          </p:cNvPr>
          <p:cNvSpPr txBox="1"/>
          <p:nvPr/>
        </p:nvSpPr>
        <p:spPr>
          <a:xfrm>
            <a:off x="502250" y="765668"/>
            <a:ext cx="2066289"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Perlmutter:</a:t>
            </a:r>
          </a:p>
        </p:txBody>
      </p:sp>
      <p:sp>
        <p:nvSpPr>
          <p:cNvPr id="6" name="TextBox 5">
            <a:extLst>
              <a:ext uri="{FF2B5EF4-FFF2-40B4-BE49-F238E27FC236}">
                <a16:creationId xmlns:a16="http://schemas.microsoft.com/office/drawing/2014/main" id="{E379101E-573E-C216-FE6C-FE88DEF94F5E}"/>
              </a:ext>
            </a:extLst>
          </p:cNvPr>
          <p:cNvSpPr txBox="1"/>
          <p:nvPr/>
        </p:nvSpPr>
        <p:spPr>
          <a:xfrm>
            <a:off x="7530040" y="781668"/>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Aurora:</a:t>
            </a:r>
          </a:p>
        </p:txBody>
      </p:sp>
    </p:spTree>
    <p:extLst>
      <p:ext uri="{BB962C8B-B14F-4D97-AF65-F5344CB8AC3E}">
        <p14:creationId xmlns:p14="http://schemas.microsoft.com/office/powerpoint/2010/main" val="300833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2A3AE-2A7C-C9D9-9E39-49DFC74368A8}"/>
              </a:ext>
            </a:extLst>
          </p:cNvPr>
          <p:cNvSpPr>
            <a:spLocks noGrp="1"/>
          </p:cNvSpPr>
          <p:nvPr>
            <p:ph type="ctrTitle"/>
          </p:nvPr>
        </p:nvSpPr>
        <p:spPr/>
        <p:txBody>
          <a:bodyPr/>
          <a:lstStyle/>
          <a:p>
            <a:r>
              <a:rPr lang="en-US" sz="2800" dirty="0" err="1"/>
              <a:t>ZeroSum</a:t>
            </a:r>
            <a:r>
              <a:rPr lang="en-US" sz="2800" dirty="0"/>
              <a:t>: User Space Monitoring of Resource Utilization and Contention</a:t>
            </a:r>
          </a:p>
        </p:txBody>
      </p:sp>
      <p:sp>
        <p:nvSpPr>
          <p:cNvPr id="4" name="Text Placeholder 3">
            <a:extLst>
              <a:ext uri="{FF2B5EF4-FFF2-40B4-BE49-F238E27FC236}">
                <a16:creationId xmlns:a16="http://schemas.microsoft.com/office/drawing/2014/main" id="{6B2956A8-43C9-E5DC-39F4-A7EEE3E7CAD5}"/>
              </a:ext>
            </a:extLst>
          </p:cNvPr>
          <p:cNvSpPr>
            <a:spLocks noGrp="1"/>
          </p:cNvSpPr>
          <p:nvPr>
            <p:ph type="body" sz="quarter" idx="10"/>
          </p:nvPr>
        </p:nvSpPr>
        <p:spPr/>
        <p:txBody>
          <a:bodyPr/>
          <a:lstStyle/>
          <a:p>
            <a:r>
              <a:rPr lang="en-US" dirty="0"/>
              <a:t>Inspired by the </a:t>
            </a:r>
            <a:r>
              <a:rPr lang="en-US" i="1" dirty="0" err="1"/>
              <a:t>hello_jsub</a:t>
            </a:r>
            <a:r>
              <a:rPr lang="en-US" dirty="0"/>
              <a:t> program from Tom </a:t>
            </a:r>
            <a:r>
              <a:rPr lang="en-US" dirty="0" err="1"/>
              <a:t>Papatheodore</a:t>
            </a:r>
            <a:r>
              <a:rPr lang="en-US" dirty="0"/>
              <a:t>: </a:t>
            </a:r>
            <a:r>
              <a:rPr lang="en-US" dirty="0">
                <a:hlinkClick r:id="rId3"/>
              </a:rPr>
              <a:t>https://code.ornl.gov/t4p/Hello_jsrun</a:t>
            </a:r>
            <a:endParaRPr lang="en-US" dirty="0"/>
          </a:p>
          <a:p>
            <a:r>
              <a:rPr lang="en-US" dirty="0"/>
              <a:t>Why “</a:t>
            </a:r>
            <a:r>
              <a:rPr lang="en-US" dirty="0" err="1"/>
              <a:t>ZeroSum</a:t>
            </a:r>
            <a:r>
              <a:rPr lang="en-US" dirty="0"/>
              <a:t>”? – An benefit for one side results in an equivalent loss for the other</a:t>
            </a:r>
          </a:p>
          <a:p>
            <a:pPr lvl="1"/>
            <a:r>
              <a:rPr lang="en-US" dirty="0"/>
              <a:t>the fixed number of resources available in an allocation – no elasticity</a:t>
            </a:r>
          </a:p>
          <a:p>
            <a:pPr lvl="1"/>
            <a:r>
              <a:rPr lang="en-US" dirty="0"/>
              <a:t>the need to periodically use </a:t>
            </a:r>
            <a:r>
              <a:rPr lang="en-US" i="1" dirty="0"/>
              <a:t>some</a:t>
            </a:r>
            <a:r>
              <a:rPr lang="en-US" dirty="0"/>
              <a:t> resources to monitor</a:t>
            </a:r>
          </a:p>
          <a:p>
            <a:r>
              <a:rPr lang="en-US" dirty="0"/>
              <a:t>Available on GitHub: </a:t>
            </a:r>
            <a:r>
              <a:rPr lang="en-US" dirty="0">
                <a:hlinkClick r:id="rId4"/>
              </a:rPr>
              <a:t>https://github.com/UO-OACISS/zerosum</a:t>
            </a:r>
            <a:r>
              <a:rPr lang="en-US" dirty="0"/>
              <a:t> </a:t>
            </a:r>
          </a:p>
          <a:p>
            <a:r>
              <a:rPr lang="en-US" dirty="0"/>
              <a:t>Monitors application threads (LWP), CPU hardware (HWT), Memory, and GPU hardware for all processes, all nodes in the allocation</a:t>
            </a:r>
          </a:p>
          <a:p>
            <a:r>
              <a:rPr lang="en-US" dirty="0"/>
              <a:t>Uses </a:t>
            </a:r>
            <a:r>
              <a:rPr lang="en-US" dirty="0" err="1"/>
              <a:t>hwloc</a:t>
            </a:r>
            <a:r>
              <a:rPr lang="en-US" dirty="0"/>
              <a:t> library to extract node topology information</a:t>
            </a:r>
          </a:p>
        </p:txBody>
      </p:sp>
    </p:spTree>
    <p:extLst>
      <p:ext uri="{BB962C8B-B14F-4D97-AF65-F5344CB8AC3E}">
        <p14:creationId xmlns:p14="http://schemas.microsoft.com/office/powerpoint/2010/main" val="97549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F20C20-A3FD-E3D2-FFD9-D518E5FAA739}"/>
              </a:ext>
            </a:extLst>
          </p:cNvPr>
          <p:cNvSpPr>
            <a:spLocks noGrp="1"/>
          </p:cNvSpPr>
          <p:nvPr>
            <p:ph type="ctrTitle"/>
          </p:nvPr>
        </p:nvSpPr>
        <p:spPr/>
        <p:txBody>
          <a:bodyPr/>
          <a:lstStyle/>
          <a:p>
            <a:r>
              <a:rPr lang="en-US" dirty="0" err="1"/>
              <a:t>ZeroSum</a:t>
            </a:r>
            <a:r>
              <a:rPr lang="en-US" dirty="0"/>
              <a:t> Functionality </a:t>
            </a:r>
          </a:p>
        </p:txBody>
      </p:sp>
      <p:sp>
        <p:nvSpPr>
          <p:cNvPr id="8" name="Text Placeholder 7">
            <a:extLst>
              <a:ext uri="{FF2B5EF4-FFF2-40B4-BE49-F238E27FC236}">
                <a16:creationId xmlns:a16="http://schemas.microsoft.com/office/drawing/2014/main" id="{356DC563-6AFE-2932-B606-AB38AF1F0B0F}"/>
              </a:ext>
            </a:extLst>
          </p:cNvPr>
          <p:cNvSpPr>
            <a:spLocks noGrp="1"/>
          </p:cNvSpPr>
          <p:nvPr>
            <p:ph type="body" sz="quarter" idx="10"/>
          </p:nvPr>
        </p:nvSpPr>
        <p:spPr/>
        <p:txBody>
          <a:bodyPr/>
          <a:lstStyle/>
          <a:p>
            <a:pPr>
              <a:buFont typeface="Wingdings" pitchFamily="2" charset="2"/>
              <a:buChar char="ü"/>
            </a:pPr>
            <a:r>
              <a:rPr lang="en-US" b="1" dirty="0"/>
              <a:t> Detect the initial/changing configuration of the application</a:t>
            </a:r>
          </a:p>
          <a:p>
            <a:pPr>
              <a:buFont typeface="Wingdings" pitchFamily="2" charset="2"/>
              <a:buChar char="q"/>
            </a:pPr>
            <a:r>
              <a:rPr lang="en-US" dirty="0"/>
              <a:t> Evaluate the configuration to automatically detect misconfigurations</a:t>
            </a:r>
          </a:p>
          <a:p>
            <a:pPr>
              <a:buFont typeface="Wingdings" pitchFamily="2" charset="2"/>
              <a:buChar char="ü"/>
            </a:pPr>
            <a:r>
              <a:rPr lang="en-US" dirty="0"/>
              <a:t> Provide runtime feedback to the user that the program is progressing</a:t>
            </a:r>
          </a:p>
          <a:p>
            <a:pPr>
              <a:buFont typeface="Wingdings" pitchFamily="2" charset="2"/>
              <a:buChar char="ü"/>
            </a:pPr>
            <a:r>
              <a:rPr lang="en-US" b="1" dirty="0"/>
              <a:t> Provide a report of how effectively the hardware was utilized</a:t>
            </a:r>
          </a:p>
          <a:p>
            <a:pPr>
              <a:buFont typeface="Wingdings" pitchFamily="2" charset="2"/>
              <a:buChar char="ü"/>
            </a:pPr>
            <a:r>
              <a:rPr lang="en-US" b="1" dirty="0"/>
              <a:t> Provide a report of how much contention was identified in the execution</a:t>
            </a:r>
          </a:p>
          <a:p>
            <a:pPr>
              <a:buFont typeface="Wingdings" pitchFamily="2" charset="2"/>
              <a:buChar char="q"/>
            </a:pPr>
            <a:r>
              <a:rPr lang="en-US" dirty="0"/>
              <a:t> Provide a way to expose the observed data to other tools that can perform computational steering / runtime optimization / reconfiguration</a:t>
            </a:r>
          </a:p>
        </p:txBody>
      </p:sp>
      <p:sp>
        <p:nvSpPr>
          <p:cNvPr id="3" name="TextBox 2">
            <a:extLst>
              <a:ext uri="{FF2B5EF4-FFF2-40B4-BE49-F238E27FC236}">
                <a16:creationId xmlns:a16="http://schemas.microsoft.com/office/drawing/2014/main" id="{32CEBE6D-D423-3632-B1D3-55905E15AA4D}"/>
              </a:ext>
            </a:extLst>
          </p:cNvPr>
          <p:cNvSpPr txBox="1"/>
          <p:nvPr/>
        </p:nvSpPr>
        <p:spPr>
          <a:xfrm>
            <a:off x="5206974" y="5099254"/>
            <a:ext cx="1778051" cy="646331"/>
          </a:xfrm>
          <a:prstGeom prst="rect">
            <a:avLst/>
          </a:prstGeom>
          <a:noFill/>
        </p:spPr>
        <p:txBody>
          <a:bodyPr wrap="none" rtlCol="0">
            <a:spAutoFit/>
          </a:bodyPr>
          <a:lstStyle/>
          <a:p>
            <a:pPr marL="285750" indent="-285750">
              <a:buClr>
                <a:schemeClr val="tx2"/>
              </a:buClr>
              <a:buFont typeface="Wingdings" pitchFamily="2" charset="2"/>
              <a:buChar char="ü"/>
            </a:pPr>
            <a:r>
              <a:rPr lang="en-US" dirty="0">
                <a:latin typeface="Source Sans Pro" panose="020B0503030403020204" pitchFamily="34" charset="0"/>
                <a:ea typeface="Source Sans Pro" panose="020B0503030403020204" pitchFamily="34" charset="0"/>
              </a:rPr>
              <a:t>Implemented</a:t>
            </a:r>
          </a:p>
          <a:p>
            <a:pPr marL="285750" indent="-285750">
              <a:buClr>
                <a:schemeClr val="tx2"/>
              </a:buClr>
              <a:buFont typeface="Wingdings" pitchFamily="2" charset="2"/>
              <a:buChar char="q"/>
            </a:pPr>
            <a:r>
              <a:rPr lang="en-US" dirty="0">
                <a:latin typeface="Source Sans Pro" panose="020B0503030403020204" pitchFamily="34" charset="0"/>
                <a:ea typeface="Source Sans Pro" panose="020B0503030403020204" pitchFamily="34" charset="0"/>
              </a:rPr>
              <a:t>Future work</a:t>
            </a:r>
          </a:p>
        </p:txBody>
      </p:sp>
    </p:spTree>
    <p:extLst>
      <p:ext uri="{BB962C8B-B14F-4D97-AF65-F5344CB8AC3E}">
        <p14:creationId xmlns:p14="http://schemas.microsoft.com/office/powerpoint/2010/main" val="83702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5A5C-6ADA-3F4A-B42D-BCD1B3F70BF8}"/>
              </a:ext>
            </a:extLst>
          </p:cNvPr>
          <p:cNvSpPr>
            <a:spLocks noGrp="1"/>
          </p:cNvSpPr>
          <p:nvPr>
            <p:ph type="ctrTitle"/>
          </p:nvPr>
        </p:nvSpPr>
        <p:spPr/>
        <p:txBody>
          <a:bodyPr/>
          <a:lstStyle/>
          <a:p>
            <a:r>
              <a:rPr lang="en-US"/>
              <a:t>How to use ZeroSum</a:t>
            </a:r>
            <a:endParaRPr lang="en-US" dirty="0"/>
          </a:p>
        </p:txBody>
      </p:sp>
      <p:sp>
        <p:nvSpPr>
          <p:cNvPr id="3" name="Text Placeholder 2">
            <a:extLst>
              <a:ext uri="{FF2B5EF4-FFF2-40B4-BE49-F238E27FC236}">
                <a16:creationId xmlns:a16="http://schemas.microsoft.com/office/drawing/2014/main" id="{0F1F2ECD-0AF0-1B95-D7FD-B86A5A1456DF}"/>
              </a:ext>
            </a:extLst>
          </p:cNvPr>
          <p:cNvSpPr>
            <a:spLocks noGrp="1"/>
          </p:cNvSpPr>
          <p:nvPr>
            <p:ph type="body" sz="quarter" idx="10"/>
          </p:nvPr>
        </p:nvSpPr>
        <p:spPr>
          <a:xfrm>
            <a:off x="328129" y="930159"/>
            <a:ext cx="11469481" cy="5005111"/>
          </a:xfrm>
        </p:spPr>
        <p:txBody>
          <a:bodyPr/>
          <a:lstStyle/>
          <a:p>
            <a:r>
              <a:rPr lang="en-US" dirty="0"/>
              <a:t>Wrapper script(s) – </a:t>
            </a:r>
            <a:r>
              <a:rPr lang="en-US" dirty="0" err="1">
                <a:latin typeface="Courier New" panose="02070309020205020404" pitchFamily="49" charset="0"/>
                <a:cs typeface="Courier New" panose="02070309020205020404" pitchFamily="49" charset="0"/>
              </a:rPr>
              <a:t>zerosum</a:t>
            </a:r>
            <a:r>
              <a:rPr lang="en-US" dirty="0"/>
              <a:t> and </a:t>
            </a:r>
            <a:r>
              <a:rPr lang="en-US" dirty="0" err="1">
                <a:latin typeface="Courier New" panose="02070309020205020404" pitchFamily="49" charset="0"/>
                <a:cs typeface="Courier New" panose="02070309020205020404" pitchFamily="49" charset="0"/>
              </a:rPr>
              <a:t>zerosum-mpi</a:t>
            </a:r>
            <a:endParaRPr lang="en-US" dirty="0">
              <a:latin typeface="Courier New" panose="02070309020205020404" pitchFamily="49" charset="0"/>
              <a:cs typeface="Courier New" panose="02070309020205020404" pitchFamily="49" charset="0"/>
            </a:endParaRPr>
          </a:p>
          <a:p>
            <a:pPr lvl="1"/>
            <a:r>
              <a:rPr lang="en-US" dirty="0"/>
              <a:t>Periodicity – default 1 second</a:t>
            </a:r>
          </a:p>
          <a:p>
            <a:pPr lvl="1"/>
            <a:r>
              <a:rPr lang="en-US" dirty="0"/>
              <a:t>Detailed/verbose output – true/false, default false</a:t>
            </a:r>
          </a:p>
          <a:p>
            <a:pPr lvl="1"/>
            <a:r>
              <a:rPr lang="en-US" dirty="0"/>
              <a:t>Heartbeat (memory consumption) – true/false, default false</a:t>
            </a:r>
          </a:p>
          <a:p>
            <a:pPr lvl="1"/>
            <a:r>
              <a:rPr lang="en-US" dirty="0"/>
              <a:t>Register signal handler – true/false, default false</a:t>
            </a:r>
          </a:p>
          <a:p>
            <a:pPr lvl="1"/>
            <a:r>
              <a:rPr lang="en-US" dirty="0"/>
              <a:t>Run in debugger – true/false, default false (also specify executable name)</a:t>
            </a:r>
          </a:p>
          <a:p>
            <a:pPr lvl="1"/>
            <a:r>
              <a:rPr lang="en-US" dirty="0"/>
              <a:t>Detect deadlocks – true/false, default false</a:t>
            </a:r>
          </a:p>
          <a:p>
            <a:pPr lvl="1"/>
            <a:r>
              <a:rPr lang="en-US" dirty="0"/>
              <a:t>Deadlock period – how many periods of “inactivity” is considered “deadlock”</a:t>
            </a:r>
          </a:p>
          <a:p>
            <a:pPr lvl="1"/>
            <a:r>
              <a:rPr lang="en-US" dirty="0"/>
              <a:t>HWT/Core for async thread – defaults to last core/HWT in affinity list for process</a:t>
            </a:r>
          </a:p>
          <a:p>
            <a:r>
              <a:rPr lang="en-US" dirty="0"/>
              <a:t>Preloads the library, wraps </a:t>
            </a: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libc_start_main</a:t>
            </a:r>
            <a:r>
              <a:rPr lang="en-US" dirty="0"/>
              <a:t> or creates global static constructor/destructor functions</a:t>
            </a:r>
          </a:p>
        </p:txBody>
      </p:sp>
    </p:spTree>
    <p:extLst>
      <p:ext uri="{BB962C8B-B14F-4D97-AF65-F5344CB8AC3E}">
        <p14:creationId xmlns:p14="http://schemas.microsoft.com/office/powerpoint/2010/main" val="1614622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0806-4167-CE58-92E5-FFD89CAFAA16}"/>
              </a:ext>
            </a:extLst>
          </p:cNvPr>
          <p:cNvSpPr>
            <a:spLocks noGrp="1"/>
          </p:cNvSpPr>
          <p:nvPr>
            <p:ph type="ctrTitle"/>
          </p:nvPr>
        </p:nvSpPr>
        <p:spPr/>
        <p:txBody>
          <a:bodyPr/>
          <a:lstStyle/>
          <a:p>
            <a:r>
              <a:rPr lang="en-US" dirty="0"/>
              <a:t>What does it do? …Configuration Detection</a:t>
            </a:r>
          </a:p>
        </p:txBody>
      </p:sp>
      <p:sp>
        <p:nvSpPr>
          <p:cNvPr id="3" name="Text Placeholder 2">
            <a:extLst>
              <a:ext uri="{FF2B5EF4-FFF2-40B4-BE49-F238E27FC236}">
                <a16:creationId xmlns:a16="http://schemas.microsoft.com/office/drawing/2014/main" id="{F070DF6A-BFF1-B63F-6D24-8BE7FB3B984C}"/>
              </a:ext>
            </a:extLst>
          </p:cNvPr>
          <p:cNvSpPr>
            <a:spLocks noGrp="1"/>
          </p:cNvSpPr>
          <p:nvPr>
            <p:ph type="body" sz="quarter" idx="10"/>
          </p:nvPr>
        </p:nvSpPr>
        <p:spPr/>
        <p:txBody>
          <a:bodyPr/>
          <a:lstStyle/>
          <a:p>
            <a:r>
              <a:rPr lang="en-US" dirty="0"/>
              <a:t>Query </a:t>
            </a:r>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]/status</a:t>
            </a:r>
            <a:r>
              <a:rPr lang="en-US" dirty="0"/>
              <a:t> to get the allowable cores</a:t>
            </a:r>
          </a:p>
          <a:p>
            <a:r>
              <a:rPr lang="en-US" dirty="0"/>
              <a:t>Query </a:t>
            </a:r>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meminfo</a:t>
            </a:r>
            <a:r>
              <a:rPr lang="en-US" dirty="0"/>
              <a:t> to get total memory available</a:t>
            </a:r>
          </a:p>
          <a:p>
            <a:r>
              <a:rPr lang="en-US" dirty="0"/>
              <a:t>Query MPI rank, size, hostname </a:t>
            </a:r>
            <a:r>
              <a:rPr lang="en-US" sz="2400" dirty="0"/>
              <a:t>(after </a:t>
            </a:r>
            <a:r>
              <a:rPr lang="en-US" sz="2400" dirty="0" err="1">
                <a:latin typeface="Courier New" panose="02070309020205020404" pitchFamily="49" charset="0"/>
                <a:cs typeface="Courier New" panose="02070309020205020404" pitchFamily="49" charset="0"/>
              </a:rPr>
              <a:t>MPI_Initialized</a:t>
            </a:r>
            <a:r>
              <a:rPr lang="en-US" sz="2400" dirty="0">
                <a:latin typeface="Courier New" panose="02070309020205020404" pitchFamily="49" charset="0"/>
                <a:cs typeface="Courier New" panose="02070309020205020404" pitchFamily="49" charset="0"/>
              </a:rPr>
              <a:t>()</a:t>
            </a:r>
            <a:r>
              <a:rPr lang="en-US" sz="2400" dirty="0">
                <a:latin typeface="+mn-lt"/>
                <a:cs typeface="Courier New" panose="02070309020205020404" pitchFamily="49" charset="0"/>
              </a:rPr>
              <a:t> </a:t>
            </a:r>
            <a:r>
              <a:rPr lang="en-US" sz="2400" dirty="0"/>
              <a:t>returns </a:t>
            </a:r>
            <a:r>
              <a:rPr lang="en-US" sz="2400" dirty="0">
                <a:latin typeface="Courier New" panose="02070309020205020404" pitchFamily="49" charset="0"/>
                <a:cs typeface="Courier New" panose="02070309020205020404" pitchFamily="49" charset="0"/>
              </a:rPr>
              <a:t>true</a:t>
            </a:r>
            <a:r>
              <a:rPr lang="en-US" sz="2400" dirty="0"/>
              <a:t>)</a:t>
            </a:r>
          </a:p>
          <a:p>
            <a:r>
              <a:rPr lang="en-US" dirty="0"/>
              <a:t>If available, use </a:t>
            </a:r>
            <a:r>
              <a:rPr lang="en-US" dirty="0" err="1"/>
              <a:t>hwloc</a:t>
            </a:r>
            <a:r>
              <a:rPr lang="en-US" dirty="0"/>
              <a:t> to query hardware topology (</a:t>
            </a:r>
            <a:r>
              <a:rPr lang="en-US" dirty="0" err="1">
                <a:latin typeface="Courier New" panose="02070309020205020404" pitchFamily="49" charset="0"/>
                <a:cs typeface="Courier New" panose="02070309020205020404" pitchFamily="49" charset="0"/>
              </a:rPr>
              <a:t>lstopo</a:t>
            </a:r>
            <a:r>
              <a:rPr lang="en-US" dirty="0"/>
              <a:t>)</a:t>
            </a:r>
          </a:p>
          <a:p>
            <a:r>
              <a:rPr lang="en-US" dirty="0"/>
              <a:t>Asynchronous background thread is started, it periodically queries:</a:t>
            </a:r>
          </a:p>
          <a:p>
            <a:pPr lvl="1"/>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]/status</a:t>
            </a:r>
            <a:r>
              <a:rPr lang="en-US" dirty="0"/>
              <a:t> to get process thread count, memory usage</a:t>
            </a:r>
          </a:p>
          <a:p>
            <a:pPr lvl="1"/>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]/task</a:t>
            </a:r>
            <a:r>
              <a:rPr lang="en-US" dirty="0"/>
              <a:t> directory to get all thread IDs</a:t>
            </a:r>
          </a:p>
          <a:p>
            <a:pPr lvl="1"/>
            <a:r>
              <a:rPr lang="en-US" dirty="0"/>
              <a:t>For each thread, query the affinity list for that thread (it may change!), utilization, state, core/HWT it’s running on, context switches, other metrics</a:t>
            </a:r>
          </a:p>
          <a:p>
            <a:pPr lvl="1"/>
            <a:r>
              <a:rPr lang="en-US" dirty="0">
                <a:latin typeface="Courier New" panose="02070309020205020404" pitchFamily="49" charset="0"/>
                <a:cs typeface="Courier New" panose="02070309020205020404" pitchFamily="49" charset="0"/>
              </a:rPr>
              <a:t>/proc/stat</a:t>
            </a:r>
            <a:r>
              <a:rPr lang="en-US" dirty="0"/>
              <a:t> to query core utilization of all cores</a:t>
            </a:r>
          </a:p>
          <a:p>
            <a:r>
              <a:rPr lang="en-US" dirty="0"/>
              <a:t>OMP-Tools (v5.0+) callback used to identify OpenMP threads at creation*</a:t>
            </a:r>
          </a:p>
          <a:p>
            <a:r>
              <a:rPr lang="en-US" dirty="0"/>
              <a:t>NVML/</a:t>
            </a:r>
            <a:r>
              <a:rPr lang="en-US" dirty="0" err="1"/>
              <a:t>ROCm</a:t>
            </a:r>
            <a:r>
              <a:rPr lang="en-US" dirty="0"/>
              <a:t>-SMI/SYCL libraries used to query/monitor GPU(s)</a:t>
            </a:r>
          </a:p>
        </p:txBody>
      </p:sp>
    </p:spTree>
    <p:extLst>
      <p:ext uri="{BB962C8B-B14F-4D97-AF65-F5344CB8AC3E}">
        <p14:creationId xmlns:p14="http://schemas.microsoft.com/office/powerpoint/2010/main" val="420477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171D-C6FB-BF9E-2CDE-853E47F6C87B}"/>
              </a:ext>
            </a:extLst>
          </p:cNvPr>
          <p:cNvSpPr>
            <a:spLocks noGrp="1"/>
          </p:cNvSpPr>
          <p:nvPr>
            <p:ph type="ctrTitle"/>
          </p:nvPr>
        </p:nvSpPr>
        <p:spPr/>
        <p:txBody>
          <a:bodyPr/>
          <a:lstStyle/>
          <a:p>
            <a:r>
              <a:rPr lang="en-US" dirty="0"/>
              <a:t>Utilization Report</a:t>
            </a:r>
          </a:p>
        </p:txBody>
      </p:sp>
      <p:sp>
        <p:nvSpPr>
          <p:cNvPr id="3" name="Text Placeholder 2">
            <a:extLst>
              <a:ext uri="{FF2B5EF4-FFF2-40B4-BE49-F238E27FC236}">
                <a16:creationId xmlns:a16="http://schemas.microsoft.com/office/drawing/2014/main" id="{47E8E5DD-FACB-6CE0-7C8D-6D00F7EB3D63}"/>
              </a:ext>
            </a:extLst>
          </p:cNvPr>
          <p:cNvSpPr>
            <a:spLocks noGrp="1"/>
          </p:cNvSpPr>
          <p:nvPr>
            <p:ph type="body" sz="quarter" idx="10"/>
          </p:nvPr>
        </p:nvSpPr>
        <p:spPr/>
        <p:txBody>
          <a:bodyPr/>
          <a:lstStyle/>
          <a:p>
            <a:r>
              <a:rPr lang="en-US" dirty="0"/>
              <a:t>Rank 0 writes a summary report to the screen</a:t>
            </a:r>
          </a:p>
          <a:p>
            <a:r>
              <a:rPr lang="en-US" dirty="0"/>
              <a:t>All ranks write a report to a log file – including full time series data as CSV</a:t>
            </a:r>
          </a:p>
          <a:p>
            <a:r>
              <a:rPr lang="en-US" dirty="0"/>
              <a:t>All observed threads (LWP) are reported – user/system/idle, context switches, affinity list</a:t>
            </a:r>
          </a:p>
          <a:p>
            <a:r>
              <a:rPr lang="en-US" dirty="0"/>
              <a:t>All assigned cores (HWT) are reported – user/system/idle</a:t>
            </a:r>
          </a:p>
          <a:p>
            <a:r>
              <a:rPr lang="en-US" dirty="0"/>
              <a:t>All assigned GPUs stats are reported</a:t>
            </a:r>
          </a:p>
        </p:txBody>
      </p:sp>
    </p:spTree>
    <p:extLst>
      <p:ext uri="{BB962C8B-B14F-4D97-AF65-F5344CB8AC3E}">
        <p14:creationId xmlns:p14="http://schemas.microsoft.com/office/powerpoint/2010/main" val="1611988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sz="2800" dirty="0"/>
              <a:t>Example Output – </a:t>
            </a:r>
            <a:r>
              <a:rPr lang="en-US" sz="2800" dirty="0" err="1"/>
              <a:t>miniQMC</a:t>
            </a:r>
            <a:r>
              <a:rPr lang="en-US" sz="2800"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3"/>
          <a:srcRect l="7985" t="17059" r="12685" b="60680"/>
          <a:stretch/>
        </p:blipFill>
        <p:spPr>
          <a:xfrm>
            <a:off x="492792" y="879836"/>
            <a:ext cx="11149929" cy="4049003"/>
          </a:xfrm>
          <a:prstGeom prst="rect">
            <a:avLst/>
          </a:prstGeom>
        </p:spPr>
      </p:pic>
      <p:sp>
        <p:nvSpPr>
          <p:cNvPr id="6" name="TextBox 5">
            <a:extLst>
              <a:ext uri="{FF2B5EF4-FFF2-40B4-BE49-F238E27FC236}">
                <a16:creationId xmlns:a16="http://schemas.microsoft.com/office/drawing/2014/main" id="{9E665AB4-A726-CF56-8947-8B44C50EF5E2}"/>
              </a:ext>
            </a:extLst>
          </p:cNvPr>
          <p:cNvSpPr txBox="1"/>
          <p:nvPr/>
        </p:nvSpPr>
        <p:spPr>
          <a:xfrm>
            <a:off x="6368408" y="1223785"/>
            <a:ext cx="191430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Process Summary</a:t>
            </a:r>
          </a:p>
        </p:txBody>
      </p:sp>
      <p:sp>
        <p:nvSpPr>
          <p:cNvPr id="7" name="TextBox 6">
            <a:extLst>
              <a:ext uri="{FF2B5EF4-FFF2-40B4-BE49-F238E27FC236}">
                <a16:creationId xmlns:a16="http://schemas.microsoft.com/office/drawing/2014/main" id="{4A7A5873-254A-53F7-3232-3D8FEB622B9F}"/>
              </a:ext>
            </a:extLst>
          </p:cNvPr>
          <p:cNvSpPr txBox="1"/>
          <p:nvPr/>
        </p:nvSpPr>
        <p:spPr>
          <a:xfrm>
            <a:off x="6126813" y="5137986"/>
            <a:ext cx="2420856"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LWP (thread) Summary</a:t>
            </a:r>
          </a:p>
        </p:txBody>
      </p:sp>
      <p:cxnSp>
        <p:nvCxnSpPr>
          <p:cNvPr id="11" name="Straight Arrow Connector 10">
            <a:extLst>
              <a:ext uri="{FF2B5EF4-FFF2-40B4-BE49-F238E27FC236}">
                <a16:creationId xmlns:a16="http://schemas.microsoft.com/office/drawing/2014/main" id="{A26A7055-FA54-30B2-4801-90EEFBB1F14C}"/>
              </a:ext>
            </a:extLst>
          </p:cNvPr>
          <p:cNvCxnSpPr>
            <a:cxnSpLocks/>
            <a:stCxn id="6" idx="1"/>
          </p:cNvCxnSpPr>
          <p:nvPr/>
        </p:nvCxnSpPr>
        <p:spPr>
          <a:xfrm flipH="1">
            <a:off x="2832410" y="1408451"/>
            <a:ext cx="3535998"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6D5774E-8E5C-64E0-0690-F791F514C06C}"/>
              </a:ext>
            </a:extLst>
          </p:cNvPr>
          <p:cNvCxnSpPr>
            <a:cxnSpLocks/>
            <a:stCxn id="7" idx="1"/>
          </p:cNvCxnSpPr>
          <p:nvPr/>
        </p:nvCxnSpPr>
        <p:spPr>
          <a:xfrm flipH="1" flipV="1">
            <a:off x="3289610" y="4928839"/>
            <a:ext cx="2837203" cy="393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02033B-DF3F-0874-C3F3-51A1F6419E59}"/>
              </a:ext>
            </a:extLst>
          </p:cNvPr>
          <p:cNvSpPr txBox="1"/>
          <p:nvPr/>
        </p:nvSpPr>
        <p:spPr>
          <a:xfrm>
            <a:off x="1816623" y="5676900"/>
            <a:ext cx="8658139"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in jiffies – typically 0.01 seconds. For final summaries they are percentages.</a:t>
            </a:r>
          </a:p>
        </p:txBody>
      </p:sp>
    </p:spTree>
    <p:extLst>
      <p:ext uri="{BB962C8B-B14F-4D97-AF65-F5344CB8AC3E}">
        <p14:creationId xmlns:p14="http://schemas.microsoft.com/office/powerpoint/2010/main" val="427160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sz="2800" dirty="0"/>
              <a:t>Example Output – </a:t>
            </a:r>
            <a:r>
              <a:rPr lang="en-US" sz="2800" dirty="0" err="1"/>
              <a:t>miniQMC</a:t>
            </a:r>
            <a:r>
              <a:rPr lang="en-US" sz="2800"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3"/>
          <a:srcRect l="7985" t="38969" r="12685" b="20163"/>
          <a:stretch/>
        </p:blipFill>
        <p:spPr>
          <a:xfrm>
            <a:off x="3168115" y="844218"/>
            <a:ext cx="8881620" cy="5921234"/>
          </a:xfrm>
          <a:prstGeom prst="rect">
            <a:avLst/>
          </a:prstGeom>
        </p:spPr>
      </p:pic>
      <p:sp>
        <p:nvSpPr>
          <p:cNvPr id="8" name="TextBox 7">
            <a:extLst>
              <a:ext uri="{FF2B5EF4-FFF2-40B4-BE49-F238E27FC236}">
                <a16:creationId xmlns:a16="http://schemas.microsoft.com/office/drawing/2014/main" id="{5D407DFE-CBA3-130E-A358-E2DC1A12D52D}"/>
              </a:ext>
            </a:extLst>
          </p:cNvPr>
          <p:cNvSpPr txBox="1"/>
          <p:nvPr/>
        </p:nvSpPr>
        <p:spPr>
          <a:xfrm>
            <a:off x="142265" y="1440373"/>
            <a:ext cx="2956259"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HWT (core/thread) Summary</a:t>
            </a:r>
          </a:p>
        </p:txBody>
      </p:sp>
      <p:sp>
        <p:nvSpPr>
          <p:cNvPr id="9" name="TextBox 8">
            <a:extLst>
              <a:ext uri="{FF2B5EF4-FFF2-40B4-BE49-F238E27FC236}">
                <a16:creationId xmlns:a16="http://schemas.microsoft.com/office/drawing/2014/main" id="{B721A074-F0D1-481D-8B1E-03DB13695AAA}"/>
              </a:ext>
            </a:extLst>
          </p:cNvPr>
          <p:cNvSpPr txBox="1"/>
          <p:nvPr/>
        </p:nvSpPr>
        <p:spPr>
          <a:xfrm>
            <a:off x="825945" y="3540771"/>
            <a:ext cx="158889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GPU Summary</a:t>
            </a:r>
          </a:p>
        </p:txBody>
      </p:sp>
      <p:sp>
        <p:nvSpPr>
          <p:cNvPr id="3" name="TextBox 2">
            <a:extLst>
              <a:ext uri="{FF2B5EF4-FFF2-40B4-BE49-F238E27FC236}">
                <a16:creationId xmlns:a16="http://schemas.microsoft.com/office/drawing/2014/main" id="{43DD54C3-E310-6626-4DA5-5F73010CC0FD}"/>
              </a:ext>
            </a:extLst>
          </p:cNvPr>
          <p:cNvSpPr txBox="1"/>
          <p:nvPr/>
        </p:nvSpPr>
        <p:spPr>
          <a:xfrm>
            <a:off x="9082557" y="1648271"/>
            <a:ext cx="2372765"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in jiffies</a:t>
            </a:r>
          </a:p>
        </p:txBody>
      </p:sp>
      <p:sp>
        <p:nvSpPr>
          <p:cNvPr id="4" name="TextBox 3">
            <a:extLst>
              <a:ext uri="{FF2B5EF4-FFF2-40B4-BE49-F238E27FC236}">
                <a16:creationId xmlns:a16="http://schemas.microsoft.com/office/drawing/2014/main" id="{9F43CE55-7A21-04B5-7C7B-9B5CBF301621}"/>
              </a:ext>
            </a:extLst>
          </p:cNvPr>
          <p:cNvSpPr txBox="1"/>
          <p:nvPr/>
        </p:nvSpPr>
        <p:spPr>
          <a:xfrm>
            <a:off x="9126238" y="3910103"/>
            <a:ext cx="2239817" cy="646331"/>
          </a:xfrm>
          <a:prstGeom prst="rect">
            <a:avLst/>
          </a:prstGeom>
          <a:noFill/>
          <a:ln w="12700">
            <a:solidFill>
              <a:schemeClr val="tx2"/>
            </a:solidFill>
          </a:ln>
        </p:spPr>
        <p:txBody>
          <a:bodyPr wrap="square" rtlCol="0">
            <a:spAutoFit/>
          </a:bodyPr>
          <a:lstStyle/>
          <a:p>
            <a:r>
              <a:rPr lang="en-US" dirty="0">
                <a:latin typeface="Source Sans Pro" panose="020B0503030403020204" pitchFamily="34" charset="0"/>
                <a:ea typeface="Source Sans Pro" panose="020B0503030403020204" pitchFamily="34" charset="0"/>
              </a:rPr>
              <a:t>Logs have full time series of all samples</a:t>
            </a:r>
          </a:p>
        </p:txBody>
      </p:sp>
    </p:spTree>
    <p:extLst>
      <p:ext uri="{BB962C8B-B14F-4D97-AF65-F5344CB8AC3E}">
        <p14:creationId xmlns:p14="http://schemas.microsoft.com/office/powerpoint/2010/main" val="2673684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B9AE-74D5-93FA-FB7C-6C1360DF2F07}"/>
              </a:ext>
            </a:extLst>
          </p:cNvPr>
          <p:cNvSpPr>
            <a:spLocks noGrp="1"/>
          </p:cNvSpPr>
          <p:nvPr>
            <p:ph type="ctrTitle"/>
          </p:nvPr>
        </p:nvSpPr>
        <p:spPr/>
        <p:txBody>
          <a:bodyPr/>
          <a:lstStyle/>
          <a:p>
            <a:r>
              <a:rPr lang="en-US" dirty="0"/>
              <a:t>Contention Detection Support</a:t>
            </a:r>
          </a:p>
        </p:txBody>
      </p:sp>
      <p:sp>
        <p:nvSpPr>
          <p:cNvPr id="3" name="Text Placeholder 2">
            <a:extLst>
              <a:ext uri="{FF2B5EF4-FFF2-40B4-BE49-F238E27FC236}">
                <a16:creationId xmlns:a16="http://schemas.microsoft.com/office/drawing/2014/main" id="{C910871E-C5B6-0CB0-C42F-0C77F8B2B5D9}"/>
              </a:ext>
            </a:extLst>
          </p:cNvPr>
          <p:cNvSpPr>
            <a:spLocks noGrp="1"/>
          </p:cNvSpPr>
          <p:nvPr>
            <p:ph type="body" sz="quarter" idx="10"/>
          </p:nvPr>
        </p:nvSpPr>
        <p:spPr/>
        <p:txBody>
          <a:bodyPr/>
          <a:lstStyle/>
          <a:p>
            <a:r>
              <a:rPr lang="en-US" dirty="0"/>
              <a:t>Voluntary/non-voluntary context switches (analysis </a:t>
            </a:r>
            <a:r>
              <a:rPr lang="en-US" dirty="0" err="1"/>
              <a:t>todo</a:t>
            </a:r>
            <a:r>
              <a:rPr lang="en-US" dirty="0"/>
              <a:t>)</a:t>
            </a:r>
          </a:p>
          <a:p>
            <a:r>
              <a:rPr lang="en-US" dirty="0"/>
              <a:t>Minor/major page faults, pages swapped (analysis </a:t>
            </a:r>
            <a:r>
              <a:rPr lang="en-US" dirty="0" err="1"/>
              <a:t>todo</a:t>
            </a:r>
            <a:r>
              <a:rPr lang="en-US" dirty="0"/>
              <a:t>)</a:t>
            </a:r>
          </a:p>
          <a:p>
            <a:r>
              <a:rPr lang="en-US" dirty="0"/>
              <a:t>System time analysis (analysis </a:t>
            </a:r>
            <a:r>
              <a:rPr lang="en-US" dirty="0" err="1"/>
              <a:t>todo</a:t>
            </a:r>
            <a:r>
              <a:rPr lang="en-US" dirty="0"/>
              <a:t>)</a:t>
            </a:r>
          </a:p>
          <a:p>
            <a:r>
              <a:rPr lang="en-US" dirty="0"/>
              <a:t>Comparing affinity lists – across threads </a:t>
            </a:r>
            <a:r>
              <a:rPr lang="en-US" i="1" dirty="0"/>
              <a:t>and</a:t>
            </a:r>
            <a:r>
              <a:rPr lang="en-US" dirty="0"/>
              <a:t> across processes (</a:t>
            </a:r>
            <a:r>
              <a:rPr lang="en-US" dirty="0" err="1"/>
              <a:t>todo</a:t>
            </a:r>
            <a:r>
              <a:rPr lang="en-US" dirty="0"/>
              <a:t>)</a:t>
            </a:r>
          </a:p>
          <a:p>
            <a:r>
              <a:rPr lang="en-US" dirty="0"/>
              <a:t>Memory consumption (analysis </a:t>
            </a:r>
            <a:r>
              <a:rPr lang="en-US" dirty="0" err="1"/>
              <a:t>todo</a:t>
            </a:r>
            <a:r>
              <a:rPr lang="en-US" dirty="0"/>
              <a:t>)</a:t>
            </a:r>
          </a:p>
          <a:p>
            <a:r>
              <a:rPr lang="en-US" dirty="0"/>
              <a:t>GPU memory consumption (analysis </a:t>
            </a:r>
            <a:r>
              <a:rPr lang="en-US" dirty="0" err="1"/>
              <a:t>todo</a:t>
            </a:r>
            <a:r>
              <a:rPr lang="en-US" dirty="0"/>
              <a:t>)</a:t>
            </a:r>
          </a:p>
          <a:p>
            <a:r>
              <a:rPr lang="en-US" dirty="0"/>
              <a:t>However, </a:t>
            </a:r>
            <a:r>
              <a:rPr lang="en-US" b="1" dirty="0"/>
              <a:t>can detect deadlocks</a:t>
            </a:r>
            <a:r>
              <a:rPr lang="en-US" dirty="0"/>
              <a:t> – both </a:t>
            </a:r>
            <a:r>
              <a:rPr lang="en-US" b="1" dirty="0"/>
              <a:t>active</a:t>
            </a:r>
            <a:r>
              <a:rPr lang="en-US" dirty="0"/>
              <a:t> (i.e. spinning at MPI collective) and </a:t>
            </a:r>
            <a:r>
              <a:rPr lang="en-US" b="1" dirty="0"/>
              <a:t>passive</a:t>
            </a:r>
            <a:r>
              <a:rPr lang="en-US" dirty="0"/>
              <a:t> (i.e. waiting for mutex)</a:t>
            </a:r>
          </a:p>
        </p:txBody>
      </p:sp>
    </p:spTree>
    <p:extLst>
      <p:ext uri="{BB962C8B-B14F-4D97-AF65-F5344CB8AC3E}">
        <p14:creationId xmlns:p14="http://schemas.microsoft.com/office/powerpoint/2010/main" val="169624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B50607-D58A-2475-31A8-E0FC695C587F}"/>
              </a:ext>
            </a:extLst>
          </p:cNvPr>
          <p:cNvSpPr>
            <a:spLocks noGrp="1"/>
          </p:cNvSpPr>
          <p:nvPr>
            <p:ph type="ctrTitle"/>
          </p:nvPr>
        </p:nvSpPr>
        <p:spPr/>
        <p:txBody>
          <a:bodyPr/>
          <a:lstStyle/>
          <a:p>
            <a:r>
              <a:rPr lang="en-US" dirty="0"/>
              <a:t>Who am I (Who are we)</a:t>
            </a:r>
          </a:p>
        </p:txBody>
      </p:sp>
      <p:sp>
        <p:nvSpPr>
          <p:cNvPr id="6" name="Text Placeholder 5">
            <a:extLst>
              <a:ext uri="{FF2B5EF4-FFF2-40B4-BE49-F238E27FC236}">
                <a16:creationId xmlns:a16="http://schemas.microsoft.com/office/drawing/2014/main" id="{0401C9DE-D44E-AE6F-27B9-A57FD7C2D1CB}"/>
              </a:ext>
            </a:extLst>
          </p:cNvPr>
          <p:cNvSpPr>
            <a:spLocks noGrp="1"/>
          </p:cNvSpPr>
          <p:nvPr>
            <p:ph type="body" sz="quarter" idx="10"/>
          </p:nvPr>
        </p:nvSpPr>
        <p:spPr/>
        <p:txBody>
          <a:bodyPr/>
          <a:lstStyle/>
          <a:p>
            <a:r>
              <a:rPr lang="en-US" dirty="0"/>
              <a:t>Senior Research Associate at University of Oregon</a:t>
            </a:r>
          </a:p>
          <a:p>
            <a:r>
              <a:rPr lang="en-US" dirty="0"/>
              <a:t>OACISS: Oregon Advanced Computing Institute for Science and Society </a:t>
            </a:r>
            <a:r>
              <a:rPr lang="en-US" dirty="0">
                <a:hlinkClick r:id="rId2"/>
              </a:rPr>
              <a:t>https://oaciss.uoregon.edu</a:t>
            </a:r>
            <a:r>
              <a:rPr lang="en-US" dirty="0"/>
              <a:t> </a:t>
            </a:r>
          </a:p>
          <a:p>
            <a:r>
              <a:rPr lang="en-US" dirty="0"/>
              <a:t>Performance Research Lab: focused on the analysis of applications on large-scale HPC systems</a:t>
            </a:r>
          </a:p>
        </p:txBody>
      </p:sp>
      <p:pic>
        <p:nvPicPr>
          <p:cNvPr id="3" name="Picture 2" descr="A red letter in a white star shape&#10;&#10;Description automatically generated">
            <a:extLst>
              <a:ext uri="{FF2B5EF4-FFF2-40B4-BE49-F238E27FC236}">
                <a16:creationId xmlns:a16="http://schemas.microsoft.com/office/drawing/2014/main" id="{57B9D5FD-6BA1-90AD-17F9-81CF9C04E5FB}"/>
              </a:ext>
            </a:extLst>
          </p:cNvPr>
          <p:cNvPicPr>
            <a:picLocks noChangeAspect="1"/>
          </p:cNvPicPr>
          <p:nvPr/>
        </p:nvPicPr>
        <p:blipFill>
          <a:blip r:embed="rId3"/>
          <a:stretch>
            <a:fillRect/>
          </a:stretch>
        </p:blipFill>
        <p:spPr>
          <a:xfrm>
            <a:off x="4411872" y="3218213"/>
            <a:ext cx="3302000" cy="3200400"/>
          </a:xfrm>
          <a:prstGeom prst="rect">
            <a:avLst/>
          </a:prstGeom>
        </p:spPr>
      </p:pic>
    </p:spTree>
    <p:extLst>
      <p:ext uri="{BB962C8B-B14F-4D97-AF65-F5344CB8AC3E}">
        <p14:creationId xmlns:p14="http://schemas.microsoft.com/office/powerpoint/2010/main" val="96214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ADA4-371B-4F34-98DB-24C31B975203}"/>
              </a:ext>
            </a:extLst>
          </p:cNvPr>
          <p:cNvSpPr>
            <a:spLocks noGrp="1"/>
          </p:cNvSpPr>
          <p:nvPr>
            <p:ph type="ctrTitle"/>
          </p:nvPr>
        </p:nvSpPr>
        <p:spPr/>
        <p:txBody>
          <a:bodyPr/>
          <a:lstStyle/>
          <a:p>
            <a:r>
              <a:rPr lang="en-US" dirty="0"/>
              <a:t>Evaluation / Example usage</a:t>
            </a:r>
          </a:p>
        </p:txBody>
      </p:sp>
      <p:pic>
        <p:nvPicPr>
          <p:cNvPr id="4" name="Picture 3">
            <a:extLst>
              <a:ext uri="{FF2B5EF4-FFF2-40B4-BE49-F238E27FC236}">
                <a16:creationId xmlns:a16="http://schemas.microsoft.com/office/drawing/2014/main" id="{4610F301-C4B5-75A6-57B1-47C329A7FD1D}"/>
              </a:ext>
            </a:extLst>
          </p:cNvPr>
          <p:cNvPicPr>
            <a:picLocks noChangeAspect="1"/>
          </p:cNvPicPr>
          <p:nvPr/>
        </p:nvPicPr>
        <p:blipFill>
          <a:blip r:embed="rId3"/>
          <a:stretch>
            <a:fillRect/>
          </a:stretch>
        </p:blipFill>
        <p:spPr>
          <a:xfrm>
            <a:off x="307584" y="1447086"/>
            <a:ext cx="7772400" cy="2820222"/>
          </a:xfrm>
          <a:prstGeom prst="rect">
            <a:avLst/>
          </a:prstGeom>
        </p:spPr>
      </p:pic>
      <p:pic>
        <p:nvPicPr>
          <p:cNvPr id="5" name="Picture 4">
            <a:extLst>
              <a:ext uri="{FF2B5EF4-FFF2-40B4-BE49-F238E27FC236}">
                <a16:creationId xmlns:a16="http://schemas.microsoft.com/office/drawing/2014/main" id="{BED4E957-118C-8F98-F1FB-BD75B812D5A8}"/>
              </a:ext>
            </a:extLst>
          </p:cNvPr>
          <p:cNvPicPr>
            <a:picLocks noChangeAspect="1"/>
          </p:cNvPicPr>
          <p:nvPr/>
        </p:nvPicPr>
        <p:blipFill rotWithShape="1">
          <a:blip r:embed="rId4"/>
          <a:srcRect t="3369"/>
          <a:stretch/>
        </p:blipFill>
        <p:spPr>
          <a:xfrm>
            <a:off x="8079984" y="1447086"/>
            <a:ext cx="3903824" cy="3097536"/>
          </a:xfrm>
          <a:prstGeom prst="rect">
            <a:avLst/>
          </a:prstGeom>
        </p:spPr>
      </p:pic>
      <p:sp>
        <p:nvSpPr>
          <p:cNvPr id="6" name="TextBox 5">
            <a:extLst>
              <a:ext uri="{FF2B5EF4-FFF2-40B4-BE49-F238E27FC236}">
                <a16:creationId xmlns:a16="http://schemas.microsoft.com/office/drawing/2014/main" id="{E967E6EC-4434-F1BB-8250-CEBFE560B17E}"/>
              </a:ext>
            </a:extLst>
          </p:cNvPr>
          <p:cNvSpPr txBox="1"/>
          <p:nvPr/>
        </p:nvSpPr>
        <p:spPr>
          <a:xfrm>
            <a:off x="328132" y="780843"/>
            <a:ext cx="11400878" cy="369332"/>
          </a:xfrm>
          <a:prstGeom prst="rect">
            <a:avLst/>
          </a:prstGeom>
          <a:noFill/>
        </p:spPr>
        <p:txBody>
          <a:bodyPr wrap="none" rtlCol="0">
            <a:spAutoFit/>
          </a:bodyPr>
          <a:lstStyle/>
          <a:p>
            <a:r>
              <a:rPr lang="en-US" dirty="0" err="1">
                <a:latin typeface="Source Sans Pro" panose="020B0503030403020204" pitchFamily="34" charset="0"/>
                <a:ea typeface="Source Sans Pro" panose="020B0503030403020204" pitchFamily="34" charset="0"/>
              </a:rPr>
              <a:t>MPI+OpenMP</a:t>
            </a:r>
            <a:r>
              <a:rPr lang="en-US" dirty="0">
                <a:latin typeface="Source Sans Pro" panose="020B0503030403020204" pitchFamily="34" charset="0"/>
                <a:ea typeface="Source Sans Pro" panose="020B0503030403020204" pitchFamily="34" charset="0"/>
              </a:rPr>
              <a:t> version of </a:t>
            </a:r>
            <a:r>
              <a:rPr lang="en-US" dirty="0" err="1">
                <a:latin typeface="Source Sans Pro" panose="020B0503030403020204" pitchFamily="34" charset="0"/>
                <a:ea typeface="Source Sans Pro" panose="020B0503030403020204" pitchFamily="34" charset="0"/>
              </a:rPr>
              <a:t>miniQMC</a:t>
            </a:r>
            <a:r>
              <a:rPr lang="en-US" dirty="0">
                <a:latin typeface="Source Sans Pro" panose="020B0503030403020204" pitchFamily="34" charset="0"/>
                <a:ea typeface="Source Sans Pro" panose="020B0503030403020204" pitchFamily="34" charset="0"/>
              </a:rPr>
              <a:t> on Frontier, 8 processes, 7 threads (64 cores, 1 thread per core, 8 cores reserved)</a:t>
            </a:r>
          </a:p>
        </p:txBody>
      </p:sp>
      <p:sp>
        <p:nvSpPr>
          <p:cNvPr id="7" name="TextBox 6">
            <a:extLst>
              <a:ext uri="{FF2B5EF4-FFF2-40B4-BE49-F238E27FC236}">
                <a16:creationId xmlns:a16="http://schemas.microsoft.com/office/drawing/2014/main" id="{223F972C-79CF-2194-D80C-D3A7880E2CDB}"/>
              </a:ext>
            </a:extLst>
          </p:cNvPr>
          <p:cNvSpPr txBox="1"/>
          <p:nvPr/>
        </p:nvSpPr>
        <p:spPr>
          <a:xfrm>
            <a:off x="208192" y="4327914"/>
            <a:ext cx="4182555" cy="646331"/>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3B585445-5806-2C8F-614F-970AB2DCBCAB}"/>
              </a:ext>
            </a:extLst>
          </p:cNvPr>
          <p:cNvSpPr txBox="1"/>
          <p:nvPr/>
        </p:nvSpPr>
        <p:spPr>
          <a:xfrm>
            <a:off x="3418064" y="5371001"/>
            <a:ext cx="4596130" cy="646331"/>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b="1" dirty="0">
                <a:effectLst/>
                <a:latin typeface="Courier New" panose="02070309020205020404" pitchFamily="49" charset="0"/>
                <a:cs typeface="Courier New" panose="02070309020205020404" pitchFamily="49" charset="0"/>
              </a:rPr>
              <a:t>–c7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477BE1AD-3B78-DF7B-EB36-4321877D7C06}"/>
              </a:ext>
            </a:extLst>
          </p:cNvPr>
          <p:cNvSpPr txBox="1"/>
          <p:nvPr/>
        </p:nvSpPr>
        <p:spPr>
          <a:xfrm>
            <a:off x="7546069" y="4513823"/>
            <a:ext cx="4596130" cy="1200329"/>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b="1" dirty="0">
                <a:effectLst/>
                <a:latin typeface="Courier New" panose="02070309020205020404" pitchFamily="49" charset="0"/>
                <a:cs typeface="Courier New" panose="02070309020205020404" pitchFamily="49" charset="0"/>
              </a:rPr>
              <a:t>export OMP_PROC_BIND=spread</a:t>
            </a:r>
          </a:p>
          <a:p>
            <a:r>
              <a:rPr lang="en-US" b="1" dirty="0">
                <a:latin typeface="Courier New" panose="02070309020205020404" pitchFamily="49" charset="0"/>
                <a:cs typeface="Courier New" panose="02070309020205020404" pitchFamily="49" charset="0"/>
              </a:rPr>
              <a:t>export OMP_PLACES=cores</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b="1" dirty="0">
                <a:effectLst/>
                <a:latin typeface="Courier New" panose="02070309020205020404" pitchFamily="49" charset="0"/>
                <a:cs typeface="Courier New" panose="02070309020205020404" pitchFamily="49" charset="0"/>
              </a:rPr>
              <a:t>–c7</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cxnSp>
        <p:nvCxnSpPr>
          <p:cNvPr id="13" name="Straight Arrow Connector 12">
            <a:extLst>
              <a:ext uri="{FF2B5EF4-FFF2-40B4-BE49-F238E27FC236}">
                <a16:creationId xmlns:a16="http://schemas.microsoft.com/office/drawing/2014/main" id="{F5E6B6B7-CBEE-8FD5-A0A0-6D2932A1ADBA}"/>
              </a:ext>
            </a:extLst>
          </p:cNvPr>
          <p:cNvCxnSpPr/>
          <p:nvPr/>
        </p:nvCxnSpPr>
        <p:spPr>
          <a:xfrm>
            <a:off x="2499628" y="138438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94400C-F859-7DD1-69EF-7567E7F8ED4D}"/>
              </a:ext>
            </a:extLst>
          </p:cNvPr>
          <p:cNvCxnSpPr/>
          <p:nvPr/>
        </p:nvCxnSpPr>
        <p:spPr>
          <a:xfrm>
            <a:off x="3420027" y="1377381"/>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72E502-5147-C2DD-6229-E1B8DCD888BB}"/>
              </a:ext>
            </a:extLst>
          </p:cNvPr>
          <p:cNvCxnSpPr/>
          <p:nvPr/>
        </p:nvCxnSpPr>
        <p:spPr>
          <a:xfrm>
            <a:off x="6432292" y="1369854"/>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1980A5-85E2-8E65-2BD6-DFBDFCFFED99}"/>
              </a:ext>
            </a:extLst>
          </p:cNvPr>
          <p:cNvCxnSpPr/>
          <p:nvPr/>
        </p:nvCxnSpPr>
        <p:spPr>
          <a:xfrm>
            <a:off x="7256138" y="1349768"/>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5014A6-B21C-6083-A213-5C91D8159CF6}"/>
              </a:ext>
            </a:extLst>
          </p:cNvPr>
          <p:cNvCxnSpPr/>
          <p:nvPr/>
        </p:nvCxnSpPr>
        <p:spPr>
          <a:xfrm>
            <a:off x="5969001" y="1367647"/>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5A2176-3D65-FEAD-5356-38F7E0C83172}"/>
              </a:ext>
            </a:extLst>
          </p:cNvPr>
          <p:cNvCxnSpPr/>
          <p:nvPr/>
        </p:nvCxnSpPr>
        <p:spPr>
          <a:xfrm>
            <a:off x="20877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C53F19-5BB3-0147-5406-0EF25060B1B3}"/>
              </a:ext>
            </a:extLst>
          </p:cNvPr>
          <p:cNvCxnSpPr/>
          <p:nvPr/>
        </p:nvCxnSpPr>
        <p:spPr>
          <a:xfrm>
            <a:off x="11114460" y="1380095"/>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44227F-9E51-9BF3-5F45-0DA771E8B899}"/>
              </a:ext>
            </a:extLst>
          </p:cNvPr>
          <p:cNvCxnSpPr/>
          <p:nvPr/>
        </p:nvCxnSpPr>
        <p:spPr>
          <a:xfrm>
            <a:off x="98601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44BAEE-BFEF-6E4A-3F4B-2A7D54206FE5}"/>
              </a:ext>
            </a:extLst>
          </p:cNvPr>
          <p:cNvSpPr txBox="1"/>
          <p:nvPr/>
        </p:nvSpPr>
        <p:spPr>
          <a:xfrm>
            <a:off x="3839586" y="6371977"/>
            <a:ext cx="4512828" cy="369332"/>
          </a:xfrm>
          <a:prstGeom prst="rect">
            <a:avLst/>
          </a:prstGeom>
          <a:noFill/>
        </p:spPr>
        <p:txBody>
          <a:bodyPr wrap="square" rtlCol="0">
            <a:spAutoFit/>
          </a:bodyPr>
          <a:lstStyle/>
          <a:p>
            <a:r>
              <a:rPr lang="en-US" i="1" dirty="0">
                <a:latin typeface="Source Sans Pro" panose="020B0503030403020204" pitchFamily="34" charset="0"/>
                <a:ea typeface="Source Sans Pro" panose="020B0503030403020204" pitchFamily="34" charset="0"/>
              </a:rPr>
              <a:t>Note: </a:t>
            </a:r>
            <a:r>
              <a:rPr lang="en-US" i="1" dirty="0" err="1">
                <a:latin typeface="Source Sans Pro" panose="020B0503030403020204" pitchFamily="34" charset="0"/>
                <a:ea typeface="Source Sans Pro" panose="020B0503030403020204" pitchFamily="34" charset="0"/>
              </a:rPr>
              <a:t>stime</a:t>
            </a:r>
            <a:r>
              <a:rPr lang="en-US" i="1" dirty="0">
                <a:latin typeface="Source Sans Pro" panose="020B0503030403020204" pitchFamily="34" charset="0"/>
                <a:ea typeface="Source Sans Pro" panose="020B0503030403020204" pitchFamily="34" charset="0"/>
              </a:rPr>
              <a:t>/</a:t>
            </a:r>
            <a:r>
              <a:rPr lang="en-US" i="1" dirty="0" err="1">
                <a:latin typeface="Source Sans Pro" panose="020B0503030403020204" pitchFamily="34" charset="0"/>
                <a:ea typeface="Source Sans Pro" panose="020B0503030403020204" pitchFamily="34" charset="0"/>
              </a:rPr>
              <a:t>utime</a:t>
            </a:r>
            <a:r>
              <a:rPr lang="en-US" i="1" dirty="0">
                <a:latin typeface="Source Sans Pro" panose="020B0503030403020204" pitchFamily="34" charset="0"/>
                <a:ea typeface="Source Sans Pro" panose="020B0503030403020204" pitchFamily="34" charset="0"/>
              </a:rPr>
              <a:t> reported as % of total time</a:t>
            </a:r>
          </a:p>
        </p:txBody>
      </p:sp>
      <p:cxnSp>
        <p:nvCxnSpPr>
          <p:cNvPr id="22" name="Straight Arrow Connector 21">
            <a:extLst>
              <a:ext uri="{FF2B5EF4-FFF2-40B4-BE49-F238E27FC236}">
                <a16:creationId xmlns:a16="http://schemas.microsoft.com/office/drawing/2014/main" id="{669827A0-3FFC-1B82-F9CD-DCAE7A139F8D}"/>
              </a:ext>
            </a:extLst>
          </p:cNvPr>
          <p:cNvCxnSpPr/>
          <p:nvPr/>
        </p:nvCxnSpPr>
        <p:spPr>
          <a:xfrm>
            <a:off x="10768781" y="1374483"/>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2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5E7E-8FCC-F615-07ED-C43C2C96E7A1}"/>
              </a:ext>
            </a:extLst>
          </p:cNvPr>
          <p:cNvSpPr>
            <a:spLocks noGrp="1"/>
          </p:cNvSpPr>
          <p:nvPr>
            <p:ph type="ctrTitle"/>
          </p:nvPr>
        </p:nvSpPr>
        <p:spPr/>
        <p:txBody>
          <a:bodyPr/>
          <a:lstStyle/>
          <a:p>
            <a:r>
              <a:rPr lang="en-US" sz="3200" dirty="0"/>
              <a:t>Overhead – less than 0.5% in resource constrained example</a:t>
            </a:r>
          </a:p>
        </p:txBody>
      </p:sp>
      <p:pic>
        <p:nvPicPr>
          <p:cNvPr id="6" name="Picture 5">
            <a:extLst>
              <a:ext uri="{FF2B5EF4-FFF2-40B4-BE49-F238E27FC236}">
                <a16:creationId xmlns:a16="http://schemas.microsoft.com/office/drawing/2014/main" id="{BD7CD866-9273-93ED-FED3-C0F4E9BC7067}"/>
              </a:ext>
            </a:extLst>
          </p:cNvPr>
          <p:cNvPicPr>
            <a:picLocks noChangeAspect="1"/>
          </p:cNvPicPr>
          <p:nvPr/>
        </p:nvPicPr>
        <p:blipFill rotWithShape="1">
          <a:blip r:embed="rId3"/>
          <a:srcRect b="46253"/>
          <a:stretch/>
        </p:blipFill>
        <p:spPr>
          <a:xfrm>
            <a:off x="1660780" y="787369"/>
            <a:ext cx="8870440" cy="4457079"/>
          </a:xfrm>
          <a:prstGeom prst="rect">
            <a:avLst/>
          </a:prstGeom>
        </p:spPr>
      </p:pic>
      <p:sp>
        <p:nvSpPr>
          <p:cNvPr id="7" name="TextBox 6">
            <a:extLst>
              <a:ext uri="{FF2B5EF4-FFF2-40B4-BE49-F238E27FC236}">
                <a16:creationId xmlns:a16="http://schemas.microsoft.com/office/drawing/2014/main" id="{EB8F5633-7450-4D4E-64CE-0AC7722D9F60}"/>
              </a:ext>
            </a:extLst>
          </p:cNvPr>
          <p:cNvSpPr txBox="1"/>
          <p:nvPr/>
        </p:nvSpPr>
        <p:spPr>
          <a:xfrm>
            <a:off x="82193" y="5199846"/>
            <a:ext cx="12109807" cy="738664"/>
          </a:xfrm>
          <a:prstGeom prst="rect">
            <a:avLst/>
          </a:prstGeom>
          <a:noFill/>
        </p:spPr>
        <p:txBody>
          <a:bodyPr wrap="square" rtlCol="0">
            <a:spAutoFit/>
          </a:bodyPr>
          <a:lstStyle/>
          <a:p>
            <a:r>
              <a:rPr lang="en-US" sz="1400" dirty="0" err="1">
                <a:latin typeface="Source Sans Pro" panose="020B0503030403020204" pitchFamily="34" charset="0"/>
                <a:ea typeface="Source Sans Pro" panose="020B0503030403020204" pitchFamily="34" charset="0"/>
              </a:rPr>
              <a:t>miniQMC</a:t>
            </a:r>
            <a:r>
              <a:rPr lang="en-US" sz="1400" dirty="0">
                <a:latin typeface="Source Sans Pro" panose="020B0503030403020204" pitchFamily="34" charset="0"/>
                <a:ea typeface="Source Sans Pro" panose="020B0503030403020204" pitchFamily="34" charset="0"/>
              </a:rPr>
              <a:t> time distributions executed 10 times using one OpenMP thread per core (left).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noisier, but there is no significant observation of measurable overhead. The right figure shows the time distributions using two OpenMP threads per core.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both noisier and longer tailed, and does show an observation of overhead, averaging about 0.2752 seconds, or 0.5%.</a:t>
            </a:r>
          </a:p>
        </p:txBody>
      </p:sp>
      <p:cxnSp>
        <p:nvCxnSpPr>
          <p:cNvPr id="8" name="Straight Connector 7">
            <a:extLst>
              <a:ext uri="{FF2B5EF4-FFF2-40B4-BE49-F238E27FC236}">
                <a16:creationId xmlns:a16="http://schemas.microsoft.com/office/drawing/2014/main" id="{B41BEEDA-9AD3-CC3C-BBD6-70C0BA05D635}"/>
              </a:ext>
            </a:extLst>
          </p:cNvPr>
          <p:cNvCxnSpPr/>
          <p:nvPr/>
        </p:nvCxnSpPr>
        <p:spPr>
          <a:xfrm>
            <a:off x="2897579" y="1721922"/>
            <a:ext cx="119940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D4A95C-F17F-E964-3681-C69C0F887F2D}"/>
              </a:ext>
            </a:extLst>
          </p:cNvPr>
          <p:cNvCxnSpPr/>
          <p:nvPr/>
        </p:nvCxnSpPr>
        <p:spPr>
          <a:xfrm>
            <a:off x="7135091" y="1721922"/>
            <a:ext cx="119940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69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7B2E-590C-E4B8-72B1-30EEBBF92BE4}"/>
              </a:ext>
            </a:extLst>
          </p:cNvPr>
          <p:cNvSpPr>
            <a:spLocks noGrp="1"/>
          </p:cNvSpPr>
          <p:nvPr>
            <p:ph type="ctrTitle"/>
          </p:nvPr>
        </p:nvSpPr>
        <p:spPr/>
        <p:txBody>
          <a:bodyPr/>
          <a:lstStyle/>
          <a:p>
            <a:r>
              <a:rPr lang="en-US" sz="2800" dirty="0"/>
              <a:t>Summary views of collected data – 64 GCDs, XGC running on Frontier</a:t>
            </a:r>
          </a:p>
        </p:txBody>
      </p:sp>
      <p:pic>
        <p:nvPicPr>
          <p:cNvPr id="4" name="Picture 3">
            <a:extLst>
              <a:ext uri="{FF2B5EF4-FFF2-40B4-BE49-F238E27FC236}">
                <a16:creationId xmlns:a16="http://schemas.microsoft.com/office/drawing/2014/main" id="{32509A39-8D5F-E0CB-878B-DA12642F9830}"/>
              </a:ext>
            </a:extLst>
          </p:cNvPr>
          <p:cNvPicPr>
            <a:picLocks noChangeAspect="1"/>
          </p:cNvPicPr>
          <p:nvPr/>
        </p:nvPicPr>
        <p:blipFill>
          <a:blip r:embed="rId3"/>
          <a:stretch>
            <a:fillRect/>
          </a:stretch>
        </p:blipFill>
        <p:spPr>
          <a:xfrm>
            <a:off x="419100" y="951128"/>
            <a:ext cx="3633858" cy="2514600"/>
          </a:xfrm>
          <a:prstGeom prst="rect">
            <a:avLst/>
          </a:prstGeom>
        </p:spPr>
      </p:pic>
      <p:pic>
        <p:nvPicPr>
          <p:cNvPr id="6" name="Picture 5">
            <a:extLst>
              <a:ext uri="{FF2B5EF4-FFF2-40B4-BE49-F238E27FC236}">
                <a16:creationId xmlns:a16="http://schemas.microsoft.com/office/drawing/2014/main" id="{B6804D2F-7791-DCC9-6823-84DCD3861D05}"/>
              </a:ext>
            </a:extLst>
          </p:cNvPr>
          <p:cNvPicPr>
            <a:picLocks noChangeAspect="1"/>
          </p:cNvPicPr>
          <p:nvPr/>
        </p:nvPicPr>
        <p:blipFill>
          <a:blip r:embed="rId4"/>
          <a:srcRect/>
          <a:stretch/>
        </p:blipFill>
        <p:spPr>
          <a:xfrm>
            <a:off x="419100" y="3552510"/>
            <a:ext cx="3589088" cy="2483619"/>
          </a:xfrm>
          <a:prstGeom prst="rect">
            <a:avLst/>
          </a:prstGeom>
        </p:spPr>
      </p:pic>
      <p:pic>
        <p:nvPicPr>
          <p:cNvPr id="8" name="Picture 7">
            <a:extLst>
              <a:ext uri="{FF2B5EF4-FFF2-40B4-BE49-F238E27FC236}">
                <a16:creationId xmlns:a16="http://schemas.microsoft.com/office/drawing/2014/main" id="{33EE9247-8F72-9649-C868-7E9E04BC758C}"/>
              </a:ext>
            </a:extLst>
          </p:cNvPr>
          <p:cNvPicPr>
            <a:picLocks noChangeAspect="1"/>
          </p:cNvPicPr>
          <p:nvPr/>
        </p:nvPicPr>
        <p:blipFill>
          <a:blip r:embed="rId5"/>
          <a:stretch>
            <a:fillRect/>
          </a:stretch>
        </p:blipFill>
        <p:spPr>
          <a:xfrm>
            <a:off x="4312648" y="3537020"/>
            <a:ext cx="3589088" cy="2514600"/>
          </a:xfrm>
          <a:prstGeom prst="rect">
            <a:avLst/>
          </a:prstGeom>
        </p:spPr>
      </p:pic>
      <p:pic>
        <p:nvPicPr>
          <p:cNvPr id="10" name="Picture 9">
            <a:extLst>
              <a:ext uri="{FF2B5EF4-FFF2-40B4-BE49-F238E27FC236}">
                <a16:creationId xmlns:a16="http://schemas.microsoft.com/office/drawing/2014/main" id="{DEB002E7-A561-30E1-355E-E3CB04D8B342}"/>
              </a:ext>
            </a:extLst>
          </p:cNvPr>
          <p:cNvPicPr>
            <a:picLocks noChangeAspect="1"/>
          </p:cNvPicPr>
          <p:nvPr/>
        </p:nvPicPr>
        <p:blipFill>
          <a:blip r:embed="rId6"/>
          <a:stretch>
            <a:fillRect/>
          </a:stretch>
        </p:blipFill>
        <p:spPr>
          <a:xfrm>
            <a:off x="4290263" y="951128"/>
            <a:ext cx="3611473" cy="2514600"/>
          </a:xfrm>
          <a:prstGeom prst="rect">
            <a:avLst/>
          </a:prstGeom>
        </p:spPr>
      </p:pic>
      <p:pic>
        <p:nvPicPr>
          <p:cNvPr id="12" name="Picture 11">
            <a:extLst>
              <a:ext uri="{FF2B5EF4-FFF2-40B4-BE49-F238E27FC236}">
                <a16:creationId xmlns:a16="http://schemas.microsoft.com/office/drawing/2014/main" id="{D1848900-7A4C-3ECF-02FA-1A733E502D26}"/>
              </a:ext>
            </a:extLst>
          </p:cNvPr>
          <p:cNvPicPr>
            <a:picLocks noChangeAspect="1"/>
          </p:cNvPicPr>
          <p:nvPr/>
        </p:nvPicPr>
        <p:blipFill>
          <a:blip r:embed="rId7"/>
          <a:stretch>
            <a:fillRect/>
          </a:stretch>
        </p:blipFill>
        <p:spPr>
          <a:xfrm>
            <a:off x="8139042" y="3537020"/>
            <a:ext cx="3633858" cy="2514600"/>
          </a:xfrm>
          <a:prstGeom prst="rect">
            <a:avLst/>
          </a:prstGeom>
        </p:spPr>
      </p:pic>
      <p:pic>
        <p:nvPicPr>
          <p:cNvPr id="14" name="Picture 13">
            <a:extLst>
              <a:ext uri="{FF2B5EF4-FFF2-40B4-BE49-F238E27FC236}">
                <a16:creationId xmlns:a16="http://schemas.microsoft.com/office/drawing/2014/main" id="{E78A871A-F4CB-EF6B-8E00-F55141071F5E}"/>
              </a:ext>
            </a:extLst>
          </p:cNvPr>
          <p:cNvPicPr>
            <a:picLocks noChangeAspect="1"/>
          </p:cNvPicPr>
          <p:nvPr/>
        </p:nvPicPr>
        <p:blipFill>
          <a:blip r:embed="rId8"/>
          <a:srcRect/>
          <a:stretch/>
        </p:blipFill>
        <p:spPr>
          <a:xfrm>
            <a:off x="8183813" y="951128"/>
            <a:ext cx="3589087" cy="2514600"/>
          </a:xfrm>
          <a:prstGeom prst="rect">
            <a:avLst/>
          </a:prstGeom>
        </p:spPr>
      </p:pic>
      <p:sp>
        <p:nvSpPr>
          <p:cNvPr id="3" name="TextBox 2">
            <a:extLst>
              <a:ext uri="{FF2B5EF4-FFF2-40B4-BE49-F238E27FC236}">
                <a16:creationId xmlns:a16="http://schemas.microsoft.com/office/drawing/2014/main" id="{4F566A1E-4857-B753-0099-325F4A380904}"/>
              </a:ext>
            </a:extLst>
          </p:cNvPr>
          <p:cNvSpPr txBox="1"/>
          <p:nvPr/>
        </p:nvSpPr>
        <p:spPr>
          <a:xfrm>
            <a:off x="4114414" y="6371977"/>
            <a:ext cx="4024628" cy="369332"/>
          </a:xfrm>
          <a:prstGeom prst="rect">
            <a:avLst/>
          </a:prstGeom>
          <a:noFill/>
        </p:spPr>
        <p:txBody>
          <a:bodyPr wrap="none" rtlCol="0">
            <a:spAutoFit/>
          </a:bodyPr>
          <a:lstStyle/>
          <a:p>
            <a:r>
              <a:rPr lang="en-US" dirty="0"/>
              <a:t>Data post-processed using Python scripts</a:t>
            </a:r>
          </a:p>
        </p:txBody>
      </p:sp>
    </p:spTree>
    <p:extLst>
      <p:ext uri="{BB962C8B-B14F-4D97-AF65-F5344CB8AC3E}">
        <p14:creationId xmlns:p14="http://schemas.microsoft.com/office/powerpoint/2010/main" val="424965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6EFE-9851-5FAE-1545-CA5AEFBF57CE}"/>
              </a:ext>
            </a:extLst>
          </p:cNvPr>
          <p:cNvSpPr>
            <a:spLocks noGrp="1"/>
          </p:cNvSpPr>
          <p:nvPr>
            <p:ph type="ctrTitle"/>
          </p:nvPr>
        </p:nvSpPr>
        <p:spPr/>
        <p:txBody>
          <a:bodyPr/>
          <a:lstStyle/>
          <a:p>
            <a:r>
              <a:rPr lang="en-US" sz="2800" dirty="0"/>
              <a:t>Summary views of collected data – 896 HWTs, XGC running on Frontier</a:t>
            </a:r>
          </a:p>
        </p:txBody>
      </p:sp>
      <p:pic>
        <p:nvPicPr>
          <p:cNvPr id="4" name="Picture 3">
            <a:extLst>
              <a:ext uri="{FF2B5EF4-FFF2-40B4-BE49-F238E27FC236}">
                <a16:creationId xmlns:a16="http://schemas.microsoft.com/office/drawing/2014/main" id="{0FCCF9D9-CB43-260C-DB8A-04002B6654B0}"/>
              </a:ext>
            </a:extLst>
          </p:cNvPr>
          <p:cNvPicPr>
            <a:picLocks noChangeAspect="1"/>
          </p:cNvPicPr>
          <p:nvPr/>
        </p:nvPicPr>
        <p:blipFill>
          <a:blip r:embed="rId3"/>
          <a:stretch>
            <a:fillRect/>
          </a:stretch>
        </p:blipFill>
        <p:spPr>
          <a:xfrm>
            <a:off x="8163755" y="996950"/>
            <a:ext cx="3633858" cy="2514600"/>
          </a:xfrm>
          <a:prstGeom prst="rect">
            <a:avLst/>
          </a:prstGeom>
        </p:spPr>
      </p:pic>
      <p:pic>
        <p:nvPicPr>
          <p:cNvPr id="6" name="Picture 5">
            <a:extLst>
              <a:ext uri="{FF2B5EF4-FFF2-40B4-BE49-F238E27FC236}">
                <a16:creationId xmlns:a16="http://schemas.microsoft.com/office/drawing/2014/main" id="{D650BF2B-51B5-BB4D-0DAE-412483C7FE83}"/>
              </a:ext>
            </a:extLst>
          </p:cNvPr>
          <p:cNvPicPr>
            <a:picLocks noChangeAspect="1"/>
          </p:cNvPicPr>
          <p:nvPr/>
        </p:nvPicPr>
        <p:blipFill>
          <a:blip r:embed="rId4"/>
          <a:stretch>
            <a:fillRect/>
          </a:stretch>
        </p:blipFill>
        <p:spPr>
          <a:xfrm>
            <a:off x="4279071" y="1021233"/>
            <a:ext cx="3633858" cy="2514600"/>
          </a:xfrm>
          <a:prstGeom prst="rect">
            <a:avLst/>
          </a:prstGeom>
        </p:spPr>
      </p:pic>
      <p:pic>
        <p:nvPicPr>
          <p:cNvPr id="8" name="Picture 7">
            <a:extLst>
              <a:ext uri="{FF2B5EF4-FFF2-40B4-BE49-F238E27FC236}">
                <a16:creationId xmlns:a16="http://schemas.microsoft.com/office/drawing/2014/main" id="{F9506964-1897-A83C-00FE-8FF95922ABEE}"/>
              </a:ext>
            </a:extLst>
          </p:cNvPr>
          <p:cNvPicPr>
            <a:picLocks noChangeAspect="1"/>
          </p:cNvPicPr>
          <p:nvPr/>
        </p:nvPicPr>
        <p:blipFill>
          <a:blip r:embed="rId5"/>
          <a:stretch>
            <a:fillRect/>
          </a:stretch>
        </p:blipFill>
        <p:spPr>
          <a:xfrm>
            <a:off x="419100" y="1021233"/>
            <a:ext cx="3633858" cy="2514600"/>
          </a:xfrm>
          <a:prstGeom prst="rect">
            <a:avLst/>
          </a:prstGeom>
        </p:spPr>
      </p:pic>
      <p:pic>
        <p:nvPicPr>
          <p:cNvPr id="10" name="Picture 9">
            <a:extLst>
              <a:ext uri="{FF2B5EF4-FFF2-40B4-BE49-F238E27FC236}">
                <a16:creationId xmlns:a16="http://schemas.microsoft.com/office/drawing/2014/main" id="{C7C93B5A-6476-5FC5-1F30-4D7B7ACD7134}"/>
              </a:ext>
            </a:extLst>
          </p:cNvPr>
          <p:cNvPicPr>
            <a:picLocks noChangeAspect="1"/>
          </p:cNvPicPr>
          <p:nvPr/>
        </p:nvPicPr>
        <p:blipFill>
          <a:blip r:embed="rId6"/>
          <a:stretch>
            <a:fillRect/>
          </a:stretch>
        </p:blipFill>
        <p:spPr>
          <a:xfrm>
            <a:off x="8139042" y="3543880"/>
            <a:ext cx="3633858" cy="2514600"/>
          </a:xfrm>
          <a:prstGeom prst="rect">
            <a:avLst/>
          </a:prstGeom>
        </p:spPr>
      </p:pic>
      <p:pic>
        <p:nvPicPr>
          <p:cNvPr id="12" name="Picture 11">
            <a:extLst>
              <a:ext uri="{FF2B5EF4-FFF2-40B4-BE49-F238E27FC236}">
                <a16:creationId xmlns:a16="http://schemas.microsoft.com/office/drawing/2014/main" id="{AA13C7CA-F181-09BB-38E5-594640599E0F}"/>
              </a:ext>
            </a:extLst>
          </p:cNvPr>
          <p:cNvPicPr>
            <a:picLocks noChangeAspect="1"/>
          </p:cNvPicPr>
          <p:nvPr/>
        </p:nvPicPr>
        <p:blipFill>
          <a:blip r:embed="rId7"/>
          <a:stretch>
            <a:fillRect/>
          </a:stretch>
        </p:blipFill>
        <p:spPr>
          <a:xfrm>
            <a:off x="4279071" y="3543880"/>
            <a:ext cx="3633858" cy="2514600"/>
          </a:xfrm>
          <a:prstGeom prst="rect">
            <a:avLst/>
          </a:prstGeom>
        </p:spPr>
      </p:pic>
      <p:pic>
        <p:nvPicPr>
          <p:cNvPr id="14" name="Picture 13">
            <a:extLst>
              <a:ext uri="{FF2B5EF4-FFF2-40B4-BE49-F238E27FC236}">
                <a16:creationId xmlns:a16="http://schemas.microsoft.com/office/drawing/2014/main" id="{5C0BD653-4788-887B-1350-9A8D2CCB56C8}"/>
              </a:ext>
            </a:extLst>
          </p:cNvPr>
          <p:cNvPicPr>
            <a:picLocks noChangeAspect="1"/>
          </p:cNvPicPr>
          <p:nvPr/>
        </p:nvPicPr>
        <p:blipFill>
          <a:blip r:embed="rId8"/>
          <a:stretch>
            <a:fillRect/>
          </a:stretch>
        </p:blipFill>
        <p:spPr>
          <a:xfrm>
            <a:off x="419100" y="3543880"/>
            <a:ext cx="3633858" cy="2514600"/>
          </a:xfrm>
          <a:prstGeom prst="rect">
            <a:avLst/>
          </a:prstGeom>
        </p:spPr>
      </p:pic>
      <p:sp>
        <p:nvSpPr>
          <p:cNvPr id="15" name="TextBox 14">
            <a:extLst>
              <a:ext uri="{FF2B5EF4-FFF2-40B4-BE49-F238E27FC236}">
                <a16:creationId xmlns:a16="http://schemas.microsoft.com/office/drawing/2014/main" id="{3683F617-7DD2-294F-075B-60643399EA36}"/>
              </a:ext>
            </a:extLst>
          </p:cNvPr>
          <p:cNvSpPr txBox="1"/>
          <p:nvPr/>
        </p:nvSpPr>
        <p:spPr>
          <a:xfrm>
            <a:off x="4052958" y="799520"/>
            <a:ext cx="4035079" cy="369332"/>
          </a:xfrm>
          <a:prstGeom prst="rect">
            <a:avLst/>
          </a:prstGeom>
          <a:noFill/>
        </p:spPr>
        <p:txBody>
          <a:bodyPr wrap="none" rtlCol="0">
            <a:spAutoFit/>
          </a:bodyPr>
          <a:lstStyle/>
          <a:p>
            <a:r>
              <a:rPr lang="en-US" dirty="0"/>
              <a:t>↙️ All hardware threads from all ranks ↘️</a:t>
            </a:r>
          </a:p>
        </p:txBody>
      </p:sp>
      <p:sp>
        <p:nvSpPr>
          <p:cNvPr id="16" name="TextBox 15">
            <a:extLst>
              <a:ext uri="{FF2B5EF4-FFF2-40B4-BE49-F238E27FC236}">
                <a16:creationId xmlns:a16="http://schemas.microsoft.com/office/drawing/2014/main" id="{75EC3A49-0B98-CC98-CB23-840299F18A4D}"/>
              </a:ext>
            </a:extLst>
          </p:cNvPr>
          <p:cNvSpPr txBox="1"/>
          <p:nvPr/>
        </p:nvSpPr>
        <p:spPr>
          <a:xfrm>
            <a:off x="3740372" y="6199877"/>
            <a:ext cx="4660250" cy="369332"/>
          </a:xfrm>
          <a:prstGeom prst="rect">
            <a:avLst/>
          </a:prstGeom>
          <a:noFill/>
        </p:spPr>
        <p:txBody>
          <a:bodyPr wrap="none" rtlCol="0">
            <a:spAutoFit/>
          </a:bodyPr>
          <a:lstStyle/>
          <a:p>
            <a:r>
              <a:rPr lang="en-US" dirty="0"/>
              <a:t>↖️ Only main hardware thread from all ranks ↗️</a:t>
            </a:r>
          </a:p>
        </p:txBody>
      </p:sp>
    </p:spTree>
    <p:extLst>
      <p:ext uri="{BB962C8B-B14F-4D97-AF65-F5344CB8AC3E}">
        <p14:creationId xmlns:p14="http://schemas.microsoft.com/office/powerpoint/2010/main" val="289076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15D1-77F8-2F98-A364-5302A6815AD2}"/>
              </a:ext>
            </a:extLst>
          </p:cNvPr>
          <p:cNvSpPr>
            <a:spLocks noGrp="1"/>
          </p:cNvSpPr>
          <p:nvPr>
            <p:ph type="ctrTitle"/>
          </p:nvPr>
        </p:nvSpPr>
        <p:spPr/>
        <p:txBody>
          <a:bodyPr/>
          <a:lstStyle/>
          <a:p>
            <a:r>
              <a:rPr lang="en-US" sz="2800" dirty="0"/>
              <a:t>Summary views of collected data – 1088 LWPs, XGC running on Frontier</a:t>
            </a:r>
          </a:p>
        </p:txBody>
      </p:sp>
      <p:pic>
        <p:nvPicPr>
          <p:cNvPr id="4" name="Picture 3">
            <a:extLst>
              <a:ext uri="{FF2B5EF4-FFF2-40B4-BE49-F238E27FC236}">
                <a16:creationId xmlns:a16="http://schemas.microsoft.com/office/drawing/2014/main" id="{F887E755-A4BE-7221-52F7-ADA16629C17B}"/>
              </a:ext>
            </a:extLst>
          </p:cNvPr>
          <p:cNvPicPr>
            <a:picLocks noChangeAspect="1"/>
          </p:cNvPicPr>
          <p:nvPr/>
        </p:nvPicPr>
        <p:blipFill>
          <a:blip r:embed="rId3"/>
          <a:stretch>
            <a:fillRect/>
          </a:stretch>
        </p:blipFill>
        <p:spPr>
          <a:xfrm>
            <a:off x="4279071" y="1025165"/>
            <a:ext cx="3633858" cy="2514600"/>
          </a:xfrm>
          <a:prstGeom prst="rect">
            <a:avLst/>
          </a:prstGeom>
        </p:spPr>
      </p:pic>
      <p:pic>
        <p:nvPicPr>
          <p:cNvPr id="6" name="Picture 5">
            <a:extLst>
              <a:ext uri="{FF2B5EF4-FFF2-40B4-BE49-F238E27FC236}">
                <a16:creationId xmlns:a16="http://schemas.microsoft.com/office/drawing/2014/main" id="{4B353A65-BB36-4A1D-8EE9-78701CA62078}"/>
              </a:ext>
            </a:extLst>
          </p:cNvPr>
          <p:cNvPicPr>
            <a:picLocks noChangeAspect="1"/>
          </p:cNvPicPr>
          <p:nvPr/>
        </p:nvPicPr>
        <p:blipFill>
          <a:blip r:embed="rId4"/>
          <a:stretch>
            <a:fillRect/>
          </a:stretch>
        </p:blipFill>
        <p:spPr>
          <a:xfrm>
            <a:off x="7997269" y="1025165"/>
            <a:ext cx="3775631" cy="2514600"/>
          </a:xfrm>
          <a:prstGeom prst="rect">
            <a:avLst/>
          </a:prstGeom>
        </p:spPr>
      </p:pic>
      <p:pic>
        <p:nvPicPr>
          <p:cNvPr id="10" name="Picture 9">
            <a:extLst>
              <a:ext uri="{FF2B5EF4-FFF2-40B4-BE49-F238E27FC236}">
                <a16:creationId xmlns:a16="http://schemas.microsoft.com/office/drawing/2014/main" id="{C371B763-F22C-8F74-A8FE-1182F65425EC}"/>
              </a:ext>
            </a:extLst>
          </p:cNvPr>
          <p:cNvPicPr>
            <a:picLocks noChangeAspect="1"/>
          </p:cNvPicPr>
          <p:nvPr/>
        </p:nvPicPr>
        <p:blipFill>
          <a:blip r:embed="rId5"/>
          <a:stretch>
            <a:fillRect/>
          </a:stretch>
        </p:blipFill>
        <p:spPr>
          <a:xfrm>
            <a:off x="8021982" y="3527065"/>
            <a:ext cx="3775631" cy="2514600"/>
          </a:xfrm>
          <a:prstGeom prst="rect">
            <a:avLst/>
          </a:prstGeom>
        </p:spPr>
      </p:pic>
      <p:pic>
        <p:nvPicPr>
          <p:cNvPr id="16" name="Picture 15">
            <a:extLst>
              <a:ext uri="{FF2B5EF4-FFF2-40B4-BE49-F238E27FC236}">
                <a16:creationId xmlns:a16="http://schemas.microsoft.com/office/drawing/2014/main" id="{338C00EE-1BCF-0148-4E57-881ABF4EBD50}"/>
              </a:ext>
            </a:extLst>
          </p:cNvPr>
          <p:cNvPicPr>
            <a:picLocks noChangeAspect="1"/>
          </p:cNvPicPr>
          <p:nvPr/>
        </p:nvPicPr>
        <p:blipFill>
          <a:blip r:embed="rId6"/>
          <a:stretch>
            <a:fillRect/>
          </a:stretch>
        </p:blipFill>
        <p:spPr>
          <a:xfrm>
            <a:off x="4279071" y="3527065"/>
            <a:ext cx="3633858" cy="2514600"/>
          </a:xfrm>
          <a:prstGeom prst="rect">
            <a:avLst/>
          </a:prstGeom>
        </p:spPr>
      </p:pic>
      <p:pic>
        <p:nvPicPr>
          <p:cNvPr id="18" name="Picture 17">
            <a:extLst>
              <a:ext uri="{FF2B5EF4-FFF2-40B4-BE49-F238E27FC236}">
                <a16:creationId xmlns:a16="http://schemas.microsoft.com/office/drawing/2014/main" id="{22F0801A-A025-4720-A5FB-FC155B1B1C61}"/>
              </a:ext>
            </a:extLst>
          </p:cNvPr>
          <p:cNvPicPr>
            <a:picLocks noChangeAspect="1"/>
          </p:cNvPicPr>
          <p:nvPr/>
        </p:nvPicPr>
        <p:blipFill>
          <a:blip r:embed="rId7"/>
          <a:stretch>
            <a:fillRect/>
          </a:stretch>
        </p:blipFill>
        <p:spPr>
          <a:xfrm>
            <a:off x="419100" y="3527065"/>
            <a:ext cx="3633858" cy="2514600"/>
          </a:xfrm>
          <a:prstGeom prst="rect">
            <a:avLst/>
          </a:prstGeom>
        </p:spPr>
      </p:pic>
      <p:pic>
        <p:nvPicPr>
          <p:cNvPr id="20" name="Picture 19">
            <a:extLst>
              <a:ext uri="{FF2B5EF4-FFF2-40B4-BE49-F238E27FC236}">
                <a16:creationId xmlns:a16="http://schemas.microsoft.com/office/drawing/2014/main" id="{9CFBA0A0-EE92-75E3-1748-6893AEA51EB9}"/>
              </a:ext>
            </a:extLst>
          </p:cNvPr>
          <p:cNvPicPr>
            <a:picLocks noChangeAspect="1"/>
          </p:cNvPicPr>
          <p:nvPr/>
        </p:nvPicPr>
        <p:blipFill>
          <a:blip r:embed="rId8"/>
          <a:stretch>
            <a:fillRect/>
          </a:stretch>
        </p:blipFill>
        <p:spPr>
          <a:xfrm>
            <a:off x="419100" y="1025165"/>
            <a:ext cx="3633858" cy="2514600"/>
          </a:xfrm>
          <a:prstGeom prst="rect">
            <a:avLst/>
          </a:prstGeom>
        </p:spPr>
      </p:pic>
      <p:sp>
        <p:nvSpPr>
          <p:cNvPr id="21" name="TextBox 20">
            <a:extLst>
              <a:ext uri="{FF2B5EF4-FFF2-40B4-BE49-F238E27FC236}">
                <a16:creationId xmlns:a16="http://schemas.microsoft.com/office/drawing/2014/main" id="{484E067F-5D7D-E37A-2995-5E0D84EC4B26}"/>
              </a:ext>
            </a:extLst>
          </p:cNvPr>
          <p:cNvSpPr txBox="1"/>
          <p:nvPr/>
        </p:nvSpPr>
        <p:spPr>
          <a:xfrm>
            <a:off x="4834275" y="770650"/>
            <a:ext cx="2523448" cy="369332"/>
          </a:xfrm>
          <a:prstGeom prst="rect">
            <a:avLst/>
          </a:prstGeom>
          <a:noFill/>
        </p:spPr>
        <p:txBody>
          <a:bodyPr wrap="none" rtlCol="0">
            <a:spAutoFit/>
          </a:bodyPr>
          <a:lstStyle/>
          <a:p>
            <a:r>
              <a:rPr lang="en-US" dirty="0"/>
              <a:t>↙️ All process threads ↘️</a:t>
            </a:r>
          </a:p>
        </p:txBody>
      </p:sp>
      <p:sp>
        <p:nvSpPr>
          <p:cNvPr id="22" name="TextBox 21">
            <a:extLst>
              <a:ext uri="{FF2B5EF4-FFF2-40B4-BE49-F238E27FC236}">
                <a16:creationId xmlns:a16="http://schemas.microsoft.com/office/drawing/2014/main" id="{AC6DF0ED-24AF-D0BF-EC23-68EE39A34348}"/>
              </a:ext>
            </a:extLst>
          </p:cNvPr>
          <p:cNvSpPr txBox="1"/>
          <p:nvPr/>
        </p:nvSpPr>
        <p:spPr>
          <a:xfrm>
            <a:off x="4521690" y="6282561"/>
            <a:ext cx="3148619" cy="369332"/>
          </a:xfrm>
          <a:prstGeom prst="rect">
            <a:avLst/>
          </a:prstGeom>
          <a:noFill/>
        </p:spPr>
        <p:txBody>
          <a:bodyPr wrap="none" rtlCol="0">
            <a:spAutoFit/>
          </a:bodyPr>
          <a:lstStyle/>
          <a:p>
            <a:r>
              <a:rPr lang="en-US" dirty="0"/>
              <a:t>↖️ Only main process thread ↗️</a:t>
            </a:r>
          </a:p>
        </p:txBody>
      </p:sp>
    </p:spTree>
    <p:extLst>
      <p:ext uri="{BB962C8B-B14F-4D97-AF65-F5344CB8AC3E}">
        <p14:creationId xmlns:p14="http://schemas.microsoft.com/office/powerpoint/2010/main" val="3406920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5A5C-6ADA-3F4A-B42D-BCD1B3F70BF8}"/>
              </a:ext>
            </a:extLst>
          </p:cNvPr>
          <p:cNvSpPr>
            <a:spLocks noGrp="1"/>
          </p:cNvSpPr>
          <p:nvPr>
            <p:ph type="ctrTitle"/>
          </p:nvPr>
        </p:nvSpPr>
        <p:spPr/>
        <p:txBody>
          <a:bodyPr/>
          <a:lstStyle/>
          <a:p>
            <a:r>
              <a:rPr lang="en-US" dirty="0"/>
              <a:t>MPI P2P data</a:t>
            </a:r>
          </a:p>
        </p:txBody>
      </p:sp>
      <p:sp>
        <p:nvSpPr>
          <p:cNvPr id="3" name="Text Placeholder 2">
            <a:extLst>
              <a:ext uri="{FF2B5EF4-FFF2-40B4-BE49-F238E27FC236}">
                <a16:creationId xmlns:a16="http://schemas.microsoft.com/office/drawing/2014/main" id="{0F1F2ECD-0AF0-1B95-D7FD-B86A5A1456DF}"/>
              </a:ext>
            </a:extLst>
          </p:cNvPr>
          <p:cNvSpPr>
            <a:spLocks noGrp="1"/>
          </p:cNvSpPr>
          <p:nvPr>
            <p:ph type="body" sz="quarter" idx="10"/>
          </p:nvPr>
        </p:nvSpPr>
        <p:spPr>
          <a:xfrm>
            <a:off x="328130" y="930159"/>
            <a:ext cx="5063267" cy="5815025"/>
          </a:xfrm>
          <a:solidFill>
            <a:schemeClr val="bg1"/>
          </a:solidFill>
        </p:spPr>
        <p:txBody>
          <a:bodyPr/>
          <a:lstStyle/>
          <a:p>
            <a:r>
              <a:rPr lang="en-US" dirty="0"/>
              <a:t>MPI implementation includes wrappers for </a:t>
            </a:r>
            <a:r>
              <a:rPr lang="en-US" dirty="0" err="1">
                <a:latin typeface="Courier New" panose="02070309020205020404" pitchFamily="49" charset="0"/>
                <a:cs typeface="Courier New" panose="02070309020205020404" pitchFamily="49" charset="0"/>
              </a:rPr>
              <a:t>MPI_Recv</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Irecv</a:t>
            </a:r>
            <a:r>
              <a:rPr lang="en-US" dirty="0"/>
              <a:t>, </a:t>
            </a:r>
            <a:r>
              <a:rPr lang="en-US" dirty="0" err="1">
                <a:latin typeface="Courier New" panose="02070309020205020404" pitchFamily="49" charset="0"/>
                <a:cs typeface="Courier New" panose="02070309020205020404" pitchFamily="49" charset="0"/>
              </a:rPr>
              <a:t>MPI_Sendrecv</a:t>
            </a:r>
            <a:r>
              <a:rPr lang="en-US" dirty="0">
                <a:ea typeface="Source Sans Pro" panose="020B0503030403020204" pitchFamily="34"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MPI_Send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Bsend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Isend</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Rsend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Ssend</a:t>
            </a:r>
            <a:r>
              <a:rPr lang="en-US" dirty="0">
                <a:ea typeface="Source Sans Pro" panose="020B0503030403020204" pitchFamily="34" charset="0"/>
                <a:cs typeface="Courier New" panose="02070309020205020404" pitchFamily="49" charset="0"/>
              </a:rPr>
              <a:t> to capture P2P frequency, volume</a:t>
            </a:r>
          </a:p>
          <a:p>
            <a:r>
              <a:rPr lang="en-US" dirty="0">
                <a:ea typeface="Source Sans Pro" panose="020B0503030403020204" pitchFamily="34" charset="0"/>
                <a:cs typeface="Courier New" panose="02070309020205020404" pitchFamily="49" charset="0"/>
              </a:rPr>
              <a:t>Obviously can be done by other/better performance measurement tools, but for a quick view, can be useful</a:t>
            </a:r>
          </a:p>
          <a:p>
            <a:r>
              <a:rPr lang="en-US" sz="1800" dirty="0">
                <a:ea typeface="Source Sans Pro" panose="020B0503030403020204" pitchFamily="34" charset="0"/>
                <a:cs typeface="Courier New" panose="02070309020205020404" pitchFamily="49" charset="0"/>
              </a:rPr>
              <a:t>Apply analysis from “Optimizing Process-to-Core Mappings for Application Level Multi-dimensional MPI Communications”, Karlsson et al. 2012. </a:t>
            </a:r>
            <a:r>
              <a:rPr lang="en-US" sz="1800" dirty="0">
                <a:ea typeface="Source Sans Pro" panose="020B0503030403020204" pitchFamily="34" charset="0"/>
                <a:cs typeface="Courier New" panose="02070309020205020404" pitchFamily="49" charset="0"/>
                <a:hlinkClick r:id="rId2"/>
              </a:rPr>
              <a:t>https://doi.org/10.1109/CLUSTER.2012.47</a:t>
            </a:r>
            <a:r>
              <a:rPr lang="en-US" sz="1800" dirty="0">
                <a:ea typeface="Source Sans Pro" panose="020B0503030403020204" pitchFamily="34" charset="0"/>
                <a:cs typeface="Courier New" panose="02070309020205020404" pitchFamily="49" charset="0"/>
              </a:rPr>
              <a:t> </a:t>
            </a:r>
          </a:p>
        </p:txBody>
      </p:sp>
      <p:pic>
        <p:nvPicPr>
          <p:cNvPr id="4" name="Picture 3">
            <a:extLst>
              <a:ext uri="{FF2B5EF4-FFF2-40B4-BE49-F238E27FC236}">
                <a16:creationId xmlns:a16="http://schemas.microsoft.com/office/drawing/2014/main" id="{B35DDF65-E2D3-F5A5-0A63-5B0EC9EAE185}"/>
              </a:ext>
            </a:extLst>
          </p:cNvPr>
          <p:cNvPicPr>
            <a:picLocks noChangeAspect="1"/>
          </p:cNvPicPr>
          <p:nvPr/>
        </p:nvPicPr>
        <p:blipFill>
          <a:blip r:embed="rId3"/>
          <a:srcRect/>
          <a:stretch/>
        </p:blipFill>
        <p:spPr>
          <a:xfrm>
            <a:off x="5664530" y="930158"/>
            <a:ext cx="6527470" cy="5029079"/>
          </a:xfrm>
          <a:prstGeom prst="rect">
            <a:avLst/>
          </a:prstGeom>
        </p:spPr>
      </p:pic>
    </p:spTree>
    <p:extLst>
      <p:ext uri="{BB962C8B-B14F-4D97-AF65-F5344CB8AC3E}">
        <p14:creationId xmlns:p14="http://schemas.microsoft.com/office/powerpoint/2010/main" val="270548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F8B5-7417-CF0F-E1BE-E887C5179539}"/>
              </a:ext>
            </a:extLst>
          </p:cNvPr>
          <p:cNvSpPr>
            <a:spLocks noGrp="1"/>
          </p:cNvSpPr>
          <p:nvPr>
            <p:ph type="ctrTitle"/>
          </p:nvPr>
        </p:nvSpPr>
        <p:spPr/>
        <p:txBody>
          <a:bodyPr/>
          <a:lstStyle/>
          <a:p>
            <a:r>
              <a:rPr lang="en-US" dirty="0"/>
              <a:t>Successful Use Cases</a:t>
            </a:r>
          </a:p>
        </p:txBody>
      </p:sp>
      <p:sp>
        <p:nvSpPr>
          <p:cNvPr id="3" name="Text Placeholder 2">
            <a:extLst>
              <a:ext uri="{FF2B5EF4-FFF2-40B4-BE49-F238E27FC236}">
                <a16:creationId xmlns:a16="http://schemas.microsoft.com/office/drawing/2014/main" id="{F3E7C725-4D74-AAB1-7386-8E7961393BCB}"/>
              </a:ext>
            </a:extLst>
          </p:cNvPr>
          <p:cNvSpPr>
            <a:spLocks noGrp="1"/>
          </p:cNvSpPr>
          <p:nvPr>
            <p:ph type="body" sz="quarter" idx="10"/>
          </p:nvPr>
        </p:nvSpPr>
        <p:spPr/>
        <p:txBody>
          <a:bodyPr/>
          <a:lstStyle/>
          <a:p>
            <a:r>
              <a:rPr lang="en-US" dirty="0"/>
              <a:t>Octo-Tiger (HPX) thread placement on </a:t>
            </a:r>
            <a:r>
              <a:rPr lang="en-US" dirty="0" err="1"/>
              <a:t>Fugaku</a:t>
            </a:r>
            <a:endParaRPr lang="en-US" dirty="0"/>
          </a:p>
          <a:p>
            <a:pPr lvl="1"/>
            <a:r>
              <a:rPr lang="en-US" dirty="0"/>
              <a:t>Detected unusual core indexing, needs to be mapped using </a:t>
            </a:r>
            <a:r>
              <a:rPr lang="en-US" dirty="0" err="1"/>
              <a:t>hwloc</a:t>
            </a:r>
            <a:r>
              <a:rPr lang="en-US" dirty="0"/>
              <a:t> information</a:t>
            </a:r>
          </a:p>
          <a:p>
            <a:r>
              <a:rPr lang="en-US" dirty="0" err="1"/>
              <a:t>Argobots</a:t>
            </a:r>
            <a:r>
              <a:rPr lang="en-US" dirty="0"/>
              <a:t> example</a:t>
            </a:r>
          </a:p>
          <a:p>
            <a:pPr lvl="1"/>
            <a:r>
              <a:rPr lang="en-US" dirty="0"/>
              <a:t>Detected that the user was running client &amp; server on same node, with overlapping affinity lists</a:t>
            </a:r>
          </a:p>
          <a:p>
            <a:r>
              <a:rPr lang="en-US" dirty="0"/>
              <a:t>Grid (</a:t>
            </a:r>
            <a:r>
              <a:rPr lang="en-US" dirty="0">
                <a:hlinkClick r:id="rId3"/>
              </a:rPr>
              <a:t>https://github.com/paboyle/Grid</a:t>
            </a:r>
            <a:r>
              <a:rPr lang="en-US" dirty="0"/>
              <a:t>) on Frontier (lattice QCD library)</a:t>
            </a:r>
          </a:p>
          <a:p>
            <a:pPr lvl="1"/>
            <a:r>
              <a:rPr lang="en-US" dirty="0"/>
              <a:t>Helped find/understand ideal resource mapping with custom bind arguments </a:t>
            </a:r>
          </a:p>
          <a:p>
            <a:r>
              <a:rPr lang="en-US" dirty="0"/>
              <a:t>XGC on Frontier</a:t>
            </a:r>
          </a:p>
          <a:p>
            <a:pPr lvl="1"/>
            <a:r>
              <a:rPr lang="en-US" dirty="0"/>
              <a:t>Empirically demonstrated that 2 threads per core provided better performance than 1 thread per core</a:t>
            </a:r>
          </a:p>
          <a:p>
            <a:pPr lvl="1"/>
            <a:r>
              <a:rPr lang="en-US" dirty="0"/>
              <a:t>Helped detect deadlock in GPU-aware </a:t>
            </a:r>
            <a:r>
              <a:rPr lang="en-US" dirty="0" err="1"/>
              <a:t>libfabric</a:t>
            </a:r>
            <a:r>
              <a:rPr lang="en-US" dirty="0"/>
              <a:t>/MPI implementation</a:t>
            </a:r>
          </a:p>
          <a:p>
            <a:pPr lvl="1"/>
            <a:r>
              <a:rPr lang="en-US" dirty="0"/>
              <a:t>Helped detect algorithmic deadlock in MPI (application bug) </a:t>
            </a:r>
          </a:p>
          <a:p>
            <a:endParaRPr lang="en-US" dirty="0"/>
          </a:p>
        </p:txBody>
      </p:sp>
    </p:spTree>
    <p:extLst>
      <p:ext uri="{BB962C8B-B14F-4D97-AF65-F5344CB8AC3E}">
        <p14:creationId xmlns:p14="http://schemas.microsoft.com/office/powerpoint/2010/main" val="26397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7C21-33A4-9EA6-28CB-FF0AA194A664}"/>
              </a:ext>
            </a:extLst>
          </p:cNvPr>
          <p:cNvSpPr>
            <a:spLocks noGrp="1"/>
          </p:cNvSpPr>
          <p:nvPr>
            <p:ph type="ctrTitle"/>
          </p:nvPr>
        </p:nvSpPr>
        <p:spPr/>
        <p:txBody>
          <a:bodyPr/>
          <a:lstStyle/>
          <a:p>
            <a:r>
              <a:rPr lang="en-US" dirty="0"/>
              <a:t>Deadlock detection – at scale</a:t>
            </a:r>
          </a:p>
        </p:txBody>
      </p:sp>
      <p:sp>
        <p:nvSpPr>
          <p:cNvPr id="3" name="Text Placeholder 2">
            <a:extLst>
              <a:ext uri="{FF2B5EF4-FFF2-40B4-BE49-F238E27FC236}">
                <a16:creationId xmlns:a16="http://schemas.microsoft.com/office/drawing/2014/main" id="{7DC5777A-DA45-555A-F895-243D40CFCF4D}"/>
              </a:ext>
            </a:extLst>
          </p:cNvPr>
          <p:cNvSpPr>
            <a:spLocks noGrp="1"/>
          </p:cNvSpPr>
          <p:nvPr>
            <p:ph type="body" sz="quarter" idx="10"/>
          </p:nvPr>
        </p:nvSpPr>
        <p:spPr/>
        <p:txBody>
          <a:bodyPr/>
          <a:lstStyle/>
          <a:p>
            <a:r>
              <a:rPr lang="en-US" dirty="0"/>
              <a:t>Runs application in </a:t>
            </a:r>
            <a:r>
              <a:rPr lang="en-US" dirty="0" err="1"/>
              <a:t>gdb</a:t>
            </a:r>
            <a:r>
              <a:rPr lang="en-US" dirty="0"/>
              <a:t>/</a:t>
            </a:r>
            <a:r>
              <a:rPr lang="en-US" dirty="0" err="1"/>
              <a:t>cuda-gdb</a:t>
            </a:r>
            <a:r>
              <a:rPr lang="en-US" dirty="0"/>
              <a:t>/</a:t>
            </a:r>
            <a:r>
              <a:rPr lang="en-US" dirty="0" err="1"/>
              <a:t>rocgdb</a:t>
            </a:r>
            <a:r>
              <a:rPr lang="en-US" dirty="0"/>
              <a:t>/</a:t>
            </a:r>
            <a:r>
              <a:rPr lang="en-US" dirty="0" err="1"/>
              <a:t>gdb-oneapi</a:t>
            </a:r>
            <a:r>
              <a:rPr lang="en-US" dirty="0"/>
              <a:t> in “batch” mode – sequence of commands are scripted</a:t>
            </a:r>
          </a:p>
          <a:p>
            <a:r>
              <a:rPr lang="en-US" dirty="0" err="1"/>
              <a:t>ZeroSum</a:t>
            </a:r>
            <a:r>
              <a:rPr lang="en-US" dirty="0"/>
              <a:t> monitors all threads during execution:</a:t>
            </a:r>
          </a:p>
          <a:p>
            <a:pPr lvl="1"/>
            <a:r>
              <a:rPr lang="en-US" dirty="0"/>
              <a:t>If all sleeping for X seconds (X is user-configurable):</a:t>
            </a:r>
          </a:p>
          <a:p>
            <a:pPr lvl="2"/>
            <a:r>
              <a:rPr lang="en-US" dirty="0" err="1"/>
              <a:t>pthread_kill</a:t>
            </a:r>
            <a:r>
              <a:rPr lang="en-US" dirty="0"/>
              <a:t>(SIGQUIT) the main thread</a:t>
            </a:r>
          </a:p>
          <a:p>
            <a:pPr lvl="1"/>
            <a:r>
              <a:rPr lang="en-US" dirty="0"/>
              <a:t>If all but 1 sleeping for X seconds, </a:t>
            </a:r>
            <a:r>
              <a:rPr lang="en-US" i="1" dirty="0"/>
              <a:t>and</a:t>
            </a:r>
            <a:r>
              <a:rPr lang="en-US" dirty="0"/>
              <a:t> that thread doesn’t have </a:t>
            </a:r>
            <a:r>
              <a:rPr lang="en-US" u="sng" dirty="0"/>
              <a:t>at least one</a:t>
            </a:r>
            <a:r>
              <a:rPr lang="en-US" dirty="0"/>
              <a:t> minor page fault during that time, it’s </a:t>
            </a:r>
            <a:r>
              <a:rPr lang="en-US" i="1" dirty="0"/>
              <a:t>probably</a:t>
            </a:r>
            <a:r>
              <a:rPr lang="en-US" dirty="0"/>
              <a:t> deadlocked at an MPI collective:</a:t>
            </a:r>
          </a:p>
          <a:p>
            <a:pPr lvl="2"/>
            <a:r>
              <a:rPr lang="en-US" dirty="0" err="1"/>
              <a:t>pthread_kill</a:t>
            </a:r>
            <a:r>
              <a:rPr lang="en-US" dirty="0"/>
              <a:t>(SIGQUIT) the main thread</a:t>
            </a:r>
          </a:p>
          <a:p>
            <a:r>
              <a:rPr lang="en-US" dirty="0" err="1"/>
              <a:t>Gdb</a:t>
            </a:r>
            <a:r>
              <a:rPr lang="en-US" dirty="0"/>
              <a:t> will intercept the signal and is scripted to get a backtrace from all threads</a:t>
            </a:r>
          </a:p>
          <a:p>
            <a:r>
              <a:rPr lang="en-US" dirty="0"/>
              <a:t>Post-process the threads and make a tree (just like STAT/Cray-STAT)</a:t>
            </a:r>
          </a:p>
          <a:p>
            <a:pPr lvl="1"/>
            <a:r>
              <a:rPr lang="en-US" i="1" dirty="0"/>
              <a:t>However,</a:t>
            </a:r>
            <a:r>
              <a:rPr lang="en-US" dirty="0"/>
              <a:t> </a:t>
            </a:r>
            <a:r>
              <a:rPr lang="en-US" dirty="0" err="1"/>
              <a:t>ZeroSum</a:t>
            </a:r>
            <a:r>
              <a:rPr lang="en-US" dirty="0"/>
              <a:t> is automated - queue times on Perlmutter were around 8 hours, user didn’t want to monitor the 128 node </a:t>
            </a:r>
            <a:r>
              <a:rPr lang="en-US" dirty="0" err="1"/>
              <a:t>slurm</a:t>
            </a:r>
            <a:r>
              <a:rPr lang="en-US" dirty="0"/>
              <a:t> request</a:t>
            </a:r>
            <a:endParaRPr lang="en-US" i="1" dirty="0"/>
          </a:p>
        </p:txBody>
      </p:sp>
    </p:spTree>
    <p:extLst>
      <p:ext uri="{BB962C8B-B14F-4D97-AF65-F5344CB8AC3E}">
        <p14:creationId xmlns:p14="http://schemas.microsoft.com/office/powerpoint/2010/main" val="884358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C10A-7D90-E64C-B429-C6E258030B18}"/>
              </a:ext>
            </a:extLst>
          </p:cNvPr>
          <p:cNvSpPr>
            <a:spLocks noGrp="1"/>
          </p:cNvSpPr>
          <p:nvPr>
            <p:ph type="ctrTitle"/>
          </p:nvPr>
        </p:nvSpPr>
        <p:spPr/>
        <p:txBody>
          <a:bodyPr/>
          <a:lstStyle/>
          <a:p>
            <a:r>
              <a:rPr lang="en-US" dirty="0"/>
              <a:t>Example: XGC deadlocked on Perlmutter with 512 ranks</a:t>
            </a:r>
          </a:p>
        </p:txBody>
      </p:sp>
      <p:pic>
        <p:nvPicPr>
          <p:cNvPr id="5" name="Picture 4">
            <a:extLst>
              <a:ext uri="{FF2B5EF4-FFF2-40B4-BE49-F238E27FC236}">
                <a16:creationId xmlns:a16="http://schemas.microsoft.com/office/drawing/2014/main" id="{F1589AFF-DA68-AC41-6B83-C340D133CB3C}"/>
              </a:ext>
            </a:extLst>
          </p:cNvPr>
          <p:cNvPicPr>
            <a:picLocks noChangeAspect="1"/>
          </p:cNvPicPr>
          <p:nvPr/>
        </p:nvPicPr>
        <p:blipFill>
          <a:blip r:embed="rId2"/>
          <a:srcRect/>
          <a:stretch/>
        </p:blipFill>
        <p:spPr>
          <a:xfrm>
            <a:off x="-33607" y="1046288"/>
            <a:ext cx="12192958" cy="3089285"/>
          </a:xfrm>
          <a:prstGeom prst="rect">
            <a:avLst/>
          </a:prstGeom>
        </p:spPr>
      </p:pic>
      <p:sp>
        <p:nvSpPr>
          <p:cNvPr id="8" name="Rectangle 7">
            <a:extLst>
              <a:ext uri="{FF2B5EF4-FFF2-40B4-BE49-F238E27FC236}">
                <a16:creationId xmlns:a16="http://schemas.microsoft.com/office/drawing/2014/main" id="{37954948-52CF-5306-87D1-5D57FC4097EE}"/>
              </a:ext>
            </a:extLst>
          </p:cNvPr>
          <p:cNvSpPr/>
          <p:nvPr/>
        </p:nvSpPr>
        <p:spPr>
          <a:xfrm>
            <a:off x="3979593" y="1587500"/>
            <a:ext cx="2049672" cy="115570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6B04F8-F691-69AF-1C64-3A918535B587}"/>
              </a:ext>
            </a:extLst>
          </p:cNvPr>
          <p:cNvPicPr>
            <a:picLocks noChangeAspect="1"/>
          </p:cNvPicPr>
          <p:nvPr/>
        </p:nvPicPr>
        <p:blipFill rotWithShape="1">
          <a:blip r:embed="rId3"/>
          <a:srcRect l="33018" t="18218" r="50473" b="45077"/>
          <a:stretch/>
        </p:blipFill>
        <p:spPr>
          <a:xfrm>
            <a:off x="2254250" y="879836"/>
            <a:ext cx="9080500" cy="5115201"/>
          </a:xfrm>
          <a:prstGeom prst="rect">
            <a:avLst/>
          </a:prstGeom>
          <a:solidFill>
            <a:schemeClr val="bg1"/>
          </a:solidFill>
          <a:ln w="6350">
            <a:solidFill>
              <a:schemeClr val="tx1"/>
            </a:solidFill>
          </a:ln>
        </p:spPr>
      </p:pic>
      <p:sp>
        <p:nvSpPr>
          <p:cNvPr id="9" name="Right Arrow 8">
            <a:extLst>
              <a:ext uri="{FF2B5EF4-FFF2-40B4-BE49-F238E27FC236}">
                <a16:creationId xmlns:a16="http://schemas.microsoft.com/office/drawing/2014/main" id="{1A99D7DA-32FE-2DF0-2B26-87456317F922}"/>
              </a:ext>
            </a:extLst>
          </p:cNvPr>
          <p:cNvSpPr/>
          <p:nvPr/>
        </p:nvSpPr>
        <p:spPr>
          <a:xfrm>
            <a:off x="1143000" y="5124450"/>
            <a:ext cx="3124200" cy="4064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6B5D23-94E9-2A06-6EF1-BD8B2C4503E2}"/>
              </a:ext>
            </a:extLst>
          </p:cNvPr>
          <p:cNvSpPr txBox="1"/>
          <p:nvPr/>
        </p:nvSpPr>
        <p:spPr>
          <a:xfrm>
            <a:off x="258074" y="4252387"/>
            <a:ext cx="2656576" cy="923330"/>
          </a:xfrm>
          <a:prstGeom prst="rect">
            <a:avLst/>
          </a:prstGeom>
          <a:noFill/>
        </p:spPr>
        <p:txBody>
          <a:bodyPr wrap="square" rtlCol="0">
            <a:spAutoFit/>
          </a:bodyPr>
          <a:lstStyle/>
          <a:p>
            <a:r>
              <a:rPr lang="en-US" dirty="0"/>
              <a:t>Only 52 of 64 in communicator  participated in collective</a:t>
            </a:r>
          </a:p>
        </p:txBody>
      </p:sp>
    </p:spTree>
    <p:extLst>
      <p:ext uri="{BB962C8B-B14F-4D97-AF65-F5344CB8AC3E}">
        <p14:creationId xmlns:p14="http://schemas.microsoft.com/office/powerpoint/2010/main" val="12315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A372-1F46-10BF-F283-38444B96D421}"/>
              </a:ext>
            </a:extLst>
          </p:cNvPr>
          <p:cNvSpPr>
            <a:spLocks noGrp="1"/>
          </p:cNvSpPr>
          <p:nvPr>
            <p:ph type="ctrTitle"/>
          </p:nvPr>
        </p:nvSpPr>
        <p:spPr/>
        <p:txBody>
          <a:bodyPr/>
          <a:lstStyle/>
          <a:p>
            <a:r>
              <a:rPr lang="en-US" dirty="0"/>
              <a:t>Conclusions, Future Work</a:t>
            </a:r>
          </a:p>
        </p:txBody>
      </p:sp>
      <p:sp>
        <p:nvSpPr>
          <p:cNvPr id="3" name="Text Placeholder 2">
            <a:extLst>
              <a:ext uri="{FF2B5EF4-FFF2-40B4-BE49-F238E27FC236}">
                <a16:creationId xmlns:a16="http://schemas.microsoft.com/office/drawing/2014/main" id="{A063D198-23EB-1FE7-1DC9-A67D12E106BC}"/>
              </a:ext>
            </a:extLst>
          </p:cNvPr>
          <p:cNvSpPr>
            <a:spLocks noGrp="1"/>
          </p:cNvSpPr>
          <p:nvPr>
            <p:ph type="body" sz="quarter" idx="10"/>
          </p:nvPr>
        </p:nvSpPr>
        <p:spPr>
          <a:xfrm>
            <a:off x="328129" y="965771"/>
            <a:ext cx="11444768" cy="4969499"/>
          </a:xfrm>
        </p:spPr>
        <p:txBody>
          <a:bodyPr/>
          <a:lstStyle/>
          <a:p>
            <a:r>
              <a:rPr lang="en-US" dirty="0" err="1"/>
              <a:t>ZeroSum</a:t>
            </a:r>
            <a:r>
              <a:rPr lang="en-US" dirty="0"/>
              <a:t> addresses the </a:t>
            </a:r>
            <a:r>
              <a:rPr lang="en-US" i="1" dirty="0"/>
              <a:t>configuration optimization</a:t>
            </a:r>
            <a:r>
              <a:rPr lang="en-US" dirty="0"/>
              <a:t> problem</a:t>
            </a:r>
          </a:p>
          <a:p>
            <a:pPr lvl="1"/>
            <a:r>
              <a:rPr lang="en-US" dirty="0">
                <a:hlinkClick r:id="rId2"/>
              </a:rPr>
              <a:t>https://github.com/UO-OACISS/zerosum</a:t>
            </a:r>
            <a:endParaRPr lang="en-US" dirty="0"/>
          </a:p>
          <a:p>
            <a:r>
              <a:rPr lang="en-US" dirty="0"/>
              <a:t>Still need automated misconfiguration/contention detection</a:t>
            </a:r>
          </a:p>
          <a:p>
            <a:r>
              <a:rPr lang="en-US" dirty="0"/>
              <a:t>Output data could be better – use ADIOS2 BP5? HDF5? SQLite?</a:t>
            </a:r>
          </a:p>
          <a:p>
            <a:pPr lvl="1"/>
            <a:r>
              <a:rPr lang="en-US" dirty="0"/>
              <a:t>Depends on analysis needs/wants </a:t>
            </a:r>
          </a:p>
          <a:p>
            <a:pPr lvl="1"/>
            <a:r>
              <a:rPr lang="en-US" dirty="0"/>
              <a:t>Current log file “format” means analysis process is manual/ad hoc (via Python)</a:t>
            </a:r>
          </a:p>
          <a:p>
            <a:r>
              <a:rPr lang="en-US" dirty="0"/>
              <a:t>Streaming data to Mochi (SOMA) or other service (LDMS)?</a:t>
            </a:r>
          </a:p>
          <a:p>
            <a:pPr lvl="1"/>
            <a:r>
              <a:rPr lang="en-US" dirty="0"/>
              <a:t>Enables robust monitoring approach – but likely redundant in many cases</a:t>
            </a:r>
          </a:p>
          <a:p>
            <a:r>
              <a:rPr lang="en-US" dirty="0"/>
              <a:t>Integration with performance tools (TAU, APEX, </a:t>
            </a:r>
            <a:r>
              <a:rPr lang="en-US" dirty="0" err="1"/>
              <a:t>etc</a:t>
            </a:r>
            <a:r>
              <a:rPr lang="en-US" dirty="0"/>
              <a:t>)</a:t>
            </a:r>
          </a:p>
          <a:p>
            <a:pPr lvl="1"/>
            <a:r>
              <a:rPr lang="en-US" dirty="0"/>
              <a:t>Analysis of application performance data in context of system monitoring data</a:t>
            </a:r>
          </a:p>
          <a:p>
            <a:r>
              <a:rPr lang="en-US" dirty="0"/>
              <a:t>Input for automated feedback/control (APEX, </a:t>
            </a:r>
            <a:r>
              <a:rPr lang="en-US" dirty="0" err="1"/>
              <a:t>Argobots</a:t>
            </a:r>
            <a:r>
              <a:rPr lang="en-US" dirty="0"/>
              <a:t>, SOMA, application)</a:t>
            </a:r>
          </a:p>
        </p:txBody>
      </p:sp>
    </p:spTree>
    <p:extLst>
      <p:ext uri="{BB962C8B-B14F-4D97-AF65-F5344CB8AC3E}">
        <p14:creationId xmlns:p14="http://schemas.microsoft.com/office/powerpoint/2010/main" val="89491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D6D4-3B11-68D9-9178-78C6E85C2BB1}"/>
              </a:ext>
            </a:extLst>
          </p:cNvPr>
          <p:cNvSpPr>
            <a:spLocks noGrp="1"/>
          </p:cNvSpPr>
          <p:nvPr>
            <p:ph type="ctrTitle"/>
          </p:nvPr>
        </p:nvSpPr>
        <p:spPr/>
        <p:txBody>
          <a:bodyPr/>
          <a:lstStyle/>
          <a:p>
            <a:r>
              <a:rPr lang="en-US" dirty="0"/>
              <a:t>Projects of Interest today</a:t>
            </a:r>
          </a:p>
        </p:txBody>
      </p:sp>
      <p:sp>
        <p:nvSpPr>
          <p:cNvPr id="3" name="Text Placeholder 2">
            <a:extLst>
              <a:ext uri="{FF2B5EF4-FFF2-40B4-BE49-F238E27FC236}">
                <a16:creationId xmlns:a16="http://schemas.microsoft.com/office/drawing/2014/main" id="{5901BA52-C89E-5C38-59FE-7E8BFA8B9B3D}"/>
              </a:ext>
            </a:extLst>
          </p:cNvPr>
          <p:cNvSpPr>
            <a:spLocks noGrp="1"/>
          </p:cNvSpPr>
          <p:nvPr>
            <p:ph type="body" sz="quarter" idx="10"/>
          </p:nvPr>
        </p:nvSpPr>
        <p:spPr/>
        <p:txBody>
          <a:bodyPr/>
          <a:lstStyle/>
          <a:p>
            <a:r>
              <a:rPr lang="en-US" dirty="0"/>
              <a:t>HPC Application monitoring with </a:t>
            </a:r>
            <a:r>
              <a:rPr lang="en-US" dirty="0" err="1"/>
              <a:t>ZeroSum</a:t>
            </a:r>
            <a:endParaRPr lang="en-US" dirty="0"/>
          </a:p>
          <a:p>
            <a:r>
              <a:rPr lang="en-US" dirty="0"/>
              <a:t>Application / library instrumentation with </a:t>
            </a:r>
            <a:r>
              <a:rPr lang="en-US" dirty="0" err="1"/>
              <a:t>PerfStubs</a:t>
            </a:r>
            <a:endParaRPr lang="en-US" dirty="0"/>
          </a:p>
          <a:p>
            <a:r>
              <a:rPr lang="en-US" dirty="0"/>
              <a:t>Performance measurement with TAU</a:t>
            </a:r>
          </a:p>
          <a:p>
            <a:r>
              <a:rPr lang="en-US" dirty="0"/>
              <a:t>Performance measurement and runtime auto-tuning with APEX</a:t>
            </a:r>
          </a:p>
          <a:p>
            <a:r>
              <a:rPr lang="en-US" dirty="0"/>
              <a:t>Focusing on Frontier today:</a:t>
            </a:r>
          </a:p>
          <a:p>
            <a:pPr lvl="1"/>
            <a:r>
              <a:rPr lang="en-US" dirty="0">
                <a:latin typeface="Courier New" panose="02070309020205020404" pitchFamily="49" charset="0"/>
                <a:cs typeface="Courier New" panose="02070309020205020404" pitchFamily="49" charset="0"/>
              </a:rPr>
              <a:t>module load tau</a:t>
            </a:r>
          </a:p>
          <a:p>
            <a:pPr lvl="1"/>
            <a:r>
              <a:rPr lang="en-US" dirty="0">
                <a:latin typeface="Courier New" panose="02070309020205020404" pitchFamily="49" charset="0"/>
                <a:cs typeface="Courier New" panose="02070309020205020404" pitchFamily="49" charset="0"/>
              </a:rPr>
              <a:t>module load ums ums002/vanilla ; module load </a:t>
            </a:r>
            <a:r>
              <a:rPr lang="en-US" dirty="0" err="1">
                <a:latin typeface="Courier New" panose="02070309020205020404" pitchFamily="49" charset="0"/>
                <a:cs typeface="Courier New" panose="02070309020205020404" pitchFamily="49" charset="0"/>
              </a:rPr>
              <a:t>zerosum</a:t>
            </a:r>
            <a:endParaRPr lang="en-US" dirty="0">
              <a:latin typeface="Courier New" panose="02070309020205020404" pitchFamily="49" charset="0"/>
              <a:cs typeface="Courier New" panose="02070309020205020404" pitchFamily="49" charset="0"/>
            </a:endParaRPr>
          </a:p>
          <a:p>
            <a:pPr lvl="1"/>
            <a:r>
              <a:rPr lang="en-US" dirty="0">
                <a:latin typeface="Courier New" panose="02070309020205020404" pitchFamily="49" charset="0"/>
                <a:cs typeface="Courier New" panose="02070309020205020404" pitchFamily="49" charset="0"/>
              </a:rPr>
              <a:t>module load ums ums002/vanilla ; module load apex</a:t>
            </a:r>
          </a:p>
          <a:p>
            <a:pPr lvl="1"/>
            <a:r>
              <a:rPr lang="en-US" dirty="0">
                <a:latin typeface="Courier New" panose="02070309020205020404" pitchFamily="49" charset="0"/>
                <a:cs typeface="Courier New" panose="02070309020205020404" pitchFamily="49" charset="0"/>
              </a:rPr>
              <a:t>module load ums ums002/vanilla ; module load </a:t>
            </a:r>
            <a:r>
              <a:rPr lang="en-US" dirty="0" err="1">
                <a:latin typeface="Courier New" panose="02070309020205020404" pitchFamily="49" charset="0"/>
                <a:cs typeface="Courier New" panose="02070309020205020404" pitchFamily="49" charset="0"/>
              </a:rPr>
              <a:t>perfstubs</a:t>
            </a:r>
            <a:endParaRPr lang="en-US" dirty="0">
              <a:latin typeface="Courier New" panose="02070309020205020404" pitchFamily="49" charset="0"/>
              <a:cs typeface="Courier New" panose="02070309020205020404" pitchFamily="49" charset="0"/>
            </a:endParaRPr>
          </a:p>
          <a:p>
            <a:r>
              <a:rPr lang="en-US" dirty="0"/>
              <a:t>TAU, </a:t>
            </a:r>
            <a:r>
              <a:rPr lang="en-US" dirty="0" err="1"/>
              <a:t>ZeroSum</a:t>
            </a:r>
            <a:r>
              <a:rPr lang="en-US" dirty="0"/>
              <a:t> and APEX tied to specific MPI vendor/version, and </a:t>
            </a:r>
            <a:r>
              <a:rPr lang="en-US" dirty="0" err="1"/>
              <a:t>ROCm</a:t>
            </a:r>
            <a:r>
              <a:rPr lang="en-US" dirty="0"/>
              <a:t> version – see ‘</a:t>
            </a:r>
            <a:r>
              <a:rPr lang="en-US" dirty="0">
                <a:latin typeface="Courier New" panose="02070309020205020404" pitchFamily="49" charset="0"/>
                <a:cs typeface="Courier New" panose="02070309020205020404" pitchFamily="49" charset="0"/>
              </a:rPr>
              <a:t>module avail apex</a:t>
            </a:r>
            <a:r>
              <a:rPr lang="en-US" dirty="0"/>
              <a:t>’ for example</a:t>
            </a:r>
          </a:p>
          <a:p>
            <a:pPr marL="0" indent="0">
              <a:buNone/>
            </a:pPr>
            <a:endParaRPr lang="en-US" dirty="0"/>
          </a:p>
        </p:txBody>
      </p:sp>
    </p:spTree>
    <p:extLst>
      <p:ext uri="{BB962C8B-B14F-4D97-AF65-F5344CB8AC3E}">
        <p14:creationId xmlns:p14="http://schemas.microsoft.com/office/powerpoint/2010/main" val="421123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PerfStubs</a:t>
            </a:r>
            <a:r>
              <a:rPr lang="en-US" dirty="0"/>
              <a:t>:</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Profiling API for adding external tool instrumentation support to any project</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1176835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15F2-13AD-81CF-1FF6-41BD5907521E}"/>
              </a:ext>
            </a:extLst>
          </p:cNvPr>
          <p:cNvSpPr>
            <a:spLocks noGrp="1"/>
          </p:cNvSpPr>
          <p:nvPr>
            <p:ph type="ctrTitle"/>
          </p:nvPr>
        </p:nvSpPr>
        <p:spPr/>
        <p:txBody>
          <a:bodyPr/>
          <a:lstStyle/>
          <a:p>
            <a:r>
              <a:rPr lang="en-US" dirty="0" err="1"/>
              <a:t>PerfStubs</a:t>
            </a:r>
            <a:endParaRPr lang="en-US" dirty="0"/>
          </a:p>
        </p:txBody>
      </p:sp>
      <p:sp>
        <p:nvSpPr>
          <p:cNvPr id="4" name="Text Placeholder 3">
            <a:extLst>
              <a:ext uri="{FF2B5EF4-FFF2-40B4-BE49-F238E27FC236}">
                <a16:creationId xmlns:a16="http://schemas.microsoft.com/office/drawing/2014/main" id="{5507CB87-3CAB-375A-96EF-C8BA3C8ACD95}"/>
              </a:ext>
            </a:extLst>
          </p:cNvPr>
          <p:cNvSpPr>
            <a:spLocks noGrp="1"/>
          </p:cNvSpPr>
          <p:nvPr>
            <p:ph type="body" sz="quarter" idx="10"/>
          </p:nvPr>
        </p:nvSpPr>
        <p:spPr/>
        <p:txBody>
          <a:bodyPr/>
          <a:lstStyle/>
          <a:p>
            <a:r>
              <a:rPr lang="en-US" dirty="0" err="1"/>
              <a:t>PerfStubs</a:t>
            </a:r>
            <a:r>
              <a:rPr lang="en-US" dirty="0"/>
              <a:t> is a “frictionless” instrumentation library</a:t>
            </a:r>
          </a:p>
          <a:p>
            <a:pPr lvl="1"/>
            <a:r>
              <a:rPr lang="en-US" dirty="0">
                <a:hlinkClick r:id="rId2"/>
              </a:rPr>
              <a:t>https://github.com/UO-OACISS/perfstubs</a:t>
            </a:r>
            <a:r>
              <a:rPr lang="en-US" dirty="0"/>
              <a:t> </a:t>
            </a:r>
          </a:p>
          <a:p>
            <a:pPr lvl="1"/>
            <a:r>
              <a:rPr lang="en-US" dirty="0"/>
              <a:t>One source file, three headers</a:t>
            </a:r>
          </a:p>
          <a:p>
            <a:pPr lvl="1"/>
            <a:r>
              <a:rPr lang="en-US" dirty="0"/>
              <a:t>Provides a plugin interface for performance tools</a:t>
            </a:r>
          </a:p>
          <a:p>
            <a:pPr lvl="1"/>
            <a:r>
              <a:rPr lang="en-US" dirty="0"/>
              <a:t>Can be compiled away if desired</a:t>
            </a:r>
          </a:p>
          <a:p>
            <a:r>
              <a:rPr lang="en-US" dirty="0"/>
              <a:t>Integrated into several libraries (so far) as a git submodule or direct</a:t>
            </a:r>
          </a:p>
          <a:p>
            <a:pPr lvl="1"/>
            <a:r>
              <a:rPr lang="en-US" dirty="0"/>
              <a:t>CAMTIMERS</a:t>
            </a:r>
          </a:p>
          <a:p>
            <a:pPr lvl="1"/>
            <a:r>
              <a:rPr lang="en-US" dirty="0" err="1"/>
              <a:t>PETSc</a:t>
            </a:r>
            <a:endParaRPr lang="en-US" dirty="0"/>
          </a:p>
          <a:p>
            <a:pPr lvl="1"/>
            <a:r>
              <a:rPr lang="en-US" dirty="0"/>
              <a:t>Ginkgo</a:t>
            </a:r>
          </a:p>
          <a:p>
            <a:pPr lvl="1"/>
            <a:r>
              <a:rPr lang="en-US" dirty="0"/>
              <a:t>ADIOS2</a:t>
            </a:r>
          </a:p>
          <a:p>
            <a:pPr lvl="1"/>
            <a:r>
              <a:rPr lang="en-US" dirty="0"/>
              <a:t>Others?</a:t>
            </a:r>
          </a:p>
          <a:p>
            <a:r>
              <a:rPr lang="en-US" dirty="0"/>
              <a:t>Provides runtime integration with TAU &amp; APEX</a:t>
            </a:r>
          </a:p>
        </p:txBody>
      </p:sp>
      <p:sp>
        <p:nvSpPr>
          <p:cNvPr id="3" name="TextBox 2">
            <a:extLst>
              <a:ext uri="{FF2B5EF4-FFF2-40B4-BE49-F238E27FC236}">
                <a16:creationId xmlns:a16="http://schemas.microsoft.com/office/drawing/2014/main" id="{A7F1B7CC-AF00-DDD9-B008-465B628BFCF7}"/>
              </a:ext>
            </a:extLst>
          </p:cNvPr>
          <p:cNvSpPr txBox="1"/>
          <p:nvPr/>
        </p:nvSpPr>
        <p:spPr>
          <a:xfrm>
            <a:off x="4977113" y="3993266"/>
            <a:ext cx="6472669" cy="923330"/>
          </a:xfrm>
          <a:prstGeom prst="rect">
            <a:avLst/>
          </a:prstGeom>
          <a:noFill/>
        </p:spPr>
        <p:txBody>
          <a:bodyPr wrap="none" rtlCol="0">
            <a:spAutoFit/>
          </a:bodyPr>
          <a:lstStyle/>
          <a:p>
            <a:r>
              <a:rPr lang="en-US" dirty="0"/>
              <a:t>Boehme, Huck, Madsen, </a:t>
            </a:r>
            <a:r>
              <a:rPr lang="en-US" dirty="0" err="1"/>
              <a:t>Weidendorfer</a:t>
            </a:r>
            <a:r>
              <a:rPr lang="en-US" dirty="0"/>
              <a:t>,</a:t>
            </a:r>
          </a:p>
          <a:p>
            <a:r>
              <a:rPr lang="en-US" dirty="0"/>
              <a:t>“The Case for a Common Instrumentation Interface for HPC Codes”</a:t>
            </a:r>
          </a:p>
          <a:p>
            <a:r>
              <a:rPr lang="en-US" dirty="0">
                <a:hlinkClick r:id="rId3"/>
              </a:rPr>
              <a:t>https://doi.org/10.1109/ProTools49597.2019.00010</a:t>
            </a:r>
            <a:r>
              <a:rPr lang="en-US" dirty="0"/>
              <a:t>, 2019</a:t>
            </a:r>
          </a:p>
        </p:txBody>
      </p:sp>
    </p:spTree>
    <p:extLst>
      <p:ext uri="{BB962C8B-B14F-4D97-AF65-F5344CB8AC3E}">
        <p14:creationId xmlns:p14="http://schemas.microsoft.com/office/powerpoint/2010/main" val="1636962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6E1A-8CA1-DDFB-E1EE-15ECF2FA2631}"/>
              </a:ext>
            </a:extLst>
          </p:cNvPr>
          <p:cNvSpPr>
            <a:spLocks noGrp="1"/>
          </p:cNvSpPr>
          <p:nvPr>
            <p:ph type="ctrTitle"/>
          </p:nvPr>
        </p:nvSpPr>
        <p:spPr/>
        <p:txBody>
          <a:bodyPr/>
          <a:lstStyle/>
          <a:p>
            <a:r>
              <a:rPr lang="en-US" dirty="0"/>
              <a:t>C++ example</a:t>
            </a:r>
          </a:p>
        </p:txBody>
      </p:sp>
      <p:pic>
        <p:nvPicPr>
          <p:cNvPr id="4" name="Picture 3">
            <a:extLst>
              <a:ext uri="{FF2B5EF4-FFF2-40B4-BE49-F238E27FC236}">
                <a16:creationId xmlns:a16="http://schemas.microsoft.com/office/drawing/2014/main" id="{08E99A2C-8489-3831-6191-CAA991A34EF1}"/>
              </a:ext>
            </a:extLst>
          </p:cNvPr>
          <p:cNvPicPr>
            <a:picLocks noChangeAspect="1"/>
          </p:cNvPicPr>
          <p:nvPr/>
        </p:nvPicPr>
        <p:blipFill>
          <a:blip r:embed="rId2"/>
          <a:srcRect l="4187" t="15656" r="20806" b="9642"/>
          <a:stretch/>
        </p:blipFill>
        <p:spPr>
          <a:xfrm>
            <a:off x="2844800" y="813622"/>
            <a:ext cx="7823200" cy="6044378"/>
          </a:xfrm>
          <a:prstGeom prst="rect">
            <a:avLst/>
          </a:prstGeom>
        </p:spPr>
      </p:pic>
    </p:spTree>
    <p:extLst>
      <p:ext uri="{BB962C8B-B14F-4D97-AF65-F5344CB8AC3E}">
        <p14:creationId xmlns:p14="http://schemas.microsoft.com/office/powerpoint/2010/main" val="253706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4BD6-0C66-6E47-74D4-3D450F442726}"/>
              </a:ext>
            </a:extLst>
          </p:cNvPr>
          <p:cNvSpPr>
            <a:spLocks noGrp="1"/>
          </p:cNvSpPr>
          <p:nvPr>
            <p:ph type="ctrTitle"/>
          </p:nvPr>
        </p:nvSpPr>
        <p:spPr/>
        <p:txBody>
          <a:bodyPr/>
          <a:lstStyle/>
          <a:p>
            <a:r>
              <a:rPr lang="en-US" dirty="0"/>
              <a:t>Fortran example:</a:t>
            </a:r>
          </a:p>
        </p:txBody>
      </p:sp>
      <p:pic>
        <p:nvPicPr>
          <p:cNvPr id="3" name="Picture 2">
            <a:extLst>
              <a:ext uri="{FF2B5EF4-FFF2-40B4-BE49-F238E27FC236}">
                <a16:creationId xmlns:a16="http://schemas.microsoft.com/office/drawing/2014/main" id="{47EDBE83-BD57-CBE3-0FF3-094D61F20FE0}"/>
              </a:ext>
            </a:extLst>
          </p:cNvPr>
          <p:cNvPicPr>
            <a:picLocks noChangeAspect="1"/>
          </p:cNvPicPr>
          <p:nvPr/>
        </p:nvPicPr>
        <p:blipFill>
          <a:blip r:embed="rId2"/>
          <a:srcRect l="3957" t="15223" r="31990" b="8577"/>
          <a:stretch/>
        </p:blipFill>
        <p:spPr>
          <a:xfrm>
            <a:off x="2805288" y="783988"/>
            <a:ext cx="6581423" cy="6074012"/>
          </a:xfrm>
          <a:prstGeom prst="rect">
            <a:avLst/>
          </a:prstGeom>
        </p:spPr>
      </p:pic>
    </p:spTree>
    <p:extLst>
      <p:ext uri="{BB962C8B-B14F-4D97-AF65-F5344CB8AC3E}">
        <p14:creationId xmlns:p14="http://schemas.microsoft.com/office/powerpoint/2010/main" val="181376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F0576D-6522-F42D-4116-47080EDE4820}"/>
              </a:ext>
            </a:extLst>
          </p:cNvPr>
          <p:cNvSpPr>
            <a:spLocks noGrp="1"/>
          </p:cNvSpPr>
          <p:nvPr>
            <p:ph type="ctrTitle"/>
          </p:nvPr>
        </p:nvSpPr>
        <p:spPr/>
        <p:txBody>
          <a:bodyPr/>
          <a:lstStyle/>
          <a:p>
            <a:r>
              <a:rPr lang="en-US" dirty="0"/>
              <a:t>Comparison to other instrumentation libraries</a:t>
            </a:r>
          </a:p>
        </p:txBody>
      </p:sp>
      <p:sp>
        <p:nvSpPr>
          <p:cNvPr id="7" name="Text Placeholder 6">
            <a:extLst>
              <a:ext uri="{FF2B5EF4-FFF2-40B4-BE49-F238E27FC236}">
                <a16:creationId xmlns:a16="http://schemas.microsoft.com/office/drawing/2014/main" id="{7BD18217-BFC8-5034-5A8D-450E8B2B4E16}"/>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Similar to NVTX (CUDA), ROC-TX (HIP), etc. – but portable</a:t>
            </a:r>
          </a:p>
          <a:p>
            <a:pPr marL="342900" indent="-342900">
              <a:buFont typeface="Arial" panose="020B0604020202020204" pitchFamily="34" charset="0"/>
              <a:buChar char="•"/>
            </a:pPr>
            <a:r>
              <a:rPr lang="en-US" dirty="0"/>
              <a:t>Can be compiled away completely (macro-based)</a:t>
            </a:r>
          </a:p>
          <a:p>
            <a:pPr marL="342900" indent="-342900">
              <a:buFont typeface="Arial" panose="020B0604020202020204" pitchFamily="34" charset="0"/>
              <a:buChar char="•"/>
            </a:pPr>
            <a:r>
              <a:rPr lang="en-US" dirty="0"/>
              <a:t>If no tool attached, very little overhead – but that depends on how much instrumentation you add, and where (don’t put it inside tight loops, for example)</a:t>
            </a:r>
          </a:p>
          <a:p>
            <a:pPr marL="342900" indent="-342900">
              <a:buFont typeface="Arial" panose="020B0604020202020204" pitchFamily="34" charset="0"/>
              <a:buChar char="•"/>
            </a:pPr>
            <a:r>
              <a:rPr lang="en-US" dirty="0"/>
              <a:t>Similar library </a:t>
            </a:r>
            <a:r>
              <a:rPr lang="en-US" dirty="0" err="1"/>
              <a:t>TaskStubs</a:t>
            </a:r>
            <a:r>
              <a:rPr lang="en-US" dirty="0"/>
              <a:t> being developed for asynchronous tasking runtimes like </a:t>
            </a:r>
            <a:r>
              <a:rPr lang="en-US" dirty="0" err="1"/>
              <a:t>PaRSEC</a:t>
            </a:r>
            <a:r>
              <a:rPr lang="en-US" dirty="0"/>
              <a:t>, </a:t>
            </a:r>
            <a:r>
              <a:rPr lang="en-US" dirty="0" err="1"/>
              <a:t>StarPU</a:t>
            </a:r>
            <a:r>
              <a:rPr lang="en-US" dirty="0"/>
              <a:t>, IRIS</a:t>
            </a:r>
          </a:p>
          <a:p>
            <a:pPr marL="342900" indent="-342900">
              <a:buFont typeface="Arial" panose="020B0604020202020204" pitchFamily="34" charset="0"/>
              <a:buChar char="•"/>
            </a:pPr>
            <a:r>
              <a:rPr lang="en-US" dirty="0"/>
              <a:t>Module installed on Frontier:</a:t>
            </a:r>
          </a:p>
          <a:p>
            <a:pPr marL="855662" lvl="1"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module load ums ums002/vanilla ; module load </a:t>
            </a:r>
            <a:r>
              <a:rPr lang="en-US" dirty="0" err="1">
                <a:latin typeface="Courier New" panose="02070309020205020404" pitchFamily="49" charset="0"/>
                <a:cs typeface="Courier New" panose="02070309020205020404" pitchFamily="49" charset="0"/>
              </a:rPr>
              <a:t>perfstubs</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20336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7F08-A6E2-50D1-AF2F-25FA1896854E}"/>
            </a:ext>
          </a:extLst>
        </p:cNvPr>
        <p:cNvGrpSpPr/>
        <p:nvPr/>
      </p:nvGrpSpPr>
      <p:grpSpPr>
        <a:xfrm>
          <a:off x="0" y="0"/>
          <a:ext cx="0" cy="0"/>
          <a:chOff x="0" y="0"/>
          <a:chExt cx="0" cy="0"/>
        </a:xfrm>
      </p:grpSpPr>
      <p:sp>
        <p:nvSpPr>
          <p:cNvPr id="2" name="Text Placeholder 5">
            <a:extLst>
              <a:ext uri="{FF2B5EF4-FFF2-40B4-BE49-F238E27FC236}">
                <a16:creationId xmlns:a16="http://schemas.microsoft.com/office/drawing/2014/main" id="{6D0DC22C-E110-9022-DB87-9DDAD379E02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TAU:</a:t>
            </a:r>
          </a:p>
        </p:txBody>
      </p:sp>
      <p:sp>
        <p:nvSpPr>
          <p:cNvPr id="3" name="Text Placeholder 7">
            <a:extLst>
              <a:ext uri="{FF2B5EF4-FFF2-40B4-BE49-F238E27FC236}">
                <a16:creationId xmlns:a16="http://schemas.microsoft.com/office/drawing/2014/main" id="{737B3578-8120-3254-821A-85006C4354C2}"/>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Portable performance measurement toolkit for HPC</a:t>
            </a:r>
          </a:p>
        </p:txBody>
      </p:sp>
      <p:sp>
        <p:nvSpPr>
          <p:cNvPr id="4" name="Text Placeholder 9">
            <a:extLst>
              <a:ext uri="{FF2B5EF4-FFF2-40B4-BE49-F238E27FC236}">
                <a16:creationId xmlns:a16="http://schemas.microsoft.com/office/drawing/2014/main" id="{D77CF6A1-B2CF-A68C-64CC-5DB86548C2FC}"/>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1328256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TAU Performance System</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457200" indent="-457200"/>
            <a:r>
              <a:rPr lang="en-US" b="1" u="sng" dirty="0"/>
              <a:t>T</a:t>
            </a:r>
            <a:r>
              <a:rPr lang="en-US" dirty="0"/>
              <a:t>uning and </a:t>
            </a:r>
            <a:r>
              <a:rPr lang="en-US" b="1" u="sng" dirty="0"/>
              <a:t>A</a:t>
            </a:r>
            <a:r>
              <a:rPr lang="en-US" dirty="0"/>
              <a:t>nalysis </a:t>
            </a:r>
            <a:r>
              <a:rPr lang="en-US" b="1" u="sng" dirty="0"/>
              <a:t>U</a:t>
            </a:r>
            <a:r>
              <a:rPr lang="en-US" dirty="0"/>
              <a:t>tilities (29+ year project)</a:t>
            </a:r>
          </a:p>
          <a:p>
            <a:pPr marL="457200" indent="-457200"/>
            <a:r>
              <a:rPr lang="en-US" dirty="0"/>
              <a:t>Integrated performance toolkit:</a:t>
            </a:r>
          </a:p>
          <a:p>
            <a:pPr marL="969962" lvl="1" indent="-457200"/>
            <a:r>
              <a:rPr lang="en-US" dirty="0"/>
              <a:t>Multi-level performance instrumentation</a:t>
            </a:r>
          </a:p>
          <a:p>
            <a:pPr marL="969962" lvl="1" indent="-457200"/>
            <a:r>
              <a:rPr lang="en-US" dirty="0"/>
              <a:t>Highly configurable</a:t>
            </a:r>
          </a:p>
          <a:p>
            <a:pPr marL="969962" lvl="1" indent="-457200"/>
            <a:r>
              <a:rPr lang="en-US" dirty="0"/>
              <a:t>Widely ported performance profiling / tracing system</a:t>
            </a:r>
          </a:p>
          <a:p>
            <a:pPr marL="969962" lvl="1" indent="-457200"/>
            <a:r>
              <a:rPr lang="en-US" dirty="0"/>
              <a:t>Portable (java, python) visualization / exploration / analysis tools</a:t>
            </a:r>
          </a:p>
          <a:p>
            <a:pPr marL="457200" indent="-457200"/>
            <a:r>
              <a:rPr lang="en-US" dirty="0"/>
              <a:t>Supports all major HPC programming models</a:t>
            </a:r>
          </a:p>
          <a:p>
            <a:pPr marL="457200" indent="-457200"/>
            <a:r>
              <a:rPr lang="en-US" dirty="0"/>
              <a:t>MPI/SHMEM, OpenMP, </a:t>
            </a:r>
            <a:r>
              <a:rPr lang="en-US" dirty="0" err="1"/>
              <a:t>OpenACC</a:t>
            </a:r>
            <a:r>
              <a:rPr lang="en-US" dirty="0"/>
              <a:t>, CUDA, HIP, SYCL/</a:t>
            </a:r>
            <a:r>
              <a:rPr lang="en-US" dirty="0" err="1"/>
              <a:t>OneAPI</a:t>
            </a:r>
            <a:r>
              <a:rPr lang="en-US" dirty="0"/>
              <a:t>, </a:t>
            </a:r>
            <a:r>
              <a:rPr lang="en-US" dirty="0" err="1"/>
              <a:t>Kokkos</a:t>
            </a:r>
            <a:r>
              <a:rPr lang="en-US" dirty="0"/>
              <a:t>...</a:t>
            </a:r>
          </a:p>
          <a:p>
            <a:pPr marL="457200" indent="-457200"/>
            <a:r>
              <a:rPr lang="en-US" dirty="0"/>
              <a:t>Support for ML/AI frameworks: TensorFlow, </a:t>
            </a:r>
            <a:r>
              <a:rPr lang="en-US" dirty="0" err="1"/>
              <a:t>pyTorch</a:t>
            </a:r>
            <a:r>
              <a:rPr lang="en-US" dirty="0"/>
              <a:t>, </a:t>
            </a:r>
            <a:r>
              <a:rPr lang="en-US" dirty="0" err="1"/>
              <a:t>Horovod</a:t>
            </a:r>
            <a:r>
              <a:rPr lang="en-US" dirty="0"/>
              <a:t>, Python</a:t>
            </a:r>
          </a:p>
          <a:p>
            <a:pPr marL="457200" indent="-457200"/>
            <a:r>
              <a:rPr lang="en-US" dirty="0"/>
              <a:t>Integrated with PAPI, LIKWID for hardware counter support</a:t>
            </a:r>
          </a:p>
          <a:p>
            <a:pPr marL="457200" indent="-457200"/>
            <a:r>
              <a:rPr lang="en-US" dirty="0">
                <a:hlinkClick r:id="rId2"/>
              </a:rPr>
              <a:t>https://tau.uoregon.edu</a:t>
            </a:r>
            <a:r>
              <a:rPr lang="en-US" dirty="0"/>
              <a:t> or </a:t>
            </a:r>
            <a:r>
              <a:rPr lang="en-US" dirty="0">
                <a:hlinkClick r:id="rId3"/>
              </a:rPr>
              <a:t>https://github.com/UO-OACISS/tau2</a:t>
            </a:r>
            <a:r>
              <a:rPr lang="en-US" dirty="0"/>
              <a:t> (public mirror)</a:t>
            </a:r>
          </a:p>
        </p:txBody>
      </p:sp>
      <p:pic>
        <p:nvPicPr>
          <p:cNvPr id="4" name="Picture 10" descr="tau-logo.gif">
            <a:extLst>
              <a:ext uri="{FF2B5EF4-FFF2-40B4-BE49-F238E27FC236}">
                <a16:creationId xmlns:a16="http://schemas.microsoft.com/office/drawing/2014/main" id="{DAE455D0-9EE8-61E5-99A4-6384DCF88BE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8737" y="1019020"/>
            <a:ext cx="1962852" cy="1654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5735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D031-2CAE-B691-69AF-CAA52B39AD7C}"/>
              </a:ext>
            </a:extLst>
          </p:cNvPr>
          <p:cNvSpPr>
            <a:spLocks noGrp="1"/>
          </p:cNvSpPr>
          <p:nvPr>
            <p:ph type="ctrTitle"/>
          </p:nvPr>
        </p:nvSpPr>
        <p:spPr/>
        <p:txBody>
          <a:bodyPr/>
          <a:lstStyle/>
          <a:p>
            <a:r>
              <a:rPr lang="en-US" dirty="0"/>
              <a:t>Performance Measurement</a:t>
            </a:r>
          </a:p>
        </p:txBody>
      </p:sp>
      <p:sp>
        <p:nvSpPr>
          <p:cNvPr id="3" name="Text Placeholder 2">
            <a:extLst>
              <a:ext uri="{FF2B5EF4-FFF2-40B4-BE49-F238E27FC236}">
                <a16:creationId xmlns:a16="http://schemas.microsoft.com/office/drawing/2014/main" id="{5DC95B40-08CB-4CC9-2EE6-0A0FBB04F451}"/>
              </a:ext>
            </a:extLst>
          </p:cNvPr>
          <p:cNvSpPr>
            <a:spLocks noGrp="1"/>
          </p:cNvSpPr>
          <p:nvPr>
            <p:ph type="body" sz="quarter" idx="10"/>
          </p:nvPr>
        </p:nvSpPr>
        <p:spPr/>
        <p:txBody>
          <a:bodyPr/>
          <a:lstStyle/>
          <a:p>
            <a:r>
              <a:rPr lang="en-US" b="1" dirty="0"/>
              <a:t>Timers</a:t>
            </a:r>
          </a:p>
          <a:p>
            <a:pPr lvl="1"/>
            <a:r>
              <a:rPr lang="en-US" dirty="0"/>
              <a:t>Requires instrumentation of some kind</a:t>
            </a:r>
          </a:p>
          <a:p>
            <a:pPr lvl="2"/>
            <a:r>
              <a:rPr lang="en-US" dirty="0"/>
              <a:t>Manual, automated </a:t>
            </a:r>
          </a:p>
          <a:p>
            <a:pPr lvl="2"/>
            <a:r>
              <a:rPr lang="en-US" dirty="0"/>
              <a:t>Source, compiler provided, binary</a:t>
            </a:r>
          </a:p>
          <a:p>
            <a:pPr lvl="2"/>
            <a:r>
              <a:rPr lang="en-US" b="1" u="sng" dirty="0"/>
              <a:t>Library callbacks</a:t>
            </a:r>
            <a:r>
              <a:rPr lang="en-US" dirty="0"/>
              <a:t>, API wrappers, weak symbol replacement</a:t>
            </a:r>
          </a:p>
          <a:p>
            <a:pPr lvl="1"/>
            <a:r>
              <a:rPr lang="en-US" dirty="0"/>
              <a:t>Simple to implement</a:t>
            </a:r>
          </a:p>
          <a:p>
            <a:r>
              <a:rPr lang="en-US" b="1" dirty="0"/>
              <a:t>Sampling</a:t>
            </a:r>
          </a:p>
          <a:p>
            <a:pPr lvl="1"/>
            <a:r>
              <a:rPr lang="en-US" dirty="0"/>
              <a:t>Requires specialized system libraries / support (nearly universal)</a:t>
            </a:r>
          </a:p>
          <a:p>
            <a:pPr lvl="2"/>
            <a:r>
              <a:rPr lang="en-US" dirty="0"/>
              <a:t>Periodic signals, signal handler</a:t>
            </a:r>
          </a:p>
          <a:p>
            <a:pPr lvl="2"/>
            <a:r>
              <a:rPr lang="en-US" dirty="0"/>
              <a:t>Call stack unwinding</a:t>
            </a:r>
          </a:p>
          <a:p>
            <a:pPr lvl="1"/>
            <a:r>
              <a:rPr lang="en-US" dirty="0"/>
              <a:t>No modification to executable/library needed</a:t>
            </a:r>
          </a:p>
          <a:p>
            <a:pPr lvl="1"/>
            <a:r>
              <a:rPr lang="en-US" dirty="0"/>
              <a:t>Potential to interfere with system support (signal handlers)</a:t>
            </a:r>
          </a:p>
          <a:p>
            <a:pPr lvl="1"/>
            <a:r>
              <a:rPr lang="en-US" dirty="0"/>
              <a:t>Can mix with timers to generate a hybrid profile</a:t>
            </a:r>
          </a:p>
        </p:txBody>
      </p:sp>
    </p:spTree>
    <p:extLst>
      <p:ext uri="{BB962C8B-B14F-4D97-AF65-F5344CB8AC3E}">
        <p14:creationId xmlns:p14="http://schemas.microsoft.com/office/powerpoint/2010/main" val="2980399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107B-D538-A45D-54A8-14D5CB8E651D}"/>
              </a:ext>
            </a:extLst>
          </p:cNvPr>
          <p:cNvSpPr>
            <a:spLocks noGrp="1"/>
          </p:cNvSpPr>
          <p:nvPr>
            <p:ph type="ctrTitle"/>
          </p:nvPr>
        </p:nvSpPr>
        <p:spPr/>
        <p:txBody>
          <a:bodyPr/>
          <a:lstStyle/>
          <a:p>
            <a:r>
              <a:rPr lang="en-US" dirty="0"/>
              <a:t>Profiling and Tracing</a:t>
            </a:r>
          </a:p>
        </p:txBody>
      </p:sp>
      <p:sp>
        <p:nvSpPr>
          <p:cNvPr id="3" name="Text Placeholder 2">
            <a:extLst>
              <a:ext uri="{FF2B5EF4-FFF2-40B4-BE49-F238E27FC236}">
                <a16:creationId xmlns:a16="http://schemas.microsoft.com/office/drawing/2014/main" id="{4E179C99-7215-91A0-0B71-300141B9AC2C}"/>
              </a:ext>
            </a:extLst>
          </p:cNvPr>
          <p:cNvSpPr>
            <a:spLocks noGrp="1"/>
          </p:cNvSpPr>
          <p:nvPr>
            <p:ph type="body" sz="quarter" idx="10"/>
          </p:nvPr>
        </p:nvSpPr>
        <p:spPr>
          <a:xfrm>
            <a:off x="328129" y="930159"/>
            <a:ext cx="8302163" cy="5005111"/>
          </a:xfrm>
        </p:spPr>
        <p:txBody>
          <a:bodyPr/>
          <a:lstStyle/>
          <a:p>
            <a:r>
              <a:rPr lang="en-US" b="1" dirty="0"/>
              <a:t>Profiling</a:t>
            </a:r>
            <a:r>
              <a:rPr lang="en-US" dirty="0"/>
              <a:t>: how much time was spent in each measured function on each thread in each process?</a:t>
            </a:r>
          </a:p>
          <a:p>
            <a:pPr lvl="1"/>
            <a:r>
              <a:rPr lang="en-US" dirty="0"/>
              <a:t>Collapses the time axis</a:t>
            </a:r>
          </a:p>
          <a:p>
            <a:pPr lvl="1"/>
            <a:r>
              <a:rPr lang="en-US" dirty="0"/>
              <a:t>No ordering or causal event information</a:t>
            </a:r>
          </a:p>
          <a:p>
            <a:pPr lvl="1"/>
            <a:r>
              <a:rPr lang="en-US" dirty="0"/>
              <a:t>Small summary per thread/process, regardless of execution time – only grows with number of timers &amp; threads/processes</a:t>
            </a:r>
          </a:p>
          <a:p>
            <a:r>
              <a:rPr lang="en-US" b="1" dirty="0"/>
              <a:t>Tracing</a:t>
            </a:r>
            <a:r>
              <a:rPr lang="en-US" dirty="0"/>
              <a:t>: record all function entry &amp; exit events on a timeline</a:t>
            </a:r>
          </a:p>
          <a:p>
            <a:pPr lvl="1"/>
            <a:r>
              <a:rPr lang="en-US" dirty="0"/>
              <a:t>Detailed view of what happened</a:t>
            </a:r>
          </a:p>
          <a:p>
            <a:pPr lvl="1"/>
            <a:r>
              <a:rPr lang="en-US" dirty="0"/>
              <a:t>The longer the program runs, the bigger the trace</a:t>
            </a:r>
          </a:p>
          <a:p>
            <a:endParaRPr lang="en-US" dirty="0"/>
          </a:p>
        </p:txBody>
      </p:sp>
      <p:pic>
        <p:nvPicPr>
          <p:cNvPr id="4" name="Content Placeholder 6" descr="ParaProfScreenSnapz015.png">
            <a:extLst>
              <a:ext uri="{FF2B5EF4-FFF2-40B4-BE49-F238E27FC236}">
                <a16:creationId xmlns:a16="http://schemas.microsoft.com/office/drawing/2014/main" id="{F54286C3-77F8-7650-7672-7490552D41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48281" y="922730"/>
            <a:ext cx="3200400" cy="2369448"/>
          </a:xfrm>
          <a:prstGeom prst="rect">
            <a:avLst/>
          </a:prstGeom>
        </p:spPr>
      </p:pic>
      <p:pic>
        <p:nvPicPr>
          <p:cNvPr id="5" name="Content Placeholder 7" descr="FirstFrameScreenSnapz001.png">
            <a:extLst>
              <a:ext uri="{FF2B5EF4-FFF2-40B4-BE49-F238E27FC236}">
                <a16:creationId xmlns:a16="http://schemas.microsoft.com/office/drawing/2014/main" id="{7C34C1E6-30FE-5B8F-A48C-6C00B5676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8281" y="3565823"/>
            <a:ext cx="3200400" cy="2309274"/>
          </a:xfrm>
          <a:prstGeom prst="rect">
            <a:avLst/>
          </a:prstGeom>
        </p:spPr>
      </p:pic>
      <p:sp>
        <p:nvSpPr>
          <p:cNvPr id="6" name="TextBox 5">
            <a:extLst>
              <a:ext uri="{FF2B5EF4-FFF2-40B4-BE49-F238E27FC236}">
                <a16:creationId xmlns:a16="http://schemas.microsoft.com/office/drawing/2014/main" id="{790FF380-75A8-238C-8763-8FB59CFAE870}"/>
              </a:ext>
            </a:extLst>
          </p:cNvPr>
          <p:cNvSpPr txBox="1"/>
          <p:nvPr/>
        </p:nvSpPr>
        <p:spPr>
          <a:xfrm>
            <a:off x="6730981" y="1938177"/>
            <a:ext cx="2305670"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ParaProf</a:t>
            </a:r>
            <a:r>
              <a:rPr lang="en-US" sz="1600" b="1" dirty="0">
                <a:latin typeface="Source Sans Pro" panose="020B0503030403020204" pitchFamily="34" charset="0"/>
                <a:ea typeface="Source Sans Pro" panose="020B0503030403020204" pitchFamily="34" charset="0"/>
              </a:rPr>
              <a:t> profile viewer</a:t>
            </a:r>
          </a:p>
        </p:txBody>
      </p:sp>
      <p:sp>
        <p:nvSpPr>
          <p:cNvPr id="7" name="TextBox 6">
            <a:extLst>
              <a:ext uri="{FF2B5EF4-FFF2-40B4-BE49-F238E27FC236}">
                <a16:creationId xmlns:a16="http://schemas.microsoft.com/office/drawing/2014/main" id="{57E8FB16-D6C9-BB1B-658E-69EB2C71F6CD}"/>
              </a:ext>
            </a:extLst>
          </p:cNvPr>
          <p:cNvSpPr txBox="1"/>
          <p:nvPr/>
        </p:nvSpPr>
        <p:spPr>
          <a:xfrm>
            <a:off x="6461300" y="5445578"/>
            <a:ext cx="2305670"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JumpShot</a:t>
            </a:r>
            <a:r>
              <a:rPr lang="en-US" sz="1600" b="1" dirty="0">
                <a:latin typeface="Source Sans Pro" panose="020B0503030403020204" pitchFamily="34" charset="0"/>
                <a:ea typeface="Source Sans Pro" panose="020B0503030403020204" pitchFamily="34" charset="0"/>
              </a:rPr>
              <a:t> trace viewer</a:t>
            </a:r>
          </a:p>
        </p:txBody>
      </p:sp>
    </p:spTree>
    <p:extLst>
      <p:ext uri="{BB962C8B-B14F-4D97-AF65-F5344CB8AC3E}">
        <p14:creationId xmlns:p14="http://schemas.microsoft.com/office/powerpoint/2010/main" val="1759959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DBAF-DF5E-5657-9814-62107185D472}"/>
              </a:ext>
            </a:extLst>
          </p:cNvPr>
          <p:cNvSpPr>
            <a:spLocks noGrp="1"/>
          </p:cNvSpPr>
          <p:nvPr>
            <p:ph type="ctrTitle"/>
          </p:nvPr>
        </p:nvSpPr>
        <p:spPr/>
        <p:txBody>
          <a:bodyPr/>
          <a:lstStyle/>
          <a:p>
            <a:r>
              <a:rPr lang="en-US" dirty="0"/>
              <a:t>TAU Analysis Tools: </a:t>
            </a:r>
            <a:r>
              <a:rPr lang="en-US" dirty="0" err="1"/>
              <a:t>ParaProf</a:t>
            </a:r>
            <a:r>
              <a:rPr lang="en-US" dirty="0"/>
              <a:t>, </a:t>
            </a:r>
            <a:r>
              <a:rPr lang="en-US" dirty="0" err="1"/>
              <a:t>Vampir</a:t>
            </a:r>
            <a:r>
              <a:rPr lang="en-US" dirty="0"/>
              <a:t> </a:t>
            </a:r>
          </a:p>
        </p:txBody>
      </p:sp>
      <p:pic>
        <p:nvPicPr>
          <p:cNvPr id="6" name="Picture 5" descr="ParaProfScreenSnapz059.png">
            <a:extLst>
              <a:ext uri="{FF2B5EF4-FFF2-40B4-BE49-F238E27FC236}">
                <a16:creationId xmlns:a16="http://schemas.microsoft.com/office/drawing/2014/main" id="{6132069A-5E2C-2E4E-6438-1FAD6BB4C5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 y="837502"/>
            <a:ext cx="5493954" cy="295745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DE20A2E-F4B0-055B-8598-017293E4827E}"/>
              </a:ext>
            </a:extLst>
          </p:cNvPr>
          <p:cNvPicPr/>
          <p:nvPr/>
        </p:nvPicPr>
        <p:blipFill>
          <a:blip r:embed="rId3" cstate="screen">
            <a:extLst>
              <a:ext uri="{28A0092B-C50C-407E-A947-70E740481C1C}">
                <a14:useLocalDpi xmlns:a14="http://schemas.microsoft.com/office/drawing/2010/main"/>
              </a:ext>
            </a:extLst>
          </a:blip>
          <a:stretch>
            <a:fillRect/>
          </a:stretch>
        </p:blipFill>
        <p:spPr>
          <a:xfrm>
            <a:off x="5191564" y="3866875"/>
            <a:ext cx="5898078" cy="2905966"/>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C6CDBD-E8FF-AF78-6CA8-D9CA032D2226}"/>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16401" y="879836"/>
            <a:ext cx="5456499" cy="2691725"/>
          </a:xfrm>
          <a:prstGeom prst="rect">
            <a:avLst/>
          </a:prstGeom>
        </p:spPr>
      </p:pic>
      <p:pic>
        <p:nvPicPr>
          <p:cNvPr id="4" name="Picture 3" descr="X11ScreenSnapz040.png">
            <a:extLst>
              <a:ext uri="{FF2B5EF4-FFF2-40B4-BE49-F238E27FC236}">
                <a16:creationId xmlns:a16="http://schemas.microsoft.com/office/drawing/2014/main" id="{E21CDDAC-C5C1-3917-62C6-520222F789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2358" y="3571561"/>
            <a:ext cx="3844241" cy="2225542"/>
          </a:xfrm>
          <a:prstGeom prst="rect">
            <a:avLst/>
          </a:prstGeom>
        </p:spPr>
      </p:pic>
      <p:sp>
        <p:nvSpPr>
          <p:cNvPr id="9" name="TextBox 8">
            <a:extLst>
              <a:ext uri="{FF2B5EF4-FFF2-40B4-BE49-F238E27FC236}">
                <a16:creationId xmlns:a16="http://schemas.microsoft.com/office/drawing/2014/main" id="{A8970F7B-A2AA-73AA-251D-4BB67ED731A9}"/>
              </a:ext>
            </a:extLst>
          </p:cNvPr>
          <p:cNvSpPr txBox="1"/>
          <p:nvPr/>
        </p:nvSpPr>
        <p:spPr>
          <a:xfrm>
            <a:off x="8998878" y="4846616"/>
            <a:ext cx="2774022" cy="369332"/>
          </a:xfrm>
          <a:prstGeom prst="rect">
            <a:avLst/>
          </a:prstGeom>
          <a:solidFill>
            <a:schemeClr val="bg1"/>
          </a:solidFill>
          <a:ln>
            <a:solidFill>
              <a:schemeClr val="tx1"/>
            </a:solidFill>
          </a:ln>
        </p:spPr>
        <p:txBody>
          <a:bodyPr wrap="square">
            <a:spAutoFit/>
          </a:bodyPr>
          <a:lstStyle/>
          <a:p>
            <a:r>
              <a:rPr lang="en-US" b="1" dirty="0" err="1"/>
              <a:t>Vampir</a:t>
            </a:r>
            <a:r>
              <a:rPr lang="en-US" b="1" dirty="0"/>
              <a:t>: </a:t>
            </a:r>
            <a:r>
              <a:rPr lang="en-US" b="1" dirty="0">
                <a:hlinkClick r:id="rId6"/>
              </a:rPr>
              <a:t>https://vampir.eu</a:t>
            </a:r>
            <a:r>
              <a:rPr lang="en-US" b="1" dirty="0"/>
              <a:t>  </a:t>
            </a:r>
          </a:p>
        </p:txBody>
      </p:sp>
      <p:sp>
        <p:nvSpPr>
          <p:cNvPr id="3" name="TextBox 2">
            <a:extLst>
              <a:ext uri="{FF2B5EF4-FFF2-40B4-BE49-F238E27FC236}">
                <a16:creationId xmlns:a16="http://schemas.microsoft.com/office/drawing/2014/main" id="{BDECBD11-112E-6502-1A42-769366176D70}"/>
              </a:ext>
            </a:extLst>
          </p:cNvPr>
          <p:cNvSpPr txBox="1"/>
          <p:nvPr/>
        </p:nvSpPr>
        <p:spPr>
          <a:xfrm>
            <a:off x="975664" y="3117162"/>
            <a:ext cx="26240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MPI Communication Matrix</a:t>
            </a:r>
          </a:p>
        </p:txBody>
      </p:sp>
      <p:sp>
        <p:nvSpPr>
          <p:cNvPr id="8" name="TextBox 7">
            <a:extLst>
              <a:ext uri="{FF2B5EF4-FFF2-40B4-BE49-F238E27FC236}">
                <a16:creationId xmlns:a16="http://schemas.microsoft.com/office/drawing/2014/main" id="{A023ADE1-7BAB-91AB-5ACE-48BA210D38FC}"/>
              </a:ext>
            </a:extLst>
          </p:cNvPr>
          <p:cNvSpPr txBox="1"/>
          <p:nvPr/>
        </p:nvSpPr>
        <p:spPr>
          <a:xfrm>
            <a:off x="1996166" y="5303267"/>
            <a:ext cx="1314194"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Profile view</a:t>
            </a:r>
          </a:p>
        </p:txBody>
      </p:sp>
      <p:sp>
        <p:nvSpPr>
          <p:cNvPr id="10" name="TextBox 9">
            <a:extLst>
              <a:ext uri="{FF2B5EF4-FFF2-40B4-BE49-F238E27FC236}">
                <a16:creationId xmlns:a16="http://schemas.microsoft.com/office/drawing/2014/main" id="{AEC665D9-F35E-C6F3-300F-3C4A32B7156A}"/>
              </a:ext>
            </a:extLst>
          </p:cNvPr>
          <p:cNvSpPr txBox="1"/>
          <p:nvPr/>
        </p:nvSpPr>
        <p:spPr>
          <a:xfrm>
            <a:off x="7633036" y="3064111"/>
            <a:ext cx="159198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3D Profile view</a:t>
            </a:r>
          </a:p>
        </p:txBody>
      </p:sp>
      <p:sp>
        <p:nvSpPr>
          <p:cNvPr id="11" name="TextBox 10">
            <a:extLst>
              <a:ext uri="{FF2B5EF4-FFF2-40B4-BE49-F238E27FC236}">
                <a16:creationId xmlns:a16="http://schemas.microsoft.com/office/drawing/2014/main" id="{422CA451-8C29-C3C7-D922-7BB8819BD96C}"/>
              </a:ext>
            </a:extLst>
          </p:cNvPr>
          <p:cNvSpPr txBox="1"/>
          <p:nvPr/>
        </p:nvSpPr>
        <p:spPr>
          <a:xfrm>
            <a:off x="6600961" y="5978164"/>
            <a:ext cx="2033754"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Vampir</a:t>
            </a:r>
            <a:r>
              <a:rPr lang="en-US" sz="1600" b="1" dirty="0">
                <a:latin typeface="Source Sans Pro" panose="020B0503030403020204" pitchFamily="34" charset="0"/>
                <a:ea typeface="Source Sans Pro" panose="020B0503030403020204" pitchFamily="34" charset="0"/>
              </a:rPr>
              <a:t> trace viewer</a:t>
            </a:r>
          </a:p>
        </p:txBody>
      </p:sp>
    </p:spTree>
    <p:extLst>
      <p:ext uri="{BB962C8B-B14F-4D97-AF65-F5344CB8AC3E}">
        <p14:creationId xmlns:p14="http://schemas.microsoft.com/office/powerpoint/2010/main" val="300376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ZeroSum</a:t>
            </a:r>
            <a:r>
              <a:rPr lang="en-US" dirty="0"/>
              <a:t>:</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User Space Monitoring of Resource Utilization and Contention on Heterogeneous HPC Systems</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2899106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12DD2B-05E9-93A7-5A2C-C9FC1FEC13CC}"/>
              </a:ext>
            </a:extLst>
          </p:cNvPr>
          <p:cNvSpPr>
            <a:spLocks noGrp="1"/>
          </p:cNvSpPr>
          <p:nvPr>
            <p:ph type="ctrTitle"/>
          </p:nvPr>
        </p:nvSpPr>
        <p:spPr/>
        <p:txBody>
          <a:bodyPr/>
          <a:lstStyle/>
          <a:p>
            <a:r>
              <a:rPr lang="en-US" dirty="0"/>
              <a:t>Programming Model Support in TAU</a:t>
            </a:r>
          </a:p>
        </p:txBody>
      </p:sp>
      <p:sp>
        <p:nvSpPr>
          <p:cNvPr id="4" name="Text Placeholder 3">
            <a:extLst>
              <a:ext uri="{FF2B5EF4-FFF2-40B4-BE49-F238E27FC236}">
                <a16:creationId xmlns:a16="http://schemas.microsoft.com/office/drawing/2014/main" id="{33F4ADF3-4431-201A-CF5C-34CA12570E62}"/>
              </a:ext>
            </a:extLst>
          </p:cNvPr>
          <p:cNvSpPr>
            <a:spLocks noGrp="1"/>
          </p:cNvSpPr>
          <p:nvPr>
            <p:ph type="body" sz="quarter" idx="10"/>
          </p:nvPr>
        </p:nvSpPr>
        <p:spPr/>
        <p:txBody>
          <a:bodyPr/>
          <a:lstStyle/>
          <a:p>
            <a:r>
              <a:rPr lang="en-US" dirty="0"/>
              <a:t>MPI, SHMEM – interposition library to intercept all MPI calls</a:t>
            </a:r>
          </a:p>
          <a:p>
            <a:r>
              <a:rPr lang="en-US" dirty="0"/>
              <a:t>OpenMP – OMPT support (provided by all compilers except GCC), including target offload support</a:t>
            </a:r>
          </a:p>
          <a:p>
            <a:r>
              <a:rPr lang="en-US" dirty="0" err="1"/>
              <a:t>OpenACC</a:t>
            </a:r>
            <a:r>
              <a:rPr lang="en-US" dirty="0"/>
              <a:t> – callback API similar to OpenMP</a:t>
            </a:r>
          </a:p>
          <a:p>
            <a:r>
              <a:rPr lang="en-US" dirty="0"/>
              <a:t>CUDA – measurement support through CUPTI, NVML libraries</a:t>
            </a:r>
          </a:p>
          <a:p>
            <a:r>
              <a:rPr lang="en-US" dirty="0"/>
              <a:t>HIP – measurement support through </a:t>
            </a:r>
            <a:r>
              <a:rPr lang="en-US" dirty="0" err="1"/>
              <a:t>Rocprofiler</a:t>
            </a:r>
            <a:r>
              <a:rPr lang="en-US" dirty="0"/>
              <a:t>, </a:t>
            </a:r>
            <a:r>
              <a:rPr lang="en-US" dirty="0" err="1"/>
              <a:t>Roctracer</a:t>
            </a:r>
            <a:r>
              <a:rPr lang="en-US" dirty="0"/>
              <a:t>, </a:t>
            </a:r>
            <a:r>
              <a:rPr lang="en-US" dirty="0" err="1"/>
              <a:t>Rocm</a:t>
            </a:r>
            <a:r>
              <a:rPr lang="en-US" dirty="0"/>
              <a:t>-SMI libraries</a:t>
            </a:r>
          </a:p>
          <a:p>
            <a:r>
              <a:rPr lang="en-US" dirty="0"/>
              <a:t>SYCL/Level0 – support provided through SYCL, Level0 APIs</a:t>
            </a:r>
          </a:p>
          <a:p>
            <a:r>
              <a:rPr lang="en-US" dirty="0"/>
              <a:t>Python – integration with </a:t>
            </a:r>
            <a:r>
              <a:rPr lang="en-US" dirty="0" err="1"/>
              <a:t>cProfile</a:t>
            </a:r>
            <a:r>
              <a:rPr lang="en-US" dirty="0"/>
              <a:t>, updated support in development for Python 3.12+</a:t>
            </a:r>
          </a:p>
        </p:txBody>
      </p:sp>
    </p:spTree>
    <p:extLst>
      <p:ext uri="{BB962C8B-B14F-4D97-AF65-F5344CB8AC3E}">
        <p14:creationId xmlns:p14="http://schemas.microsoft.com/office/powerpoint/2010/main" val="2064712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0530-18AA-A6A6-A73A-026EE443F215}"/>
              </a:ext>
            </a:extLst>
          </p:cNvPr>
          <p:cNvSpPr>
            <a:spLocks noGrp="1"/>
          </p:cNvSpPr>
          <p:nvPr>
            <p:ph type="ctrTitle"/>
          </p:nvPr>
        </p:nvSpPr>
        <p:spPr/>
        <p:txBody>
          <a:bodyPr/>
          <a:lstStyle/>
          <a:p>
            <a:r>
              <a:rPr lang="en-US" dirty="0"/>
              <a:t>Using TAU on Frontier</a:t>
            </a:r>
          </a:p>
        </p:txBody>
      </p:sp>
      <p:sp>
        <p:nvSpPr>
          <p:cNvPr id="3" name="Text Placeholder 2">
            <a:extLst>
              <a:ext uri="{FF2B5EF4-FFF2-40B4-BE49-F238E27FC236}">
                <a16:creationId xmlns:a16="http://schemas.microsoft.com/office/drawing/2014/main" id="{3B2ED7B8-C75F-757C-AC6D-55B09917E9D0}"/>
              </a:ext>
            </a:extLst>
          </p:cNvPr>
          <p:cNvSpPr>
            <a:spLocks noGrp="1"/>
          </p:cNvSpPr>
          <p:nvPr>
            <p:ph type="body" sz="quarter" idx="10"/>
          </p:nvPr>
        </p:nvSpPr>
        <p:spPr/>
        <p:txBody>
          <a:bodyPr/>
          <a:lstStyle/>
          <a:p>
            <a:r>
              <a:rPr lang="en-US" dirty="0">
                <a:latin typeface="Courier New" panose="02070309020205020404" pitchFamily="49" charset="0"/>
                <a:cs typeface="Courier New" panose="02070309020205020404" pitchFamily="49" charset="0"/>
              </a:rPr>
              <a:t>module load tau</a:t>
            </a:r>
          </a:p>
          <a:p>
            <a:r>
              <a:rPr lang="en-US" sz="2000" dirty="0" err="1">
                <a:latin typeface="Courier New" panose="02070309020205020404" pitchFamily="49" charset="0"/>
                <a:cs typeface="Courier New" panose="02070309020205020404" pitchFamily="49" charset="0"/>
              </a:rPr>
              <a:t>srun</a:t>
            </a:r>
            <a:r>
              <a:rPr lang="en-US" sz="2000" dirty="0">
                <a:latin typeface="Courier New" panose="02070309020205020404" pitchFamily="49" charset="0"/>
                <a:cs typeface="Courier New" panose="02070309020205020404" pitchFamily="49" charset="0"/>
              </a:rPr>
              <a:t> &lt;</a:t>
            </a:r>
            <a:r>
              <a:rPr lang="en-US" sz="2000" dirty="0" err="1">
                <a:latin typeface="Courier New" panose="02070309020205020404" pitchFamily="49" charset="0"/>
                <a:cs typeface="Courier New" panose="02070309020205020404" pitchFamily="49" charset="0"/>
              </a:rPr>
              <a:t>srun</a:t>
            </a:r>
            <a:r>
              <a:rPr lang="en-US" sz="2000" dirty="0">
                <a:latin typeface="Courier New" panose="02070309020205020404" pitchFamily="49" charset="0"/>
                <a:cs typeface="Courier New" panose="02070309020205020404" pitchFamily="49" charset="0"/>
              </a:rPr>
              <a:t> options&gt; </a:t>
            </a:r>
            <a:r>
              <a:rPr lang="en-US" sz="2000" dirty="0" err="1">
                <a:latin typeface="Courier New" panose="02070309020205020404" pitchFamily="49" charset="0"/>
                <a:cs typeface="Courier New" panose="02070309020205020404" pitchFamily="49" charset="0"/>
              </a:rPr>
              <a:t>tau_exec</a:t>
            </a:r>
            <a:r>
              <a:rPr lang="en-US" sz="2000" dirty="0">
                <a:latin typeface="Courier New" panose="02070309020205020404" pitchFamily="49" charset="0"/>
                <a:cs typeface="Courier New" panose="02070309020205020404" pitchFamily="49" charset="0"/>
              </a:rPr>
              <a:t> -T &lt;config&gt; &lt;options&gt; </a:t>
            </a:r>
            <a:r>
              <a:rPr lang="en-US" sz="2000" dirty="0" err="1">
                <a:latin typeface="Courier New" panose="02070309020205020404" pitchFamily="49" charset="0"/>
                <a:cs typeface="Courier New" panose="02070309020205020404" pitchFamily="49" charset="0"/>
              </a:rPr>
              <a:t>your_executable</a:t>
            </a:r>
            <a:endParaRPr lang="en-US" sz="2000" dirty="0">
              <a:latin typeface="Courier New" panose="02070309020205020404" pitchFamily="49" charset="0"/>
              <a:cs typeface="Courier New" panose="02070309020205020404" pitchFamily="49" charset="0"/>
            </a:endParaRPr>
          </a:p>
          <a:p>
            <a:r>
              <a:rPr lang="en-US" dirty="0"/>
              <a:t>Useful options:</a:t>
            </a:r>
          </a:p>
          <a:p>
            <a:pPr marL="457200" lvl="1" indent="0">
              <a:buNone/>
            </a:pPr>
            <a:r>
              <a:rPr lang="en-US" dirty="0">
                <a:latin typeface="Courier New" panose="02070309020205020404" pitchFamily="49" charset="0"/>
                <a:cs typeface="Courier New" panose="02070309020205020404" pitchFamily="49" charset="0"/>
              </a:rPr>
              <a:t>-io</a:t>
            </a:r>
            <a:r>
              <a:rPr lang="en-US" dirty="0"/>
              <a:t> : track I/O operations</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rocm</a:t>
            </a:r>
            <a:r>
              <a:rPr lang="en-US" dirty="0"/>
              <a:t> : enables HIP profiling support</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cuda</a:t>
            </a:r>
            <a:r>
              <a:rPr lang="en-US" dirty="0"/>
              <a:t> : enables CUDA profiling support</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ompt</a:t>
            </a:r>
            <a:r>
              <a:rPr lang="en-US" dirty="0"/>
              <a:t> : enables OpenMP Tools support (most compilers, not GCC)</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ebs</a:t>
            </a:r>
            <a:r>
              <a:rPr lang="en-US" dirty="0"/>
              <a:t> : enables sampling support</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ebs_period</a:t>
            </a:r>
            <a:r>
              <a:rPr lang="en-US" dirty="0">
                <a:latin typeface="Courier New" panose="02070309020205020404" pitchFamily="49" charset="0"/>
                <a:cs typeface="Courier New" panose="02070309020205020404" pitchFamily="49" charset="0"/>
              </a:rPr>
              <a:t>=&lt;count&gt;</a:t>
            </a:r>
            <a:r>
              <a:rPr lang="en-US" dirty="0"/>
              <a:t> : Sampling period in microseconds (default 10000)</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ebs_resolution</a:t>
            </a:r>
            <a:r>
              <a:rPr lang="en-US" dirty="0">
                <a:latin typeface="Courier New" panose="02070309020205020404" pitchFamily="49" charset="0"/>
                <a:cs typeface="Courier New" panose="02070309020205020404" pitchFamily="49" charset="0"/>
              </a:rPr>
              <a:t>=&lt;</a:t>
            </a:r>
            <a:r>
              <a:rPr lang="en-US" dirty="0" err="1">
                <a:latin typeface="Courier New" panose="02070309020205020404" pitchFamily="49" charset="0"/>
                <a:cs typeface="Courier New" panose="02070309020205020404" pitchFamily="49" charset="0"/>
              </a:rPr>
              <a:t>file|function|line</a:t>
            </a:r>
            <a:r>
              <a:rPr lang="en-US" dirty="0">
                <a:latin typeface="Courier New" panose="02070309020205020404" pitchFamily="49" charset="0"/>
                <a:cs typeface="Courier New" panose="02070309020205020404" pitchFamily="49" charset="0"/>
              </a:rPr>
              <a:t>&gt;</a:t>
            </a:r>
            <a:r>
              <a:rPr lang="en-US" dirty="0"/>
              <a:t> : choose sampling granularity</a:t>
            </a:r>
          </a:p>
          <a:p>
            <a:pPr marL="457200" lvl="1" indent="0">
              <a:buNone/>
            </a:pPr>
            <a:r>
              <a:rPr lang="en-US" dirty="0">
                <a:latin typeface="Courier New" panose="02070309020205020404" pitchFamily="49" charset="0"/>
                <a:cs typeface="Courier New" panose="02070309020205020404" pitchFamily="49" charset="0"/>
              </a:rPr>
              <a:t>-monitoring</a:t>
            </a:r>
            <a:r>
              <a:rPr lang="en-US" dirty="0"/>
              <a:t> : enables periodic monitoring of system resources (a la </a:t>
            </a:r>
            <a:r>
              <a:rPr lang="en-US" dirty="0" err="1"/>
              <a:t>ZeroSum</a:t>
            </a:r>
            <a:r>
              <a:rPr lang="en-US" dirty="0"/>
              <a:t>)</a:t>
            </a:r>
          </a:p>
          <a:p>
            <a:r>
              <a:rPr lang="en-US" dirty="0">
                <a:latin typeface="Courier New" panose="02070309020205020404" pitchFamily="49" charset="0"/>
                <a:cs typeface="Courier New" panose="02070309020205020404" pitchFamily="49" charset="0"/>
              </a:rPr>
              <a:t>tau-config --list-matching</a:t>
            </a:r>
            <a:r>
              <a:rPr lang="en-US" dirty="0"/>
              <a:t> : shows installed TAU configurations</a:t>
            </a:r>
          </a:p>
          <a:p>
            <a:endParaRPr lang="en-US" dirty="0"/>
          </a:p>
        </p:txBody>
      </p:sp>
    </p:spTree>
    <p:extLst>
      <p:ext uri="{BB962C8B-B14F-4D97-AF65-F5344CB8AC3E}">
        <p14:creationId xmlns:p14="http://schemas.microsoft.com/office/powerpoint/2010/main" val="3076781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A372-1F46-10BF-F283-38444B96D421}"/>
              </a:ext>
            </a:extLst>
          </p:cNvPr>
          <p:cNvSpPr>
            <a:spLocks noGrp="1"/>
          </p:cNvSpPr>
          <p:nvPr>
            <p:ph type="ctrTitle"/>
          </p:nvPr>
        </p:nvSpPr>
        <p:spPr/>
        <p:txBody>
          <a:bodyPr/>
          <a:lstStyle/>
          <a:p>
            <a:r>
              <a:rPr lang="en-US" dirty="0" err="1"/>
              <a:t>Kokkos</a:t>
            </a:r>
            <a:r>
              <a:rPr lang="en-US" dirty="0"/>
              <a:t> support in TAU</a:t>
            </a:r>
          </a:p>
        </p:txBody>
      </p:sp>
      <p:sp>
        <p:nvSpPr>
          <p:cNvPr id="3" name="Text Placeholder 2">
            <a:extLst>
              <a:ext uri="{FF2B5EF4-FFF2-40B4-BE49-F238E27FC236}">
                <a16:creationId xmlns:a16="http://schemas.microsoft.com/office/drawing/2014/main" id="{A063D198-23EB-1FE7-1DC9-A67D12E106BC}"/>
              </a:ext>
            </a:extLst>
          </p:cNvPr>
          <p:cNvSpPr>
            <a:spLocks noGrp="1"/>
          </p:cNvSpPr>
          <p:nvPr>
            <p:ph type="body" sz="quarter" idx="10"/>
          </p:nvPr>
        </p:nvSpPr>
        <p:spPr>
          <a:xfrm>
            <a:off x="328129" y="965771"/>
            <a:ext cx="11444768" cy="4969499"/>
          </a:xfrm>
        </p:spPr>
        <p:txBody>
          <a:bodyPr/>
          <a:lstStyle/>
          <a:p>
            <a:r>
              <a:rPr lang="en-US" sz="2400" dirty="0"/>
              <a:t>TAU implements the </a:t>
            </a:r>
            <a:r>
              <a:rPr lang="en-US" sz="2400" dirty="0" err="1"/>
              <a:t>Kokkos</a:t>
            </a:r>
            <a:r>
              <a:rPr lang="en-US" sz="2400" dirty="0"/>
              <a:t> Profiling API (</a:t>
            </a:r>
            <a:r>
              <a:rPr lang="en-US" sz="2400" dirty="0" err="1">
                <a:latin typeface="Courier New" panose="02070309020205020404" pitchFamily="49" charset="0"/>
                <a:cs typeface="Courier New" panose="02070309020205020404" pitchFamily="49" charset="0"/>
              </a:rPr>
              <a:t>Kokkos_Profiling_C_Interface.h</a:t>
            </a:r>
            <a:r>
              <a:rPr lang="en-US" sz="2400" dirty="0"/>
              <a:t>)</a:t>
            </a:r>
          </a:p>
          <a:p>
            <a:r>
              <a:rPr lang="en-US" sz="2400" dirty="0"/>
              <a:t>TAU sets an environment variable KOKKOS_TOOLS_LIBS to tell </a:t>
            </a:r>
            <a:r>
              <a:rPr lang="en-US" sz="2400" dirty="0" err="1"/>
              <a:t>Kokkos</a:t>
            </a:r>
            <a:r>
              <a:rPr lang="en-US" sz="2400" dirty="0"/>
              <a:t> that it should enable profiling and enable function callbacks to the TAU implementations</a:t>
            </a:r>
          </a:p>
          <a:p>
            <a:r>
              <a:rPr lang="en-US" sz="2400" dirty="0"/>
              <a:t>TAU implements</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init|finalize</a:t>
            </a:r>
            <a:r>
              <a:rPr lang="en-US" dirty="0">
                <a:latin typeface="Courier New" panose="02070309020205020404" pitchFamily="49" charset="0"/>
                <a:cs typeface="Courier New" panose="02070309020205020404" pitchFamily="49" charset="0"/>
              </a:rPr>
              <a:t>]_library</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begin|end</a:t>
            </a:r>
            <a:r>
              <a:rPr lang="en-US" dirty="0">
                <a:latin typeface="Courier New" panose="02070309020205020404" pitchFamily="49" charset="0"/>
                <a:cs typeface="Courier New" panose="02070309020205020404" pitchFamily="49" charset="0"/>
              </a:rPr>
              <a:t>]_parallel_[</a:t>
            </a:r>
            <a:r>
              <a:rPr lang="en-US" dirty="0" err="1">
                <a:latin typeface="Courier New" panose="02070309020205020404" pitchFamily="49" charset="0"/>
                <a:cs typeface="Courier New" panose="02070309020205020404" pitchFamily="49" charset="0"/>
              </a:rPr>
              <a:t>for|scan|reduce</a:t>
            </a:r>
            <a:r>
              <a:rPr lang="en-US" dirty="0">
                <a:latin typeface="Courier New" panose="02070309020205020404" pitchFamily="49" charset="0"/>
                <a:cs typeface="Courier New" panose="02070309020205020404" pitchFamily="49" charset="0"/>
              </a:rPr>
              <a:t>]</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push|pop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profile_region</a:t>
            </a:r>
            <a:endParaRPr lang="en-US" dirty="0">
              <a:latin typeface="Courier New" panose="02070309020205020404" pitchFamily="49" charset="0"/>
              <a:cs typeface="Courier New" panose="02070309020205020404" pitchFamily="49" charset="0"/>
            </a:endParaRPr>
          </a:p>
          <a:p>
            <a:r>
              <a:rPr lang="en-US" sz="2400" dirty="0">
                <a:ea typeface="Source Sans Pro" panose="020B0503030403020204" pitchFamily="34" charset="0"/>
                <a:cs typeface="Courier New" panose="02070309020205020404" pitchFamily="49" charset="0"/>
              </a:rPr>
              <a:t>Names for regions are passed to the tools to provide intelligent labels</a:t>
            </a:r>
          </a:p>
          <a:p>
            <a:r>
              <a:rPr lang="en-US" sz="2400" dirty="0">
                <a:ea typeface="Source Sans Pro" panose="020B0503030403020204" pitchFamily="34" charset="0"/>
                <a:cs typeface="Courier New" panose="02070309020205020404" pitchFamily="49" charset="0"/>
              </a:rPr>
              <a:t>In addition, TAU also implements support for native </a:t>
            </a:r>
            <a:r>
              <a:rPr lang="en-US" sz="2400" dirty="0" err="1">
                <a:ea typeface="Source Sans Pro" panose="020B0503030403020204" pitchFamily="34" charset="0"/>
                <a:cs typeface="Courier New" panose="02070309020205020404" pitchFamily="49" charset="0"/>
              </a:rPr>
              <a:t>Pthreads</a:t>
            </a:r>
            <a:r>
              <a:rPr lang="en-US" sz="2400" dirty="0">
                <a:ea typeface="Source Sans Pro" panose="020B0503030403020204" pitchFamily="34" charset="0"/>
                <a:cs typeface="Courier New" panose="02070309020205020404" pitchFamily="49" charset="0"/>
              </a:rPr>
              <a:t>, OpenMP, </a:t>
            </a:r>
            <a:r>
              <a:rPr lang="en-US" sz="2400" dirty="0" err="1">
                <a:ea typeface="Source Sans Pro" panose="020B0503030403020204" pitchFamily="34" charset="0"/>
                <a:cs typeface="Courier New" panose="02070309020205020404" pitchFamily="49" charset="0"/>
              </a:rPr>
              <a:t>OpenACC</a:t>
            </a:r>
            <a:r>
              <a:rPr lang="en-US" sz="2400" dirty="0">
                <a:ea typeface="Source Sans Pro" panose="020B0503030403020204" pitchFamily="34" charset="0"/>
                <a:cs typeface="Courier New" panose="02070309020205020404" pitchFamily="49" charset="0"/>
              </a:rPr>
              <a:t>, CUDA, HIP, SYCL back-end measurement – no code changes necessary</a:t>
            </a:r>
          </a:p>
          <a:p>
            <a:r>
              <a:rPr lang="en-US" sz="2400" dirty="0"/>
              <a:t>Raja support: if you have a Raja application, and Raja is configured with                                        </a:t>
            </a:r>
            <a:r>
              <a:rPr lang="en-US" sz="2400" dirty="0">
                <a:latin typeface="Courier New" panose="02070309020205020404" pitchFamily="49" charset="0"/>
                <a:cs typeface="Courier New" panose="02070309020205020404" pitchFamily="49" charset="0"/>
              </a:rPr>
              <a:t>-DRAJA_ENABLE_RUNTIME_PLUGINS</a:t>
            </a:r>
            <a:r>
              <a:rPr lang="en-US" sz="2400" dirty="0"/>
              <a:t>, Raja implements the same callback API</a:t>
            </a:r>
          </a:p>
        </p:txBody>
      </p:sp>
    </p:spTree>
    <p:extLst>
      <p:ext uri="{BB962C8B-B14F-4D97-AF65-F5344CB8AC3E}">
        <p14:creationId xmlns:p14="http://schemas.microsoft.com/office/powerpoint/2010/main" val="3663124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dirty="0"/>
              <a:t>TAU Example – </a:t>
            </a:r>
            <a:r>
              <a:rPr lang="en-US" dirty="0" err="1"/>
              <a:t>Kokkos</a:t>
            </a:r>
            <a:r>
              <a:rPr lang="en-US" dirty="0"/>
              <a:t> </a:t>
            </a:r>
            <a:r>
              <a:rPr lang="en-US" dirty="0" err="1"/>
              <a:t>Lulesh</a:t>
            </a:r>
            <a:r>
              <a:rPr lang="en-US" dirty="0"/>
              <a:t> (from </a:t>
            </a:r>
            <a:r>
              <a:rPr lang="en-US" dirty="0" err="1"/>
              <a:t>kokkos-miniapps</a:t>
            </a:r>
            <a:r>
              <a:rPr lang="en-US" dirty="0"/>
              <a:t>)</a:t>
            </a:r>
          </a:p>
        </p:txBody>
      </p:sp>
      <p:pic>
        <p:nvPicPr>
          <p:cNvPr id="5" name="Picture 4">
            <a:extLst>
              <a:ext uri="{FF2B5EF4-FFF2-40B4-BE49-F238E27FC236}">
                <a16:creationId xmlns:a16="http://schemas.microsoft.com/office/drawing/2014/main" id="{EA1D0F17-2669-8D6F-83E4-89DB711DBE5B}"/>
              </a:ext>
            </a:extLst>
          </p:cNvPr>
          <p:cNvPicPr>
            <a:picLocks noChangeAspect="1"/>
          </p:cNvPicPr>
          <p:nvPr/>
        </p:nvPicPr>
        <p:blipFill>
          <a:blip r:embed="rId2"/>
          <a:stretch>
            <a:fillRect/>
          </a:stretch>
        </p:blipFill>
        <p:spPr>
          <a:xfrm>
            <a:off x="6096000" y="1104900"/>
            <a:ext cx="6096000" cy="4112671"/>
          </a:xfrm>
          <a:prstGeom prst="rect">
            <a:avLst/>
          </a:prstGeom>
        </p:spPr>
      </p:pic>
      <p:pic>
        <p:nvPicPr>
          <p:cNvPr id="7" name="Picture 6">
            <a:extLst>
              <a:ext uri="{FF2B5EF4-FFF2-40B4-BE49-F238E27FC236}">
                <a16:creationId xmlns:a16="http://schemas.microsoft.com/office/drawing/2014/main" id="{8C9E8AAE-62CF-B0C0-6E1C-AE64737FA4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1" y="1104900"/>
            <a:ext cx="6070289" cy="4074129"/>
          </a:xfrm>
          <a:prstGeom prst="rect">
            <a:avLst/>
          </a:prstGeom>
        </p:spPr>
      </p:pic>
      <p:sp>
        <p:nvSpPr>
          <p:cNvPr id="8" name="TextBox 7">
            <a:extLst>
              <a:ext uri="{FF2B5EF4-FFF2-40B4-BE49-F238E27FC236}">
                <a16:creationId xmlns:a16="http://schemas.microsoft.com/office/drawing/2014/main" id="{CDBA2D6B-D323-AC95-E625-64658C397223}"/>
              </a:ext>
            </a:extLst>
          </p:cNvPr>
          <p:cNvSpPr txBox="1"/>
          <p:nvPr/>
        </p:nvSpPr>
        <p:spPr>
          <a:xfrm>
            <a:off x="1600074" y="5507623"/>
            <a:ext cx="2921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Main thread launching kernels</a:t>
            </a:r>
          </a:p>
        </p:txBody>
      </p:sp>
      <p:sp>
        <p:nvSpPr>
          <p:cNvPr id="9" name="TextBox 8">
            <a:extLst>
              <a:ext uri="{FF2B5EF4-FFF2-40B4-BE49-F238E27FC236}">
                <a16:creationId xmlns:a16="http://schemas.microsoft.com/office/drawing/2014/main" id="{AC523427-9CA6-DD62-980A-3AD185C0B8DB}"/>
              </a:ext>
            </a:extLst>
          </p:cNvPr>
          <p:cNvSpPr txBox="1"/>
          <p:nvPr/>
        </p:nvSpPr>
        <p:spPr>
          <a:xfrm>
            <a:off x="7558476" y="5498465"/>
            <a:ext cx="317104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Virtual thread with CUDA activity</a:t>
            </a:r>
          </a:p>
        </p:txBody>
      </p:sp>
      <p:sp>
        <p:nvSpPr>
          <p:cNvPr id="10" name="TextBox 9">
            <a:extLst>
              <a:ext uri="{FF2B5EF4-FFF2-40B4-BE49-F238E27FC236}">
                <a16:creationId xmlns:a16="http://schemas.microsoft.com/office/drawing/2014/main" id="{E5254A1E-CE67-F56C-DA0A-6EB6F9838CA6}"/>
              </a:ext>
            </a:extLst>
          </p:cNvPr>
          <p:cNvSpPr txBox="1"/>
          <p:nvPr/>
        </p:nvSpPr>
        <p:spPr>
          <a:xfrm>
            <a:off x="3174438" y="6174771"/>
            <a:ext cx="6455699"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Intel Xeon system with NVIDIA A100, size 256, 100 iterations, one rank</a:t>
            </a:r>
          </a:p>
        </p:txBody>
      </p:sp>
    </p:spTree>
    <p:extLst>
      <p:ext uri="{BB962C8B-B14F-4D97-AF65-F5344CB8AC3E}">
        <p14:creationId xmlns:p14="http://schemas.microsoft.com/office/powerpoint/2010/main" val="3428617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APEX:</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APEX performance measurement and runtime auto tuning</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2910729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6;gf185c03650_0_14">
            <a:extLst>
              <a:ext uri="{FF2B5EF4-FFF2-40B4-BE49-F238E27FC236}">
                <a16:creationId xmlns:a16="http://schemas.microsoft.com/office/drawing/2014/main" id="{2158697D-66EF-E846-237D-180120638AE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59616" y="879835"/>
            <a:ext cx="5306150" cy="2585857"/>
          </a:xfrm>
          <a:prstGeom prst="rect">
            <a:avLst/>
          </a:prstGeom>
          <a:noFill/>
          <a:ln>
            <a:noFill/>
          </a:ln>
        </p:spPr>
      </p:pic>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sz="3200" dirty="0"/>
              <a:t>Autonomic Performance Environment for </a:t>
            </a:r>
            <a:r>
              <a:rPr lang="en-US" sz="3200" dirty="0" err="1"/>
              <a:t>Exascale</a:t>
            </a:r>
            <a:r>
              <a:rPr lang="en-US" sz="3200" dirty="0"/>
              <a:t> (APEX)</a:t>
            </a:r>
          </a:p>
        </p:txBody>
      </p:sp>
      <p:sp>
        <p:nvSpPr>
          <p:cNvPr id="3" name="Text Placeholder 2">
            <a:extLst>
              <a:ext uri="{FF2B5EF4-FFF2-40B4-BE49-F238E27FC236}">
                <a16:creationId xmlns:a16="http://schemas.microsoft.com/office/drawing/2014/main" id="{F8013671-EAB3-DFB2-8803-FF6C2585A018}"/>
              </a:ext>
            </a:extLst>
          </p:cNvPr>
          <p:cNvSpPr>
            <a:spLocks noGrp="1"/>
          </p:cNvSpPr>
          <p:nvPr>
            <p:ph type="body" sz="quarter" idx="10"/>
          </p:nvPr>
        </p:nvSpPr>
        <p:spPr/>
        <p:txBody>
          <a:bodyPr/>
          <a:lstStyle/>
          <a:p>
            <a:r>
              <a:rPr lang="en-US" sz="2400" dirty="0"/>
              <a:t>Autonomic Performance Environment for </a:t>
            </a:r>
            <a:r>
              <a:rPr lang="en-US" sz="2400" dirty="0" err="1"/>
              <a:t>eXascale</a:t>
            </a:r>
            <a:endParaRPr lang="en-US" sz="2400" dirty="0"/>
          </a:p>
          <a:p>
            <a:r>
              <a:rPr lang="en-US" sz="2400" dirty="0"/>
              <a:t>Performance Measurement</a:t>
            </a:r>
          </a:p>
          <a:p>
            <a:r>
              <a:rPr lang="en-US" sz="2400" b="1" dirty="0"/>
              <a:t>Runtime Adaptation</a:t>
            </a:r>
          </a:p>
          <a:p>
            <a:r>
              <a:rPr lang="en-US" sz="2400" dirty="0"/>
              <a:t>Designed for AMT runtimes (originally HPX)</a:t>
            </a:r>
          </a:p>
          <a:p>
            <a:pPr lvl="1"/>
            <a:r>
              <a:rPr lang="en-US" dirty="0"/>
              <a:t>but works with conventional parallel models</a:t>
            </a:r>
          </a:p>
          <a:p>
            <a:r>
              <a:rPr lang="en-US" sz="2400" dirty="0"/>
              <a:t>Focus on </a:t>
            </a:r>
            <a:r>
              <a:rPr lang="en-US" sz="2400" b="1" dirty="0"/>
              <a:t>task dependency</a:t>
            </a:r>
            <a:r>
              <a:rPr lang="en-US" sz="2400" dirty="0"/>
              <a:t> graph, not calling context graph</a:t>
            </a:r>
          </a:p>
          <a:p>
            <a:r>
              <a:rPr lang="en-US" sz="2400" dirty="0"/>
              <a:t>Supports HPX, C/C++ threads, OpenMP, </a:t>
            </a:r>
            <a:r>
              <a:rPr lang="en-US" sz="2400" dirty="0" err="1"/>
              <a:t>OpenACC</a:t>
            </a:r>
            <a:r>
              <a:rPr lang="en-US" sz="2400" dirty="0"/>
              <a:t>, </a:t>
            </a:r>
            <a:r>
              <a:rPr lang="en-US" sz="2400" dirty="0" err="1"/>
              <a:t>Kokkos</a:t>
            </a:r>
            <a:r>
              <a:rPr lang="en-US" sz="2400" dirty="0"/>
              <a:t>, Raja, CUDA, HIP, SYCL, </a:t>
            </a:r>
            <a:r>
              <a:rPr lang="en-US" sz="2400" dirty="0" err="1"/>
              <a:t>StarPU</a:t>
            </a:r>
            <a:r>
              <a:rPr lang="en-US" sz="2400" dirty="0"/>
              <a:t>... Working on Iris, </a:t>
            </a:r>
            <a:r>
              <a:rPr lang="en-US" sz="2400" dirty="0" err="1"/>
              <a:t>PaRSEC</a:t>
            </a:r>
            <a:endParaRPr lang="en-US" sz="2400" dirty="0"/>
          </a:p>
          <a:p>
            <a:r>
              <a:rPr lang="en-US" sz="2400" dirty="0">
                <a:hlinkClick r:id="rId3"/>
              </a:rPr>
              <a:t>https://github.com/UO-OACISS/apex</a:t>
            </a:r>
            <a:r>
              <a:rPr lang="en-US" sz="2400" dirty="0"/>
              <a:t> and </a:t>
            </a:r>
            <a:r>
              <a:rPr lang="en-US" sz="2400" dirty="0">
                <a:hlinkClick r:id="rId4"/>
              </a:rPr>
              <a:t>https://github.com/khuck/apex-tutorial</a:t>
            </a:r>
            <a:r>
              <a:rPr lang="en-US" sz="2400" dirty="0"/>
              <a:t> </a:t>
            </a:r>
          </a:p>
          <a:p>
            <a:r>
              <a:rPr lang="en-US" sz="2400" dirty="0"/>
              <a:t>Active Harmony* (</a:t>
            </a:r>
            <a:r>
              <a:rPr lang="en-US" sz="2400" dirty="0" err="1"/>
              <a:t>Nelder</a:t>
            </a:r>
            <a:r>
              <a:rPr lang="en-US" sz="2400" dirty="0"/>
              <a:t> Mead), simulated annealing, genetic search, hill climbing, native </a:t>
            </a:r>
            <a:r>
              <a:rPr lang="en-US" sz="2400" dirty="0" err="1"/>
              <a:t>Nelder</a:t>
            </a:r>
            <a:r>
              <a:rPr lang="en-US" sz="2400" dirty="0"/>
              <a:t>-Mead for parametric search methods</a:t>
            </a:r>
          </a:p>
        </p:txBody>
      </p:sp>
      <p:pic>
        <p:nvPicPr>
          <p:cNvPr id="5" name="Google Shape;138;gf185c03650_0_14">
            <a:extLst>
              <a:ext uri="{FF2B5EF4-FFF2-40B4-BE49-F238E27FC236}">
                <a16:creationId xmlns:a16="http://schemas.microsoft.com/office/drawing/2014/main" id="{C17AAFE0-CAED-917A-4FE9-789781A7F54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477880" y="783764"/>
            <a:ext cx="1453810" cy="642272"/>
          </a:xfrm>
          <a:prstGeom prst="rect">
            <a:avLst/>
          </a:prstGeom>
          <a:noFill/>
          <a:ln>
            <a:noFill/>
          </a:ln>
        </p:spPr>
      </p:pic>
      <p:sp>
        <p:nvSpPr>
          <p:cNvPr id="6" name="TextBox 5">
            <a:extLst>
              <a:ext uri="{FF2B5EF4-FFF2-40B4-BE49-F238E27FC236}">
                <a16:creationId xmlns:a16="http://schemas.microsoft.com/office/drawing/2014/main" id="{61B46D61-70A0-BB12-5E3F-24BF350FBD17}"/>
              </a:ext>
            </a:extLst>
          </p:cNvPr>
          <p:cNvSpPr txBox="1"/>
          <p:nvPr/>
        </p:nvSpPr>
        <p:spPr>
          <a:xfrm>
            <a:off x="3005083" y="5612104"/>
            <a:ext cx="8885312"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hlinkClick r:id="rId6"/>
              </a:rPr>
              <a:t>https://doi.org/10.1109/ESPM256814.2022.00008</a:t>
            </a:r>
            <a:r>
              <a:rPr lang="en-US" dirty="0">
                <a:latin typeface="Source Sans Pro" panose="020B0503030403020204" pitchFamily="34" charset="0"/>
                <a:ea typeface="Source Sans Pro" panose="020B0503030403020204" pitchFamily="34" charset="0"/>
              </a:rPr>
              <a:t> : “</a:t>
            </a:r>
            <a:r>
              <a:rPr lang="en-US" i="0" u="none" strike="noStrike" dirty="0">
                <a:solidFill>
                  <a:srgbClr val="333333"/>
                </a:solidFill>
                <a:effectLst/>
                <a:latin typeface="Source Sans Pro" panose="020B0503030403020204" pitchFamily="34" charset="0"/>
                <a:ea typeface="Source Sans Pro" panose="020B0503030403020204" pitchFamily="34" charset="0"/>
              </a:rPr>
              <a:t>Broad Performance Measurement Support for Asynchronous Multi-Tasking with APEX”, Huck, ESPM, 2022</a:t>
            </a:r>
          </a:p>
        </p:txBody>
      </p:sp>
    </p:spTree>
    <p:extLst>
      <p:ext uri="{BB962C8B-B14F-4D97-AF65-F5344CB8AC3E}">
        <p14:creationId xmlns:p14="http://schemas.microsoft.com/office/powerpoint/2010/main" val="1421505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D918C6-B335-4D36-DC6D-92FD1B7FD39A}"/>
              </a:ext>
            </a:extLst>
          </p:cNvPr>
          <p:cNvSpPr>
            <a:spLocks noGrp="1"/>
          </p:cNvSpPr>
          <p:nvPr>
            <p:ph type="ctrTitle"/>
          </p:nvPr>
        </p:nvSpPr>
        <p:spPr/>
        <p:txBody>
          <a:bodyPr/>
          <a:lstStyle/>
          <a:p>
            <a:r>
              <a:rPr lang="en-US" sz="2800" dirty="0"/>
              <a:t>APEX example – Octo-Tiger (Octree astrophysics in HPX, </a:t>
            </a:r>
            <a:r>
              <a:rPr lang="en-US" sz="2800" dirty="0" err="1"/>
              <a:t>Kokkos</a:t>
            </a:r>
            <a:r>
              <a:rPr lang="en-US" sz="2800" dirty="0"/>
              <a:t>)</a:t>
            </a:r>
          </a:p>
        </p:txBody>
      </p:sp>
      <p:pic>
        <p:nvPicPr>
          <p:cNvPr id="5" name="Picture 4">
            <a:extLst>
              <a:ext uri="{FF2B5EF4-FFF2-40B4-BE49-F238E27FC236}">
                <a16:creationId xmlns:a16="http://schemas.microsoft.com/office/drawing/2014/main" id="{5995097F-19C0-3432-D6C8-EA1898439F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64" y="1806720"/>
            <a:ext cx="5782711" cy="1445678"/>
          </a:xfrm>
          <a:prstGeom prst="rect">
            <a:avLst/>
          </a:prstGeom>
        </p:spPr>
      </p:pic>
      <p:pic>
        <p:nvPicPr>
          <p:cNvPr id="6" name="Picture 5">
            <a:extLst>
              <a:ext uri="{FF2B5EF4-FFF2-40B4-BE49-F238E27FC236}">
                <a16:creationId xmlns:a16="http://schemas.microsoft.com/office/drawing/2014/main" id="{4737BBEA-8D9F-2501-25C4-2745A73871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64" y="780161"/>
            <a:ext cx="5782711" cy="1445678"/>
          </a:xfrm>
          <a:prstGeom prst="rect">
            <a:avLst/>
          </a:prstGeom>
        </p:spPr>
      </p:pic>
      <p:pic>
        <p:nvPicPr>
          <p:cNvPr id="7" name="Picture 6">
            <a:extLst>
              <a:ext uri="{FF2B5EF4-FFF2-40B4-BE49-F238E27FC236}">
                <a16:creationId xmlns:a16="http://schemas.microsoft.com/office/drawing/2014/main" id="{1B166F42-C20C-6EDC-C516-155B4C39E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0981" y="747148"/>
            <a:ext cx="4029835" cy="3312285"/>
          </a:xfrm>
          <a:prstGeom prst="rect">
            <a:avLst/>
          </a:prstGeom>
        </p:spPr>
      </p:pic>
      <p:pic>
        <p:nvPicPr>
          <p:cNvPr id="8" name="Picture 7">
            <a:extLst>
              <a:ext uri="{FF2B5EF4-FFF2-40B4-BE49-F238E27FC236}">
                <a16:creationId xmlns:a16="http://schemas.microsoft.com/office/drawing/2014/main" id="{E308FE1A-CCE2-605F-3E86-0DAC0D4016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7959" y="3547157"/>
            <a:ext cx="3988112" cy="3310843"/>
          </a:xfrm>
          <a:prstGeom prst="rect">
            <a:avLst/>
          </a:prstGeom>
        </p:spPr>
      </p:pic>
      <p:pic>
        <p:nvPicPr>
          <p:cNvPr id="9" name="Picture 8">
            <a:extLst>
              <a:ext uri="{FF2B5EF4-FFF2-40B4-BE49-F238E27FC236}">
                <a16:creationId xmlns:a16="http://schemas.microsoft.com/office/drawing/2014/main" id="{CFF2A8CE-08D9-E149-BAFF-3ABB6C6C21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185" y="3203141"/>
            <a:ext cx="5589564" cy="2791253"/>
          </a:xfrm>
          <a:prstGeom prst="rect">
            <a:avLst/>
          </a:prstGeom>
        </p:spPr>
      </p:pic>
      <p:sp>
        <p:nvSpPr>
          <p:cNvPr id="10" name="TextBox 9">
            <a:extLst>
              <a:ext uri="{FF2B5EF4-FFF2-40B4-BE49-F238E27FC236}">
                <a16:creationId xmlns:a16="http://schemas.microsoft.com/office/drawing/2014/main" id="{D446D357-8892-0C38-1634-EB6C177EA918}"/>
              </a:ext>
            </a:extLst>
          </p:cNvPr>
          <p:cNvSpPr txBox="1"/>
          <p:nvPr/>
        </p:nvSpPr>
        <p:spPr>
          <a:xfrm>
            <a:off x="2897697" y="5235783"/>
            <a:ext cx="4130262"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Comparing </a:t>
            </a:r>
            <a:r>
              <a:rPr lang="en-US" sz="1600" b="1" dirty="0" err="1">
                <a:latin typeface="Source Sans Pro" panose="020B0503030403020204" pitchFamily="34" charset="0"/>
                <a:ea typeface="Source Sans Pro" panose="020B0503030403020204" pitchFamily="34" charset="0"/>
              </a:rPr>
              <a:t>subgrid</a:t>
            </a:r>
            <a:r>
              <a:rPr lang="en-US" sz="1600" b="1" dirty="0">
                <a:latin typeface="Source Sans Pro" panose="020B0503030403020204" pitchFamily="34" charset="0"/>
                <a:ea typeface="Source Sans Pro" panose="020B0503030403020204" pitchFamily="34" charset="0"/>
              </a:rPr>
              <a:t> sizes and relative kernel performance with CUPTI device activity</a:t>
            </a:r>
          </a:p>
        </p:txBody>
      </p:sp>
      <p:sp>
        <p:nvSpPr>
          <p:cNvPr id="11" name="TextBox 10">
            <a:extLst>
              <a:ext uri="{FF2B5EF4-FFF2-40B4-BE49-F238E27FC236}">
                <a16:creationId xmlns:a16="http://schemas.microsoft.com/office/drawing/2014/main" id="{CF21AB1E-467D-977B-5F70-ADD829792F5B}"/>
              </a:ext>
            </a:extLst>
          </p:cNvPr>
          <p:cNvSpPr txBox="1"/>
          <p:nvPr/>
        </p:nvSpPr>
        <p:spPr>
          <a:xfrm>
            <a:off x="4424920" y="1122356"/>
            <a:ext cx="3816255"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Tracking GPU memory usage with CUPTI</a:t>
            </a:r>
          </a:p>
        </p:txBody>
      </p:sp>
      <p:sp>
        <p:nvSpPr>
          <p:cNvPr id="12" name="TextBox 11">
            <a:extLst>
              <a:ext uri="{FF2B5EF4-FFF2-40B4-BE49-F238E27FC236}">
                <a16:creationId xmlns:a16="http://schemas.microsoft.com/office/drawing/2014/main" id="{E7AFB405-F1E6-496C-8BD7-24BEF0676081}"/>
              </a:ext>
            </a:extLst>
          </p:cNvPr>
          <p:cNvSpPr txBox="1"/>
          <p:nvPr/>
        </p:nvSpPr>
        <p:spPr>
          <a:xfrm>
            <a:off x="3884818" y="1939952"/>
            <a:ext cx="42361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Monitoring GPU utilization with NVML library</a:t>
            </a:r>
          </a:p>
        </p:txBody>
      </p:sp>
      <p:sp>
        <p:nvSpPr>
          <p:cNvPr id="13" name="TextBox 12">
            <a:extLst>
              <a:ext uri="{FF2B5EF4-FFF2-40B4-BE49-F238E27FC236}">
                <a16:creationId xmlns:a16="http://schemas.microsoft.com/office/drawing/2014/main" id="{2A67B98A-03F0-9F99-40D6-C1681437E31E}"/>
              </a:ext>
            </a:extLst>
          </p:cNvPr>
          <p:cNvSpPr txBox="1"/>
          <p:nvPr/>
        </p:nvSpPr>
        <p:spPr>
          <a:xfrm>
            <a:off x="7656497" y="3230242"/>
            <a:ext cx="4029835"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Full task tree (above) and task graph (below) showing task dependencies</a:t>
            </a:r>
          </a:p>
        </p:txBody>
      </p:sp>
      <p:sp>
        <p:nvSpPr>
          <p:cNvPr id="14" name="TextBox 13">
            <a:extLst>
              <a:ext uri="{FF2B5EF4-FFF2-40B4-BE49-F238E27FC236}">
                <a16:creationId xmlns:a16="http://schemas.microsoft.com/office/drawing/2014/main" id="{F074C02E-9172-444D-0FB1-0B056E844A0B}"/>
              </a:ext>
            </a:extLst>
          </p:cNvPr>
          <p:cNvSpPr txBox="1"/>
          <p:nvPr/>
        </p:nvSpPr>
        <p:spPr>
          <a:xfrm>
            <a:off x="4332628" y="6004052"/>
            <a:ext cx="2623041" cy="400110"/>
          </a:xfrm>
          <a:prstGeom prst="rect">
            <a:avLst/>
          </a:prstGeom>
          <a:noFill/>
        </p:spPr>
        <p:txBody>
          <a:bodyPr wrap="square" rtlCol="0">
            <a:spAutoFit/>
          </a:bodyPr>
          <a:lstStyle/>
          <a:p>
            <a:r>
              <a:rPr lang="en-US" sz="1000" dirty="0">
                <a:hlinkClick r:id="rId7"/>
              </a:rPr>
              <a:t>https://github.com/STEllAR-GROUP/octotiger</a:t>
            </a:r>
            <a:r>
              <a:rPr lang="en-US" sz="1000" dirty="0"/>
              <a:t> </a:t>
            </a:r>
          </a:p>
          <a:p>
            <a:r>
              <a:rPr lang="en-US" sz="1000" dirty="0">
                <a:hlinkClick r:id="rId8"/>
              </a:rPr>
              <a:t>https://github.com/STEllAR-GROUP/hpx</a:t>
            </a:r>
            <a:r>
              <a:rPr lang="en-US" sz="1000" dirty="0"/>
              <a:t> </a:t>
            </a:r>
          </a:p>
        </p:txBody>
      </p:sp>
      <p:pic>
        <p:nvPicPr>
          <p:cNvPr id="15"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FA52333-3BB1-EA56-DF30-987E506F47C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0749" y="2357691"/>
            <a:ext cx="1687212" cy="17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1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10C85-1109-F04F-4055-FC5AD8A85F27}"/>
              </a:ext>
            </a:extLst>
          </p:cNvPr>
          <p:cNvPicPr>
            <a:picLocks noChangeAspect="1"/>
          </p:cNvPicPr>
          <p:nvPr/>
        </p:nvPicPr>
        <p:blipFill>
          <a:blip r:embed="rId2"/>
          <a:srcRect r="4499"/>
          <a:stretch/>
        </p:blipFill>
        <p:spPr>
          <a:xfrm>
            <a:off x="58984" y="696278"/>
            <a:ext cx="11587148" cy="6066508"/>
          </a:xfrm>
          <a:prstGeom prst="rect">
            <a:avLst/>
          </a:prstGeom>
        </p:spPr>
      </p:pic>
      <p:sp>
        <p:nvSpPr>
          <p:cNvPr id="2" name="Title 1">
            <a:extLst>
              <a:ext uri="{FF2B5EF4-FFF2-40B4-BE49-F238E27FC236}">
                <a16:creationId xmlns:a16="http://schemas.microsoft.com/office/drawing/2014/main" id="{F52ADDED-E097-5450-03F5-528383300C0B}"/>
              </a:ext>
            </a:extLst>
          </p:cNvPr>
          <p:cNvSpPr>
            <a:spLocks noGrp="1"/>
          </p:cNvSpPr>
          <p:nvPr>
            <p:ph type="ctrTitle"/>
          </p:nvPr>
        </p:nvSpPr>
        <p:spPr/>
        <p:txBody>
          <a:bodyPr/>
          <a:lstStyle/>
          <a:p>
            <a:r>
              <a:rPr lang="en-US" dirty="0" err="1"/>
              <a:t>Octotiger</a:t>
            </a:r>
            <a:r>
              <a:rPr lang="en-US" dirty="0"/>
              <a:t> (HPX) on </a:t>
            </a:r>
            <a:r>
              <a:rPr lang="en-US" dirty="0" err="1"/>
              <a:t>Fugaku</a:t>
            </a:r>
            <a:r>
              <a:rPr lang="en-US" dirty="0"/>
              <a:t> – concurrency sampling</a:t>
            </a:r>
          </a:p>
        </p:txBody>
      </p:sp>
      <p:sp>
        <p:nvSpPr>
          <p:cNvPr id="5" name="TextBox 4">
            <a:extLst>
              <a:ext uri="{FF2B5EF4-FFF2-40B4-BE49-F238E27FC236}">
                <a16:creationId xmlns:a16="http://schemas.microsoft.com/office/drawing/2014/main" id="{40E7E57A-EB37-ABAD-D6DA-BC8C7ABA5BAE}"/>
              </a:ext>
            </a:extLst>
          </p:cNvPr>
          <p:cNvSpPr txBox="1"/>
          <p:nvPr/>
        </p:nvSpPr>
        <p:spPr>
          <a:xfrm>
            <a:off x="3112698" y="3958132"/>
            <a:ext cx="6025586"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Periodic sampling of active timers scheduled by the HPX runtime</a:t>
            </a:r>
          </a:p>
        </p:txBody>
      </p:sp>
    </p:spTree>
    <p:extLst>
      <p:ext uri="{BB962C8B-B14F-4D97-AF65-F5344CB8AC3E}">
        <p14:creationId xmlns:p14="http://schemas.microsoft.com/office/powerpoint/2010/main" val="3987407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047FD-95D3-06A1-044F-B98E967BDF77}"/>
              </a:ext>
            </a:extLst>
          </p:cNvPr>
          <p:cNvSpPr>
            <a:spLocks noGrp="1"/>
          </p:cNvSpPr>
          <p:nvPr>
            <p:ph type="ctrTitle"/>
          </p:nvPr>
        </p:nvSpPr>
        <p:spPr/>
        <p:txBody>
          <a:bodyPr/>
          <a:lstStyle/>
          <a:p>
            <a:r>
              <a:rPr lang="en-US" sz="2800" dirty="0"/>
              <a:t>Example: XGC (tokamak plasma fusion PIC) on Frontier, 512 ranks</a:t>
            </a:r>
          </a:p>
        </p:txBody>
      </p:sp>
      <p:sp>
        <p:nvSpPr>
          <p:cNvPr id="8" name="Text Placeholder 7">
            <a:extLst>
              <a:ext uri="{FF2B5EF4-FFF2-40B4-BE49-F238E27FC236}">
                <a16:creationId xmlns:a16="http://schemas.microsoft.com/office/drawing/2014/main" id="{615F2C3A-4BB0-FE9D-1F95-C3BBD0D30725}"/>
              </a:ext>
            </a:extLst>
          </p:cNvPr>
          <p:cNvSpPr>
            <a:spLocks noGrp="1"/>
          </p:cNvSpPr>
          <p:nvPr>
            <p:ph type="body" sz="quarter" idx="10"/>
          </p:nvPr>
        </p:nvSpPr>
        <p:spPr/>
        <p:txBody>
          <a:bodyPr/>
          <a:lstStyle/>
          <a:p>
            <a:r>
              <a:rPr lang="en-US" dirty="0"/>
              <a:t>Uses support for MPI, OpenMP-Tools, </a:t>
            </a:r>
            <a:r>
              <a:rPr lang="en-US" dirty="0" err="1"/>
              <a:t>PerfStubs</a:t>
            </a:r>
            <a:r>
              <a:rPr lang="en-US" dirty="0"/>
              <a:t>, </a:t>
            </a:r>
            <a:r>
              <a:rPr lang="en-US" dirty="0" err="1"/>
              <a:t>Kokkos</a:t>
            </a:r>
            <a:r>
              <a:rPr lang="en-US" dirty="0"/>
              <a:t>, Hip</a:t>
            </a:r>
          </a:p>
          <a:p>
            <a:r>
              <a:rPr lang="en-US" dirty="0"/>
              <a:t>Post-processing view of MAIN_LOOP subtree, only with accumulated times &gt; 5.0 seconds (only 72 nodes of 6298 of full task tree)</a:t>
            </a:r>
          </a:p>
          <a:p>
            <a:r>
              <a:rPr lang="en-US" dirty="0"/>
              <a:t>Red: MPI, blue: other, intensity = % of total subtree</a:t>
            </a:r>
          </a:p>
        </p:txBody>
      </p:sp>
      <p:pic>
        <p:nvPicPr>
          <p:cNvPr id="6" name="Picture 5">
            <a:extLst>
              <a:ext uri="{FF2B5EF4-FFF2-40B4-BE49-F238E27FC236}">
                <a16:creationId xmlns:a16="http://schemas.microsoft.com/office/drawing/2014/main" id="{4138B475-EFFA-3EE3-5A68-1A91821CAB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3" y="2700768"/>
            <a:ext cx="12185537" cy="3144196"/>
          </a:xfrm>
          <a:prstGeom prst="rect">
            <a:avLst/>
          </a:prstGeom>
        </p:spPr>
      </p:pic>
      <p:sp>
        <p:nvSpPr>
          <p:cNvPr id="2" name="TextBox 1">
            <a:extLst>
              <a:ext uri="{FF2B5EF4-FFF2-40B4-BE49-F238E27FC236}">
                <a16:creationId xmlns:a16="http://schemas.microsoft.com/office/drawing/2014/main" id="{CB4FD854-EDBB-805D-B1CA-DB354A19B350}"/>
              </a:ext>
            </a:extLst>
          </p:cNvPr>
          <p:cNvSpPr txBox="1"/>
          <p:nvPr/>
        </p:nvSpPr>
        <p:spPr>
          <a:xfrm>
            <a:off x="9068609" y="2481168"/>
            <a:ext cx="240190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 Kernels</a:t>
            </a:r>
          </a:p>
        </p:txBody>
      </p:sp>
      <p:sp>
        <p:nvSpPr>
          <p:cNvPr id="3" name="TextBox 2">
            <a:extLst>
              <a:ext uri="{FF2B5EF4-FFF2-40B4-BE49-F238E27FC236}">
                <a16:creationId xmlns:a16="http://schemas.microsoft.com/office/drawing/2014/main" id="{BC06958A-97ED-974A-6866-8D9E85435AC6}"/>
              </a:ext>
            </a:extLst>
          </p:cNvPr>
          <p:cNvSpPr txBox="1"/>
          <p:nvPr/>
        </p:nvSpPr>
        <p:spPr>
          <a:xfrm>
            <a:off x="3788624" y="6131720"/>
            <a:ext cx="19717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 Kernels</a:t>
            </a:r>
          </a:p>
        </p:txBody>
      </p:sp>
      <p:cxnSp>
        <p:nvCxnSpPr>
          <p:cNvPr id="7" name="Straight Arrow Connector 6">
            <a:extLst>
              <a:ext uri="{FF2B5EF4-FFF2-40B4-BE49-F238E27FC236}">
                <a16:creationId xmlns:a16="http://schemas.microsoft.com/office/drawing/2014/main" id="{31861DFD-F8BF-16B6-44A1-267AEFFC446A}"/>
              </a:ext>
            </a:extLst>
          </p:cNvPr>
          <p:cNvCxnSpPr>
            <a:cxnSpLocks/>
          </p:cNvCxnSpPr>
          <p:nvPr/>
        </p:nvCxnSpPr>
        <p:spPr>
          <a:xfrm flipH="1">
            <a:off x="9151339" y="2819722"/>
            <a:ext cx="1118221" cy="2331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4A6494-9DC3-64DD-353E-6C06CF4EA730}"/>
              </a:ext>
            </a:extLst>
          </p:cNvPr>
          <p:cNvCxnSpPr>
            <a:cxnSpLocks/>
            <a:stCxn id="3" idx="1"/>
          </p:cNvCxnSpPr>
          <p:nvPr/>
        </p:nvCxnSpPr>
        <p:spPr>
          <a:xfrm flipH="1" flipV="1">
            <a:off x="2696901" y="5127584"/>
            <a:ext cx="1091723" cy="117341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2ACCA1-42AA-049D-A76F-3A4B033E9746}"/>
              </a:ext>
            </a:extLst>
          </p:cNvPr>
          <p:cNvCxnSpPr>
            <a:cxnSpLocks/>
            <a:stCxn id="3" idx="1"/>
          </p:cNvCxnSpPr>
          <p:nvPr/>
        </p:nvCxnSpPr>
        <p:spPr>
          <a:xfrm flipH="1" flipV="1">
            <a:off x="2696901" y="4722470"/>
            <a:ext cx="1091723" cy="15785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FA1C50-6109-DCA0-1FFA-B40DA542106E}"/>
              </a:ext>
            </a:extLst>
          </p:cNvPr>
          <p:cNvCxnSpPr>
            <a:cxnSpLocks/>
            <a:stCxn id="3" idx="1"/>
          </p:cNvCxnSpPr>
          <p:nvPr/>
        </p:nvCxnSpPr>
        <p:spPr>
          <a:xfrm flipH="1" flipV="1">
            <a:off x="2696901" y="4930815"/>
            <a:ext cx="1091723" cy="137018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F179527-E6A3-42D1-A991-01EF1B26C0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9851" y="3805149"/>
            <a:ext cx="6605686" cy="2249075"/>
          </a:xfrm>
          <a:prstGeom prst="rect">
            <a:avLst/>
          </a:prstGeom>
        </p:spPr>
      </p:pic>
      <p:cxnSp>
        <p:nvCxnSpPr>
          <p:cNvPr id="5" name="Straight Arrow Connector 4">
            <a:extLst>
              <a:ext uri="{FF2B5EF4-FFF2-40B4-BE49-F238E27FC236}">
                <a16:creationId xmlns:a16="http://schemas.microsoft.com/office/drawing/2014/main" id="{B4710C3E-7FFD-03BF-E467-BBA67727DD03}"/>
              </a:ext>
            </a:extLst>
          </p:cNvPr>
          <p:cNvCxnSpPr>
            <a:cxnSpLocks/>
            <a:stCxn id="3" idx="0"/>
          </p:cNvCxnSpPr>
          <p:nvPr/>
        </p:nvCxnSpPr>
        <p:spPr>
          <a:xfrm flipV="1">
            <a:off x="4774479" y="5515648"/>
            <a:ext cx="798909" cy="6160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763C05C-3CF0-03E4-5C4C-04FC424BDE52}"/>
              </a:ext>
            </a:extLst>
          </p:cNvPr>
          <p:cNvSpPr txBox="1"/>
          <p:nvPr/>
        </p:nvSpPr>
        <p:spPr>
          <a:xfrm>
            <a:off x="4721566" y="6513270"/>
            <a:ext cx="6495689" cy="369332"/>
          </a:xfrm>
          <a:prstGeom prst="rect">
            <a:avLst/>
          </a:prstGeom>
          <a:noFill/>
        </p:spPr>
        <p:txBody>
          <a:bodyPr wrap="none" rtlCol="0">
            <a:spAutoFit/>
          </a:bodyPr>
          <a:lstStyle/>
          <a:p>
            <a:r>
              <a:rPr lang="en-US" dirty="0"/>
              <a:t>Profiles collected with </a:t>
            </a:r>
            <a:r>
              <a:rPr lang="en-US" dirty="0" err="1"/>
              <a:t>apex_exec</a:t>
            </a:r>
            <a:r>
              <a:rPr lang="en-US" dirty="0"/>
              <a:t>, then post-processed with Python</a:t>
            </a:r>
          </a:p>
        </p:txBody>
      </p:sp>
    </p:spTree>
    <p:extLst>
      <p:ext uri="{BB962C8B-B14F-4D97-AF65-F5344CB8AC3E}">
        <p14:creationId xmlns:p14="http://schemas.microsoft.com/office/powerpoint/2010/main" val="855868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1A6F-3E41-9B6D-431B-73EA425C6FFC}"/>
              </a:ext>
            </a:extLst>
          </p:cNvPr>
          <p:cNvSpPr>
            <a:spLocks noGrp="1"/>
          </p:cNvSpPr>
          <p:nvPr>
            <p:ph type="ctrTitle"/>
          </p:nvPr>
        </p:nvSpPr>
        <p:spPr/>
        <p:txBody>
          <a:bodyPr>
            <a:normAutofit/>
          </a:bodyPr>
          <a:lstStyle/>
          <a:p>
            <a:r>
              <a:rPr lang="en-US" sz="2800" dirty="0"/>
              <a:t>XGC: Push Kernel on Crusher/Frontier, </a:t>
            </a:r>
            <a:r>
              <a:rPr lang="en-US" sz="2800" dirty="0" err="1"/>
              <a:t>Kokkos</a:t>
            </a:r>
            <a:r>
              <a:rPr lang="en-US" sz="2800" dirty="0"/>
              <a:t> helped generate roofline</a:t>
            </a:r>
          </a:p>
        </p:txBody>
      </p:sp>
      <p:pic>
        <p:nvPicPr>
          <p:cNvPr id="1026" name="Picture 2">
            <a:extLst>
              <a:ext uri="{FF2B5EF4-FFF2-40B4-BE49-F238E27FC236}">
                <a16:creationId xmlns:a16="http://schemas.microsoft.com/office/drawing/2014/main" id="{DAD751CD-2422-ADFE-1653-0DB6C124AF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7563" y="798797"/>
            <a:ext cx="8789344" cy="593188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9C033A7-EF63-1236-3768-FD55D340406E}"/>
              </a:ext>
            </a:extLst>
          </p:cNvPr>
          <p:cNvCxnSpPr/>
          <p:nvPr/>
        </p:nvCxnSpPr>
        <p:spPr>
          <a:xfrm flipV="1">
            <a:off x="4039565" y="4676172"/>
            <a:ext cx="3808070" cy="2083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1C9B708F-B9CA-D9A9-CF5C-D72C1C7A96DC}"/>
              </a:ext>
            </a:extLst>
          </p:cNvPr>
          <p:cNvSpPr>
            <a:spLocks noChangeArrowheads="1"/>
          </p:cNvSpPr>
          <p:nvPr/>
        </p:nvSpPr>
        <p:spPr bwMode="auto">
          <a:xfrm>
            <a:off x="4191000" y="3289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8B438C6-7DE3-0C2A-EDFC-9D068CDBEB1E}"/>
              </a:ext>
            </a:extLst>
          </p:cNvPr>
          <p:cNvSpPr txBox="1"/>
          <p:nvPr/>
        </p:nvSpPr>
        <p:spPr>
          <a:xfrm>
            <a:off x="7969411" y="4884516"/>
            <a:ext cx="3714992" cy="923330"/>
          </a:xfrm>
          <a:prstGeom prst="rect">
            <a:avLst/>
          </a:prstGeom>
          <a:noFill/>
        </p:spPr>
        <p:txBody>
          <a:bodyPr wrap="square">
            <a:spAutoFit/>
          </a:bodyPr>
          <a:lstStyle/>
          <a:p>
            <a:pPr algn="l" rtl="0">
              <a:spcBef>
                <a:spcPts val="0"/>
              </a:spcBef>
              <a:spcAft>
                <a:spcPts val="0"/>
              </a:spcAft>
            </a:pPr>
            <a:r>
              <a:rPr lang="en-US" sz="1800" b="0" i="0" u="none" strike="noStrike" dirty="0">
                <a:solidFill>
                  <a:srgbClr val="000000"/>
                </a:solidFill>
                <a:effectLst/>
                <a:latin typeface="Calibri" panose="020F0502020204030204" pitchFamily="34" charset="0"/>
              </a:rPr>
              <a:t>Increased computational intensity 25x, reduced time by 22% by using </a:t>
            </a:r>
            <a:r>
              <a:rPr lang="en-US" sz="1800" b="0" i="0" u="none" strike="noStrike" dirty="0" err="1">
                <a:solidFill>
                  <a:srgbClr val="000000"/>
                </a:solidFill>
                <a:effectLst/>
                <a:latin typeface="Calibri" panose="020F0502020204030204" pitchFamily="34" charset="0"/>
              </a:rPr>
              <a:t>Kokkos</a:t>
            </a:r>
            <a:r>
              <a:rPr lang="en-US" sz="1800" b="0" i="0" u="none" strike="noStrike" dirty="0">
                <a:solidFill>
                  <a:srgbClr val="000000"/>
                </a:solidFill>
                <a:effectLst/>
                <a:latin typeface="Calibri" panose="020F0502020204030204" pitchFamily="34" charset="0"/>
              </a:rPr>
              <a:t> launch bounds of &lt;256,2&gt;</a:t>
            </a:r>
            <a:endParaRPr lang="en-US" dirty="0"/>
          </a:p>
        </p:txBody>
      </p:sp>
      <p:graphicFrame>
        <p:nvGraphicFramePr>
          <p:cNvPr id="3" name="Table 2">
            <a:extLst>
              <a:ext uri="{FF2B5EF4-FFF2-40B4-BE49-F238E27FC236}">
                <a16:creationId xmlns:a16="http://schemas.microsoft.com/office/drawing/2014/main" id="{C410A571-95A4-32A3-AA25-F8B6533FF9BB}"/>
              </a:ext>
            </a:extLst>
          </p:cNvPr>
          <p:cNvGraphicFramePr>
            <a:graphicFrameLocks noGrp="1"/>
          </p:cNvGraphicFramePr>
          <p:nvPr/>
        </p:nvGraphicFramePr>
        <p:xfrm>
          <a:off x="7032263" y="2846435"/>
          <a:ext cx="4353959" cy="1364901"/>
        </p:xfrm>
        <a:graphic>
          <a:graphicData uri="http://schemas.openxmlformats.org/drawingml/2006/table">
            <a:tbl>
              <a:tblPr firstRow="1" bandRow="1">
                <a:tableStyleId>{5C22544A-7EE6-4342-B048-85BDC9FD1C3A}</a:tableStyleId>
              </a:tblPr>
              <a:tblGrid>
                <a:gridCol w="800418">
                  <a:extLst>
                    <a:ext uri="{9D8B030D-6E8A-4147-A177-3AD203B41FA5}">
                      <a16:colId xmlns:a16="http://schemas.microsoft.com/office/drawing/2014/main" val="33233681"/>
                    </a:ext>
                  </a:extLst>
                </a:gridCol>
                <a:gridCol w="803593">
                  <a:extLst>
                    <a:ext uri="{9D8B030D-6E8A-4147-A177-3AD203B41FA5}">
                      <a16:colId xmlns:a16="http://schemas.microsoft.com/office/drawing/2014/main" val="2064544543"/>
                    </a:ext>
                  </a:extLst>
                </a:gridCol>
                <a:gridCol w="1321118">
                  <a:extLst>
                    <a:ext uri="{9D8B030D-6E8A-4147-A177-3AD203B41FA5}">
                      <a16:colId xmlns:a16="http://schemas.microsoft.com/office/drawing/2014/main" val="3384836033"/>
                    </a:ext>
                  </a:extLst>
                </a:gridCol>
                <a:gridCol w="1428830">
                  <a:extLst>
                    <a:ext uri="{9D8B030D-6E8A-4147-A177-3AD203B41FA5}">
                      <a16:colId xmlns:a16="http://schemas.microsoft.com/office/drawing/2014/main" val="3610421204"/>
                    </a:ext>
                  </a:extLst>
                </a:gridCol>
              </a:tblGrid>
              <a:tr h="454967">
                <a:tc>
                  <a:txBody>
                    <a:bodyPr/>
                    <a:lstStyle/>
                    <a:p>
                      <a:r>
                        <a:rPr lang="en-US" dirty="0"/>
                        <a:t>Cache</a:t>
                      </a:r>
                    </a:p>
                  </a:txBody>
                  <a:tcPr/>
                </a:tc>
                <a:tc>
                  <a:txBody>
                    <a:bodyPr/>
                    <a:lstStyle/>
                    <a:p>
                      <a:r>
                        <a:rPr lang="en-US" dirty="0"/>
                        <a:t>V100</a:t>
                      </a:r>
                    </a:p>
                  </a:txBody>
                  <a:tcPr/>
                </a:tc>
                <a:tc>
                  <a:txBody>
                    <a:bodyPr/>
                    <a:lstStyle/>
                    <a:p>
                      <a:r>
                        <a:rPr lang="en-US" dirty="0"/>
                        <a:t>MI250X old</a:t>
                      </a:r>
                    </a:p>
                  </a:txBody>
                  <a:tcPr/>
                </a:tc>
                <a:tc>
                  <a:txBody>
                    <a:bodyPr/>
                    <a:lstStyle/>
                    <a:p>
                      <a:r>
                        <a:rPr lang="en-US" dirty="0"/>
                        <a:t>MI250X new</a:t>
                      </a:r>
                    </a:p>
                  </a:txBody>
                  <a:tcPr/>
                </a:tc>
                <a:extLst>
                  <a:ext uri="{0D108BD9-81ED-4DB2-BD59-A6C34878D82A}">
                    <a16:rowId xmlns:a16="http://schemas.microsoft.com/office/drawing/2014/main" val="1729914010"/>
                  </a:ext>
                </a:extLst>
              </a:tr>
              <a:tr h="454967">
                <a:tc>
                  <a:txBody>
                    <a:bodyPr/>
                    <a:lstStyle/>
                    <a:p>
                      <a:r>
                        <a:rPr lang="en-US" dirty="0"/>
                        <a:t>L1</a:t>
                      </a:r>
                    </a:p>
                  </a:txBody>
                  <a:tcPr/>
                </a:tc>
                <a:tc>
                  <a:txBody>
                    <a:bodyPr/>
                    <a:lstStyle/>
                    <a:p>
                      <a:r>
                        <a:rPr lang="en-US" dirty="0"/>
                        <a:t>99.8%</a:t>
                      </a:r>
                    </a:p>
                  </a:txBody>
                  <a:tcPr/>
                </a:tc>
                <a:tc>
                  <a:txBody>
                    <a:bodyPr/>
                    <a:lstStyle/>
                    <a:p>
                      <a:r>
                        <a:rPr lang="en-US" dirty="0"/>
                        <a:t>87.6%</a:t>
                      </a:r>
                    </a:p>
                  </a:txBody>
                  <a:tcPr/>
                </a:tc>
                <a:tc>
                  <a:txBody>
                    <a:bodyPr/>
                    <a:lstStyle/>
                    <a:p>
                      <a:r>
                        <a:rPr lang="en-US" dirty="0"/>
                        <a:t>98.7%</a:t>
                      </a:r>
                    </a:p>
                  </a:txBody>
                  <a:tcPr/>
                </a:tc>
                <a:extLst>
                  <a:ext uri="{0D108BD9-81ED-4DB2-BD59-A6C34878D82A}">
                    <a16:rowId xmlns:a16="http://schemas.microsoft.com/office/drawing/2014/main" val="458861618"/>
                  </a:ext>
                </a:extLst>
              </a:tr>
              <a:tr h="454967">
                <a:tc>
                  <a:txBody>
                    <a:bodyPr/>
                    <a:lstStyle/>
                    <a:p>
                      <a:r>
                        <a:rPr lang="en-US" dirty="0"/>
                        <a:t>L2</a:t>
                      </a:r>
                    </a:p>
                  </a:txBody>
                  <a:tcPr/>
                </a:tc>
                <a:tc>
                  <a:txBody>
                    <a:bodyPr/>
                    <a:lstStyle/>
                    <a:p>
                      <a:r>
                        <a:rPr lang="en-US" dirty="0"/>
                        <a:t>95.4%</a:t>
                      </a:r>
                    </a:p>
                  </a:txBody>
                  <a:tcPr/>
                </a:tc>
                <a:tc>
                  <a:txBody>
                    <a:bodyPr/>
                    <a:lstStyle/>
                    <a:p>
                      <a:r>
                        <a:rPr lang="en-US" dirty="0"/>
                        <a:t>58.8%</a:t>
                      </a:r>
                    </a:p>
                  </a:txBody>
                  <a:tcPr/>
                </a:tc>
                <a:tc>
                  <a:txBody>
                    <a:bodyPr/>
                    <a:lstStyle/>
                    <a:p>
                      <a:r>
                        <a:rPr lang="en-US" dirty="0"/>
                        <a:t>94.1%</a:t>
                      </a:r>
                    </a:p>
                  </a:txBody>
                  <a:tcPr/>
                </a:tc>
                <a:extLst>
                  <a:ext uri="{0D108BD9-81ED-4DB2-BD59-A6C34878D82A}">
                    <a16:rowId xmlns:a16="http://schemas.microsoft.com/office/drawing/2014/main" val="583814530"/>
                  </a:ext>
                </a:extLst>
              </a:tr>
            </a:tbl>
          </a:graphicData>
        </a:graphic>
      </p:graphicFrame>
      <p:sp>
        <p:nvSpPr>
          <p:cNvPr id="4" name="TextBox 3">
            <a:extLst>
              <a:ext uri="{FF2B5EF4-FFF2-40B4-BE49-F238E27FC236}">
                <a16:creationId xmlns:a16="http://schemas.microsoft.com/office/drawing/2014/main" id="{4F52DB82-889F-A64D-8E7A-7094A99FA54B}"/>
              </a:ext>
            </a:extLst>
          </p:cNvPr>
          <p:cNvSpPr txBox="1"/>
          <p:nvPr/>
        </p:nvSpPr>
        <p:spPr>
          <a:xfrm>
            <a:off x="7908523" y="787254"/>
            <a:ext cx="3836768" cy="369332"/>
          </a:xfrm>
          <a:prstGeom prst="rect">
            <a:avLst/>
          </a:prstGeom>
          <a:noFill/>
        </p:spPr>
        <p:txBody>
          <a:bodyPr wrap="square">
            <a:spAutoFit/>
          </a:bodyPr>
          <a:lstStyle/>
          <a:p>
            <a:pPr algn="l" rtl="0">
              <a:spcBef>
                <a:spcPts val="0"/>
              </a:spcBef>
              <a:spcAft>
                <a:spcPts val="0"/>
              </a:spcAft>
            </a:pPr>
            <a:r>
              <a:rPr lang="en-US" sz="1800" b="0" i="0" u="none" strike="noStrike" dirty="0" err="1">
                <a:solidFill>
                  <a:srgbClr val="000000"/>
                </a:solidFill>
                <a:effectLst/>
                <a:latin typeface="Calibri" panose="020F0502020204030204" pitchFamily="34" charset="0"/>
              </a:rPr>
              <a:t>Kokkos</a:t>
            </a:r>
            <a:r>
              <a:rPr lang="en-US" sz="1800" b="0" i="0" u="none" strike="noStrike" dirty="0">
                <a:solidFill>
                  <a:srgbClr val="000000"/>
                </a:solidFill>
                <a:effectLst/>
                <a:latin typeface="Calibri" panose="020F0502020204030204" pitchFamily="34" charset="0"/>
              </a:rPr>
              <a:t> + APEX + PAPI + </a:t>
            </a:r>
            <a:r>
              <a:rPr lang="en-US" sz="1800" b="0" i="0" u="none" strike="noStrike" dirty="0" err="1">
                <a:solidFill>
                  <a:srgbClr val="000000"/>
                </a:solidFill>
                <a:effectLst/>
                <a:latin typeface="Calibri" panose="020F0502020204030204" pitchFamily="34" charset="0"/>
              </a:rPr>
              <a:t>rocprofiler</a:t>
            </a:r>
            <a:r>
              <a:rPr lang="en-US" sz="1800" b="0" i="0" u="none" strike="noStrike" dirty="0">
                <a:solidFill>
                  <a:srgbClr val="000000"/>
                </a:solidFill>
                <a:effectLst/>
                <a:latin typeface="Calibri" panose="020F0502020204030204" pitchFamily="34" charset="0"/>
              </a:rPr>
              <a:t> = </a:t>
            </a:r>
            <a:r>
              <a:rPr lang="en-US" sz="1800" b="0" i="0" u="none" strike="noStrike" dirty="0">
                <a:solidFill>
                  <a:srgbClr val="000000"/>
                </a:solidFill>
                <a:effectLst/>
                <a:latin typeface="Calibri" panose="020F0502020204030204" pitchFamily="34" charset="0"/>
                <a:sym typeface="Wingdings" pitchFamily="2" charset="2"/>
              </a:rPr>
              <a:t></a:t>
            </a:r>
            <a:endParaRPr lang="en-US" dirty="0"/>
          </a:p>
        </p:txBody>
      </p:sp>
      <p:sp>
        <p:nvSpPr>
          <p:cNvPr id="5" name="TextBox 4">
            <a:extLst>
              <a:ext uri="{FF2B5EF4-FFF2-40B4-BE49-F238E27FC236}">
                <a16:creationId xmlns:a16="http://schemas.microsoft.com/office/drawing/2014/main" id="{7FA75B94-DF1D-89E1-54B5-3382CD0D59F7}"/>
              </a:ext>
            </a:extLst>
          </p:cNvPr>
          <p:cNvSpPr txBox="1"/>
          <p:nvPr/>
        </p:nvSpPr>
        <p:spPr>
          <a:xfrm>
            <a:off x="4721566" y="6513270"/>
            <a:ext cx="6495689" cy="369332"/>
          </a:xfrm>
          <a:prstGeom prst="rect">
            <a:avLst/>
          </a:prstGeom>
          <a:noFill/>
        </p:spPr>
        <p:txBody>
          <a:bodyPr wrap="none" rtlCol="0">
            <a:spAutoFit/>
          </a:bodyPr>
          <a:lstStyle/>
          <a:p>
            <a:r>
              <a:rPr lang="en-US" dirty="0"/>
              <a:t>Profiles collected with </a:t>
            </a:r>
            <a:r>
              <a:rPr lang="en-US" dirty="0" err="1"/>
              <a:t>apex_exec</a:t>
            </a:r>
            <a:r>
              <a:rPr lang="en-US" dirty="0"/>
              <a:t>, then post-processed with Python</a:t>
            </a:r>
          </a:p>
        </p:txBody>
      </p:sp>
    </p:spTree>
    <p:extLst>
      <p:ext uri="{BB962C8B-B14F-4D97-AF65-F5344CB8AC3E}">
        <p14:creationId xmlns:p14="http://schemas.microsoft.com/office/powerpoint/2010/main" val="273667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Performance Analysis Perspective on Monitoring</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0" indent="0">
              <a:buNone/>
            </a:pPr>
            <a:r>
              <a:rPr lang="en-US" b="1" dirty="0"/>
              <a:t>Three main classes of performance optimizations:</a:t>
            </a:r>
          </a:p>
          <a:p>
            <a:pPr marL="457200" indent="-457200">
              <a:buFont typeface="+mj-lt"/>
              <a:buAutoNum type="arabicPeriod"/>
            </a:pPr>
            <a:r>
              <a:rPr lang="en-US" dirty="0"/>
              <a:t>Algorithmic replacement (usually a high level of difficulty)</a:t>
            </a:r>
          </a:p>
          <a:p>
            <a:pPr marL="969962" lvl="1" indent="-457200"/>
            <a:r>
              <a:rPr lang="en-US" dirty="0"/>
              <a:t>E.g. replace O(n</a:t>
            </a:r>
            <a:r>
              <a:rPr lang="en-US" baseline="30000" dirty="0"/>
              <a:t>2</a:t>
            </a:r>
            <a:r>
              <a:rPr lang="en-US" dirty="0"/>
              <a:t>) with O(</a:t>
            </a:r>
            <a:r>
              <a:rPr lang="en-US" dirty="0" err="1"/>
              <a:t>nlogn</a:t>
            </a:r>
            <a:r>
              <a:rPr lang="en-US" dirty="0"/>
              <a:t>)</a:t>
            </a:r>
          </a:p>
          <a:p>
            <a:pPr marL="969962" lvl="1" indent="-457200"/>
            <a:r>
              <a:rPr lang="en-US" dirty="0"/>
              <a:t>Can involve data structure changes, new dependencies, major rewrites</a:t>
            </a:r>
          </a:p>
          <a:p>
            <a:pPr marL="457200" indent="-457200">
              <a:buFont typeface="+mj-lt"/>
              <a:buAutoNum type="arabicPeriod"/>
            </a:pPr>
            <a:r>
              <a:rPr lang="en-US" dirty="0"/>
              <a:t>Code optimization (usually a medium difficulty)</a:t>
            </a:r>
          </a:p>
          <a:p>
            <a:pPr marL="969962" lvl="1" indent="-457200"/>
            <a:r>
              <a:rPr lang="en-US" dirty="0"/>
              <a:t>Improve cache reuse, reduce stalls (branching, instructions, I/O, </a:t>
            </a:r>
            <a:r>
              <a:rPr lang="en-US" dirty="0" err="1"/>
              <a:t>etc</a:t>
            </a:r>
            <a:r>
              <a:rPr lang="en-US" dirty="0"/>
              <a:t>)</a:t>
            </a:r>
          </a:p>
          <a:p>
            <a:pPr marL="457200" indent="-457200">
              <a:buFont typeface="+mj-lt"/>
              <a:buAutoNum type="arabicPeriod"/>
            </a:pPr>
            <a:r>
              <a:rPr lang="en-US" dirty="0"/>
              <a:t>Optimized launch configuration (low difficulty, high embarrassment potential)</a:t>
            </a:r>
          </a:p>
          <a:p>
            <a:pPr marL="969962" lvl="1" indent="-457200"/>
            <a:r>
              <a:rPr lang="en-US" dirty="0"/>
              <a:t>Misconfiguration</a:t>
            </a:r>
          </a:p>
          <a:p>
            <a:pPr marL="969962" lvl="1" indent="-457200"/>
            <a:r>
              <a:rPr lang="en-US" dirty="0"/>
              <a:t>Wrong assumptions from another system/application</a:t>
            </a:r>
          </a:p>
          <a:p>
            <a:pPr marL="969962" lvl="1" indent="-457200"/>
            <a:r>
              <a:rPr lang="en-US" dirty="0"/>
              <a:t>Changes to system policies/defaults (e.g. reserved cores)</a:t>
            </a:r>
          </a:p>
        </p:txBody>
      </p:sp>
      <p:sp>
        <p:nvSpPr>
          <p:cNvPr id="4" name="Rectangle 3">
            <a:extLst>
              <a:ext uri="{FF2B5EF4-FFF2-40B4-BE49-F238E27FC236}">
                <a16:creationId xmlns:a16="http://schemas.microsoft.com/office/drawing/2014/main" id="{82DDD41B-4A7A-41FE-6CF2-773842E1A29F}"/>
              </a:ext>
            </a:extLst>
          </p:cNvPr>
          <p:cNvSpPr/>
          <p:nvPr/>
        </p:nvSpPr>
        <p:spPr>
          <a:xfrm>
            <a:off x="213756" y="3633849"/>
            <a:ext cx="10901548" cy="213755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85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A323-8D57-E8D5-0501-17AF5869EE8F}"/>
              </a:ext>
            </a:extLst>
          </p:cNvPr>
          <p:cNvSpPr>
            <a:spLocks noGrp="1"/>
          </p:cNvSpPr>
          <p:nvPr>
            <p:ph type="ctrTitle"/>
          </p:nvPr>
        </p:nvSpPr>
        <p:spPr/>
        <p:txBody>
          <a:bodyPr/>
          <a:lstStyle/>
          <a:p>
            <a:r>
              <a:rPr lang="en-US" dirty="0" err="1"/>
              <a:t>Kokkos</a:t>
            </a:r>
            <a:r>
              <a:rPr lang="en-US" dirty="0"/>
              <a:t> </a:t>
            </a:r>
            <a:r>
              <a:rPr lang="en-US" dirty="0" err="1"/>
              <a:t>Lulesh</a:t>
            </a:r>
            <a:r>
              <a:rPr lang="en-US" dirty="0"/>
              <a:t> and APEX Tracing – OpenMP, CUDA, HIP back ends</a:t>
            </a:r>
          </a:p>
        </p:txBody>
      </p:sp>
      <p:pic>
        <p:nvPicPr>
          <p:cNvPr id="11" name="Picture 10">
            <a:extLst>
              <a:ext uri="{FF2B5EF4-FFF2-40B4-BE49-F238E27FC236}">
                <a16:creationId xmlns:a16="http://schemas.microsoft.com/office/drawing/2014/main" id="{A64C8905-1514-4B28-E9EB-2B2325B34F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 y="3530437"/>
            <a:ext cx="11353800" cy="1174531"/>
          </a:xfrm>
          <a:prstGeom prst="rect">
            <a:avLst/>
          </a:prstGeom>
          <a:ln w="19050">
            <a:solidFill>
              <a:schemeClr val="tx1"/>
            </a:solidFill>
          </a:ln>
        </p:spPr>
      </p:pic>
      <p:pic>
        <p:nvPicPr>
          <p:cNvPr id="13" name="Picture 12">
            <a:extLst>
              <a:ext uri="{FF2B5EF4-FFF2-40B4-BE49-F238E27FC236}">
                <a16:creationId xmlns:a16="http://schemas.microsoft.com/office/drawing/2014/main" id="{ED43C7A4-9812-68ED-B243-EF21C11E5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99" y="5037497"/>
            <a:ext cx="11353800" cy="913523"/>
          </a:xfrm>
          <a:prstGeom prst="rect">
            <a:avLst/>
          </a:prstGeom>
          <a:ln w="19050">
            <a:solidFill>
              <a:schemeClr val="tx1"/>
            </a:solidFill>
          </a:ln>
        </p:spPr>
      </p:pic>
      <p:pic>
        <p:nvPicPr>
          <p:cNvPr id="15" name="Picture 14" descr="A blurry image of a calendar&#10;&#10;Description automatically generated">
            <a:extLst>
              <a:ext uri="{FF2B5EF4-FFF2-40B4-BE49-F238E27FC236}">
                <a16:creationId xmlns:a16="http://schemas.microsoft.com/office/drawing/2014/main" id="{89C528AF-78DF-EC41-8F40-B9A0FE57F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 y="879835"/>
            <a:ext cx="11353800" cy="2301606"/>
          </a:xfrm>
          <a:prstGeom prst="rect">
            <a:avLst/>
          </a:prstGeom>
          <a:ln w="19050">
            <a:solidFill>
              <a:schemeClr val="tx1"/>
            </a:solidFill>
          </a:ln>
        </p:spPr>
      </p:pic>
      <p:sp>
        <p:nvSpPr>
          <p:cNvPr id="3" name="TextBox 2">
            <a:extLst>
              <a:ext uri="{FF2B5EF4-FFF2-40B4-BE49-F238E27FC236}">
                <a16:creationId xmlns:a16="http://schemas.microsoft.com/office/drawing/2014/main" id="{4F231985-3B2C-A9BD-15DA-C9C1D8C830C7}"/>
              </a:ext>
            </a:extLst>
          </p:cNvPr>
          <p:cNvSpPr txBox="1"/>
          <p:nvPr/>
        </p:nvSpPr>
        <p:spPr>
          <a:xfrm>
            <a:off x="4175645" y="4253394"/>
            <a:ext cx="6907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CUDA </a:t>
            </a:r>
          </a:p>
        </p:txBody>
      </p:sp>
      <p:sp>
        <p:nvSpPr>
          <p:cNvPr id="4" name="TextBox 3">
            <a:extLst>
              <a:ext uri="{FF2B5EF4-FFF2-40B4-BE49-F238E27FC236}">
                <a16:creationId xmlns:a16="http://schemas.microsoft.com/office/drawing/2014/main" id="{902930BB-ABF6-60E9-BDC3-915EC416B304}"/>
              </a:ext>
            </a:extLst>
          </p:cNvPr>
          <p:cNvSpPr txBox="1"/>
          <p:nvPr/>
        </p:nvSpPr>
        <p:spPr>
          <a:xfrm>
            <a:off x="5509948" y="5353435"/>
            <a:ext cx="5383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p>
        </p:txBody>
      </p:sp>
      <p:sp>
        <p:nvSpPr>
          <p:cNvPr id="5" name="TextBox 4">
            <a:extLst>
              <a:ext uri="{FF2B5EF4-FFF2-40B4-BE49-F238E27FC236}">
                <a16:creationId xmlns:a16="http://schemas.microsoft.com/office/drawing/2014/main" id="{F507A72D-4CBB-EAEF-EB6D-465B4911E453}"/>
              </a:ext>
            </a:extLst>
          </p:cNvPr>
          <p:cNvSpPr txBox="1"/>
          <p:nvPr/>
        </p:nvSpPr>
        <p:spPr>
          <a:xfrm>
            <a:off x="3692324" y="2397338"/>
            <a:ext cx="94349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p>
        </p:txBody>
      </p:sp>
      <p:sp>
        <p:nvSpPr>
          <p:cNvPr id="6" name="TextBox 5">
            <a:extLst>
              <a:ext uri="{FF2B5EF4-FFF2-40B4-BE49-F238E27FC236}">
                <a16:creationId xmlns:a16="http://schemas.microsoft.com/office/drawing/2014/main" id="{95653175-F5AF-58A7-9B0B-2796C9139A3C}"/>
              </a:ext>
            </a:extLst>
          </p:cNvPr>
          <p:cNvSpPr txBox="1"/>
          <p:nvPr/>
        </p:nvSpPr>
        <p:spPr>
          <a:xfrm>
            <a:off x="3108960" y="6007927"/>
            <a:ext cx="4925066" cy="646331"/>
          </a:xfrm>
          <a:prstGeom prst="rect">
            <a:avLst/>
          </a:prstGeom>
          <a:noFill/>
        </p:spPr>
        <p:txBody>
          <a:bodyPr wrap="none" rtlCol="0">
            <a:spAutoFit/>
          </a:bodyPr>
          <a:lstStyle/>
          <a:p>
            <a:r>
              <a:rPr lang="en-US" dirty="0" err="1"/>
              <a:t>apex_exec</a:t>
            </a:r>
            <a:r>
              <a:rPr lang="en-US" dirty="0"/>
              <a:t> --</a:t>
            </a:r>
            <a:r>
              <a:rPr lang="en-US" dirty="0" err="1"/>
              <a:t>apex:gtrace</a:t>
            </a:r>
            <a:r>
              <a:rPr lang="en-US" dirty="0"/>
              <a:t> --apex:[</a:t>
            </a:r>
            <a:r>
              <a:rPr lang="en-US" dirty="0" err="1"/>
              <a:t>ompt,cuda,hip</a:t>
            </a:r>
            <a:r>
              <a:rPr lang="en-US" dirty="0"/>
              <a:t>] …</a:t>
            </a:r>
          </a:p>
          <a:p>
            <a:r>
              <a:rPr lang="en-US" dirty="0"/>
              <a:t>Perfetto trace viewer: </a:t>
            </a:r>
            <a:r>
              <a:rPr lang="en-US" dirty="0">
                <a:hlinkClick r:id="rId5"/>
              </a:rPr>
              <a:t>https://ui.perfetto.dev/</a:t>
            </a:r>
            <a:r>
              <a:rPr lang="en-US" dirty="0"/>
              <a:t> </a:t>
            </a:r>
          </a:p>
        </p:txBody>
      </p:sp>
    </p:spTree>
    <p:extLst>
      <p:ext uri="{BB962C8B-B14F-4D97-AF65-F5344CB8AC3E}">
        <p14:creationId xmlns:p14="http://schemas.microsoft.com/office/powerpoint/2010/main" val="1159716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0E8D-550D-E9AB-ACC3-971F86DD29C4}"/>
              </a:ext>
            </a:extLst>
          </p:cNvPr>
          <p:cNvSpPr>
            <a:spLocks noGrp="1"/>
          </p:cNvSpPr>
          <p:nvPr>
            <p:ph type="ctrTitle"/>
          </p:nvPr>
        </p:nvSpPr>
        <p:spPr/>
        <p:txBody>
          <a:bodyPr/>
          <a:lstStyle/>
          <a:p>
            <a:r>
              <a:rPr lang="en-US" dirty="0"/>
              <a:t>Using APEX on Frontier</a:t>
            </a:r>
          </a:p>
        </p:txBody>
      </p:sp>
      <p:sp>
        <p:nvSpPr>
          <p:cNvPr id="3" name="Text Placeholder 2">
            <a:extLst>
              <a:ext uri="{FF2B5EF4-FFF2-40B4-BE49-F238E27FC236}">
                <a16:creationId xmlns:a16="http://schemas.microsoft.com/office/drawing/2014/main" id="{956B47DD-609B-08D1-9325-224CCDA13CBB}"/>
              </a:ext>
            </a:extLst>
          </p:cNvPr>
          <p:cNvSpPr>
            <a:spLocks noGrp="1"/>
          </p:cNvSpPr>
          <p:nvPr>
            <p:ph type="body" sz="quarter" idx="10"/>
          </p:nvPr>
        </p:nvSpPr>
        <p:spPr/>
        <p:txBody>
          <a:bodyPr/>
          <a:lstStyle/>
          <a:p>
            <a:r>
              <a:rPr lang="en-US" dirty="0"/>
              <a:t>module load ums ums002/vanilla ; module load apex</a:t>
            </a:r>
          </a:p>
          <a:p>
            <a:r>
              <a:rPr lang="en-US" sz="2000" dirty="0" err="1">
                <a:latin typeface="Courier New" panose="02070309020205020404" pitchFamily="49" charset="0"/>
                <a:cs typeface="Courier New" panose="02070309020205020404" pitchFamily="49" charset="0"/>
              </a:rPr>
              <a:t>srun</a:t>
            </a:r>
            <a:r>
              <a:rPr lang="en-US" sz="2000" dirty="0">
                <a:latin typeface="Courier New" panose="02070309020205020404" pitchFamily="49" charset="0"/>
                <a:cs typeface="Courier New" panose="02070309020205020404" pitchFamily="49" charset="0"/>
              </a:rPr>
              <a:t> &lt;</a:t>
            </a:r>
            <a:r>
              <a:rPr lang="en-US" sz="2000" dirty="0" err="1">
                <a:latin typeface="Courier New" panose="02070309020205020404" pitchFamily="49" charset="0"/>
                <a:cs typeface="Courier New" panose="02070309020205020404" pitchFamily="49" charset="0"/>
              </a:rPr>
              <a:t>srun</a:t>
            </a:r>
            <a:r>
              <a:rPr lang="en-US" sz="2000" dirty="0">
                <a:latin typeface="Courier New" panose="02070309020205020404" pitchFamily="49" charset="0"/>
                <a:cs typeface="Courier New" panose="02070309020205020404" pitchFamily="49" charset="0"/>
              </a:rPr>
              <a:t>-options&gt; </a:t>
            </a:r>
            <a:r>
              <a:rPr lang="en-US" sz="2000" dirty="0" err="1">
                <a:latin typeface="Courier New" panose="02070309020205020404" pitchFamily="49" charset="0"/>
                <a:cs typeface="Courier New" panose="02070309020205020404" pitchFamily="49" charset="0"/>
              </a:rPr>
              <a:t>apex_exec</a:t>
            </a:r>
            <a:r>
              <a:rPr lang="en-US" sz="2000" dirty="0">
                <a:latin typeface="Courier New" panose="02070309020205020404" pitchFamily="49" charset="0"/>
                <a:cs typeface="Courier New" panose="02070309020205020404" pitchFamily="49" charset="0"/>
              </a:rPr>
              <a:t> &lt;apex-options&gt; executable &lt;</a:t>
            </a:r>
            <a:r>
              <a:rPr lang="en-US" sz="2000" dirty="0" err="1">
                <a:latin typeface="Courier New" panose="02070309020205020404" pitchFamily="49" charset="0"/>
                <a:cs typeface="Courier New" panose="02070309020205020404" pitchFamily="49" charset="0"/>
              </a:rPr>
              <a:t>args</a:t>
            </a:r>
            <a:r>
              <a:rPr lang="en-US" sz="2000" dirty="0">
                <a:latin typeface="Courier New" panose="02070309020205020404" pitchFamily="49" charset="0"/>
                <a:cs typeface="Courier New" panose="02070309020205020404" pitchFamily="49" charset="0"/>
              </a:rPr>
              <a:t>&gt;</a:t>
            </a:r>
          </a:p>
          <a:p>
            <a:r>
              <a:rPr lang="en-US" dirty="0"/>
              <a:t>Run ‘</a:t>
            </a:r>
            <a:r>
              <a:rPr lang="en-US" dirty="0" err="1">
                <a:latin typeface="Courier New" panose="02070309020205020404" pitchFamily="49" charset="0"/>
                <a:cs typeface="Courier New" panose="02070309020205020404" pitchFamily="49" charset="0"/>
              </a:rPr>
              <a:t>apex_exec</a:t>
            </a:r>
            <a:r>
              <a:rPr lang="en-US" dirty="0"/>
              <a:t>’ without arguments for full list of options</a:t>
            </a:r>
          </a:p>
          <a:p>
            <a:r>
              <a:rPr lang="en-US" dirty="0"/>
              <a:t>For demo exercises: </a:t>
            </a:r>
            <a:r>
              <a:rPr lang="en-US" dirty="0">
                <a:hlinkClick r:id="rId2"/>
              </a:rPr>
              <a:t>https://github.com/khuck/apex-tutorial</a:t>
            </a:r>
            <a:r>
              <a:rPr lang="en-US" dirty="0"/>
              <a:t> </a:t>
            </a:r>
          </a:p>
          <a:p>
            <a:r>
              <a:rPr lang="en-US" dirty="0"/>
              <a:t>For runtime auto-tuning examples: </a:t>
            </a:r>
            <a:r>
              <a:rPr lang="en-US" dirty="0">
                <a:hlinkClick r:id="rId3"/>
              </a:rPr>
              <a:t>https://github.com/khuck/apex-kokkos-tuning</a:t>
            </a:r>
            <a:r>
              <a:rPr lang="en-US" dirty="0"/>
              <a:t> </a:t>
            </a:r>
          </a:p>
        </p:txBody>
      </p:sp>
    </p:spTree>
    <p:extLst>
      <p:ext uri="{BB962C8B-B14F-4D97-AF65-F5344CB8AC3E}">
        <p14:creationId xmlns:p14="http://schemas.microsoft.com/office/powerpoint/2010/main" val="881644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A741-FFCF-525F-4E92-32D827403D18}"/>
              </a:ext>
            </a:extLst>
          </p:cNvPr>
          <p:cNvSpPr>
            <a:spLocks noGrp="1"/>
          </p:cNvSpPr>
          <p:nvPr>
            <p:ph type="ctrTitle"/>
          </p:nvPr>
        </p:nvSpPr>
        <p:spPr/>
        <p:txBody>
          <a:bodyPr/>
          <a:lstStyle/>
          <a:p>
            <a:r>
              <a:rPr lang="en-US" dirty="0" err="1"/>
              <a:t>Kokkos</a:t>
            </a:r>
            <a:r>
              <a:rPr lang="en-US" dirty="0"/>
              <a:t> Support in APEX</a:t>
            </a:r>
          </a:p>
        </p:txBody>
      </p:sp>
      <p:sp>
        <p:nvSpPr>
          <p:cNvPr id="3" name="Text Placeholder 2">
            <a:extLst>
              <a:ext uri="{FF2B5EF4-FFF2-40B4-BE49-F238E27FC236}">
                <a16:creationId xmlns:a16="http://schemas.microsoft.com/office/drawing/2014/main" id="{6421E1C4-FBA9-8452-65BA-90FA8B62968A}"/>
              </a:ext>
            </a:extLst>
          </p:cNvPr>
          <p:cNvSpPr>
            <a:spLocks noGrp="1"/>
          </p:cNvSpPr>
          <p:nvPr>
            <p:ph type="body" sz="quarter" idx="10"/>
          </p:nvPr>
        </p:nvSpPr>
        <p:spPr/>
        <p:txBody>
          <a:bodyPr/>
          <a:lstStyle/>
          <a:p>
            <a:pPr>
              <a:spcBef>
                <a:spcPts val="600"/>
              </a:spcBef>
            </a:pPr>
            <a:r>
              <a:rPr lang="en-US" dirty="0"/>
              <a:t>APEX implements the same profiling API that TAU does, </a:t>
            </a:r>
            <a:r>
              <a:rPr lang="en-US" i="1" dirty="0"/>
              <a:t>and…</a:t>
            </a:r>
            <a:endParaRPr lang="en-US" dirty="0"/>
          </a:p>
          <a:p>
            <a:pPr>
              <a:spcBef>
                <a:spcPts val="600"/>
              </a:spcBef>
            </a:pPr>
            <a:r>
              <a:rPr lang="en-US" dirty="0"/>
              <a:t>APEX provides runtime auto-tuning (parametric search) support</a:t>
            </a:r>
          </a:p>
          <a:p>
            <a:pPr>
              <a:spcBef>
                <a:spcPts val="600"/>
              </a:spcBef>
            </a:pPr>
            <a:r>
              <a:rPr lang="en-US" dirty="0" err="1"/>
              <a:t>Kokkos</a:t>
            </a:r>
            <a:r>
              <a:rPr lang="en-US" dirty="0"/>
              <a:t> provides the ability to autotune with:</a:t>
            </a:r>
          </a:p>
          <a:p>
            <a:pPr marL="0" lvl="0" indent="0" algn="l" rtl="0">
              <a:spcBef>
                <a:spcPts val="600"/>
              </a:spcBef>
              <a:spcAft>
                <a:spcPts val="0"/>
              </a:spcAft>
              <a:buNone/>
            </a:pPr>
            <a:r>
              <a:rPr lang="en-US" b="1" dirty="0">
                <a:latin typeface="Courier New"/>
                <a:ea typeface="Courier New"/>
                <a:cs typeface="Courier New"/>
                <a:sym typeface="Courier New"/>
              </a:rPr>
              <a:t>	-</a:t>
            </a:r>
            <a:r>
              <a:rPr lang="en-US" b="1" dirty="0" err="1">
                <a:latin typeface="Courier New"/>
                <a:ea typeface="Courier New"/>
                <a:cs typeface="Courier New"/>
                <a:sym typeface="Courier New"/>
              </a:rPr>
              <a:t>DKokkos_ENABLE_TUNING</a:t>
            </a:r>
            <a:r>
              <a:rPr lang="en-US" b="1" dirty="0">
                <a:latin typeface="Courier New"/>
                <a:ea typeface="Courier New"/>
                <a:cs typeface="Courier New"/>
                <a:sym typeface="Courier New"/>
              </a:rPr>
              <a:t>=ON</a:t>
            </a:r>
            <a:endParaRPr lang="en-US" b="1" dirty="0"/>
          </a:p>
          <a:p>
            <a:pPr>
              <a:spcBef>
                <a:spcPts val="600"/>
              </a:spcBef>
            </a:pPr>
            <a:r>
              <a:rPr lang="en-US" dirty="0"/>
              <a:t>Automatically provides input and context variables for </a:t>
            </a:r>
            <a:r>
              <a:rPr lang="en-US" dirty="0" err="1"/>
              <a:t>parallel_for</a:t>
            </a:r>
            <a:r>
              <a:rPr lang="en-US" dirty="0"/>
              <a:t>, </a:t>
            </a:r>
            <a:r>
              <a:rPr lang="en-US" dirty="0" err="1"/>
              <a:t>parallel_reduce</a:t>
            </a:r>
            <a:r>
              <a:rPr lang="en-US" dirty="0"/>
              <a:t>, </a:t>
            </a:r>
            <a:r>
              <a:rPr lang="en-US" dirty="0" err="1"/>
              <a:t>parallel_scan</a:t>
            </a:r>
            <a:r>
              <a:rPr lang="en-US" dirty="0"/>
              <a:t>, </a:t>
            </a:r>
            <a:r>
              <a:rPr lang="en-US" dirty="0" err="1"/>
              <a:t>parallel_copy</a:t>
            </a:r>
            <a:r>
              <a:rPr lang="en-US" dirty="0"/>
              <a:t>.</a:t>
            </a:r>
          </a:p>
          <a:p>
            <a:pPr marL="855662" lvl="1" indent="-342900">
              <a:spcBef>
                <a:spcPts val="600"/>
              </a:spcBef>
            </a:pPr>
            <a:r>
              <a:rPr lang="en-US" dirty="0" err="1"/>
              <a:t>TeamPolicy</a:t>
            </a:r>
            <a:r>
              <a:rPr lang="en-US" dirty="0"/>
              <a:t>: team size and vector length</a:t>
            </a:r>
          </a:p>
          <a:p>
            <a:pPr marL="855662" lvl="1" indent="-342900">
              <a:spcBef>
                <a:spcPts val="600"/>
              </a:spcBef>
            </a:pPr>
            <a:r>
              <a:rPr lang="en-US" dirty="0" err="1"/>
              <a:t>MDRangePolicy</a:t>
            </a:r>
            <a:r>
              <a:rPr lang="en-US" dirty="0"/>
              <a:t>: tile sizes (</a:t>
            </a:r>
            <a:r>
              <a:rPr lang="en-US" dirty="0" err="1"/>
              <a:t>block.x</a:t>
            </a:r>
            <a:r>
              <a:rPr lang="en-US" dirty="0"/>
              <a:t>, </a:t>
            </a:r>
            <a:r>
              <a:rPr lang="en-US" dirty="0" err="1"/>
              <a:t>block.y</a:t>
            </a:r>
            <a:r>
              <a:rPr lang="en-US" dirty="0"/>
              <a:t>, </a:t>
            </a:r>
            <a:r>
              <a:rPr lang="en-US" dirty="0" err="1"/>
              <a:t>block.z</a:t>
            </a:r>
            <a:r>
              <a:rPr lang="en-US" dirty="0"/>
              <a:t>), 2 through 6 dimensions</a:t>
            </a:r>
          </a:p>
          <a:p>
            <a:pPr marL="855662" lvl="1" indent="-342900">
              <a:spcBef>
                <a:spcPts val="600"/>
              </a:spcBef>
            </a:pPr>
            <a:r>
              <a:rPr lang="en-US" dirty="0" err="1"/>
              <a:t>RangePolicy</a:t>
            </a:r>
            <a:r>
              <a:rPr lang="en-US" baseline="30000" dirty="0"/>
              <a:t>*</a:t>
            </a:r>
            <a:r>
              <a:rPr lang="en-US" dirty="0"/>
              <a:t>: block size</a:t>
            </a:r>
          </a:p>
          <a:p>
            <a:pPr marL="855662" lvl="1" indent="-342900">
              <a:spcBef>
                <a:spcPts val="600"/>
              </a:spcBef>
            </a:pPr>
            <a:r>
              <a:rPr lang="en-US" dirty="0"/>
              <a:t>All policies: occupancy</a:t>
            </a:r>
            <a:endParaRPr lang="en-US" baseline="30000" dirty="0"/>
          </a:p>
          <a:p>
            <a:pPr marL="512762" lvl="1" indent="0">
              <a:spcBef>
                <a:spcPts val="600"/>
              </a:spcBef>
              <a:buNone/>
            </a:pPr>
            <a:r>
              <a:rPr lang="en-US" baseline="30000" dirty="0"/>
              <a:t>*</a:t>
            </a:r>
            <a:r>
              <a:rPr lang="en-US" dirty="0"/>
              <a:t>(in a long-dormant development fork/branch…working on new integration because many kernels use </a:t>
            </a:r>
            <a:r>
              <a:rPr lang="en-US" dirty="0" err="1"/>
              <a:t>RangePolicy</a:t>
            </a:r>
            <a:r>
              <a:rPr lang="en-US" dirty="0"/>
              <a:t>)</a:t>
            </a:r>
          </a:p>
          <a:p>
            <a:endParaRPr lang="en-US" dirty="0"/>
          </a:p>
        </p:txBody>
      </p:sp>
    </p:spTree>
    <p:extLst>
      <p:ext uri="{BB962C8B-B14F-4D97-AF65-F5344CB8AC3E}">
        <p14:creationId xmlns:p14="http://schemas.microsoft.com/office/powerpoint/2010/main" val="1380088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D406-2384-2869-7F6B-510C8E43602F}"/>
              </a:ext>
            </a:extLst>
          </p:cNvPr>
          <p:cNvSpPr>
            <a:spLocks noGrp="1"/>
          </p:cNvSpPr>
          <p:nvPr>
            <p:ph type="ctrTitle"/>
          </p:nvPr>
        </p:nvSpPr>
        <p:spPr/>
        <p:txBody>
          <a:bodyPr>
            <a:normAutofit fontScale="90000"/>
          </a:bodyPr>
          <a:lstStyle/>
          <a:p>
            <a:r>
              <a:rPr lang="en-US" dirty="0"/>
              <a:t>APEX Autotuning of </a:t>
            </a:r>
            <a:r>
              <a:rPr lang="en-US" dirty="0" err="1"/>
              <a:t>ExaMiniMD</a:t>
            </a:r>
            <a:r>
              <a:rPr lang="en-US" dirty="0"/>
              <a:t> Neighbor2D::</a:t>
            </a:r>
            <a:r>
              <a:rPr lang="en-US" dirty="0" err="1"/>
              <a:t>fill_neigh_list_full</a:t>
            </a:r>
            <a:r>
              <a:rPr lang="en-US" dirty="0"/>
              <a:t> kernel</a:t>
            </a:r>
          </a:p>
        </p:txBody>
      </p:sp>
      <p:pic>
        <p:nvPicPr>
          <p:cNvPr id="13" name="Picture 12">
            <a:extLst>
              <a:ext uri="{FF2B5EF4-FFF2-40B4-BE49-F238E27FC236}">
                <a16:creationId xmlns:a16="http://schemas.microsoft.com/office/drawing/2014/main" id="{23D13C2B-7379-B5AB-4F3D-A92A642E24C7}"/>
              </a:ext>
            </a:extLst>
          </p:cNvPr>
          <p:cNvPicPr>
            <a:picLocks noChangeAspect="1"/>
          </p:cNvPicPr>
          <p:nvPr/>
        </p:nvPicPr>
        <p:blipFill>
          <a:blip r:embed="rId2"/>
          <a:stretch>
            <a:fillRect/>
          </a:stretch>
        </p:blipFill>
        <p:spPr>
          <a:xfrm>
            <a:off x="3356657" y="1171047"/>
            <a:ext cx="7320990" cy="1830248"/>
          </a:xfrm>
          <a:prstGeom prst="rect">
            <a:avLst/>
          </a:prstGeom>
        </p:spPr>
      </p:pic>
      <p:pic>
        <p:nvPicPr>
          <p:cNvPr id="15" name="Picture 14">
            <a:extLst>
              <a:ext uri="{FF2B5EF4-FFF2-40B4-BE49-F238E27FC236}">
                <a16:creationId xmlns:a16="http://schemas.microsoft.com/office/drawing/2014/main" id="{540FCE5A-56C3-414A-A1B6-B5C027F10074}"/>
              </a:ext>
            </a:extLst>
          </p:cNvPr>
          <p:cNvPicPr>
            <a:picLocks noChangeAspect="1"/>
          </p:cNvPicPr>
          <p:nvPr/>
        </p:nvPicPr>
        <p:blipFill>
          <a:blip r:embed="rId3"/>
          <a:stretch>
            <a:fillRect/>
          </a:stretch>
        </p:blipFill>
        <p:spPr>
          <a:xfrm>
            <a:off x="3356657" y="2996994"/>
            <a:ext cx="7320989" cy="1830247"/>
          </a:xfrm>
          <a:prstGeom prst="rect">
            <a:avLst/>
          </a:prstGeom>
        </p:spPr>
      </p:pic>
      <p:pic>
        <p:nvPicPr>
          <p:cNvPr id="17" name="Picture 16">
            <a:extLst>
              <a:ext uri="{FF2B5EF4-FFF2-40B4-BE49-F238E27FC236}">
                <a16:creationId xmlns:a16="http://schemas.microsoft.com/office/drawing/2014/main" id="{44EEC655-0997-5C37-AFE9-723EBA413CE6}"/>
              </a:ext>
            </a:extLst>
          </p:cNvPr>
          <p:cNvPicPr>
            <a:picLocks noChangeAspect="1"/>
          </p:cNvPicPr>
          <p:nvPr/>
        </p:nvPicPr>
        <p:blipFill>
          <a:blip r:embed="rId4"/>
          <a:stretch>
            <a:fillRect/>
          </a:stretch>
        </p:blipFill>
        <p:spPr>
          <a:xfrm>
            <a:off x="2905247" y="4822941"/>
            <a:ext cx="7772400" cy="1943100"/>
          </a:xfrm>
          <a:prstGeom prst="rect">
            <a:avLst/>
          </a:prstGeom>
        </p:spPr>
      </p:pic>
      <p:sp>
        <p:nvSpPr>
          <p:cNvPr id="18" name="TextBox 17">
            <a:extLst>
              <a:ext uri="{FF2B5EF4-FFF2-40B4-BE49-F238E27FC236}">
                <a16:creationId xmlns:a16="http://schemas.microsoft.com/office/drawing/2014/main" id="{2E468BA1-55F8-61D0-A63E-4D4BCE48178F}"/>
              </a:ext>
            </a:extLst>
          </p:cNvPr>
          <p:cNvSpPr txBox="1"/>
          <p:nvPr/>
        </p:nvSpPr>
        <p:spPr>
          <a:xfrm>
            <a:off x="9383054" y="2086171"/>
            <a:ext cx="226107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team sizes</a:t>
            </a:r>
          </a:p>
        </p:txBody>
      </p:sp>
      <p:sp>
        <p:nvSpPr>
          <p:cNvPr id="19" name="TextBox 18">
            <a:extLst>
              <a:ext uri="{FF2B5EF4-FFF2-40B4-BE49-F238E27FC236}">
                <a16:creationId xmlns:a16="http://schemas.microsoft.com/office/drawing/2014/main" id="{38FA7110-C29D-763F-F4F2-5871EDD76DBE}"/>
              </a:ext>
            </a:extLst>
          </p:cNvPr>
          <p:cNvSpPr txBox="1"/>
          <p:nvPr/>
        </p:nvSpPr>
        <p:spPr>
          <a:xfrm>
            <a:off x="9290456" y="3856706"/>
            <a:ext cx="244627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vector lengths</a:t>
            </a:r>
          </a:p>
        </p:txBody>
      </p:sp>
      <p:sp>
        <p:nvSpPr>
          <p:cNvPr id="20" name="TextBox 19">
            <a:extLst>
              <a:ext uri="{FF2B5EF4-FFF2-40B4-BE49-F238E27FC236}">
                <a16:creationId xmlns:a16="http://schemas.microsoft.com/office/drawing/2014/main" id="{DAD15EAA-7831-658C-5DE6-2D9B57792EBA}"/>
              </a:ext>
            </a:extLst>
          </p:cNvPr>
          <p:cNvSpPr txBox="1"/>
          <p:nvPr/>
        </p:nvSpPr>
        <p:spPr>
          <a:xfrm>
            <a:off x="9383054" y="5920668"/>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graphicFrame>
        <p:nvGraphicFramePr>
          <p:cNvPr id="3" name="Table 2">
            <a:extLst>
              <a:ext uri="{FF2B5EF4-FFF2-40B4-BE49-F238E27FC236}">
                <a16:creationId xmlns:a16="http://schemas.microsoft.com/office/drawing/2014/main" id="{556B4D01-A515-506B-0A8C-60C419E40B2C}"/>
              </a:ext>
            </a:extLst>
          </p:cNvPr>
          <p:cNvGraphicFramePr>
            <a:graphicFrameLocks noGrp="1"/>
          </p:cNvGraphicFramePr>
          <p:nvPr/>
        </p:nvGraphicFramePr>
        <p:xfrm>
          <a:off x="328132" y="2120987"/>
          <a:ext cx="2852516" cy="1568199"/>
        </p:xfrm>
        <a:graphic>
          <a:graphicData uri="http://schemas.openxmlformats.org/drawingml/2006/table">
            <a:tbl>
              <a:tblPr firstRow="1" bandRow="1">
                <a:tableStyleId>{5C22544A-7EE6-4342-B048-85BDC9FD1C3A}</a:tableStyleId>
              </a:tblPr>
              <a:tblGrid>
                <a:gridCol w="1426258">
                  <a:extLst>
                    <a:ext uri="{9D8B030D-6E8A-4147-A177-3AD203B41FA5}">
                      <a16:colId xmlns:a16="http://schemas.microsoft.com/office/drawing/2014/main" val="3183749945"/>
                    </a:ext>
                  </a:extLst>
                </a:gridCol>
                <a:gridCol w="1426258">
                  <a:extLst>
                    <a:ext uri="{9D8B030D-6E8A-4147-A177-3AD203B41FA5}">
                      <a16:colId xmlns:a16="http://schemas.microsoft.com/office/drawing/2014/main" val="2122565010"/>
                    </a:ext>
                  </a:extLst>
                </a:gridCol>
              </a:tblGrid>
              <a:tr h="522733">
                <a:tc>
                  <a:txBody>
                    <a:bodyPr/>
                    <a:lstStyle/>
                    <a:p>
                      <a:r>
                        <a:rPr lang="en-US" dirty="0"/>
                        <a:t>Baseline</a:t>
                      </a:r>
                    </a:p>
                  </a:txBody>
                  <a:tcPr/>
                </a:tc>
                <a:tc>
                  <a:txBody>
                    <a:bodyPr/>
                    <a:lstStyle/>
                    <a:p>
                      <a:r>
                        <a:rPr lang="en-US" dirty="0"/>
                        <a:t>17.4972s</a:t>
                      </a:r>
                    </a:p>
                  </a:txBody>
                  <a:tcPr/>
                </a:tc>
                <a:extLst>
                  <a:ext uri="{0D108BD9-81ED-4DB2-BD59-A6C34878D82A}">
                    <a16:rowId xmlns:a16="http://schemas.microsoft.com/office/drawing/2014/main" val="3479576136"/>
                  </a:ext>
                </a:extLst>
              </a:tr>
              <a:tr h="522733">
                <a:tc>
                  <a:txBody>
                    <a:bodyPr/>
                    <a:lstStyle/>
                    <a:p>
                      <a:r>
                        <a:rPr lang="en-US" dirty="0"/>
                        <a:t>Tuning</a:t>
                      </a:r>
                    </a:p>
                  </a:txBody>
                  <a:tcPr/>
                </a:tc>
                <a:tc>
                  <a:txBody>
                    <a:bodyPr/>
                    <a:lstStyle/>
                    <a:p>
                      <a:r>
                        <a:rPr lang="en-US" dirty="0"/>
                        <a:t>17.7294s</a:t>
                      </a:r>
                    </a:p>
                  </a:txBody>
                  <a:tcPr/>
                </a:tc>
                <a:extLst>
                  <a:ext uri="{0D108BD9-81ED-4DB2-BD59-A6C34878D82A}">
                    <a16:rowId xmlns:a16="http://schemas.microsoft.com/office/drawing/2014/main" val="2567927099"/>
                  </a:ext>
                </a:extLst>
              </a:tr>
              <a:tr h="522733">
                <a:tc>
                  <a:txBody>
                    <a:bodyPr/>
                    <a:lstStyle/>
                    <a:p>
                      <a:r>
                        <a:rPr lang="en-US" dirty="0"/>
                        <a:t>Tuned</a:t>
                      </a:r>
                    </a:p>
                  </a:txBody>
                  <a:tcPr/>
                </a:tc>
                <a:tc>
                  <a:txBody>
                    <a:bodyPr/>
                    <a:lstStyle/>
                    <a:p>
                      <a:r>
                        <a:rPr lang="en-US" dirty="0"/>
                        <a:t>17.3790s</a:t>
                      </a:r>
                    </a:p>
                  </a:txBody>
                  <a:tcPr/>
                </a:tc>
                <a:extLst>
                  <a:ext uri="{0D108BD9-81ED-4DB2-BD59-A6C34878D82A}">
                    <a16:rowId xmlns:a16="http://schemas.microsoft.com/office/drawing/2014/main" val="483058462"/>
                  </a:ext>
                </a:extLst>
              </a:tr>
            </a:tbl>
          </a:graphicData>
        </a:graphic>
      </p:graphicFrame>
      <p:sp>
        <p:nvSpPr>
          <p:cNvPr id="4" name="TextBox 3">
            <a:extLst>
              <a:ext uri="{FF2B5EF4-FFF2-40B4-BE49-F238E27FC236}">
                <a16:creationId xmlns:a16="http://schemas.microsoft.com/office/drawing/2014/main" id="{490292AC-C1A7-C6D2-5628-A2A7E7C982DD}"/>
              </a:ext>
            </a:extLst>
          </p:cNvPr>
          <p:cNvSpPr txBox="1"/>
          <p:nvPr/>
        </p:nvSpPr>
        <p:spPr>
          <a:xfrm>
            <a:off x="419100" y="1567727"/>
            <a:ext cx="2556797" cy="338554"/>
          </a:xfrm>
          <a:prstGeom prst="rect">
            <a:avLst/>
          </a:prstGeom>
          <a:solidFill>
            <a:schemeClr val="bg1"/>
          </a:solidFill>
          <a:ln w="15875">
            <a:solidFill>
              <a:schemeClr val="tx1"/>
            </a:solidFill>
          </a:ln>
        </p:spPr>
        <p:txBody>
          <a:bodyPr wrap="square" rtlCol="0">
            <a:spAutoFit/>
          </a:bodyPr>
          <a:lstStyle/>
          <a:p>
            <a:pPr algn="ctr"/>
            <a:r>
              <a:rPr lang="en-US" sz="1600" b="1" dirty="0">
                <a:latin typeface="Source Sans Pro" panose="020B0503030403020204" pitchFamily="34" charset="0"/>
                <a:ea typeface="Source Sans Pro" panose="020B0503030403020204" pitchFamily="34" charset="0"/>
              </a:rPr>
              <a:t>Is it worth it? …maybe?</a:t>
            </a:r>
          </a:p>
        </p:txBody>
      </p:sp>
      <p:sp>
        <p:nvSpPr>
          <p:cNvPr id="5" name="TextBox 4">
            <a:extLst>
              <a:ext uri="{FF2B5EF4-FFF2-40B4-BE49-F238E27FC236}">
                <a16:creationId xmlns:a16="http://schemas.microsoft.com/office/drawing/2014/main" id="{F68814AE-6B1C-125C-3470-48BCDFDD14A9}"/>
              </a:ext>
            </a:extLst>
          </p:cNvPr>
          <p:cNvSpPr txBox="1"/>
          <p:nvPr/>
        </p:nvSpPr>
        <p:spPr>
          <a:xfrm>
            <a:off x="419100" y="3903892"/>
            <a:ext cx="2556797" cy="1323439"/>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Only one kernel is </a:t>
            </a:r>
            <a:r>
              <a:rPr lang="en-US" sz="1600" b="1" dirty="0" err="1">
                <a:latin typeface="Source Sans Pro" panose="020B0503030403020204" pitchFamily="34" charset="0"/>
                <a:ea typeface="Source Sans Pro" panose="020B0503030403020204" pitchFamily="34" charset="0"/>
              </a:rPr>
              <a:t>TeamPolicy</a:t>
            </a:r>
            <a:r>
              <a:rPr lang="en-US" sz="1600" b="1" dirty="0">
                <a:latin typeface="Source Sans Pro" panose="020B0503030403020204" pitchFamily="34" charset="0"/>
                <a:ea typeface="Source Sans Pro" panose="020B0503030403020204" pitchFamily="34" charset="0"/>
              </a:rPr>
              <a:t> in </a:t>
            </a:r>
            <a:r>
              <a:rPr lang="en-US" sz="1600" b="1" dirty="0" err="1">
                <a:latin typeface="Source Sans Pro" panose="020B0503030403020204" pitchFamily="34" charset="0"/>
                <a:ea typeface="Source Sans Pro" panose="020B0503030403020204" pitchFamily="34" charset="0"/>
              </a:rPr>
              <a:t>ExaMiniMD</a:t>
            </a:r>
            <a:r>
              <a:rPr lang="en-US" sz="1600" b="1" dirty="0">
                <a:latin typeface="Source Sans Pro" panose="020B0503030403020204" pitchFamily="34" charset="0"/>
                <a:ea typeface="Source Sans Pro" panose="020B0503030403020204" pitchFamily="34" charset="0"/>
              </a:rPr>
              <a:t> – all of the rest of the kernels are Range policies…</a:t>
            </a:r>
          </a:p>
        </p:txBody>
      </p:sp>
    </p:spTree>
    <p:extLst>
      <p:ext uri="{BB962C8B-B14F-4D97-AF65-F5344CB8AC3E}">
        <p14:creationId xmlns:p14="http://schemas.microsoft.com/office/powerpoint/2010/main" val="586602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F937-7288-F246-7457-A2F3746DD7FD}"/>
              </a:ext>
            </a:extLst>
          </p:cNvPr>
          <p:cNvSpPr>
            <a:spLocks noGrp="1"/>
          </p:cNvSpPr>
          <p:nvPr>
            <p:ph type="ctrTitle"/>
          </p:nvPr>
        </p:nvSpPr>
        <p:spPr/>
        <p:txBody>
          <a:bodyPr/>
          <a:lstStyle/>
          <a:p>
            <a:r>
              <a:rPr lang="en-US" sz="3200" dirty="0"/>
              <a:t>APEX Auto-tuning of </a:t>
            </a:r>
            <a:r>
              <a:rPr lang="en-US" sz="3200" dirty="0" err="1"/>
              <a:t>ArborX</a:t>
            </a:r>
            <a:r>
              <a:rPr lang="en-US" sz="3200" dirty="0"/>
              <a:t> </a:t>
            </a:r>
            <a:r>
              <a:rPr lang="en-US" sz="3200" dirty="0" err="1"/>
              <a:t>DBScan</a:t>
            </a:r>
            <a:r>
              <a:rPr lang="en-US" sz="3200" dirty="0"/>
              <a:t> with exhaustive search</a:t>
            </a:r>
          </a:p>
        </p:txBody>
      </p:sp>
      <p:pic>
        <p:nvPicPr>
          <p:cNvPr id="3" name="Picture 2">
            <a:extLst>
              <a:ext uri="{FF2B5EF4-FFF2-40B4-BE49-F238E27FC236}">
                <a16:creationId xmlns:a16="http://schemas.microsoft.com/office/drawing/2014/main" id="{CE15C166-24F0-6880-E544-A7066E77C417}"/>
              </a:ext>
            </a:extLst>
          </p:cNvPr>
          <p:cNvPicPr>
            <a:picLocks noChangeAspect="1"/>
          </p:cNvPicPr>
          <p:nvPr/>
        </p:nvPicPr>
        <p:blipFill>
          <a:blip r:embed="rId3"/>
          <a:stretch>
            <a:fillRect/>
          </a:stretch>
        </p:blipFill>
        <p:spPr>
          <a:xfrm>
            <a:off x="419100" y="1104900"/>
            <a:ext cx="11421871" cy="1889949"/>
          </a:xfrm>
          <a:prstGeom prst="rect">
            <a:avLst/>
          </a:prstGeom>
        </p:spPr>
      </p:pic>
      <p:sp>
        <p:nvSpPr>
          <p:cNvPr id="4" name="TextBox 3">
            <a:extLst>
              <a:ext uri="{FF2B5EF4-FFF2-40B4-BE49-F238E27FC236}">
                <a16:creationId xmlns:a16="http://schemas.microsoft.com/office/drawing/2014/main" id="{E391F09E-EF63-6160-42C0-86FE83477947}"/>
              </a:ext>
            </a:extLst>
          </p:cNvPr>
          <p:cNvSpPr txBox="1"/>
          <p:nvPr/>
        </p:nvSpPr>
        <p:spPr>
          <a:xfrm>
            <a:off x="8032236" y="2881359"/>
            <a:ext cx="2332800"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Exploring occupancy %</a:t>
            </a:r>
          </a:p>
        </p:txBody>
      </p:sp>
      <p:sp>
        <p:nvSpPr>
          <p:cNvPr id="5" name="TextBox 4">
            <a:extLst>
              <a:ext uri="{FF2B5EF4-FFF2-40B4-BE49-F238E27FC236}">
                <a16:creationId xmlns:a16="http://schemas.microsoft.com/office/drawing/2014/main" id="{7272B0F9-4C2D-6383-67DF-8E11EE16BD65}"/>
              </a:ext>
            </a:extLst>
          </p:cNvPr>
          <p:cNvSpPr txBox="1"/>
          <p:nvPr/>
        </p:nvSpPr>
        <p:spPr>
          <a:xfrm>
            <a:off x="3516160" y="2487018"/>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pic>
        <p:nvPicPr>
          <p:cNvPr id="6" name="Picture 5">
            <a:extLst>
              <a:ext uri="{FF2B5EF4-FFF2-40B4-BE49-F238E27FC236}">
                <a16:creationId xmlns:a16="http://schemas.microsoft.com/office/drawing/2014/main" id="{5BEA854C-8E0D-0097-B830-316E6B111EE9}"/>
              </a:ext>
            </a:extLst>
          </p:cNvPr>
          <p:cNvPicPr>
            <a:picLocks noChangeAspect="1"/>
          </p:cNvPicPr>
          <p:nvPr/>
        </p:nvPicPr>
        <p:blipFill>
          <a:blip r:embed="rId4"/>
          <a:stretch>
            <a:fillRect/>
          </a:stretch>
        </p:blipFill>
        <p:spPr>
          <a:xfrm>
            <a:off x="3061854" y="3340880"/>
            <a:ext cx="7772400" cy="3087835"/>
          </a:xfrm>
          <a:prstGeom prst="rect">
            <a:avLst/>
          </a:prstGeom>
          <a:ln>
            <a:solidFill>
              <a:schemeClr val="tx1"/>
            </a:solidFill>
          </a:ln>
        </p:spPr>
      </p:pic>
      <p:cxnSp>
        <p:nvCxnSpPr>
          <p:cNvPr id="8" name="Straight Connector 7">
            <a:extLst>
              <a:ext uri="{FF2B5EF4-FFF2-40B4-BE49-F238E27FC236}">
                <a16:creationId xmlns:a16="http://schemas.microsoft.com/office/drawing/2014/main" id="{423B1BF3-6B22-BAF5-AD61-69E93D8AEF58}"/>
              </a:ext>
            </a:extLst>
          </p:cNvPr>
          <p:cNvCxnSpPr/>
          <p:nvPr/>
        </p:nvCxnSpPr>
        <p:spPr>
          <a:xfrm flipH="1">
            <a:off x="10834254" y="2994849"/>
            <a:ext cx="1006717" cy="343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29E7E-631C-01CA-DB11-E3619D22B72D}"/>
              </a:ext>
            </a:extLst>
          </p:cNvPr>
          <p:cNvCxnSpPr>
            <a:cxnSpLocks/>
          </p:cNvCxnSpPr>
          <p:nvPr/>
        </p:nvCxnSpPr>
        <p:spPr>
          <a:xfrm flipH="1">
            <a:off x="10834254" y="1104900"/>
            <a:ext cx="1006717" cy="2235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6462F5-EA9C-4260-E3D1-050F970286AB}"/>
              </a:ext>
            </a:extLst>
          </p:cNvPr>
          <p:cNvCxnSpPr>
            <a:cxnSpLocks/>
          </p:cNvCxnSpPr>
          <p:nvPr/>
        </p:nvCxnSpPr>
        <p:spPr>
          <a:xfrm flipH="1">
            <a:off x="3061854" y="1104900"/>
            <a:ext cx="7069282" cy="223598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F0770A2-EAC5-309C-C06C-BB4D651A273A}"/>
              </a:ext>
            </a:extLst>
          </p:cNvPr>
          <p:cNvSpPr txBox="1"/>
          <p:nvPr/>
        </p:nvSpPr>
        <p:spPr>
          <a:xfrm>
            <a:off x="351029" y="3164126"/>
            <a:ext cx="2556797" cy="230832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5 (take at least 5 samples of each setting), occupancy converges on 85% (offline tuning showed convergence between ~45% and 90%), runtime reduced from 22 to 19.6 seconds (11% faster)</a:t>
            </a:r>
          </a:p>
        </p:txBody>
      </p:sp>
      <p:sp>
        <p:nvSpPr>
          <p:cNvPr id="17" name="TextBox 16">
            <a:extLst>
              <a:ext uri="{FF2B5EF4-FFF2-40B4-BE49-F238E27FC236}">
                <a16:creationId xmlns:a16="http://schemas.microsoft.com/office/drawing/2014/main" id="{9010FF2C-6E28-E888-4494-C88ABF083F98}"/>
              </a:ext>
            </a:extLst>
          </p:cNvPr>
          <p:cNvSpPr txBox="1"/>
          <p:nvPr/>
        </p:nvSpPr>
        <p:spPr>
          <a:xfrm>
            <a:off x="10988282" y="3557748"/>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9" name="Straight Arrow Connector 18">
            <a:extLst>
              <a:ext uri="{FF2B5EF4-FFF2-40B4-BE49-F238E27FC236}">
                <a16:creationId xmlns:a16="http://schemas.microsoft.com/office/drawing/2014/main" id="{61DD3BE7-8F1E-2186-BABC-2745815963D3}"/>
              </a:ext>
            </a:extLst>
          </p:cNvPr>
          <p:cNvCxnSpPr>
            <a:stCxn id="17" idx="0"/>
          </p:cNvCxnSpPr>
          <p:nvPr/>
        </p:nvCxnSpPr>
        <p:spPr>
          <a:xfrm flipH="1" flipV="1">
            <a:off x="11222182" y="2656295"/>
            <a:ext cx="328910" cy="90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39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464A7D-6E22-7AE7-4648-37CD1A8AA806}"/>
              </a:ext>
            </a:extLst>
          </p:cNvPr>
          <p:cNvPicPr>
            <a:picLocks noChangeAspect="1"/>
          </p:cNvPicPr>
          <p:nvPr/>
        </p:nvPicPr>
        <p:blipFill>
          <a:blip r:embed="rId2"/>
          <a:stretch>
            <a:fillRect/>
          </a:stretch>
        </p:blipFill>
        <p:spPr>
          <a:xfrm>
            <a:off x="419100" y="1104900"/>
            <a:ext cx="11353323" cy="1887682"/>
          </a:xfrm>
          <a:prstGeom prst="rect">
            <a:avLst/>
          </a:prstGeom>
        </p:spPr>
      </p:pic>
      <p:sp>
        <p:nvSpPr>
          <p:cNvPr id="2" name="Title 1">
            <a:extLst>
              <a:ext uri="{FF2B5EF4-FFF2-40B4-BE49-F238E27FC236}">
                <a16:creationId xmlns:a16="http://schemas.microsoft.com/office/drawing/2014/main" id="{BCA2F937-7288-F246-7457-A2F3746DD7FD}"/>
              </a:ext>
            </a:extLst>
          </p:cNvPr>
          <p:cNvSpPr>
            <a:spLocks noGrp="1"/>
          </p:cNvSpPr>
          <p:nvPr>
            <p:ph type="ctrTitle"/>
          </p:nvPr>
        </p:nvSpPr>
        <p:spPr/>
        <p:txBody>
          <a:bodyPr/>
          <a:lstStyle/>
          <a:p>
            <a:r>
              <a:rPr lang="en-US" sz="2800" dirty="0"/>
              <a:t>APEX Auto-tuning of </a:t>
            </a:r>
            <a:r>
              <a:rPr lang="en-US" sz="2800" dirty="0" err="1"/>
              <a:t>ArborX</a:t>
            </a:r>
            <a:r>
              <a:rPr lang="en-US" sz="2800" dirty="0"/>
              <a:t> </a:t>
            </a:r>
            <a:r>
              <a:rPr lang="en-US" sz="2800" dirty="0" err="1"/>
              <a:t>DBScan</a:t>
            </a:r>
            <a:r>
              <a:rPr lang="en-US" sz="2800" dirty="0"/>
              <a:t> with simulated annealing search</a:t>
            </a:r>
          </a:p>
        </p:txBody>
      </p:sp>
      <p:sp>
        <p:nvSpPr>
          <p:cNvPr id="4" name="TextBox 3">
            <a:extLst>
              <a:ext uri="{FF2B5EF4-FFF2-40B4-BE49-F238E27FC236}">
                <a16:creationId xmlns:a16="http://schemas.microsoft.com/office/drawing/2014/main" id="{E391F09E-EF63-6160-42C0-86FE83477947}"/>
              </a:ext>
            </a:extLst>
          </p:cNvPr>
          <p:cNvSpPr txBox="1"/>
          <p:nvPr/>
        </p:nvSpPr>
        <p:spPr>
          <a:xfrm>
            <a:off x="4634409" y="2830862"/>
            <a:ext cx="233640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occupancy %</a:t>
            </a:r>
          </a:p>
        </p:txBody>
      </p:sp>
      <p:sp>
        <p:nvSpPr>
          <p:cNvPr id="5" name="TextBox 4">
            <a:extLst>
              <a:ext uri="{FF2B5EF4-FFF2-40B4-BE49-F238E27FC236}">
                <a16:creationId xmlns:a16="http://schemas.microsoft.com/office/drawing/2014/main" id="{7272B0F9-4C2D-6383-67DF-8E11EE16BD65}"/>
              </a:ext>
            </a:extLst>
          </p:cNvPr>
          <p:cNvSpPr txBox="1"/>
          <p:nvPr/>
        </p:nvSpPr>
        <p:spPr>
          <a:xfrm>
            <a:off x="9251941" y="2214845"/>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16" name="TextBox 15">
            <a:extLst>
              <a:ext uri="{FF2B5EF4-FFF2-40B4-BE49-F238E27FC236}">
                <a16:creationId xmlns:a16="http://schemas.microsoft.com/office/drawing/2014/main" id="{1F0770A2-EAC5-309C-C06C-BB4D651A273A}"/>
              </a:ext>
            </a:extLst>
          </p:cNvPr>
          <p:cNvSpPr txBox="1"/>
          <p:nvPr/>
        </p:nvSpPr>
        <p:spPr>
          <a:xfrm>
            <a:off x="351029" y="3164126"/>
            <a:ext cx="2556797" cy="2062103"/>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1, occupancy converges on 70% (offline tuning showed convergence between ~45% and 90%), runtime reduced from 22 to 19.6 seconds (11% faster)</a:t>
            </a:r>
          </a:p>
        </p:txBody>
      </p:sp>
      <p:sp>
        <p:nvSpPr>
          <p:cNvPr id="10" name="TextBox 9">
            <a:extLst>
              <a:ext uri="{FF2B5EF4-FFF2-40B4-BE49-F238E27FC236}">
                <a16:creationId xmlns:a16="http://schemas.microsoft.com/office/drawing/2014/main" id="{677D4C16-D916-1E49-BB08-79BDD3C46E3D}"/>
              </a:ext>
            </a:extLst>
          </p:cNvPr>
          <p:cNvSpPr txBox="1"/>
          <p:nvPr/>
        </p:nvSpPr>
        <p:spPr>
          <a:xfrm>
            <a:off x="7136990" y="3568430"/>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1" name="Straight Arrow Connector 10">
            <a:extLst>
              <a:ext uri="{FF2B5EF4-FFF2-40B4-BE49-F238E27FC236}">
                <a16:creationId xmlns:a16="http://schemas.microsoft.com/office/drawing/2014/main" id="{6807C096-CF3D-5A68-A27F-C309247ACD65}"/>
              </a:ext>
            </a:extLst>
          </p:cNvPr>
          <p:cNvCxnSpPr>
            <a:stCxn id="10" idx="0"/>
          </p:cNvCxnSpPr>
          <p:nvPr/>
        </p:nvCxnSpPr>
        <p:spPr>
          <a:xfrm flipH="1" flipV="1">
            <a:off x="7370890" y="2666977"/>
            <a:ext cx="328910" cy="90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537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B042-7F50-F077-F137-52E571EC41C7}"/>
              </a:ext>
            </a:extLst>
          </p:cNvPr>
          <p:cNvSpPr>
            <a:spLocks noGrp="1"/>
          </p:cNvSpPr>
          <p:nvPr>
            <p:ph type="ctrTitle"/>
          </p:nvPr>
        </p:nvSpPr>
        <p:spPr/>
        <p:txBody>
          <a:bodyPr/>
          <a:lstStyle/>
          <a:p>
            <a:r>
              <a:rPr lang="en-US" dirty="0"/>
              <a:t>Auto-Tuning test cases / examples</a:t>
            </a:r>
          </a:p>
        </p:txBody>
      </p:sp>
      <p:sp>
        <p:nvSpPr>
          <p:cNvPr id="5" name="Text Placeholder 4">
            <a:extLst>
              <a:ext uri="{FF2B5EF4-FFF2-40B4-BE49-F238E27FC236}">
                <a16:creationId xmlns:a16="http://schemas.microsoft.com/office/drawing/2014/main" id="{A4152533-0364-FEBC-CABD-5EEDA3E752AD}"/>
              </a:ext>
            </a:extLst>
          </p:cNvPr>
          <p:cNvSpPr>
            <a:spLocks noGrp="1"/>
          </p:cNvSpPr>
          <p:nvPr>
            <p:ph type="body" sz="quarter" idx="10"/>
          </p:nvPr>
        </p:nvSpPr>
        <p:spPr/>
        <p:txBody>
          <a:bodyPr/>
          <a:lstStyle/>
          <a:p>
            <a:r>
              <a:rPr lang="en-US" dirty="0">
                <a:hlinkClick r:id="rId2"/>
              </a:rPr>
              <a:t>https://github.com/khuck/apex-kokkos-tuning</a:t>
            </a:r>
            <a:endParaRPr lang="en-US" dirty="0"/>
          </a:p>
          <a:p>
            <a:pPr lvl="1"/>
            <a:r>
              <a:rPr lang="en-US" dirty="0" err="1"/>
              <a:t>mdrange_gemm</a:t>
            </a:r>
            <a:r>
              <a:rPr lang="en-US" dirty="0"/>
              <a:t> – demonstrates tuning of tiling parameters for </a:t>
            </a:r>
            <a:r>
              <a:rPr lang="en-US" dirty="0" err="1"/>
              <a:t>MDRangePolicy</a:t>
            </a:r>
            <a:endParaRPr lang="en-US" dirty="0"/>
          </a:p>
          <a:p>
            <a:pPr lvl="1"/>
            <a:r>
              <a:rPr lang="en-US" dirty="0" err="1"/>
              <a:t>mdrange_gemm_occupancy</a:t>
            </a:r>
            <a:r>
              <a:rPr lang="en-US" dirty="0"/>
              <a:t> – demonstrates occupancy tuning for </a:t>
            </a:r>
            <a:r>
              <a:rPr lang="en-US" dirty="0" err="1"/>
              <a:t>MDRangePolicy</a:t>
            </a:r>
            <a:endParaRPr lang="en-US" dirty="0"/>
          </a:p>
          <a:p>
            <a:pPr lvl="1"/>
            <a:r>
              <a:rPr lang="en-US" dirty="0"/>
              <a:t>occupancy – demonstrates occupancy tuning for </a:t>
            </a:r>
            <a:r>
              <a:rPr lang="en-US" dirty="0" err="1"/>
              <a:t>RangePolicy</a:t>
            </a:r>
            <a:endParaRPr lang="en-US" dirty="0"/>
          </a:p>
          <a:p>
            <a:pPr lvl="1"/>
            <a:r>
              <a:rPr lang="en-US" dirty="0"/>
              <a:t>mm2d_tiling – complex explicit tuning example for OpenMP parameters</a:t>
            </a:r>
          </a:p>
          <a:p>
            <a:pPr lvl="2"/>
            <a:r>
              <a:rPr lang="en-US" dirty="0"/>
              <a:t>Thread count, schedule, chunk size</a:t>
            </a:r>
          </a:p>
          <a:p>
            <a:pPr lvl="1"/>
            <a:r>
              <a:rPr lang="en-US" dirty="0" err="1"/>
              <a:t>idk_jmm</a:t>
            </a:r>
            <a:r>
              <a:rPr lang="en-US" dirty="0"/>
              <a:t> – elegant, complex example that selects between two matrix multiplication implementations (</a:t>
            </a:r>
            <a:r>
              <a:rPr lang="en-US" dirty="0" err="1"/>
              <a:t>TeamPolicy</a:t>
            </a:r>
            <a:r>
              <a:rPr lang="en-US" dirty="0"/>
              <a:t> or </a:t>
            </a:r>
            <a:r>
              <a:rPr lang="en-US" dirty="0" err="1"/>
              <a:t>MDRangePolicy</a:t>
            </a:r>
            <a:r>
              <a:rPr lang="en-US" dirty="0"/>
              <a:t>), while tuning internals each for best configuration.</a:t>
            </a:r>
          </a:p>
          <a:p>
            <a:pPr lvl="1"/>
            <a:r>
              <a:rPr lang="en-US" dirty="0"/>
              <a:t>1d_stencil, 2d_stencil, </a:t>
            </a:r>
            <a:r>
              <a:rPr lang="en-US" dirty="0" err="1"/>
              <a:t>deep_copy</a:t>
            </a:r>
            <a:r>
              <a:rPr lang="en-US" dirty="0"/>
              <a:t> examples</a:t>
            </a:r>
          </a:p>
          <a:p>
            <a:r>
              <a:rPr lang="en-US" dirty="0"/>
              <a:t>Configure &amp; Build: </a:t>
            </a:r>
          </a:p>
          <a:p>
            <a:pPr lvl="1"/>
            <a:r>
              <a:rPr lang="en-US" dirty="0"/>
              <a:t>See </a:t>
            </a:r>
            <a:r>
              <a:rPr lang="en-US" dirty="0" err="1"/>
              <a:t>README.md</a:t>
            </a:r>
            <a:r>
              <a:rPr lang="en-US" dirty="0"/>
              <a:t> for latest info (</a:t>
            </a:r>
            <a:r>
              <a:rPr lang="en-US" dirty="0">
                <a:hlinkClick r:id="rId3"/>
              </a:rPr>
              <a:t>https://github.com/khuck/apex-kokkos-tuning/</a:t>
            </a:r>
            <a:r>
              <a:rPr lang="en-US" dirty="0"/>
              <a:t>)</a:t>
            </a:r>
          </a:p>
        </p:txBody>
      </p:sp>
    </p:spTree>
    <p:extLst>
      <p:ext uri="{BB962C8B-B14F-4D97-AF65-F5344CB8AC3E}">
        <p14:creationId xmlns:p14="http://schemas.microsoft.com/office/powerpoint/2010/main" val="1135480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9513-B699-9F71-D75A-ABD96EBC214C}"/>
              </a:ext>
            </a:extLst>
          </p:cNvPr>
          <p:cNvSpPr>
            <a:spLocks noGrp="1"/>
          </p:cNvSpPr>
          <p:nvPr>
            <p:ph type="ctrTitle"/>
          </p:nvPr>
        </p:nvSpPr>
        <p:spPr/>
        <p:txBody>
          <a:bodyPr/>
          <a:lstStyle/>
          <a:p>
            <a:r>
              <a:rPr lang="en-US" dirty="0"/>
              <a:t>Building apex-</a:t>
            </a:r>
            <a:r>
              <a:rPr lang="en-US" dirty="0" err="1"/>
              <a:t>kokkos</a:t>
            </a:r>
            <a:r>
              <a:rPr lang="en-US" dirty="0"/>
              <a:t>-tuning </a:t>
            </a:r>
          </a:p>
        </p:txBody>
      </p:sp>
      <p:sp>
        <p:nvSpPr>
          <p:cNvPr id="3" name="Text Placeholder 2">
            <a:extLst>
              <a:ext uri="{FF2B5EF4-FFF2-40B4-BE49-F238E27FC236}">
                <a16:creationId xmlns:a16="http://schemas.microsoft.com/office/drawing/2014/main" id="{25F365FA-EDC5-A3C5-64E1-FD788C2483C6}"/>
              </a:ext>
            </a:extLst>
          </p:cNvPr>
          <p:cNvSpPr>
            <a:spLocks noGrp="1"/>
          </p:cNvSpPr>
          <p:nvPr>
            <p:ph type="body" sz="quarter" idx="10"/>
          </p:nvPr>
        </p:nvSpPr>
        <p:spPr/>
        <p:txBody>
          <a:bodyPr/>
          <a:lstStyle/>
          <a:p>
            <a:r>
              <a:rPr lang="en-US" dirty="0">
                <a:latin typeface="Courier New" panose="02070309020205020404" pitchFamily="49" charset="0"/>
                <a:cs typeface="Courier New" panose="02070309020205020404" pitchFamily="49" charset="0"/>
              </a:rPr>
              <a:t>generic-</a:t>
            </a:r>
            <a:r>
              <a:rPr lang="en-US" dirty="0" err="1">
                <a:latin typeface="Courier New" panose="02070309020205020404" pitchFamily="49" charset="0"/>
                <a:cs typeface="Courier New" panose="02070309020205020404" pitchFamily="49" charset="0"/>
              </a:rPr>
              <a:t>cuda.sh</a:t>
            </a:r>
            <a:r>
              <a:rPr lang="en-US" dirty="0"/>
              <a:t> or </a:t>
            </a:r>
            <a:r>
              <a:rPr lang="en-US" dirty="0" err="1">
                <a:latin typeface="Courier New" panose="02070309020205020404" pitchFamily="49" charset="0"/>
                <a:cs typeface="Courier New" panose="02070309020205020404" pitchFamily="49" charset="0"/>
              </a:rPr>
              <a:t>perlmutter.sh</a:t>
            </a:r>
            <a:r>
              <a:rPr lang="en-US" dirty="0"/>
              <a:t> for CUDA examples</a:t>
            </a:r>
          </a:p>
          <a:p>
            <a:r>
              <a:rPr lang="en-US" dirty="0" err="1">
                <a:latin typeface="Courier New" panose="02070309020205020404" pitchFamily="49" charset="0"/>
                <a:cs typeface="Courier New" panose="02070309020205020404" pitchFamily="49" charset="0"/>
              </a:rPr>
              <a:t>frontier.sh</a:t>
            </a:r>
            <a:r>
              <a:rPr lang="en-US" dirty="0"/>
              <a:t> for </a:t>
            </a:r>
            <a:r>
              <a:rPr lang="en-US" dirty="0" err="1"/>
              <a:t>ROCm</a:t>
            </a:r>
            <a:r>
              <a:rPr lang="en-US" dirty="0"/>
              <a:t> example</a:t>
            </a:r>
          </a:p>
          <a:p>
            <a:r>
              <a:rPr lang="en-US" dirty="0"/>
              <a:t>General idea: this is just a </a:t>
            </a:r>
            <a:r>
              <a:rPr lang="en-US" dirty="0" err="1"/>
              <a:t>CMake</a:t>
            </a:r>
            <a:r>
              <a:rPr lang="en-US" dirty="0"/>
              <a:t> compound project including the </a:t>
            </a:r>
            <a:r>
              <a:rPr lang="en-US" dirty="0" err="1"/>
              <a:t>Kokkos</a:t>
            </a:r>
            <a:r>
              <a:rPr lang="en-US" dirty="0"/>
              <a:t> and APEX projects. Any </a:t>
            </a:r>
            <a:r>
              <a:rPr lang="en-US" dirty="0" err="1"/>
              <a:t>CMake</a:t>
            </a:r>
            <a:r>
              <a:rPr lang="en-US" dirty="0"/>
              <a:t> variables you would pass in to those projects you pass in to this one. With specific notes: </a:t>
            </a:r>
          </a:p>
          <a:p>
            <a:pPr lvl="1"/>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DKokkos_ENABLE_TUNING</a:t>
            </a:r>
            <a:r>
              <a:rPr lang="en-US" dirty="0">
                <a:latin typeface="Courier New" panose="02070309020205020404" pitchFamily="49" charset="0"/>
                <a:cs typeface="Courier New" panose="02070309020205020404" pitchFamily="49" charset="0"/>
              </a:rPr>
              <a:t>=ON</a:t>
            </a:r>
            <a:r>
              <a:rPr lang="en-US" dirty="0"/>
              <a:t> is required for tuning</a:t>
            </a:r>
          </a:p>
        </p:txBody>
      </p:sp>
    </p:spTree>
    <p:extLst>
      <p:ext uri="{BB962C8B-B14F-4D97-AF65-F5344CB8AC3E}">
        <p14:creationId xmlns:p14="http://schemas.microsoft.com/office/powerpoint/2010/main" val="2799085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C8F4-7F80-49F3-38CE-A46A39B976D8}"/>
              </a:ext>
            </a:extLst>
          </p:cNvPr>
          <p:cNvSpPr>
            <a:spLocks noGrp="1"/>
          </p:cNvSpPr>
          <p:nvPr>
            <p:ph type="ctrTitle"/>
          </p:nvPr>
        </p:nvSpPr>
        <p:spPr/>
        <p:txBody>
          <a:bodyPr/>
          <a:lstStyle/>
          <a:p>
            <a:r>
              <a:rPr lang="en-US" sz="2800" dirty="0"/>
              <a:t>Example: testing </a:t>
            </a:r>
            <a:r>
              <a:rPr lang="en-US" sz="2800" dirty="0" err="1"/>
              <a:t>mdrange_gemm</a:t>
            </a:r>
            <a:r>
              <a:rPr lang="en-US" sz="2800" dirty="0"/>
              <a:t> 256x256 with exhaustive search</a:t>
            </a:r>
          </a:p>
        </p:txBody>
      </p:sp>
      <p:pic>
        <p:nvPicPr>
          <p:cNvPr id="5" name="Picture 4">
            <a:extLst>
              <a:ext uri="{FF2B5EF4-FFF2-40B4-BE49-F238E27FC236}">
                <a16:creationId xmlns:a16="http://schemas.microsoft.com/office/drawing/2014/main" id="{6D96B403-A50A-CB4E-F8E4-1E8C22B83AEA}"/>
              </a:ext>
            </a:extLst>
          </p:cNvPr>
          <p:cNvPicPr>
            <a:picLocks noChangeAspect="1"/>
          </p:cNvPicPr>
          <p:nvPr/>
        </p:nvPicPr>
        <p:blipFill>
          <a:blip r:embed="rId2"/>
          <a:stretch>
            <a:fillRect/>
          </a:stretch>
        </p:blipFill>
        <p:spPr>
          <a:xfrm>
            <a:off x="419100" y="879835"/>
            <a:ext cx="11353800" cy="3473387"/>
          </a:xfrm>
          <a:prstGeom prst="rect">
            <a:avLst/>
          </a:prstGeom>
        </p:spPr>
      </p:pic>
      <p:sp>
        <p:nvSpPr>
          <p:cNvPr id="6" name="TextBox 5">
            <a:extLst>
              <a:ext uri="{FF2B5EF4-FFF2-40B4-BE49-F238E27FC236}">
                <a16:creationId xmlns:a16="http://schemas.microsoft.com/office/drawing/2014/main" id="{CD74CF8F-34BB-3875-23C2-D3B96CF4E6FA}"/>
              </a:ext>
            </a:extLst>
          </p:cNvPr>
          <p:cNvSpPr txBox="1"/>
          <p:nvPr/>
        </p:nvSpPr>
        <p:spPr>
          <a:xfrm>
            <a:off x="916734" y="4721431"/>
            <a:ext cx="6652444" cy="830997"/>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2, tiling converges on block dimensions of (32,4,1) and grid dimensions (8,64,1), the defaults are (16,2,1) and (16,128,1) respectively – simulated annealing converges to the same values</a:t>
            </a:r>
          </a:p>
        </p:txBody>
      </p:sp>
      <p:sp>
        <p:nvSpPr>
          <p:cNvPr id="7" name="TextBox 6">
            <a:extLst>
              <a:ext uri="{FF2B5EF4-FFF2-40B4-BE49-F238E27FC236}">
                <a16:creationId xmlns:a16="http://schemas.microsoft.com/office/drawing/2014/main" id="{541AB4E9-C272-7BBE-9F87-50D8529F6A0B}"/>
              </a:ext>
            </a:extLst>
          </p:cNvPr>
          <p:cNvSpPr txBox="1"/>
          <p:nvPr/>
        </p:nvSpPr>
        <p:spPr>
          <a:xfrm>
            <a:off x="2400364" y="2447252"/>
            <a:ext cx="255610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block, grid sizes</a:t>
            </a:r>
          </a:p>
        </p:txBody>
      </p:sp>
      <p:sp>
        <p:nvSpPr>
          <p:cNvPr id="8" name="TextBox 7">
            <a:extLst>
              <a:ext uri="{FF2B5EF4-FFF2-40B4-BE49-F238E27FC236}">
                <a16:creationId xmlns:a16="http://schemas.microsoft.com/office/drawing/2014/main" id="{DBC1EA90-B30F-C898-C32A-17681EFE3EFB}"/>
              </a:ext>
            </a:extLst>
          </p:cNvPr>
          <p:cNvSpPr txBox="1"/>
          <p:nvPr/>
        </p:nvSpPr>
        <p:spPr>
          <a:xfrm>
            <a:off x="9844222" y="1324990"/>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9" name="TextBox 8">
            <a:extLst>
              <a:ext uri="{FF2B5EF4-FFF2-40B4-BE49-F238E27FC236}">
                <a16:creationId xmlns:a16="http://schemas.microsoft.com/office/drawing/2014/main" id="{9142C172-5CC4-515B-D667-19658ECD7A38}"/>
              </a:ext>
            </a:extLst>
          </p:cNvPr>
          <p:cNvSpPr txBox="1"/>
          <p:nvPr/>
        </p:nvSpPr>
        <p:spPr>
          <a:xfrm>
            <a:off x="8248793" y="1703106"/>
            <a:ext cx="309989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The tuning knobs (tiling factors)</a:t>
            </a:r>
          </a:p>
        </p:txBody>
      </p:sp>
      <p:sp>
        <p:nvSpPr>
          <p:cNvPr id="10" name="TextBox 9">
            <a:extLst>
              <a:ext uri="{FF2B5EF4-FFF2-40B4-BE49-F238E27FC236}">
                <a16:creationId xmlns:a16="http://schemas.microsoft.com/office/drawing/2014/main" id="{D458F9BD-7363-B932-2565-13C5C1F21D61}"/>
              </a:ext>
            </a:extLst>
          </p:cNvPr>
          <p:cNvSpPr txBox="1"/>
          <p:nvPr/>
        </p:nvSpPr>
        <p:spPr>
          <a:xfrm>
            <a:off x="8594048" y="2081222"/>
            <a:ext cx="420689"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32</a:t>
            </a:r>
          </a:p>
        </p:txBody>
      </p:sp>
      <p:sp>
        <p:nvSpPr>
          <p:cNvPr id="11" name="TextBox 10">
            <a:extLst>
              <a:ext uri="{FF2B5EF4-FFF2-40B4-BE49-F238E27FC236}">
                <a16:creationId xmlns:a16="http://schemas.microsoft.com/office/drawing/2014/main" id="{D17CECED-5649-DBE5-D825-3D5684631A84}"/>
              </a:ext>
            </a:extLst>
          </p:cNvPr>
          <p:cNvSpPr txBox="1"/>
          <p:nvPr/>
        </p:nvSpPr>
        <p:spPr>
          <a:xfrm>
            <a:off x="9270565" y="2371587"/>
            <a:ext cx="28907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4</a:t>
            </a:r>
          </a:p>
        </p:txBody>
      </p:sp>
      <p:sp>
        <p:nvSpPr>
          <p:cNvPr id="12" name="TextBox 11">
            <a:extLst>
              <a:ext uri="{FF2B5EF4-FFF2-40B4-BE49-F238E27FC236}">
                <a16:creationId xmlns:a16="http://schemas.microsoft.com/office/drawing/2014/main" id="{319F8FF6-6C85-1318-F2F3-06FB2C3C6FCB}"/>
              </a:ext>
            </a:extLst>
          </p:cNvPr>
          <p:cNvSpPr txBox="1"/>
          <p:nvPr/>
        </p:nvSpPr>
        <p:spPr>
          <a:xfrm>
            <a:off x="10123556" y="2616528"/>
            <a:ext cx="28907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8</a:t>
            </a:r>
          </a:p>
        </p:txBody>
      </p:sp>
      <p:sp>
        <p:nvSpPr>
          <p:cNvPr id="13" name="TextBox 12">
            <a:extLst>
              <a:ext uri="{FF2B5EF4-FFF2-40B4-BE49-F238E27FC236}">
                <a16:creationId xmlns:a16="http://schemas.microsoft.com/office/drawing/2014/main" id="{95FFA2BB-3279-8E1E-2AB5-990A50F6D890}"/>
              </a:ext>
            </a:extLst>
          </p:cNvPr>
          <p:cNvSpPr txBox="1"/>
          <p:nvPr/>
        </p:nvSpPr>
        <p:spPr>
          <a:xfrm>
            <a:off x="10843056" y="2839106"/>
            <a:ext cx="420689"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64</a:t>
            </a:r>
          </a:p>
        </p:txBody>
      </p:sp>
      <p:sp>
        <p:nvSpPr>
          <p:cNvPr id="14" name="TextBox 13">
            <a:extLst>
              <a:ext uri="{FF2B5EF4-FFF2-40B4-BE49-F238E27FC236}">
                <a16:creationId xmlns:a16="http://schemas.microsoft.com/office/drawing/2014/main" id="{D7A84671-11F1-3D3B-C372-6D22E9A1DD02}"/>
              </a:ext>
            </a:extLst>
          </p:cNvPr>
          <p:cNvSpPr txBox="1"/>
          <p:nvPr/>
        </p:nvSpPr>
        <p:spPr>
          <a:xfrm>
            <a:off x="8594048" y="4888999"/>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5" name="Straight Arrow Connector 14">
            <a:extLst>
              <a:ext uri="{FF2B5EF4-FFF2-40B4-BE49-F238E27FC236}">
                <a16:creationId xmlns:a16="http://schemas.microsoft.com/office/drawing/2014/main" id="{BBFF8A50-736D-5E6D-0B74-F63422B44B52}"/>
              </a:ext>
            </a:extLst>
          </p:cNvPr>
          <p:cNvCxnSpPr>
            <a:cxnSpLocks/>
            <a:stCxn id="14" idx="0"/>
          </p:cNvCxnSpPr>
          <p:nvPr/>
        </p:nvCxnSpPr>
        <p:spPr>
          <a:xfrm flipH="1" flipV="1">
            <a:off x="7949045" y="1901536"/>
            <a:ext cx="1207813" cy="2987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298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64D76-7176-F419-6930-75B7CA2F98A6}"/>
              </a:ext>
            </a:extLst>
          </p:cNvPr>
          <p:cNvPicPr>
            <a:picLocks noChangeAspect="1"/>
          </p:cNvPicPr>
          <p:nvPr/>
        </p:nvPicPr>
        <p:blipFill>
          <a:blip r:embed="rId2"/>
          <a:srcRect/>
          <a:stretch/>
        </p:blipFill>
        <p:spPr>
          <a:xfrm>
            <a:off x="419541" y="892344"/>
            <a:ext cx="11409843" cy="3490533"/>
          </a:xfrm>
          <a:prstGeom prst="rect">
            <a:avLst/>
          </a:prstGeom>
        </p:spPr>
      </p:pic>
      <p:sp>
        <p:nvSpPr>
          <p:cNvPr id="2" name="Title 1">
            <a:extLst>
              <a:ext uri="{FF2B5EF4-FFF2-40B4-BE49-F238E27FC236}">
                <a16:creationId xmlns:a16="http://schemas.microsoft.com/office/drawing/2014/main" id="{45AFC8F4-7F80-49F3-38CE-A46A39B976D8}"/>
              </a:ext>
            </a:extLst>
          </p:cNvPr>
          <p:cNvSpPr>
            <a:spLocks noGrp="1"/>
          </p:cNvSpPr>
          <p:nvPr>
            <p:ph type="ctrTitle"/>
          </p:nvPr>
        </p:nvSpPr>
        <p:spPr/>
        <p:txBody>
          <a:bodyPr/>
          <a:lstStyle/>
          <a:p>
            <a:r>
              <a:rPr lang="en-US" sz="2800" dirty="0"/>
              <a:t>Example: testing </a:t>
            </a:r>
            <a:r>
              <a:rPr lang="en-US" sz="2800" dirty="0" err="1"/>
              <a:t>mdrange_gemm</a:t>
            </a:r>
            <a:r>
              <a:rPr lang="en-US" sz="2800" dirty="0"/>
              <a:t> 900x900 with exhaustive search</a:t>
            </a:r>
          </a:p>
        </p:txBody>
      </p:sp>
      <p:sp>
        <p:nvSpPr>
          <p:cNvPr id="6" name="TextBox 5">
            <a:extLst>
              <a:ext uri="{FF2B5EF4-FFF2-40B4-BE49-F238E27FC236}">
                <a16:creationId xmlns:a16="http://schemas.microsoft.com/office/drawing/2014/main" id="{CD74CF8F-34BB-3875-23C2-D3B96CF4E6FA}"/>
              </a:ext>
            </a:extLst>
          </p:cNvPr>
          <p:cNvSpPr txBox="1"/>
          <p:nvPr/>
        </p:nvSpPr>
        <p:spPr>
          <a:xfrm>
            <a:off x="916734" y="4721431"/>
            <a:ext cx="6710616" cy="1077218"/>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2, tiling converges on block dimensions of (32,16,1) and grid dimensions (29,57,1), the defaults are (16,2,1) and (57,450,1) respectively. The runtime improved from a baseline of 3.95 seconds to 3.04 seconds using cached tuning results!</a:t>
            </a:r>
          </a:p>
        </p:txBody>
      </p:sp>
      <p:sp>
        <p:nvSpPr>
          <p:cNvPr id="7" name="TextBox 6">
            <a:extLst>
              <a:ext uri="{FF2B5EF4-FFF2-40B4-BE49-F238E27FC236}">
                <a16:creationId xmlns:a16="http://schemas.microsoft.com/office/drawing/2014/main" id="{541AB4E9-C272-7BBE-9F87-50D8529F6A0B}"/>
              </a:ext>
            </a:extLst>
          </p:cNvPr>
          <p:cNvSpPr txBox="1"/>
          <p:nvPr/>
        </p:nvSpPr>
        <p:spPr>
          <a:xfrm>
            <a:off x="2306845" y="2371587"/>
            <a:ext cx="255610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block, grid sizes</a:t>
            </a:r>
          </a:p>
        </p:txBody>
      </p:sp>
      <p:sp>
        <p:nvSpPr>
          <p:cNvPr id="8" name="TextBox 7">
            <a:extLst>
              <a:ext uri="{FF2B5EF4-FFF2-40B4-BE49-F238E27FC236}">
                <a16:creationId xmlns:a16="http://schemas.microsoft.com/office/drawing/2014/main" id="{DBC1EA90-B30F-C898-C32A-17681EFE3EFB}"/>
              </a:ext>
            </a:extLst>
          </p:cNvPr>
          <p:cNvSpPr txBox="1"/>
          <p:nvPr/>
        </p:nvSpPr>
        <p:spPr>
          <a:xfrm>
            <a:off x="9844222" y="1324990"/>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9" name="TextBox 8">
            <a:extLst>
              <a:ext uri="{FF2B5EF4-FFF2-40B4-BE49-F238E27FC236}">
                <a16:creationId xmlns:a16="http://schemas.microsoft.com/office/drawing/2014/main" id="{9142C172-5CC4-515B-D667-19658ECD7A38}"/>
              </a:ext>
            </a:extLst>
          </p:cNvPr>
          <p:cNvSpPr txBox="1"/>
          <p:nvPr/>
        </p:nvSpPr>
        <p:spPr>
          <a:xfrm>
            <a:off x="6744331" y="1692109"/>
            <a:ext cx="309989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The tuning knobs (tiling factors)</a:t>
            </a:r>
          </a:p>
        </p:txBody>
      </p:sp>
      <p:sp>
        <p:nvSpPr>
          <p:cNvPr id="10" name="TextBox 9">
            <a:extLst>
              <a:ext uri="{FF2B5EF4-FFF2-40B4-BE49-F238E27FC236}">
                <a16:creationId xmlns:a16="http://schemas.microsoft.com/office/drawing/2014/main" id="{D458F9BD-7363-B932-2565-13C5C1F21D61}"/>
              </a:ext>
            </a:extLst>
          </p:cNvPr>
          <p:cNvSpPr txBox="1"/>
          <p:nvPr/>
        </p:nvSpPr>
        <p:spPr>
          <a:xfrm>
            <a:off x="8594048" y="2081222"/>
            <a:ext cx="5628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32</a:t>
            </a:r>
          </a:p>
        </p:txBody>
      </p:sp>
      <p:sp>
        <p:nvSpPr>
          <p:cNvPr id="11" name="TextBox 10">
            <a:extLst>
              <a:ext uri="{FF2B5EF4-FFF2-40B4-BE49-F238E27FC236}">
                <a16:creationId xmlns:a16="http://schemas.microsoft.com/office/drawing/2014/main" id="{D17CECED-5649-DBE5-D825-3D5684631A84}"/>
              </a:ext>
            </a:extLst>
          </p:cNvPr>
          <p:cNvSpPr txBox="1"/>
          <p:nvPr/>
        </p:nvSpPr>
        <p:spPr>
          <a:xfrm>
            <a:off x="9270565" y="2371587"/>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16</a:t>
            </a:r>
          </a:p>
        </p:txBody>
      </p:sp>
      <p:sp>
        <p:nvSpPr>
          <p:cNvPr id="12" name="TextBox 11">
            <a:extLst>
              <a:ext uri="{FF2B5EF4-FFF2-40B4-BE49-F238E27FC236}">
                <a16:creationId xmlns:a16="http://schemas.microsoft.com/office/drawing/2014/main" id="{319F8FF6-6C85-1318-F2F3-06FB2C3C6FCB}"/>
              </a:ext>
            </a:extLst>
          </p:cNvPr>
          <p:cNvSpPr txBox="1"/>
          <p:nvPr/>
        </p:nvSpPr>
        <p:spPr>
          <a:xfrm>
            <a:off x="10123556" y="2616528"/>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29</a:t>
            </a:r>
          </a:p>
        </p:txBody>
      </p:sp>
      <p:sp>
        <p:nvSpPr>
          <p:cNvPr id="13" name="TextBox 12">
            <a:extLst>
              <a:ext uri="{FF2B5EF4-FFF2-40B4-BE49-F238E27FC236}">
                <a16:creationId xmlns:a16="http://schemas.microsoft.com/office/drawing/2014/main" id="{95FFA2BB-3279-8E1E-2AB5-990A50F6D890}"/>
              </a:ext>
            </a:extLst>
          </p:cNvPr>
          <p:cNvSpPr txBox="1"/>
          <p:nvPr/>
        </p:nvSpPr>
        <p:spPr>
          <a:xfrm>
            <a:off x="10843057" y="2839106"/>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57</a:t>
            </a:r>
          </a:p>
        </p:txBody>
      </p:sp>
      <p:sp>
        <p:nvSpPr>
          <p:cNvPr id="14" name="TextBox 13">
            <a:extLst>
              <a:ext uri="{FF2B5EF4-FFF2-40B4-BE49-F238E27FC236}">
                <a16:creationId xmlns:a16="http://schemas.microsoft.com/office/drawing/2014/main" id="{D7A84671-11F1-3D3B-C372-6D22E9A1DD02}"/>
              </a:ext>
            </a:extLst>
          </p:cNvPr>
          <p:cNvSpPr txBox="1"/>
          <p:nvPr/>
        </p:nvSpPr>
        <p:spPr>
          <a:xfrm>
            <a:off x="8594048" y="4888999"/>
            <a:ext cx="1125619"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a:t>
            </a:r>
          </a:p>
        </p:txBody>
      </p:sp>
      <p:cxnSp>
        <p:nvCxnSpPr>
          <p:cNvPr id="15" name="Straight Arrow Connector 14">
            <a:extLst>
              <a:ext uri="{FF2B5EF4-FFF2-40B4-BE49-F238E27FC236}">
                <a16:creationId xmlns:a16="http://schemas.microsoft.com/office/drawing/2014/main" id="{BBFF8A50-736D-5E6D-0B74-F63422B44B52}"/>
              </a:ext>
            </a:extLst>
          </p:cNvPr>
          <p:cNvCxnSpPr>
            <a:cxnSpLocks/>
            <a:stCxn id="14" idx="0"/>
          </p:cNvCxnSpPr>
          <p:nvPr/>
        </p:nvCxnSpPr>
        <p:spPr>
          <a:xfrm flipH="1" flipV="1">
            <a:off x="6431973" y="1880755"/>
            <a:ext cx="2724885" cy="3008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809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0643-AABA-9E3C-7C78-ECA9D59149C9}"/>
              </a:ext>
            </a:extLst>
          </p:cNvPr>
          <p:cNvSpPr>
            <a:spLocks noGrp="1"/>
          </p:cNvSpPr>
          <p:nvPr>
            <p:ph type="ctrTitle"/>
          </p:nvPr>
        </p:nvSpPr>
        <p:spPr/>
        <p:txBody>
          <a:bodyPr/>
          <a:lstStyle/>
          <a:p>
            <a:r>
              <a:rPr lang="en-US" dirty="0"/>
              <a:t>Behavioral Economics &amp; Computer Science</a:t>
            </a:r>
          </a:p>
        </p:txBody>
      </p:sp>
      <p:sp>
        <p:nvSpPr>
          <p:cNvPr id="3" name="Text Placeholder 2">
            <a:extLst>
              <a:ext uri="{FF2B5EF4-FFF2-40B4-BE49-F238E27FC236}">
                <a16:creationId xmlns:a16="http://schemas.microsoft.com/office/drawing/2014/main" id="{F164DBE3-34C3-CDA4-457D-A907010FE839}"/>
              </a:ext>
            </a:extLst>
          </p:cNvPr>
          <p:cNvSpPr>
            <a:spLocks noGrp="1"/>
          </p:cNvSpPr>
          <p:nvPr>
            <p:ph type="body" sz="quarter" idx="10"/>
          </p:nvPr>
        </p:nvSpPr>
        <p:spPr/>
        <p:txBody>
          <a:bodyPr/>
          <a:lstStyle/>
          <a:p>
            <a:pPr marL="0" indent="0" algn="ctr">
              <a:buNone/>
            </a:pPr>
            <a:endParaRPr lang="en-US" sz="4800" dirty="0"/>
          </a:p>
          <a:p>
            <a:pPr marL="0" indent="0" algn="ctr">
              <a:buNone/>
            </a:pPr>
            <a:r>
              <a:rPr lang="en-US" sz="4800" dirty="0"/>
              <a:t>“People aren’t dumb – the world is hard.”</a:t>
            </a:r>
            <a:r>
              <a:rPr lang="en-US" dirty="0"/>
              <a:t> </a:t>
            </a:r>
          </a:p>
          <a:p>
            <a:pPr marL="0" indent="0">
              <a:buNone/>
            </a:pPr>
            <a:r>
              <a:rPr lang="en-US" dirty="0"/>
              <a:t>– Richard Thaler, behavioral economist and co-author (with Cass Sunstein) of  </a:t>
            </a:r>
            <a:r>
              <a:rPr lang="en-US" i="1" dirty="0"/>
              <a:t>Nudge: Improving Decisions About Health, Wealth, and Happiness</a:t>
            </a:r>
            <a:r>
              <a:rPr lang="en-US" dirty="0"/>
              <a:t>, 2008</a:t>
            </a:r>
          </a:p>
          <a:p>
            <a:pPr marL="0" indent="0">
              <a:buNone/>
            </a:pPr>
            <a:endParaRPr lang="en-US" i="1" dirty="0"/>
          </a:p>
          <a:p>
            <a:pPr marL="0" indent="0" algn="ctr">
              <a:buNone/>
            </a:pPr>
            <a:r>
              <a:rPr lang="en-US" sz="3200" dirty="0"/>
              <a:t>People make bad choices for good reasons…</a:t>
            </a:r>
          </a:p>
          <a:p>
            <a:pPr marL="0" indent="0" algn="ctr">
              <a:buNone/>
            </a:pPr>
            <a:r>
              <a:rPr lang="en-US" sz="3200" dirty="0"/>
              <a:t>If you want to change behavior, change the defaults.</a:t>
            </a:r>
          </a:p>
          <a:p>
            <a:pPr marL="0" indent="0" algn="ctr">
              <a:buNone/>
            </a:pPr>
            <a:r>
              <a:rPr lang="en-US" sz="3200" dirty="0"/>
              <a:t>(not always possible – “one size fits most”)</a:t>
            </a:r>
          </a:p>
        </p:txBody>
      </p:sp>
    </p:spTree>
    <p:extLst>
      <p:ext uri="{BB962C8B-B14F-4D97-AF65-F5344CB8AC3E}">
        <p14:creationId xmlns:p14="http://schemas.microsoft.com/office/powerpoint/2010/main" val="4121121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64D76-7176-F419-6930-75B7CA2F98A6}"/>
              </a:ext>
            </a:extLst>
          </p:cNvPr>
          <p:cNvPicPr>
            <a:picLocks noChangeAspect="1"/>
          </p:cNvPicPr>
          <p:nvPr/>
        </p:nvPicPr>
        <p:blipFill>
          <a:blip r:embed="rId2"/>
          <a:srcRect/>
          <a:stretch/>
        </p:blipFill>
        <p:spPr>
          <a:xfrm>
            <a:off x="419541" y="892344"/>
            <a:ext cx="11409843" cy="3490533"/>
          </a:xfrm>
          <a:prstGeom prst="rect">
            <a:avLst/>
          </a:prstGeom>
        </p:spPr>
      </p:pic>
      <p:sp>
        <p:nvSpPr>
          <p:cNvPr id="2" name="Title 1">
            <a:extLst>
              <a:ext uri="{FF2B5EF4-FFF2-40B4-BE49-F238E27FC236}">
                <a16:creationId xmlns:a16="http://schemas.microsoft.com/office/drawing/2014/main" id="{45AFC8F4-7F80-49F3-38CE-A46A39B976D8}"/>
              </a:ext>
            </a:extLst>
          </p:cNvPr>
          <p:cNvSpPr>
            <a:spLocks noGrp="1"/>
          </p:cNvSpPr>
          <p:nvPr>
            <p:ph type="ctrTitle"/>
          </p:nvPr>
        </p:nvSpPr>
        <p:spPr/>
        <p:txBody>
          <a:bodyPr>
            <a:normAutofit/>
          </a:bodyPr>
          <a:lstStyle/>
          <a:p>
            <a:r>
              <a:rPr lang="en-US" sz="2800" dirty="0"/>
              <a:t>Example: testing </a:t>
            </a:r>
            <a:r>
              <a:rPr lang="en-US" sz="2800" dirty="0" err="1"/>
              <a:t>mdrange_gemm</a:t>
            </a:r>
            <a:r>
              <a:rPr lang="en-US" sz="2800" dirty="0"/>
              <a:t> 900x900 with simulated annealing</a:t>
            </a:r>
          </a:p>
        </p:txBody>
      </p:sp>
      <p:sp>
        <p:nvSpPr>
          <p:cNvPr id="6" name="TextBox 5">
            <a:extLst>
              <a:ext uri="{FF2B5EF4-FFF2-40B4-BE49-F238E27FC236}">
                <a16:creationId xmlns:a16="http://schemas.microsoft.com/office/drawing/2014/main" id="{CD74CF8F-34BB-3875-23C2-D3B96CF4E6FA}"/>
              </a:ext>
            </a:extLst>
          </p:cNvPr>
          <p:cNvSpPr txBox="1"/>
          <p:nvPr/>
        </p:nvSpPr>
        <p:spPr>
          <a:xfrm>
            <a:off x="916734" y="4721431"/>
            <a:ext cx="6710616" cy="1077218"/>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Using window size of 2, tiling converges on block dimensions of (32,16,1) and grid dimensions (29,57,1), the defaults are (16,2,1) and (57,450,1) respectively. The runtime improved from a baseline of 3.95 seconds to 3.17 seconds using runtime simulated annealing!</a:t>
            </a:r>
          </a:p>
        </p:txBody>
      </p:sp>
      <p:sp>
        <p:nvSpPr>
          <p:cNvPr id="7" name="TextBox 6">
            <a:extLst>
              <a:ext uri="{FF2B5EF4-FFF2-40B4-BE49-F238E27FC236}">
                <a16:creationId xmlns:a16="http://schemas.microsoft.com/office/drawing/2014/main" id="{541AB4E9-C272-7BBE-9F87-50D8529F6A0B}"/>
              </a:ext>
            </a:extLst>
          </p:cNvPr>
          <p:cNvSpPr txBox="1"/>
          <p:nvPr/>
        </p:nvSpPr>
        <p:spPr>
          <a:xfrm>
            <a:off x="5379562" y="2419776"/>
            <a:ext cx="255610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block, grid sizes</a:t>
            </a:r>
          </a:p>
        </p:txBody>
      </p:sp>
      <p:sp>
        <p:nvSpPr>
          <p:cNvPr id="8" name="TextBox 7">
            <a:extLst>
              <a:ext uri="{FF2B5EF4-FFF2-40B4-BE49-F238E27FC236}">
                <a16:creationId xmlns:a16="http://schemas.microsoft.com/office/drawing/2014/main" id="{DBC1EA90-B30F-C898-C32A-17681EFE3EFB}"/>
              </a:ext>
            </a:extLst>
          </p:cNvPr>
          <p:cNvSpPr txBox="1"/>
          <p:nvPr/>
        </p:nvSpPr>
        <p:spPr>
          <a:xfrm>
            <a:off x="9844222" y="1324990"/>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sp>
        <p:nvSpPr>
          <p:cNvPr id="9" name="TextBox 8">
            <a:extLst>
              <a:ext uri="{FF2B5EF4-FFF2-40B4-BE49-F238E27FC236}">
                <a16:creationId xmlns:a16="http://schemas.microsoft.com/office/drawing/2014/main" id="{9142C172-5CC4-515B-D667-19658ECD7A38}"/>
              </a:ext>
            </a:extLst>
          </p:cNvPr>
          <p:cNvSpPr txBox="1"/>
          <p:nvPr/>
        </p:nvSpPr>
        <p:spPr>
          <a:xfrm>
            <a:off x="6744331" y="1692109"/>
            <a:ext cx="309989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The tuning knobs (tiling factors)</a:t>
            </a:r>
          </a:p>
        </p:txBody>
      </p:sp>
      <p:sp>
        <p:nvSpPr>
          <p:cNvPr id="10" name="TextBox 9">
            <a:extLst>
              <a:ext uri="{FF2B5EF4-FFF2-40B4-BE49-F238E27FC236}">
                <a16:creationId xmlns:a16="http://schemas.microsoft.com/office/drawing/2014/main" id="{D458F9BD-7363-B932-2565-13C5C1F21D61}"/>
              </a:ext>
            </a:extLst>
          </p:cNvPr>
          <p:cNvSpPr txBox="1"/>
          <p:nvPr/>
        </p:nvSpPr>
        <p:spPr>
          <a:xfrm>
            <a:off x="8594048" y="2081222"/>
            <a:ext cx="5628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32</a:t>
            </a:r>
          </a:p>
        </p:txBody>
      </p:sp>
      <p:sp>
        <p:nvSpPr>
          <p:cNvPr id="11" name="TextBox 10">
            <a:extLst>
              <a:ext uri="{FF2B5EF4-FFF2-40B4-BE49-F238E27FC236}">
                <a16:creationId xmlns:a16="http://schemas.microsoft.com/office/drawing/2014/main" id="{D17CECED-5649-DBE5-D825-3D5684631A84}"/>
              </a:ext>
            </a:extLst>
          </p:cNvPr>
          <p:cNvSpPr txBox="1"/>
          <p:nvPr/>
        </p:nvSpPr>
        <p:spPr>
          <a:xfrm>
            <a:off x="9270565" y="2371587"/>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16</a:t>
            </a:r>
          </a:p>
        </p:txBody>
      </p:sp>
      <p:sp>
        <p:nvSpPr>
          <p:cNvPr id="12" name="TextBox 11">
            <a:extLst>
              <a:ext uri="{FF2B5EF4-FFF2-40B4-BE49-F238E27FC236}">
                <a16:creationId xmlns:a16="http://schemas.microsoft.com/office/drawing/2014/main" id="{319F8FF6-6C85-1318-F2F3-06FB2C3C6FCB}"/>
              </a:ext>
            </a:extLst>
          </p:cNvPr>
          <p:cNvSpPr txBox="1"/>
          <p:nvPr/>
        </p:nvSpPr>
        <p:spPr>
          <a:xfrm>
            <a:off x="10123556" y="2616528"/>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29</a:t>
            </a:r>
          </a:p>
        </p:txBody>
      </p:sp>
      <p:sp>
        <p:nvSpPr>
          <p:cNvPr id="13" name="TextBox 12">
            <a:extLst>
              <a:ext uri="{FF2B5EF4-FFF2-40B4-BE49-F238E27FC236}">
                <a16:creationId xmlns:a16="http://schemas.microsoft.com/office/drawing/2014/main" id="{95FFA2BB-3279-8E1E-2AB5-990A50F6D890}"/>
              </a:ext>
            </a:extLst>
          </p:cNvPr>
          <p:cNvSpPr txBox="1"/>
          <p:nvPr/>
        </p:nvSpPr>
        <p:spPr>
          <a:xfrm>
            <a:off x="10843057" y="2839106"/>
            <a:ext cx="422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57</a:t>
            </a:r>
          </a:p>
        </p:txBody>
      </p:sp>
      <p:sp>
        <p:nvSpPr>
          <p:cNvPr id="14" name="TextBox 13">
            <a:extLst>
              <a:ext uri="{FF2B5EF4-FFF2-40B4-BE49-F238E27FC236}">
                <a16:creationId xmlns:a16="http://schemas.microsoft.com/office/drawing/2014/main" id="{D7A84671-11F1-3D3B-C372-6D22E9A1DD02}"/>
              </a:ext>
            </a:extLst>
          </p:cNvPr>
          <p:cNvSpPr txBox="1"/>
          <p:nvPr/>
        </p:nvSpPr>
        <p:spPr>
          <a:xfrm>
            <a:off x="8594048" y="4888999"/>
            <a:ext cx="1807252" cy="338554"/>
          </a:xfrm>
          <a:prstGeom prst="rect">
            <a:avLst/>
          </a:prstGeom>
          <a:solidFill>
            <a:schemeClr val="bg1"/>
          </a:solidFill>
          <a:ln w="15875">
            <a:solidFill>
              <a:schemeClr val="tx1"/>
            </a:solidFill>
          </a:ln>
        </p:spPr>
        <p:txBody>
          <a:bodyPr wrap="square" rtlCol="0" anchor="ctr" anchorCtr="0">
            <a:spAutoFit/>
          </a:bodyPr>
          <a:lstStyle/>
          <a:p>
            <a:r>
              <a:rPr lang="en-US" sz="1600" b="1" dirty="0">
                <a:latin typeface="Source Sans Pro" panose="020B0503030403020204" pitchFamily="34" charset="0"/>
                <a:ea typeface="Source Sans Pro" panose="020B0503030403020204" pitchFamily="34" charset="0"/>
              </a:rPr>
              <a:t>Converges sooner</a:t>
            </a:r>
          </a:p>
        </p:txBody>
      </p:sp>
      <p:cxnSp>
        <p:nvCxnSpPr>
          <p:cNvPr id="15" name="Straight Arrow Connector 14">
            <a:extLst>
              <a:ext uri="{FF2B5EF4-FFF2-40B4-BE49-F238E27FC236}">
                <a16:creationId xmlns:a16="http://schemas.microsoft.com/office/drawing/2014/main" id="{BBFF8A50-736D-5E6D-0B74-F63422B44B52}"/>
              </a:ext>
            </a:extLst>
          </p:cNvPr>
          <p:cNvCxnSpPr>
            <a:cxnSpLocks/>
            <a:stCxn id="14" idx="0"/>
          </p:cNvCxnSpPr>
          <p:nvPr/>
        </p:nvCxnSpPr>
        <p:spPr>
          <a:xfrm flipH="1" flipV="1">
            <a:off x="4956464" y="1849582"/>
            <a:ext cx="4541210" cy="303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96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31307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71214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50907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68651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a:xfrm>
            <a:off x="309253" y="3036570"/>
            <a:ext cx="8448381" cy="784860"/>
          </a:xfrm>
        </p:spPr>
        <p:txBody>
          <a:bodyPr/>
          <a:lstStyle/>
          <a:p>
            <a:pPr marL="50800" indent="0">
              <a:buNone/>
            </a:pPr>
            <a:r>
              <a:rPr lang="en-US" dirty="0"/>
              <a:t>Thanks! Questions?</a:t>
            </a:r>
          </a:p>
        </p:txBody>
      </p:sp>
    </p:spTree>
    <p:extLst>
      <p:ext uri="{BB962C8B-B14F-4D97-AF65-F5344CB8AC3E}">
        <p14:creationId xmlns:p14="http://schemas.microsoft.com/office/powerpoint/2010/main" val="2148345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23E4CB-797A-89CE-DB2C-29A3F92C1CDC}"/>
              </a:ext>
            </a:extLst>
          </p:cNvPr>
          <p:cNvSpPr>
            <a:spLocks noGrp="1"/>
          </p:cNvSpPr>
          <p:nvPr>
            <p:ph type="body" sz="quarter" idx="10"/>
          </p:nvPr>
        </p:nvSpPr>
        <p:spPr/>
        <p:txBody>
          <a:bodyPr/>
          <a:lstStyle/>
          <a:p>
            <a:r>
              <a:rPr lang="en-US" dirty="0"/>
              <a:t>Extra slides</a:t>
            </a:r>
          </a:p>
        </p:txBody>
      </p:sp>
    </p:spTree>
    <p:extLst>
      <p:ext uri="{BB962C8B-B14F-4D97-AF65-F5344CB8AC3E}">
        <p14:creationId xmlns:p14="http://schemas.microsoft.com/office/powerpoint/2010/main" val="368583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1AB7F2-B903-06AC-C0F9-69041C6A31E6}"/>
              </a:ext>
            </a:extLst>
          </p:cNvPr>
          <p:cNvSpPr>
            <a:spLocks noGrp="1"/>
          </p:cNvSpPr>
          <p:nvPr>
            <p:ph type="ctrTitle"/>
          </p:nvPr>
        </p:nvSpPr>
        <p:spPr/>
        <p:txBody>
          <a:bodyPr/>
          <a:lstStyle/>
          <a:p>
            <a:r>
              <a:rPr lang="en-US" dirty="0"/>
              <a:t>Users need help…</a:t>
            </a:r>
          </a:p>
        </p:txBody>
      </p:sp>
      <p:pic>
        <p:nvPicPr>
          <p:cNvPr id="5" name="Picture 4">
            <a:extLst>
              <a:ext uri="{FF2B5EF4-FFF2-40B4-BE49-F238E27FC236}">
                <a16:creationId xmlns:a16="http://schemas.microsoft.com/office/drawing/2014/main" id="{64349F72-93E6-CAE8-7CF1-32BF4CE567C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4814" y="1421454"/>
            <a:ext cx="11712917" cy="923421"/>
          </a:xfrm>
          <a:prstGeom prst="rect">
            <a:avLst/>
          </a:prstGeom>
        </p:spPr>
      </p:pic>
      <p:sp>
        <p:nvSpPr>
          <p:cNvPr id="6" name="TextBox 5">
            <a:extLst>
              <a:ext uri="{FF2B5EF4-FFF2-40B4-BE49-F238E27FC236}">
                <a16:creationId xmlns:a16="http://schemas.microsoft.com/office/drawing/2014/main" id="{30A00D92-F74F-721E-6302-23E26A404766}"/>
              </a:ext>
            </a:extLst>
          </p:cNvPr>
          <p:cNvSpPr txBox="1"/>
          <p:nvPr/>
        </p:nvSpPr>
        <p:spPr>
          <a:xfrm>
            <a:off x="419100" y="900618"/>
            <a:ext cx="2290435" cy="584775"/>
          </a:xfrm>
          <a:prstGeom prst="rect">
            <a:avLst/>
          </a:prstGeom>
          <a:noFill/>
        </p:spPr>
        <p:txBody>
          <a:bodyPr wrap="none" rtlCol="0">
            <a:spAutoFit/>
          </a:bodyPr>
          <a:lstStyle/>
          <a:p>
            <a:r>
              <a:rPr lang="en-US" sz="3200" dirty="0"/>
              <a:t>NERSC slack:</a:t>
            </a:r>
          </a:p>
        </p:txBody>
      </p:sp>
      <p:pic>
        <p:nvPicPr>
          <p:cNvPr id="7" name="Picture 6">
            <a:extLst>
              <a:ext uri="{FF2B5EF4-FFF2-40B4-BE49-F238E27FC236}">
                <a16:creationId xmlns:a16="http://schemas.microsoft.com/office/drawing/2014/main" id="{A7787395-F7E4-6342-C95C-9FCD8E04FA2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65984" y="2513247"/>
            <a:ext cx="4925113" cy="410309"/>
          </a:xfrm>
          <a:prstGeom prst="rect">
            <a:avLst/>
          </a:prstGeom>
        </p:spPr>
      </p:pic>
      <p:pic>
        <p:nvPicPr>
          <p:cNvPr id="8" name="Picture 7">
            <a:extLst>
              <a:ext uri="{FF2B5EF4-FFF2-40B4-BE49-F238E27FC236}">
                <a16:creationId xmlns:a16="http://schemas.microsoft.com/office/drawing/2014/main" id="{DA8EBB74-D4B5-1CB9-FB6A-001FF36936D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1605" y="3190725"/>
            <a:ext cx="11541295" cy="1439384"/>
          </a:xfrm>
          <a:prstGeom prst="rect">
            <a:avLst/>
          </a:prstGeom>
        </p:spPr>
      </p:pic>
      <p:pic>
        <p:nvPicPr>
          <p:cNvPr id="9" name="Picture 8">
            <a:extLst>
              <a:ext uri="{FF2B5EF4-FFF2-40B4-BE49-F238E27FC236}">
                <a16:creationId xmlns:a16="http://schemas.microsoft.com/office/drawing/2014/main" id="{374DDD45-5AB7-1AE1-6D90-867735EA2E1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2338" y="5235666"/>
            <a:ext cx="10378759" cy="480586"/>
          </a:xfrm>
          <a:prstGeom prst="rect">
            <a:avLst/>
          </a:prstGeom>
        </p:spPr>
      </p:pic>
      <p:sp>
        <p:nvSpPr>
          <p:cNvPr id="10" name="TextBox 9">
            <a:extLst>
              <a:ext uri="{FF2B5EF4-FFF2-40B4-BE49-F238E27FC236}">
                <a16:creationId xmlns:a16="http://schemas.microsoft.com/office/drawing/2014/main" id="{BC0453F2-DB48-398F-40DA-FB9080FE067A}"/>
              </a:ext>
            </a:extLst>
          </p:cNvPr>
          <p:cNvSpPr txBox="1"/>
          <p:nvPr/>
        </p:nvSpPr>
        <p:spPr>
          <a:xfrm>
            <a:off x="812338" y="4701329"/>
            <a:ext cx="2014078" cy="584775"/>
          </a:xfrm>
          <a:prstGeom prst="rect">
            <a:avLst/>
          </a:prstGeom>
          <a:noFill/>
        </p:spPr>
        <p:txBody>
          <a:bodyPr wrap="none" rtlCol="0">
            <a:spAutoFit/>
          </a:bodyPr>
          <a:lstStyle/>
          <a:p>
            <a:r>
              <a:rPr lang="en-US" sz="3200" dirty="0"/>
              <a:t>ALCF slack:</a:t>
            </a:r>
          </a:p>
        </p:txBody>
      </p:sp>
    </p:spTree>
    <p:extLst>
      <p:ext uri="{BB962C8B-B14F-4D97-AF65-F5344CB8AC3E}">
        <p14:creationId xmlns:p14="http://schemas.microsoft.com/office/powerpoint/2010/main" val="3576547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mplified Frontier node architecture diagram (low-noise mode)">
            <a:extLst>
              <a:ext uri="{FF2B5EF4-FFF2-40B4-BE49-F238E27FC236}">
                <a16:creationId xmlns:a16="http://schemas.microsoft.com/office/drawing/2014/main" id="{9827643C-E655-C290-4E09-3E92A77A8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096" y="1402867"/>
            <a:ext cx="5341707" cy="320087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F2318F76-57D3-D05B-2B9E-6434C5FD8A1B}"/>
              </a:ext>
            </a:extLst>
          </p:cNvPr>
          <p:cNvSpPr>
            <a:spLocks noGrp="1"/>
          </p:cNvSpPr>
          <p:nvPr>
            <p:ph type="body" sz="quarter" idx="10"/>
          </p:nvPr>
        </p:nvSpPr>
        <p:spPr/>
        <p:txBody>
          <a:bodyPr/>
          <a:lstStyle/>
          <a:p>
            <a:r>
              <a:rPr lang="en-US" dirty="0"/>
              <a:t>Where does MPI rank 0 of the following get allocated/scheduled on 1 Frontier node?</a:t>
            </a:r>
          </a:p>
          <a:p>
            <a:pPr marL="0" indent="0">
              <a:buNone/>
            </a:pPr>
            <a:r>
              <a:rPr lang="en-US" sz="2000" dirty="0" err="1">
                <a:ea typeface="Source Sans Pro" panose="020B0503030403020204" pitchFamily="34" charset="0"/>
                <a:cs typeface="Courier New" panose="02070309020205020404" pitchFamily="49" charset="0"/>
              </a:rPr>
              <a:t>salloc</a:t>
            </a:r>
            <a:r>
              <a:rPr lang="en-US" sz="2000" dirty="0">
                <a:ea typeface="Source Sans Pro" panose="020B0503030403020204" pitchFamily="34" charset="0"/>
                <a:cs typeface="Courier New" panose="02070309020205020404" pitchFamily="49" charset="0"/>
              </a:rPr>
              <a:t> -N 1 --threads-per-core=1 …</a:t>
            </a:r>
          </a:p>
          <a:p>
            <a:pPr marL="0" indent="0">
              <a:buNone/>
            </a:pPr>
            <a:r>
              <a:rPr lang="en-US" sz="2000" dirty="0" err="1"/>
              <a:t>srun</a:t>
            </a:r>
            <a:r>
              <a:rPr lang="en-US" sz="2000" dirty="0"/>
              <a:t> -n1 -c7 …</a:t>
            </a:r>
          </a:p>
          <a:p>
            <a:pPr marL="0" indent="0">
              <a:buNone/>
            </a:pPr>
            <a:endParaRPr lang="en-US" dirty="0"/>
          </a:p>
          <a:p>
            <a:pPr marL="0" indent="0">
              <a:buNone/>
            </a:pPr>
            <a:endParaRPr lang="en-US" dirty="0"/>
          </a:p>
          <a:p>
            <a:pPr marL="0" indent="0">
              <a:buNone/>
            </a:pPr>
            <a:r>
              <a:rPr lang="en-US" sz="2000" dirty="0" err="1"/>
              <a:t>srun</a:t>
            </a:r>
            <a:r>
              <a:rPr lang="en-US" sz="2000" dirty="0"/>
              <a:t> -n1 -c7 --</a:t>
            </a:r>
            <a:r>
              <a:rPr lang="en-US" sz="2000" dirty="0" err="1"/>
              <a:t>gpus</a:t>
            </a:r>
            <a:r>
              <a:rPr lang="en-US" sz="2000" dirty="0"/>
              <a:t>-per-task=1 --</a:t>
            </a:r>
            <a:r>
              <a:rPr lang="en-US" sz="2000" dirty="0" err="1"/>
              <a:t>gpu</a:t>
            </a:r>
            <a:r>
              <a:rPr lang="en-US" sz="2000" dirty="0"/>
              <a:t>-bind=closest</a:t>
            </a:r>
          </a:p>
          <a:p>
            <a:pPr marL="0" indent="0">
              <a:buNone/>
            </a:pPr>
            <a:endParaRPr lang="en-US" dirty="0"/>
          </a:p>
          <a:p>
            <a:pPr marL="0" indent="0">
              <a:buNone/>
            </a:pPr>
            <a:endParaRPr lang="en-US" dirty="0"/>
          </a:p>
          <a:p>
            <a:pPr marL="0" indent="0">
              <a:buNone/>
            </a:pPr>
            <a:r>
              <a:rPr lang="en-US" sz="2000" dirty="0" err="1"/>
              <a:t>srun</a:t>
            </a:r>
            <a:r>
              <a:rPr lang="en-US" sz="2000" dirty="0"/>
              <a:t> -n8 -c7 --</a:t>
            </a:r>
            <a:r>
              <a:rPr lang="en-US" sz="2000" dirty="0" err="1"/>
              <a:t>gpus</a:t>
            </a:r>
            <a:r>
              <a:rPr lang="en-US" sz="2000" dirty="0"/>
              <a:t>-per-task=1 --</a:t>
            </a:r>
            <a:r>
              <a:rPr lang="en-US" sz="2000" dirty="0" err="1"/>
              <a:t>gpu</a:t>
            </a:r>
            <a:r>
              <a:rPr lang="en-US" sz="2000" dirty="0"/>
              <a:t>-bind=closest</a:t>
            </a:r>
          </a:p>
          <a:p>
            <a:pPr marL="0" indent="0">
              <a:buNone/>
            </a:pPr>
            <a:endParaRPr lang="en-US" dirty="0"/>
          </a:p>
          <a:p>
            <a:pPr marL="0" indent="0">
              <a:buNone/>
            </a:pPr>
            <a:endParaRPr lang="en-US" dirty="0"/>
          </a:p>
        </p:txBody>
      </p:sp>
      <p:sp>
        <p:nvSpPr>
          <p:cNvPr id="7" name="Title 6">
            <a:extLst>
              <a:ext uri="{FF2B5EF4-FFF2-40B4-BE49-F238E27FC236}">
                <a16:creationId xmlns:a16="http://schemas.microsoft.com/office/drawing/2014/main" id="{D796E8E4-0B44-EB21-A636-89A5A7E11897}"/>
              </a:ext>
            </a:extLst>
          </p:cNvPr>
          <p:cNvSpPr>
            <a:spLocks noGrp="1"/>
          </p:cNvSpPr>
          <p:nvPr>
            <p:ph type="ctrTitle"/>
          </p:nvPr>
        </p:nvSpPr>
        <p:spPr/>
        <p:txBody>
          <a:bodyPr/>
          <a:lstStyle/>
          <a:p>
            <a:r>
              <a:rPr lang="en-US" dirty="0"/>
              <a:t>Quick quiz:</a:t>
            </a:r>
          </a:p>
        </p:txBody>
      </p:sp>
      <p:pic>
        <p:nvPicPr>
          <p:cNvPr id="9" name="Picture 8">
            <a:extLst>
              <a:ext uri="{FF2B5EF4-FFF2-40B4-BE49-F238E27FC236}">
                <a16:creationId xmlns:a16="http://schemas.microsoft.com/office/drawing/2014/main" id="{EEA90F81-FE88-2AF1-9832-27AD3C2C04CA}"/>
              </a:ext>
            </a:extLst>
          </p:cNvPr>
          <p:cNvPicPr>
            <a:picLocks noChangeAspect="1"/>
          </p:cNvPicPr>
          <p:nvPr/>
        </p:nvPicPr>
        <p:blipFill>
          <a:blip r:embed="rId4"/>
          <a:stretch>
            <a:fillRect/>
          </a:stretch>
        </p:blipFill>
        <p:spPr>
          <a:xfrm>
            <a:off x="419100" y="2233369"/>
            <a:ext cx="7772400" cy="587504"/>
          </a:xfrm>
          <a:prstGeom prst="rect">
            <a:avLst/>
          </a:prstGeom>
        </p:spPr>
      </p:pic>
      <p:pic>
        <p:nvPicPr>
          <p:cNvPr id="10" name="Picture 9">
            <a:extLst>
              <a:ext uri="{FF2B5EF4-FFF2-40B4-BE49-F238E27FC236}">
                <a16:creationId xmlns:a16="http://schemas.microsoft.com/office/drawing/2014/main" id="{E4E1A316-E38A-0F34-B722-14FB714C9768}"/>
              </a:ext>
            </a:extLst>
          </p:cNvPr>
          <p:cNvPicPr>
            <a:picLocks noChangeAspect="1"/>
          </p:cNvPicPr>
          <p:nvPr/>
        </p:nvPicPr>
        <p:blipFill>
          <a:blip r:embed="rId5"/>
          <a:stretch>
            <a:fillRect/>
          </a:stretch>
        </p:blipFill>
        <p:spPr>
          <a:xfrm>
            <a:off x="419100" y="3982329"/>
            <a:ext cx="7772400" cy="536330"/>
          </a:xfrm>
          <a:prstGeom prst="rect">
            <a:avLst/>
          </a:prstGeom>
        </p:spPr>
      </p:pic>
      <p:pic>
        <p:nvPicPr>
          <p:cNvPr id="11" name="Picture 10">
            <a:extLst>
              <a:ext uri="{FF2B5EF4-FFF2-40B4-BE49-F238E27FC236}">
                <a16:creationId xmlns:a16="http://schemas.microsoft.com/office/drawing/2014/main" id="{31C29AB1-80C0-C0A8-BEBC-31C6CF68AFDA}"/>
              </a:ext>
            </a:extLst>
          </p:cNvPr>
          <p:cNvPicPr>
            <a:picLocks noChangeAspect="1"/>
          </p:cNvPicPr>
          <p:nvPr/>
        </p:nvPicPr>
        <p:blipFill>
          <a:blip r:embed="rId6"/>
          <a:stretch>
            <a:fillRect/>
          </a:stretch>
        </p:blipFill>
        <p:spPr>
          <a:xfrm>
            <a:off x="419100" y="5497893"/>
            <a:ext cx="7772400" cy="582452"/>
          </a:xfrm>
          <a:prstGeom prst="rect">
            <a:avLst/>
          </a:prstGeom>
        </p:spPr>
      </p:pic>
      <p:pic>
        <p:nvPicPr>
          <p:cNvPr id="2" name="Picture 1">
            <a:extLst>
              <a:ext uri="{FF2B5EF4-FFF2-40B4-BE49-F238E27FC236}">
                <a16:creationId xmlns:a16="http://schemas.microsoft.com/office/drawing/2014/main" id="{DC137EC9-F8A6-55F8-015A-1EAF830F74FE}"/>
              </a:ext>
            </a:extLst>
          </p:cNvPr>
          <p:cNvPicPr>
            <a:picLocks noChangeAspect="1"/>
          </p:cNvPicPr>
          <p:nvPr/>
        </p:nvPicPr>
        <p:blipFill>
          <a:blip r:embed="rId7"/>
          <a:srcRect/>
          <a:stretch/>
        </p:blipFill>
        <p:spPr>
          <a:xfrm>
            <a:off x="419118" y="6101235"/>
            <a:ext cx="7772382" cy="297152"/>
          </a:xfrm>
          <a:prstGeom prst="rect">
            <a:avLst/>
          </a:prstGeom>
        </p:spPr>
      </p:pic>
      <p:pic>
        <p:nvPicPr>
          <p:cNvPr id="4" name="Picture 3">
            <a:extLst>
              <a:ext uri="{FF2B5EF4-FFF2-40B4-BE49-F238E27FC236}">
                <a16:creationId xmlns:a16="http://schemas.microsoft.com/office/drawing/2014/main" id="{0CADE0D5-B77B-C7E3-2712-5569D727E2FD}"/>
              </a:ext>
            </a:extLst>
          </p:cNvPr>
          <p:cNvPicPr>
            <a:picLocks noChangeAspect="1"/>
          </p:cNvPicPr>
          <p:nvPr/>
        </p:nvPicPr>
        <p:blipFill>
          <a:blip r:embed="rId8"/>
          <a:stretch>
            <a:fillRect/>
          </a:stretch>
        </p:blipFill>
        <p:spPr>
          <a:xfrm>
            <a:off x="419100" y="4533749"/>
            <a:ext cx="7772400" cy="297152"/>
          </a:xfrm>
          <a:prstGeom prst="rect">
            <a:avLst/>
          </a:prstGeom>
        </p:spPr>
      </p:pic>
    </p:spTree>
    <p:extLst>
      <p:ext uri="{BB962C8B-B14F-4D97-AF65-F5344CB8AC3E}">
        <p14:creationId xmlns:p14="http://schemas.microsoft.com/office/powerpoint/2010/main" val="36902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AFC0-0E33-49E7-3779-2CEA114C2F1B}"/>
              </a:ext>
            </a:extLst>
          </p:cNvPr>
          <p:cNvSpPr>
            <a:spLocks noGrp="1"/>
          </p:cNvSpPr>
          <p:nvPr>
            <p:ph type="ctrTitle"/>
          </p:nvPr>
        </p:nvSpPr>
        <p:spPr/>
        <p:txBody>
          <a:bodyPr/>
          <a:lstStyle/>
          <a:p>
            <a:r>
              <a:rPr lang="en-US" dirty="0"/>
              <a:t>Caveat: Monitoring != Explicit Measurement</a:t>
            </a:r>
          </a:p>
        </p:txBody>
      </p:sp>
      <p:sp>
        <p:nvSpPr>
          <p:cNvPr id="4" name="Text Placeholder 6">
            <a:extLst>
              <a:ext uri="{FF2B5EF4-FFF2-40B4-BE49-F238E27FC236}">
                <a16:creationId xmlns:a16="http://schemas.microsoft.com/office/drawing/2014/main" id="{3A23556E-2B8F-370E-DC8B-32D8F373F645}"/>
              </a:ext>
            </a:extLst>
          </p:cNvPr>
          <p:cNvSpPr txBox="1">
            <a:spLocks/>
          </p:cNvSpPr>
          <p:nvPr/>
        </p:nvSpPr>
        <p:spPr>
          <a:xfrm>
            <a:off x="493160" y="869824"/>
            <a:ext cx="4485812"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Monitoring Data (periodic)</a:t>
            </a:r>
          </a:p>
        </p:txBody>
      </p:sp>
      <p:pic>
        <p:nvPicPr>
          <p:cNvPr id="5" name="Content Placeholder 11">
            <a:extLst>
              <a:ext uri="{FF2B5EF4-FFF2-40B4-BE49-F238E27FC236}">
                <a16:creationId xmlns:a16="http://schemas.microsoft.com/office/drawing/2014/main" id="{C4F2657C-AB14-8BF1-9662-A701E31FB148}"/>
              </a:ext>
            </a:extLst>
          </p:cNvPr>
          <p:cNvPicPr>
            <a:picLocks noChangeAspect="1"/>
          </p:cNvPicPr>
          <p:nvPr/>
        </p:nvPicPr>
        <p:blipFill>
          <a:blip r:embed="rId2"/>
          <a:srcRect/>
          <a:stretch/>
        </p:blipFill>
        <p:spPr>
          <a:xfrm>
            <a:off x="428288" y="2480768"/>
            <a:ext cx="4754880" cy="1188720"/>
          </a:xfrm>
          <a:prstGeom prst="rect">
            <a:avLst/>
          </a:prstGeom>
        </p:spPr>
      </p:pic>
      <p:sp>
        <p:nvSpPr>
          <p:cNvPr id="6" name="Text Placeholder 8">
            <a:extLst>
              <a:ext uri="{FF2B5EF4-FFF2-40B4-BE49-F238E27FC236}">
                <a16:creationId xmlns:a16="http://schemas.microsoft.com/office/drawing/2014/main" id="{D55E35CC-B4AF-3A97-9677-10A1DB0C9512}"/>
              </a:ext>
            </a:extLst>
          </p:cNvPr>
          <p:cNvSpPr txBox="1">
            <a:spLocks/>
          </p:cNvSpPr>
          <p:nvPr/>
        </p:nvSpPr>
        <p:spPr>
          <a:xfrm>
            <a:off x="6096000" y="880911"/>
            <a:ext cx="4041775"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Progress Data (events)</a:t>
            </a:r>
          </a:p>
        </p:txBody>
      </p:sp>
      <p:pic>
        <p:nvPicPr>
          <p:cNvPr id="7" name="Content Placeholder 13">
            <a:extLst>
              <a:ext uri="{FF2B5EF4-FFF2-40B4-BE49-F238E27FC236}">
                <a16:creationId xmlns:a16="http://schemas.microsoft.com/office/drawing/2014/main" id="{0F05D01B-0A52-47F3-7AB8-4F5896E7E579}"/>
              </a:ext>
            </a:extLst>
          </p:cNvPr>
          <p:cNvPicPr>
            <a:picLocks noChangeAspect="1"/>
          </p:cNvPicPr>
          <p:nvPr/>
        </p:nvPicPr>
        <p:blipFill>
          <a:blip r:embed="rId3"/>
          <a:stretch>
            <a:fillRect/>
          </a:stretch>
        </p:blipFill>
        <p:spPr>
          <a:xfrm>
            <a:off x="419095" y="1315844"/>
            <a:ext cx="4754885" cy="1188720"/>
          </a:xfrm>
          <a:prstGeom prst="rect">
            <a:avLst/>
          </a:prstGeom>
        </p:spPr>
      </p:pic>
      <p:pic>
        <p:nvPicPr>
          <p:cNvPr id="8" name="Picture 7">
            <a:extLst>
              <a:ext uri="{FF2B5EF4-FFF2-40B4-BE49-F238E27FC236}">
                <a16:creationId xmlns:a16="http://schemas.microsoft.com/office/drawing/2014/main" id="{8B199D10-F666-1A6B-8A05-EA2CB763239B}"/>
              </a:ext>
            </a:extLst>
          </p:cNvPr>
          <p:cNvPicPr>
            <a:picLocks noChangeAspect="1"/>
          </p:cNvPicPr>
          <p:nvPr/>
        </p:nvPicPr>
        <p:blipFill>
          <a:blip r:embed="rId4"/>
          <a:stretch>
            <a:fillRect/>
          </a:stretch>
        </p:blipFill>
        <p:spPr>
          <a:xfrm>
            <a:off x="419095" y="3632059"/>
            <a:ext cx="4754880" cy="1188720"/>
          </a:xfrm>
          <a:prstGeom prst="rect">
            <a:avLst/>
          </a:prstGeom>
        </p:spPr>
      </p:pic>
      <p:pic>
        <p:nvPicPr>
          <p:cNvPr id="9" name="Picture 8">
            <a:extLst>
              <a:ext uri="{FF2B5EF4-FFF2-40B4-BE49-F238E27FC236}">
                <a16:creationId xmlns:a16="http://schemas.microsoft.com/office/drawing/2014/main" id="{781F7F64-27FE-9E5C-680F-CE9F7BBA8CE8}"/>
              </a:ext>
            </a:extLst>
          </p:cNvPr>
          <p:cNvPicPr>
            <a:picLocks noChangeAspect="1"/>
          </p:cNvPicPr>
          <p:nvPr/>
        </p:nvPicPr>
        <p:blipFill>
          <a:blip r:embed="rId5"/>
          <a:stretch>
            <a:fillRect/>
          </a:stretch>
        </p:blipFill>
        <p:spPr>
          <a:xfrm>
            <a:off x="416586" y="4834412"/>
            <a:ext cx="4754876" cy="1188720"/>
          </a:xfrm>
          <a:prstGeom prst="rect">
            <a:avLst/>
          </a:prstGeom>
        </p:spPr>
      </p:pic>
      <p:pic>
        <p:nvPicPr>
          <p:cNvPr id="10" name="Picture 9">
            <a:extLst>
              <a:ext uri="{FF2B5EF4-FFF2-40B4-BE49-F238E27FC236}">
                <a16:creationId xmlns:a16="http://schemas.microsoft.com/office/drawing/2014/main" id="{A02A67BD-97E6-1321-3F9B-6561F63C66E5}"/>
              </a:ext>
            </a:extLst>
          </p:cNvPr>
          <p:cNvPicPr>
            <a:picLocks noChangeAspect="1"/>
          </p:cNvPicPr>
          <p:nvPr/>
        </p:nvPicPr>
        <p:blipFill>
          <a:blip r:embed="rId6"/>
          <a:stretch>
            <a:fillRect/>
          </a:stretch>
        </p:blipFill>
        <p:spPr>
          <a:xfrm>
            <a:off x="6089561" y="1437404"/>
            <a:ext cx="4754880" cy="1188720"/>
          </a:xfrm>
          <a:prstGeom prst="rect">
            <a:avLst/>
          </a:prstGeom>
        </p:spPr>
      </p:pic>
      <p:pic>
        <p:nvPicPr>
          <p:cNvPr id="11" name="Picture 10">
            <a:extLst>
              <a:ext uri="{FF2B5EF4-FFF2-40B4-BE49-F238E27FC236}">
                <a16:creationId xmlns:a16="http://schemas.microsoft.com/office/drawing/2014/main" id="{070AE4F0-CC40-CC15-7ECA-B0E61A134445}"/>
              </a:ext>
            </a:extLst>
          </p:cNvPr>
          <p:cNvPicPr>
            <a:picLocks noChangeAspect="1"/>
          </p:cNvPicPr>
          <p:nvPr/>
        </p:nvPicPr>
        <p:blipFill>
          <a:blip r:embed="rId7"/>
          <a:stretch>
            <a:fillRect/>
          </a:stretch>
        </p:blipFill>
        <p:spPr>
          <a:xfrm>
            <a:off x="6098622" y="3819524"/>
            <a:ext cx="4754880" cy="1188720"/>
          </a:xfrm>
          <a:prstGeom prst="rect">
            <a:avLst/>
          </a:prstGeom>
        </p:spPr>
      </p:pic>
      <p:pic>
        <p:nvPicPr>
          <p:cNvPr id="12" name="Picture 11">
            <a:extLst>
              <a:ext uri="{FF2B5EF4-FFF2-40B4-BE49-F238E27FC236}">
                <a16:creationId xmlns:a16="http://schemas.microsoft.com/office/drawing/2014/main" id="{60287B46-DA08-D8F7-A476-C462283918C3}"/>
              </a:ext>
            </a:extLst>
          </p:cNvPr>
          <p:cNvPicPr>
            <a:picLocks noChangeAspect="1"/>
          </p:cNvPicPr>
          <p:nvPr/>
        </p:nvPicPr>
        <p:blipFill>
          <a:blip r:embed="rId8"/>
          <a:stretch>
            <a:fillRect/>
          </a:stretch>
        </p:blipFill>
        <p:spPr>
          <a:xfrm>
            <a:off x="6089561" y="2626124"/>
            <a:ext cx="4754880" cy="1188720"/>
          </a:xfrm>
          <a:prstGeom prst="rect">
            <a:avLst/>
          </a:prstGeom>
        </p:spPr>
      </p:pic>
      <p:sp>
        <p:nvSpPr>
          <p:cNvPr id="13" name="TextBox 12">
            <a:extLst>
              <a:ext uri="{FF2B5EF4-FFF2-40B4-BE49-F238E27FC236}">
                <a16:creationId xmlns:a16="http://schemas.microsoft.com/office/drawing/2014/main" id="{1F1264E5-D900-DABD-9DE9-5E882F5A7451}"/>
              </a:ext>
            </a:extLst>
          </p:cNvPr>
          <p:cNvSpPr txBox="1"/>
          <p:nvPr/>
        </p:nvSpPr>
        <p:spPr>
          <a:xfrm>
            <a:off x="6173480" y="5097430"/>
            <a:ext cx="4845344" cy="923330"/>
          </a:xfrm>
          <a:prstGeom prst="rect">
            <a:avLst/>
          </a:prstGeom>
          <a:noFill/>
        </p:spPr>
        <p:txBody>
          <a:bodyPr wrap="square" rtlCol="0">
            <a:spAutoFit/>
          </a:bodyPr>
          <a:lstStyle/>
          <a:p>
            <a:r>
              <a:rPr lang="en-US" i="1" dirty="0">
                <a:latin typeface="Source Sans Pro" panose="020B0503030403020204" pitchFamily="34" charset="0"/>
                <a:ea typeface="Source Sans Pro" panose="020B0503030403020204" pitchFamily="34" charset="0"/>
              </a:rPr>
              <a:t>Example: APEX data from </a:t>
            </a:r>
            <a:r>
              <a:rPr lang="en-US" i="1" dirty="0" err="1">
                <a:latin typeface="Source Sans Pro" panose="020B0503030403020204" pitchFamily="34" charset="0"/>
                <a:ea typeface="Source Sans Pro" panose="020B0503030403020204" pitchFamily="34" charset="0"/>
              </a:rPr>
              <a:t>Lulesh</a:t>
            </a:r>
            <a:r>
              <a:rPr lang="en-US" i="1" dirty="0">
                <a:latin typeface="Source Sans Pro" panose="020B0503030403020204" pitchFamily="34" charset="0"/>
                <a:ea typeface="Source Sans Pro" panose="020B0503030403020204" pitchFamily="34" charset="0"/>
              </a:rPr>
              <a:t> </a:t>
            </a:r>
            <a:r>
              <a:rPr lang="en-US" i="1" dirty="0" err="1">
                <a:latin typeface="Source Sans Pro" panose="020B0503030403020204" pitchFamily="34" charset="0"/>
                <a:ea typeface="Source Sans Pro" panose="020B0503030403020204" pitchFamily="34" charset="0"/>
              </a:rPr>
              <a:t>Kokkos</a:t>
            </a:r>
            <a:r>
              <a:rPr lang="en-US" i="1" dirty="0">
                <a:latin typeface="Source Sans Pro" panose="020B0503030403020204" pitchFamily="34" charset="0"/>
                <a:ea typeface="Source Sans Pro" panose="020B0503030403020204" pitchFamily="34" charset="0"/>
              </a:rPr>
              <a:t> with CUDA back end, visualized with Python – clear need for GPU HWM</a:t>
            </a:r>
          </a:p>
        </p:txBody>
      </p:sp>
      <p:cxnSp>
        <p:nvCxnSpPr>
          <p:cNvPr id="14" name="Straight Arrow Connector 13">
            <a:extLst>
              <a:ext uri="{FF2B5EF4-FFF2-40B4-BE49-F238E27FC236}">
                <a16:creationId xmlns:a16="http://schemas.microsoft.com/office/drawing/2014/main" id="{F1861745-924D-E982-8C92-3BD225A46BD5}"/>
              </a:ext>
            </a:extLst>
          </p:cNvPr>
          <p:cNvCxnSpPr>
            <a:cxnSpLocks/>
            <a:stCxn id="5" idx="3"/>
            <a:endCxn id="10" idx="1"/>
          </p:cNvCxnSpPr>
          <p:nvPr/>
        </p:nvCxnSpPr>
        <p:spPr>
          <a:xfrm flipV="1">
            <a:off x="5183168" y="2031764"/>
            <a:ext cx="906393" cy="1043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227593B-F932-75F2-17C7-E7AF3CA58821}"/>
              </a:ext>
            </a:extLst>
          </p:cNvPr>
          <p:cNvCxnSpPr>
            <a:cxnSpLocks/>
            <a:stCxn id="5" idx="3"/>
            <a:endCxn id="12" idx="1"/>
          </p:cNvCxnSpPr>
          <p:nvPr/>
        </p:nvCxnSpPr>
        <p:spPr>
          <a:xfrm>
            <a:off x="5183168" y="3075128"/>
            <a:ext cx="906393" cy="145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2DA9FD6-18AF-37A7-6434-189F45F4D5A3}"/>
              </a:ext>
            </a:extLst>
          </p:cNvPr>
          <p:cNvCxnSpPr>
            <a:cxnSpLocks/>
            <a:stCxn id="5" idx="3"/>
            <a:endCxn id="11" idx="1"/>
          </p:cNvCxnSpPr>
          <p:nvPr/>
        </p:nvCxnSpPr>
        <p:spPr>
          <a:xfrm>
            <a:off x="5183168" y="3075128"/>
            <a:ext cx="915454" cy="1338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54CCEEEE-35D0-4B4C-42D1-17104B816F19}"/>
              </a:ext>
            </a:extLst>
          </p:cNvPr>
          <p:cNvSpPr/>
          <p:nvPr/>
        </p:nvSpPr>
        <p:spPr>
          <a:xfrm>
            <a:off x="1564399" y="2424962"/>
            <a:ext cx="591389" cy="130033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50D55A-B76F-FC66-7C7C-AC9A9A676C0D}"/>
              </a:ext>
            </a:extLst>
          </p:cNvPr>
          <p:cNvSpPr/>
          <p:nvPr/>
        </p:nvSpPr>
        <p:spPr>
          <a:xfrm>
            <a:off x="7575387" y="1437404"/>
            <a:ext cx="591389" cy="357689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What is the hardware / operating system doing?</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Kernel monitoring is popular and useful (</a:t>
            </a:r>
            <a:r>
              <a:rPr lang="en-US" dirty="0" err="1">
                <a:latin typeface="Calibri" panose="020F0502020204030204" pitchFamily="34" charset="0"/>
                <a:cs typeface="Calibri" panose="020F0502020204030204" pitchFamily="34" charset="0"/>
              </a:rPr>
              <a:t>strace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dtruss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kprobe</a:t>
            </a:r>
            <a:r>
              <a:rPr lang="en-US" dirty="0">
                <a:latin typeface="Calibri" panose="020F0502020204030204" pitchFamily="34" charset="0"/>
                <a:cs typeface="Calibri" panose="020F0502020204030204" pitchFamily="34" charset="0"/>
              </a:rPr>
              <a:t>, system-tap, KTAU, </a:t>
            </a:r>
            <a:r>
              <a:rPr lang="en-US" dirty="0" err="1">
                <a:latin typeface="Calibri" panose="020F0502020204030204" pitchFamily="34" charset="0"/>
                <a:cs typeface="Calibri" panose="020F0502020204030204" pitchFamily="34" charset="0"/>
              </a:rPr>
              <a:t>STaKTAU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eBPF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bpftrace</a:t>
            </a:r>
            <a:r>
              <a:rPr lang="en-US" dirty="0">
                <a:latin typeface="Calibri" panose="020F0502020204030204" pitchFamily="34" charset="0"/>
                <a:cs typeface="Calibri" panose="020F0502020204030204" pitchFamily="34" charset="0"/>
              </a:rPr>
              <a:t>, BCC, …)</a:t>
            </a:r>
          </a:p>
          <a:p>
            <a:r>
              <a:rPr lang="en-US" b="0" i="0" u="none" strike="noStrike" dirty="0" err="1">
                <a:solidFill>
                  <a:srgbClr val="222222"/>
                </a:solidFill>
                <a:effectLst/>
                <a:latin typeface="Calibri" panose="020F0502020204030204" pitchFamily="34" charset="0"/>
                <a:cs typeface="Calibri" panose="020F0502020204030204" pitchFamily="34" charset="0"/>
              </a:rPr>
              <a:t>Nataraj</a:t>
            </a:r>
            <a:r>
              <a:rPr lang="en-US" b="0" i="0" u="none" strike="noStrike" dirty="0">
                <a:solidFill>
                  <a:srgbClr val="222222"/>
                </a:solidFill>
                <a:effectLst/>
                <a:latin typeface="Calibri" panose="020F0502020204030204" pitchFamily="34" charset="0"/>
                <a:cs typeface="Calibri" panose="020F0502020204030204" pitchFamily="34" charset="0"/>
              </a:rPr>
              <a:t>, Morris, </a:t>
            </a:r>
            <a:r>
              <a:rPr lang="en-US" b="0" i="0" u="none" strike="noStrike" dirty="0" err="1">
                <a:solidFill>
                  <a:srgbClr val="222222"/>
                </a:solidFill>
                <a:effectLst/>
                <a:latin typeface="Calibri" panose="020F0502020204030204" pitchFamily="34" charset="0"/>
                <a:cs typeface="Calibri" panose="020F0502020204030204" pitchFamily="34" charset="0"/>
              </a:rPr>
              <a:t>Malony</a:t>
            </a:r>
            <a:r>
              <a:rPr lang="en-US" b="0" i="0" u="none" strike="noStrike" dirty="0">
                <a:solidFill>
                  <a:srgbClr val="222222"/>
                </a:solidFill>
                <a:effectLst/>
                <a:latin typeface="Calibri" panose="020F0502020204030204" pitchFamily="34" charset="0"/>
                <a:cs typeface="Calibri" panose="020F0502020204030204" pitchFamily="34" charset="0"/>
              </a:rPr>
              <a:t>, </a:t>
            </a:r>
            <a:r>
              <a:rPr lang="en-US" b="0" i="0" u="none" strike="noStrike" dirty="0" err="1">
                <a:solidFill>
                  <a:srgbClr val="222222"/>
                </a:solidFill>
                <a:effectLst/>
                <a:latin typeface="Calibri" panose="020F0502020204030204" pitchFamily="34" charset="0"/>
                <a:cs typeface="Calibri" panose="020F0502020204030204" pitchFamily="34" charset="0"/>
              </a:rPr>
              <a:t>Sottile</a:t>
            </a:r>
            <a:r>
              <a:rPr lang="en-US" b="0" i="0" u="none" strike="noStrike" dirty="0">
                <a:solidFill>
                  <a:srgbClr val="222222"/>
                </a:solidFill>
                <a:effectLst/>
                <a:latin typeface="Calibri" panose="020F0502020204030204" pitchFamily="34" charset="0"/>
                <a:cs typeface="Calibri" panose="020F0502020204030204" pitchFamily="34" charset="0"/>
              </a:rPr>
              <a:t>, and Beckman. "The Ghost in the Machine: Observing the Effects of Kernel </a:t>
            </a:r>
            <a:r>
              <a:rPr lang="en-US" dirty="0">
                <a:solidFill>
                  <a:srgbClr val="222222"/>
                </a:solidFill>
                <a:latin typeface="Calibri" panose="020F0502020204030204" pitchFamily="34" charset="0"/>
                <a:cs typeface="Calibri" panose="020F0502020204030204" pitchFamily="34" charset="0"/>
              </a:rPr>
              <a:t>O</a:t>
            </a:r>
            <a:r>
              <a:rPr lang="en-US" b="0" i="0" u="none" strike="noStrike" dirty="0">
                <a:solidFill>
                  <a:srgbClr val="222222"/>
                </a:solidFill>
                <a:effectLst/>
                <a:latin typeface="Calibri" panose="020F0502020204030204" pitchFamily="34" charset="0"/>
                <a:cs typeface="Calibri" panose="020F0502020204030204" pitchFamily="34" charset="0"/>
              </a:rPr>
              <a:t>peration on Parallel </a:t>
            </a:r>
            <a:r>
              <a:rPr lang="en-US" dirty="0">
                <a:solidFill>
                  <a:srgbClr val="222222"/>
                </a:solidFill>
                <a:latin typeface="Calibri" panose="020F0502020204030204" pitchFamily="34" charset="0"/>
                <a:cs typeface="Calibri" panose="020F0502020204030204" pitchFamily="34" charset="0"/>
              </a:rPr>
              <a:t>A</a:t>
            </a:r>
            <a:r>
              <a:rPr lang="en-US" b="0" i="0" u="none" strike="noStrike" dirty="0">
                <a:solidFill>
                  <a:srgbClr val="222222"/>
                </a:solidFill>
                <a:effectLst/>
                <a:latin typeface="Calibri" panose="020F0502020204030204" pitchFamily="34" charset="0"/>
                <a:cs typeface="Calibri" panose="020F0502020204030204" pitchFamily="34" charset="0"/>
              </a:rPr>
              <a:t>pplication Performance." In </a:t>
            </a:r>
            <a:r>
              <a:rPr lang="en-US" b="0" i="1" u="none" strike="noStrike" dirty="0">
                <a:solidFill>
                  <a:srgbClr val="222222"/>
                </a:solidFill>
                <a:effectLst/>
                <a:latin typeface="Calibri" panose="020F0502020204030204" pitchFamily="34" charset="0"/>
                <a:cs typeface="Calibri" panose="020F0502020204030204" pitchFamily="34" charset="0"/>
              </a:rPr>
              <a:t>SC2007</a:t>
            </a:r>
            <a:r>
              <a:rPr lang="en-US" b="0" i="0" u="none" strike="noStrike" dirty="0">
                <a:solidFill>
                  <a:srgbClr val="222222"/>
                </a:solidFill>
                <a:effectLst/>
                <a:latin typeface="Calibri" panose="020F0502020204030204" pitchFamily="34" charset="0"/>
                <a:cs typeface="Calibri" panose="020F0502020204030204" pitchFamily="34" charset="0"/>
              </a:rPr>
              <a:t>, pp. 1-12. 2007.</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Subsystem monitoring (Darshan)</a:t>
            </a:r>
          </a:p>
          <a:p>
            <a:r>
              <a:rPr lang="en-US" dirty="0">
                <a:latin typeface="Calibri" panose="020F0502020204030204" pitchFamily="34" charset="0"/>
                <a:cs typeface="Calibri" panose="020F0502020204030204" pitchFamily="34" charset="0"/>
              </a:rPr>
              <a:t>Did I ask for the right thing?</a:t>
            </a:r>
          </a:p>
          <a:p>
            <a:r>
              <a:rPr lang="en-US" dirty="0">
                <a:latin typeface="Calibri" panose="020F0502020204030204" pitchFamily="34" charset="0"/>
                <a:cs typeface="Calibri" panose="020F0502020204030204" pitchFamily="34" charset="0"/>
              </a:rPr>
              <a:t>Will I run out of a limited resource?</a:t>
            </a:r>
          </a:p>
          <a:p>
            <a:r>
              <a:rPr lang="en-US" dirty="0">
                <a:latin typeface="Calibri" panose="020F0502020204030204" pitchFamily="34" charset="0"/>
                <a:cs typeface="Calibri" panose="020F0502020204030204" pitchFamily="34" charset="0"/>
              </a:rPr>
              <a:t>Are there alternatives?</a:t>
            </a:r>
          </a:p>
          <a:p>
            <a:r>
              <a:rPr lang="en-US" dirty="0">
                <a:latin typeface="Calibri" panose="020F0502020204030204" pitchFamily="34" charset="0"/>
                <a:cs typeface="Calibri" panose="020F0502020204030204" pitchFamily="34" charset="0"/>
              </a:rPr>
              <a:t>Can I get this information </a:t>
            </a:r>
            <a:r>
              <a:rPr lang="en-US" i="1" dirty="0">
                <a:latin typeface="Calibri" panose="020F0502020204030204" pitchFamily="34" charset="0"/>
                <a:cs typeface="Calibri" panose="020F0502020204030204" pitchFamily="34" charset="0"/>
              </a:rPr>
              <a:t>without being root</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Without spawning another process</a:t>
            </a:r>
            <a:r>
              <a:rPr lang="en-US" dirty="0">
                <a:latin typeface="Calibri" panose="020F0502020204030204" pitchFamily="34" charset="0"/>
                <a:cs typeface="Calibri" panose="020F0502020204030204" pitchFamily="34" charset="0"/>
              </a:rPr>
              <a:t> to monitor my process? </a:t>
            </a:r>
            <a:r>
              <a:rPr lang="en-US" i="1" dirty="0">
                <a:latin typeface="Calibri" panose="020F0502020204030204" pitchFamily="34" charset="0"/>
                <a:cs typeface="Calibri" panose="020F0502020204030204" pitchFamily="34" charset="0"/>
              </a:rPr>
              <a:t>Without kernel patches/support</a:t>
            </a:r>
            <a:r>
              <a:rPr lang="en-US" dirty="0">
                <a:latin typeface="Calibri" panose="020F0502020204030204" pitchFamily="34" charset="0"/>
                <a:cs typeface="Calibri" panose="020F0502020204030204" pitchFamily="34" charset="0"/>
              </a:rPr>
              <a:t>? Low/no overhead?</a:t>
            </a:r>
          </a:p>
        </p:txBody>
      </p:sp>
    </p:spTree>
    <p:extLst>
      <p:ext uri="{BB962C8B-B14F-4D97-AF65-F5344CB8AC3E}">
        <p14:creationId xmlns:p14="http://schemas.microsoft.com/office/powerpoint/2010/main" val="4051250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F331BF-C85A-77F1-ED96-7D31DAA81761}"/>
              </a:ext>
            </a:extLst>
          </p:cNvPr>
          <p:cNvSpPr>
            <a:spLocks noGrp="1"/>
          </p:cNvSpPr>
          <p:nvPr>
            <p:ph type="ctrTitle"/>
          </p:nvPr>
        </p:nvSpPr>
        <p:spPr/>
        <p:txBody>
          <a:bodyPr/>
          <a:lstStyle/>
          <a:p>
            <a:r>
              <a:rPr lang="en-US" dirty="0"/>
              <a:t>What (we think) users DON’T want:</a:t>
            </a:r>
          </a:p>
        </p:txBody>
      </p:sp>
      <p:sp>
        <p:nvSpPr>
          <p:cNvPr id="5" name="TextBox 4">
            <a:extLst>
              <a:ext uri="{FF2B5EF4-FFF2-40B4-BE49-F238E27FC236}">
                <a16:creationId xmlns:a16="http://schemas.microsoft.com/office/drawing/2014/main" id="{802CC983-C1DF-2974-EF61-B48A1431738E}"/>
              </a:ext>
            </a:extLst>
          </p:cNvPr>
          <p:cNvSpPr txBox="1"/>
          <p:nvPr/>
        </p:nvSpPr>
        <p:spPr>
          <a:xfrm>
            <a:off x="4192273" y="6310422"/>
            <a:ext cx="4256293" cy="246221"/>
          </a:xfrm>
          <a:prstGeom prst="rect">
            <a:avLst/>
          </a:prstGeom>
          <a:noFill/>
        </p:spPr>
        <p:txBody>
          <a:bodyPr wrap="none" rtlCol="0">
            <a:spAutoFit/>
          </a:bodyPr>
          <a:lstStyle/>
          <a:p>
            <a:r>
              <a:rPr lang="en-US" sz="1000" dirty="0"/>
              <a:t>Sources: </a:t>
            </a:r>
            <a:r>
              <a:rPr lang="en-US" sz="1000" dirty="0">
                <a:hlinkClick r:id="rId2"/>
              </a:rPr>
              <a:t>https://www.space.com/22652-nasa-redesigns-mission-control.html</a:t>
            </a:r>
            <a:r>
              <a:rPr lang="en-US" sz="1000" dirty="0"/>
              <a:t> </a:t>
            </a:r>
          </a:p>
        </p:txBody>
      </p:sp>
      <p:pic>
        <p:nvPicPr>
          <p:cNvPr id="7" name="Picture 2" descr="NASA Redesigns Mission Control for Future Spaceflights | Space">
            <a:extLst>
              <a:ext uri="{FF2B5EF4-FFF2-40B4-BE49-F238E27FC236}">
                <a16:creationId xmlns:a16="http://schemas.microsoft.com/office/drawing/2014/main" id="{9CD6E334-95D0-7BF4-3C39-F9D91DE73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527" y="879836"/>
            <a:ext cx="7908910" cy="5239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7755A3-A05C-9D6F-65D5-8E7115BDDC1C}"/>
              </a:ext>
            </a:extLst>
          </p:cNvPr>
          <p:cNvSpPr txBox="1"/>
          <p:nvPr/>
        </p:nvSpPr>
        <p:spPr>
          <a:xfrm>
            <a:off x="419100" y="2069123"/>
            <a:ext cx="2252668" cy="1477328"/>
          </a:xfrm>
          <a:prstGeom prst="rect">
            <a:avLst/>
          </a:prstGeom>
          <a:noFill/>
        </p:spPr>
        <p:txBody>
          <a:bodyPr wrap="none" rtlCol="0">
            <a:spAutoFit/>
          </a:bodyPr>
          <a:lstStyle/>
          <a:p>
            <a:r>
              <a:rPr lang="en-US" dirty="0"/>
              <a:t>(BTW, I am happy to </a:t>
            </a:r>
          </a:p>
          <a:p>
            <a:r>
              <a:rPr lang="en-US" dirty="0"/>
              <a:t>ask for some help</a:t>
            </a:r>
          </a:p>
          <a:p>
            <a:r>
              <a:rPr lang="en-US" dirty="0"/>
              <a:t>visualizing/simplifying</a:t>
            </a:r>
          </a:p>
          <a:p>
            <a:r>
              <a:rPr lang="en-US" dirty="0"/>
              <a:t>the data…sparklines</a:t>
            </a:r>
          </a:p>
          <a:p>
            <a:r>
              <a:rPr lang="en-US" dirty="0"/>
              <a:t>aren’t going to cut it)</a:t>
            </a:r>
          </a:p>
        </p:txBody>
      </p:sp>
    </p:spTree>
    <p:extLst>
      <p:ext uri="{BB962C8B-B14F-4D97-AF65-F5344CB8AC3E}">
        <p14:creationId xmlns:p14="http://schemas.microsoft.com/office/powerpoint/2010/main" val="1230225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CB82-1EA4-0D1B-FD61-E28DF8CFAFF3}"/>
              </a:ext>
            </a:extLst>
          </p:cNvPr>
          <p:cNvSpPr>
            <a:spLocks noGrp="1"/>
          </p:cNvSpPr>
          <p:nvPr>
            <p:ph type="ctrTitle"/>
          </p:nvPr>
        </p:nvSpPr>
        <p:spPr/>
        <p:txBody>
          <a:bodyPr/>
          <a:lstStyle/>
          <a:p>
            <a:r>
              <a:rPr lang="en-US" dirty="0"/>
              <a:t>Sparklines: 64 MPI Ranks on Frontier – need better</a:t>
            </a:r>
          </a:p>
        </p:txBody>
      </p:sp>
      <p:pic>
        <p:nvPicPr>
          <p:cNvPr id="4" name="Picture 3">
            <a:extLst>
              <a:ext uri="{FF2B5EF4-FFF2-40B4-BE49-F238E27FC236}">
                <a16:creationId xmlns:a16="http://schemas.microsoft.com/office/drawing/2014/main" id="{D3A56AD9-F37B-F49F-0E5F-AB0AF43736C5}"/>
              </a:ext>
            </a:extLst>
          </p:cNvPr>
          <p:cNvPicPr>
            <a:picLocks noChangeAspect="1"/>
          </p:cNvPicPr>
          <p:nvPr/>
        </p:nvPicPr>
        <p:blipFill>
          <a:blip r:embed="rId2"/>
          <a:stretch>
            <a:fillRect/>
          </a:stretch>
        </p:blipFill>
        <p:spPr>
          <a:xfrm>
            <a:off x="3235489" y="2878755"/>
            <a:ext cx="2587710" cy="1828800"/>
          </a:xfrm>
          <a:prstGeom prst="rect">
            <a:avLst/>
          </a:prstGeom>
        </p:spPr>
      </p:pic>
      <p:pic>
        <p:nvPicPr>
          <p:cNvPr id="6" name="Picture 5">
            <a:extLst>
              <a:ext uri="{FF2B5EF4-FFF2-40B4-BE49-F238E27FC236}">
                <a16:creationId xmlns:a16="http://schemas.microsoft.com/office/drawing/2014/main" id="{CBBCD67B-31FE-9B83-89C1-487F37C1FD38}"/>
              </a:ext>
            </a:extLst>
          </p:cNvPr>
          <p:cNvPicPr>
            <a:picLocks noChangeAspect="1"/>
          </p:cNvPicPr>
          <p:nvPr/>
        </p:nvPicPr>
        <p:blipFill>
          <a:blip r:embed="rId3"/>
          <a:stretch>
            <a:fillRect/>
          </a:stretch>
        </p:blipFill>
        <p:spPr>
          <a:xfrm>
            <a:off x="6368802" y="2878755"/>
            <a:ext cx="2587710" cy="1828800"/>
          </a:xfrm>
          <a:prstGeom prst="rect">
            <a:avLst/>
          </a:prstGeom>
        </p:spPr>
      </p:pic>
      <p:pic>
        <p:nvPicPr>
          <p:cNvPr id="8" name="Picture 7">
            <a:extLst>
              <a:ext uri="{FF2B5EF4-FFF2-40B4-BE49-F238E27FC236}">
                <a16:creationId xmlns:a16="http://schemas.microsoft.com/office/drawing/2014/main" id="{FA9460AF-59E9-A97C-3DE7-7BA810AB7078}"/>
              </a:ext>
            </a:extLst>
          </p:cNvPr>
          <p:cNvPicPr>
            <a:picLocks noChangeAspect="1"/>
          </p:cNvPicPr>
          <p:nvPr/>
        </p:nvPicPr>
        <p:blipFill>
          <a:blip r:embed="rId4"/>
          <a:stretch>
            <a:fillRect/>
          </a:stretch>
        </p:blipFill>
        <p:spPr>
          <a:xfrm>
            <a:off x="9185190" y="2878755"/>
            <a:ext cx="2587710" cy="1828800"/>
          </a:xfrm>
          <a:prstGeom prst="rect">
            <a:avLst/>
          </a:prstGeom>
        </p:spPr>
      </p:pic>
      <p:pic>
        <p:nvPicPr>
          <p:cNvPr id="10" name="Picture 9">
            <a:extLst>
              <a:ext uri="{FF2B5EF4-FFF2-40B4-BE49-F238E27FC236}">
                <a16:creationId xmlns:a16="http://schemas.microsoft.com/office/drawing/2014/main" id="{C2ED998E-1E8F-397F-0390-75567251318B}"/>
              </a:ext>
            </a:extLst>
          </p:cNvPr>
          <p:cNvPicPr>
            <a:picLocks noChangeAspect="1"/>
          </p:cNvPicPr>
          <p:nvPr/>
        </p:nvPicPr>
        <p:blipFill>
          <a:blip r:embed="rId5"/>
          <a:stretch>
            <a:fillRect/>
          </a:stretch>
        </p:blipFill>
        <p:spPr>
          <a:xfrm>
            <a:off x="342906" y="879836"/>
            <a:ext cx="2667595" cy="1828800"/>
          </a:xfrm>
          <a:prstGeom prst="rect">
            <a:avLst/>
          </a:prstGeom>
        </p:spPr>
      </p:pic>
      <p:pic>
        <p:nvPicPr>
          <p:cNvPr id="12" name="Picture 11">
            <a:extLst>
              <a:ext uri="{FF2B5EF4-FFF2-40B4-BE49-F238E27FC236}">
                <a16:creationId xmlns:a16="http://schemas.microsoft.com/office/drawing/2014/main" id="{6FC1713B-FB6B-A44E-1ABD-DD1422F273E6}"/>
              </a:ext>
            </a:extLst>
          </p:cNvPr>
          <p:cNvPicPr>
            <a:picLocks noChangeAspect="1"/>
          </p:cNvPicPr>
          <p:nvPr/>
        </p:nvPicPr>
        <p:blipFill>
          <a:blip r:embed="rId6"/>
          <a:stretch>
            <a:fillRect/>
          </a:stretch>
        </p:blipFill>
        <p:spPr>
          <a:xfrm>
            <a:off x="9191540" y="886186"/>
            <a:ext cx="2587710" cy="1828800"/>
          </a:xfrm>
          <a:prstGeom prst="rect">
            <a:avLst/>
          </a:prstGeom>
        </p:spPr>
      </p:pic>
      <p:pic>
        <p:nvPicPr>
          <p:cNvPr id="14" name="Picture 13">
            <a:extLst>
              <a:ext uri="{FF2B5EF4-FFF2-40B4-BE49-F238E27FC236}">
                <a16:creationId xmlns:a16="http://schemas.microsoft.com/office/drawing/2014/main" id="{D1F2D8A2-E6E9-CF5C-3D11-E2990E64DDB6}"/>
              </a:ext>
            </a:extLst>
          </p:cNvPr>
          <p:cNvPicPr>
            <a:picLocks noChangeAspect="1"/>
          </p:cNvPicPr>
          <p:nvPr/>
        </p:nvPicPr>
        <p:blipFill>
          <a:blip r:embed="rId7"/>
          <a:stretch>
            <a:fillRect/>
          </a:stretch>
        </p:blipFill>
        <p:spPr>
          <a:xfrm>
            <a:off x="3239179" y="879836"/>
            <a:ext cx="2587710" cy="1828800"/>
          </a:xfrm>
          <a:prstGeom prst="rect">
            <a:avLst/>
          </a:prstGeom>
        </p:spPr>
      </p:pic>
      <p:pic>
        <p:nvPicPr>
          <p:cNvPr id="16" name="Picture 15">
            <a:extLst>
              <a:ext uri="{FF2B5EF4-FFF2-40B4-BE49-F238E27FC236}">
                <a16:creationId xmlns:a16="http://schemas.microsoft.com/office/drawing/2014/main" id="{3BABC8CA-20B9-9EFC-FB0A-D2B12F83124F}"/>
              </a:ext>
            </a:extLst>
          </p:cNvPr>
          <p:cNvPicPr>
            <a:picLocks noChangeAspect="1"/>
          </p:cNvPicPr>
          <p:nvPr/>
        </p:nvPicPr>
        <p:blipFill>
          <a:blip r:embed="rId8"/>
          <a:stretch>
            <a:fillRect/>
          </a:stretch>
        </p:blipFill>
        <p:spPr>
          <a:xfrm>
            <a:off x="6368802" y="879836"/>
            <a:ext cx="2587710" cy="1828800"/>
          </a:xfrm>
          <a:prstGeom prst="rect">
            <a:avLst/>
          </a:prstGeom>
        </p:spPr>
      </p:pic>
      <p:pic>
        <p:nvPicPr>
          <p:cNvPr id="18" name="Picture 17">
            <a:extLst>
              <a:ext uri="{FF2B5EF4-FFF2-40B4-BE49-F238E27FC236}">
                <a16:creationId xmlns:a16="http://schemas.microsoft.com/office/drawing/2014/main" id="{9B05D00F-4078-50D4-9B49-B48EA4ABD5BF}"/>
              </a:ext>
            </a:extLst>
          </p:cNvPr>
          <p:cNvPicPr>
            <a:picLocks noChangeAspect="1"/>
          </p:cNvPicPr>
          <p:nvPr/>
        </p:nvPicPr>
        <p:blipFill>
          <a:blip r:embed="rId9"/>
          <a:stretch>
            <a:fillRect/>
          </a:stretch>
        </p:blipFill>
        <p:spPr>
          <a:xfrm>
            <a:off x="6368802" y="4877674"/>
            <a:ext cx="2587710" cy="1828800"/>
          </a:xfrm>
          <a:prstGeom prst="rect">
            <a:avLst/>
          </a:prstGeom>
        </p:spPr>
      </p:pic>
      <p:pic>
        <p:nvPicPr>
          <p:cNvPr id="20" name="Picture 19">
            <a:extLst>
              <a:ext uri="{FF2B5EF4-FFF2-40B4-BE49-F238E27FC236}">
                <a16:creationId xmlns:a16="http://schemas.microsoft.com/office/drawing/2014/main" id="{AAE98CC8-E201-1EC6-4D84-A307B5E81703}"/>
              </a:ext>
            </a:extLst>
          </p:cNvPr>
          <p:cNvPicPr>
            <a:picLocks noChangeAspect="1"/>
          </p:cNvPicPr>
          <p:nvPr/>
        </p:nvPicPr>
        <p:blipFill>
          <a:blip r:embed="rId10"/>
          <a:stretch>
            <a:fillRect/>
          </a:stretch>
        </p:blipFill>
        <p:spPr>
          <a:xfrm>
            <a:off x="3235489" y="4877674"/>
            <a:ext cx="2587710" cy="1828800"/>
          </a:xfrm>
          <a:prstGeom prst="rect">
            <a:avLst/>
          </a:prstGeom>
        </p:spPr>
      </p:pic>
      <p:pic>
        <p:nvPicPr>
          <p:cNvPr id="22" name="Picture 21">
            <a:extLst>
              <a:ext uri="{FF2B5EF4-FFF2-40B4-BE49-F238E27FC236}">
                <a16:creationId xmlns:a16="http://schemas.microsoft.com/office/drawing/2014/main" id="{391C80D5-5DD3-8DC0-8631-C6EAFFF791F8}"/>
              </a:ext>
            </a:extLst>
          </p:cNvPr>
          <p:cNvPicPr>
            <a:picLocks noChangeAspect="1"/>
          </p:cNvPicPr>
          <p:nvPr/>
        </p:nvPicPr>
        <p:blipFill>
          <a:blip r:embed="rId11"/>
          <a:stretch>
            <a:fillRect/>
          </a:stretch>
        </p:blipFill>
        <p:spPr>
          <a:xfrm>
            <a:off x="420651" y="2878755"/>
            <a:ext cx="2587710" cy="1828800"/>
          </a:xfrm>
          <a:prstGeom prst="rect">
            <a:avLst/>
          </a:prstGeom>
        </p:spPr>
      </p:pic>
    </p:spTree>
    <p:extLst>
      <p:ext uri="{BB962C8B-B14F-4D97-AF65-F5344CB8AC3E}">
        <p14:creationId xmlns:p14="http://schemas.microsoft.com/office/powerpoint/2010/main" val="149887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p30">
            <a:extLst>
              <a:ext uri="{FF2B5EF4-FFF2-40B4-BE49-F238E27FC236}">
                <a16:creationId xmlns:a16="http://schemas.microsoft.com/office/drawing/2014/main" id="{044FDE5E-7A39-0D80-14D5-5C964B2B2240}"/>
              </a:ext>
            </a:extLst>
          </p:cNvPr>
          <p:cNvSpPr txBox="1">
            <a:spLocks/>
          </p:cNvSpPr>
          <p:nvPr/>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7</a:t>
            </a:fld>
            <a:endParaRPr lang="en-US" dirty="0"/>
          </a:p>
        </p:txBody>
      </p:sp>
      <p:sp>
        <p:nvSpPr>
          <p:cNvPr id="3" name="Title 2">
            <a:extLst>
              <a:ext uri="{FF2B5EF4-FFF2-40B4-BE49-F238E27FC236}">
                <a16:creationId xmlns:a16="http://schemas.microsoft.com/office/drawing/2014/main" id="{39524907-58A1-78FA-4349-3BB72520ED79}"/>
              </a:ext>
            </a:extLst>
          </p:cNvPr>
          <p:cNvSpPr>
            <a:spLocks noGrp="1"/>
          </p:cNvSpPr>
          <p:nvPr>
            <p:ph type="ctrTitle"/>
          </p:nvPr>
        </p:nvSpPr>
        <p:spPr/>
        <p:txBody>
          <a:bodyPr/>
          <a:lstStyle/>
          <a:p>
            <a:r>
              <a:rPr lang="en-US" dirty="0"/>
              <a:t>Motivation: Why do users (want to) monitor at runtime?</a:t>
            </a:r>
          </a:p>
        </p:txBody>
      </p:sp>
      <p:sp>
        <p:nvSpPr>
          <p:cNvPr id="4" name="Text Placeholder 3">
            <a:extLst>
              <a:ext uri="{FF2B5EF4-FFF2-40B4-BE49-F238E27FC236}">
                <a16:creationId xmlns:a16="http://schemas.microsoft.com/office/drawing/2014/main" id="{31E419DE-3C03-F74E-0287-65285603B61B}"/>
              </a:ext>
            </a:extLst>
          </p:cNvPr>
          <p:cNvSpPr>
            <a:spLocks noGrp="1"/>
          </p:cNvSpPr>
          <p:nvPr>
            <p:ph type="body" sz="quarter" idx="10"/>
          </p:nvPr>
        </p:nvSpPr>
        <p:spPr/>
        <p:txBody>
          <a:bodyPr/>
          <a:lstStyle/>
          <a:p>
            <a:r>
              <a:rPr lang="en-US" b="1" dirty="0"/>
              <a:t>Sanity check</a:t>
            </a:r>
            <a:r>
              <a:rPr lang="en-US" dirty="0"/>
              <a:t> / curiosity / impatience (logging, essentially)</a:t>
            </a:r>
          </a:p>
          <a:p>
            <a:r>
              <a:rPr lang="en-US" b="1" dirty="0"/>
              <a:t>Check for misconfiguration</a:t>
            </a:r>
          </a:p>
          <a:p>
            <a:r>
              <a:rPr lang="en-US" b="1" dirty="0"/>
              <a:t>Check for efficient utilization</a:t>
            </a:r>
          </a:p>
          <a:p>
            <a:r>
              <a:rPr lang="en-US" dirty="0"/>
              <a:t>Confirmation of expected hardware / operating system behavior</a:t>
            </a:r>
          </a:p>
          <a:p>
            <a:r>
              <a:rPr lang="en-US" b="1" dirty="0"/>
              <a:t>Identify cause of failure – deadlock, crash, stalls, etc.</a:t>
            </a:r>
          </a:p>
          <a:p>
            <a:r>
              <a:rPr lang="en-US" dirty="0"/>
              <a:t>Adaptation / computational steering / feedback &amp; control</a:t>
            </a:r>
          </a:p>
          <a:p>
            <a:r>
              <a:rPr lang="en-US" strike="sngStrike" dirty="0"/>
              <a:t>Identify system failures</a:t>
            </a:r>
            <a:r>
              <a:rPr lang="en-US" dirty="0"/>
              <a:t>  (out of scope)</a:t>
            </a:r>
            <a:endParaRPr lang="en-US" strike="sngStrike" dirty="0"/>
          </a:p>
        </p:txBody>
      </p:sp>
    </p:spTree>
    <p:extLst>
      <p:ext uri="{BB962C8B-B14F-4D97-AF65-F5344CB8AC3E}">
        <p14:creationId xmlns:p14="http://schemas.microsoft.com/office/powerpoint/2010/main" val="3612567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5A5E-4817-7A26-D91F-76024E1FC12E}"/>
              </a:ext>
            </a:extLst>
          </p:cNvPr>
          <p:cNvSpPr>
            <a:spLocks noGrp="1"/>
          </p:cNvSpPr>
          <p:nvPr>
            <p:ph type="ctrTitle"/>
          </p:nvPr>
        </p:nvSpPr>
        <p:spPr/>
        <p:txBody>
          <a:bodyPr/>
          <a:lstStyle/>
          <a:p>
            <a:r>
              <a:rPr lang="en-US" dirty="0"/>
              <a:t>Sparklines: 64 MPI Ranks on Frontier</a:t>
            </a:r>
          </a:p>
        </p:txBody>
      </p:sp>
      <p:pic>
        <p:nvPicPr>
          <p:cNvPr id="7" name="Picture 6">
            <a:extLst>
              <a:ext uri="{FF2B5EF4-FFF2-40B4-BE49-F238E27FC236}">
                <a16:creationId xmlns:a16="http://schemas.microsoft.com/office/drawing/2014/main" id="{22B86F9C-8B86-3E06-7948-17E968C478E0}"/>
              </a:ext>
            </a:extLst>
          </p:cNvPr>
          <p:cNvPicPr>
            <a:picLocks noChangeAspect="1"/>
          </p:cNvPicPr>
          <p:nvPr/>
        </p:nvPicPr>
        <p:blipFill>
          <a:blip r:embed="rId2"/>
          <a:stretch>
            <a:fillRect/>
          </a:stretch>
        </p:blipFill>
        <p:spPr>
          <a:xfrm>
            <a:off x="1890972" y="777941"/>
            <a:ext cx="8410056" cy="5943600"/>
          </a:xfrm>
          <a:prstGeom prst="rect">
            <a:avLst/>
          </a:prstGeom>
        </p:spPr>
      </p:pic>
      <p:sp>
        <p:nvSpPr>
          <p:cNvPr id="3" name="Rectangle 2">
            <a:extLst>
              <a:ext uri="{FF2B5EF4-FFF2-40B4-BE49-F238E27FC236}">
                <a16:creationId xmlns:a16="http://schemas.microsoft.com/office/drawing/2014/main" id="{3D289E75-0243-4871-7183-2DB7737E4E54}"/>
              </a:ext>
            </a:extLst>
          </p:cNvPr>
          <p:cNvSpPr/>
          <p:nvPr/>
        </p:nvSpPr>
        <p:spPr>
          <a:xfrm>
            <a:off x="1890972" y="2066306"/>
            <a:ext cx="1042233" cy="7362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39FE7F-D160-61D0-C989-08E9EFA764F6}"/>
              </a:ext>
            </a:extLst>
          </p:cNvPr>
          <p:cNvSpPr/>
          <p:nvPr/>
        </p:nvSpPr>
        <p:spPr>
          <a:xfrm>
            <a:off x="3974928" y="2066305"/>
            <a:ext cx="1042233" cy="7362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3F5339-63D8-6B41-7748-F9B210B9253B}"/>
              </a:ext>
            </a:extLst>
          </p:cNvPr>
          <p:cNvSpPr/>
          <p:nvPr/>
        </p:nvSpPr>
        <p:spPr>
          <a:xfrm>
            <a:off x="7137887" y="4059381"/>
            <a:ext cx="1042233" cy="7362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22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5A5E-4817-7A26-D91F-76024E1FC12E}"/>
              </a:ext>
            </a:extLst>
          </p:cNvPr>
          <p:cNvSpPr>
            <a:spLocks noGrp="1"/>
          </p:cNvSpPr>
          <p:nvPr>
            <p:ph type="ctrTitle"/>
          </p:nvPr>
        </p:nvSpPr>
        <p:spPr/>
        <p:txBody>
          <a:bodyPr/>
          <a:lstStyle/>
          <a:p>
            <a:r>
              <a:rPr lang="en-US" dirty="0"/>
              <a:t>Sparklines: 64 MPI Ranks on Frontier</a:t>
            </a:r>
          </a:p>
        </p:txBody>
      </p:sp>
      <p:pic>
        <p:nvPicPr>
          <p:cNvPr id="7" name="Picture 6">
            <a:extLst>
              <a:ext uri="{FF2B5EF4-FFF2-40B4-BE49-F238E27FC236}">
                <a16:creationId xmlns:a16="http://schemas.microsoft.com/office/drawing/2014/main" id="{22B86F9C-8B86-3E06-7948-17E968C478E0}"/>
              </a:ext>
            </a:extLst>
          </p:cNvPr>
          <p:cNvPicPr>
            <a:picLocks noChangeAspect="1"/>
          </p:cNvPicPr>
          <p:nvPr/>
        </p:nvPicPr>
        <p:blipFill>
          <a:blip r:embed="rId3"/>
          <a:srcRect/>
          <a:stretch/>
        </p:blipFill>
        <p:spPr>
          <a:xfrm>
            <a:off x="1890973" y="784291"/>
            <a:ext cx="8410054" cy="5943600"/>
          </a:xfrm>
          <a:prstGeom prst="rect">
            <a:avLst/>
          </a:prstGeom>
        </p:spPr>
      </p:pic>
    </p:spTree>
    <p:extLst>
      <p:ext uri="{BB962C8B-B14F-4D97-AF65-F5344CB8AC3E}">
        <p14:creationId xmlns:p14="http://schemas.microsoft.com/office/powerpoint/2010/main" val="4053660581"/>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5A5E-4817-7A26-D91F-76024E1FC12E}"/>
              </a:ext>
            </a:extLst>
          </p:cNvPr>
          <p:cNvSpPr>
            <a:spLocks noGrp="1"/>
          </p:cNvSpPr>
          <p:nvPr>
            <p:ph type="ctrTitle"/>
          </p:nvPr>
        </p:nvSpPr>
        <p:spPr/>
        <p:txBody>
          <a:bodyPr/>
          <a:lstStyle/>
          <a:p>
            <a:r>
              <a:rPr lang="en-US" dirty="0"/>
              <a:t>Sparklines: 64 MPI Ranks on Frontier</a:t>
            </a:r>
          </a:p>
        </p:txBody>
      </p:sp>
      <p:pic>
        <p:nvPicPr>
          <p:cNvPr id="7" name="Picture 6">
            <a:extLst>
              <a:ext uri="{FF2B5EF4-FFF2-40B4-BE49-F238E27FC236}">
                <a16:creationId xmlns:a16="http://schemas.microsoft.com/office/drawing/2014/main" id="{22B86F9C-8B86-3E06-7948-17E968C478E0}"/>
              </a:ext>
            </a:extLst>
          </p:cNvPr>
          <p:cNvPicPr>
            <a:picLocks noChangeAspect="1"/>
          </p:cNvPicPr>
          <p:nvPr/>
        </p:nvPicPr>
        <p:blipFill>
          <a:blip r:embed="rId2"/>
          <a:srcRect/>
          <a:stretch/>
        </p:blipFill>
        <p:spPr>
          <a:xfrm>
            <a:off x="1631396" y="809389"/>
            <a:ext cx="8669683" cy="5943600"/>
          </a:xfrm>
          <a:prstGeom prst="rect">
            <a:avLst/>
          </a:prstGeom>
        </p:spPr>
      </p:pic>
    </p:spTree>
    <p:extLst>
      <p:ext uri="{BB962C8B-B14F-4D97-AF65-F5344CB8AC3E}">
        <p14:creationId xmlns:p14="http://schemas.microsoft.com/office/powerpoint/2010/main" val="1053901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5A5E-4817-7A26-D91F-76024E1FC12E}"/>
              </a:ext>
            </a:extLst>
          </p:cNvPr>
          <p:cNvSpPr>
            <a:spLocks noGrp="1"/>
          </p:cNvSpPr>
          <p:nvPr>
            <p:ph type="ctrTitle"/>
          </p:nvPr>
        </p:nvSpPr>
        <p:spPr/>
        <p:txBody>
          <a:bodyPr/>
          <a:lstStyle/>
          <a:p>
            <a:r>
              <a:rPr lang="en-US" sz="3200" dirty="0"/>
              <a:t>Sparklines: 64 MPI Ranks on Frontier – OMP_BIND=cores</a:t>
            </a:r>
          </a:p>
        </p:txBody>
      </p:sp>
      <p:pic>
        <p:nvPicPr>
          <p:cNvPr id="7" name="Picture 6">
            <a:extLst>
              <a:ext uri="{FF2B5EF4-FFF2-40B4-BE49-F238E27FC236}">
                <a16:creationId xmlns:a16="http://schemas.microsoft.com/office/drawing/2014/main" id="{22B86F9C-8B86-3E06-7948-17E968C478E0}"/>
              </a:ext>
            </a:extLst>
          </p:cNvPr>
          <p:cNvPicPr>
            <a:picLocks noChangeAspect="1"/>
          </p:cNvPicPr>
          <p:nvPr/>
        </p:nvPicPr>
        <p:blipFill>
          <a:blip r:embed="rId2"/>
          <a:srcRect/>
          <a:stretch/>
        </p:blipFill>
        <p:spPr>
          <a:xfrm>
            <a:off x="60960" y="1108912"/>
            <a:ext cx="6029362" cy="4261104"/>
          </a:xfrm>
          <a:prstGeom prst="rect">
            <a:avLst/>
          </a:prstGeom>
          <a:ln>
            <a:solidFill>
              <a:schemeClr val="tx1"/>
            </a:solidFill>
          </a:ln>
        </p:spPr>
      </p:pic>
      <p:pic>
        <p:nvPicPr>
          <p:cNvPr id="3" name="Picture 2">
            <a:extLst>
              <a:ext uri="{FF2B5EF4-FFF2-40B4-BE49-F238E27FC236}">
                <a16:creationId xmlns:a16="http://schemas.microsoft.com/office/drawing/2014/main" id="{7FF5F60F-4BAF-7E54-BBAF-31336D61160A}"/>
              </a:ext>
            </a:extLst>
          </p:cNvPr>
          <p:cNvPicPr>
            <a:picLocks noChangeAspect="1"/>
          </p:cNvPicPr>
          <p:nvPr/>
        </p:nvPicPr>
        <p:blipFill>
          <a:blip r:embed="rId3"/>
          <a:srcRect/>
          <a:stretch/>
        </p:blipFill>
        <p:spPr>
          <a:xfrm>
            <a:off x="6096000" y="1104900"/>
            <a:ext cx="6035040" cy="4265116"/>
          </a:xfrm>
          <a:prstGeom prst="rect">
            <a:avLst/>
          </a:prstGeom>
          <a:ln>
            <a:solidFill>
              <a:schemeClr val="tx1"/>
            </a:solidFill>
          </a:ln>
        </p:spPr>
      </p:pic>
      <p:sp>
        <p:nvSpPr>
          <p:cNvPr id="4" name="TextBox 3">
            <a:extLst>
              <a:ext uri="{FF2B5EF4-FFF2-40B4-BE49-F238E27FC236}">
                <a16:creationId xmlns:a16="http://schemas.microsoft.com/office/drawing/2014/main" id="{10E3FBD9-5FC1-2396-B4D5-556719421AF6}"/>
              </a:ext>
            </a:extLst>
          </p:cNvPr>
          <p:cNvSpPr txBox="1"/>
          <p:nvPr/>
        </p:nvSpPr>
        <p:spPr>
          <a:xfrm>
            <a:off x="4718050" y="5715000"/>
            <a:ext cx="1141659" cy="923330"/>
          </a:xfrm>
          <a:prstGeom prst="rect">
            <a:avLst/>
          </a:prstGeom>
          <a:noFill/>
        </p:spPr>
        <p:txBody>
          <a:bodyPr wrap="none" rtlCol="0">
            <a:spAutoFit/>
          </a:bodyPr>
          <a:lstStyle/>
          <a:p>
            <a:pPr marL="285750" indent="-285750">
              <a:buClr>
                <a:srgbClr val="1F77B3"/>
              </a:buClr>
              <a:buSzPct val="200000"/>
              <a:buFont typeface="Wingdings" pitchFamily="2" charset="2"/>
              <a:buChar char="§"/>
            </a:pPr>
            <a:r>
              <a:rPr lang="en-US" dirty="0"/>
              <a:t>User</a:t>
            </a:r>
          </a:p>
          <a:p>
            <a:pPr marL="285750" indent="-285750">
              <a:buClr>
                <a:srgbClr val="FF7F0E"/>
              </a:buClr>
              <a:buSzPct val="200000"/>
              <a:buFont typeface="Wingdings" pitchFamily="2" charset="2"/>
              <a:buChar char="§"/>
            </a:pPr>
            <a:r>
              <a:rPr lang="en-US" dirty="0"/>
              <a:t>System</a:t>
            </a:r>
          </a:p>
          <a:p>
            <a:pPr marL="285750" indent="-285750">
              <a:buClr>
                <a:srgbClr val="289028"/>
              </a:buClr>
              <a:buSzPct val="200000"/>
              <a:buFont typeface="Wingdings" pitchFamily="2" charset="2"/>
              <a:buChar char="§"/>
            </a:pPr>
            <a:r>
              <a:rPr lang="en-US" dirty="0"/>
              <a:t>Idle</a:t>
            </a:r>
          </a:p>
        </p:txBody>
      </p:sp>
      <p:sp>
        <p:nvSpPr>
          <p:cNvPr id="5" name="TextBox 4">
            <a:extLst>
              <a:ext uri="{FF2B5EF4-FFF2-40B4-BE49-F238E27FC236}">
                <a16:creationId xmlns:a16="http://schemas.microsoft.com/office/drawing/2014/main" id="{CD29A573-7830-DBDD-D328-B46B126B4875}"/>
              </a:ext>
            </a:extLst>
          </p:cNvPr>
          <p:cNvSpPr txBox="1"/>
          <p:nvPr/>
        </p:nvSpPr>
        <p:spPr>
          <a:xfrm>
            <a:off x="6332293" y="5715000"/>
            <a:ext cx="1141659" cy="646331"/>
          </a:xfrm>
          <a:prstGeom prst="rect">
            <a:avLst/>
          </a:prstGeom>
          <a:noFill/>
        </p:spPr>
        <p:txBody>
          <a:bodyPr wrap="none" rtlCol="0">
            <a:spAutoFit/>
          </a:bodyPr>
          <a:lstStyle/>
          <a:p>
            <a:pPr marL="285750" indent="-285750">
              <a:buClr>
                <a:srgbClr val="1F77B3"/>
              </a:buClr>
              <a:buSzPct val="200000"/>
              <a:buFont typeface="Wingdings" pitchFamily="2" charset="2"/>
              <a:buChar char="§"/>
            </a:pPr>
            <a:r>
              <a:rPr lang="en-US" dirty="0"/>
              <a:t>User</a:t>
            </a:r>
          </a:p>
          <a:p>
            <a:pPr marL="285750" indent="-285750">
              <a:buClr>
                <a:srgbClr val="FF7F0E"/>
              </a:buClr>
              <a:buSzPct val="200000"/>
              <a:buFont typeface="Wingdings" pitchFamily="2" charset="2"/>
              <a:buChar char="§"/>
            </a:pPr>
            <a:r>
              <a:rPr lang="en-US" dirty="0"/>
              <a:t>System</a:t>
            </a:r>
          </a:p>
        </p:txBody>
      </p:sp>
    </p:spTree>
    <p:extLst>
      <p:ext uri="{BB962C8B-B14F-4D97-AF65-F5344CB8AC3E}">
        <p14:creationId xmlns:p14="http://schemas.microsoft.com/office/powerpoint/2010/main" val="2302581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5A5E-4817-7A26-D91F-76024E1FC12E}"/>
              </a:ext>
            </a:extLst>
          </p:cNvPr>
          <p:cNvSpPr>
            <a:spLocks noGrp="1"/>
          </p:cNvSpPr>
          <p:nvPr>
            <p:ph type="ctrTitle"/>
          </p:nvPr>
        </p:nvSpPr>
        <p:spPr/>
        <p:txBody>
          <a:bodyPr/>
          <a:lstStyle/>
          <a:p>
            <a:r>
              <a:rPr lang="en-US" sz="3200" dirty="0"/>
              <a:t>Sparklines: 64 MPI Ranks on Frontier – OMP_BIND=threads</a:t>
            </a:r>
          </a:p>
        </p:txBody>
      </p:sp>
      <p:pic>
        <p:nvPicPr>
          <p:cNvPr id="7" name="Picture 6">
            <a:extLst>
              <a:ext uri="{FF2B5EF4-FFF2-40B4-BE49-F238E27FC236}">
                <a16:creationId xmlns:a16="http://schemas.microsoft.com/office/drawing/2014/main" id="{22B86F9C-8B86-3E06-7948-17E968C478E0}"/>
              </a:ext>
            </a:extLst>
          </p:cNvPr>
          <p:cNvPicPr>
            <a:picLocks noChangeAspect="1"/>
          </p:cNvPicPr>
          <p:nvPr/>
        </p:nvPicPr>
        <p:blipFill>
          <a:blip r:embed="rId2"/>
          <a:srcRect/>
          <a:stretch/>
        </p:blipFill>
        <p:spPr>
          <a:xfrm>
            <a:off x="66637" y="1104900"/>
            <a:ext cx="6029363" cy="4261104"/>
          </a:xfrm>
          <a:prstGeom prst="rect">
            <a:avLst/>
          </a:prstGeom>
          <a:ln>
            <a:solidFill>
              <a:schemeClr val="tx1"/>
            </a:solidFill>
          </a:ln>
        </p:spPr>
      </p:pic>
      <p:pic>
        <p:nvPicPr>
          <p:cNvPr id="3" name="Picture 2">
            <a:extLst>
              <a:ext uri="{FF2B5EF4-FFF2-40B4-BE49-F238E27FC236}">
                <a16:creationId xmlns:a16="http://schemas.microsoft.com/office/drawing/2014/main" id="{7FF5F60F-4BAF-7E54-BBAF-31336D61160A}"/>
              </a:ext>
            </a:extLst>
          </p:cNvPr>
          <p:cNvPicPr>
            <a:picLocks noChangeAspect="1"/>
          </p:cNvPicPr>
          <p:nvPr/>
        </p:nvPicPr>
        <p:blipFill>
          <a:blip r:embed="rId3"/>
          <a:srcRect/>
          <a:stretch/>
        </p:blipFill>
        <p:spPr>
          <a:xfrm>
            <a:off x="6096000" y="1104899"/>
            <a:ext cx="6029362" cy="4261104"/>
          </a:xfrm>
          <a:prstGeom prst="rect">
            <a:avLst/>
          </a:prstGeom>
          <a:ln>
            <a:solidFill>
              <a:schemeClr val="tx1"/>
            </a:solidFill>
          </a:ln>
        </p:spPr>
      </p:pic>
      <p:sp>
        <p:nvSpPr>
          <p:cNvPr id="4" name="TextBox 3">
            <a:extLst>
              <a:ext uri="{FF2B5EF4-FFF2-40B4-BE49-F238E27FC236}">
                <a16:creationId xmlns:a16="http://schemas.microsoft.com/office/drawing/2014/main" id="{B08CF91C-B729-D5A0-B7B5-A83711562143}"/>
              </a:ext>
            </a:extLst>
          </p:cNvPr>
          <p:cNvSpPr txBox="1"/>
          <p:nvPr/>
        </p:nvSpPr>
        <p:spPr>
          <a:xfrm>
            <a:off x="4718050" y="5715000"/>
            <a:ext cx="1141659" cy="923330"/>
          </a:xfrm>
          <a:prstGeom prst="rect">
            <a:avLst/>
          </a:prstGeom>
          <a:noFill/>
        </p:spPr>
        <p:txBody>
          <a:bodyPr wrap="none" rtlCol="0">
            <a:spAutoFit/>
          </a:bodyPr>
          <a:lstStyle/>
          <a:p>
            <a:pPr marL="285750" indent="-285750">
              <a:buClr>
                <a:srgbClr val="1F77B3"/>
              </a:buClr>
              <a:buSzPct val="200000"/>
              <a:buFont typeface="Wingdings" pitchFamily="2" charset="2"/>
              <a:buChar char="§"/>
            </a:pPr>
            <a:r>
              <a:rPr lang="en-US" dirty="0"/>
              <a:t>User</a:t>
            </a:r>
          </a:p>
          <a:p>
            <a:pPr marL="285750" indent="-285750">
              <a:buClr>
                <a:srgbClr val="FF7F0E"/>
              </a:buClr>
              <a:buSzPct val="200000"/>
              <a:buFont typeface="Wingdings" pitchFamily="2" charset="2"/>
              <a:buChar char="§"/>
            </a:pPr>
            <a:r>
              <a:rPr lang="en-US" dirty="0"/>
              <a:t>System</a:t>
            </a:r>
          </a:p>
          <a:p>
            <a:pPr marL="285750" indent="-285750">
              <a:buClr>
                <a:srgbClr val="289028"/>
              </a:buClr>
              <a:buSzPct val="200000"/>
              <a:buFont typeface="Wingdings" pitchFamily="2" charset="2"/>
              <a:buChar char="§"/>
            </a:pPr>
            <a:r>
              <a:rPr lang="en-US" dirty="0"/>
              <a:t>Idle</a:t>
            </a:r>
          </a:p>
        </p:txBody>
      </p:sp>
      <p:sp>
        <p:nvSpPr>
          <p:cNvPr id="5" name="TextBox 4">
            <a:extLst>
              <a:ext uri="{FF2B5EF4-FFF2-40B4-BE49-F238E27FC236}">
                <a16:creationId xmlns:a16="http://schemas.microsoft.com/office/drawing/2014/main" id="{DBA94569-6F56-9CF5-E3B6-EB975A85E75A}"/>
              </a:ext>
            </a:extLst>
          </p:cNvPr>
          <p:cNvSpPr txBox="1"/>
          <p:nvPr/>
        </p:nvSpPr>
        <p:spPr>
          <a:xfrm>
            <a:off x="6332293" y="5715000"/>
            <a:ext cx="1141659" cy="646331"/>
          </a:xfrm>
          <a:prstGeom prst="rect">
            <a:avLst/>
          </a:prstGeom>
          <a:noFill/>
        </p:spPr>
        <p:txBody>
          <a:bodyPr wrap="none" rtlCol="0">
            <a:spAutoFit/>
          </a:bodyPr>
          <a:lstStyle/>
          <a:p>
            <a:pPr marL="285750" indent="-285750">
              <a:buClr>
                <a:srgbClr val="1F77B3"/>
              </a:buClr>
              <a:buSzPct val="200000"/>
              <a:buFont typeface="Wingdings" pitchFamily="2" charset="2"/>
              <a:buChar char="§"/>
            </a:pPr>
            <a:r>
              <a:rPr lang="en-US" dirty="0"/>
              <a:t>User</a:t>
            </a:r>
          </a:p>
          <a:p>
            <a:pPr marL="285750" indent="-285750">
              <a:buClr>
                <a:srgbClr val="FF7F0E"/>
              </a:buClr>
              <a:buSzPct val="200000"/>
              <a:buFont typeface="Wingdings" pitchFamily="2" charset="2"/>
              <a:buChar char="§"/>
            </a:pPr>
            <a:r>
              <a:rPr lang="en-US" dirty="0"/>
              <a:t>System</a:t>
            </a:r>
          </a:p>
        </p:txBody>
      </p:sp>
    </p:spTree>
    <p:extLst>
      <p:ext uri="{BB962C8B-B14F-4D97-AF65-F5344CB8AC3E}">
        <p14:creationId xmlns:p14="http://schemas.microsoft.com/office/powerpoint/2010/main" val="201954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(Mis)Configuration – what could </a:t>
            </a:r>
            <a:r>
              <a:rPr lang="en-US" i="1" dirty="0"/>
              <a:t>possibly</a:t>
            </a:r>
            <a:r>
              <a:rPr lang="en-US" dirty="0"/>
              <a:t> go wrong?</a:t>
            </a:r>
          </a:p>
        </p:txBody>
      </p:sp>
      <p:sp>
        <p:nvSpPr>
          <p:cNvPr id="3" name="Text Placeholder 2">
            <a:extLst>
              <a:ext uri="{FF2B5EF4-FFF2-40B4-BE49-F238E27FC236}">
                <a16:creationId xmlns:a16="http://schemas.microsoft.com/office/drawing/2014/main" id="{A85D7726-9967-370B-5E8C-68C76897770C}"/>
              </a:ext>
            </a:extLst>
          </p:cNvPr>
          <p:cNvSpPr>
            <a:spLocks noGrp="1"/>
          </p:cNvSpPr>
          <p:nvPr>
            <p:ph type="body" sz="quarter" idx="10"/>
          </p:nvPr>
        </p:nvSpPr>
        <p:spPr/>
        <p:txBody>
          <a:bodyPr/>
          <a:lstStyle/>
          <a:p>
            <a:r>
              <a:rPr lang="en-US" u="sng" dirty="0"/>
              <a:t>Process placement</a:t>
            </a:r>
            <a:r>
              <a:rPr lang="en-US" dirty="0"/>
              <a:t>: </a:t>
            </a:r>
          </a:p>
          <a:p>
            <a:pPr lvl="1"/>
            <a:r>
              <a:rPr lang="en-US" dirty="0"/>
              <a:t>Logical/physical mappings, resources assigned/constrained to each process</a:t>
            </a:r>
          </a:p>
          <a:p>
            <a:pPr lvl="1"/>
            <a:r>
              <a:rPr lang="en-US" dirty="0"/>
              <a:t>Are there reserved core(s) for system? What is the GPU mapping?</a:t>
            </a:r>
          </a:p>
          <a:p>
            <a:r>
              <a:rPr lang="en-US" u="sng" dirty="0"/>
              <a:t>Thread placement</a:t>
            </a:r>
            <a:r>
              <a:rPr lang="en-US" dirty="0"/>
              <a:t>: Socket, NUMA domain, core, thread (HWT)</a:t>
            </a:r>
          </a:p>
          <a:p>
            <a:r>
              <a:rPr lang="en-US" u="sng" dirty="0"/>
              <a:t>Undersubscribing</a:t>
            </a:r>
            <a:r>
              <a:rPr lang="en-US" dirty="0"/>
              <a:t>: Wasted hardware, energy, time (under-utilization)</a:t>
            </a:r>
          </a:p>
          <a:p>
            <a:pPr lvl="1"/>
            <a:r>
              <a:rPr lang="en-US" dirty="0"/>
              <a:t>Can provide better performance in some situations (memory-bound code)</a:t>
            </a:r>
          </a:p>
          <a:p>
            <a:r>
              <a:rPr lang="en-US" u="sng" dirty="0"/>
              <a:t>Oversubscribing</a:t>
            </a:r>
            <a:r>
              <a:rPr lang="en-US" dirty="0"/>
              <a:t>: Increased contention with no realized benefit</a:t>
            </a:r>
          </a:p>
          <a:p>
            <a:r>
              <a:rPr lang="en-US" u="sng" dirty="0"/>
              <a:t>Imbalances</a:t>
            </a:r>
            <a:endParaRPr lang="en-US" dirty="0"/>
          </a:p>
          <a:p>
            <a:pPr lvl="1"/>
            <a:r>
              <a:rPr lang="en-US" dirty="0"/>
              <a:t>What is the communication frequency/volume between pairwise MPI ranks?</a:t>
            </a:r>
          </a:p>
          <a:p>
            <a:r>
              <a:rPr lang="en-US" dirty="0" err="1"/>
              <a:t>Slurm</a:t>
            </a:r>
            <a:r>
              <a:rPr lang="en-US" dirty="0"/>
              <a:t>/PBS/Alps/Torque/Flux are </a:t>
            </a:r>
            <a:r>
              <a:rPr lang="en-US" i="1" dirty="0"/>
              <a:t>complicated to use</a:t>
            </a:r>
          </a:p>
          <a:p>
            <a:pPr lvl="1"/>
            <a:r>
              <a:rPr lang="en-US" dirty="0"/>
              <a:t>…especially when combined with MPI, OpenMP, GPUs, or other model settings</a:t>
            </a:r>
          </a:p>
          <a:p>
            <a:endParaRPr lang="en-US" dirty="0"/>
          </a:p>
        </p:txBody>
      </p:sp>
    </p:spTree>
    <p:extLst>
      <p:ext uri="{BB962C8B-B14F-4D97-AF65-F5344CB8AC3E}">
        <p14:creationId xmlns:p14="http://schemas.microsoft.com/office/powerpoint/2010/main" val="3582859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mplified Frontier node architecture diagram">
            <a:extLst>
              <a:ext uri="{FF2B5EF4-FFF2-40B4-BE49-F238E27FC236}">
                <a16:creationId xmlns:a16="http://schemas.microsoft.com/office/drawing/2014/main" id="{03E74594-D61F-51FC-321B-A0F971F2F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761" y="1404555"/>
            <a:ext cx="5341661" cy="3200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sz="3200" dirty="0"/>
              <a:t>Although accurate, system documentation can be confusing</a:t>
            </a:r>
          </a:p>
        </p:txBody>
      </p:sp>
      <p:pic>
        <p:nvPicPr>
          <p:cNvPr id="5" name="Content Placeholder 5">
            <a:extLst>
              <a:ext uri="{FF2B5EF4-FFF2-40B4-BE49-F238E27FC236}">
                <a16:creationId xmlns:a16="http://schemas.microsoft.com/office/drawing/2014/main" id="{D61B7539-7DC3-713D-551F-D530A1477519}"/>
              </a:ext>
            </a:extLst>
          </p:cNvPr>
          <p:cNvPicPr>
            <a:picLocks noChangeAspect="1"/>
          </p:cNvPicPr>
          <p:nvPr/>
        </p:nvPicPr>
        <p:blipFill>
          <a:blip r:embed="rId4"/>
          <a:stretch>
            <a:fillRect/>
          </a:stretch>
        </p:blipFill>
        <p:spPr>
          <a:xfrm>
            <a:off x="146439" y="1052415"/>
            <a:ext cx="6028329" cy="4722398"/>
          </a:xfrm>
          <a:prstGeom prst="rect">
            <a:avLst/>
          </a:prstGeom>
        </p:spPr>
      </p:pic>
      <p:sp>
        <p:nvSpPr>
          <p:cNvPr id="6" name="Oval 5">
            <a:extLst>
              <a:ext uri="{FF2B5EF4-FFF2-40B4-BE49-F238E27FC236}">
                <a16:creationId xmlns:a16="http://schemas.microsoft.com/office/drawing/2014/main" id="{EEF25ED7-33F4-5FF4-5A12-5323E8CBE1D6}"/>
              </a:ext>
            </a:extLst>
          </p:cNvPr>
          <p:cNvSpPr/>
          <p:nvPr/>
        </p:nvSpPr>
        <p:spPr>
          <a:xfrm>
            <a:off x="30640" y="4583676"/>
            <a:ext cx="1697779" cy="141152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8D131-89AC-CD34-A8B4-14E190BD7AE0}"/>
              </a:ext>
            </a:extLst>
          </p:cNvPr>
          <p:cNvSpPr/>
          <p:nvPr/>
        </p:nvSpPr>
        <p:spPr>
          <a:xfrm>
            <a:off x="2102306" y="4107485"/>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984989-1D0C-0DEA-5017-42573B0F4378}"/>
              </a:ext>
            </a:extLst>
          </p:cNvPr>
          <p:cNvSpPr/>
          <p:nvPr/>
        </p:nvSpPr>
        <p:spPr>
          <a:xfrm>
            <a:off x="4724034" y="2595227"/>
            <a:ext cx="1083658" cy="6698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2A8796-1DBF-D4A7-214D-251B697C3C6F}"/>
              </a:ext>
            </a:extLst>
          </p:cNvPr>
          <p:cNvSpPr/>
          <p:nvPr/>
        </p:nvSpPr>
        <p:spPr>
          <a:xfrm>
            <a:off x="2854211" y="2059469"/>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A76B3-D0CC-E0C8-095B-66BAC8A56B1F}"/>
              </a:ext>
            </a:extLst>
          </p:cNvPr>
          <p:cNvSpPr txBox="1"/>
          <p:nvPr/>
        </p:nvSpPr>
        <p:spPr>
          <a:xfrm>
            <a:off x="5313258" y="6108458"/>
            <a:ext cx="4721164"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5"/>
              </a:rPr>
              <a:t>https://docs.olcf.ornl.gov/systems/summit_user_guide.html</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6"/>
              </a:rPr>
              <a:t>https://docs.olcf.ornl.gov/systems/frontier_user_guide.html</a:t>
            </a:r>
            <a:r>
              <a:rPr lang="en-US" sz="1200" dirty="0">
                <a:latin typeface="Source Sans Pro" panose="020B0503030403020204" pitchFamily="34" charset="0"/>
                <a:ea typeface="Source Sans Pro" panose="020B0503030403020204" pitchFamily="34" charset="0"/>
              </a:rPr>
              <a:t> </a:t>
            </a:r>
          </a:p>
        </p:txBody>
      </p:sp>
      <p:sp>
        <p:nvSpPr>
          <p:cNvPr id="12" name="TextBox 11">
            <a:extLst>
              <a:ext uri="{FF2B5EF4-FFF2-40B4-BE49-F238E27FC236}">
                <a16:creationId xmlns:a16="http://schemas.microsoft.com/office/drawing/2014/main" id="{02956A90-0AED-1D78-0787-191AF83446B2}"/>
              </a:ext>
            </a:extLst>
          </p:cNvPr>
          <p:cNvSpPr txBox="1"/>
          <p:nvPr/>
        </p:nvSpPr>
        <p:spPr>
          <a:xfrm>
            <a:off x="296767" y="1036415"/>
            <a:ext cx="1165527"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Summit:</a:t>
            </a:r>
          </a:p>
        </p:txBody>
      </p:sp>
      <p:sp>
        <p:nvSpPr>
          <p:cNvPr id="13" name="TextBox 12">
            <a:extLst>
              <a:ext uri="{FF2B5EF4-FFF2-40B4-BE49-F238E27FC236}">
                <a16:creationId xmlns:a16="http://schemas.microsoft.com/office/drawing/2014/main" id="{D77F11FF-7581-6F53-A10E-50E6E13321B3}"/>
              </a:ext>
            </a:extLst>
          </p:cNvPr>
          <p:cNvSpPr txBox="1"/>
          <p:nvPr/>
        </p:nvSpPr>
        <p:spPr>
          <a:xfrm>
            <a:off x="7324557" y="1052415"/>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Frontier:</a:t>
            </a:r>
          </a:p>
        </p:txBody>
      </p:sp>
      <p:sp>
        <p:nvSpPr>
          <p:cNvPr id="14" name="Oval 13">
            <a:extLst>
              <a:ext uri="{FF2B5EF4-FFF2-40B4-BE49-F238E27FC236}">
                <a16:creationId xmlns:a16="http://schemas.microsoft.com/office/drawing/2014/main" id="{381F3399-B48A-F9EF-8FBA-734CCB93C035}"/>
              </a:ext>
            </a:extLst>
          </p:cNvPr>
          <p:cNvSpPr/>
          <p:nvPr/>
        </p:nvSpPr>
        <p:spPr>
          <a:xfrm>
            <a:off x="11038558" y="3665094"/>
            <a:ext cx="639529" cy="5784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5325FA-1BFC-E708-98D0-148D4C43B870}"/>
              </a:ext>
            </a:extLst>
          </p:cNvPr>
          <p:cNvSpPr/>
          <p:nvPr/>
        </p:nvSpPr>
        <p:spPr>
          <a:xfrm>
            <a:off x="6475747" y="1572211"/>
            <a:ext cx="897344" cy="68402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86F4AE-A7AD-C839-565D-BB75268E2D68}"/>
              </a:ext>
            </a:extLst>
          </p:cNvPr>
          <p:cNvSpPr txBox="1"/>
          <p:nvPr/>
        </p:nvSpPr>
        <p:spPr>
          <a:xfrm>
            <a:off x="4320729" y="4870078"/>
            <a:ext cx="7351693"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Core indexing, HWT indexing, GPU mapping not universal (or even intuitive)</a:t>
            </a:r>
          </a:p>
        </p:txBody>
      </p:sp>
      <p:pic>
        <p:nvPicPr>
          <p:cNvPr id="17" name="Picture 16">
            <a:extLst>
              <a:ext uri="{FF2B5EF4-FFF2-40B4-BE49-F238E27FC236}">
                <a16:creationId xmlns:a16="http://schemas.microsoft.com/office/drawing/2014/main" id="{196FCD81-9A55-78C7-CF8F-9AE9F5B9646B}"/>
              </a:ext>
            </a:extLst>
          </p:cNvPr>
          <p:cNvPicPr>
            <a:picLocks noChangeAspect="1"/>
          </p:cNvPicPr>
          <p:nvPr/>
        </p:nvPicPr>
        <p:blipFill>
          <a:blip r:embed="rId7"/>
          <a:stretch>
            <a:fillRect/>
          </a:stretch>
        </p:blipFill>
        <p:spPr>
          <a:xfrm>
            <a:off x="1844218" y="5359555"/>
            <a:ext cx="8306003" cy="581340"/>
          </a:xfrm>
          <a:prstGeom prst="rect">
            <a:avLst/>
          </a:prstGeom>
        </p:spPr>
      </p:pic>
    </p:spTree>
    <p:extLst>
      <p:ext uri="{BB962C8B-B14F-4D97-AF65-F5344CB8AC3E}">
        <p14:creationId xmlns:p14="http://schemas.microsoft.com/office/powerpoint/2010/main" val="373487116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25041</TotalTime>
  <Words>5414</Words>
  <Application>Microsoft Macintosh PowerPoint</Application>
  <PresentationFormat>Widescreen</PresentationFormat>
  <Paragraphs>557</Paragraphs>
  <Slides>74</Slides>
  <Notes>26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Arial</vt:lpstr>
      <vt:lpstr>Calibri</vt:lpstr>
      <vt:lpstr>Courier New</vt:lpstr>
      <vt:lpstr>Fira Sans</vt:lpstr>
      <vt:lpstr>Source Sans Pro</vt:lpstr>
      <vt:lpstr>Source Sans Pro Semibold</vt:lpstr>
      <vt:lpstr>System Font Regular</vt:lpstr>
      <vt:lpstr>Wingdings</vt:lpstr>
      <vt:lpstr>Office Theme</vt:lpstr>
      <vt:lpstr>PowerPoint Presentation</vt:lpstr>
      <vt:lpstr>Who am I (Who are we)</vt:lpstr>
      <vt:lpstr>Projects of Interest today</vt:lpstr>
      <vt:lpstr>PowerPoint Presentation</vt:lpstr>
      <vt:lpstr>Performance Analysis Perspective on Monitoring</vt:lpstr>
      <vt:lpstr>Behavioral Economics &amp; Computer Science</vt:lpstr>
      <vt:lpstr>Motivation: Why do users (want to) monitor at runtime?</vt:lpstr>
      <vt:lpstr>(Mis)Configuration – what could possibly go wrong?</vt:lpstr>
      <vt:lpstr>Although accurate, system documentation can be confusing</vt:lpstr>
      <vt:lpstr>Although accurate, system documentation can be confusing</vt:lpstr>
      <vt:lpstr>More systems – information missing</vt:lpstr>
      <vt:lpstr>ZeroSum: User Space Monitoring of Resource Utilization and Contention</vt:lpstr>
      <vt:lpstr>ZeroSum Functionality </vt:lpstr>
      <vt:lpstr>How to use ZeroSum</vt:lpstr>
      <vt:lpstr>What does it do? …Configuration Detection</vt:lpstr>
      <vt:lpstr>Utilization Report</vt:lpstr>
      <vt:lpstr>Example Output – miniQMC (OpenMP target offload) on Frontier (OLCF)</vt:lpstr>
      <vt:lpstr>Example Output – miniQMC (OpenMP target offload) on Frontier (OLCF)</vt:lpstr>
      <vt:lpstr>Contention Detection Support</vt:lpstr>
      <vt:lpstr>Evaluation / Example usage</vt:lpstr>
      <vt:lpstr>Overhead – less than 0.5% in resource constrained example</vt:lpstr>
      <vt:lpstr>Summary views of collected data – 64 GCDs, XGC running on Frontier</vt:lpstr>
      <vt:lpstr>Summary views of collected data – 896 HWTs, XGC running on Frontier</vt:lpstr>
      <vt:lpstr>Summary views of collected data – 1088 LWPs, XGC running on Frontier</vt:lpstr>
      <vt:lpstr>MPI P2P data</vt:lpstr>
      <vt:lpstr>Successful Use Cases</vt:lpstr>
      <vt:lpstr>Deadlock detection – at scale</vt:lpstr>
      <vt:lpstr>Example: XGC deadlocked on Perlmutter with 512 ranks</vt:lpstr>
      <vt:lpstr>Conclusions, Future Work</vt:lpstr>
      <vt:lpstr>PowerPoint Presentation</vt:lpstr>
      <vt:lpstr>PerfStubs</vt:lpstr>
      <vt:lpstr>C++ example</vt:lpstr>
      <vt:lpstr>Fortran example:</vt:lpstr>
      <vt:lpstr>Comparison to other instrumentation libraries</vt:lpstr>
      <vt:lpstr>PowerPoint Presentation</vt:lpstr>
      <vt:lpstr>TAU Performance System</vt:lpstr>
      <vt:lpstr>Performance Measurement</vt:lpstr>
      <vt:lpstr>Profiling and Tracing</vt:lpstr>
      <vt:lpstr>TAU Analysis Tools: ParaProf, Vampir </vt:lpstr>
      <vt:lpstr>Programming Model Support in TAU</vt:lpstr>
      <vt:lpstr>Using TAU on Frontier</vt:lpstr>
      <vt:lpstr>Kokkos support in TAU</vt:lpstr>
      <vt:lpstr>TAU Example – Kokkos Lulesh (from kokkos-miniapps)</vt:lpstr>
      <vt:lpstr>PowerPoint Presentation</vt:lpstr>
      <vt:lpstr>Autonomic Performance Environment for Exascale (APEX)</vt:lpstr>
      <vt:lpstr>APEX example – Octo-Tiger (Octree astrophysics in HPX, Kokkos)</vt:lpstr>
      <vt:lpstr>Octotiger (HPX) on Fugaku – concurrency sampling</vt:lpstr>
      <vt:lpstr>Example: XGC (tokamak plasma fusion PIC) on Frontier, 512 ranks</vt:lpstr>
      <vt:lpstr>XGC: Push Kernel on Crusher/Frontier, Kokkos helped generate roofline</vt:lpstr>
      <vt:lpstr>Kokkos Lulesh and APEX Tracing – OpenMP, CUDA, HIP back ends</vt:lpstr>
      <vt:lpstr>Using APEX on Frontier</vt:lpstr>
      <vt:lpstr>Kokkos Support in APEX</vt:lpstr>
      <vt:lpstr>APEX Autotuning of ExaMiniMD Neighbor2D::fill_neigh_list_full kernel</vt:lpstr>
      <vt:lpstr>APEX Auto-tuning of ArborX DBScan with exhaustive search</vt:lpstr>
      <vt:lpstr>APEX Auto-tuning of ArborX DBScan with simulated annealing search</vt:lpstr>
      <vt:lpstr>Auto-Tuning test cases / examples</vt:lpstr>
      <vt:lpstr>Building apex-kokkos-tuning </vt:lpstr>
      <vt:lpstr>Example: testing mdrange_gemm 256x256 with exhaustive search</vt:lpstr>
      <vt:lpstr>Example: testing mdrange_gemm 900x900 with exhaustive search</vt:lpstr>
      <vt:lpstr>Example: testing mdrange_gemm 900x900 with simulated annealing</vt:lpstr>
      <vt:lpstr>Acknowledgements</vt:lpstr>
      <vt:lpstr>PowerPoint Presentation</vt:lpstr>
      <vt:lpstr>PowerPoint Presentation</vt:lpstr>
      <vt:lpstr>Users need help…</vt:lpstr>
      <vt:lpstr>Quick quiz:</vt:lpstr>
      <vt:lpstr>Caveat: Monitoring != Explicit Measurement</vt:lpstr>
      <vt:lpstr>What is the hardware / operating system doing?</vt:lpstr>
      <vt:lpstr>What (we think) users DON’T want:</vt:lpstr>
      <vt:lpstr>Sparklines: 64 MPI Ranks on Frontier – need better</vt:lpstr>
      <vt:lpstr>Sparklines: 64 MPI Ranks on Frontier</vt:lpstr>
      <vt:lpstr>Sparklines: 64 MPI Ranks on Frontier</vt:lpstr>
      <vt:lpstr>Sparklines: 64 MPI Ranks on Frontier</vt:lpstr>
      <vt:lpstr>Sparklines: 64 MPI Ranks on Frontier – OMP_BIND=cores</vt:lpstr>
      <vt:lpstr>Sparklines: 64 MPI Ranks on Frontier – OMP_BIND=threads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281</cp:revision>
  <dcterms:created xsi:type="dcterms:W3CDTF">2022-05-29T02:25:42Z</dcterms:created>
  <dcterms:modified xsi:type="dcterms:W3CDTF">2024-09-25T21:32:50Z</dcterms:modified>
</cp:coreProperties>
</file>