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sldIdLst>
    <p:sldId id="299" r:id="rId2"/>
    <p:sldId id="352" r:id="rId3"/>
    <p:sldId id="350" r:id="rId4"/>
    <p:sldId id="328" r:id="rId5"/>
    <p:sldId id="305" r:id="rId6"/>
    <p:sldId id="306" r:id="rId7"/>
    <p:sldId id="309" r:id="rId8"/>
    <p:sldId id="329" r:id="rId9"/>
    <p:sldId id="310" r:id="rId10"/>
    <p:sldId id="317" r:id="rId11"/>
    <p:sldId id="327" r:id="rId12"/>
    <p:sldId id="330" r:id="rId13"/>
    <p:sldId id="319" r:id="rId14"/>
    <p:sldId id="321" r:id="rId15"/>
    <p:sldId id="324" r:id="rId16"/>
    <p:sldId id="331" r:id="rId17"/>
    <p:sldId id="322" r:id="rId18"/>
    <p:sldId id="323" r:id="rId19"/>
    <p:sldId id="325" r:id="rId20"/>
    <p:sldId id="345" r:id="rId21"/>
    <p:sldId id="346" r:id="rId22"/>
    <p:sldId id="344" r:id="rId23"/>
    <p:sldId id="332" r:id="rId24"/>
    <p:sldId id="335" r:id="rId25"/>
    <p:sldId id="336" r:id="rId26"/>
    <p:sldId id="351" r:id="rId27"/>
    <p:sldId id="347" r:id="rId28"/>
    <p:sldId id="348" r:id="rId29"/>
    <p:sldId id="349" r:id="rId30"/>
    <p:sldId id="326" r:id="rId31"/>
    <p:sldId id="315" r:id="rId32"/>
  </p:sldIdLst>
  <p:sldSz cx="12192000" cy="6858000"/>
  <p:notesSz cx="6858000" cy="9144000"/>
  <p:embeddedFontLst>
    <p:embeddedFont>
      <p:font typeface="Fira Sans" panose="020B0503050000020004" pitchFamily="34" charset="0"/>
      <p:regular r:id="rId34"/>
      <p:bold r:id="rId35"/>
      <p:italic r:id="rId36"/>
      <p:boldItalic r:id="rId37"/>
    </p:embeddedFont>
    <p:embeddedFont>
      <p:font typeface="Source Sans Pro" panose="020B0503030403020204" pitchFamily="34" charset="0"/>
      <p:regular r:id="rId38"/>
      <p:bold r:id="rId39"/>
      <p:italic r:id="rId40"/>
      <p:boldItalic r:id="rId41"/>
    </p:embeddedFont>
    <p:embeddedFont>
      <p:font typeface="Source Sans Pro Semibold"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29"/>
    <p:restoredTop sz="92298"/>
  </p:normalViewPr>
  <p:slideViewPr>
    <p:cSldViewPr snapToGrid="0" snapToObjects="1">
      <p:cViewPr varScale="1">
        <p:scale>
          <a:sx n="121" d="100"/>
          <a:sy n="121" d="100"/>
        </p:scale>
        <p:origin x="448"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3/7/25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Happy to be here again. This is an updated version of a talk that I have given at both a </a:t>
            </a:r>
            <a:r>
              <a:rPr lang="en-US" dirty="0" err="1"/>
              <a:t>Dagstuhl</a:t>
            </a:r>
            <a:r>
              <a:rPr lang="en-US" dirty="0"/>
              <a:t> seminar (</a:t>
            </a:r>
            <a:r>
              <a:rPr lang="en-US" b="0" i="0" u="none" strike="noStrike" dirty="0">
                <a:solidFill>
                  <a:srgbClr val="212529"/>
                </a:solidFill>
                <a:effectLst/>
                <a:latin typeface="Fira Sans" panose="020B0503050000020004" pitchFamily="34" charset="0"/>
              </a:rPr>
              <a:t>23171</a:t>
            </a:r>
            <a:r>
              <a:rPr lang="en-US" b="0" i="0" u="none" strike="noStrike" dirty="0">
                <a:solidFill>
                  <a:srgbClr val="212529"/>
                </a:solidFill>
                <a:effectLst/>
                <a:latin typeface="Fira Sans" panose="020F0502020204030204" pitchFamily="34" charset="0"/>
              </a:rPr>
              <a:t>, Driving HPC Operations With Holistic Monitoring and Operational Data Analytics)</a:t>
            </a:r>
            <a:r>
              <a:rPr lang="en-US" dirty="0"/>
              <a:t> and the HUST workshop publication at SC23.</a:t>
            </a:r>
          </a:p>
        </p:txBody>
      </p:sp>
      <p:sp>
        <p:nvSpPr>
          <p:cNvPr id="4" name="Slide Number Placeholder 3"/>
          <p:cNvSpPr>
            <a:spLocks noGrp="1"/>
          </p:cNvSpPr>
          <p:nvPr>
            <p:ph type="sldNum" sz="quarter" idx="5"/>
          </p:nvPr>
        </p:nvSpPr>
        <p:spPr/>
        <p:txBody>
          <a:bodyPr/>
          <a:lstStyle/>
          <a:p>
            <a:fld id="{089AF333-573D-BF46-8E16-6740ADB639CC}" type="slidenum">
              <a:rPr lang="en-US" smtClean="0"/>
              <a:t>1</a:t>
            </a:fld>
            <a:endParaRPr lang="en-US"/>
          </a:p>
        </p:txBody>
      </p:sp>
    </p:spTree>
    <p:extLst>
      <p:ext uri="{BB962C8B-B14F-4D97-AF65-F5344CB8AC3E}">
        <p14:creationId xmlns:p14="http://schemas.microsoft.com/office/powerpoint/2010/main" val="2323000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to all your questions is ”/proc”</a:t>
            </a:r>
          </a:p>
          <a:p>
            <a:pPr marL="171450" indent="-171450">
              <a:buFont typeface="Arial" panose="020B0604020202020204" pitchFamily="34" charset="0"/>
              <a:buChar char="•"/>
            </a:pPr>
            <a:r>
              <a:rPr lang="en-US" dirty="0"/>
              <a:t>OMPT not universally supported, only used for attribution of thread purpose</a:t>
            </a:r>
          </a:p>
          <a:p>
            <a:pPr marL="171450" indent="-171450">
              <a:buFont typeface="Arial" panose="020B0604020202020204" pitchFamily="34" charset="0"/>
              <a:buChar char="•"/>
            </a:pPr>
            <a:r>
              <a:rPr lang="en-US" dirty="0"/>
              <a:t>Branch of </a:t>
            </a:r>
            <a:r>
              <a:rPr lang="en-US" dirty="0" err="1"/>
              <a:t>ZeroSum</a:t>
            </a:r>
            <a:r>
              <a:rPr lang="en-US" dirty="0"/>
              <a:t> supports LIKWID for hardware counter measurement, too</a:t>
            </a:r>
          </a:p>
        </p:txBody>
      </p:sp>
      <p:sp>
        <p:nvSpPr>
          <p:cNvPr id="4" name="Slide Number Placeholder 3"/>
          <p:cNvSpPr>
            <a:spLocks noGrp="1"/>
          </p:cNvSpPr>
          <p:nvPr>
            <p:ph type="sldNum" sz="quarter" idx="5"/>
          </p:nvPr>
        </p:nvSpPr>
        <p:spPr/>
        <p:txBody>
          <a:bodyPr/>
          <a:lstStyle/>
          <a:p>
            <a:fld id="{089AF333-573D-BF46-8E16-6740ADB639CC}" type="slidenum">
              <a:rPr lang="en-US" smtClean="0"/>
              <a:t>13</a:t>
            </a:fld>
            <a:endParaRPr lang="en-US"/>
          </a:p>
        </p:txBody>
      </p:sp>
    </p:spTree>
    <p:extLst>
      <p:ext uri="{BB962C8B-B14F-4D97-AF65-F5344CB8AC3E}">
        <p14:creationId xmlns:p14="http://schemas.microsoft.com/office/powerpoint/2010/main" val="2322080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brief on this one</a:t>
            </a:r>
          </a:p>
        </p:txBody>
      </p:sp>
      <p:sp>
        <p:nvSpPr>
          <p:cNvPr id="4" name="Slide Number Placeholder 3"/>
          <p:cNvSpPr>
            <a:spLocks noGrp="1"/>
          </p:cNvSpPr>
          <p:nvPr>
            <p:ph type="sldNum" sz="quarter" idx="5"/>
          </p:nvPr>
        </p:nvSpPr>
        <p:spPr/>
        <p:txBody>
          <a:bodyPr/>
          <a:lstStyle/>
          <a:p>
            <a:fld id="{089AF333-573D-BF46-8E16-6740ADB639CC}" type="slidenum">
              <a:rPr lang="en-US" smtClean="0"/>
              <a:t>14</a:t>
            </a:fld>
            <a:endParaRPr lang="en-US"/>
          </a:p>
        </p:txBody>
      </p:sp>
    </p:spTree>
    <p:extLst>
      <p:ext uri="{BB962C8B-B14F-4D97-AF65-F5344CB8AC3E}">
        <p14:creationId xmlns:p14="http://schemas.microsoft.com/office/powerpoint/2010/main" val="366912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 little time here</a:t>
            </a:r>
          </a:p>
        </p:txBody>
      </p:sp>
      <p:sp>
        <p:nvSpPr>
          <p:cNvPr id="4" name="Slide Number Placeholder 3"/>
          <p:cNvSpPr>
            <a:spLocks noGrp="1"/>
          </p:cNvSpPr>
          <p:nvPr>
            <p:ph type="sldNum" sz="quarter" idx="5"/>
          </p:nvPr>
        </p:nvSpPr>
        <p:spPr/>
        <p:txBody>
          <a:bodyPr/>
          <a:lstStyle/>
          <a:p>
            <a:fld id="{089AF333-573D-BF46-8E16-6740ADB639CC}" type="slidenum">
              <a:rPr lang="en-US" smtClean="0"/>
              <a:t>15</a:t>
            </a:fld>
            <a:endParaRPr lang="en-US"/>
          </a:p>
        </p:txBody>
      </p:sp>
    </p:spTree>
    <p:extLst>
      <p:ext uri="{BB962C8B-B14F-4D97-AF65-F5344CB8AC3E}">
        <p14:creationId xmlns:p14="http://schemas.microsoft.com/office/powerpoint/2010/main" val="2089433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static (metadata) attributes also captured for each device.</a:t>
            </a:r>
          </a:p>
        </p:txBody>
      </p:sp>
      <p:sp>
        <p:nvSpPr>
          <p:cNvPr id="4" name="Slide Number Placeholder 3"/>
          <p:cNvSpPr>
            <a:spLocks noGrp="1"/>
          </p:cNvSpPr>
          <p:nvPr>
            <p:ph type="sldNum" sz="quarter" idx="5"/>
          </p:nvPr>
        </p:nvSpPr>
        <p:spPr/>
        <p:txBody>
          <a:bodyPr/>
          <a:lstStyle/>
          <a:p>
            <a:fld id="{089AF333-573D-BF46-8E16-6740ADB639CC}" type="slidenum">
              <a:rPr lang="en-US" smtClean="0"/>
              <a:t>16</a:t>
            </a:fld>
            <a:endParaRPr lang="en-US"/>
          </a:p>
        </p:txBody>
      </p:sp>
    </p:spTree>
    <p:extLst>
      <p:ext uri="{BB962C8B-B14F-4D97-AF65-F5344CB8AC3E}">
        <p14:creationId xmlns:p14="http://schemas.microsoft.com/office/powerpoint/2010/main" val="896612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“detection” currently a mostly manual process</a:t>
            </a:r>
          </a:p>
          <a:p>
            <a:r>
              <a:rPr lang="en-US" dirty="0"/>
              <a:t>Not automated yet – but </a:t>
            </a:r>
            <a:r>
              <a:rPr lang="en-US" i="1" dirty="0"/>
              <a:t>should</a:t>
            </a:r>
            <a:r>
              <a:rPr lang="en-US" dirty="0"/>
              <a:t> be straightforward… (</a:t>
            </a:r>
            <a:r>
              <a:rPr lang="en-US" dirty="0" err="1"/>
              <a:t>todo</a:t>
            </a:r>
            <a:r>
              <a:rPr lang="en-US" dirty="0"/>
              <a:t>)</a:t>
            </a:r>
          </a:p>
        </p:txBody>
      </p:sp>
      <p:sp>
        <p:nvSpPr>
          <p:cNvPr id="4" name="Slide Number Placeholder 3"/>
          <p:cNvSpPr>
            <a:spLocks noGrp="1"/>
          </p:cNvSpPr>
          <p:nvPr>
            <p:ph type="sldNum" sz="quarter" idx="5"/>
          </p:nvPr>
        </p:nvSpPr>
        <p:spPr/>
        <p:txBody>
          <a:bodyPr/>
          <a:lstStyle/>
          <a:p>
            <a:fld id="{089AF333-573D-BF46-8E16-6740ADB639CC}" type="slidenum">
              <a:rPr lang="en-US" smtClean="0"/>
              <a:t>17</a:t>
            </a:fld>
            <a:endParaRPr lang="en-US"/>
          </a:p>
        </p:txBody>
      </p:sp>
    </p:spTree>
    <p:extLst>
      <p:ext uri="{BB962C8B-B14F-4D97-AF65-F5344CB8AC3E}">
        <p14:creationId xmlns:p14="http://schemas.microsoft.com/office/powerpoint/2010/main" val="1653813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from the HUST paper</a:t>
            </a:r>
          </a:p>
        </p:txBody>
      </p:sp>
      <p:sp>
        <p:nvSpPr>
          <p:cNvPr id="4" name="Slide Number Placeholder 3"/>
          <p:cNvSpPr>
            <a:spLocks noGrp="1"/>
          </p:cNvSpPr>
          <p:nvPr>
            <p:ph type="sldNum" sz="quarter" idx="5"/>
          </p:nvPr>
        </p:nvSpPr>
        <p:spPr/>
        <p:txBody>
          <a:bodyPr/>
          <a:lstStyle/>
          <a:p>
            <a:fld id="{089AF333-573D-BF46-8E16-6740ADB639CC}" type="slidenum">
              <a:rPr lang="en-US" smtClean="0"/>
              <a:t>18</a:t>
            </a:fld>
            <a:endParaRPr lang="en-US"/>
          </a:p>
        </p:txBody>
      </p:sp>
    </p:spTree>
    <p:extLst>
      <p:ext uri="{BB962C8B-B14F-4D97-AF65-F5344CB8AC3E}">
        <p14:creationId xmlns:p14="http://schemas.microsoft.com/office/powerpoint/2010/main" val="825831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one </a:t>
            </a:r>
            <a:r>
              <a:rPr lang="en-US" dirty="0" err="1"/>
              <a:t>miniapp</a:t>
            </a:r>
            <a:r>
              <a:rPr lang="en-US" dirty="0"/>
              <a:t> on one system, but should be representative.</a:t>
            </a:r>
          </a:p>
        </p:txBody>
      </p:sp>
      <p:sp>
        <p:nvSpPr>
          <p:cNvPr id="4" name="Slide Number Placeholder 3"/>
          <p:cNvSpPr>
            <a:spLocks noGrp="1"/>
          </p:cNvSpPr>
          <p:nvPr>
            <p:ph type="sldNum" sz="quarter" idx="5"/>
          </p:nvPr>
        </p:nvSpPr>
        <p:spPr/>
        <p:txBody>
          <a:bodyPr/>
          <a:lstStyle/>
          <a:p>
            <a:fld id="{089AF333-573D-BF46-8E16-6740ADB639CC}" type="slidenum">
              <a:rPr lang="en-US" smtClean="0"/>
              <a:t>19</a:t>
            </a:fld>
            <a:endParaRPr lang="en-US"/>
          </a:p>
        </p:txBody>
      </p:sp>
    </p:spTree>
    <p:extLst>
      <p:ext uri="{BB962C8B-B14F-4D97-AF65-F5344CB8AC3E}">
        <p14:creationId xmlns:p14="http://schemas.microsoft.com/office/powerpoint/2010/main" val="641956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time-series data from GPUs… apologies for the small font. This shows min/mean/max and .25 and .75 quartiles across all ranks</a:t>
            </a:r>
          </a:p>
        </p:txBody>
      </p:sp>
      <p:sp>
        <p:nvSpPr>
          <p:cNvPr id="4" name="Slide Number Placeholder 3"/>
          <p:cNvSpPr>
            <a:spLocks noGrp="1"/>
          </p:cNvSpPr>
          <p:nvPr>
            <p:ph type="sldNum" sz="quarter" idx="5"/>
          </p:nvPr>
        </p:nvSpPr>
        <p:spPr/>
        <p:txBody>
          <a:bodyPr/>
          <a:lstStyle/>
          <a:p>
            <a:fld id="{089AF333-573D-BF46-8E16-6740ADB639CC}" type="slidenum">
              <a:rPr lang="en-US" smtClean="0"/>
              <a:t>20</a:t>
            </a:fld>
            <a:endParaRPr lang="en-US"/>
          </a:p>
        </p:txBody>
      </p:sp>
    </p:spTree>
    <p:extLst>
      <p:ext uri="{BB962C8B-B14F-4D97-AF65-F5344CB8AC3E}">
        <p14:creationId xmlns:p14="http://schemas.microsoft.com/office/powerpoint/2010/main" val="2740129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Averaging all 17 threads drags the means. However, looking at just main threads allows comparisons across ranks. Also, what's going on with the system times at exit?</a:t>
            </a:r>
          </a:p>
        </p:txBody>
      </p:sp>
      <p:sp>
        <p:nvSpPr>
          <p:cNvPr id="4" name="Slide Number Placeholder 3"/>
          <p:cNvSpPr>
            <a:spLocks noGrp="1"/>
          </p:cNvSpPr>
          <p:nvPr>
            <p:ph type="sldNum" sz="quarter" idx="5"/>
          </p:nvPr>
        </p:nvSpPr>
        <p:spPr/>
        <p:txBody>
          <a:bodyPr/>
          <a:lstStyle/>
          <a:p>
            <a:fld id="{089AF333-573D-BF46-8E16-6740ADB639CC}" type="slidenum">
              <a:rPr lang="en-US" smtClean="0"/>
              <a:t>21</a:t>
            </a:fld>
            <a:endParaRPr lang="en-US"/>
          </a:p>
        </p:txBody>
      </p:sp>
    </p:spTree>
    <p:extLst>
      <p:ext uri="{BB962C8B-B14F-4D97-AF65-F5344CB8AC3E}">
        <p14:creationId xmlns:p14="http://schemas.microsoft.com/office/powerpoint/2010/main" val="1975108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22</a:t>
            </a:fld>
            <a:endParaRPr lang="en-US"/>
          </a:p>
        </p:txBody>
      </p:sp>
    </p:spTree>
    <p:extLst>
      <p:ext uri="{BB962C8B-B14F-4D97-AF65-F5344CB8AC3E}">
        <p14:creationId xmlns:p14="http://schemas.microsoft.com/office/powerpoint/2010/main" val="156808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the blah blah, jump right to the fact that many performance “bottlenecks” are misconfigurations – not research result worthy in most cases, just embarrassing</a:t>
            </a:r>
          </a:p>
        </p:txBody>
      </p:sp>
      <p:sp>
        <p:nvSpPr>
          <p:cNvPr id="4" name="Slide Number Placeholder 3"/>
          <p:cNvSpPr>
            <a:spLocks noGrp="1"/>
          </p:cNvSpPr>
          <p:nvPr>
            <p:ph type="sldNum" sz="quarter" idx="5"/>
          </p:nvPr>
        </p:nvSpPr>
        <p:spPr/>
        <p:txBody>
          <a:bodyPr/>
          <a:lstStyle/>
          <a:p>
            <a:fld id="{089AF333-573D-BF46-8E16-6740ADB639CC}" type="slidenum">
              <a:rPr lang="en-US" smtClean="0"/>
              <a:t>4</a:t>
            </a:fld>
            <a:endParaRPr lang="en-US"/>
          </a:p>
        </p:txBody>
      </p:sp>
    </p:spTree>
    <p:extLst>
      <p:ext uri="{BB962C8B-B14F-4D97-AF65-F5344CB8AC3E}">
        <p14:creationId xmlns:p14="http://schemas.microsoft.com/office/powerpoint/2010/main" val="241440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CEEEB"/>
                </a:solidFill>
                <a:effectLst/>
                <a:highlight>
                  <a:srgbClr val="000000"/>
                </a:highlight>
                <a:latin typeface="Courier New" panose="02070309020205020404" pitchFamily="49" charset="0"/>
              </a:rPr>
              <a:t>For some weird systems (</a:t>
            </a:r>
            <a:r>
              <a:rPr lang="en-US" dirty="0" err="1">
                <a:solidFill>
                  <a:srgbClr val="2CEEEB"/>
                </a:solidFill>
                <a:effectLst/>
                <a:highlight>
                  <a:srgbClr val="000000"/>
                </a:highlight>
                <a:latin typeface="Courier New" panose="02070309020205020404" pitchFamily="49" charset="0"/>
              </a:rPr>
              <a:t>Fugaku</a:t>
            </a:r>
            <a:r>
              <a:rPr lang="en-US" dirty="0">
                <a:solidFill>
                  <a:srgbClr val="2CEEEB"/>
                </a:solidFill>
                <a:effectLst/>
                <a:highlight>
                  <a:srgbClr val="000000"/>
                </a:highlight>
                <a:latin typeface="Courier New" panose="02070309020205020404" pitchFamily="49" charset="0"/>
              </a:rPr>
              <a:t>), the first core is logically 0 but the OS sees it as 12. So there are 48 cores with logical indexes 0-47, but the OS reports them as 12-59. We need to map them so that we monitor the right CPU HWT from /proc/stat. Christopher Kelly at BNL did the Grid mapping work.</a:t>
            </a:r>
          </a:p>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23</a:t>
            </a:fld>
            <a:endParaRPr lang="en-US"/>
          </a:p>
        </p:txBody>
      </p:sp>
    </p:spTree>
    <p:extLst>
      <p:ext uri="{BB962C8B-B14F-4D97-AF65-F5344CB8AC3E}">
        <p14:creationId xmlns:p14="http://schemas.microsoft.com/office/powerpoint/2010/main" val="242636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brief – but keep in mind users don’t have root, often can’t easily fork/exec, can’t modify the kernel, etc.</a:t>
            </a:r>
          </a:p>
        </p:txBody>
      </p:sp>
      <p:sp>
        <p:nvSpPr>
          <p:cNvPr id="4" name="Slide Number Placeholder 3"/>
          <p:cNvSpPr>
            <a:spLocks noGrp="1"/>
          </p:cNvSpPr>
          <p:nvPr>
            <p:ph type="sldNum" sz="quarter" idx="5"/>
          </p:nvPr>
        </p:nvSpPr>
        <p:spPr/>
        <p:txBody>
          <a:bodyPr/>
          <a:lstStyle/>
          <a:p>
            <a:fld id="{089AF333-573D-BF46-8E16-6740ADB639CC}" type="slidenum">
              <a:rPr lang="en-US" smtClean="0"/>
              <a:t>5</a:t>
            </a:fld>
            <a:endParaRPr lang="en-US"/>
          </a:p>
        </p:txBody>
      </p:sp>
    </p:spTree>
    <p:extLst>
      <p:ext uri="{BB962C8B-B14F-4D97-AF65-F5344CB8AC3E}">
        <p14:creationId xmlns:p14="http://schemas.microsoft.com/office/powerpoint/2010/main" val="138795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things that </a:t>
            </a:r>
            <a:r>
              <a:rPr lang="en-US" i="1" dirty="0"/>
              <a:t>experienced</a:t>
            </a:r>
            <a:r>
              <a:rPr lang="en-US" i="0" dirty="0"/>
              <a:t> users know… but sometimes forget.</a:t>
            </a:r>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6</a:t>
            </a:fld>
            <a:endParaRPr lang="en-US"/>
          </a:p>
        </p:txBody>
      </p:sp>
    </p:spTree>
    <p:extLst>
      <p:ext uri="{BB962C8B-B14F-4D97-AF65-F5344CB8AC3E}">
        <p14:creationId xmlns:p14="http://schemas.microsoft.com/office/powerpoint/2010/main" val="4227117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168 cores? Ok, why does the index go to 171? Where are 84-87? (in the fine print)</a:t>
            </a:r>
          </a:p>
        </p:txBody>
      </p:sp>
      <p:sp>
        <p:nvSpPr>
          <p:cNvPr id="4" name="Slide Number Placeholder 3"/>
          <p:cNvSpPr>
            <a:spLocks noGrp="1"/>
          </p:cNvSpPr>
          <p:nvPr>
            <p:ph type="sldNum" sz="quarter" idx="5"/>
          </p:nvPr>
        </p:nvSpPr>
        <p:spPr/>
        <p:txBody>
          <a:bodyPr/>
          <a:lstStyle/>
          <a:p>
            <a:fld id="{089AF333-573D-BF46-8E16-6740ADB639CC}" type="slidenum">
              <a:rPr lang="en-US" smtClean="0"/>
              <a:t>7</a:t>
            </a:fld>
            <a:endParaRPr lang="en-US"/>
          </a:p>
        </p:txBody>
      </p:sp>
    </p:spTree>
    <p:extLst>
      <p:ext uri="{BB962C8B-B14F-4D97-AF65-F5344CB8AC3E}">
        <p14:creationId xmlns:p14="http://schemas.microsoft.com/office/powerpoint/2010/main" val="373487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removing 1/8 of capability... is that really necessary? it does keep things simple.</a:t>
            </a:r>
          </a:p>
        </p:txBody>
      </p:sp>
      <p:sp>
        <p:nvSpPr>
          <p:cNvPr id="4" name="Slide Number Placeholder 3"/>
          <p:cNvSpPr>
            <a:spLocks noGrp="1"/>
          </p:cNvSpPr>
          <p:nvPr>
            <p:ph type="sldNum" sz="quarter" idx="5"/>
          </p:nvPr>
        </p:nvSpPr>
        <p:spPr/>
        <p:txBody>
          <a:bodyPr/>
          <a:lstStyle/>
          <a:p>
            <a:fld id="{089AF333-573D-BF46-8E16-6740ADB639CC}" type="slidenum">
              <a:rPr lang="en-US" smtClean="0"/>
              <a:t>8</a:t>
            </a:fld>
            <a:endParaRPr lang="en-US"/>
          </a:p>
        </p:txBody>
      </p:sp>
    </p:spTree>
    <p:extLst>
      <p:ext uri="{BB962C8B-B14F-4D97-AF65-F5344CB8AC3E}">
        <p14:creationId xmlns:p14="http://schemas.microsoft.com/office/powerpoint/2010/main" val="122607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need to use </a:t>
            </a:r>
            <a:r>
              <a:rPr lang="en-US" dirty="0" err="1"/>
              <a:t>hwloc</a:t>
            </a:r>
            <a:r>
              <a:rPr lang="en-US" dirty="0"/>
              <a:t> or similar to get PCI bus addresses, map to indexes...</a:t>
            </a:r>
          </a:p>
        </p:txBody>
      </p:sp>
      <p:sp>
        <p:nvSpPr>
          <p:cNvPr id="4" name="Slide Number Placeholder 3"/>
          <p:cNvSpPr>
            <a:spLocks noGrp="1"/>
          </p:cNvSpPr>
          <p:nvPr>
            <p:ph type="sldNum" sz="quarter" idx="5"/>
          </p:nvPr>
        </p:nvSpPr>
        <p:spPr/>
        <p:txBody>
          <a:bodyPr/>
          <a:lstStyle/>
          <a:p>
            <a:fld id="{089AF333-573D-BF46-8E16-6740ADB639CC}" type="slidenum">
              <a:rPr lang="en-US" smtClean="0"/>
              <a:t>9</a:t>
            </a:fld>
            <a:endParaRPr lang="en-US"/>
          </a:p>
        </p:txBody>
      </p:sp>
    </p:spTree>
    <p:extLst>
      <p:ext uri="{BB962C8B-B14F-4D97-AF65-F5344CB8AC3E}">
        <p14:creationId xmlns:p14="http://schemas.microsoft.com/office/powerpoint/2010/main" val="61540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Prototype solution to two problems:</a:t>
            </a:r>
          </a:p>
          <a:p>
            <a:pPr lvl="1"/>
            <a:r>
              <a:rPr lang="en-US" i="1" dirty="0"/>
              <a:t>Configuration optimization</a:t>
            </a:r>
            <a:r>
              <a:rPr lang="en-US" dirty="0"/>
              <a:t> – help understand new system/software</a:t>
            </a:r>
          </a:p>
          <a:p>
            <a:pPr lvl="1"/>
            <a:r>
              <a:rPr lang="en-US" dirty="0"/>
              <a:t>Ongoing usage for monitoring</a:t>
            </a:r>
          </a:p>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10</a:t>
            </a:fld>
            <a:endParaRPr lang="en-US"/>
          </a:p>
        </p:txBody>
      </p:sp>
    </p:spTree>
    <p:extLst>
      <p:ext uri="{BB962C8B-B14F-4D97-AF65-F5344CB8AC3E}">
        <p14:creationId xmlns:p14="http://schemas.microsoft.com/office/powerpoint/2010/main" val="164839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AF333-573D-BF46-8E16-6740ADB639CC}" type="slidenum">
              <a:rPr lang="en-US" smtClean="0"/>
              <a:t>11</a:t>
            </a:fld>
            <a:endParaRPr lang="en-US"/>
          </a:p>
        </p:txBody>
      </p:sp>
    </p:spTree>
    <p:extLst>
      <p:ext uri="{BB962C8B-B14F-4D97-AF65-F5344CB8AC3E}">
        <p14:creationId xmlns:p14="http://schemas.microsoft.com/office/powerpoint/2010/main" val="3655025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8780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8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Tree>
    <p:extLst>
      <p:ext uri="{BB962C8B-B14F-4D97-AF65-F5344CB8AC3E}">
        <p14:creationId xmlns:p14="http://schemas.microsoft.com/office/powerpoint/2010/main" val="165132146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Tree>
    <p:extLst>
      <p:ext uri="{BB962C8B-B14F-4D97-AF65-F5344CB8AC3E}">
        <p14:creationId xmlns:p14="http://schemas.microsoft.com/office/powerpoint/2010/main" val="9925232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79" r:id="rId1"/>
    <p:sldLayoutId id="2147483665" r:id="rId2"/>
    <p:sldLayoutId id="2147483675" r:id="rId3"/>
    <p:sldLayoutId id="2147483681" r:id="rId4"/>
  </p:sldLayoutIdLst>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huck@uorego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github.com/UO-OACISS/zerosu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code.ornl.gov/t4p/Hello_jsrun"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doi.org/10.1145/3624062.3624145" TargetMode="External"/><Relationship Id="rId4" Type="http://schemas.openxmlformats.org/officeDocument/2006/relationships/hyperlink" Target="https://github.com/UO-OACISS/zerosu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UO-OACISS/apex" TargetMode="External"/><Relationship Id="rId2" Type="http://schemas.openxmlformats.org/officeDocument/2006/relationships/hyperlink" Target="https://tau.uoregon.edu/"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paboyle/Grid"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3js.org/" TargetMode="External"/><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hyperlink" Target="https://github.com/LLNL/MemAxes"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www.nic.uoregon.edu/~khuck/viz2/frontier-2-threads-per-core.html" TargetMode="External"/><Relationship Id="rId2" Type="http://schemas.openxmlformats.org/officeDocument/2006/relationships/hyperlink" Target="http://www.nic.uoregon.edu/~khuck/viz2/frontier-1-thread-per-core.html" TargetMode="External"/><Relationship Id="rId1" Type="http://schemas.openxmlformats.org/officeDocument/2006/relationships/slideLayout" Target="../slideLayouts/slideLayout3.xml"/><Relationship Id="rId5" Type="http://schemas.openxmlformats.org/officeDocument/2006/relationships/image" Target="../media/image38.emf"/><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dagstuhl.de/23171"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github.com/UO-OACISS/zerosum"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ocs.olcf.ornl.gov/systems/frontier_user_guide.html" TargetMode="External"/><Relationship Id="rId5" Type="http://schemas.openxmlformats.org/officeDocument/2006/relationships/hyperlink" Target="https://docs.olcf.ornl.gov/systems/summit_user_guide.html"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docs.olcf.ornl.gov/systems/frontier_user_guide.html" TargetMode="External"/><Relationship Id="rId5" Type="http://schemas.openxmlformats.org/officeDocument/2006/relationships/hyperlink" Target="https://docs.olcf.ornl.gov/systems/summit_user_guide.html"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hyperlink" Target="https://extremecomputingtraining.anl.gov/wp-content/uploads/sites/96/2022/11/ATPESC-2022-Track-1-Talk-9-Muralidharan-Aurora.pdf" TargetMode="External"/><Relationship Id="rId3" Type="http://schemas.openxmlformats.org/officeDocument/2006/relationships/image" Target="../media/image11.png"/><Relationship Id="rId7" Type="http://schemas.openxmlformats.org/officeDocument/2006/relationships/hyperlink" Target="https://docs.nersc.gov/systems/perlmutter/architectur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err="1"/>
              <a:t>ZeroSum</a:t>
            </a:r>
            <a:r>
              <a:rPr lang="en-US" dirty="0"/>
              <a:t>:</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User Space Monitoring of Resource Utilization and Contention on Heterogeneous HPC Systems</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a:t>
            </a:r>
          </a:p>
          <a:p>
            <a:pPr lvl="0"/>
            <a:r>
              <a:rPr lang="en-US" dirty="0"/>
              <a:t>Oregon Advanced Computing Institute for Science and Society (OACISS)</a:t>
            </a:r>
          </a:p>
        </p:txBody>
      </p:sp>
      <p:sp>
        <p:nvSpPr>
          <p:cNvPr id="5" name="TextBox 4">
            <a:extLst>
              <a:ext uri="{FF2B5EF4-FFF2-40B4-BE49-F238E27FC236}">
                <a16:creationId xmlns:a16="http://schemas.microsoft.com/office/drawing/2014/main" id="{4AAC8392-3BDB-493A-B9E4-0D59291C4A00}"/>
              </a:ext>
            </a:extLst>
          </p:cNvPr>
          <p:cNvSpPr txBox="1"/>
          <p:nvPr/>
        </p:nvSpPr>
        <p:spPr>
          <a:xfrm>
            <a:off x="6479822" y="5531556"/>
            <a:ext cx="4016612" cy="923330"/>
          </a:xfrm>
          <a:prstGeom prst="rect">
            <a:avLst/>
          </a:prstGeom>
          <a:noFill/>
        </p:spPr>
        <p:txBody>
          <a:bodyPr wrap="none" rtlCol="0">
            <a:spAutoFit/>
          </a:bodyPr>
          <a:lstStyle/>
          <a:p>
            <a:r>
              <a:rPr lang="en-US" dirty="0">
                <a:solidFill>
                  <a:schemeClr val="bg1"/>
                </a:solidFill>
              </a:rPr>
              <a:t>For more information:</a:t>
            </a:r>
          </a:p>
          <a:p>
            <a:r>
              <a:rPr lang="en-US" dirty="0">
                <a:solidFill>
                  <a:schemeClr val="bg1"/>
                </a:solidFill>
                <a:hlinkClick r:id="rId3">
                  <a:extLst>
                    <a:ext uri="{A12FA001-AC4F-418D-AE19-62706E023703}">
                      <ahyp:hlinkClr xmlns:ahyp="http://schemas.microsoft.com/office/drawing/2018/hyperlinkcolor" val="tx"/>
                    </a:ext>
                  </a:extLst>
                </a:hlinkClick>
              </a:rPr>
              <a:t>khuck@uoregon.edu</a:t>
            </a:r>
            <a:r>
              <a:rPr lang="en-US" dirty="0">
                <a:solidFill>
                  <a:schemeClr val="bg1"/>
                </a:solidFill>
              </a:rPr>
              <a:t> </a:t>
            </a:r>
          </a:p>
          <a:p>
            <a:r>
              <a:rPr lang="en-US" dirty="0">
                <a:solidFill>
                  <a:schemeClr val="bg1"/>
                </a:solidFill>
                <a:hlinkClick r:id="rId4">
                  <a:extLst>
                    <a:ext uri="{A12FA001-AC4F-418D-AE19-62706E023703}">
                      <ahyp:hlinkClr xmlns:ahyp="http://schemas.microsoft.com/office/drawing/2018/hyperlinkcolor" val="tx"/>
                    </a:ext>
                  </a:extLst>
                </a:hlinkClick>
              </a:rPr>
              <a:t>https://github.com/UO-OACISS/zerosum</a:t>
            </a:r>
            <a:endParaRPr lang="en-US" dirty="0">
              <a:solidFill>
                <a:schemeClr val="bg1"/>
              </a:solidFill>
            </a:endParaRPr>
          </a:p>
        </p:txBody>
      </p:sp>
    </p:spTree>
    <p:extLst>
      <p:ext uri="{BB962C8B-B14F-4D97-AF65-F5344CB8AC3E}">
        <p14:creationId xmlns:p14="http://schemas.microsoft.com/office/powerpoint/2010/main" val="289910632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12A3AE-2A7C-C9D9-9E39-49DFC74368A8}"/>
              </a:ext>
            </a:extLst>
          </p:cNvPr>
          <p:cNvSpPr>
            <a:spLocks noGrp="1"/>
          </p:cNvSpPr>
          <p:nvPr>
            <p:ph type="ctrTitle"/>
          </p:nvPr>
        </p:nvSpPr>
        <p:spPr/>
        <p:txBody>
          <a:bodyPr/>
          <a:lstStyle/>
          <a:p>
            <a:r>
              <a:rPr lang="en-US" sz="2800" dirty="0" err="1"/>
              <a:t>ZeroSum</a:t>
            </a:r>
            <a:r>
              <a:rPr lang="en-US" sz="2800" dirty="0"/>
              <a:t>: User Space Monitoring of Resource Utilization and Contention</a:t>
            </a:r>
          </a:p>
        </p:txBody>
      </p:sp>
      <p:sp>
        <p:nvSpPr>
          <p:cNvPr id="4" name="Text Placeholder 3">
            <a:extLst>
              <a:ext uri="{FF2B5EF4-FFF2-40B4-BE49-F238E27FC236}">
                <a16:creationId xmlns:a16="http://schemas.microsoft.com/office/drawing/2014/main" id="{6B2956A8-43C9-E5DC-39F4-A7EEE3E7CAD5}"/>
              </a:ext>
            </a:extLst>
          </p:cNvPr>
          <p:cNvSpPr>
            <a:spLocks noGrp="1"/>
          </p:cNvSpPr>
          <p:nvPr>
            <p:ph type="body" sz="quarter" idx="10"/>
          </p:nvPr>
        </p:nvSpPr>
        <p:spPr/>
        <p:txBody>
          <a:bodyPr/>
          <a:lstStyle/>
          <a:p>
            <a:r>
              <a:rPr lang="en-US" dirty="0"/>
              <a:t>Inspired by the </a:t>
            </a:r>
            <a:r>
              <a:rPr lang="en-US" i="1" dirty="0" err="1"/>
              <a:t>hello_jsub</a:t>
            </a:r>
            <a:r>
              <a:rPr lang="en-US" dirty="0"/>
              <a:t> program from Tom </a:t>
            </a:r>
            <a:r>
              <a:rPr lang="en-US" dirty="0" err="1"/>
              <a:t>Papatheodore</a:t>
            </a:r>
            <a:r>
              <a:rPr lang="en-US" dirty="0"/>
              <a:t>: </a:t>
            </a:r>
            <a:r>
              <a:rPr lang="en-US" dirty="0">
                <a:hlinkClick r:id="rId3"/>
              </a:rPr>
              <a:t>https://code.ornl.gov/t4p/Hello_jsrun</a:t>
            </a:r>
            <a:endParaRPr lang="en-US" dirty="0"/>
          </a:p>
          <a:p>
            <a:r>
              <a:rPr lang="en-US" dirty="0"/>
              <a:t>Why “</a:t>
            </a:r>
            <a:r>
              <a:rPr lang="en-US" dirty="0" err="1"/>
              <a:t>ZeroSum</a:t>
            </a:r>
            <a:r>
              <a:rPr lang="en-US" dirty="0"/>
              <a:t>”? – An advantage for one side results in an equivalent loss for the other</a:t>
            </a:r>
          </a:p>
          <a:p>
            <a:pPr lvl="1"/>
            <a:r>
              <a:rPr lang="en-US" dirty="0"/>
              <a:t>the fixed number of resources available in an allocation – no elasticity</a:t>
            </a:r>
          </a:p>
          <a:p>
            <a:pPr lvl="1"/>
            <a:r>
              <a:rPr lang="en-US" dirty="0"/>
              <a:t>the need to periodically use </a:t>
            </a:r>
            <a:r>
              <a:rPr lang="en-US" i="1" dirty="0"/>
              <a:t>some</a:t>
            </a:r>
            <a:r>
              <a:rPr lang="en-US" dirty="0"/>
              <a:t> resources to monitor</a:t>
            </a:r>
          </a:p>
          <a:p>
            <a:r>
              <a:rPr lang="en-US" dirty="0"/>
              <a:t>Available on GitHub: </a:t>
            </a:r>
            <a:r>
              <a:rPr lang="en-US" dirty="0">
                <a:hlinkClick r:id="rId4"/>
              </a:rPr>
              <a:t>https://github.com/UO-OACISS/zerosum</a:t>
            </a:r>
            <a:r>
              <a:rPr lang="en-US" dirty="0"/>
              <a:t> </a:t>
            </a:r>
          </a:p>
          <a:p>
            <a:r>
              <a:rPr lang="en-US" dirty="0"/>
              <a:t>Monitors application threads (LWP), CPU hardware (HWT), Memory, and GPU hardware for all processes, all nodes in the allocation</a:t>
            </a:r>
          </a:p>
          <a:p>
            <a:r>
              <a:rPr lang="en-US" dirty="0"/>
              <a:t>SC2023 HUST workshop paper: </a:t>
            </a:r>
            <a:r>
              <a:rPr lang="en-US" dirty="0">
                <a:hlinkClick r:id="rId5"/>
              </a:rPr>
              <a:t>https://doi.org/10.1145/3624062.3624145</a:t>
            </a:r>
            <a:r>
              <a:rPr lang="en-US" dirty="0"/>
              <a:t> </a:t>
            </a:r>
          </a:p>
        </p:txBody>
      </p:sp>
    </p:spTree>
    <p:extLst>
      <p:ext uri="{BB962C8B-B14F-4D97-AF65-F5344CB8AC3E}">
        <p14:creationId xmlns:p14="http://schemas.microsoft.com/office/powerpoint/2010/main" val="97549532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F20C20-A3FD-E3D2-FFD9-D518E5FAA739}"/>
              </a:ext>
            </a:extLst>
          </p:cNvPr>
          <p:cNvSpPr>
            <a:spLocks noGrp="1"/>
          </p:cNvSpPr>
          <p:nvPr>
            <p:ph type="ctrTitle"/>
          </p:nvPr>
        </p:nvSpPr>
        <p:spPr/>
        <p:txBody>
          <a:bodyPr/>
          <a:lstStyle/>
          <a:p>
            <a:r>
              <a:rPr lang="en-US" dirty="0" err="1"/>
              <a:t>ZeroSum</a:t>
            </a:r>
            <a:r>
              <a:rPr lang="en-US" dirty="0"/>
              <a:t> Functionality </a:t>
            </a:r>
          </a:p>
        </p:txBody>
      </p:sp>
      <p:sp>
        <p:nvSpPr>
          <p:cNvPr id="8" name="Text Placeholder 7">
            <a:extLst>
              <a:ext uri="{FF2B5EF4-FFF2-40B4-BE49-F238E27FC236}">
                <a16:creationId xmlns:a16="http://schemas.microsoft.com/office/drawing/2014/main" id="{356DC563-6AFE-2932-B606-AB38AF1F0B0F}"/>
              </a:ext>
            </a:extLst>
          </p:cNvPr>
          <p:cNvSpPr>
            <a:spLocks noGrp="1"/>
          </p:cNvSpPr>
          <p:nvPr>
            <p:ph type="body" sz="quarter" idx="10"/>
          </p:nvPr>
        </p:nvSpPr>
        <p:spPr/>
        <p:txBody>
          <a:bodyPr/>
          <a:lstStyle/>
          <a:p>
            <a:pPr>
              <a:buFont typeface="Wingdings" pitchFamily="2" charset="2"/>
              <a:buChar char="ü"/>
            </a:pPr>
            <a:r>
              <a:rPr lang="en-US" b="1" dirty="0"/>
              <a:t> Detect the initial/changing configuration of the application</a:t>
            </a:r>
          </a:p>
          <a:p>
            <a:pPr>
              <a:buFont typeface="Wingdings" pitchFamily="2" charset="2"/>
              <a:buChar char="q"/>
            </a:pPr>
            <a:r>
              <a:rPr lang="en-US" dirty="0"/>
              <a:t> Evaluate the configuration to automatically detect misconfigurations</a:t>
            </a:r>
          </a:p>
          <a:p>
            <a:pPr>
              <a:buFont typeface="Wingdings" pitchFamily="2" charset="2"/>
              <a:buChar char="ü"/>
            </a:pPr>
            <a:r>
              <a:rPr lang="en-US" dirty="0"/>
              <a:t> Provide runtime feedback to the user that the program is progressing</a:t>
            </a:r>
          </a:p>
          <a:p>
            <a:pPr>
              <a:buFont typeface="Wingdings" pitchFamily="2" charset="2"/>
              <a:buChar char="ü"/>
            </a:pPr>
            <a:r>
              <a:rPr lang="en-US" b="1" dirty="0"/>
              <a:t> Provide a report of how effectively the hardware was utilized</a:t>
            </a:r>
          </a:p>
          <a:p>
            <a:pPr>
              <a:buFont typeface="Wingdings" pitchFamily="2" charset="2"/>
              <a:buChar char="ü"/>
            </a:pPr>
            <a:r>
              <a:rPr lang="en-US" b="1" dirty="0"/>
              <a:t> Provide a report of how much contention was identified in the execution</a:t>
            </a:r>
          </a:p>
          <a:p>
            <a:pPr>
              <a:buFont typeface="Wingdings" pitchFamily="2" charset="2"/>
              <a:buChar char="q"/>
            </a:pPr>
            <a:r>
              <a:rPr lang="en-US" dirty="0"/>
              <a:t> Provide a way to expose the observed data to other tools that can perform computational steering / runtime optimization / reconfiguration</a:t>
            </a:r>
          </a:p>
        </p:txBody>
      </p:sp>
      <p:sp>
        <p:nvSpPr>
          <p:cNvPr id="3" name="TextBox 2">
            <a:extLst>
              <a:ext uri="{FF2B5EF4-FFF2-40B4-BE49-F238E27FC236}">
                <a16:creationId xmlns:a16="http://schemas.microsoft.com/office/drawing/2014/main" id="{32CEBE6D-D423-3632-B1D3-55905E15AA4D}"/>
              </a:ext>
            </a:extLst>
          </p:cNvPr>
          <p:cNvSpPr txBox="1"/>
          <p:nvPr/>
        </p:nvSpPr>
        <p:spPr>
          <a:xfrm>
            <a:off x="5206974" y="5099254"/>
            <a:ext cx="1778051" cy="646331"/>
          </a:xfrm>
          <a:prstGeom prst="rect">
            <a:avLst/>
          </a:prstGeom>
          <a:noFill/>
        </p:spPr>
        <p:txBody>
          <a:bodyPr wrap="none" rtlCol="0">
            <a:spAutoFit/>
          </a:bodyPr>
          <a:lstStyle/>
          <a:p>
            <a:pPr marL="285750" indent="-285750">
              <a:buClr>
                <a:schemeClr val="tx2"/>
              </a:buClr>
              <a:buFont typeface="Wingdings" pitchFamily="2" charset="2"/>
              <a:buChar char="ü"/>
            </a:pPr>
            <a:r>
              <a:rPr lang="en-US" dirty="0">
                <a:latin typeface="Source Sans Pro" panose="020B0503030403020204" pitchFamily="34" charset="0"/>
                <a:ea typeface="Source Sans Pro" panose="020B0503030403020204" pitchFamily="34" charset="0"/>
              </a:rPr>
              <a:t>Implemented</a:t>
            </a:r>
          </a:p>
          <a:p>
            <a:pPr marL="285750" indent="-285750">
              <a:buClr>
                <a:schemeClr val="tx2"/>
              </a:buClr>
              <a:buFont typeface="Wingdings" pitchFamily="2" charset="2"/>
              <a:buChar char="q"/>
            </a:pPr>
            <a:r>
              <a:rPr lang="en-US" dirty="0">
                <a:latin typeface="Source Sans Pro" panose="020B0503030403020204" pitchFamily="34" charset="0"/>
                <a:ea typeface="Source Sans Pro" panose="020B0503030403020204" pitchFamily="34" charset="0"/>
              </a:rPr>
              <a:t>Future work</a:t>
            </a:r>
          </a:p>
        </p:txBody>
      </p:sp>
    </p:spTree>
    <p:extLst>
      <p:ext uri="{BB962C8B-B14F-4D97-AF65-F5344CB8AC3E}">
        <p14:creationId xmlns:p14="http://schemas.microsoft.com/office/powerpoint/2010/main" val="83702244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5A5C-6ADA-3F4A-B42D-BCD1B3F70BF8}"/>
              </a:ext>
            </a:extLst>
          </p:cNvPr>
          <p:cNvSpPr>
            <a:spLocks noGrp="1"/>
          </p:cNvSpPr>
          <p:nvPr>
            <p:ph type="ctrTitle"/>
          </p:nvPr>
        </p:nvSpPr>
        <p:spPr/>
        <p:txBody>
          <a:bodyPr/>
          <a:lstStyle/>
          <a:p>
            <a:r>
              <a:rPr lang="en-US"/>
              <a:t>How to use ZeroSum</a:t>
            </a:r>
            <a:endParaRPr lang="en-US" dirty="0"/>
          </a:p>
        </p:txBody>
      </p:sp>
      <p:sp>
        <p:nvSpPr>
          <p:cNvPr id="3" name="Text Placeholder 2">
            <a:extLst>
              <a:ext uri="{FF2B5EF4-FFF2-40B4-BE49-F238E27FC236}">
                <a16:creationId xmlns:a16="http://schemas.microsoft.com/office/drawing/2014/main" id="{0F1F2ECD-0AF0-1B95-D7FD-B86A5A1456DF}"/>
              </a:ext>
            </a:extLst>
          </p:cNvPr>
          <p:cNvSpPr>
            <a:spLocks noGrp="1"/>
          </p:cNvSpPr>
          <p:nvPr>
            <p:ph type="body" sz="quarter" idx="10"/>
          </p:nvPr>
        </p:nvSpPr>
        <p:spPr>
          <a:xfrm>
            <a:off x="328129" y="930159"/>
            <a:ext cx="11469481" cy="5005111"/>
          </a:xfrm>
        </p:spPr>
        <p:txBody>
          <a:bodyPr/>
          <a:lstStyle/>
          <a:p>
            <a:r>
              <a:rPr lang="en-US" dirty="0"/>
              <a:t>Wrapper script(s) – </a:t>
            </a:r>
            <a:r>
              <a:rPr lang="en-US" dirty="0" err="1">
                <a:latin typeface="Courier New" panose="02070309020205020404" pitchFamily="49" charset="0"/>
                <a:cs typeface="Courier New" panose="02070309020205020404" pitchFamily="49" charset="0"/>
              </a:rPr>
              <a:t>zerosum</a:t>
            </a:r>
            <a:r>
              <a:rPr lang="en-US" dirty="0"/>
              <a:t> and </a:t>
            </a:r>
            <a:r>
              <a:rPr lang="en-US" dirty="0" err="1">
                <a:latin typeface="Courier New" panose="02070309020205020404" pitchFamily="49" charset="0"/>
                <a:cs typeface="Courier New" panose="02070309020205020404" pitchFamily="49" charset="0"/>
              </a:rPr>
              <a:t>zerosum-mpi</a:t>
            </a:r>
            <a:endParaRPr lang="en-US" dirty="0">
              <a:latin typeface="Courier New" panose="02070309020205020404" pitchFamily="49" charset="0"/>
              <a:cs typeface="Courier New" panose="02070309020205020404" pitchFamily="49" charset="0"/>
            </a:endParaRPr>
          </a:p>
          <a:p>
            <a:pPr lvl="1"/>
            <a:r>
              <a:rPr lang="en-US" dirty="0"/>
              <a:t>Periodicity – default 1 second</a:t>
            </a:r>
          </a:p>
          <a:p>
            <a:pPr lvl="1"/>
            <a:r>
              <a:rPr lang="en-US" dirty="0"/>
              <a:t>Detailed/verbose output – true/false, default false</a:t>
            </a:r>
          </a:p>
          <a:p>
            <a:pPr lvl="1"/>
            <a:r>
              <a:rPr lang="en-US" dirty="0"/>
              <a:t>Heartbeat (memory consumption) – true/false, default false</a:t>
            </a:r>
          </a:p>
          <a:p>
            <a:pPr lvl="1"/>
            <a:r>
              <a:rPr lang="en-US" dirty="0"/>
              <a:t>Register signal handler – true/false, default false</a:t>
            </a:r>
          </a:p>
          <a:p>
            <a:pPr lvl="1"/>
            <a:r>
              <a:rPr lang="en-US" dirty="0"/>
              <a:t>Run in debugger – true/false, default false (also specify executable name)</a:t>
            </a:r>
          </a:p>
          <a:p>
            <a:pPr lvl="1"/>
            <a:r>
              <a:rPr lang="en-US" dirty="0"/>
              <a:t>Detect deadlocks – true/false, default false</a:t>
            </a:r>
          </a:p>
          <a:p>
            <a:pPr lvl="1"/>
            <a:r>
              <a:rPr lang="en-US" dirty="0"/>
              <a:t>Deadlock period – how many periods of “inactivity” is considered “deadlock”</a:t>
            </a:r>
          </a:p>
          <a:p>
            <a:pPr lvl="1"/>
            <a:r>
              <a:rPr lang="en-US" dirty="0"/>
              <a:t>HWT/Core for async thread – defaults to last core/HWT in affinity list for process</a:t>
            </a:r>
          </a:p>
          <a:p>
            <a:r>
              <a:rPr lang="en-US" dirty="0"/>
              <a:t>Preloads the library, wraps </a:t>
            </a:r>
            <a:r>
              <a:rPr lang="en-US" dirty="0">
                <a:latin typeface="Courier New" panose="02070309020205020404" pitchFamily="49" charset="0"/>
                <a:cs typeface="Courier New" panose="02070309020205020404" pitchFamily="49" charset="0"/>
              </a:rPr>
              <a:t>__</a:t>
            </a:r>
            <a:r>
              <a:rPr lang="en-US" dirty="0" err="1">
                <a:latin typeface="Courier New" panose="02070309020205020404" pitchFamily="49" charset="0"/>
                <a:cs typeface="Courier New" panose="02070309020205020404" pitchFamily="49" charset="0"/>
              </a:rPr>
              <a:t>libc_start_main</a:t>
            </a:r>
            <a:r>
              <a:rPr lang="en-US" dirty="0"/>
              <a:t> or creates global static constructor/destructor functions</a:t>
            </a:r>
          </a:p>
        </p:txBody>
      </p:sp>
    </p:spTree>
    <p:extLst>
      <p:ext uri="{BB962C8B-B14F-4D97-AF65-F5344CB8AC3E}">
        <p14:creationId xmlns:p14="http://schemas.microsoft.com/office/powerpoint/2010/main" val="161462242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0806-4167-CE58-92E5-FFD89CAFAA16}"/>
              </a:ext>
            </a:extLst>
          </p:cNvPr>
          <p:cNvSpPr>
            <a:spLocks noGrp="1"/>
          </p:cNvSpPr>
          <p:nvPr>
            <p:ph type="ctrTitle"/>
          </p:nvPr>
        </p:nvSpPr>
        <p:spPr/>
        <p:txBody>
          <a:bodyPr/>
          <a:lstStyle/>
          <a:p>
            <a:r>
              <a:rPr lang="en-US" dirty="0"/>
              <a:t>What does it do? …Configuration Detection</a:t>
            </a:r>
          </a:p>
        </p:txBody>
      </p:sp>
      <p:sp>
        <p:nvSpPr>
          <p:cNvPr id="3" name="Text Placeholder 2">
            <a:extLst>
              <a:ext uri="{FF2B5EF4-FFF2-40B4-BE49-F238E27FC236}">
                <a16:creationId xmlns:a16="http://schemas.microsoft.com/office/drawing/2014/main" id="{F070DF6A-BFF1-B63F-6D24-8BE7FB3B984C}"/>
              </a:ext>
            </a:extLst>
          </p:cNvPr>
          <p:cNvSpPr>
            <a:spLocks noGrp="1"/>
          </p:cNvSpPr>
          <p:nvPr>
            <p:ph type="body" sz="quarter" idx="10"/>
          </p:nvPr>
        </p:nvSpPr>
        <p:spPr/>
        <p:txBody>
          <a:bodyPr/>
          <a:lstStyle/>
          <a:p>
            <a:r>
              <a:rPr lang="en-US" dirty="0"/>
              <a:t>Query </a:t>
            </a:r>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]/status</a:t>
            </a:r>
            <a:r>
              <a:rPr lang="en-US" dirty="0"/>
              <a:t> to get the allowable cores</a:t>
            </a:r>
          </a:p>
          <a:p>
            <a:r>
              <a:rPr lang="en-US" dirty="0"/>
              <a:t>Query </a:t>
            </a:r>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meminfo</a:t>
            </a:r>
            <a:r>
              <a:rPr lang="en-US" dirty="0"/>
              <a:t> to get total memory available</a:t>
            </a:r>
          </a:p>
          <a:p>
            <a:r>
              <a:rPr lang="en-US" dirty="0"/>
              <a:t>Query MPI rank, size, hostname </a:t>
            </a:r>
            <a:r>
              <a:rPr lang="en-US" sz="2400" dirty="0"/>
              <a:t>(after </a:t>
            </a:r>
            <a:r>
              <a:rPr lang="en-US" sz="2400" dirty="0" err="1">
                <a:latin typeface="Courier New" panose="02070309020205020404" pitchFamily="49" charset="0"/>
                <a:cs typeface="Courier New" panose="02070309020205020404" pitchFamily="49" charset="0"/>
              </a:rPr>
              <a:t>MPI_Initialized</a:t>
            </a:r>
            <a:r>
              <a:rPr lang="en-US" sz="2400" dirty="0">
                <a:latin typeface="Courier New" panose="02070309020205020404" pitchFamily="49" charset="0"/>
                <a:cs typeface="Courier New" panose="02070309020205020404" pitchFamily="49" charset="0"/>
              </a:rPr>
              <a:t>()</a:t>
            </a:r>
            <a:r>
              <a:rPr lang="en-US" sz="2400" dirty="0">
                <a:latin typeface="+mn-lt"/>
                <a:cs typeface="Courier New" panose="02070309020205020404" pitchFamily="49" charset="0"/>
              </a:rPr>
              <a:t> </a:t>
            </a:r>
            <a:r>
              <a:rPr lang="en-US" sz="2400" dirty="0"/>
              <a:t>returns </a:t>
            </a:r>
            <a:r>
              <a:rPr lang="en-US" sz="2400" dirty="0">
                <a:latin typeface="Courier New" panose="02070309020205020404" pitchFamily="49" charset="0"/>
                <a:cs typeface="Courier New" panose="02070309020205020404" pitchFamily="49" charset="0"/>
              </a:rPr>
              <a:t>true</a:t>
            </a:r>
            <a:r>
              <a:rPr lang="en-US" sz="2400" dirty="0"/>
              <a:t>)</a:t>
            </a:r>
          </a:p>
          <a:p>
            <a:r>
              <a:rPr lang="en-US" dirty="0"/>
              <a:t>If available, use </a:t>
            </a:r>
            <a:r>
              <a:rPr lang="en-US" dirty="0" err="1"/>
              <a:t>hwloc</a:t>
            </a:r>
            <a:r>
              <a:rPr lang="en-US" dirty="0"/>
              <a:t> to query hardware topology (</a:t>
            </a:r>
            <a:r>
              <a:rPr lang="en-US" dirty="0" err="1">
                <a:latin typeface="Courier New" panose="02070309020205020404" pitchFamily="49" charset="0"/>
                <a:cs typeface="Courier New" panose="02070309020205020404" pitchFamily="49" charset="0"/>
              </a:rPr>
              <a:t>lstopo</a:t>
            </a:r>
            <a:r>
              <a:rPr lang="en-US" dirty="0"/>
              <a:t>)</a:t>
            </a:r>
          </a:p>
          <a:p>
            <a:r>
              <a:rPr lang="en-US" dirty="0"/>
              <a:t>Asynchronous background thread is started, it periodically queries:</a:t>
            </a:r>
          </a:p>
          <a:p>
            <a:pPr lvl="1"/>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]/status</a:t>
            </a:r>
            <a:r>
              <a:rPr lang="en-US" dirty="0"/>
              <a:t> to get process thread count, memory usage</a:t>
            </a:r>
          </a:p>
          <a:p>
            <a:pPr lvl="1"/>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]/task</a:t>
            </a:r>
            <a:r>
              <a:rPr lang="en-US" dirty="0"/>
              <a:t> directory to get all thread IDs</a:t>
            </a:r>
          </a:p>
          <a:p>
            <a:pPr lvl="1"/>
            <a:r>
              <a:rPr lang="en-US" dirty="0"/>
              <a:t>For each thread, query the affinity list for that thread (it may change!), utilization, state, core/HWT it’s running on, context switches, other metrics</a:t>
            </a:r>
          </a:p>
          <a:p>
            <a:pPr lvl="1"/>
            <a:r>
              <a:rPr lang="en-US" dirty="0">
                <a:latin typeface="Courier New" panose="02070309020205020404" pitchFamily="49" charset="0"/>
                <a:cs typeface="Courier New" panose="02070309020205020404" pitchFamily="49" charset="0"/>
              </a:rPr>
              <a:t>/proc/stat</a:t>
            </a:r>
            <a:r>
              <a:rPr lang="en-US" dirty="0"/>
              <a:t> to query core utilization of all cores</a:t>
            </a:r>
          </a:p>
          <a:p>
            <a:r>
              <a:rPr lang="en-US" dirty="0"/>
              <a:t>OMP-Tools (v5.0+) callback used to identify OpenMP threads at creation*</a:t>
            </a:r>
          </a:p>
          <a:p>
            <a:r>
              <a:rPr lang="en-US" dirty="0"/>
              <a:t>NVML/</a:t>
            </a:r>
            <a:r>
              <a:rPr lang="en-US" dirty="0" err="1"/>
              <a:t>ROCm</a:t>
            </a:r>
            <a:r>
              <a:rPr lang="en-US" dirty="0"/>
              <a:t>-SMI/SYCL libraries used to query GPU(s)*</a:t>
            </a:r>
          </a:p>
          <a:p>
            <a:r>
              <a:rPr lang="en-US" dirty="0"/>
              <a:t>Now also queries </a:t>
            </a:r>
            <a:r>
              <a:rPr lang="en-US" dirty="0">
                <a:latin typeface="Courier New" panose="02070309020205020404" pitchFamily="49" charset="0"/>
                <a:cs typeface="Courier New" panose="02070309020205020404" pitchFamily="49" charset="0"/>
              </a:rPr>
              <a:t>/sys/cray/</a:t>
            </a:r>
            <a:r>
              <a:rPr lang="en-US" dirty="0" err="1">
                <a:latin typeface="Courier New" panose="02070309020205020404" pitchFamily="49" charset="0"/>
                <a:cs typeface="Courier New" panose="02070309020205020404" pitchFamily="49" charset="0"/>
              </a:rPr>
              <a:t>pm_counters</a:t>
            </a:r>
            <a:r>
              <a:rPr lang="en-US" dirty="0">
                <a:latin typeface="Courier New" panose="02070309020205020404" pitchFamily="49" charset="0"/>
                <a:cs typeface="Courier New" panose="02070309020205020404" pitchFamily="49" charset="0"/>
              </a:rPr>
              <a:t>/* </a:t>
            </a:r>
            <a:r>
              <a:rPr lang="en-US" dirty="0"/>
              <a:t>for power/energy</a:t>
            </a:r>
          </a:p>
        </p:txBody>
      </p:sp>
    </p:spTree>
    <p:extLst>
      <p:ext uri="{BB962C8B-B14F-4D97-AF65-F5344CB8AC3E}">
        <p14:creationId xmlns:p14="http://schemas.microsoft.com/office/powerpoint/2010/main" val="420477390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171D-C6FB-BF9E-2CDE-853E47F6C87B}"/>
              </a:ext>
            </a:extLst>
          </p:cNvPr>
          <p:cNvSpPr>
            <a:spLocks noGrp="1"/>
          </p:cNvSpPr>
          <p:nvPr>
            <p:ph type="ctrTitle"/>
          </p:nvPr>
        </p:nvSpPr>
        <p:spPr/>
        <p:txBody>
          <a:bodyPr/>
          <a:lstStyle/>
          <a:p>
            <a:r>
              <a:rPr lang="en-US" dirty="0"/>
              <a:t>Utilization Report</a:t>
            </a:r>
          </a:p>
        </p:txBody>
      </p:sp>
      <p:sp>
        <p:nvSpPr>
          <p:cNvPr id="3" name="Text Placeholder 2">
            <a:extLst>
              <a:ext uri="{FF2B5EF4-FFF2-40B4-BE49-F238E27FC236}">
                <a16:creationId xmlns:a16="http://schemas.microsoft.com/office/drawing/2014/main" id="{47E8E5DD-FACB-6CE0-7C8D-6D00F7EB3D63}"/>
              </a:ext>
            </a:extLst>
          </p:cNvPr>
          <p:cNvSpPr>
            <a:spLocks noGrp="1"/>
          </p:cNvSpPr>
          <p:nvPr>
            <p:ph type="body" sz="quarter" idx="10"/>
          </p:nvPr>
        </p:nvSpPr>
        <p:spPr/>
        <p:txBody>
          <a:bodyPr/>
          <a:lstStyle/>
          <a:p>
            <a:r>
              <a:rPr lang="en-US" dirty="0"/>
              <a:t>Rank 0 writes a summary report to the screen</a:t>
            </a:r>
          </a:p>
          <a:p>
            <a:r>
              <a:rPr lang="en-US" dirty="0"/>
              <a:t>All ranks write a report to a log file – including full time series data as CSV</a:t>
            </a:r>
          </a:p>
          <a:p>
            <a:r>
              <a:rPr lang="en-US" dirty="0"/>
              <a:t>All observed threads (LWP) are reported – user/system/idle, context switches, affinity list</a:t>
            </a:r>
          </a:p>
          <a:p>
            <a:r>
              <a:rPr lang="en-US" dirty="0"/>
              <a:t>All assigned cores (HWT) are reported – user/system/idle</a:t>
            </a:r>
          </a:p>
          <a:p>
            <a:r>
              <a:rPr lang="en-US" dirty="0"/>
              <a:t>All assigned GPUs stats are reported</a:t>
            </a:r>
          </a:p>
          <a:p>
            <a:r>
              <a:rPr lang="en-US" dirty="0"/>
              <a:t>Extensive </a:t>
            </a:r>
            <a:r>
              <a:rPr lang="en-US" dirty="0" err="1"/>
              <a:t>hwloc</a:t>
            </a:r>
            <a:r>
              <a:rPr lang="en-US" dirty="0"/>
              <a:t> hierarchy written as JSON file</a:t>
            </a:r>
          </a:p>
          <a:p>
            <a:r>
              <a:rPr lang="en-US" dirty="0"/>
              <a:t>Post-processing:</a:t>
            </a:r>
          </a:p>
          <a:p>
            <a:pPr lvl="1"/>
            <a:r>
              <a:rPr lang="en-US" dirty="0"/>
              <a:t>combine JSON data with CSV data for sunburst</a:t>
            </a:r>
          </a:p>
          <a:p>
            <a:pPr lvl="1"/>
            <a:r>
              <a:rPr lang="en-US" dirty="0"/>
              <a:t>Time-series charts of performance data</a:t>
            </a:r>
          </a:p>
        </p:txBody>
      </p:sp>
    </p:spTree>
    <p:extLst>
      <p:ext uri="{BB962C8B-B14F-4D97-AF65-F5344CB8AC3E}">
        <p14:creationId xmlns:p14="http://schemas.microsoft.com/office/powerpoint/2010/main" val="161198803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031E-3BB9-DB5D-5F5A-237CEDD2FE31}"/>
              </a:ext>
            </a:extLst>
          </p:cNvPr>
          <p:cNvSpPr>
            <a:spLocks noGrp="1"/>
          </p:cNvSpPr>
          <p:nvPr>
            <p:ph type="ctrTitle"/>
          </p:nvPr>
        </p:nvSpPr>
        <p:spPr/>
        <p:txBody>
          <a:bodyPr/>
          <a:lstStyle/>
          <a:p>
            <a:r>
              <a:rPr lang="en-US" sz="2800" dirty="0"/>
              <a:t>Example Output – </a:t>
            </a:r>
            <a:r>
              <a:rPr lang="en-US" sz="2800" dirty="0" err="1"/>
              <a:t>miniQMC</a:t>
            </a:r>
            <a:r>
              <a:rPr lang="en-US" sz="2800" dirty="0"/>
              <a:t> (OpenMP target offload) on Frontier (OLCF)</a:t>
            </a:r>
          </a:p>
        </p:txBody>
      </p:sp>
      <p:pic>
        <p:nvPicPr>
          <p:cNvPr id="5" name="Picture 4">
            <a:extLst>
              <a:ext uri="{FF2B5EF4-FFF2-40B4-BE49-F238E27FC236}">
                <a16:creationId xmlns:a16="http://schemas.microsoft.com/office/drawing/2014/main" id="{ADDDBE6E-BACD-9A55-41FB-76EF52532945}"/>
              </a:ext>
            </a:extLst>
          </p:cNvPr>
          <p:cNvPicPr>
            <a:picLocks noChangeAspect="1"/>
          </p:cNvPicPr>
          <p:nvPr/>
        </p:nvPicPr>
        <p:blipFill rotWithShape="1">
          <a:blip r:embed="rId3"/>
          <a:srcRect l="7985" t="17059" r="12685" b="60680"/>
          <a:stretch/>
        </p:blipFill>
        <p:spPr>
          <a:xfrm>
            <a:off x="492792" y="879836"/>
            <a:ext cx="11149929" cy="4049003"/>
          </a:xfrm>
          <a:prstGeom prst="rect">
            <a:avLst/>
          </a:prstGeom>
        </p:spPr>
      </p:pic>
      <p:sp>
        <p:nvSpPr>
          <p:cNvPr id="6" name="TextBox 5">
            <a:extLst>
              <a:ext uri="{FF2B5EF4-FFF2-40B4-BE49-F238E27FC236}">
                <a16:creationId xmlns:a16="http://schemas.microsoft.com/office/drawing/2014/main" id="{9E665AB4-A726-CF56-8947-8B44C50EF5E2}"/>
              </a:ext>
            </a:extLst>
          </p:cNvPr>
          <p:cNvSpPr txBox="1"/>
          <p:nvPr/>
        </p:nvSpPr>
        <p:spPr>
          <a:xfrm>
            <a:off x="6368408" y="1223785"/>
            <a:ext cx="1914307"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Process Summary</a:t>
            </a:r>
          </a:p>
        </p:txBody>
      </p:sp>
      <p:sp>
        <p:nvSpPr>
          <p:cNvPr id="7" name="TextBox 6">
            <a:extLst>
              <a:ext uri="{FF2B5EF4-FFF2-40B4-BE49-F238E27FC236}">
                <a16:creationId xmlns:a16="http://schemas.microsoft.com/office/drawing/2014/main" id="{4A7A5873-254A-53F7-3232-3D8FEB622B9F}"/>
              </a:ext>
            </a:extLst>
          </p:cNvPr>
          <p:cNvSpPr txBox="1"/>
          <p:nvPr/>
        </p:nvSpPr>
        <p:spPr>
          <a:xfrm>
            <a:off x="6126813" y="5137986"/>
            <a:ext cx="2420856"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LWP (thread) Summary</a:t>
            </a:r>
          </a:p>
        </p:txBody>
      </p:sp>
      <p:cxnSp>
        <p:nvCxnSpPr>
          <p:cNvPr id="11" name="Straight Arrow Connector 10">
            <a:extLst>
              <a:ext uri="{FF2B5EF4-FFF2-40B4-BE49-F238E27FC236}">
                <a16:creationId xmlns:a16="http://schemas.microsoft.com/office/drawing/2014/main" id="{A26A7055-FA54-30B2-4801-90EEFBB1F14C}"/>
              </a:ext>
            </a:extLst>
          </p:cNvPr>
          <p:cNvCxnSpPr>
            <a:cxnSpLocks/>
            <a:stCxn id="6" idx="1"/>
          </p:cNvCxnSpPr>
          <p:nvPr/>
        </p:nvCxnSpPr>
        <p:spPr>
          <a:xfrm flipH="1">
            <a:off x="2832410" y="1408451"/>
            <a:ext cx="3535998"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6D5774E-8E5C-64E0-0690-F791F514C06C}"/>
              </a:ext>
            </a:extLst>
          </p:cNvPr>
          <p:cNvCxnSpPr>
            <a:cxnSpLocks/>
            <a:stCxn id="7" idx="1"/>
          </p:cNvCxnSpPr>
          <p:nvPr/>
        </p:nvCxnSpPr>
        <p:spPr>
          <a:xfrm flipH="1" flipV="1">
            <a:off x="3289610" y="4928839"/>
            <a:ext cx="2837203" cy="393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02033B-DF3F-0874-C3F3-51A1F6419E59}"/>
              </a:ext>
            </a:extLst>
          </p:cNvPr>
          <p:cNvSpPr txBox="1"/>
          <p:nvPr/>
        </p:nvSpPr>
        <p:spPr>
          <a:xfrm>
            <a:off x="3685367" y="5676900"/>
            <a:ext cx="2363147" cy="369332"/>
          </a:xfrm>
          <a:prstGeom prst="rect">
            <a:avLst/>
          </a:prstGeom>
          <a:noFill/>
        </p:spPr>
        <p:txBody>
          <a:bodyPr wrap="none" rtlCol="0">
            <a:spAutoFit/>
          </a:bodyPr>
          <a:lstStyle/>
          <a:p>
            <a:r>
              <a:rPr lang="en-US" i="1" dirty="0">
                <a:latin typeface="Source Sans Pro" panose="020B0503030403020204" pitchFamily="34" charset="0"/>
                <a:ea typeface="Source Sans Pro" panose="020B0503030403020204" pitchFamily="34" charset="0"/>
              </a:rPr>
              <a:t>Note: times are in jiffies</a:t>
            </a:r>
          </a:p>
        </p:txBody>
      </p:sp>
      <p:cxnSp>
        <p:nvCxnSpPr>
          <p:cNvPr id="8" name="Straight Connector 7">
            <a:extLst>
              <a:ext uri="{FF2B5EF4-FFF2-40B4-BE49-F238E27FC236}">
                <a16:creationId xmlns:a16="http://schemas.microsoft.com/office/drawing/2014/main" id="{CE4DFD8C-77C0-980D-484B-7FB0F8BE2343}"/>
              </a:ext>
            </a:extLst>
          </p:cNvPr>
          <p:cNvCxnSpPr>
            <a:cxnSpLocks/>
          </p:cNvCxnSpPr>
          <p:nvPr/>
        </p:nvCxnSpPr>
        <p:spPr>
          <a:xfrm>
            <a:off x="6096000" y="2032000"/>
            <a:ext cx="32173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60819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031E-3BB9-DB5D-5F5A-237CEDD2FE31}"/>
              </a:ext>
            </a:extLst>
          </p:cNvPr>
          <p:cNvSpPr>
            <a:spLocks noGrp="1"/>
          </p:cNvSpPr>
          <p:nvPr>
            <p:ph type="ctrTitle"/>
          </p:nvPr>
        </p:nvSpPr>
        <p:spPr/>
        <p:txBody>
          <a:bodyPr/>
          <a:lstStyle/>
          <a:p>
            <a:r>
              <a:rPr lang="en-US" sz="2800" dirty="0"/>
              <a:t>Example Output – </a:t>
            </a:r>
            <a:r>
              <a:rPr lang="en-US" sz="2800" dirty="0" err="1"/>
              <a:t>miniQMC</a:t>
            </a:r>
            <a:r>
              <a:rPr lang="en-US" sz="2800" dirty="0"/>
              <a:t> (OpenMP target offload) on Frontier (OLCF)</a:t>
            </a:r>
          </a:p>
        </p:txBody>
      </p:sp>
      <p:pic>
        <p:nvPicPr>
          <p:cNvPr id="5" name="Picture 4">
            <a:extLst>
              <a:ext uri="{FF2B5EF4-FFF2-40B4-BE49-F238E27FC236}">
                <a16:creationId xmlns:a16="http://schemas.microsoft.com/office/drawing/2014/main" id="{ADDDBE6E-BACD-9A55-41FB-76EF52532945}"/>
              </a:ext>
            </a:extLst>
          </p:cNvPr>
          <p:cNvPicPr>
            <a:picLocks noChangeAspect="1"/>
          </p:cNvPicPr>
          <p:nvPr/>
        </p:nvPicPr>
        <p:blipFill rotWithShape="1">
          <a:blip r:embed="rId3"/>
          <a:srcRect l="7985" t="38969" r="12685" b="20163"/>
          <a:stretch/>
        </p:blipFill>
        <p:spPr>
          <a:xfrm>
            <a:off x="3168115" y="844218"/>
            <a:ext cx="8881620" cy="5921234"/>
          </a:xfrm>
          <a:prstGeom prst="rect">
            <a:avLst/>
          </a:prstGeom>
        </p:spPr>
      </p:pic>
      <p:sp>
        <p:nvSpPr>
          <p:cNvPr id="8" name="TextBox 7">
            <a:extLst>
              <a:ext uri="{FF2B5EF4-FFF2-40B4-BE49-F238E27FC236}">
                <a16:creationId xmlns:a16="http://schemas.microsoft.com/office/drawing/2014/main" id="{5D407DFE-CBA3-130E-A358-E2DC1A12D52D}"/>
              </a:ext>
            </a:extLst>
          </p:cNvPr>
          <p:cNvSpPr txBox="1"/>
          <p:nvPr/>
        </p:nvSpPr>
        <p:spPr>
          <a:xfrm>
            <a:off x="142265" y="1440373"/>
            <a:ext cx="2956259"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HWT (core/thread) Summary</a:t>
            </a:r>
          </a:p>
        </p:txBody>
      </p:sp>
      <p:sp>
        <p:nvSpPr>
          <p:cNvPr id="9" name="TextBox 8">
            <a:extLst>
              <a:ext uri="{FF2B5EF4-FFF2-40B4-BE49-F238E27FC236}">
                <a16:creationId xmlns:a16="http://schemas.microsoft.com/office/drawing/2014/main" id="{B721A074-F0D1-481D-8B1E-03DB13695AAA}"/>
              </a:ext>
            </a:extLst>
          </p:cNvPr>
          <p:cNvSpPr txBox="1"/>
          <p:nvPr/>
        </p:nvSpPr>
        <p:spPr>
          <a:xfrm>
            <a:off x="825945" y="3540771"/>
            <a:ext cx="1588897"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GPU Summary</a:t>
            </a:r>
          </a:p>
        </p:txBody>
      </p:sp>
      <p:sp>
        <p:nvSpPr>
          <p:cNvPr id="3" name="TextBox 2">
            <a:extLst>
              <a:ext uri="{FF2B5EF4-FFF2-40B4-BE49-F238E27FC236}">
                <a16:creationId xmlns:a16="http://schemas.microsoft.com/office/drawing/2014/main" id="{43DD54C3-E310-6626-4DA5-5F73010CC0FD}"/>
              </a:ext>
            </a:extLst>
          </p:cNvPr>
          <p:cNvSpPr txBox="1"/>
          <p:nvPr/>
        </p:nvSpPr>
        <p:spPr>
          <a:xfrm>
            <a:off x="9082557" y="1648271"/>
            <a:ext cx="2372765" cy="369332"/>
          </a:xfrm>
          <a:prstGeom prst="rect">
            <a:avLst/>
          </a:prstGeom>
          <a:noFill/>
        </p:spPr>
        <p:txBody>
          <a:bodyPr wrap="none" rtlCol="0">
            <a:spAutoFit/>
          </a:bodyPr>
          <a:lstStyle/>
          <a:p>
            <a:r>
              <a:rPr lang="en-US" i="1" dirty="0">
                <a:latin typeface="Source Sans Pro" panose="020B0503030403020204" pitchFamily="34" charset="0"/>
                <a:ea typeface="Source Sans Pro" panose="020B0503030403020204" pitchFamily="34" charset="0"/>
              </a:rPr>
              <a:t>Note: times are in jiffies</a:t>
            </a:r>
          </a:p>
        </p:txBody>
      </p:sp>
      <p:sp>
        <p:nvSpPr>
          <p:cNvPr id="4" name="TextBox 3">
            <a:extLst>
              <a:ext uri="{FF2B5EF4-FFF2-40B4-BE49-F238E27FC236}">
                <a16:creationId xmlns:a16="http://schemas.microsoft.com/office/drawing/2014/main" id="{9F43CE55-7A21-04B5-7C7B-9B5CBF301621}"/>
              </a:ext>
            </a:extLst>
          </p:cNvPr>
          <p:cNvSpPr txBox="1"/>
          <p:nvPr/>
        </p:nvSpPr>
        <p:spPr>
          <a:xfrm>
            <a:off x="9126238" y="3910103"/>
            <a:ext cx="2239817" cy="646331"/>
          </a:xfrm>
          <a:prstGeom prst="rect">
            <a:avLst/>
          </a:prstGeom>
          <a:noFill/>
          <a:ln w="12700">
            <a:solidFill>
              <a:schemeClr val="tx2"/>
            </a:solidFill>
          </a:ln>
        </p:spPr>
        <p:txBody>
          <a:bodyPr wrap="square" rtlCol="0">
            <a:spAutoFit/>
          </a:bodyPr>
          <a:lstStyle/>
          <a:p>
            <a:r>
              <a:rPr lang="en-US" dirty="0">
                <a:latin typeface="Source Sans Pro" panose="020B0503030403020204" pitchFamily="34" charset="0"/>
                <a:ea typeface="Source Sans Pro" panose="020B0503030403020204" pitchFamily="34" charset="0"/>
              </a:rPr>
              <a:t>Logs have full time series of all samples</a:t>
            </a:r>
          </a:p>
        </p:txBody>
      </p:sp>
    </p:spTree>
    <p:extLst>
      <p:ext uri="{BB962C8B-B14F-4D97-AF65-F5344CB8AC3E}">
        <p14:creationId xmlns:p14="http://schemas.microsoft.com/office/powerpoint/2010/main" val="267368400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B9AE-74D5-93FA-FB7C-6C1360DF2F07}"/>
              </a:ext>
            </a:extLst>
          </p:cNvPr>
          <p:cNvSpPr>
            <a:spLocks noGrp="1"/>
          </p:cNvSpPr>
          <p:nvPr>
            <p:ph type="ctrTitle"/>
          </p:nvPr>
        </p:nvSpPr>
        <p:spPr/>
        <p:txBody>
          <a:bodyPr/>
          <a:lstStyle/>
          <a:p>
            <a:r>
              <a:rPr lang="en-US" dirty="0"/>
              <a:t>Contention Detection Support</a:t>
            </a:r>
          </a:p>
        </p:txBody>
      </p:sp>
      <p:sp>
        <p:nvSpPr>
          <p:cNvPr id="3" name="Text Placeholder 2">
            <a:extLst>
              <a:ext uri="{FF2B5EF4-FFF2-40B4-BE49-F238E27FC236}">
                <a16:creationId xmlns:a16="http://schemas.microsoft.com/office/drawing/2014/main" id="{C910871E-C5B6-0CB0-C42F-0C77F8B2B5D9}"/>
              </a:ext>
            </a:extLst>
          </p:cNvPr>
          <p:cNvSpPr>
            <a:spLocks noGrp="1"/>
          </p:cNvSpPr>
          <p:nvPr>
            <p:ph type="body" sz="quarter" idx="10"/>
          </p:nvPr>
        </p:nvSpPr>
        <p:spPr/>
        <p:txBody>
          <a:bodyPr/>
          <a:lstStyle/>
          <a:p>
            <a:r>
              <a:rPr lang="en-US" dirty="0"/>
              <a:t>Voluntary/non-voluntary context switches (analysis </a:t>
            </a:r>
            <a:r>
              <a:rPr lang="en-US" dirty="0" err="1"/>
              <a:t>todo</a:t>
            </a:r>
            <a:r>
              <a:rPr lang="en-US" dirty="0"/>
              <a:t>)</a:t>
            </a:r>
          </a:p>
          <a:p>
            <a:r>
              <a:rPr lang="en-US" dirty="0"/>
              <a:t>Minor/major page faults, pages swapped (analysis </a:t>
            </a:r>
            <a:r>
              <a:rPr lang="en-US" dirty="0" err="1"/>
              <a:t>todo</a:t>
            </a:r>
            <a:r>
              <a:rPr lang="en-US" dirty="0"/>
              <a:t>)</a:t>
            </a:r>
          </a:p>
          <a:p>
            <a:r>
              <a:rPr lang="en-US" dirty="0"/>
              <a:t>System time analysis (analysis </a:t>
            </a:r>
            <a:r>
              <a:rPr lang="en-US" dirty="0" err="1"/>
              <a:t>todo</a:t>
            </a:r>
            <a:r>
              <a:rPr lang="en-US" dirty="0"/>
              <a:t>)</a:t>
            </a:r>
          </a:p>
          <a:p>
            <a:r>
              <a:rPr lang="en-US" dirty="0"/>
              <a:t>Comparing affinity lists – across threads </a:t>
            </a:r>
            <a:r>
              <a:rPr lang="en-US" i="1" dirty="0"/>
              <a:t>and</a:t>
            </a:r>
            <a:r>
              <a:rPr lang="en-US" dirty="0"/>
              <a:t> across processes (</a:t>
            </a:r>
            <a:r>
              <a:rPr lang="en-US" dirty="0" err="1"/>
              <a:t>todo</a:t>
            </a:r>
            <a:r>
              <a:rPr lang="en-US" dirty="0"/>
              <a:t>)</a:t>
            </a:r>
          </a:p>
          <a:p>
            <a:r>
              <a:rPr lang="en-US" dirty="0"/>
              <a:t>Memory consumption (analysis </a:t>
            </a:r>
            <a:r>
              <a:rPr lang="en-US" dirty="0" err="1"/>
              <a:t>todo</a:t>
            </a:r>
            <a:r>
              <a:rPr lang="en-US" dirty="0"/>
              <a:t>)</a:t>
            </a:r>
          </a:p>
          <a:p>
            <a:r>
              <a:rPr lang="en-US" dirty="0"/>
              <a:t>GPU memory consumption (analysis </a:t>
            </a:r>
            <a:r>
              <a:rPr lang="en-US" dirty="0" err="1"/>
              <a:t>todo</a:t>
            </a:r>
            <a:r>
              <a:rPr lang="en-US" dirty="0"/>
              <a:t>)</a:t>
            </a:r>
          </a:p>
          <a:p>
            <a:r>
              <a:rPr lang="en-US" dirty="0"/>
              <a:t>Analysis: Reinforcement learning? Or just heuristics?</a:t>
            </a:r>
          </a:p>
          <a:p>
            <a:r>
              <a:rPr lang="en-US" dirty="0"/>
              <a:t>However, </a:t>
            </a:r>
            <a:r>
              <a:rPr lang="en-US" b="1" dirty="0"/>
              <a:t>can detect deadlocks</a:t>
            </a:r>
            <a:r>
              <a:rPr lang="en-US" dirty="0"/>
              <a:t> – both </a:t>
            </a:r>
            <a:r>
              <a:rPr lang="en-US" b="1" dirty="0"/>
              <a:t>active</a:t>
            </a:r>
            <a:r>
              <a:rPr lang="en-US" dirty="0"/>
              <a:t> (i.e. spinning at MPI collective) and </a:t>
            </a:r>
            <a:r>
              <a:rPr lang="en-US" b="1" dirty="0"/>
              <a:t>passive</a:t>
            </a:r>
            <a:r>
              <a:rPr lang="en-US" dirty="0"/>
              <a:t> (i.e. waiting for mutex)</a:t>
            </a:r>
          </a:p>
        </p:txBody>
      </p:sp>
    </p:spTree>
    <p:extLst>
      <p:ext uri="{BB962C8B-B14F-4D97-AF65-F5344CB8AC3E}">
        <p14:creationId xmlns:p14="http://schemas.microsoft.com/office/powerpoint/2010/main" val="169624230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ADA4-371B-4F34-98DB-24C31B975203}"/>
              </a:ext>
            </a:extLst>
          </p:cNvPr>
          <p:cNvSpPr>
            <a:spLocks noGrp="1"/>
          </p:cNvSpPr>
          <p:nvPr>
            <p:ph type="ctrTitle"/>
          </p:nvPr>
        </p:nvSpPr>
        <p:spPr/>
        <p:txBody>
          <a:bodyPr/>
          <a:lstStyle/>
          <a:p>
            <a:r>
              <a:rPr lang="en-US" dirty="0"/>
              <a:t>Evaluation / Example usage</a:t>
            </a:r>
          </a:p>
        </p:txBody>
      </p:sp>
      <p:pic>
        <p:nvPicPr>
          <p:cNvPr id="4" name="Picture 3">
            <a:extLst>
              <a:ext uri="{FF2B5EF4-FFF2-40B4-BE49-F238E27FC236}">
                <a16:creationId xmlns:a16="http://schemas.microsoft.com/office/drawing/2014/main" id="{4610F301-C4B5-75A6-57B1-47C329A7FD1D}"/>
              </a:ext>
            </a:extLst>
          </p:cNvPr>
          <p:cNvPicPr>
            <a:picLocks noChangeAspect="1"/>
          </p:cNvPicPr>
          <p:nvPr/>
        </p:nvPicPr>
        <p:blipFill>
          <a:blip r:embed="rId3"/>
          <a:stretch>
            <a:fillRect/>
          </a:stretch>
        </p:blipFill>
        <p:spPr>
          <a:xfrm>
            <a:off x="307584" y="1447086"/>
            <a:ext cx="7772400" cy="2820222"/>
          </a:xfrm>
          <a:prstGeom prst="rect">
            <a:avLst/>
          </a:prstGeom>
        </p:spPr>
      </p:pic>
      <p:pic>
        <p:nvPicPr>
          <p:cNvPr id="5" name="Picture 4">
            <a:extLst>
              <a:ext uri="{FF2B5EF4-FFF2-40B4-BE49-F238E27FC236}">
                <a16:creationId xmlns:a16="http://schemas.microsoft.com/office/drawing/2014/main" id="{BED4E957-118C-8F98-F1FB-BD75B812D5A8}"/>
              </a:ext>
            </a:extLst>
          </p:cNvPr>
          <p:cNvPicPr>
            <a:picLocks noChangeAspect="1"/>
          </p:cNvPicPr>
          <p:nvPr/>
        </p:nvPicPr>
        <p:blipFill rotWithShape="1">
          <a:blip r:embed="rId4"/>
          <a:srcRect t="3369"/>
          <a:stretch/>
        </p:blipFill>
        <p:spPr>
          <a:xfrm>
            <a:off x="8079984" y="1447086"/>
            <a:ext cx="3903824" cy="3097536"/>
          </a:xfrm>
          <a:prstGeom prst="rect">
            <a:avLst/>
          </a:prstGeom>
        </p:spPr>
      </p:pic>
      <p:sp>
        <p:nvSpPr>
          <p:cNvPr id="6" name="TextBox 5">
            <a:extLst>
              <a:ext uri="{FF2B5EF4-FFF2-40B4-BE49-F238E27FC236}">
                <a16:creationId xmlns:a16="http://schemas.microsoft.com/office/drawing/2014/main" id="{E967E6EC-4434-F1BB-8250-CEBFE560B17E}"/>
              </a:ext>
            </a:extLst>
          </p:cNvPr>
          <p:cNvSpPr txBox="1"/>
          <p:nvPr/>
        </p:nvSpPr>
        <p:spPr>
          <a:xfrm>
            <a:off x="328132" y="780843"/>
            <a:ext cx="11400878" cy="369332"/>
          </a:xfrm>
          <a:prstGeom prst="rect">
            <a:avLst/>
          </a:prstGeom>
          <a:noFill/>
        </p:spPr>
        <p:txBody>
          <a:bodyPr wrap="none" rtlCol="0">
            <a:spAutoFit/>
          </a:bodyPr>
          <a:lstStyle/>
          <a:p>
            <a:r>
              <a:rPr lang="en-US" dirty="0" err="1">
                <a:latin typeface="Source Sans Pro" panose="020B0503030403020204" pitchFamily="34" charset="0"/>
                <a:ea typeface="Source Sans Pro" panose="020B0503030403020204" pitchFamily="34" charset="0"/>
              </a:rPr>
              <a:t>MPI+OpenMP</a:t>
            </a:r>
            <a:r>
              <a:rPr lang="en-US" dirty="0">
                <a:latin typeface="Source Sans Pro" panose="020B0503030403020204" pitchFamily="34" charset="0"/>
                <a:ea typeface="Source Sans Pro" panose="020B0503030403020204" pitchFamily="34" charset="0"/>
              </a:rPr>
              <a:t> version of </a:t>
            </a:r>
            <a:r>
              <a:rPr lang="en-US" dirty="0" err="1">
                <a:latin typeface="Source Sans Pro" panose="020B0503030403020204" pitchFamily="34" charset="0"/>
                <a:ea typeface="Source Sans Pro" panose="020B0503030403020204" pitchFamily="34" charset="0"/>
              </a:rPr>
              <a:t>miniQMC</a:t>
            </a:r>
            <a:r>
              <a:rPr lang="en-US" dirty="0">
                <a:latin typeface="Source Sans Pro" panose="020B0503030403020204" pitchFamily="34" charset="0"/>
                <a:ea typeface="Source Sans Pro" panose="020B0503030403020204" pitchFamily="34" charset="0"/>
              </a:rPr>
              <a:t> on Frontier, 8 processes, 7 threads (64 cores, 1 thread per core, 8 cores reserved)</a:t>
            </a:r>
          </a:p>
        </p:txBody>
      </p:sp>
      <p:sp>
        <p:nvSpPr>
          <p:cNvPr id="7" name="TextBox 6">
            <a:extLst>
              <a:ext uri="{FF2B5EF4-FFF2-40B4-BE49-F238E27FC236}">
                <a16:creationId xmlns:a16="http://schemas.microsoft.com/office/drawing/2014/main" id="{223F972C-79CF-2194-D80C-D3A7880E2CDB}"/>
              </a:ext>
            </a:extLst>
          </p:cNvPr>
          <p:cNvSpPr txBox="1"/>
          <p:nvPr/>
        </p:nvSpPr>
        <p:spPr>
          <a:xfrm>
            <a:off x="267335" y="4364626"/>
            <a:ext cx="3640740" cy="584775"/>
          </a:xfrm>
          <a:prstGeom prst="rect">
            <a:avLst/>
          </a:prstGeom>
          <a:noFill/>
        </p:spPr>
        <p:txBody>
          <a:bodyPr wrap="none" rtlCol="0">
            <a:spAutoFit/>
          </a:bodyPr>
          <a:lstStyle/>
          <a:p>
            <a:r>
              <a:rPr lang="en-US" sz="1600" dirty="0">
                <a:effectLst/>
                <a:latin typeface="Courier New" panose="02070309020205020404" pitchFamily="49" charset="0"/>
                <a:cs typeface="Courier New" panose="02070309020205020404" pitchFamily="49" charset="0"/>
              </a:rPr>
              <a:t>export OMP_NUM_THREADS=7</a:t>
            </a:r>
          </a:p>
          <a:p>
            <a:r>
              <a:rPr lang="en-US" sz="1600" dirty="0" err="1">
                <a:effectLst/>
                <a:latin typeface="Courier New" panose="02070309020205020404" pitchFamily="49" charset="0"/>
                <a:cs typeface="Courier New" panose="02070309020205020404" pitchFamily="49" charset="0"/>
              </a:rPr>
              <a:t>srun</a:t>
            </a:r>
            <a:r>
              <a:rPr lang="en-US" sz="1600" dirty="0">
                <a:effectLst/>
                <a:latin typeface="Courier New" panose="02070309020205020404" pitchFamily="49" charset="0"/>
                <a:cs typeface="Courier New" panose="02070309020205020404" pitchFamily="49" charset="0"/>
              </a:rPr>
              <a:t> -n8 </a:t>
            </a:r>
            <a:r>
              <a:rPr lang="en-US" sz="1600" dirty="0" err="1">
                <a:effectLst/>
                <a:latin typeface="Courier New" panose="02070309020205020404" pitchFamily="49" charset="0"/>
                <a:cs typeface="Courier New" panose="02070309020205020404" pitchFamily="49" charset="0"/>
              </a:rPr>
              <a:t>zerosum-mpi</a:t>
            </a:r>
            <a:r>
              <a:rPr lang="en-US" sz="1600" dirty="0">
                <a:effectLst/>
                <a:latin typeface="Courier New" panose="02070309020205020404" pitchFamily="49" charset="0"/>
                <a:cs typeface="Courier New" panose="02070309020205020404" pitchFamily="49" charset="0"/>
              </a:rPr>
              <a:t> </a:t>
            </a:r>
            <a:r>
              <a:rPr lang="en-US" sz="1600" dirty="0" err="1">
                <a:effectLst/>
                <a:latin typeface="Courier New" panose="02070309020205020404" pitchFamily="49" charset="0"/>
                <a:cs typeface="Courier New" panose="02070309020205020404" pitchFamily="49" charset="0"/>
              </a:rPr>
              <a:t>miniqmc</a:t>
            </a:r>
            <a:endParaRPr lang="en-US" sz="1600"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3B585445-5806-2C8F-614F-970AB2DCBCAB}"/>
              </a:ext>
            </a:extLst>
          </p:cNvPr>
          <p:cNvSpPr txBox="1"/>
          <p:nvPr/>
        </p:nvSpPr>
        <p:spPr>
          <a:xfrm>
            <a:off x="4046733" y="4364626"/>
            <a:ext cx="4134465" cy="584775"/>
          </a:xfrm>
          <a:prstGeom prst="rect">
            <a:avLst/>
          </a:prstGeom>
          <a:noFill/>
        </p:spPr>
        <p:txBody>
          <a:bodyPr wrap="none" rtlCol="0">
            <a:spAutoFit/>
          </a:bodyPr>
          <a:lstStyle/>
          <a:p>
            <a:r>
              <a:rPr lang="en-US" sz="1600" dirty="0">
                <a:effectLst/>
                <a:latin typeface="Courier New" panose="02070309020205020404" pitchFamily="49" charset="0"/>
                <a:cs typeface="Courier New" panose="02070309020205020404" pitchFamily="49" charset="0"/>
              </a:rPr>
              <a:t>export OMP_NUM_THREADS=7</a:t>
            </a:r>
          </a:p>
          <a:p>
            <a:r>
              <a:rPr lang="en-US" sz="1600" dirty="0" err="1">
                <a:effectLst/>
                <a:latin typeface="Courier New" panose="02070309020205020404" pitchFamily="49" charset="0"/>
                <a:cs typeface="Courier New" panose="02070309020205020404" pitchFamily="49" charset="0"/>
              </a:rPr>
              <a:t>srun</a:t>
            </a:r>
            <a:r>
              <a:rPr lang="en-US" sz="1600" dirty="0">
                <a:effectLst/>
                <a:latin typeface="Courier New" panose="02070309020205020404" pitchFamily="49" charset="0"/>
                <a:cs typeface="Courier New" panose="02070309020205020404" pitchFamily="49" charset="0"/>
              </a:rPr>
              <a:t> -n8 </a:t>
            </a:r>
            <a:r>
              <a:rPr lang="en-US" sz="1600" b="1" dirty="0">
                <a:effectLst/>
                <a:latin typeface="Courier New" panose="02070309020205020404" pitchFamily="49" charset="0"/>
                <a:cs typeface="Courier New" panose="02070309020205020404" pitchFamily="49" charset="0"/>
              </a:rPr>
              <a:t>–c7 </a:t>
            </a:r>
            <a:r>
              <a:rPr lang="en-US" sz="1600" dirty="0" err="1">
                <a:effectLst/>
                <a:latin typeface="Courier New" panose="02070309020205020404" pitchFamily="49" charset="0"/>
                <a:cs typeface="Courier New" panose="02070309020205020404" pitchFamily="49" charset="0"/>
              </a:rPr>
              <a:t>zerosum-mpi</a:t>
            </a:r>
            <a:r>
              <a:rPr lang="en-US" sz="1600" dirty="0">
                <a:effectLst/>
                <a:latin typeface="Courier New" panose="02070309020205020404" pitchFamily="49" charset="0"/>
                <a:cs typeface="Courier New" panose="02070309020205020404" pitchFamily="49" charset="0"/>
              </a:rPr>
              <a:t> </a:t>
            </a:r>
            <a:r>
              <a:rPr lang="en-US" sz="1600" dirty="0" err="1">
                <a:effectLst/>
                <a:latin typeface="Courier New" panose="02070309020205020404" pitchFamily="49" charset="0"/>
                <a:cs typeface="Courier New" panose="02070309020205020404" pitchFamily="49" charset="0"/>
              </a:rPr>
              <a:t>miniqmc</a:t>
            </a:r>
            <a:endParaRPr lang="en-US" sz="1600"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477BE1AD-3B78-DF7B-EB36-4321877D7C06}"/>
              </a:ext>
            </a:extLst>
          </p:cNvPr>
          <p:cNvSpPr txBox="1"/>
          <p:nvPr/>
        </p:nvSpPr>
        <p:spPr>
          <a:xfrm>
            <a:off x="7964663" y="4903629"/>
            <a:ext cx="4134465" cy="1077218"/>
          </a:xfrm>
          <a:prstGeom prst="rect">
            <a:avLst/>
          </a:prstGeom>
          <a:noFill/>
        </p:spPr>
        <p:txBody>
          <a:bodyPr wrap="none" rtlCol="0">
            <a:spAutoFit/>
          </a:bodyPr>
          <a:lstStyle/>
          <a:p>
            <a:r>
              <a:rPr lang="en-US" sz="1600" dirty="0">
                <a:effectLst/>
                <a:latin typeface="Courier New" panose="02070309020205020404" pitchFamily="49" charset="0"/>
                <a:cs typeface="Courier New" panose="02070309020205020404" pitchFamily="49" charset="0"/>
              </a:rPr>
              <a:t>export OMP_NUM_THREADS=7</a:t>
            </a:r>
          </a:p>
          <a:p>
            <a:r>
              <a:rPr lang="en-US" sz="1600" b="1" dirty="0">
                <a:effectLst/>
                <a:latin typeface="Courier New" panose="02070309020205020404" pitchFamily="49" charset="0"/>
                <a:cs typeface="Courier New" panose="02070309020205020404" pitchFamily="49" charset="0"/>
              </a:rPr>
              <a:t>export OMP_PROC_BIND=spread</a:t>
            </a:r>
          </a:p>
          <a:p>
            <a:r>
              <a:rPr lang="en-US" sz="1600" b="1" dirty="0">
                <a:latin typeface="Courier New" panose="02070309020205020404" pitchFamily="49" charset="0"/>
                <a:cs typeface="Courier New" panose="02070309020205020404" pitchFamily="49" charset="0"/>
              </a:rPr>
              <a:t>export OMP_PLACES=cores</a:t>
            </a:r>
          </a:p>
          <a:p>
            <a:r>
              <a:rPr lang="en-US" sz="1600" dirty="0" err="1">
                <a:effectLst/>
                <a:latin typeface="Courier New" panose="02070309020205020404" pitchFamily="49" charset="0"/>
                <a:cs typeface="Courier New" panose="02070309020205020404" pitchFamily="49" charset="0"/>
              </a:rPr>
              <a:t>srun</a:t>
            </a:r>
            <a:r>
              <a:rPr lang="en-US" sz="1600" dirty="0">
                <a:effectLst/>
                <a:latin typeface="Courier New" panose="02070309020205020404" pitchFamily="49" charset="0"/>
                <a:cs typeface="Courier New" panose="02070309020205020404" pitchFamily="49" charset="0"/>
              </a:rPr>
              <a:t> -n8 </a:t>
            </a:r>
            <a:r>
              <a:rPr lang="en-US" sz="1600" b="1" dirty="0">
                <a:effectLst/>
                <a:latin typeface="Courier New" panose="02070309020205020404" pitchFamily="49" charset="0"/>
                <a:cs typeface="Courier New" panose="02070309020205020404" pitchFamily="49" charset="0"/>
              </a:rPr>
              <a:t>–c7</a:t>
            </a:r>
            <a:r>
              <a:rPr lang="en-US" sz="1600" dirty="0">
                <a:effectLst/>
                <a:latin typeface="Courier New" panose="02070309020205020404" pitchFamily="49" charset="0"/>
                <a:cs typeface="Courier New" panose="02070309020205020404" pitchFamily="49" charset="0"/>
              </a:rPr>
              <a:t> </a:t>
            </a:r>
            <a:r>
              <a:rPr lang="en-US" sz="1600" dirty="0" err="1">
                <a:effectLst/>
                <a:latin typeface="Courier New" panose="02070309020205020404" pitchFamily="49" charset="0"/>
                <a:cs typeface="Courier New" panose="02070309020205020404" pitchFamily="49" charset="0"/>
              </a:rPr>
              <a:t>zerosum-mpi</a:t>
            </a:r>
            <a:r>
              <a:rPr lang="en-US" sz="1600" dirty="0">
                <a:effectLst/>
                <a:latin typeface="Courier New" panose="02070309020205020404" pitchFamily="49" charset="0"/>
                <a:cs typeface="Courier New" panose="02070309020205020404" pitchFamily="49" charset="0"/>
              </a:rPr>
              <a:t> </a:t>
            </a:r>
            <a:r>
              <a:rPr lang="en-US" sz="1600" dirty="0" err="1">
                <a:effectLst/>
                <a:latin typeface="Courier New" panose="02070309020205020404" pitchFamily="49" charset="0"/>
                <a:cs typeface="Courier New" panose="02070309020205020404" pitchFamily="49" charset="0"/>
              </a:rPr>
              <a:t>miniqmc</a:t>
            </a:r>
            <a:endParaRPr lang="en-US" sz="1600" dirty="0">
              <a:latin typeface="Courier New" panose="02070309020205020404" pitchFamily="49" charset="0"/>
              <a:cs typeface="Courier New" panose="02070309020205020404" pitchFamily="49" charset="0"/>
            </a:endParaRPr>
          </a:p>
        </p:txBody>
      </p:sp>
      <p:cxnSp>
        <p:nvCxnSpPr>
          <p:cNvPr id="13" name="Straight Arrow Connector 12">
            <a:extLst>
              <a:ext uri="{FF2B5EF4-FFF2-40B4-BE49-F238E27FC236}">
                <a16:creationId xmlns:a16="http://schemas.microsoft.com/office/drawing/2014/main" id="{F5E6B6B7-CBEE-8FD5-A0A0-6D2932A1ADBA}"/>
              </a:ext>
            </a:extLst>
          </p:cNvPr>
          <p:cNvCxnSpPr/>
          <p:nvPr/>
        </p:nvCxnSpPr>
        <p:spPr>
          <a:xfrm>
            <a:off x="2499628" y="137387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94400C-F859-7DD1-69EF-7567E7F8ED4D}"/>
              </a:ext>
            </a:extLst>
          </p:cNvPr>
          <p:cNvCxnSpPr/>
          <p:nvPr/>
        </p:nvCxnSpPr>
        <p:spPr>
          <a:xfrm>
            <a:off x="3420027" y="1377381"/>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72E502-5147-C2DD-6229-E1B8DCD888BB}"/>
              </a:ext>
            </a:extLst>
          </p:cNvPr>
          <p:cNvCxnSpPr/>
          <p:nvPr/>
        </p:nvCxnSpPr>
        <p:spPr>
          <a:xfrm>
            <a:off x="6432292" y="1354950"/>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C1980A5-85E2-8E65-2BD6-DFBDFCFFED99}"/>
              </a:ext>
            </a:extLst>
          </p:cNvPr>
          <p:cNvCxnSpPr/>
          <p:nvPr/>
        </p:nvCxnSpPr>
        <p:spPr>
          <a:xfrm>
            <a:off x="7256138" y="1360278"/>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5014A6-B21C-6083-A213-5C91D8159CF6}"/>
              </a:ext>
            </a:extLst>
          </p:cNvPr>
          <p:cNvCxnSpPr/>
          <p:nvPr/>
        </p:nvCxnSpPr>
        <p:spPr>
          <a:xfrm>
            <a:off x="5969001" y="1377682"/>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5A2176-3D65-FEAD-5356-38F7E0C83172}"/>
              </a:ext>
            </a:extLst>
          </p:cNvPr>
          <p:cNvCxnSpPr/>
          <p:nvPr/>
        </p:nvCxnSpPr>
        <p:spPr>
          <a:xfrm>
            <a:off x="2087705" y="136959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C53F19-5BB3-0147-5406-0EF25060B1B3}"/>
              </a:ext>
            </a:extLst>
          </p:cNvPr>
          <p:cNvCxnSpPr/>
          <p:nvPr/>
        </p:nvCxnSpPr>
        <p:spPr>
          <a:xfrm>
            <a:off x="11114460" y="1348565"/>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44227F-9E51-9BF3-5F45-0DA771E8B899}"/>
              </a:ext>
            </a:extLst>
          </p:cNvPr>
          <p:cNvCxnSpPr/>
          <p:nvPr/>
        </p:nvCxnSpPr>
        <p:spPr>
          <a:xfrm>
            <a:off x="9860105" y="136959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44BAEE-BFEF-6E4A-3F4B-2A7D54206FE5}"/>
              </a:ext>
            </a:extLst>
          </p:cNvPr>
          <p:cNvSpPr txBox="1"/>
          <p:nvPr/>
        </p:nvSpPr>
        <p:spPr>
          <a:xfrm>
            <a:off x="3839586" y="6187311"/>
            <a:ext cx="4512828" cy="369332"/>
          </a:xfrm>
          <a:prstGeom prst="rect">
            <a:avLst/>
          </a:prstGeom>
          <a:noFill/>
        </p:spPr>
        <p:txBody>
          <a:bodyPr wrap="square" rtlCol="0">
            <a:spAutoFit/>
          </a:bodyPr>
          <a:lstStyle/>
          <a:p>
            <a:r>
              <a:rPr lang="en-US" i="1" dirty="0">
                <a:latin typeface="Source Sans Pro" panose="020B0503030403020204" pitchFamily="34" charset="0"/>
                <a:ea typeface="Source Sans Pro" panose="020B0503030403020204" pitchFamily="34" charset="0"/>
              </a:rPr>
              <a:t>Note: </a:t>
            </a:r>
            <a:r>
              <a:rPr lang="en-US" i="1" dirty="0" err="1">
                <a:latin typeface="Source Sans Pro" panose="020B0503030403020204" pitchFamily="34" charset="0"/>
                <a:ea typeface="Source Sans Pro" panose="020B0503030403020204" pitchFamily="34" charset="0"/>
              </a:rPr>
              <a:t>stime</a:t>
            </a:r>
            <a:r>
              <a:rPr lang="en-US" i="1" dirty="0">
                <a:latin typeface="Source Sans Pro" panose="020B0503030403020204" pitchFamily="34" charset="0"/>
                <a:ea typeface="Source Sans Pro" panose="020B0503030403020204" pitchFamily="34" charset="0"/>
              </a:rPr>
              <a:t>/</a:t>
            </a:r>
            <a:r>
              <a:rPr lang="en-US" i="1" dirty="0" err="1">
                <a:latin typeface="Source Sans Pro" panose="020B0503030403020204" pitchFamily="34" charset="0"/>
                <a:ea typeface="Source Sans Pro" panose="020B0503030403020204" pitchFamily="34" charset="0"/>
              </a:rPr>
              <a:t>utime</a:t>
            </a:r>
            <a:r>
              <a:rPr lang="en-US" i="1" dirty="0">
                <a:latin typeface="Source Sans Pro" panose="020B0503030403020204" pitchFamily="34" charset="0"/>
                <a:ea typeface="Source Sans Pro" panose="020B0503030403020204" pitchFamily="34" charset="0"/>
              </a:rPr>
              <a:t> reported as % of total time</a:t>
            </a:r>
          </a:p>
        </p:txBody>
      </p:sp>
      <p:cxnSp>
        <p:nvCxnSpPr>
          <p:cNvPr id="22" name="Straight Arrow Connector 21">
            <a:extLst>
              <a:ext uri="{FF2B5EF4-FFF2-40B4-BE49-F238E27FC236}">
                <a16:creationId xmlns:a16="http://schemas.microsoft.com/office/drawing/2014/main" id="{669827A0-3FFC-1B82-F9CD-DCAE7A139F8D}"/>
              </a:ext>
            </a:extLst>
          </p:cNvPr>
          <p:cNvCxnSpPr/>
          <p:nvPr/>
        </p:nvCxnSpPr>
        <p:spPr>
          <a:xfrm>
            <a:off x="10768781" y="1363973"/>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2440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5E7E-8FCC-F615-07ED-C43C2C96E7A1}"/>
              </a:ext>
            </a:extLst>
          </p:cNvPr>
          <p:cNvSpPr>
            <a:spLocks noGrp="1"/>
          </p:cNvSpPr>
          <p:nvPr>
            <p:ph type="ctrTitle"/>
          </p:nvPr>
        </p:nvSpPr>
        <p:spPr/>
        <p:txBody>
          <a:bodyPr/>
          <a:lstStyle/>
          <a:p>
            <a:r>
              <a:rPr lang="en-US" sz="3200" dirty="0"/>
              <a:t>Overhead – less than 0.5% in resource constrained example</a:t>
            </a:r>
          </a:p>
        </p:txBody>
      </p:sp>
      <p:pic>
        <p:nvPicPr>
          <p:cNvPr id="6" name="Picture 5">
            <a:extLst>
              <a:ext uri="{FF2B5EF4-FFF2-40B4-BE49-F238E27FC236}">
                <a16:creationId xmlns:a16="http://schemas.microsoft.com/office/drawing/2014/main" id="{BD7CD866-9273-93ED-FED3-C0F4E9BC7067}"/>
              </a:ext>
            </a:extLst>
          </p:cNvPr>
          <p:cNvPicPr>
            <a:picLocks noChangeAspect="1"/>
          </p:cNvPicPr>
          <p:nvPr/>
        </p:nvPicPr>
        <p:blipFill rotWithShape="1">
          <a:blip r:embed="rId3"/>
          <a:srcRect b="46253"/>
          <a:stretch/>
        </p:blipFill>
        <p:spPr>
          <a:xfrm>
            <a:off x="1660780" y="787369"/>
            <a:ext cx="8870440" cy="4457079"/>
          </a:xfrm>
          <a:prstGeom prst="rect">
            <a:avLst/>
          </a:prstGeom>
        </p:spPr>
      </p:pic>
      <p:sp>
        <p:nvSpPr>
          <p:cNvPr id="7" name="TextBox 6">
            <a:extLst>
              <a:ext uri="{FF2B5EF4-FFF2-40B4-BE49-F238E27FC236}">
                <a16:creationId xmlns:a16="http://schemas.microsoft.com/office/drawing/2014/main" id="{EB8F5633-7450-4D4E-64CE-0AC7722D9F60}"/>
              </a:ext>
            </a:extLst>
          </p:cNvPr>
          <p:cNvSpPr txBox="1"/>
          <p:nvPr/>
        </p:nvSpPr>
        <p:spPr>
          <a:xfrm>
            <a:off x="82193" y="5199846"/>
            <a:ext cx="12109807" cy="738664"/>
          </a:xfrm>
          <a:prstGeom prst="rect">
            <a:avLst/>
          </a:prstGeom>
          <a:noFill/>
        </p:spPr>
        <p:txBody>
          <a:bodyPr wrap="square" rtlCol="0">
            <a:spAutoFit/>
          </a:bodyPr>
          <a:lstStyle/>
          <a:p>
            <a:r>
              <a:rPr lang="en-US" sz="1400" dirty="0" err="1">
                <a:latin typeface="Source Sans Pro" panose="020B0503030403020204" pitchFamily="34" charset="0"/>
                <a:ea typeface="Source Sans Pro" panose="020B0503030403020204" pitchFamily="34" charset="0"/>
              </a:rPr>
              <a:t>miniQMC</a:t>
            </a:r>
            <a:r>
              <a:rPr lang="en-US" sz="1400" dirty="0">
                <a:latin typeface="Source Sans Pro" panose="020B0503030403020204" pitchFamily="34" charset="0"/>
                <a:ea typeface="Source Sans Pro" panose="020B0503030403020204" pitchFamily="34" charset="0"/>
              </a:rPr>
              <a:t> time distributions executed 10 times using one OpenMP thread per core (left). In this comparison, the distribution of times with </a:t>
            </a:r>
            <a:r>
              <a:rPr lang="en-US" sz="1400" dirty="0" err="1">
                <a:latin typeface="Source Sans Pro" panose="020B0503030403020204" pitchFamily="34" charset="0"/>
                <a:ea typeface="Source Sans Pro" panose="020B0503030403020204" pitchFamily="34" charset="0"/>
              </a:rPr>
              <a:t>ZeroSum</a:t>
            </a:r>
            <a:r>
              <a:rPr lang="en-US" sz="1400" dirty="0">
                <a:latin typeface="Source Sans Pro" panose="020B0503030403020204" pitchFamily="34" charset="0"/>
                <a:ea typeface="Source Sans Pro" panose="020B0503030403020204" pitchFamily="34" charset="0"/>
              </a:rPr>
              <a:t> is noisier, but there is no significant observation of measurable overhead. The right figure shows the time distributions using two OpenMP threads per core. In this comparison, the distribution of times with </a:t>
            </a:r>
            <a:r>
              <a:rPr lang="en-US" sz="1400" dirty="0" err="1">
                <a:latin typeface="Source Sans Pro" panose="020B0503030403020204" pitchFamily="34" charset="0"/>
                <a:ea typeface="Source Sans Pro" panose="020B0503030403020204" pitchFamily="34" charset="0"/>
              </a:rPr>
              <a:t>ZeroSum</a:t>
            </a:r>
            <a:r>
              <a:rPr lang="en-US" sz="1400" dirty="0">
                <a:latin typeface="Source Sans Pro" panose="020B0503030403020204" pitchFamily="34" charset="0"/>
                <a:ea typeface="Source Sans Pro" panose="020B0503030403020204" pitchFamily="34" charset="0"/>
              </a:rPr>
              <a:t> is both noisier and longer tailed, and does show an observation of overhead, averaging about 0.2752 seconds, or 0.5%.</a:t>
            </a:r>
          </a:p>
        </p:txBody>
      </p:sp>
      <p:cxnSp>
        <p:nvCxnSpPr>
          <p:cNvPr id="8" name="Straight Connector 7">
            <a:extLst>
              <a:ext uri="{FF2B5EF4-FFF2-40B4-BE49-F238E27FC236}">
                <a16:creationId xmlns:a16="http://schemas.microsoft.com/office/drawing/2014/main" id="{B41BEEDA-9AD3-CC3C-BBD6-70C0BA05D635}"/>
              </a:ext>
            </a:extLst>
          </p:cNvPr>
          <p:cNvCxnSpPr/>
          <p:nvPr/>
        </p:nvCxnSpPr>
        <p:spPr>
          <a:xfrm>
            <a:off x="2897579" y="1721922"/>
            <a:ext cx="119940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D4A95C-F17F-E964-3681-C69C0F887F2D}"/>
              </a:ext>
            </a:extLst>
          </p:cNvPr>
          <p:cNvCxnSpPr/>
          <p:nvPr/>
        </p:nvCxnSpPr>
        <p:spPr>
          <a:xfrm>
            <a:off x="7135091" y="1721922"/>
            <a:ext cx="119940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697003"/>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A3DC-CC0C-2F0C-09E0-F607B632B53C}"/>
              </a:ext>
            </a:extLst>
          </p:cNvPr>
          <p:cNvSpPr>
            <a:spLocks noGrp="1"/>
          </p:cNvSpPr>
          <p:nvPr>
            <p:ph type="ctrTitle"/>
          </p:nvPr>
        </p:nvSpPr>
        <p:spPr/>
        <p:txBody>
          <a:bodyPr/>
          <a:lstStyle/>
          <a:p>
            <a:r>
              <a:rPr lang="en-US" dirty="0"/>
              <a:t>Who am I?</a:t>
            </a:r>
          </a:p>
        </p:txBody>
      </p:sp>
      <p:sp>
        <p:nvSpPr>
          <p:cNvPr id="3" name="Text Placeholder 2">
            <a:extLst>
              <a:ext uri="{FF2B5EF4-FFF2-40B4-BE49-F238E27FC236}">
                <a16:creationId xmlns:a16="http://schemas.microsoft.com/office/drawing/2014/main" id="{D1EFAB31-1661-2B25-1D3D-6ED0C7359188}"/>
              </a:ext>
            </a:extLst>
          </p:cNvPr>
          <p:cNvSpPr>
            <a:spLocks noGrp="1"/>
          </p:cNvSpPr>
          <p:nvPr>
            <p:ph type="body" sz="quarter" idx="10"/>
          </p:nvPr>
        </p:nvSpPr>
        <p:spPr/>
        <p:txBody>
          <a:bodyPr/>
          <a:lstStyle/>
          <a:p>
            <a:r>
              <a:rPr lang="en-US" dirty="0"/>
              <a:t>Working in HPC space since ~2003</a:t>
            </a:r>
          </a:p>
          <a:p>
            <a:r>
              <a:rPr lang="en-US" dirty="0"/>
              <a:t>Mostly performance tools for US DOE grants/projects</a:t>
            </a:r>
          </a:p>
          <a:p>
            <a:pPr lvl="1"/>
            <a:r>
              <a:rPr lang="en-US" dirty="0" err="1"/>
              <a:t>SciDAC</a:t>
            </a:r>
            <a:r>
              <a:rPr lang="en-US" dirty="0"/>
              <a:t> Institutes (PERC, PERI, SUPER, RAPIDS, RAPIDS2)</a:t>
            </a:r>
          </a:p>
          <a:p>
            <a:pPr lvl="1"/>
            <a:r>
              <a:rPr lang="en-US" dirty="0"/>
              <a:t>X-Stack program</a:t>
            </a:r>
          </a:p>
          <a:p>
            <a:pPr lvl="1"/>
            <a:r>
              <a:rPr lang="en-US" dirty="0"/>
              <a:t>ECP</a:t>
            </a:r>
          </a:p>
          <a:p>
            <a:r>
              <a:rPr lang="en-US" dirty="0"/>
              <a:t>Developing / maintaining TAU </a:t>
            </a:r>
            <a:r>
              <a:rPr lang="en-US" dirty="0">
                <a:hlinkClick r:id="rId2"/>
              </a:rPr>
              <a:t>https://tau.uoregon.edu</a:t>
            </a:r>
            <a:r>
              <a:rPr lang="en-US" dirty="0"/>
              <a:t> </a:t>
            </a:r>
          </a:p>
          <a:p>
            <a:pPr lvl="1"/>
            <a:r>
              <a:rPr lang="en-US" dirty="0"/>
              <a:t>Highly portable, scalable measurement/analysis for HPC</a:t>
            </a:r>
          </a:p>
          <a:p>
            <a:r>
              <a:rPr lang="en-US" dirty="0"/>
              <a:t>Designer / Developer of APEX  </a:t>
            </a:r>
            <a:r>
              <a:rPr lang="en-US" dirty="0">
                <a:hlinkClick r:id="rId3"/>
              </a:rPr>
              <a:t>https://github.com/UO-OACISS/apex</a:t>
            </a:r>
            <a:r>
              <a:rPr lang="en-US" dirty="0"/>
              <a:t> </a:t>
            </a:r>
          </a:p>
          <a:p>
            <a:pPr lvl="1"/>
            <a:r>
              <a:rPr lang="en-US" dirty="0"/>
              <a:t>Highly portable, scalable measurement/analysis for asynchronous HPC</a:t>
            </a:r>
          </a:p>
          <a:p>
            <a:r>
              <a:rPr lang="en-US" dirty="0"/>
              <a:t>Designer / Developer of </a:t>
            </a:r>
            <a:r>
              <a:rPr lang="en-US" dirty="0" err="1"/>
              <a:t>ZeroSum</a:t>
            </a:r>
            <a:r>
              <a:rPr lang="en-US" dirty="0"/>
              <a:t> (today’s talk)</a:t>
            </a:r>
          </a:p>
          <a:p>
            <a:pPr lvl="1"/>
            <a:r>
              <a:rPr lang="en-US" dirty="0"/>
              <a:t>User space monitoring</a:t>
            </a:r>
          </a:p>
        </p:txBody>
      </p:sp>
    </p:spTree>
    <p:extLst>
      <p:ext uri="{BB962C8B-B14F-4D97-AF65-F5344CB8AC3E}">
        <p14:creationId xmlns:p14="http://schemas.microsoft.com/office/powerpoint/2010/main" val="18200419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7B2E-590C-E4B8-72B1-30EEBBF92BE4}"/>
              </a:ext>
            </a:extLst>
          </p:cNvPr>
          <p:cNvSpPr>
            <a:spLocks noGrp="1"/>
          </p:cNvSpPr>
          <p:nvPr>
            <p:ph type="ctrTitle"/>
          </p:nvPr>
        </p:nvSpPr>
        <p:spPr/>
        <p:txBody>
          <a:bodyPr/>
          <a:lstStyle/>
          <a:p>
            <a:r>
              <a:rPr lang="en-US" sz="2800" dirty="0"/>
              <a:t>Summary views of collected data – 64 GCDs, XGC running on Frontier</a:t>
            </a:r>
          </a:p>
        </p:txBody>
      </p:sp>
      <p:pic>
        <p:nvPicPr>
          <p:cNvPr id="4" name="Picture 3">
            <a:extLst>
              <a:ext uri="{FF2B5EF4-FFF2-40B4-BE49-F238E27FC236}">
                <a16:creationId xmlns:a16="http://schemas.microsoft.com/office/drawing/2014/main" id="{32509A39-8D5F-E0CB-878B-DA12642F9830}"/>
              </a:ext>
            </a:extLst>
          </p:cNvPr>
          <p:cNvPicPr>
            <a:picLocks noChangeAspect="1"/>
          </p:cNvPicPr>
          <p:nvPr/>
        </p:nvPicPr>
        <p:blipFill>
          <a:blip r:embed="rId3"/>
          <a:stretch>
            <a:fillRect/>
          </a:stretch>
        </p:blipFill>
        <p:spPr>
          <a:xfrm>
            <a:off x="419100" y="951128"/>
            <a:ext cx="3633858" cy="2514600"/>
          </a:xfrm>
          <a:prstGeom prst="rect">
            <a:avLst/>
          </a:prstGeom>
        </p:spPr>
      </p:pic>
      <p:pic>
        <p:nvPicPr>
          <p:cNvPr id="6" name="Picture 5">
            <a:extLst>
              <a:ext uri="{FF2B5EF4-FFF2-40B4-BE49-F238E27FC236}">
                <a16:creationId xmlns:a16="http://schemas.microsoft.com/office/drawing/2014/main" id="{B6804D2F-7791-DCC9-6823-84DCD3861D05}"/>
              </a:ext>
            </a:extLst>
          </p:cNvPr>
          <p:cNvPicPr>
            <a:picLocks noChangeAspect="1"/>
          </p:cNvPicPr>
          <p:nvPr/>
        </p:nvPicPr>
        <p:blipFill>
          <a:blip r:embed="rId4"/>
          <a:srcRect/>
          <a:stretch/>
        </p:blipFill>
        <p:spPr>
          <a:xfrm>
            <a:off x="419100" y="3552510"/>
            <a:ext cx="3589088" cy="2483619"/>
          </a:xfrm>
          <a:prstGeom prst="rect">
            <a:avLst/>
          </a:prstGeom>
        </p:spPr>
      </p:pic>
      <p:pic>
        <p:nvPicPr>
          <p:cNvPr id="8" name="Picture 7">
            <a:extLst>
              <a:ext uri="{FF2B5EF4-FFF2-40B4-BE49-F238E27FC236}">
                <a16:creationId xmlns:a16="http://schemas.microsoft.com/office/drawing/2014/main" id="{33EE9247-8F72-9649-C868-7E9E04BC758C}"/>
              </a:ext>
            </a:extLst>
          </p:cNvPr>
          <p:cNvPicPr>
            <a:picLocks noChangeAspect="1"/>
          </p:cNvPicPr>
          <p:nvPr/>
        </p:nvPicPr>
        <p:blipFill>
          <a:blip r:embed="rId5"/>
          <a:stretch>
            <a:fillRect/>
          </a:stretch>
        </p:blipFill>
        <p:spPr>
          <a:xfrm>
            <a:off x="4312648" y="3537020"/>
            <a:ext cx="3589088" cy="2514600"/>
          </a:xfrm>
          <a:prstGeom prst="rect">
            <a:avLst/>
          </a:prstGeom>
        </p:spPr>
      </p:pic>
      <p:pic>
        <p:nvPicPr>
          <p:cNvPr id="10" name="Picture 9">
            <a:extLst>
              <a:ext uri="{FF2B5EF4-FFF2-40B4-BE49-F238E27FC236}">
                <a16:creationId xmlns:a16="http://schemas.microsoft.com/office/drawing/2014/main" id="{DEB002E7-A561-30E1-355E-E3CB04D8B342}"/>
              </a:ext>
            </a:extLst>
          </p:cNvPr>
          <p:cNvPicPr>
            <a:picLocks noChangeAspect="1"/>
          </p:cNvPicPr>
          <p:nvPr/>
        </p:nvPicPr>
        <p:blipFill>
          <a:blip r:embed="rId6"/>
          <a:stretch>
            <a:fillRect/>
          </a:stretch>
        </p:blipFill>
        <p:spPr>
          <a:xfrm>
            <a:off x="4290263" y="951128"/>
            <a:ext cx="3611473" cy="2514600"/>
          </a:xfrm>
          <a:prstGeom prst="rect">
            <a:avLst/>
          </a:prstGeom>
        </p:spPr>
      </p:pic>
      <p:pic>
        <p:nvPicPr>
          <p:cNvPr id="12" name="Picture 11">
            <a:extLst>
              <a:ext uri="{FF2B5EF4-FFF2-40B4-BE49-F238E27FC236}">
                <a16:creationId xmlns:a16="http://schemas.microsoft.com/office/drawing/2014/main" id="{D1848900-7A4C-3ECF-02FA-1A733E502D26}"/>
              </a:ext>
            </a:extLst>
          </p:cNvPr>
          <p:cNvPicPr>
            <a:picLocks noChangeAspect="1"/>
          </p:cNvPicPr>
          <p:nvPr/>
        </p:nvPicPr>
        <p:blipFill>
          <a:blip r:embed="rId7"/>
          <a:stretch>
            <a:fillRect/>
          </a:stretch>
        </p:blipFill>
        <p:spPr>
          <a:xfrm>
            <a:off x="8139042" y="3537020"/>
            <a:ext cx="3633858" cy="2514600"/>
          </a:xfrm>
          <a:prstGeom prst="rect">
            <a:avLst/>
          </a:prstGeom>
        </p:spPr>
      </p:pic>
      <p:pic>
        <p:nvPicPr>
          <p:cNvPr id="14" name="Picture 13">
            <a:extLst>
              <a:ext uri="{FF2B5EF4-FFF2-40B4-BE49-F238E27FC236}">
                <a16:creationId xmlns:a16="http://schemas.microsoft.com/office/drawing/2014/main" id="{E78A871A-F4CB-EF6B-8E00-F55141071F5E}"/>
              </a:ext>
            </a:extLst>
          </p:cNvPr>
          <p:cNvPicPr>
            <a:picLocks noChangeAspect="1"/>
          </p:cNvPicPr>
          <p:nvPr/>
        </p:nvPicPr>
        <p:blipFill>
          <a:blip r:embed="rId8"/>
          <a:srcRect/>
          <a:stretch/>
        </p:blipFill>
        <p:spPr>
          <a:xfrm>
            <a:off x="8183813" y="951128"/>
            <a:ext cx="3589087" cy="2514600"/>
          </a:xfrm>
          <a:prstGeom prst="rect">
            <a:avLst/>
          </a:prstGeom>
        </p:spPr>
      </p:pic>
    </p:spTree>
    <p:extLst>
      <p:ext uri="{BB962C8B-B14F-4D97-AF65-F5344CB8AC3E}">
        <p14:creationId xmlns:p14="http://schemas.microsoft.com/office/powerpoint/2010/main" val="424965806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6EFE-9851-5FAE-1545-CA5AEFBF57CE}"/>
              </a:ext>
            </a:extLst>
          </p:cNvPr>
          <p:cNvSpPr>
            <a:spLocks noGrp="1"/>
          </p:cNvSpPr>
          <p:nvPr>
            <p:ph type="ctrTitle"/>
          </p:nvPr>
        </p:nvSpPr>
        <p:spPr/>
        <p:txBody>
          <a:bodyPr/>
          <a:lstStyle/>
          <a:p>
            <a:r>
              <a:rPr lang="en-US" sz="2800" dirty="0"/>
              <a:t>Summary views of collected data – 896 HWTs, XGC running on Frontier</a:t>
            </a:r>
          </a:p>
        </p:txBody>
      </p:sp>
      <p:pic>
        <p:nvPicPr>
          <p:cNvPr id="4" name="Picture 3">
            <a:extLst>
              <a:ext uri="{FF2B5EF4-FFF2-40B4-BE49-F238E27FC236}">
                <a16:creationId xmlns:a16="http://schemas.microsoft.com/office/drawing/2014/main" id="{0FCCF9D9-CB43-260C-DB8A-04002B6654B0}"/>
              </a:ext>
            </a:extLst>
          </p:cNvPr>
          <p:cNvPicPr>
            <a:picLocks noChangeAspect="1"/>
          </p:cNvPicPr>
          <p:nvPr/>
        </p:nvPicPr>
        <p:blipFill>
          <a:blip r:embed="rId3"/>
          <a:stretch>
            <a:fillRect/>
          </a:stretch>
        </p:blipFill>
        <p:spPr>
          <a:xfrm>
            <a:off x="8163755" y="996950"/>
            <a:ext cx="3633858" cy="2514600"/>
          </a:xfrm>
          <a:prstGeom prst="rect">
            <a:avLst/>
          </a:prstGeom>
        </p:spPr>
      </p:pic>
      <p:pic>
        <p:nvPicPr>
          <p:cNvPr id="6" name="Picture 5">
            <a:extLst>
              <a:ext uri="{FF2B5EF4-FFF2-40B4-BE49-F238E27FC236}">
                <a16:creationId xmlns:a16="http://schemas.microsoft.com/office/drawing/2014/main" id="{D650BF2B-51B5-BB4D-0DAE-412483C7FE83}"/>
              </a:ext>
            </a:extLst>
          </p:cNvPr>
          <p:cNvPicPr>
            <a:picLocks noChangeAspect="1"/>
          </p:cNvPicPr>
          <p:nvPr/>
        </p:nvPicPr>
        <p:blipFill>
          <a:blip r:embed="rId4"/>
          <a:stretch>
            <a:fillRect/>
          </a:stretch>
        </p:blipFill>
        <p:spPr>
          <a:xfrm>
            <a:off x="4279071" y="1021233"/>
            <a:ext cx="3633858" cy="2514600"/>
          </a:xfrm>
          <a:prstGeom prst="rect">
            <a:avLst/>
          </a:prstGeom>
        </p:spPr>
      </p:pic>
      <p:pic>
        <p:nvPicPr>
          <p:cNvPr id="8" name="Picture 7">
            <a:extLst>
              <a:ext uri="{FF2B5EF4-FFF2-40B4-BE49-F238E27FC236}">
                <a16:creationId xmlns:a16="http://schemas.microsoft.com/office/drawing/2014/main" id="{F9506964-1897-A83C-00FE-8FF95922ABEE}"/>
              </a:ext>
            </a:extLst>
          </p:cNvPr>
          <p:cNvPicPr>
            <a:picLocks noChangeAspect="1"/>
          </p:cNvPicPr>
          <p:nvPr/>
        </p:nvPicPr>
        <p:blipFill>
          <a:blip r:embed="rId5"/>
          <a:stretch>
            <a:fillRect/>
          </a:stretch>
        </p:blipFill>
        <p:spPr>
          <a:xfrm>
            <a:off x="419100" y="1021233"/>
            <a:ext cx="3633858" cy="2514600"/>
          </a:xfrm>
          <a:prstGeom prst="rect">
            <a:avLst/>
          </a:prstGeom>
        </p:spPr>
      </p:pic>
      <p:pic>
        <p:nvPicPr>
          <p:cNvPr id="10" name="Picture 9">
            <a:extLst>
              <a:ext uri="{FF2B5EF4-FFF2-40B4-BE49-F238E27FC236}">
                <a16:creationId xmlns:a16="http://schemas.microsoft.com/office/drawing/2014/main" id="{C7C93B5A-6476-5FC5-1F30-4D7B7ACD7134}"/>
              </a:ext>
            </a:extLst>
          </p:cNvPr>
          <p:cNvPicPr>
            <a:picLocks noChangeAspect="1"/>
          </p:cNvPicPr>
          <p:nvPr/>
        </p:nvPicPr>
        <p:blipFill>
          <a:blip r:embed="rId6"/>
          <a:stretch>
            <a:fillRect/>
          </a:stretch>
        </p:blipFill>
        <p:spPr>
          <a:xfrm>
            <a:off x="8139042" y="3543880"/>
            <a:ext cx="3633858" cy="2514600"/>
          </a:xfrm>
          <a:prstGeom prst="rect">
            <a:avLst/>
          </a:prstGeom>
        </p:spPr>
      </p:pic>
      <p:pic>
        <p:nvPicPr>
          <p:cNvPr id="12" name="Picture 11">
            <a:extLst>
              <a:ext uri="{FF2B5EF4-FFF2-40B4-BE49-F238E27FC236}">
                <a16:creationId xmlns:a16="http://schemas.microsoft.com/office/drawing/2014/main" id="{AA13C7CA-F181-09BB-38E5-594640599E0F}"/>
              </a:ext>
            </a:extLst>
          </p:cNvPr>
          <p:cNvPicPr>
            <a:picLocks noChangeAspect="1"/>
          </p:cNvPicPr>
          <p:nvPr/>
        </p:nvPicPr>
        <p:blipFill>
          <a:blip r:embed="rId7"/>
          <a:stretch>
            <a:fillRect/>
          </a:stretch>
        </p:blipFill>
        <p:spPr>
          <a:xfrm>
            <a:off x="4279071" y="3543880"/>
            <a:ext cx="3633858" cy="2514600"/>
          </a:xfrm>
          <a:prstGeom prst="rect">
            <a:avLst/>
          </a:prstGeom>
        </p:spPr>
      </p:pic>
      <p:pic>
        <p:nvPicPr>
          <p:cNvPr id="14" name="Picture 13">
            <a:extLst>
              <a:ext uri="{FF2B5EF4-FFF2-40B4-BE49-F238E27FC236}">
                <a16:creationId xmlns:a16="http://schemas.microsoft.com/office/drawing/2014/main" id="{5C0BD653-4788-887B-1350-9A8D2CCB56C8}"/>
              </a:ext>
            </a:extLst>
          </p:cNvPr>
          <p:cNvPicPr>
            <a:picLocks noChangeAspect="1"/>
          </p:cNvPicPr>
          <p:nvPr/>
        </p:nvPicPr>
        <p:blipFill>
          <a:blip r:embed="rId8"/>
          <a:stretch>
            <a:fillRect/>
          </a:stretch>
        </p:blipFill>
        <p:spPr>
          <a:xfrm>
            <a:off x="419100" y="3543880"/>
            <a:ext cx="3633858" cy="2514600"/>
          </a:xfrm>
          <a:prstGeom prst="rect">
            <a:avLst/>
          </a:prstGeom>
        </p:spPr>
      </p:pic>
      <p:sp>
        <p:nvSpPr>
          <p:cNvPr id="15" name="TextBox 14">
            <a:extLst>
              <a:ext uri="{FF2B5EF4-FFF2-40B4-BE49-F238E27FC236}">
                <a16:creationId xmlns:a16="http://schemas.microsoft.com/office/drawing/2014/main" id="{3683F617-7DD2-294F-075B-60643399EA36}"/>
              </a:ext>
            </a:extLst>
          </p:cNvPr>
          <p:cNvSpPr txBox="1"/>
          <p:nvPr/>
        </p:nvSpPr>
        <p:spPr>
          <a:xfrm>
            <a:off x="4052958" y="799520"/>
            <a:ext cx="4035079" cy="369332"/>
          </a:xfrm>
          <a:prstGeom prst="rect">
            <a:avLst/>
          </a:prstGeom>
          <a:noFill/>
        </p:spPr>
        <p:txBody>
          <a:bodyPr wrap="none" rtlCol="0">
            <a:spAutoFit/>
          </a:bodyPr>
          <a:lstStyle/>
          <a:p>
            <a:r>
              <a:rPr lang="en-US" dirty="0"/>
              <a:t>↙️ All hardware threads from all ranks ↘️</a:t>
            </a:r>
          </a:p>
        </p:txBody>
      </p:sp>
      <p:sp>
        <p:nvSpPr>
          <p:cNvPr id="16" name="TextBox 15">
            <a:extLst>
              <a:ext uri="{FF2B5EF4-FFF2-40B4-BE49-F238E27FC236}">
                <a16:creationId xmlns:a16="http://schemas.microsoft.com/office/drawing/2014/main" id="{75EC3A49-0B98-CC98-CB23-840299F18A4D}"/>
              </a:ext>
            </a:extLst>
          </p:cNvPr>
          <p:cNvSpPr txBox="1"/>
          <p:nvPr/>
        </p:nvSpPr>
        <p:spPr>
          <a:xfrm>
            <a:off x="3740372" y="6199877"/>
            <a:ext cx="4660250" cy="369332"/>
          </a:xfrm>
          <a:prstGeom prst="rect">
            <a:avLst/>
          </a:prstGeom>
          <a:noFill/>
        </p:spPr>
        <p:txBody>
          <a:bodyPr wrap="none" rtlCol="0">
            <a:spAutoFit/>
          </a:bodyPr>
          <a:lstStyle/>
          <a:p>
            <a:r>
              <a:rPr lang="en-US" dirty="0"/>
              <a:t>↖️ Only main hardware thread from all ranks ↗️</a:t>
            </a:r>
          </a:p>
        </p:txBody>
      </p:sp>
    </p:spTree>
    <p:extLst>
      <p:ext uri="{BB962C8B-B14F-4D97-AF65-F5344CB8AC3E}">
        <p14:creationId xmlns:p14="http://schemas.microsoft.com/office/powerpoint/2010/main" val="289076980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5A5C-6ADA-3F4A-B42D-BCD1B3F70BF8}"/>
              </a:ext>
            </a:extLst>
          </p:cNvPr>
          <p:cNvSpPr>
            <a:spLocks noGrp="1"/>
          </p:cNvSpPr>
          <p:nvPr>
            <p:ph type="ctrTitle"/>
          </p:nvPr>
        </p:nvSpPr>
        <p:spPr/>
        <p:txBody>
          <a:bodyPr/>
          <a:lstStyle/>
          <a:p>
            <a:r>
              <a:rPr lang="en-US" dirty="0"/>
              <a:t>MPI P2P data</a:t>
            </a:r>
          </a:p>
        </p:txBody>
      </p:sp>
      <p:sp>
        <p:nvSpPr>
          <p:cNvPr id="3" name="Text Placeholder 2">
            <a:extLst>
              <a:ext uri="{FF2B5EF4-FFF2-40B4-BE49-F238E27FC236}">
                <a16:creationId xmlns:a16="http://schemas.microsoft.com/office/drawing/2014/main" id="{0F1F2ECD-0AF0-1B95-D7FD-B86A5A1456DF}"/>
              </a:ext>
            </a:extLst>
          </p:cNvPr>
          <p:cNvSpPr>
            <a:spLocks noGrp="1"/>
          </p:cNvSpPr>
          <p:nvPr>
            <p:ph type="body" sz="quarter" idx="10"/>
          </p:nvPr>
        </p:nvSpPr>
        <p:spPr>
          <a:xfrm>
            <a:off x="328130" y="930159"/>
            <a:ext cx="5063267" cy="4940063"/>
          </a:xfrm>
          <a:solidFill>
            <a:schemeClr val="bg1"/>
          </a:solidFill>
        </p:spPr>
        <p:txBody>
          <a:bodyPr/>
          <a:lstStyle/>
          <a:p>
            <a:r>
              <a:rPr lang="en-US" dirty="0"/>
              <a:t>MPI implementation includes wrappers for </a:t>
            </a:r>
            <a:r>
              <a:rPr lang="en-US" dirty="0" err="1">
                <a:latin typeface="Courier New" panose="02070309020205020404" pitchFamily="49" charset="0"/>
                <a:cs typeface="Courier New" panose="02070309020205020404" pitchFamily="49" charset="0"/>
              </a:rPr>
              <a:t>MPI_Recv</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Irecv</a:t>
            </a:r>
            <a:r>
              <a:rPr lang="en-US" dirty="0"/>
              <a:t>, </a:t>
            </a:r>
            <a:r>
              <a:rPr lang="en-US" dirty="0" err="1">
                <a:latin typeface="Courier New" panose="02070309020205020404" pitchFamily="49" charset="0"/>
                <a:cs typeface="Courier New" panose="02070309020205020404" pitchFamily="49" charset="0"/>
              </a:rPr>
              <a:t>MPI_Sendrecv</a:t>
            </a:r>
            <a:r>
              <a:rPr lang="en-US" dirty="0">
                <a:ea typeface="Source Sans Pro" panose="020B0503030403020204" pitchFamily="34"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MPI_Send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Bsend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Isend</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Rsend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Ssend</a:t>
            </a:r>
            <a:r>
              <a:rPr lang="en-US" dirty="0">
                <a:ea typeface="Source Sans Pro" panose="020B0503030403020204" pitchFamily="34" charset="0"/>
                <a:cs typeface="Courier New" panose="02070309020205020404" pitchFamily="49" charset="0"/>
              </a:rPr>
              <a:t> to capture P2P frequency, volume</a:t>
            </a:r>
          </a:p>
          <a:p>
            <a:r>
              <a:rPr lang="en-US" dirty="0">
                <a:ea typeface="Source Sans Pro" panose="020B0503030403020204" pitchFamily="34" charset="0"/>
                <a:cs typeface="Courier New" panose="02070309020205020404" pitchFamily="49" charset="0"/>
              </a:rPr>
              <a:t>Obviously can be done by other/better performance measurement tools, but for a quick view, can be useful</a:t>
            </a:r>
          </a:p>
        </p:txBody>
      </p:sp>
      <p:pic>
        <p:nvPicPr>
          <p:cNvPr id="4" name="Picture 3">
            <a:extLst>
              <a:ext uri="{FF2B5EF4-FFF2-40B4-BE49-F238E27FC236}">
                <a16:creationId xmlns:a16="http://schemas.microsoft.com/office/drawing/2014/main" id="{B35DDF65-E2D3-F5A5-0A63-5B0EC9EAE185}"/>
              </a:ext>
            </a:extLst>
          </p:cNvPr>
          <p:cNvPicPr>
            <a:picLocks noChangeAspect="1"/>
          </p:cNvPicPr>
          <p:nvPr/>
        </p:nvPicPr>
        <p:blipFill>
          <a:blip r:embed="rId3"/>
          <a:srcRect/>
          <a:stretch/>
        </p:blipFill>
        <p:spPr>
          <a:xfrm>
            <a:off x="5664530" y="930158"/>
            <a:ext cx="6527470" cy="5029079"/>
          </a:xfrm>
          <a:prstGeom prst="rect">
            <a:avLst/>
          </a:prstGeom>
        </p:spPr>
      </p:pic>
    </p:spTree>
    <p:extLst>
      <p:ext uri="{BB962C8B-B14F-4D97-AF65-F5344CB8AC3E}">
        <p14:creationId xmlns:p14="http://schemas.microsoft.com/office/powerpoint/2010/main" val="2705481259"/>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F8B5-7417-CF0F-E1BE-E887C5179539}"/>
              </a:ext>
            </a:extLst>
          </p:cNvPr>
          <p:cNvSpPr>
            <a:spLocks noGrp="1"/>
          </p:cNvSpPr>
          <p:nvPr>
            <p:ph type="ctrTitle"/>
          </p:nvPr>
        </p:nvSpPr>
        <p:spPr/>
        <p:txBody>
          <a:bodyPr/>
          <a:lstStyle/>
          <a:p>
            <a:r>
              <a:rPr lang="en-US" dirty="0"/>
              <a:t>Successful Use Cases</a:t>
            </a:r>
          </a:p>
        </p:txBody>
      </p:sp>
      <p:sp>
        <p:nvSpPr>
          <p:cNvPr id="3" name="Text Placeholder 2">
            <a:extLst>
              <a:ext uri="{FF2B5EF4-FFF2-40B4-BE49-F238E27FC236}">
                <a16:creationId xmlns:a16="http://schemas.microsoft.com/office/drawing/2014/main" id="{F3E7C725-4D74-AAB1-7386-8E7961393BCB}"/>
              </a:ext>
            </a:extLst>
          </p:cNvPr>
          <p:cNvSpPr>
            <a:spLocks noGrp="1"/>
          </p:cNvSpPr>
          <p:nvPr>
            <p:ph type="body" sz="quarter" idx="10"/>
          </p:nvPr>
        </p:nvSpPr>
        <p:spPr/>
        <p:txBody>
          <a:bodyPr/>
          <a:lstStyle/>
          <a:p>
            <a:r>
              <a:rPr lang="en-US" dirty="0"/>
              <a:t>Octo-Tiger (HPX) thread placement on </a:t>
            </a:r>
            <a:r>
              <a:rPr lang="en-US" dirty="0" err="1"/>
              <a:t>Fugaku</a:t>
            </a:r>
            <a:endParaRPr lang="en-US" dirty="0"/>
          </a:p>
          <a:p>
            <a:pPr lvl="1"/>
            <a:r>
              <a:rPr lang="en-US" dirty="0"/>
              <a:t>Detected unusual core indexing, needs to be mapped using </a:t>
            </a:r>
            <a:r>
              <a:rPr lang="en-US" dirty="0" err="1"/>
              <a:t>hwloc</a:t>
            </a:r>
            <a:r>
              <a:rPr lang="en-US" dirty="0"/>
              <a:t> information</a:t>
            </a:r>
          </a:p>
          <a:p>
            <a:r>
              <a:rPr lang="en-US" dirty="0" err="1"/>
              <a:t>Argobots</a:t>
            </a:r>
            <a:r>
              <a:rPr lang="en-US" dirty="0"/>
              <a:t> example</a:t>
            </a:r>
          </a:p>
          <a:p>
            <a:pPr lvl="1"/>
            <a:r>
              <a:rPr lang="en-US" dirty="0"/>
              <a:t>Detected that the user was running client &amp; server on same node with overlapping affinity lists</a:t>
            </a:r>
          </a:p>
          <a:p>
            <a:r>
              <a:rPr lang="en-US" dirty="0"/>
              <a:t>Grid (</a:t>
            </a:r>
            <a:r>
              <a:rPr lang="en-US" dirty="0">
                <a:hlinkClick r:id="rId3"/>
              </a:rPr>
              <a:t>https://github.com/paboyle/Grid</a:t>
            </a:r>
            <a:r>
              <a:rPr lang="en-US" dirty="0"/>
              <a:t>) on Frontier (lattice QCD library)</a:t>
            </a:r>
          </a:p>
          <a:p>
            <a:pPr lvl="1"/>
            <a:r>
              <a:rPr lang="en-US" dirty="0"/>
              <a:t>Helped find/understand ideal resource mapping with custom bind arguments </a:t>
            </a:r>
          </a:p>
          <a:p>
            <a:r>
              <a:rPr lang="en-US" dirty="0"/>
              <a:t>XGC on Frontier</a:t>
            </a:r>
          </a:p>
          <a:p>
            <a:pPr lvl="1"/>
            <a:r>
              <a:rPr lang="en-US" dirty="0"/>
              <a:t>Empirically demonstrated that 2 threads per core provided better performance than 1 thread per core</a:t>
            </a:r>
          </a:p>
          <a:p>
            <a:pPr lvl="1"/>
            <a:r>
              <a:rPr lang="en-US" dirty="0"/>
              <a:t>Helped detect deadlock in GPU-aware </a:t>
            </a:r>
            <a:r>
              <a:rPr lang="en-US" dirty="0" err="1"/>
              <a:t>libfabric</a:t>
            </a:r>
            <a:r>
              <a:rPr lang="en-US" dirty="0"/>
              <a:t>/MPI implementation</a:t>
            </a:r>
          </a:p>
          <a:p>
            <a:pPr lvl="1"/>
            <a:r>
              <a:rPr lang="en-US" dirty="0"/>
              <a:t>Helped detect algorithmic deadlock in MPI (application bug) </a:t>
            </a:r>
          </a:p>
          <a:p>
            <a:endParaRPr lang="en-US" dirty="0"/>
          </a:p>
        </p:txBody>
      </p:sp>
    </p:spTree>
    <p:extLst>
      <p:ext uri="{BB962C8B-B14F-4D97-AF65-F5344CB8AC3E}">
        <p14:creationId xmlns:p14="http://schemas.microsoft.com/office/powerpoint/2010/main" val="26397222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B7C21-33A4-9EA6-28CB-FF0AA194A664}"/>
              </a:ext>
            </a:extLst>
          </p:cNvPr>
          <p:cNvSpPr>
            <a:spLocks noGrp="1"/>
          </p:cNvSpPr>
          <p:nvPr>
            <p:ph type="ctrTitle"/>
          </p:nvPr>
        </p:nvSpPr>
        <p:spPr/>
        <p:txBody>
          <a:bodyPr/>
          <a:lstStyle/>
          <a:p>
            <a:r>
              <a:rPr lang="en-US" dirty="0"/>
              <a:t>Deadlock detection – at scale</a:t>
            </a:r>
          </a:p>
        </p:txBody>
      </p:sp>
      <p:sp>
        <p:nvSpPr>
          <p:cNvPr id="3" name="Text Placeholder 2">
            <a:extLst>
              <a:ext uri="{FF2B5EF4-FFF2-40B4-BE49-F238E27FC236}">
                <a16:creationId xmlns:a16="http://schemas.microsoft.com/office/drawing/2014/main" id="{7DC5777A-DA45-555A-F895-243D40CFCF4D}"/>
              </a:ext>
            </a:extLst>
          </p:cNvPr>
          <p:cNvSpPr>
            <a:spLocks noGrp="1"/>
          </p:cNvSpPr>
          <p:nvPr>
            <p:ph type="body" sz="quarter" idx="10"/>
          </p:nvPr>
        </p:nvSpPr>
        <p:spPr/>
        <p:txBody>
          <a:bodyPr/>
          <a:lstStyle/>
          <a:p>
            <a:r>
              <a:rPr lang="en-US" dirty="0"/>
              <a:t>Runs application in </a:t>
            </a:r>
            <a:r>
              <a:rPr lang="en-US" dirty="0" err="1"/>
              <a:t>gdb</a:t>
            </a:r>
            <a:r>
              <a:rPr lang="en-US" dirty="0"/>
              <a:t>/</a:t>
            </a:r>
            <a:r>
              <a:rPr lang="en-US" dirty="0" err="1"/>
              <a:t>cuda-gdb</a:t>
            </a:r>
            <a:r>
              <a:rPr lang="en-US" dirty="0"/>
              <a:t>/</a:t>
            </a:r>
            <a:r>
              <a:rPr lang="en-US" dirty="0" err="1"/>
              <a:t>rocgdb</a:t>
            </a:r>
            <a:r>
              <a:rPr lang="en-US" dirty="0"/>
              <a:t>/</a:t>
            </a:r>
            <a:r>
              <a:rPr lang="en-US" dirty="0" err="1"/>
              <a:t>gdb-oneapi</a:t>
            </a:r>
            <a:r>
              <a:rPr lang="en-US" dirty="0"/>
              <a:t> in “batch” mode – sequence of commands are scripted</a:t>
            </a:r>
          </a:p>
          <a:p>
            <a:r>
              <a:rPr lang="en-US" dirty="0" err="1"/>
              <a:t>ZeroSum</a:t>
            </a:r>
            <a:r>
              <a:rPr lang="en-US" dirty="0"/>
              <a:t> monitors all threads during execution:</a:t>
            </a:r>
          </a:p>
          <a:p>
            <a:pPr lvl="1"/>
            <a:r>
              <a:rPr lang="en-US" dirty="0"/>
              <a:t>If all threads sleeping for N seconds (N is user-configurable):</a:t>
            </a:r>
          </a:p>
          <a:p>
            <a:pPr lvl="2"/>
            <a:r>
              <a:rPr lang="en-US" dirty="0" err="1"/>
              <a:t>pthread_kill</a:t>
            </a:r>
            <a:r>
              <a:rPr lang="en-US" dirty="0"/>
              <a:t>(SIGQUIT) the main thread</a:t>
            </a:r>
          </a:p>
          <a:p>
            <a:pPr lvl="1"/>
            <a:r>
              <a:rPr lang="en-US" dirty="0"/>
              <a:t>If all but 1 sleeping for N seconds, </a:t>
            </a:r>
            <a:r>
              <a:rPr lang="en-US" i="1" dirty="0"/>
              <a:t>and</a:t>
            </a:r>
            <a:r>
              <a:rPr lang="en-US" dirty="0"/>
              <a:t> that thread doesn’t have </a:t>
            </a:r>
            <a:r>
              <a:rPr lang="en-US" u="sng" dirty="0"/>
              <a:t>at least one</a:t>
            </a:r>
            <a:r>
              <a:rPr lang="en-US" dirty="0"/>
              <a:t> minor page fault during that time, it’s </a:t>
            </a:r>
            <a:r>
              <a:rPr lang="en-US" i="1" dirty="0"/>
              <a:t>probably</a:t>
            </a:r>
            <a:r>
              <a:rPr lang="en-US" dirty="0"/>
              <a:t> deadlocked at an MPI collective:</a:t>
            </a:r>
          </a:p>
          <a:p>
            <a:pPr lvl="2"/>
            <a:r>
              <a:rPr lang="en-US" dirty="0" err="1"/>
              <a:t>pthread_kill</a:t>
            </a:r>
            <a:r>
              <a:rPr lang="en-US" dirty="0"/>
              <a:t>(SIGQUIT) the main thread</a:t>
            </a:r>
          </a:p>
          <a:p>
            <a:r>
              <a:rPr lang="en-US" dirty="0" err="1"/>
              <a:t>Gdb</a:t>
            </a:r>
            <a:r>
              <a:rPr lang="en-US" dirty="0"/>
              <a:t> will intercept the signal and is scripted to get a backtrace from all threads</a:t>
            </a:r>
          </a:p>
          <a:p>
            <a:r>
              <a:rPr lang="en-US" dirty="0"/>
              <a:t>Post-process the threads and make a tree (just like STAT/Cray-STAT)</a:t>
            </a:r>
          </a:p>
          <a:p>
            <a:pPr lvl="1"/>
            <a:r>
              <a:rPr lang="en-US" i="1" dirty="0"/>
              <a:t>However,</a:t>
            </a:r>
            <a:r>
              <a:rPr lang="en-US" dirty="0"/>
              <a:t> </a:t>
            </a:r>
            <a:r>
              <a:rPr lang="en-US" dirty="0" err="1"/>
              <a:t>ZeroSum</a:t>
            </a:r>
            <a:r>
              <a:rPr lang="en-US" dirty="0"/>
              <a:t> is automated - queue times on Perlmutter were around 8 hours, user didn’t want to babysit the </a:t>
            </a:r>
            <a:r>
              <a:rPr lang="en-US" dirty="0" err="1"/>
              <a:t>slurm</a:t>
            </a:r>
            <a:r>
              <a:rPr lang="en-US" dirty="0"/>
              <a:t> request</a:t>
            </a:r>
            <a:endParaRPr lang="en-US" i="1" dirty="0"/>
          </a:p>
        </p:txBody>
      </p:sp>
    </p:spTree>
    <p:extLst>
      <p:ext uri="{BB962C8B-B14F-4D97-AF65-F5344CB8AC3E}">
        <p14:creationId xmlns:p14="http://schemas.microsoft.com/office/powerpoint/2010/main" val="88435849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C10A-7D90-E64C-B429-C6E258030B18}"/>
              </a:ext>
            </a:extLst>
          </p:cNvPr>
          <p:cNvSpPr>
            <a:spLocks noGrp="1"/>
          </p:cNvSpPr>
          <p:nvPr>
            <p:ph type="ctrTitle"/>
          </p:nvPr>
        </p:nvSpPr>
        <p:spPr/>
        <p:txBody>
          <a:bodyPr/>
          <a:lstStyle/>
          <a:p>
            <a:r>
              <a:rPr lang="en-US" dirty="0"/>
              <a:t>Example: XGC deadlocked on Perlmutter with 512 ranks</a:t>
            </a:r>
          </a:p>
        </p:txBody>
      </p:sp>
      <p:pic>
        <p:nvPicPr>
          <p:cNvPr id="5" name="Picture 4">
            <a:extLst>
              <a:ext uri="{FF2B5EF4-FFF2-40B4-BE49-F238E27FC236}">
                <a16:creationId xmlns:a16="http://schemas.microsoft.com/office/drawing/2014/main" id="{F1589AFF-DA68-AC41-6B83-C340D133CB3C}"/>
              </a:ext>
            </a:extLst>
          </p:cNvPr>
          <p:cNvPicPr>
            <a:picLocks noChangeAspect="1"/>
          </p:cNvPicPr>
          <p:nvPr/>
        </p:nvPicPr>
        <p:blipFill>
          <a:blip r:embed="rId2"/>
          <a:srcRect/>
          <a:stretch/>
        </p:blipFill>
        <p:spPr>
          <a:xfrm>
            <a:off x="-33607" y="1046288"/>
            <a:ext cx="12192958" cy="3089285"/>
          </a:xfrm>
          <a:prstGeom prst="rect">
            <a:avLst/>
          </a:prstGeom>
        </p:spPr>
      </p:pic>
      <p:sp>
        <p:nvSpPr>
          <p:cNvPr id="8" name="Rectangle 7">
            <a:extLst>
              <a:ext uri="{FF2B5EF4-FFF2-40B4-BE49-F238E27FC236}">
                <a16:creationId xmlns:a16="http://schemas.microsoft.com/office/drawing/2014/main" id="{37954948-52CF-5306-87D1-5D57FC4097EE}"/>
              </a:ext>
            </a:extLst>
          </p:cNvPr>
          <p:cNvSpPr/>
          <p:nvPr/>
        </p:nvSpPr>
        <p:spPr>
          <a:xfrm>
            <a:off x="3979593" y="1587500"/>
            <a:ext cx="2049672" cy="115570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6B04F8-F691-69AF-1C64-3A918535B587}"/>
              </a:ext>
            </a:extLst>
          </p:cNvPr>
          <p:cNvPicPr>
            <a:picLocks noChangeAspect="1"/>
          </p:cNvPicPr>
          <p:nvPr/>
        </p:nvPicPr>
        <p:blipFill rotWithShape="1">
          <a:blip r:embed="rId3"/>
          <a:srcRect l="33018" t="18218" r="50473" b="45077"/>
          <a:stretch/>
        </p:blipFill>
        <p:spPr>
          <a:xfrm>
            <a:off x="2254250" y="879836"/>
            <a:ext cx="9080500" cy="5115201"/>
          </a:xfrm>
          <a:prstGeom prst="rect">
            <a:avLst/>
          </a:prstGeom>
          <a:solidFill>
            <a:schemeClr val="bg1"/>
          </a:solidFill>
          <a:ln w="6350">
            <a:solidFill>
              <a:schemeClr val="tx1"/>
            </a:solidFill>
          </a:ln>
        </p:spPr>
      </p:pic>
      <p:sp>
        <p:nvSpPr>
          <p:cNvPr id="9" name="Right Arrow 8">
            <a:extLst>
              <a:ext uri="{FF2B5EF4-FFF2-40B4-BE49-F238E27FC236}">
                <a16:creationId xmlns:a16="http://schemas.microsoft.com/office/drawing/2014/main" id="{1A99D7DA-32FE-2DF0-2B26-87456317F922}"/>
              </a:ext>
            </a:extLst>
          </p:cNvPr>
          <p:cNvSpPr/>
          <p:nvPr/>
        </p:nvSpPr>
        <p:spPr>
          <a:xfrm>
            <a:off x="1143000" y="5124450"/>
            <a:ext cx="3124200" cy="4064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86B5D23-94E9-2A06-6EF1-BD8B2C4503E2}"/>
              </a:ext>
            </a:extLst>
          </p:cNvPr>
          <p:cNvSpPr txBox="1"/>
          <p:nvPr/>
        </p:nvSpPr>
        <p:spPr>
          <a:xfrm>
            <a:off x="258074" y="4252387"/>
            <a:ext cx="2656576" cy="923330"/>
          </a:xfrm>
          <a:prstGeom prst="rect">
            <a:avLst/>
          </a:prstGeom>
          <a:noFill/>
        </p:spPr>
        <p:txBody>
          <a:bodyPr wrap="square" rtlCol="0">
            <a:spAutoFit/>
          </a:bodyPr>
          <a:lstStyle/>
          <a:p>
            <a:r>
              <a:rPr lang="en-US" dirty="0"/>
              <a:t>Only 52 of 64 in communicator  participated in collective</a:t>
            </a:r>
          </a:p>
        </p:txBody>
      </p:sp>
    </p:spTree>
    <p:extLst>
      <p:ext uri="{BB962C8B-B14F-4D97-AF65-F5344CB8AC3E}">
        <p14:creationId xmlns:p14="http://schemas.microsoft.com/office/powerpoint/2010/main" val="123150496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187306-9154-318B-B823-BB3E25FFCD94}"/>
              </a:ext>
            </a:extLst>
          </p:cNvPr>
          <p:cNvSpPr>
            <a:spLocks noGrp="1"/>
          </p:cNvSpPr>
          <p:nvPr>
            <p:ph type="ctrTitle"/>
          </p:nvPr>
        </p:nvSpPr>
        <p:spPr/>
        <p:txBody>
          <a:bodyPr/>
          <a:lstStyle/>
          <a:p>
            <a:r>
              <a:rPr lang="en-US" dirty="0"/>
              <a:t>HTML/SVG/JS interface: Aurora example</a:t>
            </a:r>
          </a:p>
        </p:txBody>
      </p:sp>
      <p:grpSp>
        <p:nvGrpSpPr>
          <p:cNvPr id="5" name="Group 4">
            <a:extLst>
              <a:ext uri="{FF2B5EF4-FFF2-40B4-BE49-F238E27FC236}">
                <a16:creationId xmlns:a16="http://schemas.microsoft.com/office/drawing/2014/main" id="{AA99F90B-83DF-A9A5-F0CE-9A8143207BA7}"/>
              </a:ext>
            </a:extLst>
          </p:cNvPr>
          <p:cNvGrpSpPr/>
          <p:nvPr/>
        </p:nvGrpSpPr>
        <p:grpSpPr>
          <a:xfrm>
            <a:off x="1542887" y="879836"/>
            <a:ext cx="6993262" cy="5968479"/>
            <a:chOff x="133490" y="5646495"/>
            <a:chExt cx="10495424" cy="8957440"/>
          </a:xfrm>
        </p:grpSpPr>
        <p:pic>
          <p:nvPicPr>
            <p:cNvPr id="6" name="Picture 5">
              <a:extLst>
                <a:ext uri="{FF2B5EF4-FFF2-40B4-BE49-F238E27FC236}">
                  <a16:creationId xmlns:a16="http://schemas.microsoft.com/office/drawing/2014/main" id="{B906ABA7-56EF-11A4-F2A6-53FE076440BF}"/>
                </a:ext>
              </a:extLst>
            </p:cNvPr>
            <p:cNvPicPr>
              <a:picLocks noChangeAspect="1"/>
            </p:cNvPicPr>
            <p:nvPr/>
          </p:nvPicPr>
          <p:blipFill>
            <a:blip r:embed="rId2"/>
            <a:srcRect t="9035" r="23678"/>
            <a:stretch/>
          </p:blipFill>
          <p:spPr>
            <a:xfrm>
              <a:off x="133490" y="5646495"/>
              <a:ext cx="9616120" cy="8903849"/>
            </a:xfrm>
            <a:prstGeom prst="rect">
              <a:avLst/>
            </a:prstGeom>
          </p:spPr>
        </p:pic>
        <p:sp>
          <p:nvSpPr>
            <p:cNvPr id="7" name="Right Brace 6">
              <a:extLst>
                <a:ext uri="{FF2B5EF4-FFF2-40B4-BE49-F238E27FC236}">
                  <a16:creationId xmlns:a16="http://schemas.microsoft.com/office/drawing/2014/main" id="{BBA3D821-69DC-F259-E4B2-ED98ED16F108}"/>
                </a:ext>
              </a:extLst>
            </p:cNvPr>
            <p:cNvSpPr/>
            <p:nvPr/>
          </p:nvSpPr>
          <p:spPr>
            <a:xfrm rot="17354349">
              <a:off x="7264141" y="6666220"/>
              <a:ext cx="380417" cy="1204135"/>
            </a:xfrm>
            <a:prstGeom prst="rightBrace">
              <a:avLst>
                <a:gd name="adj1" fmla="val 88309"/>
                <a:gd name="adj2" fmla="val 50000"/>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99B779F-474D-9E6A-9064-056596C6A293}"/>
                </a:ext>
              </a:extLst>
            </p:cNvPr>
            <p:cNvSpPr txBox="1"/>
            <p:nvPr/>
          </p:nvSpPr>
          <p:spPr>
            <a:xfrm>
              <a:off x="7364586" y="6742015"/>
              <a:ext cx="2131995" cy="6928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Cores assigned to</a:t>
              </a:r>
            </a:p>
            <a:p>
              <a:pPr algn="ctr"/>
              <a:r>
                <a:rPr lang="en-US" sz="1200" dirty="0">
                  <a:latin typeface="Arial" panose="020B0604020202020204" pitchFamily="34" charset="0"/>
                  <a:cs typeface="Arial" panose="020B0604020202020204" pitchFamily="34" charset="0"/>
                </a:rPr>
                <a:t>MPI rank 0</a:t>
              </a:r>
            </a:p>
          </p:txBody>
        </p:sp>
        <p:sp>
          <p:nvSpPr>
            <p:cNvPr id="9" name="Right Brace 8">
              <a:extLst>
                <a:ext uri="{FF2B5EF4-FFF2-40B4-BE49-F238E27FC236}">
                  <a16:creationId xmlns:a16="http://schemas.microsoft.com/office/drawing/2014/main" id="{B06049FB-2EEB-A326-8A82-13D26A396DE6}"/>
                </a:ext>
              </a:extLst>
            </p:cNvPr>
            <p:cNvSpPr/>
            <p:nvPr/>
          </p:nvSpPr>
          <p:spPr>
            <a:xfrm rot="16509699">
              <a:off x="6464606" y="6913263"/>
              <a:ext cx="380417" cy="303838"/>
            </a:xfrm>
            <a:prstGeom prst="rightBrace">
              <a:avLst>
                <a:gd name="adj1" fmla="val 88309"/>
                <a:gd name="adj2" fmla="val 50000"/>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37C3CE3-259D-0054-1F8E-0C83394F05FD}"/>
                </a:ext>
              </a:extLst>
            </p:cNvPr>
            <p:cNvSpPr txBox="1"/>
            <p:nvPr/>
          </p:nvSpPr>
          <p:spPr>
            <a:xfrm>
              <a:off x="6167049" y="6201629"/>
              <a:ext cx="1889013" cy="6928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Reserved cores</a:t>
              </a:r>
            </a:p>
            <a:p>
              <a:pPr algn="ctr"/>
              <a:r>
                <a:rPr lang="en-US" sz="1200" dirty="0">
                  <a:latin typeface="Arial" panose="020B0604020202020204" pitchFamily="34" charset="0"/>
                  <a:cs typeface="Arial" panose="020B0604020202020204" pitchFamily="34" charset="0"/>
                </a:rPr>
                <a:t>for system</a:t>
              </a:r>
            </a:p>
          </p:txBody>
        </p:sp>
        <p:sp>
          <p:nvSpPr>
            <p:cNvPr id="11" name="Right Brace 10">
              <a:extLst>
                <a:ext uri="{FF2B5EF4-FFF2-40B4-BE49-F238E27FC236}">
                  <a16:creationId xmlns:a16="http://schemas.microsoft.com/office/drawing/2014/main" id="{1E488404-6B07-0068-D91A-87E7E9A833E9}"/>
                </a:ext>
              </a:extLst>
            </p:cNvPr>
            <p:cNvSpPr/>
            <p:nvPr/>
          </p:nvSpPr>
          <p:spPr>
            <a:xfrm rot="18724905">
              <a:off x="8414896" y="7347688"/>
              <a:ext cx="380417" cy="1204135"/>
            </a:xfrm>
            <a:prstGeom prst="rightBrace">
              <a:avLst>
                <a:gd name="adj1" fmla="val 88309"/>
                <a:gd name="adj2" fmla="val 50000"/>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318BA6E-2784-0192-9A12-98BBB69768B1}"/>
                </a:ext>
              </a:extLst>
            </p:cNvPr>
            <p:cNvSpPr txBox="1"/>
            <p:nvPr/>
          </p:nvSpPr>
          <p:spPr>
            <a:xfrm>
              <a:off x="8496919" y="7357683"/>
              <a:ext cx="2131995" cy="6928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Cores assigned to</a:t>
              </a:r>
            </a:p>
            <a:p>
              <a:pPr algn="ctr"/>
              <a:r>
                <a:rPr lang="en-US" sz="1200" dirty="0">
                  <a:latin typeface="Arial" panose="020B0604020202020204" pitchFamily="34" charset="0"/>
                  <a:cs typeface="Arial" panose="020B0604020202020204" pitchFamily="34" charset="0"/>
                </a:rPr>
                <a:t>MPI rank 1</a:t>
              </a:r>
            </a:p>
          </p:txBody>
        </p:sp>
        <p:sp>
          <p:nvSpPr>
            <p:cNvPr id="13" name="Right Brace 12">
              <a:extLst>
                <a:ext uri="{FF2B5EF4-FFF2-40B4-BE49-F238E27FC236}">
                  <a16:creationId xmlns:a16="http://schemas.microsoft.com/office/drawing/2014/main" id="{99FCDB47-BD5E-B6C5-C75E-4F791FB0AB50}"/>
                </a:ext>
              </a:extLst>
            </p:cNvPr>
            <p:cNvSpPr/>
            <p:nvPr/>
          </p:nvSpPr>
          <p:spPr>
            <a:xfrm rot="20314478">
              <a:off x="9161510" y="8469710"/>
              <a:ext cx="380417" cy="1204135"/>
            </a:xfrm>
            <a:prstGeom prst="rightBrace">
              <a:avLst>
                <a:gd name="adj1" fmla="val 88309"/>
                <a:gd name="adj2" fmla="val 50000"/>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4DD0833-085A-8764-2587-913849E34FDF}"/>
                </a:ext>
              </a:extLst>
            </p:cNvPr>
            <p:cNvSpPr txBox="1"/>
            <p:nvPr/>
          </p:nvSpPr>
          <p:spPr>
            <a:xfrm>
              <a:off x="9510577" y="8633237"/>
              <a:ext cx="508099" cy="415718"/>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FFC636BA-0A4C-E079-72F6-C1893DB36EFC}"/>
                </a:ext>
              </a:extLst>
            </p:cNvPr>
            <p:cNvSpPr txBox="1"/>
            <p:nvPr/>
          </p:nvSpPr>
          <p:spPr>
            <a:xfrm>
              <a:off x="8118353" y="13282770"/>
              <a:ext cx="1880449" cy="6928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Tile assigned to</a:t>
              </a:r>
            </a:p>
            <a:p>
              <a:pPr algn="ctr"/>
              <a:r>
                <a:rPr lang="en-US" sz="1200" dirty="0">
                  <a:latin typeface="Arial" panose="020B0604020202020204" pitchFamily="34" charset="0"/>
                  <a:cs typeface="Arial" panose="020B0604020202020204" pitchFamily="34" charset="0"/>
                </a:rPr>
                <a:t>MPI rank 0</a:t>
              </a:r>
            </a:p>
          </p:txBody>
        </p:sp>
        <p:sp>
          <p:nvSpPr>
            <p:cNvPr id="16" name="TextBox 15">
              <a:extLst>
                <a:ext uri="{FF2B5EF4-FFF2-40B4-BE49-F238E27FC236}">
                  <a16:creationId xmlns:a16="http://schemas.microsoft.com/office/drawing/2014/main" id="{02EFED42-3F9C-7569-8F92-DEBC6C5DD6A3}"/>
                </a:ext>
              </a:extLst>
            </p:cNvPr>
            <p:cNvSpPr txBox="1"/>
            <p:nvPr/>
          </p:nvSpPr>
          <p:spPr>
            <a:xfrm>
              <a:off x="7664879" y="13911072"/>
              <a:ext cx="1880449" cy="6928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Tile assigned to</a:t>
              </a:r>
            </a:p>
            <a:p>
              <a:pPr algn="ctr"/>
              <a:r>
                <a:rPr lang="en-US" sz="1200" dirty="0">
                  <a:latin typeface="Arial" panose="020B0604020202020204" pitchFamily="34" charset="0"/>
                  <a:cs typeface="Arial" panose="020B0604020202020204" pitchFamily="34" charset="0"/>
                </a:rPr>
                <a:t>MPI rank 1</a:t>
              </a:r>
            </a:p>
          </p:txBody>
        </p:sp>
        <p:cxnSp>
          <p:nvCxnSpPr>
            <p:cNvPr id="17" name="Straight Arrow Connector 16">
              <a:extLst>
                <a:ext uri="{FF2B5EF4-FFF2-40B4-BE49-F238E27FC236}">
                  <a16:creationId xmlns:a16="http://schemas.microsoft.com/office/drawing/2014/main" id="{F4B14D20-5D63-9BB3-F359-730A28DE0A8E}"/>
                </a:ext>
              </a:extLst>
            </p:cNvPr>
            <p:cNvCxnSpPr>
              <a:cxnSpLocks/>
              <a:stCxn id="15" idx="1"/>
            </p:cNvCxnSpPr>
            <p:nvPr/>
          </p:nvCxnSpPr>
          <p:spPr>
            <a:xfrm flipH="1">
              <a:off x="7743954" y="13629203"/>
              <a:ext cx="374399" cy="1167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AEF47E0-176D-83F7-DD75-669EEB77AAB5}"/>
                </a:ext>
              </a:extLst>
            </p:cNvPr>
            <p:cNvCxnSpPr>
              <a:cxnSpLocks/>
            </p:cNvCxnSpPr>
            <p:nvPr/>
          </p:nvCxnSpPr>
          <p:spPr>
            <a:xfrm flipH="1" flipV="1">
              <a:off x="7573840" y="13904013"/>
              <a:ext cx="172471" cy="3368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C72298E-347A-2460-C1F0-F0F6B2957EFE}"/>
                </a:ext>
              </a:extLst>
            </p:cNvPr>
            <p:cNvSpPr txBox="1"/>
            <p:nvPr/>
          </p:nvSpPr>
          <p:spPr>
            <a:xfrm>
              <a:off x="7879849" y="12733724"/>
              <a:ext cx="1621972" cy="415718"/>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GPU devices</a:t>
              </a:r>
            </a:p>
          </p:txBody>
        </p:sp>
        <p:cxnSp>
          <p:nvCxnSpPr>
            <p:cNvPr id="20" name="Straight Arrow Connector 19">
              <a:extLst>
                <a:ext uri="{FF2B5EF4-FFF2-40B4-BE49-F238E27FC236}">
                  <a16:creationId xmlns:a16="http://schemas.microsoft.com/office/drawing/2014/main" id="{961CF096-9F0A-F2FC-12B3-9BCD1372C235}"/>
                </a:ext>
              </a:extLst>
            </p:cNvPr>
            <p:cNvCxnSpPr>
              <a:cxnSpLocks/>
            </p:cNvCxnSpPr>
            <p:nvPr/>
          </p:nvCxnSpPr>
          <p:spPr>
            <a:xfrm flipH="1">
              <a:off x="7573840" y="12950144"/>
              <a:ext cx="393880" cy="45782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2BF4C81-72DE-E97A-E2FA-AF2E4C663E54}"/>
                </a:ext>
              </a:extLst>
            </p:cNvPr>
            <p:cNvSpPr txBox="1"/>
            <p:nvPr/>
          </p:nvSpPr>
          <p:spPr>
            <a:xfrm>
              <a:off x="3362703" y="6771625"/>
              <a:ext cx="1621972" cy="415718"/>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GPU devices</a:t>
              </a:r>
            </a:p>
          </p:txBody>
        </p:sp>
        <p:sp>
          <p:nvSpPr>
            <p:cNvPr id="22" name="TextBox 21">
              <a:extLst>
                <a:ext uri="{FF2B5EF4-FFF2-40B4-BE49-F238E27FC236}">
                  <a16:creationId xmlns:a16="http://schemas.microsoft.com/office/drawing/2014/main" id="{F2CF379C-920E-968E-B342-D0DC57F07775}"/>
                </a:ext>
              </a:extLst>
            </p:cNvPr>
            <p:cNvSpPr txBox="1"/>
            <p:nvPr/>
          </p:nvSpPr>
          <p:spPr>
            <a:xfrm>
              <a:off x="4334078" y="13745960"/>
              <a:ext cx="1965997" cy="415718"/>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Network devices</a:t>
              </a:r>
            </a:p>
          </p:txBody>
        </p:sp>
        <p:cxnSp>
          <p:nvCxnSpPr>
            <p:cNvPr id="23" name="Straight Arrow Connector 22">
              <a:extLst>
                <a:ext uri="{FF2B5EF4-FFF2-40B4-BE49-F238E27FC236}">
                  <a16:creationId xmlns:a16="http://schemas.microsoft.com/office/drawing/2014/main" id="{68D13AAC-A5F1-7CF0-ADB5-ECD5977805FD}"/>
                </a:ext>
              </a:extLst>
            </p:cNvPr>
            <p:cNvCxnSpPr>
              <a:cxnSpLocks/>
              <a:stCxn id="22" idx="3"/>
            </p:cNvCxnSpPr>
            <p:nvPr/>
          </p:nvCxnSpPr>
          <p:spPr>
            <a:xfrm>
              <a:off x="6300075" y="13953819"/>
              <a:ext cx="412669" cy="19386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EF97B7E-2A03-62FE-27CD-C13AA7AE0832}"/>
                </a:ext>
              </a:extLst>
            </p:cNvPr>
            <p:cNvCxnSpPr>
              <a:cxnSpLocks/>
              <a:stCxn id="22" idx="3"/>
            </p:cNvCxnSpPr>
            <p:nvPr/>
          </p:nvCxnSpPr>
          <p:spPr>
            <a:xfrm flipV="1">
              <a:off x="6300075" y="13432311"/>
              <a:ext cx="168099" cy="5215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069F778-05AF-C3DC-A45A-F566BC6FD345}"/>
                </a:ext>
              </a:extLst>
            </p:cNvPr>
            <p:cNvSpPr txBox="1"/>
            <p:nvPr/>
          </p:nvSpPr>
          <p:spPr>
            <a:xfrm>
              <a:off x="3291522" y="5980591"/>
              <a:ext cx="1965997" cy="415718"/>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Network devices</a:t>
              </a:r>
            </a:p>
          </p:txBody>
        </p:sp>
        <p:cxnSp>
          <p:nvCxnSpPr>
            <p:cNvPr id="26" name="Straight Arrow Connector 25">
              <a:extLst>
                <a:ext uri="{FF2B5EF4-FFF2-40B4-BE49-F238E27FC236}">
                  <a16:creationId xmlns:a16="http://schemas.microsoft.com/office/drawing/2014/main" id="{AAC998F2-6A16-F7E4-9357-E719D37B6BB0}"/>
                </a:ext>
              </a:extLst>
            </p:cNvPr>
            <p:cNvCxnSpPr>
              <a:cxnSpLocks/>
              <a:stCxn id="21" idx="3"/>
            </p:cNvCxnSpPr>
            <p:nvPr/>
          </p:nvCxnSpPr>
          <p:spPr>
            <a:xfrm flipV="1">
              <a:off x="4984675" y="6847959"/>
              <a:ext cx="332400" cy="1315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537F4C8-2FAF-CA0E-2D84-86AB978B4ED8}"/>
                </a:ext>
              </a:extLst>
            </p:cNvPr>
            <p:cNvCxnSpPr>
              <a:cxnSpLocks/>
              <a:stCxn id="25" idx="3"/>
            </p:cNvCxnSpPr>
            <p:nvPr/>
          </p:nvCxnSpPr>
          <p:spPr>
            <a:xfrm flipV="1">
              <a:off x="5257519" y="6056924"/>
              <a:ext cx="487634" cy="1315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AAC9D5B8-98FF-BD03-0EBF-8A24665CBFB2}"/>
                </a:ext>
              </a:extLst>
            </p:cNvPr>
            <p:cNvSpPr txBox="1"/>
            <p:nvPr/>
          </p:nvSpPr>
          <p:spPr>
            <a:xfrm>
              <a:off x="2159669" y="12554010"/>
              <a:ext cx="2093503" cy="970008"/>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Shared caches</a:t>
              </a:r>
            </a:p>
            <a:p>
              <a:pPr algn="ctr"/>
              <a:r>
                <a:rPr lang="en-US" sz="1200" dirty="0">
                  <a:latin typeface="Arial" panose="020B0604020202020204" pitchFamily="34" charset="0"/>
                  <a:cs typeface="Arial" panose="020B0604020202020204" pitchFamily="34" charset="0"/>
                </a:rPr>
                <a:t>(exclusive caches</a:t>
              </a:r>
            </a:p>
            <a:p>
              <a:pPr algn="ctr"/>
              <a:r>
                <a:rPr lang="en-US" sz="1200" dirty="0">
                  <a:latin typeface="Arial" panose="020B0604020202020204" pitchFamily="34" charset="0"/>
                  <a:cs typeface="Arial" panose="020B0604020202020204" pitchFamily="34" charset="0"/>
                </a:rPr>
                <a:t>are hidden)</a:t>
              </a:r>
            </a:p>
          </p:txBody>
        </p:sp>
        <p:cxnSp>
          <p:nvCxnSpPr>
            <p:cNvPr id="29" name="Straight Arrow Connector 28">
              <a:extLst>
                <a:ext uri="{FF2B5EF4-FFF2-40B4-BE49-F238E27FC236}">
                  <a16:creationId xmlns:a16="http://schemas.microsoft.com/office/drawing/2014/main" id="{6FC407C6-4145-0FBC-049E-F19363293653}"/>
                </a:ext>
              </a:extLst>
            </p:cNvPr>
            <p:cNvCxnSpPr>
              <a:cxnSpLocks/>
              <a:stCxn id="28" idx="3"/>
            </p:cNvCxnSpPr>
            <p:nvPr/>
          </p:nvCxnSpPr>
          <p:spPr>
            <a:xfrm flipV="1">
              <a:off x="4253172" y="11411697"/>
              <a:ext cx="931041" cy="16273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DDD6ADD-B239-E5B7-7B91-321E05828615}"/>
                </a:ext>
              </a:extLst>
            </p:cNvPr>
            <p:cNvCxnSpPr>
              <a:cxnSpLocks/>
              <a:stCxn id="28" idx="3"/>
            </p:cNvCxnSpPr>
            <p:nvPr/>
          </p:nvCxnSpPr>
          <p:spPr>
            <a:xfrm flipV="1">
              <a:off x="4253172" y="11347136"/>
              <a:ext cx="3461877" cy="16918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5A310B9-5293-7B6F-A12E-15F1142DA182}"/>
                </a:ext>
              </a:extLst>
            </p:cNvPr>
            <p:cNvSpPr txBox="1"/>
            <p:nvPr/>
          </p:nvSpPr>
          <p:spPr>
            <a:xfrm>
              <a:off x="2174401" y="11578309"/>
              <a:ext cx="1097512" cy="415718"/>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Sockets</a:t>
              </a:r>
            </a:p>
          </p:txBody>
        </p:sp>
        <p:cxnSp>
          <p:nvCxnSpPr>
            <p:cNvPr id="32" name="Straight Arrow Connector 31">
              <a:extLst>
                <a:ext uri="{FF2B5EF4-FFF2-40B4-BE49-F238E27FC236}">
                  <a16:creationId xmlns:a16="http://schemas.microsoft.com/office/drawing/2014/main" id="{83ECE617-A48E-651A-3182-01E829846D2A}"/>
                </a:ext>
              </a:extLst>
            </p:cNvPr>
            <p:cNvCxnSpPr>
              <a:cxnSpLocks/>
              <a:stCxn id="31" idx="3"/>
            </p:cNvCxnSpPr>
            <p:nvPr/>
          </p:nvCxnSpPr>
          <p:spPr>
            <a:xfrm flipV="1">
              <a:off x="3271912" y="10355029"/>
              <a:ext cx="2040911" cy="14311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A79CD2C-DB5D-3B52-ABD3-2FE61166ED50}"/>
                </a:ext>
              </a:extLst>
            </p:cNvPr>
            <p:cNvCxnSpPr>
              <a:cxnSpLocks/>
              <a:stCxn id="31" idx="3"/>
            </p:cNvCxnSpPr>
            <p:nvPr/>
          </p:nvCxnSpPr>
          <p:spPr>
            <a:xfrm flipV="1">
              <a:off x="3271912" y="10402208"/>
              <a:ext cx="4301927" cy="13839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BEDDE79D-24D4-B9FF-A1D7-4FF918D85BF1}"/>
                </a:ext>
              </a:extLst>
            </p:cNvPr>
            <p:cNvSpPr txBox="1"/>
            <p:nvPr/>
          </p:nvSpPr>
          <p:spPr>
            <a:xfrm>
              <a:off x="546347" y="12306192"/>
              <a:ext cx="1364554" cy="970008"/>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Resource</a:t>
              </a:r>
            </a:p>
            <a:p>
              <a:pPr algn="ctr"/>
              <a:r>
                <a:rPr lang="en-US" sz="1200" dirty="0">
                  <a:latin typeface="Arial" panose="020B0604020202020204" pitchFamily="34" charset="0"/>
                  <a:cs typeface="Arial" panose="020B0604020202020204" pitchFamily="34" charset="0"/>
                </a:rPr>
                <a:t>properties,</a:t>
              </a:r>
            </a:p>
            <a:p>
              <a:pPr algn="ctr"/>
              <a:r>
                <a:rPr lang="en-US" sz="1200" dirty="0">
                  <a:latin typeface="Arial" panose="020B0604020202020204" pitchFamily="34" charset="0"/>
                  <a:cs typeface="Arial" panose="020B0604020202020204" pitchFamily="34" charset="0"/>
                </a:rPr>
                <a:t>metrics</a:t>
              </a:r>
            </a:p>
          </p:txBody>
        </p:sp>
        <p:cxnSp>
          <p:nvCxnSpPr>
            <p:cNvPr id="35" name="Straight Arrow Connector 34">
              <a:extLst>
                <a:ext uri="{FF2B5EF4-FFF2-40B4-BE49-F238E27FC236}">
                  <a16:creationId xmlns:a16="http://schemas.microsoft.com/office/drawing/2014/main" id="{20E6E2E3-1E9F-C5B5-7901-01ABCB41450A}"/>
                </a:ext>
              </a:extLst>
            </p:cNvPr>
            <p:cNvCxnSpPr>
              <a:cxnSpLocks/>
              <a:stCxn id="34" idx="0"/>
            </p:cNvCxnSpPr>
            <p:nvPr/>
          </p:nvCxnSpPr>
          <p:spPr>
            <a:xfrm flipH="1" flipV="1">
              <a:off x="1228622" y="11411697"/>
              <a:ext cx="3" cy="8944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6" name="TextBox 35">
            <a:extLst>
              <a:ext uri="{FF2B5EF4-FFF2-40B4-BE49-F238E27FC236}">
                <a16:creationId xmlns:a16="http://schemas.microsoft.com/office/drawing/2014/main" id="{7447EAD5-5AFB-9F6E-9480-F5FB9B5B2261}"/>
              </a:ext>
            </a:extLst>
          </p:cNvPr>
          <p:cNvSpPr txBox="1"/>
          <p:nvPr/>
        </p:nvSpPr>
        <p:spPr>
          <a:xfrm>
            <a:off x="8320030" y="2742413"/>
            <a:ext cx="3656070" cy="2740006"/>
          </a:xfrm>
          <a:prstGeom prst="rect">
            <a:avLst/>
          </a:prstGeom>
          <a:noFill/>
        </p:spPr>
        <p:txBody>
          <a:bodyPr wrap="square" rtlCol="0">
            <a:noAutofit/>
          </a:bodyPr>
          <a:lstStyle/>
          <a:p>
            <a:r>
              <a:rPr lang="en-US" dirty="0"/>
              <a:t>Sunburst HTML template with support from </a:t>
            </a:r>
            <a:r>
              <a:rPr lang="en-US" dirty="0">
                <a:hlinkClick r:id="rId3"/>
              </a:rPr>
              <a:t>https://d3js.org</a:t>
            </a:r>
            <a:r>
              <a:rPr lang="en-US" dirty="0"/>
              <a:t> populated by Python script with JSON and CSV data</a:t>
            </a:r>
          </a:p>
          <a:p>
            <a:endParaRPr lang="en-US" dirty="0"/>
          </a:p>
          <a:p>
            <a:r>
              <a:rPr lang="en-US" dirty="0"/>
              <a:t>No GUI to install!</a:t>
            </a:r>
          </a:p>
          <a:p>
            <a:endParaRPr lang="en-US" dirty="0"/>
          </a:p>
          <a:p>
            <a:r>
              <a:rPr lang="en-US" dirty="0"/>
              <a:t>Inspired by </a:t>
            </a:r>
            <a:r>
              <a:rPr lang="en-US" dirty="0" err="1"/>
              <a:t>MemAXES</a:t>
            </a:r>
            <a:r>
              <a:rPr lang="en-US" dirty="0"/>
              <a:t>:</a:t>
            </a:r>
          </a:p>
          <a:p>
            <a:r>
              <a:rPr lang="en-US" dirty="0">
                <a:hlinkClick r:id="rId4"/>
              </a:rPr>
              <a:t>https://github.com/LLNL/MemAxes</a:t>
            </a:r>
            <a:r>
              <a:rPr lang="en-US" dirty="0"/>
              <a:t> </a:t>
            </a:r>
          </a:p>
        </p:txBody>
      </p:sp>
    </p:spTree>
    <p:extLst>
      <p:ext uri="{BB962C8B-B14F-4D97-AF65-F5344CB8AC3E}">
        <p14:creationId xmlns:p14="http://schemas.microsoft.com/office/powerpoint/2010/main" val="343259129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E407-A031-AC5D-C670-BBBDE3DE93A1}"/>
              </a:ext>
            </a:extLst>
          </p:cNvPr>
          <p:cNvSpPr>
            <a:spLocks noGrp="1"/>
          </p:cNvSpPr>
          <p:nvPr>
            <p:ph type="ctrTitle"/>
          </p:nvPr>
        </p:nvSpPr>
        <p:spPr/>
        <p:txBody>
          <a:bodyPr/>
          <a:lstStyle/>
          <a:p>
            <a:r>
              <a:rPr lang="en-US" dirty="0"/>
              <a:t>HWLOC integration with utilization data</a:t>
            </a:r>
          </a:p>
        </p:txBody>
      </p:sp>
      <p:pic>
        <p:nvPicPr>
          <p:cNvPr id="3" name="Screen Recording 2024-11-12 at 1.47.40 PM.mov">
            <a:hlinkClick r:id="" action="ppaction://media"/>
            <a:extLst>
              <a:ext uri="{FF2B5EF4-FFF2-40B4-BE49-F238E27FC236}">
                <a16:creationId xmlns:a16="http://schemas.microsoft.com/office/drawing/2014/main" id="{CC0E4825-F410-FF35-7051-A1CBB7AA3E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53373" y="879836"/>
            <a:ext cx="7696934" cy="5716135"/>
          </a:xfrm>
          <a:prstGeom prst="rect">
            <a:avLst/>
          </a:prstGeom>
        </p:spPr>
      </p:pic>
      <p:sp>
        <p:nvSpPr>
          <p:cNvPr id="4" name="Text Placeholder 3">
            <a:extLst>
              <a:ext uri="{FF2B5EF4-FFF2-40B4-BE49-F238E27FC236}">
                <a16:creationId xmlns:a16="http://schemas.microsoft.com/office/drawing/2014/main" id="{5717A17C-31CC-93E8-A37D-FCAF4D75CBE4}"/>
              </a:ext>
            </a:extLst>
          </p:cNvPr>
          <p:cNvSpPr>
            <a:spLocks noGrp="1"/>
          </p:cNvSpPr>
          <p:nvPr>
            <p:ph type="body" sz="quarter" idx="10"/>
          </p:nvPr>
        </p:nvSpPr>
        <p:spPr>
          <a:xfrm>
            <a:off x="328129" y="930159"/>
            <a:ext cx="3866681" cy="5005111"/>
          </a:xfrm>
        </p:spPr>
        <p:txBody>
          <a:bodyPr/>
          <a:lstStyle/>
          <a:p>
            <a:r>
              <a:rPr lang="en-US" dirty="0"/>
              <a:t>32 rank, 4 node job on Frontier</a:t>
            </a:r>
          </a:p>
          <a:p>
            <a:r>
              <a:rPr lang="en-US" dirty="0"/>
              <a:t>14 threads per process, color coded by </a:t>
            </a:r>
            <a:r>
              <a:rPr lang="en-US" dirty="0" err="1"/>
              <a:t>shmrank</a:t>
            </a:r>
            <a:r>
              <a:rPr lang="en-US" dirty="0"/>
              <a:t> (local rank per node)</a:t>
            </a:r>
          </a:p>
          <a:p>
            <a:r>
              <a:rPr lang="en-US" dirty="0"/>
              <a:t>Segment color intensity relative to utilization</a:t>
            </a:r>
          </a:p>
          <a:p>
            <a:r>
              <a:rPr lang="en-US" dirty="0"/>
              <a:t>Validates that process threads are pinned where requested</a:t>
            </a:r>
          </a:p>
        </p:txBody>
      </p:sp>
    </p:spTree>
    <p:extLst>
      <p:ext uri="{BB962C8B-B14F-4D97-AF65-F5344CB8AC3E}">
        <p14:creationId xmlns:p14="http://schemas.microsoft.com/office/powerpoint/2010/main" val="343839091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2CEC-FDD8-A1C8-471B-ED7AC3900849}"/>
              </a:ext>
            </a:extLst>
          </p:cNvPr>
          <p:cNvSpPr>
            <a:spLocks noGrp="1"/>
          </p:cNvSpPr>
          <p:nvPr>
            <p:ph type="ctrTitle"/>
          </p:nvPr>
        </p:nvSpPr>
        <p:spPr/>
        <p:txBody>
          <a:bodyPr/>
          <a:lstStyle/>
          <a:p>
            <a:r>
              <a:rPr lang="en-US" dirty="0"/>
              <a:t>HWLOC integration with utilization data – GPU data</a:t>
            </a:r>
          </a:p>
        </p:txBody>
      </p:sp>
      <p:pic>
        <p:nvPicPr>
          <p:cNvPr id="4" name="Screen Recording 2024-11-12 at 1.49.47 PM.mov">
            <a:hlinkClick r:id="" action="ppaction://media"/>
            <a:extLst>
              <a:ext uri="{FF2B5EF4-FFF2-40B4-BE49-F238E27FC236}">
                <a16:creationId xmlns:a16="http://schemas.microsoft.com/office/drawing/2014/main" id="{6E48455C-1322-3C69-D56B-62F7230F26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3368" y="826442"/>
            <a:ext cx="7807080" cy="5797935"/>
          </a:xfrm>
          <a:prstGeom prst="rect">
            <a:avLst/>
          </a:prstGeom>
        </p:spPr>
      </p:pic>
      <p:sp>
        <p:nvSpPr>
          <p:cNvPr id="3" name="Text Placeholder 2">
            <a:extLst>
              <a:ext uri="{FF2B5EF4-FFF2-40B4-BE49-F238E27FC236}">
                <a16:creationId xmlns:a16="http://schemas.microsoft.com/office/drawing/2014/main" id="{EB87D318-375A-69F9-B19D-CB9F2BEF73BE}"/>
              </a:ext>
            </a:extLst>
          </p:cNvPr>
          <p:cNvSpPr>
            <a:spLocks noGrp="1"/>
          </p:cNvSpPr>
          <p:nvPr>
            <p:ph type="body" sz="quarter" idx="10"/>
          </p:nvPr>
        </p:nvSpPr>
        <p:spPr>
          <a:xfrm>
            <a:off x="328129" y="930159"/>
            <a:ext cx="4243871" cy="5005111"/>
          </a:xfrm>
        </p:spPr>
        <p:txBody>
          <a:bodyPr/>
          <a:lstStyle/>
          <a:p>
            <a:r>
              <a:rPr lang="en-US" dirty="0"/>
              <a:t>1 rank, 1 node </a:t>
            </a:r>
            <a:r>
              <a:rPr lang="en-US" dirty="0" err="1"/>
              <a:t>Kokkos</a:t>
            </a:r>
            <a:r>
              <a:rPr lang="en-US" dirty="0"/>
              <a:t> test on Frontier</a:t>
            </a:r>
          </a:p>
          <a:p>
            <a:r>
              <a:rPr lang="en-US" dirty="0"/>
              <a:t>1 GPU</a:t>
            </a:r>
          </a:p>
          <a:p>
            <a:r>
              <a:rPr lang="en-US" dirty="0"/>
              <a:t>Utilization data from </a:t>
            </a:r>
            <a:r>
              <a:rPr lang="en-US" dirty="0" err="1"/>
              <a:t>ROCm</a:t>
            </a:r>
            <a:r>
              <a:rPr lang="en-US" dirty="0"/>
              <a:t>-SMI mapped to device using PCI Bus ID</a:t>
            </a:r>
          </a:p>
          <a:p>
            <a:r>
              <a:rPr lang="en-US" dirty="0"/>
              <a:t>Segment color intensity relative to utilization</a:t>
            </a:r>
          </a:p>
          <a:p>
            <a:r>
              <a:rPr lang="en-US" dirty="0"/>
              <a:t>Validates that the process got the correct GPU (same L3 Cache region)</a:t>
            </a:r>
          </a:p>
        </p:txBody>
      </p:sp>
    </p:spTree>
    <p:extLst>
      <p:ext uri="{BB962C8B-B14F-4D97-AF65-F5344CB8AC3E}">
        <p14:creationId xmlns:p14="http://schemas.microsoft.com/office/powerpoint/2010/main" val="145780906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3598-A0B2-CA1F-687F-64660B337437}"/>
              </a:ext>
            </a:extLst>
          </p:cNvPr>
          <p:cNvSpPr>
            <a:spLocks noGrp="1"/>
          </p:cNvSpPr>
          <p:nvPr>
            <p:ph type="ctrTitle"/>
          </p:nvPr>
        </p:nvSpPr>
        <p:spPr/>
        <p:txBody>
          <a:bodyPr/>
          <a:lstStyle/>
          <a:p>
            <a:r>
              <a:rPr lang="en-US" dirty="0"/>
              <a:t>Live Demo (time permitting)</a:t>
            </a:r>
          </a:p>
        </p:txBody>
      </p:sp>
      <p:sp>
        <p:nvSpPr>
          <p:cNvPr id="3" name="Text Placeholder 2">
            <a:extLst>
              <a:ext uri="{FF2B5EF4-FFF2-40B4-BE49-F238E27FC236}">
                <a16:creationId xmlns:a16="http://schemas.microsoft.com/office/drawing/2014/main" id="{106D04B3-39FB-462E-7D77-8DB0E4EE362D}"/>
              </a:ext>
            </a:extLst>
          </p:cNvPr>
          <p:cNvSpPr>
            <a:spLocks noGrp="1"/>
          </p:cNvSpPr>
          <p:nvPr>
            <p:ph type="body" sz="quarter" idx="10"/>
          </p:nvPr>
        </p:nvSpPr>
        <p:spPr/>
        <p:txBody>
          <a:bodyPr/>
          <a:lstStyle/>
          <a:p>
            <a:r>
              <a:rPr lang="en-US" dirty="0"/>
              <a:t>Jump to web browser:</a:t>
            </a:r>
          </a:p>
          <a:p>
            <a:pPr lvl="1"/>
            <a:r>
              <a:rPr lang="en-US" dirty="0">
                <a:hlinkClick r:id="rId2"/>
              </a:rPr>
              <a:t>http://www.nic.uoregon.edu/~khuck/viz2/frontier-1-thread-per-core.html</a:t>
            </a:r>
            <a:endParaRPr lang="en-US" dirty="0"/>
          </a:p>
          <a:p>
            <a:pPr lvl="1"/>
            <a:r>
              <a:rPr lang="en-US" dirty="0">
                <a:hlinkClick r:id="rId3"/>
              </a:rPr>
              <a:t>http://www.nic.uoregon.edu/~khuck/viz2/frontier-2-threads-per-core.html</a:t>
            </a:r>
            <a:r>
              <a:rPr lang="en-US" dirty="0"/>
              <a:t> </a:t>
            </a:r>
          </a:p>
          <a:p>
            <a:pPr lvl="1"/>
            <a:endParaRPr lang="en-US" dirty="0"/>
          </a:p>
        </p:txBody>
      </p:sp>
      <p:pic>
        <p:nvPicPr>
          <p:cNvPr id="22" name="Picture 21">
            <a:extLst>
              <a:ext uri="{FF2B5EF4-FFF2-40B4-BE49-F238E27FC236}">
                <a16:creationId xmlns:a16="http://schemas.microsoft.com/office/drawing/2014/main" id="{22A98CD2-D9E8-CF4F-A4BF-65FC725C499C}"/>
              </a:ext>
            </a:extLst>
          </p:cNvPr>
          <p:cNvPicPr>
            <a:picLocks noChangeAspect="1"/>
          </p:cNvPicPr>
          <p:nvPr/>
        </p:nvPicPr>
        <p:blipFill>
          <a:blip r:embed="rId4"/>
          <a:srcRect l="14308" t="16237" b="6431"/>
          <a:stretch/>
        </p:blipFill>
        <p:spPr>
          <a:xfrm>
            <a:off x="6754487" y="2983616"/>
            <a:ext cx="4474870" cy="3636178"/>
          </a:xfrm>
          <a:prstGeom prst="rect">
            <a:avLst/>
          </a:prstGeom>
        </p:spPr>
      </p:pic>
      <p:pic>
        <p:nvPicPr>
          <p:cNvPr id="23" name="Picture 22">
            <a:extLst>
              <a:ext uri="{FF2B5EF4-FFF2-40B4-BE49-F238E27FC236}">
                <a16:creationId xmlns:a16="http://schemas.microsoft.com/office/drawing/2014/main" id="{BBCAA8C6-6FFC-07AC-2B01-68B5DCC4BF77}"/>
              </a:ext>
            </a:extLst>
          </p:cNvPr>
          <p:cNvPicPr>
            <a:picLocks noChangeAspect="1"/>
          </p:cNvPicPr>
          <p:nvPr/>
        </p:nvPicPr>
        <p:blipFill>
          <a:blip r:embed="rId5"/>
          <a:srcRect l="14308" t="14767" b="6969"/>
          <a:stretch/>
        </p:blipFill>
        <p:spPr>
          <a:xfrm>
            <a:off x="1705429" y="2383508"/>
            <a:ext cx="4474870" cy="3707818"/>
          </a:xfrm>
          <a:prstGeom prst="rect">
            <a:avLst/>
          </a:prstGeom>
        </p:spPr>
      </p:pic>
      <p:sp>
        <p:nvSpPr>
          <p:cNvPr id="24" name="Right Brace 23">
            <a:extLst>
              <a:ext uri="{FF2B5EF4-FFF2-40B4-BE49-F238E27FC236}">
                <a16:creationId xmlns:a16="http://schemas.microsoft.com/office/drawing/2014/main" id="{1E28E358-FF2A-F8B5-F4C0-72C35062A0C7}"/>
              </a:ext>
            </a:extLst>
          </p:cNvPr>
          <p:cNvSpPr/>
          <p:nvPr/>
        </p:nvSpPr>
        <p:spPr>
          <a:xfrm rot="17547701">
            <a:off x="9143929" y="2694267"/>
            <a:ext cx="280641" cy="894012"/>
          </a:xfrm>
          <a:prstGeom prst="rightBrace">
            <a:avLst>
              <a:gd name="adj1" fmla="val 88309"/>
              <a:gd name="adj2" fmla="val 50000"/>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582550A-EF27-9FEA-5613-F107B78ECAAA}"/>
              </a:ext>
            </a:extLst>
          </p:cNvPr>
          <p:cNvSpPr txBox="1"/>
          <p:nvPr/>
        </p:nvSpPr>
        <p:spPr>
          <a:xfrm>
            <a:off x="9126549" y="2132256"/>
            <a:ext cx="1792354"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Cores assigned to</a:t>
            </a:r>
          </a:p>
          <a:p>
            <a:pPr algn="ctr"/>
            <a:r>
              <a:rPr lang="en-US" sz="2400" dirty="0">
                <a:latin typeface="Arial" panose="020B0604020202020204" pitchFamily="34" charset="0"/>
                <a:cs typeface="Arial" panose="020B0604020202020204" pitchFamily="34" charset="0"/>
              </a:rPr>
              <a:t>rank 1</a:t>
            </a:r>
          </a:p>
        </p:txBody>
      </p:sp>
      <p:sp>
        <p:nvSpPr>
          <p:cNvPr id="26" name="Right Brace 25">
            <a:extLst>
              <a:ext uri="{FF2B5EF4-FFF2-40B4-BE49-F238E27FC236}">
                <a16:creationId xmlns:a16="http://schemas.microsoft.com/office/drawing/2014/main" id="{FC013DCC-7850-F866-0AF4-7B4C86CFABE8}"/>
              </a:ext>
            </a:extLst>
          </p:cNvPr>
          <p:cNvSpPr/>
          <p:nvPr/>
        </p:nvSpPr>
        <p:spPr>
          <a:xfrm rot="20099078">
            <a:off x="10110711" y="3652490"/>
            <a:ext cx="350126" cy="906068"/>
          </a:xfrm>
          <a:prstGeom prst="rightBrace">
            <a:avLst>
              <a:gd name="adj1" fmla="val 88309"/>
              <a:gd name="adj2" fmla="val 50000"/>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6160E63-C895-83F8-31E6-94AE40BE3647}"/>
              </a:ext>
            </a:extLst>
          </p:cNvPr>
          <p:cNvSpPr txBox="1"/>
          <p:nvPr/>
        </p:nvSpPr>
        <p:spPr>
          <a:xfrm>
            <a:off x="10459195" y="3200399"/>
            <a:ext cx="1540324" cy="156966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Cores</a:t>
            </a:r>
          </a:p>
          <a:p>
            <a:pPr algn="ctr"/>
            <a:r>
              <a:rPr lang="en-US" sz="2400" dirty="0">
                <a:latin typeface="Arial" panose="020B0604020202020204" pitchFamily="34" charset="0"/>
                <a:cs typeface="Arial" panose="020B0604020202020204" pitchFamily="34" charset="0"/>
              </a:rPr>
              <a:t>assigned to</a:t>
            </a:r>
          </a:p>
          <a:p>
            <a:pPr algn="ctr"/>
            <a:r>
              <a:rPr lang="en-US" sz="2400" dirty="0">
                <a:latin typeface="Arial" panose="020B0604020202020204" pitchFamily="34" charset="0"/>
                <a:cs typeface="Arial" panose="020B0604020202020204" pitchFamily="34" charset="0"/>
              </a:rPr>
              <a:t>rank 0</a:t>
            </a:r>
          </a:p>
        </p:txBody>
      </p:sp>
      <p:sp>
        <p:nvSpPr>
          <p:cNvPr id="28" name="Right Brace 27">
            <a:extLst>
              <a:ext uri="{FF2B5EF4-FFF2-40B4-BE49-F238E27FC236}">
                <a16:creationId xmlns:a16="http://schemas.microsoft.com/office/drawing/2014/main" id="{C880DBF0-7034-379E-18F4-262F9843EE5A}"/>
              </a:ext>
            </a:extLst>
          </p:cNvPr>
          <p:cNvSpPr/>
          <p:nvPr/>
        </p:nvSpPr>
        <p:spPr>
          <a:xfrm rot="12398973">
            <a:off x="6602921" y="3574354"/>
            <a:ext cx="350126" cy="906068"/>
          </a:xfrm>
          <a:prstGeom prst="rightBrace">
            <a:avLst>
              <a:gd name="adj1" fmla="val 88309"/>
              <a:gd name="adj2" fmla="val 50000"/>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9D5FEE2-5AF9-9BCE-A8B2-F3C0E04D9FD0}"/>
              </a:ext>
            </a:extLst>
          </p:cNvPr>
          <p:cNvSpPr txBox="1"/>
          <p:nvPr/>
        </p:nvSpPr>
        <p:spPr>
          <a:xfrm>
            <a:off x="6154986" y="2241405"/>
            <a:ext cx="1540323"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Correct mapping for rank 7</a:t>
            </a:r>
          </a:p>
        </p:txBody>
      </p:sp>
      <p:sp>
        <p:nvSpPr>
          <p:cNvPr id="30" name="TextBox 29">
            <a:extLst>
              <a:ext uri="{FF2B5EF4-FFF2-40B4-BE49-F238E27FC236}">
                <a16:creationId xmlns:a16="http://schemas.microsoft.com/office/drawing/2014/main" id="{8DD6F816-E7A6-DE8A-7420-DE965B34A83E}"/>
              </a:ext>
            </a:extLst>
          </p:cNvPr>
          <p:cNvSpPr txBox="1"/>
          <p:nvPr/>
        </p:nvSpPr>
        <p:spPr>
          <a:xfrm>
            <a:off x="5177755" y="5327676"/>
            <a:ext cx="1927026"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Threads</a:t>
            </a:r>
          </a:p>
          <a:p>
            <a:pPr algn="ctr"/>
            <a:r>
              <a:rPr lang="en-US" sz="2400" dirty="0">
                <a:latin typeface="Arial" panose="020B0604020202020204" pitchFamily="34" charset="0"/>
                <a:cs typeface="Arial" panose="020B0604020202020204" pitchFamily="34" charset="0"/>
              </a:rPr>
              <a:t>assigned to</a:t>
            </a:r>
          </a:p>
          <a:p>
            <a:pPr algn="ctr"/>
            <a:r>
              <a:rPr lang="en-US" sz="2400" dirty="0">
                <a:latin typeface="Arial" panose="020B0604020202020204" pitchFamily="34" charset="0"/>
                <a:cs typeface="Arial" panose="020B0604020202020204" pitchFamily="34" charset="0"/>
              </a:rPr>
              <a:t>rank 7</a:t>
            </a:r>
          </a:p>
        </p:txBody>
      </p:sp>
      <p:cxnSp>
        <p:nvCxnSpPr>
          <p:cNvPr id="31" name="Straight Arrow Connector 30">
            <a:extLst>
              <a:ext uri="{FF2B5EF4-FFF2-40B4-BE49-F238E27FC236}">
                <a16:creationId xmlns:a16="http://schemas.microsoft.com/office/drawing/2014/main" id="{78DDA52B-EDE5-3CBA-9AA2-1AC793735944}"/>
              </a:ext>
            </a:extLst>
          </p:cNvPr>
          <p:cNvCxnSpPr>
            <a:cxnSpLocks/>
          </p:cNvCxnSpPr>
          <p:nvPr/>
        </p:nvCxnSpPr>
        <p:spPr>
          <a:xfrm flipH="1" flipV="1">
            <a:off x="5551640" y="6794192"/>
            <a:ext cx="37327" cy="638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2510C9D-896A-5005-F34B-50C29A72D442}"/>
              </a:ext>
            </a:extLst>
          </p:cNvPr>
          <p:cNvCxnSpPr>
            <a:cxnSpLocks/>
            <a:stCxn id="30" idx="0"/>
          </p:cNvCxnSpPr>
          <p:nvPr/>
        </p:nvCxnSpPr>
        <p:spPr>
          <a:xfrm flipH="1" flipV="1">
            <a:off x="4100153" y="3083169"/>
            <a:ext cx="2041115" cy="22445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21CF7B5-FF0B-D597-5568-AE0FEBFC2B24}"/>
              </a:ext>
            </a:extLst>
          </p:cNvPr>
          <p:cNvCxnSpPr>
            <a:cxnSpLocks/>
            <a:stCxn id="30" idx="0"/>
          </p:cNvCxnSpPr>
          <p:nvPr/>
        </p:nvCxnSpPr>
        <p:spPr>
          <a:xfrm flipH="1" flipV="1">
            <a:off x="3214136" y="3159369"/>
            <a:ext cx="2927132" cy="21683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7AE07259-EF5E-1E22-28FB-3EA266DB7272}"/>
              </a:ext>
            </a:extLst>
          </p:cNvPr>
          <p:cNvCxnSpPr>
            <a:cxnSpLocks/>
            <a:stCxn id="30" idx="0"/>
          </p:cNvCxnSpPr>
          <p:nvPr/>
        </p:nvCxnSpPr>
        <p:spPr>
          <a:xfrm flipH="1" flipV="1">
            <a:off x="2344615" y="4699205"/>
            <a:ext cx="3796653" cy="6284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5D2A7E0-F7FB-5FF9-F517-3C5CB622A595}"/>
              </a:ext>
            </a:extLst>
          </p:cNvPr>
          <p:cNvCxnSpPr>
            <a:cxnSpLocks/>
            <a:stCxn id="30" idx="0"/>
          </p:cNvCxnSpPr>
          <p:nvPr/>
        </p:nvCxnSpPr>
        <p:spPr>
          <a:xfrm flipH="1">
            <a:off x="2965938" y="5327676"/>
            <a:ext cx="3175330" cy="1486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0DA58E9-EF3C-55D5-A52F-5200ECEEB078}"/>
              </a:ext>
            </a:extLst>
          </p:cNvPr>
          <p:cNvCxnSpPr>
            <a:cxnSpLocks/>
            <a:stCxn id="30" idx="0"/>
          </p:cNvCxnSpPr>
          <p:nvPr/>
        </p:nvCxnSpPr>
        <p:spPr>
          <a:xfrm flipH="1">
            <a:off x="3977757" y="5327676"/>
            <a:ext cx="2163511" cy="3555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D264D3F9-9EB6-DD0B-86C2-7B4BFF625153}"/>
              </a:ext>
            </a:extLst>
          </p:cNvPr>
          <p:cNvCxnSpPr>
            <a:cxnSpLocks/>
            <a:stCxn id="30" idx="0"/>
          </p:cNvCxnSpPr>
          <p:nvPr/>
        </p:nvCxnSpPr>
        <p:spPr>
          <a:xfrm flipH="1" flipV="1">
            <a:off x="4923692" y="4999892"/>
            <a:ext cx="1217576" cy="32778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0BE689A1-39F8-A986-B0F4-8F5D7BC76B28}"/>
              </a:ext>
            </a:extLst>
          </p:cNvPr>
          <p:cNvSpPr txBox="1"/>
          <p:nvPr/>
        </p:nvSpPr>
        <p:spPr>
          <a:xfrm>
            <a:off x="233456" y="2483004"/>
            <a:ext cx="2000671"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GCD assigned to rank 7</a:t>
            </a:r>
          </a:p>
        </p:txBody>
      </p:sp>
      <p:cxnSp>
        <p:nvCxnSpPr>
          <p:cNvPr id="39" name="Straight Arrow Connector 38">
            <a:extLst>
              <a:ext uri="{FF2B5EF4-FFF2-40B4-BE49-F238E27FC236}">
                <a16:creationId xmlns:a16="http://schemas.microsoft.com/office/drawing/2014/main" id="{21DCEC4E-477B-0E78-320E-9D96F3F61F85}"/>
              </a:ext>
            </a:extLst>
          </p:cNvPr>
          <p:cNvCxnSpPr>
            <a:cxnSpLocks/>
          </p:cNvCxnSpPr>
          <p:nvPr/>
        </p:nvCxnSpPr>
        <p:spPr>
          <a:xfrm>
            <a:off x="1851202" y="2643554"/>
            <a:ext cx="440046" cy="43961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BAB8FDB-96CC-B60E-615B-B69887A1D507}"/>
              </a:ext>
            </a:extLst>
          </p:cNvPr>
          <p:cNvCxnSpPr>
            <a:cxnSpLocks/>
            <a:stCxn id="30" idx="0"/>
          </p:cNvCxnSpPr>
          <p:nvPr/>
        </p:nvCxnSpPr>
        <p:spPr>
          <a:xfrm flipH="1" flipV="1">
            <a:off x="5032039" y="3739662"/>
            <a:ext cx="1109229" cy="15880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227847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5302-70C8-9283-C6F0-7357E4933CB0}"/>
              </a:ext>
            </a:extLst>
          </p:cNvPr>
          <p:cNvSpPr>
            <a:spLocks noGrp="1"/>
          </p:cNvSpPr>
          <p:nvPr>
            <p:ph type="ctrTitle"/>
          </p:nvPr>
        </p:nvSpPr>
        <p:spPr/>
        <p:txBody>
          <a:bodyPr/>
          <a:lstStyle/>
          <a:p>
            <a:r>
              <a:rPr lang="en-US" dirty="0"/>
              <a:t>How did this project start?</a:t>
            </a:r>
          </a:p>
        </p:txBody>
      </p:sp>
      <p:sp>
        <p:nvSpPr>
          <p:cNvPr id="3" name="Text Placeholder 2">
            <a:extLst>
              <a:ext uri="{FF2B5EF4-FFF2-40B4-BE49-F238E27FC236}">
                <a16:creationId xmlns:a16="http://schemas.microsoft.com/office/drawing/2014/main" id="{83437D8F-30CD-31AC-17EA-9A3211EA691E}"/>
              </a:ext>
            </a:extLst>
          </p:cNvPr>
          <p:cNvSpPr>
            <a:spLocks noGrp="1"/>
          </p:cNvSpPr>
          <p:nvPr>
            <p:ph type="body" sz="quarter" idx="10"/>
          </p:nvPr>
        </p:nvSpPr>
        <p:spPr/>
        <p:txBody>
          <a:bodyPr/>
          <a:lstStyle/>
          <a:p>
            <a:r>
              <a:rPr lang="en-US" dirty="0"/>
              <a:t>April 2023, I was invited to the </a:t>
            </a:r>
            <a:r>
              <a:rPr lang="en-US" dirty="0" err="1"/>
              <a:t>Dagstuhl</a:t>
            </a:r>
            <a:r>
              <a:rPr lang="en-US" dirty="0"/>
              <a:t> seminar: “Driving HPC Operations With Holistic Monitoring and Operational Data Analytics”</a:t>
            </a:r>
          </a:p>
          <a:p>
            <a:r>
              <a:rPr lang="en-US" dirty="0">
                <a:hlinkClick r:id="rId2"/>
              </a:rPr>
              <a:t>https://www.dagstuhl.de/23171</a:t>
            </a:r>
            <a:r>
              <a:rPr lang="en-US" dirty="0"/>
              <a:t> </a:t>
            </a:r>
          </a:p>
          <a:p>
            <a:r>
              <a:rPr lang="en-US" dirty="0"/>
              <a:t>Mostly facility/sysadmin focus</a:t>
            </a:r>
          </a:p>
          <a:p>
            <a:r>
              <a:rPr lang="en-US" dirty="0"/>
              <a:t>I presented the performance analysis perspective on monitoring (users)</a:t>
            </a:r>
          </a:p>
          <a:p>
            <a:pPr lvl="1"/>
            <a:r>
              <a:rPr lang="en-US" i="1" dirty="0"/>
              <a:t>Why</a:t>
            </a:r>
            <a:r>
              <a:rPr lang="en-US" dirty="0"/>
              <a:t> do users monitor?</a:t>
            </a:r>
          </a:p>
          <a:p>
            <a:pPr lvl="1"/>
            <a:r>
              <a:rPr lang="en-US" i="1" dirty="0"/>
              <a:t>How</a:t>
            </a:r>
            <a:r>
              <a:rPr lang="en-US" dirty="0"/>
              <a:t> do users monitor?</a:t>
            </a:r>
          </a:p>
          <a:p>
            <a:pPr lvl="1"/>
            <a:r>
              <a:rPr lang="en-US" dirty="0"/>
              <a:t>What do users </a:t>
            </a:r>
            <a:r>
              <a:rPr lang="en-US" i="1" dirty="0"/>
              <a:t>want </a:t>
            </a:r>
            <a:r>
              <a:rPr lang="en-US" dirty="0"/>
              <a:t>to monitor?</a:t>
            </a:r>
          </a:p>
          <a:p>
            <a:pPr lvl="1"/>
            <a:r>
              <a:rPr lang="en-US" dirty="0"/>
              <a:t>What is </a:t>
            </a:r>
            <a:r>
              <a:rPr lang="en-US" i="1" dirty="0"/>
              <a:t>lacking</a:t>
            </a:r>
            <a:r>
              <a:rPr lang="en-US" dirty="0"/>
              <a:t>?</a:t>
            </a:r>
          </a:p>
          <a:p>
            <a:r>
              <a:rPr lang="en-US" dirty="0"/>
              <a:t>Advocating </a:t>
            </a:r>
            <a:r>
              <a:rPr lang="en-US"/>
              <a:t>for the user space</a:t>
            </a:r>
            <a:endParaRPr lang="en-US" dirty="0"/>
          </a:p>
          <a:p>
            <a:r>
              <a:rPr lang="en-US" dirty="0"/>
              <a:t>Discussion inspired </a:t>
            </a:r>
            <a:r>
              <a:rPr lang="en-US" dirty="0" err="1"/>
              <a:t>ZeroSum</a:t>
            </a:r>
            <a:endParaRPr lang="en-US" dirty="0"/>
          </a:p>
          <a:p>
            <a:pPr marL="0" indent="0">
              <a:buNone/>
            </a:pPr>
            <a:endParaRPr lang="en-US" dirty="0"/>
          </a:p>
        </p:txBody>
      </p:sp>
      <p:pic>
        <p:nvPicPr>
          <p:cNvPr id="1026" name="Picture 2">
            <a:extLst>
              <a:ext uri="{FF2B5EF4-FFF2-40B4-BE49-F238E27FC236}">
                <a16:creationId xmlns:a16="http://schemas.microsoft.com/office/drawing/2014/main" id="{BE518884-894D-FAC3-DF03-72A7FAA64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8270"/>
            <a:ext cx="4357511" cy="32681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B0762B4-41F9-62CC-4883-76CD3EE2171D}"/>
              </a:ext>
            </a:extLst>
          </p:cNvPr>
          <p:cNvSpPr/>
          <p:nvPr/>
        </p:nvSpPr>
        <p:spPr>
          <a:xfrm>
            <a:off x="7811912" y="4361014"/>
            <a:ext cx="282222" cy="3048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DF90E38-3E7A-BD4F-B9F1-8A776A77E5E1}"/>
              </a:ext>
            </a:extLst>
          </p:cNvPr>
          <p:cNvCxnSpPr>
            <a:cxnSpLocks/>
            <a:stCxn id="7" idx="1"/>
            <a:endCxn id="4" idx="6"/>
          </p:cNvCxnSpPr>
          <p:nvPr/>
        </p:nvCxnSpPr>
        <p:spPr>
          <a:xfrm flipH="1">
            <a:off x="8094134" y="4181221"/>
            <a:ext cx="2776856" cy="3321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5ED1ACC-61DA-6C4F-0866-314D452EF844}"/>
              </a:ext>
            </a:extLst>
          </p:cNvPr>
          <p:cNvSpPr txBox="1"/>
          <p:nvPr/>
        </p:nvSpPr>
        <p:spPr>
          <a:xfrm>
            <a:off x="10870990" y="3996555"/>
            <a:ext cx="484428" cy="369332"/>
          </a:xfrm>
          <a:prstGeom prst="rect">
            <a:avLst/>
          </a:prstGeom>
          <a:noFill/>
        </p:spPr>
        <p:txBody>
          <a:bodyPr wrap="none" rtlCol="0">
            <a:spAutoFit/>
          </a:bodyPr>
          <a:lstStyle/>
          <a:p>
            <a:r>
              <a:rPr lang="en-US" dirty="0"/>
              <a:t>me</a:t>
            </a:r>
          </a:p>
        </p:txBody>
      </p:sp>
    </p:spTree>
    <p:extLst>
      <p:ext uri="{BB962C8B-B14F-4D97-AF65-F5344CB8AC3E}">
        <p14:creationId xmlns:p14="http://schemas.microsoft.com/office/powerpoint/2010/main" val="16485629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A372-1F46-10BF-F283-38444B96D421}"/>
              </a:ext>
            </a:extLst>
          </p:cNvPr>
          <p:cNvSpPr>
            <a:spLocks noGrp="1"/>
          </p:cNvSpPr>
          <p:nvPr>
            <p:ph type="ctrTitle"/>
          </p:nvPr>
        </p:nvSpPr>
        <p:spPr/>
        <p:txBody>
          <a:bodyPr/>
          <a:lstStyle/>
          <a:p>
            <a:r>
              <a:rPr lang="en-US" dirty="0"/>
              <a:t>Conclusions, Future Work</a:t>
            </a:r>
          </a:p>
        </p:txBody>
      </p:sp>
      <p:sp>
        <p:nvSpPr>
          <p:cNvPr id="3" name="Text Placeholder 2">
            <a:extLst>
              <a:ext uri="{FF2B5EF4-FFF2-40B4-BE49-F238E27FC236}">
                <a16:creationId xmlns:a16="http://schemas.microsoft.com/office/drawing/2014/main" id="{A063D198-23EB-1FE7-1DC9-A67D12E106BC}"/>
              </a:ext>
            </a:extLst>
          </p:cNvPr>
          <p:cNvSpPr>
            <a:spLocks noGrp="1"/>
          </p:cNvSpPr>
          <p:nvPr>
            <p:ph type="body" sz="quarter" idx="10"/>
          </p:nvPr>
        </p:nvSpPr>
        <p:spPr>
          <a:xfrm>
            <a:off x="328129" y="965771"/>
            <a:ext cx="11444768" cy="4969499"/>
          </a:xfrm>
        </p:spPr>
        <p:txBody>
          <a:bodyPr/>
          <a:lstStyle/>
          <a:p>
            <a:r>
              <a:rPr lang="en-US" dirty="0" err="1"/>
              <a:t>ZeroSum</a:t>
            </a:r>
            <a:r>
              <a:rPr lang="en-US" dirty="0"/>
              <a:t> addresses the </a:t>
            </a:r>
            <a:r>
              <a:rPr lang="en-US" i="1" dirty="0"/>
              <a:t>configuration optimization</a:t>
            </a:r>
            <a:r>
              <a:rPr lang="en-US" dirty="0"/>
              <a:t> problem</a:t>
            </a:r>
          </a:p>
          <a:p>
            <a:pPr lvl="1"/>
            <a:r>
              <a:rPr lang="en-US" dirty="0">
                <a:hlinkClick r:id="rId2"/>
              </a:rPr>
              <a:t>https://github.com/UO-OACISS/zerosum</a:t>
            </a:r>
            <a:endParaRPr lang="en-US" dirty="0"/>
          </a:p>
          <a:p>
            <a:r>
              <a:rPr lang="en-US" dirty="0"/>
              <a:t>Still need automated misconfiguration/contention analysis</a:t>
            </a:r>
          </a:p>
          <a:p>
            <a:r>
              <a:rPr lang="en-US" dirty="0"/>
              <a:t>Output data could be better – use ADIOS2 BP5? HDF5? SQLite?</a:t>
            </a:r>
          </a:p>
          <a:p>
            <a:pPr lvl="1"/>
            <a:r>
              <a:rPr lang="en-US" dirty="0"/>
              <a:t>Depends on analysis needs/wants</a:t>
            </a:r>
          </a:p>
          <a:p>
            <a:pPr lvl="1"/>
            <a:r>
              <a:rPr lang="en-US" dirty="0"/>
              <a:t>Current log file “format” means analysis process is manual/ad hoc (via Python)</a:t>
            </a:r>
          </a:p>
          <a:p>
            <a:r>
              <a:rPr lang="en-US" dirty="0"/>
              <a:t>Streaming data to Mochi (SOMA) or other service (LDMS)?</a:t>
            </a:r>
          </a:p>
          <a:p>
            <a:pPr lvl="1"/>
            <a:r>
              <a:rPr lang="en-US" dirty="0"/>
              <a:t>Enables robust monitoring approach – but likely redundant in many cases</a:t>
            </a:r>
          </a:p>
          <a:p>
            <a:pPr lvl="1"/>
            <a:r>
              <a:rPr lang="en-US" dirty="0"/>
              <a:t>Working with students to implement </a:t>
            </a:r>
            <a:r>
              <a:rPr lang="en-US" dirty="0" err="1"/>
              <a:t>SiMon</a:t>
            </a:r>
            <a:r>
              <a:rPr lang="en-US" dirty="0"/>
              <a:t> (Simple Monitor)</a:t>
            </a:r>
          </a:p>
          <a:p>
            <a:r>
              <a:rPr lang="en-US" dirty="0"/>
              <a:t>Integration with performance tools (TAU, APEX, </a:t>
            </a:r>
            <a:r>
              <a:rPr lang="en-US" dirty="0" err="1"/>
              <a:t>etc</a:t>
            </a:r>
            <a:r>
              <a:rPr lang="en-US" dirty="0"/>
              <a:t>)</a:t>
            </a:r>
          </a:p>
          <a:p>
            <a:pPr lvl="1"/>
            <a:r>
              <a:rPr lang="en-US" dirty="0"/>
              <a:t>Analysis of application performance data in context of system monitoring data</a:t>
            </a:r>
          </a:p>
          <a:p>
            <a:r>
              <a:rPr lang="en-US" dirty="0"/>
              <a:t>Input for automated feedback/control (APEX, </a:t>
            </a:r>
            <a:r>
              <a:rPr lang="en-US" dirty="0" err="1"/>
              <a:t>Argobots</a:t>
            </a:r>
            <a:r>
              <a:rPr lang="en-US" dirty="0"/>
              <a:t>, SOMA, application)</a:t>
            </a:r>
          </a:p>
        </p:txBody>
      </p:sp>
    </p:spTree>
    <p:extLst>
      <p:ext uri="{BB962C8B-B14F-4D97-AF65-F5344CB8AC3E}">
        <p14:creationId xmlns:p14="http://schemas.microsoft.com/office/powerpoint/2010/main" val="894916420"/>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31307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sz="2000" dirty="0"/>
              <a:t>This work was supported by the Scientific Discovery through Advanced Computing (</a:t>
            </a:r>
            <a:r>
              <a:rPr lang="en-US" sz="2000" dirty="0" err="1"/>
              <a:t>SciDAC</a:t>
            </a:r>
            <a:r>
              <a:rPr lang="en-US" sz="2000" dirty="0"/>
              <a:t>) program funded by U.S. Department of Energy, Office of Science, Advanced Scientific Computing Research (ASCR) under contract DE-SC0021299. </a:t>
            </a:r>
          </a:p>
          <a:p>
            <a:pPr marL="50800" indent="0">
              <a:buNone/>
            </a:pPr>
            <a:r>
              <a:rPr lang="en-US" sz="2000" dirty="0"/>
              <a:t>Parts of this research was supported by the Exascale Computing Project (17-SC-20-SC), a joint project of the U.S. Department of Energy’s Office of Science and National Nuclear Security Administration, responsible for delivering a capable exascale ecosystem, including software, applications, and hardware technology, to support the nation’s exascale computing imperative. </a:t>
            </a:r>
          </a:p>
          <a:p>
            <a:pPr marL="50800" indent="0">
              <a:buNone/>
            </a:pPr>
            <a:r>
              <a:rPr lang="en-US" sz="2000" dirty="0"/>
              <a:t>This research used resources of the Oak Ridge Leadership Computing Facility at the Oak Ridge National Laboratory, which is supported by the Office of Science of the U.S. Department of Energy under Contract No. DE-AC05-00OR22725.</a:t>
            </a:r>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2">
            <a:alphaModFix/>
          </a:blip>
          <a:srcRect/>
          <a:stretch/>
        </p:blipFill>
        <p:spPr>
          <a:xfrm>
            <a:off x="2027793" y="471214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3"/>
          <a:stretch>
            <a:fillRect/>
          </a:stretch>
        </p:blipFill>
        <p:spPr>
          <a:xfrm>
            <a:off x="8120180" y="450907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1" y="468651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C1D-82D7-A5DE-EADC-2CC4E0BEE65D}"/>
              </a:ext>
            </a:extLst>
          </p:cNvPr>
          <p:cNvSpPr>
            <a:spLocks noGrp="1"/>
          </p:cNvSpPr>
          <p:nvPr>
            <p:ph type="ctrTitle"/>
          </p:nvPr>
        </p:nvSpPr>
        <p:spPr/>
        <p:txBody>
          <a:bodyPr/>
          <a:lstStyle/>
          <a:p>
            <a:r>
              <a:rPr lang="en-US" dirty="0"/>
              <a:t>Performance Analysis Perspective on Monitoring</a:t>
            </a:r>
          </a:p>
        </p:txBody>
      </p:sp>
      <p:sp>
        <p:nvSpPr>
          <p:cNvPr id="3" name="Text Placeholder 2">
            <a:extLst>
              <a:ext uri="{FF2B5EF4-FFF2-40B4-BE49-F238E27FC236}">
                <a16:creationId xmlns:a16="http://schemas.microsoft.com/office/drawing/2014/main" id="{4EC1AC77-E991-1269-F6BE-CB33B8628DFB}"/>
              </a:ext>
            </a:extLst>
          </p:cNvPr>
          <p:cNvSpPr>
            <a:spLocks noGrp="1"/>
          </p:cNvSpPr>
          <p:nvPr>
            <p:ph type="body" sz="quarter" idx="10"/>
          </p:nvPr>
        </p:nvSpPr>
        <p:spPr/>
        <p:txBody>
          <a:bodyPr/>
          <a:lstStyle/>
          <a:p>
            <a:pPr marL="0" indent="0">
              <a:buNone/>
            </a:pPr>
            <a:r>
              <a:rPr lang="en-US" b="1" dirty="0"/>
              <a:t>Three main classes of performance optimizations:</a:t>
            </a:r>
          </a:p>
          <a:p>
            <a:pPr marL="457200" indent="-457200">
              <a:buFont typeface="+mj-lt"/>
              <a:buAutoNum type="arabicPeriod"/>
            </a:pPr>
            <a:r>
              <a:rPr lang="en-US" dirty="0"/>
              <a:t>Algorithmic replacement (usually a high level of difficulty)</a:t>
            </a:r>
          </a:p>
          <a:p>
            <a:pPr marL="969962" lvl="1" indent="-457200"/>
            <a:r>
              <a:rPr lang="en-US" dirty="0"/>
              <a:t>E.g. replace O(n</a:t>
            </a:r>
            <a:r>
              <a:rPr lang="en-US" baseline="30000" dirty="0"/>
              <a:t>2</a:t>
            </a:r>
            <a:r>
              <a:rPr lang="en-US" dirty="0"/>
              <a:t>) with O(</a:t>
            </a:r>
            <a:r>
              <a:rPr lang="en-US" dirty="0" err="1"/>
              <a:t>nlogn</a:t>
            </a:r>
            <a:r>
              <a:rPr lang="en-US" dirty="0"/>
              <a:t>)</a:t>
            </a:r>
          </a:p>
          <a:p>
            <a:pPr marL="969962" lvl="1" indent="-457200"/>
            <a:r>
              <a:rPr lang="en-US" dirty="0"/>
              <a:t>Can involve data structure changes, new dependencies, major rewrites</a:t>
            </a:r>
          </a:p>
          <a:p>
            <a:pPr marL="457200" indent="-457200">
              <a:buFont typeface="+mj-lt"/>
              <a:buAutoNum type="arabicPeriod"/>
            </a:pPr>
            <a:r>
              <a:rPr lang="en-US" dirty="0"/>
              <a:t>Code optimization (usually a medium difficulty)</a:t>
            </a:r>
          </a:p>
          <a:p>
            <a:pPr marL="969962" lvl="1" indent="-457200"/>
            <a:r>
              <a:rPr lang="en-US" dirty="0"/>
              <a:t>Improve cache reuse, reduce stalls (branching, instructions, I/O, </a:t>
            </a:r>
            <a:r>
              <a:rPr lang="en-US" dirty="0" err="1"/>
              <a:t>etc</a:t>
            </a:r>
            <a:r>
              <a:rPr lang="en-US" dirty="0"/>
              <a:t>)</a:t>
            </a:r>
          </a:p>
          <a:p>
            <a:pPr marL="457200" indent="-457200">
              <a:buFont typeface="+mj-lt"/>
              <a:buAutoNum type="arabicPeriod"/>
            </a:pPr>
            <a:r>
              <a:rPr lang="en-US" dirty="0"/>
              <a:t>Optimized launch configuration (low(?) difficulty, high embarrassment potential)</a:t>
            </a:r>
          </a:p>
          <a:p>
            <a:pPr marL="969962" lvl="1" indent="-457200"/>
            <a:r>
              <a:rPr lang="en-US" dirty="0"/>
              <a:t>Misconfiguration</a:t>
            </a:r>
          </a:p>
          <a:p>
            <a:pPr marL="969962" lvl="1" indent="-457200"/>
            <a:r>
              <a:rPr lang="en-US" dirty="0"/>
              <a:t>Wrong assumptions from another system/application</a:t>
            </a:r>
          </a:p>
          <a:p>
            <a:pPr marL="969962" lvl="1" indent="-457200"/>
            <a:r>
              <a:rPr lang="en-US" dirty="0"/>
              <a:t>Changes to system policies/defaults (e.g. reserved cores)</a:t>
            </a:r>
          </a:p>
        </p:txBody>
      </p:sp>
      <p:sp>
        <p:nvSpPr>
          <p:cNvPr id="4" name="Rectangle 3">
            <a:extLst>
              <a:ext uri="{FF2B5EF4-FFF2-40B4-BE49-F238E27FC236}">
                <a16:creationId xmlns:a16="http://schemas.microsoft.com/office/drawing/2014/main" id="{82DDD41B-4A7A-41FE-6CF2-773842E1A29F}"/>
              </a:ext>
            </a:extLst>
          </p:cNvPr>
          <p:cNvSpPr/>
          <p:nvPr/>
        </p:nvSpPr>
        <p:spPr>
          <a:xfrm>
            <a:off x="213755" y="3633849"/>
            <a:ext cx="11741177" cy="213755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985197"/>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p30">
            <a:extLst>
              <a:ext uri="{FF2B5EF4-FFF2-40B4-BE49-F238E27FC236}">
                <a16:creationId xmlns:a16="http://schemas.microsoft.com/office/drawing/2014/main" id="{044FDE5E-7A39-0D80-14D5-5C964B2B2240}"/>
              </a:ext>
            </a:extLst>
          </p:cNvPr>
          <p:cNvSpPr txBox="1">
            <a:spLocks/>
          </p:cNvSpPr>
          <p:nvPr/>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5</a:t>
            </a:fld>
            <a:endParaRPr lang="en-US" dirty="0"/>
          </a:p>
        </p:txBody>
      </p:sp>
      <p:sp>
        <p:nvSpPr>
          <p:cNvPr id="3" name="Title 2">
            <a:extLst>
              <a:ext uri="{FF2B5EF4-FFF2-40B4-BE49-F238E27FC236}">
                <a16:creationId xmlns:a16="http://schemas.microsoft.com/office/drawing/2014/main" id="{39524907-58A1-78FA-4349-3BB72520ED79}"/>
              </a:ext>
            </a:extLst>
          </p:cNvPr>
          <p:cNvSpPr>
            <a:spLocks noGrp="1"/>
          </p:cNvSpPr>
          <p:nvPr>
            <p:ph type="ctrTitle"/>
          </p:nvPr>
        </p:nvSpPr>
        <p:spPr/>
        <p:txBody>
          <a:bodyPr/>
          <a:lstStyle/>
          <a:p>
            <a:r>
              <a:rPr lang="en-US" dirty="0"/>
              <a:t>Motivation: Why do users (want to) monitor at runtime?</a:t>
            </a:r>
          </a:p>
        </p:txBody>
      </p:sp>
      <p:sp>
        <p:nvSpPr>
          <p:cNvPr id="4" name="Text Placeholder 3">
            <a:extLst>
              <a:ext uri="{FF2B5EF4-FFF2-40B4-BE49-F238E27FC236}">
                <a16:creationId xmlns:a16="http://schemas.microsoft.com/office/drawing/2014/main" id="{31E419DE-3C03-F74E-0287-65285603B61B}"/>
              </a:ext>
            </a:extLst>
          </p:cNvPr>
          <p:cNvSpPr>
            <a:spLocks noGrp="1"/>
          </p:cNvSpPr>
          <p:nvPr>
            <p:ph type="body" sz="quarter" idx="10"/>
          </p:nvPr>
        </p:nvSpPr>
        <p:spPr/>
        <p:txBody>
          <a:bodyPr/>
          <a:lstStyle/>
          <a:p>
            <a:r>
              <a:rPr lang="en-US" b="1" dirty="0"/>
              <a:t>Sanity check</a:t>
            </a:r>
            <a:r>
              <a:rPr lang="en-US" dirty="0"/>
              <a:t> / curiosity / impatience (logging, essentially)</a:t>
            </a:r>
          </a:p>
          <a:p>
            <a:r>
              <a:rPr lang="en-US" b="1" dirty="0"/>
              <a:t>Check for misconfiguration</a:t>
            </a:r>
          </a:p>
          <a:p>
            <a:r>
              <a:rPr lang="en-US" b="1" dirty="0"/>
              <a:t>Check for efficient utilization</a:t>
            </a:r>
          </a:p>
          <a:p>
            <a:r>
              <a:rPr lang="en-US" dirty="0"/>
              <a:t>Confirmation of expected hardware / operating system behavior</a:t>
            </a:r>
          </a:p>
          <a:p>
            <a:r>
              <a:rPr lang="en-US" b="1" dirty="0"/>
              <a:t>Identify cause of failure – deadlock, crash, stalls, etc.</a:t>
            </a:r>
          </a:p>
          <a:p>
            <a:r>
              <a:rPr lang="en-US" dirty="0"/>
              <a:t>Adaptation / computational steering / feedback &amp; control</a:t>
            </a:r>
          </a:p>
          <a:p>
            <a:r>
              <a:rPr lang="en-US" strike="sngStrike" dirty="0"/>
              <a:t>Identify system failures</a:t>
            </a:r>
            <a:r>
              <a:rPr lang="en-US" dirty="0"/>
              <a:t>  (out of scope)</a:t>
            </a:r>
            <a:endParaRPr lang="en-US" strike="sngStrike" dirty="0"/>
          </a:p>
          <a:p>
            <a:r>
              <a:rPr lang="en-US" dirty="0"/>
              <a:t>Debugging/correctness/validation, essentially.</a:t>
            </a:r>
          </a:p>
        </p:txBody>
      </p:sp>
    </p:spTree>
    <p:extLst>
      <p:ext uri="{BB962C8B-B14F-4D97-AF65-F5344CB8AC3E}">
        <p14:creationId xmlns:p14="http://schemas.microsoft.com/office/powerpoint/2010/main" val="3612567704"/>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(Mis)Configuration – what could </a:t>
            </a:r>
            <a:r>
              <a:rPr lang="en-US" i="1" dirty="0"/>
              <a:t>possibly</a:t>
            </a:r>
            <a:r>
              <a:rPr lang="en-US" dirty="0"/>
              <a:t> go wrong?</a:t>
            </a:r>
          </a:p>
        </p:txBody>
      </p:sp>
      <p:sp>
        <p:nvSpPr>
          <p:cNvPr id="3" name="Text Placeholder 2">
            <a:extLst>
              <a:ext uri="{FF2B5EF4-FFF2-40B4-BE49-F238E27FC236}">
                <a16:creationId xmlns:a16="http://schemas.microsoft.com/office/drawing/2014/main" id="{A85D7726-9967-370B-5E8C-68C76897770C}"/>
              </a:ext>
            </a:extLst>
          </p:cNvPr>
          <p:cNvSpPr>
            <a:spLocks noGrp="1"/>
          </p:cNvSpPr>
          <p:nvPr>
            <p:ph type="body" sz="quarter" idx="10"/>
          </p:nvPr>
        </p:nvSpPr>
        <p:spPr/>
        <p:txBody>
          <a:bodyPr/>
          <a:lstStyle/>
          <a:p>
            <a:r>
              <a:rPr lang="en-US" u="sng" dirty="0"/>
              <a:t>Process placement</a:t>
            </a:r>
            <a:r>
              <a:rPr lang="en-US" dirty="0"/>
              <a:t>: </a:t>
            </a:r>
          </a:p>
          <a:p>
            <a:pPr lvl="1"/>
            <a:r>
              <a:rPr lang="en-US" dirty="0"/>
              <a:t>Logical/physical mappings, resources assigned/constrained to each process</a:t>
            </a:r>
          </a:p>
          <a:p>
            <a:pPr lvl="1"/>
            <a:r>
              <a:rPr lang="en-US" dirty="0"/>
              <a:t>Are there reserved core(s) for system? GPU mapping?</a:t>
            </a:r>
          </a:p>
          <a:p>
            <a:r>
              <a:rPr lang="en-US" u="sng" dirty="0"/>
              <a:t>Thread placement</a:t>
            </a:r>
            <a:r>
              <a:rPr lang="en-US" dirty="0"/>
              <a:t>: Socket, NUMA domain, core, thread (HWT)</a:t>
            </a:r>
          </a:p>
          <a:p>
            <a:r>
              <a:rPr lang="en-US" u="sng" dirty="0"/>
              <a:t>Undersubscribing</a:t>
            </a:r>
            <a:r>
              <a:rPr lang="en-US" dirty="0"/>
              <a:t>: Wasted hardware, energy, time (under-utilization)</a:t>
            </a:r>
          </a:p>
          <a:p>
            <a:pPr lvl="1"/>
            <a:r>
              <a:rPr lang="en-US" dirty="0"/>
              <a:t>Can provide better performance in some situations (memory-bound code)</a:t>
            </a:r>
          </a:p>
          <a:p>
            <a:r>
              <a:rPr lang="en-US" u="sng" dirty="0"/>
              <a:t>Oversubscribing</a:t>
            </a:r>
            <a:r>
              <a:rPr lang="en-US" dirty="0"/>
              <a:t>: Increased contention with no realized benefit</a:t>
            </a:r>
          </a:p>
          <a:p>
            <a:r>
              <a:rPr lang="en-US" u="sng" dirty="0"/>
              <a:t>Imbalances</a:t>
            </a:r>
            <a:endParaRPr lang="en-US" dirty="0"/>
          </a:p>
          <a:p>
            <a:pPr lvl="1"/>
            <a:r>
              <a:rPr lang="en-US" dirty="0"/>
              <a:t>What is the communication frequency/volume between pairwise MPI ranks?</a:t>
            </a:r>
          </a:p>
          <a:p>
            <a:r>
              <a:rPr lang="en-US" dirty="0" err="1"/>
              <a:t>Slurm</a:t>
            </a:r>
            <a:r>
              <a:rPr lang="en-US" dirty="0"/>
              <a:t>/PBS/Alps/Torque/Flux are </a:t>
            </a:r>
            <a:r>
              <a:rPr lang="en-US" i="1" dirty="0"/>
              <a:t>complicated to use</a:t>
            </a:r>
          </a:p>
          <a:p>
            <a:pPr lvl="1"/>
            <a:r>
              <a:rPr lang="en-US" dirty="0"/>
              <a:t>…especially when combined with MPI, OpenMP, GPUs, or other model settings</a:t>
            </a:r>
          </a:p>
          <a:p>
            <a:endParaRPr lang="en-US" dirty="0"/>
          </a:p>
        </p:txBody>
      </p:sp>
    </p:spTree>
    <p:extLst>
      <p:ext uri="{BB962C8B-B14F-4D97-AF65-F5344CB8AC3E}">
        <p14:creationId xmlns:p14="http://schemas.microsoft.com/office/powerpoint/2010/main" val="358285907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implified Frontier node architecture diagram">
            <a:extLst>
              <a:ext uri="{FF2B5EF4-FFF2-40B4-BE49-F238E27FC236}">
                <a16:creationId xmlns:a16="http://schemas.microsoft.com/office/drawing/2014/main" id="{03E74594-D61F-51FC-321B-A0F971F2F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761" y="1404555"/>
            <a:ext cx="5341661" cy="3200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sz="3200" dirty="0"/>
              <a:t>Although accurate, system documentation can be confusing</a:t>
            </a:r>
          </a:p>
        </p:txBody>
      </p:sp>
      <p:pic>
        <p:nvPicPr>
          <p:cNvPr id="5" name="Content Placeholder 5">
            <a:extLst>
              <a:ext uri="{FF2B5EF4-FFF2-40B4-BE49-F238E27FC236}">
                <a16:creationId xmlns:a16="http://schemas.microsoft.com/office/drawing/2014/main" id="{D61B7539-7DC3-713D-551F-D530A1477519}"/>
              </a:ext>
            </a:extLst>
          </p:cNvPr>
          <p:cNvPicPr>
            <a:picLocks noChangeAspect="1"/>
          </p:cNvPicPr>
          <p:nvPr/>
        </p:nvPicPr>
        <p:blipFill>
          <a:blip r:embed="rId4"/>
          <a:stretch>
            <a:fillRect/>
          </a:stretch>
        </p:blipFill>
        <p:spPr>
          <a:xfrm>
            <a:off x="146439" y="1052415"/>
            <a:ext cx="6028329" cy="4722398"/>
          </a:xfrm>
          <a:prstGeom prst="rect">
            <a:avLst/>
          </a:prstGeom>
        </p:spPr>
      </p:pic>
      <p:sp>
        <p:nvSpPr>
          <p:cNvPr id="6" name="Oval 5">
            <a:extLst>
              <a:ext uri="{FF2B5EF4-FFF2-40B4-BE49-F238E27FC236}">
                <a16:creationId xmlns:a16="http://schemas.microsoft.com/office/drawing/2014/main" id="{EEF25ED7-33F4-5FF4-5A12-5323E8CBE1D6}"/>
              </a:ext>
            </a:extLst>
          </p:cNvPr>
          <p:cNvSpPr/>
          <p:nvPr/>
        </p:nvSpPr>
        <p:spPr>
          <a:xfrm>
            <a:off x="30640" y="4583676"/>
            <a:ext cx="1697779" cy="141152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B8D131-89AC-CD34-A8B4-14E190BD7AE0}"/>
              </a:ext>
            </a:extLst>
          </p:cNvPr>
          <p:cNvSpPr/>
          <p:nvPr/>
        </p:nvSpPr>
        <p:spPr>
          <a:xfrm>
            <a:off x="2102306" y="4107485"/>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984989-1D0C-0DEA-5017-42573B0F4378}"/>
              </a:ext>
            </a:extLst>
          </p:cNvPr>
          <p:cNvSpPr/>
          <p:nvPr/>
        </p:nvSpPr>
        <p:spPr>
          <a:xfrm>
            <a:off x="4724034" y="2595227"/>
            <a:ext cx="1083658" cy="6698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2A8796-1DBF-D4A7-214D-251B697C3C6F}"/>
              </a:ext>
            </a:extLst>
          </p:cNvPr>
          <p:cNvSpPr/>
          <p:nvPr/>
        </p:nvSpPr>
        <p:spPr>
          <a:xfrm>
            <a:off x="2854211" y="2059469"/>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3A76B3-D0CC-E0C8-095B-66BAC8A56B1F}"/>
              </a:ext>
            </a:extLst>
          </p:cNvPr>
          <p:cNvSpPr txBox="1"/>
          <p:nvPr/>
        </p:nvSpPr>
        <p:spPr>
          <a:xfrm>
            <a:off x="5313258" y="6108458"/>
            <a:ext cx="4721164"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5"/>
              </a:rPr>
              <a:t>https://docs.olcf.ornl.gov/systems/summit_user_guide.html</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6"/>
              </a:rPr>
              <a:t>https://docs.olcf.ornl.gov/systems/frontier_user_guide.html</a:t>
            </a:r>
            <a:r>
              <a:rPr lang="en-US" sz="1200" dirty="0">
                <a:latin typeface="Source Sans Pro" panose="020B0503030403020204" pitchFamily="34" charset="0"/>
                <a:ea typeface="Source Sans Pro" panose="020B0503030403020204" pitchFamily="34" charset="0"/>
              </a:rPr>
              <a:t> </a:t>
            </a:r>
          </a:p>
        </p:txBody>
      </p:sp>
      <p:sp>
        <p:nvSpPr>
          <p:cNvPr id="12" name="TextBox 11">
            <a:extLst>
              <a:ext uri="{FF2B5EF4-FFF2-40B4-BE49-F238E27FC236}">
                <a16:creationId xmlns:a16="http://schemas.microsoft.com/office/drawing/2014/main" id="{02956A90-0AED-1D78-0787-191AF83446B2}"/>
              </a:ext>
            </a:extLst>
          </p:cNvPr>
          <p:cNvSpPr txBox="1"/>
          <p:nvPr/>
        </p:nvSpPr>
        <p:spPr>
          <a:xfrm>
            <a:off x="296767" y="1036415"/>
            <a:ext cx="1165527"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Summit:</a:t>
            </a:r>
          </a:p>
        </p:txBody>
      </p:sp>
      <p:sp>
        <p:nvSpPr>
          <p:cNvPr id="13" name="TextBox 12">
            <a:extLst>
              <a:ext uri="{FF2B5EF4-FFF2-40B4-BE49-F238E27FC236}">
                <a16:creationId xmlns:a16="http://schemas.microsoft.com/office/drawing/2014/main" id="{D77F11FF-7581-6F53-A10E-50E6E13321B3}"/>
              </a:ext>
            </a:extLst>
          </p:cNvPr>
          <p:cNvSpPr txBox="1"/>
          <p:nvPr/>
        </p:nvSpPr>
        <p:spPr>
          <a:xfrm>
            <a:off x="7324557" y="1052415"/>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Frontier:</a:t>
            </a:r>
          </a:p>
        </p:txBody>
      </p:sp>
      <p:sp>
        <p:nvSpPr>
          <p:cNvPr id="14" name="Oval 13">
            <a:extLst>
              <a:ext uri="{FF2B5EF4-FFF2-40B4-BE49-F238E27FC236}">
                <a16:creationId xmlns:a16="http://schemas.microsoft.com/office/drawing/2014/main" id="{381F3399-B48A-F9EF-8FBA-734CCB93C035}"/>
              </a:ext>
            </a:extLst>
          </p:cNvPr>
          <p:cNvSpPr/>
          <p:nvPr/>
        </p:nvSpPr>
        <p:spPr>
          <a:xfrm>
            <a:off x="11038558" y="3665094"/>
            <a:ext cx="639529" cy="5784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5325FA-1BFC-E708-98D0-148D4C43B870}"/>
              </a:ext>
            </a:extLst>
          </p:cNvPr>
          <p:cNvSpPr/>
          <p:nvPr/>
        </p:nvSpPr>
        <p:spPr>
          <a:xfrm>
            <a:off x="6475747" y="1572211"/>
            <a:ext cx="897344" cy="68402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86F4AE-A7AD-C839-565D-BB75268E2D68}"/>
              </a:ext>
            </a:extLst>
          </p:cNvPr>
          <p:cNvSpPr txBox="1"/>
          <p:nvPr/>
        </p:nvSpPr>
        <p:spPr>
          <a:xfrm>
            <a:off x="4320729" y="4870078"/>
            <a:ext cx="7351693"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Core indexing, HWT indexing, GPU mapping not universal (or even intuitive)</a:t>
            </a:r>
          </a:p>
        </p:txBody>
      </p:sp>
      <p:pic>
        <p:nvPicPr>
          <p:cNvPr id="17" name="Picture 16">
            <a:extLst>
              <a:ext uri="{FF2B5EF4-FFF2-40B4-BE49-F238E27FC236}">
                <a16:creationId xmlns:a16="http://schemas.microsoft.com/office/drawing/2014/main" id="{196FCD81-9A55-78C7-CF8F-9AE9F5B9646B}"/>
              </a:ext>
            </a:extLst>
          </p:cNvPr>
          <p:cNvPicPr>
            <a:picLocks noChangeAspect="1"/>
          </p:cNvPicPr>
          <p:nvPr/>
        </p:nvPicPr>
        <p:blipFill>
          <a:blip r:embed="rId7"/>
          <a:stretch>
            <a:fillRect/>
          </a:stretch>
        </p:blipFill>
        <p:spPr>
          <a:xfrm>
            <a:off x="1844218" y="5359555"/>
            <a:ext cx="8306003" cy="581340"/>
          </a:xfrm>
          <a:prstGeom prst="rect">
            <a:avLst/>
          </a:prstGeom>
        </p:spPr>
      </p:pic>
    </p:spTree>
    <p:extLst>
      <p:ext uri="{BB962C8B-B14F-4D97-AF65-F5344CB8AC3E}">
        <p14:creationId xmlns:p14="http://schemas.microsoft.com/office/powerpoint/2010/main" val="3734871168"/>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Simplified Frontier node architecture diagram (low-noise mode)">
            <a:extLst>
              <a:ext uri="{FF2B5EF4-FFF2-40B4-BE49-F238E27FC236}">
                <a16:creationId xmlns:a16="http://schemas.microsoft.com/office/drawing/2014/main" id="{494E3B36-E0CA-C4DD-3F76-2AC25C963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096" y="1402867"/>
            <a:ext cx="5341707" cy="32008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sz="3200" dirty="0"/>
              <a:t>Although accurate, system documentation can be confusing</a:t>
            </a:r>
          </a:p>
        </p:txBody>
      </p:sp>
      <p:pic>
        <p:nvPicPr>
          <p:cNvPr id="5" name="Content Placeholder 5">
            <a:extLst>
              <a:ext uri="{FF2B5EF4-FFF2-40B4-BE49-F238E27FC236}">
                <a16:creationId xmlns:a16="http://schemas.microsoft.com/office/drawing/2014/main" id="{D61B7539-7DC3-713D-551F-D530A1477519}"/>
              </a:ext>
            </a:extLst>
          </p:cNvPr>
          <p:cNvPicPr>
            <a:picLocks noChangeAspect="1"/>
          </p:cNvPicPr>
          <p:nvPr/>
        </p:nvPicPr>
        <p:blipFill>
          <a:blip r:embed="rId4"/>
          <a:stretch>
            <a:fillRect/>
          </a:stretch>
        </p:blipFill>
        <p:spPr>
          <a:xfrm>
            <a:off x="146439" y="1052415"/>
            <a:ext cx="6028329" cy="4722398"/>
          </a:xfrm>
          <a:prstGeom prst="rect">
            <a:avLst/>
          </a:prstGeom>
        </p:spPr>
      </p:pic>
      <p:sp>
        <p:nvSpPr>
          <p:cNvPr id="6" name="Oval 5">
            <a:extLst>
              <a:ext uri="{FF2B5EF4-FFF2-40B4-BE49-F238E27FC236}">
                <a16:creationId xmlns:a16="http://schemas.microsoft.com/office/drawing/2014/main" id="{EEF25ED7-33F4-5FF4-5A12-5323E8CBE1D6}"/>
              </a:ext>
            </a:extLst>
          </p:cNvPr>
          <p:cNvSpPr/>
          <p:nvPr/>
        </p:nvSpPr>
        <p:spPr>
          <a:xfrm>
            <a:off x="30640" y="4583676"/>
            <a:ext cx="1697779" cy="141152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B8D131-89AC-CD34-A8B4-14E190BD7AE0}"/>
              </a:ext>
            </a:extLst>
          </p:cNvPr>
          <p:cNvSpPr/>
          <p:nvPr/>
        </p:nvSpPr>
        <p:spPr>
          <a:xfrm>
            <a:off x="2102306" y="4107485"/>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984989-1D0C-0DEA-5017-42573B0F4378}"/>
              </a:ext>
            </a:extLst>
          </p:cNvPr>
          <p:cNvSpPr/>
          <p:nvPr/>
        </p:nvSpPr>
        <p:spPr>
          <a:xfrm>
            <a:off x="4724034" y="2595227"/>
            <a:ext cx="1083658" cy="6698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2A8796-1DBF-D4A7-214D-251B697C3C6F}"/>
              </a:ext>
            </a:extLst>
          </p:cNvPr>
          <p:cNvSpPr/>
          <p:nvPr/>
        </p:nvSpPr>
        <p:spPr>
          <a:xfrm>
            <a:off x="2854211" y="2059469"/>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3A76B3-D0CC-E0C8-095B-66BAC8A56B1F}"/>
              </a:ext>
            </a:extLst>
          </p:cNvPr>
          <p:cNvSpPr txBox="1"/>
          <p:nvPr/>
        </p:nvSpPr>
        <p:spPr>
          <a:xfrm>
            <a:off x="5313258" y="6108458"/>
            <a:ext cx="4721164"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5"/>
              </a:rPr>
              <a:t>https://docs.olcf.ornl.gov/systems/summit_user_guide.html</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6"/>
              </a:rPr>
              <a:t>https://docs.olcf.ornl.gov/systems/frontier_user_guide.html</a:t>
            </a:r>
            <a:r>
              <a:rPr lang="en-US" sz="1200" dirty="0">
                <a:latin typeface="Source Sans Pro" panose="020B0503030403020204" pitchFamily="34" charset="0"/>
                <a:ea typeface="Source Sans Pro" panose="020B0503030403020204" pitchFamily="34" charset="0"/>
              </a:rPr>
              <a:t> </a:t>
            </a:r>
          </a:p>
        </p:txBody>
      </p:sp>
      <p:pic>
        <p:nvPicPr>
          <p:cNvPr id="11" name="Picture 10">
            <a:extLst>
              <a:ext uri="{FF2B5EF4-FFF2-40B4-BE49-F238E27FC236}">
                <a16:creationId xmlns:a16="http://schemas.microsoft.com/office/drawing/2014/main" id="{2D7C97D1-675B-1816-2150-B24202067027}"/>
              </a:ext>
            </a:extLst>
          </p:cNvPr>
          <p:cNvPicPr>
            <a:picLocks noChangeAspect="1"/>
          </p:cNvPicPr>
          <p:nvPr/>
        </p:nvPicPr>
        <p:blipFill>
          <a:blip r:embed="rId7"/>
          <a:stretch>
            <a:fillRect/>
          </a:stretch>
        </p:blipFill>
        <p:spPr>
          <a:xfrm>
            <a:off x="1844218" y="5359555"/>
            <a:ext cx="8306003" cy="581340"/>
          </a:xfrm>
          <a:prstGeom prst="rect">
            <a:avLst/>
          </a:prstGeom>
        </p:spPr>
      </p:pic>
      <p:sp>
        <p:nvSpPr>
          <p:cNvPr id="12" name="TextBox 11">
            <a:extLst>
              <a:ext uri="{FF2B5EF4-FFF2-40B4-BE49-F238E27FC236}">
                <a16:creationId xmlns:a16="http://schemas.microsoft.com/office/drawing/2014/main" id="{02956A90-0AED-1D78-0787-191AF83446B2}"/>
              </a:ext>
            </a:extLst>
          </p:cNvPr>
          <p:cNvSpPr txBox="1"/>
          <p:nvPr/>
        </p:nvSpPr>
        <p:spPr>
          <a:xfrm>
            <a:off x="296767" y="1036415"/>
            <a:ext cx="1165527"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Summit:</a:t>
            </a:r>
          </a:p>
        </p:txBody>
      </p:sp>
      <p:sp>
        <p:nvSpPr>
          <p:cNvPr id="13" name="TextBox 12">
            <a:extLst>
              <a:ext uri="{FF2B5EF4-FFF2-40B4-BE49-F238E27FC236}">
                <a16:creationId xmlns:a16="http://schemas.microsoft.com/office/drawing/2014/main" id="{D77F11FF-7581-6F53-A10E-50E6E13321B3}"/>
              </a:ext>
            </a:extLst>
          </p:cNvPr>
          <p:cNvSpPr txBox="1"/>
          <p:nvPr/>
        </p:nvSpPr>
        <p:spPr>
          <a:xfrm>
            <a:off x="7324557" y="1052415"/>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Frontier:</a:t>
            </a:r>
          </a:p>
        </p:txBody>
      </p:sp>
      <p:sp>
        <p:nvSpPr>
          <p:cNvPr id="3" name="TextBox 2">
            <a:extLst>
              <a:ext uri="{FF2B5EF4-FFF2-40B4-BE49-F238E27FC236}">
                <a16:creationId xmlns:a16="http://schemas.microsoft.com/office/drawing/2014/main" id="{52C9F545-EAB4-4F26-A961-E1DD49D76109}"/>
              </a:ext>
            </a:extLst>
          </p:cNvPr>
          <p:cNvSpPr txBox="1"/>
          <p:nvPr/>
        </p:nvSpPr>
        <p:spPr>
          <a:xfrm>
            <a:off x="5587885" y="4769823"/>
            <a:ext cx="6365845"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Modified default: system reserves 8 cores…but user controllable</a:t>
            </a:r>
          </a:p>
        </p:txBody>
      </p:sp>
    </p:spTree>
    <p:extLst>
      <p:ext uri="{BB962C8B-B14F-4D97-AF65-F5344CB8AC3E}">
        <p14:creationId xmlns:p14="http://schemas.microsoft.com/office/powerpoint/2010/main" val="3073358722"/>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More systems – information missing</a:t>
            </a:r>
          </a:p>
        </p:txBody>
      </p:sp>
      <p:pic>
        <p:nvPicPr>
          <p:cNvPr id="17" name="Picture 16" descr="A diagram of a computer processor&#10;&#10;Description automatically generated">
            <a:extLst>
              <a:ext uri="{FF2B5EF4-FFF2-40B4-BE49-F238E27FC236}">
                <a16:creationId xmlns:a16="http://schemas.microsoft.com/office/drawing/2014/main" id="{36D5226A-1687-AFD0-DC60-910C3848FCD4}"/>
              </a:ext>
            </a:extLst>
          </p:cNvPr>
          <p:cNvPicPr>
            <a:picLocks noChangeAspect="1"/>
          </p:cNvPicPr>
          <p:nvPr/>
        </p:nvPicPr>
        <p:blipFill>
          <a:blip r:embed="rId3"/>
          <a:stretch>
            <a:fillRect/>
          </a:stretch>
        </p:blipFill>
        <p:spPr>
          <a:xfrm>
            <a:off x="180589" y="1104900"/>
            <a:ext cx="4692090" cy="4572000"/>
          </a:xfrm>
          <a:prstGeom prst="rect">
            <a:avLst/>
          </a:prstGeom>
        </p:spPr>
      </p:pic>
      <p:pic>
        <p:nvPicPr>
          <p:cNvPr id="19" name="Picture 18" descr="A diagram of a computer system&#10;&#10;Description automatically generated">
            <a:extLst>
              <a:ext uri="{FF2B5EF4-FFF2-40B4-BE49-F238E27FC236}">
                <a16:creationId xmlns:a16="http://schemas.microsoft.com/office/drawing/2014/main" id="{D332BA9D-5EEE-1835-22C9-5CEC4BAC9F9B}"/>
              </a:ext>
            </a:extLst>
          </p:cNvPr>
          <p:cNvPicPr>
            <a:picLocks noChangeAspect="1"/>
          </p:cNvPicPr>
          <p:nvPr/>
        </p:nvPicPr>
        <p:blipFill>
          <a:blip r:embed="rId4"/>
          <a:stretch>
            <a:fillRect/>
          </a:stretch>
        </p:blipFill>
        <p:spPr>
          <a:xfrm>
            <a:off x="7877407" y="1104900"/>
            <a:ext cx="2975150" cy="5486400"/>
          </a:xfrm>
          <a:prstGeom prst="rect">
            <a:avLst/>
          </a:prstGeom>
        </p:spPr>
      </p:pic>
      <p:pic>
        <p:nvPicPr>
          <p:cNvPr id="25" name="Graphic 24">
            <a:extLst>
              <a:ext uri="{FF2B5EF4-FFF2-40B4-BE49-F238E27FC236}">
                <a16:creationId xmlns:a16="http://schemas.microsoft.com/office/drawing/2014/main" id="{B4316277-2EC4-BBB3-BECF-C81F2031F9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6067" y="1181100"/>
            <a:ext cx="5994400" cy="3365500"/>
          </a:xfrm>
          <a:prstGeom prst="rect">
            <a:avLst/>
          </a:prstGeom>
        </p:spPr>
      </p:pic>
      <p:sp>
        <p:nvSpPr>
          <p:cNvPr id="3" name="TextBox 2">
            <a:extLst>
              <a:ext uri="{FF2B5EF4-FFF2-40B4-BE49-F238E27FC236}">
                <a16:creationId xmlns:a16="http://schemas.microsoft.com/office/drawing/2014/main" id="{9EAF159D-3B2D-F9FF-B5E5-39CB413E7165}"/>
              </a:ext>
            </a:extLst>
          </p:cNvPr>
          <p:cNvSpPr txBox="1"/>
          <p:nvPr/>
        </p:nvSpPr>
        <p:spPr>
          <a:xfrm>
            <a:off x="4608425" y="4721352"/>
            <a:ext cx="2975150" cy="1200329"/>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No physical layout information available in the documentation, no core or GPU indexing…</a:t>
            </a:r>
          </a:p>
        </p:txBody>
      </p:sp>
      <p:sp>
        <p:nvSpPr>
          <p:cNvPr id="4" name="TextBox 3">
            <a:extLst>
              <a:ext uri="{FF2B5EF4-FFF2-40B4-BE49-F238E27FC236}">
                <a16:creationId xmlns:a16="http://schemas.microsoft.com/office/drawing/2014/main" id="{8A91BD12-F50D-6D85-6C71-054FF8D42106}"/>
              </a:ext>
            </a:extLst>
          </p:cNvPr>
          <p:cNvSpPr txBox="1"/>
          <p:nvPr/>
        </p:nvSpPr>
        <p:spPr>
          <a:xfrm>
            <a:off x="2787748" y="6426597"/>
            <a:ext cx="8985152"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7"/>
              </a:rPr>
              <a:t>https://docs.nersc.gov/systems/perlmutter/architecture/</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8"/>
              </a:rPr>
              <a:t>https://extremecomputingtraining.anl.gov/wp-content/uploads/sites/96/2022/11/ATPESC-2022-Track-1-Talk-9-Muralidharan-Aurora.pdf</a:t>
            </a:r>
            <a:r>
              <a:rPr lang="en-US" sz="1200" dirty="0">
                <a:latin typeface="Source Sans Pro" panose="020B0503030403020204" pitchFamily="34" charset="0"/>
                <a:ea typeface="Source Sans Pro" panose="020B0503030403020204" pitchFamily="34" charset="0"/>
              </a:rPr>
              <a:t> </a:t>
            </a:r>
          </a:p>
        </p:txBody>
      </p:sp>
      <p:sp>
        <p:nvSpPr>
          <p:cNvPr id="5" name="TextBox 4">
            <a:extLst>
              <a:ext uri="{FF2B5EF4-FFF2-40B4-BE49-F238E27FC236}">
                <a16:creationId xmlns:a16="http://schemas.microsoft.com/office/drawing/2014/main" id="{AEA7C65E-F71A-FDA5-F804-CF03D31869E6}"/>
              </a:ext>
            </a:extLst>
          </p:cNvPr>
          <p:cNvSpPr txBox="1"/>
          <p:nvPr/>
        </p:nvSpPr>
        <p:spPr>
          <a:xfrm>
            <a:off x="502250" y="765668"/>
            <a:ext cx="2066289"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Perlmutter:</a:t>
            </a:r>
          </a:p>
        </p:txBody>
      </p:sp>
      <p:sp>
        <p:nvSpPr>
          <p:cNvPr id="6" name="TextBox 5">
            <a:extLst>
              <a:ext uri="{FF2B5EF4-FFF2-40B4-BE49-F238E27FC236}">
                <a16:creationId xmlns:a16="http://schemas.microsoft.com/office/drawing/2014/main" id="{E379101E-573E-C216-FE6C-FE88DEF94F5E}"/>
              </a:ext>
            </a:extLst>
          </p:cNvPr>
          <p:cNvSpPr txBox="1"/>
          <p:nvPr/>
        </p:nvSpPr>
        <p:spPr>
          <a:xfrm>
            <a:off x="7530040" y="781668"/>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Aurora:</a:t>
            </a:r>
          </a:p>
        </p:txBody>
      </p:sp>
    </p:spTree>
    <p:extLst>
      <p:ext uri="{BB962C8B-B14F-4D97-AF65-F5344CB8AC3E}">
        <p14:creationId xmlns:p14="http://schemas.microsoft.com/office/powerpoint/2010/main" val="3008339636"/>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23583</TotalTime>
  <Words>3032</Words>
  <Application>Microsoft Macintosh PowerPoint</Application>
  <PresentationFormat>Widescreen</PresentationFormat>
  <Paragraphs>308</Paragraphs>
  <Slides>31</Slides>
  <Notes>20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System Font Regular</vt:lpstr>
      <vt:lpstr>Source Sans Pro</vt:lpstr>
      <vt:lpstr>Calibri</vt:lpstr>
      <vt:lpstr>Wingdings</vt:lpstr>
      <vt:lpstr>Source Sans Pro Semibold</vt:lpstr>
      <vt:lpstr>Courier New</vt:lpstr>
      <vt:lpstr>Arial</vt:lpstr>
      <vt:lpstr>Fira Sans</vt:lpstr>
      <vt:lpstr>Office Theme</vt:lpstr>
      <vt:lpstr>PowerPoint Presentation</vt:lpstr>
      <vt:lpstr>Who am I?</vt:lpstr>
      <vt:lpstr>How did this project start?</vt:lpstr>
      <vt:lpstr>Performance Analysis Perspective on Monitoring</vt:lpstr>
      <vt:lpstr>Motivation: Why do users (want to) monitor at runtime?</vt:lpstr>
      <vt:lpstr>(Mis)Configuration – what could possibly go wrong?</vt:lpstr>
      <vt:lpstr>Although accurate, system documentation can be confusing</vt:lpstr>
      <vt:lpstr>Although accurate, system documentation can be confusing</vt:lpstr>
      <vt:lpstr>More systems – information missing</vt:lpstr>
      <vt:lpstr>ZeroSum: User Space Monitoring of Resource Utilization and Contention</vt:lpstr>
      <vt:lpstr>ZeroSum Functionality </vt:lpstr>
      <vt:lpstr>How to use ZeroSum</vt:lpstr>
      <vt:lpstr>What does it do? …Configuration Detection</vt:lpstr>
      <vt:lpstr>Utilization Report</vt:lpstr>
      <vt:lpstr>Example Output – miniQMC (OpenMP target offload) on Frontier (OLCF)</vt:lpstr>
      <vt:lpstr>Example Output – miniQMC (OpenMP target offload) on Frontier (OLCF)</vt:lpstr>
      <vt:lpstr>Contention Detection Support</vt:lpstr>
      <vt:lpstr>Evaluation / Example usage</vt:lpstr>
      <vt:lpstr>Overhead – less than 0.5% in resource constrained example</vt:lpstr>
      <vt:lpstr>Summary views of collected data – 64 GCDs, XGC running on Frontier</vt:lpstr>
      <vt:lpstr>Summary views of collected data – 896 HWTs, XGC running on Frontier</vt:lpstr>
      <vt:lpstr>MPI P2P data</vt:lpstr>
      <vt:lpstr>Successful Use Cases</vt:lpstr>
      <vt:lpstr>Deadlock detection – at scale</vt:lpstr>
      <vt:lpstr>Example: XGC deadlocked on Perlmutter with 512 ranks</vt:lpstr>
      <vt:lpstr>HTML/SVG/JS interface: Aurora example</vt:lpstr>
      <vt:lpstr>HWLOC integration with utilization data</vt:lpstr>
      <vt:lpstr>HWLOC integration with utilization data – GPU data</vt:lpstr>
      <vt:lpstr>Live Demo (time permitting)</vt:lpstr>
      <vt:lpstr>Conclusions, Future Work</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285</cp:revision>
  <dcterms:created xsi:type="dcterms:W3CDTF">2022-05-29T02:25:42Z</dcterms:created>
  <dcterms:modified xsi:type="dcterms:W3CDTF">2025-03-07T14:46:21Z</dcterms:modified>
</cp:coreProperties>
</file>