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361" r:id="rId2"/>
    <p:sldId id="362" r:id="rId3"/>
    <p:sldId id="363" r:id="rId4"/>
    <p:sldId id="365" r:id="rId5"/>
    <p:sldId id="366" r:id="rId6"/>
    <p:sldId id="367" r:id="rId7"/>
    <p:sldId id="368" r:id="rId8"/>
    <p:sldId id="370" r:id="rId9"/>
    <p:sldId id="371" r:id="rId10"/>
    <p:sldId id="375" r:id="rId11"/>
    <p:sldId id="376" r:id="rId12"/>
    <p:sldId id="315" r:id="rId13"/>
  </p:sldIdLst>
  <p:sldSz cx="12192000" cy="6858000"/>
  <p:notesSz cx="6858000" cy="9144000"/>
  <p:embeddedFontLst>
    <p:embeddedFont>
      <p:font typeface="Source Sans Pro" panose="020B0503030403020204" pitchFamily="34" charset="0"/>
      <p:regular r:id="rId15"/>
      <p:bold r:id="rId16"/>
      <p:italic r:id="rId17"/>
      <p:boldItalic r:id="rId18"/>
    </p:embeddedFont>
    <p:embeddedFont>
      <p:font typeface="Source Sans Pro Semibold"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79"/>
    <p:restoredTop sz="92192"/>
  </p:normalViewPr>
  <p:slideViewPr>
    <p:cSldViewPr snapToGrid="0" snapToObjects="1">
      <p:cViewPr varScale="1">
        <p:scale>
          <a:sx n="112" d="100"/>
          <a:sy n="112" d="100"/>
        </p:scale>
        <p:origin x="656"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8</a:t>
            </a:fld>
            <a:endParaRPr lang="en-US"/>
          </a:p>
        </p:txBody>
      </p:sp>
    </p:spTree>
    <p:extLst>
      <p:ext uri="{BB962C8B-B14F-4D97-AF65-F5344CB8AC3E}">
        <p14:creationId xmlns:p14="http://schemas.microsoft.com/office/powerpoint/2010/main" val="2517295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hyperlink" Target="https://github.com/UO-OACISS/apex" TargetMode="External"/><Relationship Id="rId5" Type="http://schemas.openxmlformats.org/officeDocument/2006/relationships/hyperlink" Target="mailto:tau-bugs@cs.uoregon.edu" TargetMode="External"/><Relationship Id="rId4" Type="http://schemas.openxmlformats.org/officeDocument/2006/relationships/hyperlink" Target="mailto:khuck@uoregon.ed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hyperlink" Target="https://github.com/UO-OACISS/apex" TargetMode="External"/><Relationship Id="rId5" Type="http://schemas.openxmlformats.org/officeDocument/2006/relationships/hyperlink" Target="mailto:tau-bugs@cs.uoregon.edu" TargetMode="External"/><Relationship Id="rId4" Type="http://schemas.openxmlformats.org/officeDocument/2006/relationships/hyperlink" Target="mailto:khuck@uoregon.edu"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hyperlink" Target="https://github.com/UO-OACISS/apex"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mailto:tau-bugs@cs.uoregon.edu" TargetMode="External"/><Relationship Id="rId5" Type="http://schemas.openxmlformats.org/officeDocument/2006/relationships/hyperlink" Target="mailto:khuck@uoregon.edu" TargetMode="Externa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1DB63D-7EEE-CCDB-485E-8A909BB497FE}"/>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98B3848-E596-61FF-4E93-EE42BD294F5E}"/>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pic>
        <p:nvPicPr>
          <p:cNvPr id="9" name="Picture 8" descr="Text&#10;&#10;Description automatically generated with medium confidence">
            <a:extLst>
              <a:ext uri="{FF2B5EF4-FFF2-40B4-BE49-F238E27FC236}">
                <a16:creationId xmlns:a16="http://schemas.microsoft.com/office/drawing/2014/main" id="{2F5DA2A2-DC3A-C1D1-D316-CB9CB6432E09}"/>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13" name="Google Shape;56;p30">
            <a:extLst>
              <a:ext uri="{FF2B5EF4-FFF2-40B4-BE49-F238E27FC236}">
                <a16:creationId xmlns:a16="http://schemas.microsoft.com/office/drawing/2014/main" id="{3C186589-EF24-1E20-0AC4-94895B5F4A4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14" name="Text Placeholder 5">
            <a:extLst>
              <a:ext uri="{FF2B5EF4-FFF2-40B4-BE49-F238E27FC236}">
                <a16:creationId xmlns:a16="http://schemas.microsoft.com/office/drawing/2014/main" id="{497CE3BD-C097-5252-7F17-DAEE1CCB367A}"/>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176496402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6734A3B-98BF-BE3A-8F4E-723F0B03BBF1}"/>
              </a:ext>
            </a:extLst>
          </p:cNvPr>
          <p:cNvSpPr txBox="1"/>
          <p:nvPr userDrawn="1"/>
        </p:nvSpPr>
        <p:spPr>
          <a:xfrm>
            <a:off x="2787643" y="6556643"/>
            <a:ext cx="8164415" cy="307777"/>
          </a:xfrm>
          <a:prstGeom prst="rect">
            <a:avLst/>
          </a:prstGeom>
          <a:noFill/>
        </p:spPr>
        <p:txBody>
          <a:bodyPr wrap="none" rtlCol="0">
            <a:spAutoFit/>
          </a:bodyPr>
          <a:lstStyle/>
          <a:p>
            <a:r>
              <a:rPr lang="en-US" sz="1400" dirty="0"/>
              <a:t>Contact for more info: </a:t>
            </a:r>
            <a:r>
              <a:rPr lang="en-US" sz="1400" dirty="0">
                <a:hlinkClick r:id="rId4"/>
              </a:rPr>
              <a:t>khuck@uoregon.edu</a:t>
            </a:r>
            <a:r>
              <a:rPr lang="en-US" sz="1400" dirty="0"/>
              <a:t>, </a:t>
            </a:r>
            <a:r>
              <a:rPr lang="en-US" sz="1400" dirty="0">
                <a:hlinkClick r:id="rId5"/>
              </a:rPr>
              <a:t>tau-bugs@cs.uoregon.edu</a:t>
            </a:r>
            <a:r>
              <a:rPr lang="en-US" sz="1400" dirty="0"/>
              <a:t>, </a:t>
            </a:r>
            <a:r>
              <a:rPr lang="en-US" sz="1400" dirty="0">
                <a:hlinkClick r:id="rId6"/>
              </a:rPr>
              <a:t>https://github.com/UO-OACISS/apex</a:t>
            </a:r>
            <a:r>
              <a:rPr lang="en-US" sz="1400" dirty="0"/>
              <a:t> </a:t>
            </a:r>
          </a:p>
        </p:txBody>
      </p:sp>
    </p:spTree>
    <p:extLst>
      <p:ext uri="{BB962C8B-B14F-4D97-AF65-F5344CB8AC3E}">
        <p14:creationId xmlns:p14="http://schemas.microsoft.com/office/powerpoint/2010/main" val="31968780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8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
        <p:nvSpPr>
          <p:cNvPr id="4" name="TextBox 3">
            <a:extLst>
              <a:ext uri="{FF2B5EF4-FFF2-40B4-BE49-F238E27FC236}">
                <a16:creationId xmlns:a16="http://schemas.microsoft.com/office/drawing/2014/main" id="{B52FA36A-F3E5-2BDC-BCCA-1C4163566B29}"/>
              </a:ext>
            </a:extLst>
          </p:cNvPr>
          <p:cNvSpPr txBox="1"/>
          <p:nvPr userDrawn="1"/>
        </p:nvSpPr>
        <p:spPr>
          <a:xfrm>
            <a:off x="2714906" y="6557640"/>
            <a:ext cx="8134086" cy="307777"/>
          </a:xfrm>
          <a:prstGeom prst="rect">
            <a:avLst/>
          </a:prstGeom>
          <a:noFill/>
        </p:spPr>
        <p:txBody>
          <a:bodyPr wrap="none" rtlCol="0">
            <a:spAutoFit/>
          </a:bodyPr>
          <a:lstStyle/>
          <a:p>
            <a:r>
              <a:rPr lang="en-US" sz="1400" dirty="0"/>
              <a:t>Contact for more info: </a:t>
            </a:r>
            <a:r>
              <a:rPr lang="en-US" sz="1400" dirty="0">
                <a:hlinkClick r:id="rId4"/>
              </a:rPr>
              <a:t>khuck@uoregon.edu</a:t>
            </a:r>
            <a:r>
              <a:rPr lang="en-US" sz="1400" dirty="0"/>
              <a:t>, </a:t>
            </a:r>
            <a:r>
              <a:rPr lang="en-US" sz="1400" dirty="0">
                <a:hlinkClick r:id="rId5"/>
              </a:rPr>
              <a:t>tau-bugs@cs.uoregon.edu</a:t>
            </a:r>
            <a:r>
              <a:rPr lang="en-US" sz="1400" dirty="0"/>
              <a:t>, </a:t>
            </a:r>
            <a:r>
              <a:rPr lang="en-US" sz="1400" dirty="0">
                <a:hlinkClick r:id="rId6"/>
              </a:rPr>
              <a:t>https://github.com/UO-OACISS/apex</a:t>
            </a:r>
            <a:endParaRPr lang="en-US" sz="1400" dirty="0"/>
          </a:p>
        </p:txBody>
      </p:sp>
    </p:spTree>
    <p:extLst>
      <p:ext uri="{BB962C8B-B14F-4D97-AF65-F5344CB8AC3E}">
        <p14:creationId xmlns:p14="http://schemas.microsoft.com/office/powerpoint/2010/main" val="16513214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2" name="TextBox 1">
            <a:extLst>
              <a:ext uri="{FF2B5EF4-FFF2-40B4-BE49-F238E27FC236}">
                <a16:creationId xmlns:a16="http://schemas.microsoft.com/office/drawing/2014/main" id="{D158BE72-D665-E70B-7423-63C515AB67CC}"/>
              </a:ext>
            </a:extLst>
          </p:cNvPr>
          <p:cNvSpPr txBox="1"/>
          <p:nvPr userDrawn="1"/>
        </p:nvSpPr>
        <p:spPr>
          <a:xfrm>
            <a:off x="2714906" y="6557640"/>
            <a:ext cx="8124340" cy="307777"/>
          </a:xfrm>
          <a:prstGeom prst="rect">
            <a:avLst/>
          </a:prstGeom>
          <a:solidFill>
            <a:schemeClr val="bg1">
              <a:lumMod val="65000"/>
            </a:schemeClr>
          </a:solidFill>
        </p:spPr>
        <p:txBody>
          <a:bodyPr wrap="none" rtlCol="0">
            <a:spAutoFit/>
          </a:bodyPr>
          <a:lstStyle/>
          <a:p>
            <a:r>
              <a:rPr lang="en-US" sz="1400" dirty="0"/>
              <a:t>Contact for more info: </a:t>
            </a:r>
            <a:r>
              <a:rPr lang="en-US" sz="1400" dirty="0">
                <a:hlinkClick r:id="rId5"/>
              </a:rPr>
              <a:t>khuck@uoregon.edu</a:t>
            </a:r>
            <a:r>
              <a:rPr lang="en-US" sz="1400" dirty="0"/>
              <a:t>, </a:t>
            </a:r>
            <a:r>
              <a:rPr lang="en-US" sz="1400" dirty="0">
                <a:hlinkClick r:id="rId6"/>
              </a:rPr>
              <a:t>tau-bugs@cs.uoregon.edu</a:t>
            </a:r>
            <a:r>
              <a:rPr lang="en-US" sz="1400" dirty="0"/>
              <a:t>, </a:t>
            </a:r>
            <a:r>
              <a:rPr lang="en-US" sz="1400" dirty="0">
                <a:hlinkClick r:id="rId7"/>
              </a:rPr>
              <a:t>https://github.com/UO-OACISS/apex</a:t>
            </a:r>
            <a:endParaRPr lang="en-US" sz="1400" dirty="0"/>
          </a:p>
        </p:txBody>
      </p:sp>
    </p:spTree>
    <p:extLst>
      <p:ext uri="{BB962C8B-B14F-4D97-AF65-F5344CB8AC3E}">
        <p14:creationId xmlns:p14="http://schemas.microsoft.com/office/powerpoint/2010/main" val="9925232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5801B20-C797-2239-2FB7-55721E08EED9}"/>
              </a:ext>
            </a:extLst>
          </p:cNvPr>
          <p:cNvPicPr>
            <a:picLocks noChangeAspect="1"/>
          </p:cNvPicPr>
          <p:nvPr userDrawn="1"/>
        </p:nvPicPr>
        <p:blipFill>
          <a:blip r:embed="rId2"/>
          <a:stretch>
            <a:fillRect/>
          </a:stretch>
        </p:blipFill>
        <p:spPr>
          <a:xfrm>
            <a:off x="3048938" y="2854266"/>
            <a:ext cx="6094123" cy="1287491"/>
          </a:xfrm>
          <a:prstGeom prst="rect">
            <a:avLst/>
          </a:prstGeom>
        </p:spPr>
      </p:pic>
    </p:spTree>
    <p:extLst>
      <p:ext uri="{BB962C8B-B14F-4D97-AF65-F5344CB8AC3E}">
        <p14:creationId xmlns:p14="http://schemas.microsoft.com/office/powerpoint/2010/main" val="109317111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79" r:id="rId1"/>
    <p:sldLayoutId id="2147483673" r:id="rId2"/>
    <p:sldLayoutId id="2147483665" r:id="rId3"/>
    <p:sldLayoutId id="2147483675" r:id="rId4"/>
    <p:sldLayoutId id="2147483681" r:id="rId5"/>
    <p:sldLayoutId id="2147483677" r:id="rId6"/>
  </p:sldLayoutIdLst>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u-bugs@cs.uoregon.edu" TargetMode="External"/><Relationship Id="rId2" Type="http://schemas.openxmlformats.org/officeDocument/2006/relationships/hyperlink" Target="mailto:khuck@uoregon.edu" TargetMode="External"/><Relationship Id="rId1" Type="http://schemas.openxmlformats.org/officeDocument/2006/relationships/slideLayout" Target="../slideLayouts/slideLayout1.xml"/><Relationship Id="rId4" Type="http://schemas.openxmlformats.org/officeDocument/2006/relationships/hyperlink" Target="https://github.com/UO-OACISS/apex"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UO-OACISS/apex" TargetMode="Externa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hyperlink" Target="https://doi.org/10.1109/ESPM256814.2022.00008" TargetMode="External"/><Relationship Id="rId5" Type="http://schemas.openxmlformats.org/officeDocument/2006/relationships/image" Target="../media/image8.png"/><Relationship Id="rId4" Type="http://schemas.openxmlformats.org/officeDocument/2006/relationships/hyperlink" Target="https://github.com/khuck/apex-tutorial"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github.com/STEllAR-GROUP/hpx" TargetMode="External"/><Relationship Id="rId3" Type="http://schemas.openxmlformats.org/officeDocument/2006/relationships/image" Target="../media/image10.emf"/><Relationship Id="rId7" Type="http://schemas.openxmlformats.org/officeDocument/2006/relationships/hyperlink" Target="https://github.com/STEllAR-GROUP/octotiger" TargetMode="External"/><Relationship Id="rId2" Type="http://schemas.openxmlformats.org/officeDocument/2006/relationships/image" Target="../media/image9.emf"/><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hyperlink" Target="https://ui.perfetto.dev/"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APEX:</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APEX performance measurement and runtime auto tuning</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 Allen D. </a:t>
            </a:r>
            <a:r>
              <a:rPr lang="en-US" dirty="0" err="1"/>
              <a:t>Malony</a:t>
            </a:r>
            <a:r>
              <a:rPr lang="en-US" dirty="0"/>
              <a:t>, Sameer Shende, Wyatt Spear, Jordi Alcaraz , Luke </a:t>
            </a:r>
            <a:r>
              <a:rPr lang="en-US" dirty="0" err="1"/>
              <a:t>Peyralans</a:t>
            </a:r>
            <a:r>
              <a:rPr lang="en-US"/>
              <a:t>, Erik Keever</a:t>
            </a:r>
            <a:endParaRPr lang="en-US" dirty="0"/>
          </a:p>
          <a:p>
            <a:pPr lvl="0"/>
            <a:r>
              <a:rPr lang="en-US" dirty="0"/>
              <a:t>Oregon Advanced Computing Institute for Science and Society (OACISS)</a:t>
            </a:r>
          </a:p>
        </p:txBody>
      </p:sp>
      <p:sp>
        <p:nvSpPr>
          <p:cNvPr id="5" name="TextBox 4">
            <a:extLst>
              <a:ext uri="{FF2B5EF4-FFF2-40B4-BE49-F238E27FC236}">
                <a16:creationId xmlns:a16="http://schemas.microsoft.com/office/drawing/2014/main" id="{E14948E9-F84A-831B-287A-B5327D2834B2}"/>
              </a:ext>
            </a:extLst>
          </p:cNvPr>
          <p:cNvSpPr txBox="1"/>
          <p:nvPr/>
        </p:nvSpPr>
        <p:spPr>
          <a:xfrm>
            <a:off x="6479822" y="5531556"/>
            <a:ext cx="2263697" cy="923330"/>
          </a:xfrm>
          <a:prstGeom prst="rect">
            <a:avLst/>
          </a:prstGeom>
          <a:noFill/>
        </p:spPr>
        <p:txBody>
          <a:bodyPr wrap="none" rtlCol="0">
            <a:spAutoFit/>
          </a:bodyPr>
          <a:lstStyle/>
          <a:p>
            <a:r>
              <a:rPr lang="en-US" dirty="0">
                <a:solidFill>
                  <a:schemeClr val="bg1"/>
                </a:solidFill>
              </a:rPr>
              <a:t>For more information:</a:t>
            </a:r>
          </a:p>
          <a:p>
            <a:r>
              <a:rPr lang="en-US" dirty="0">
                <a:solidFill>
                  <a:schemeClr val="bg1"/>
                </a:solidFill>
                <a:hlinkClick r:id="rId2">
                  <a:extLst>
                    <a:ext uri="{A12FA001-AC4F-418D-AE19-62706E023703}">
                      <ahyp:hlinkClr xmlns:ahyp="http://schemas.microsoft.com/office/drawing/2018/hyperlinkcolor" val="tx"/>
                    </a:ext>
                  </a:extLst>
                </a:hlinkClick>
              </a:rPr>
              <a:t>khuck@uoregon.edu</a:t>
            </a:r>
            <a:endParaRPr lang="en-US" dirty="0">
              <a:solidFill>
                <a:schemeClr val="bg1"/>
              </a:solidFill>
            </a:endParaRPr>
          </a:p>
          <a:p>
            <a:r>
              <a:rPr lang="en-US" dirty="0">
                <a:solidFill>
                  <a:schemeClr val="bg1"/>
                </a:solidFill>
              </a:rPr>
              <a:t> </a:t>
            </a:r>
          </a:p>
        </p:txBody>
      </p:sp>
      <p:sp>
        <p:nvSpPr>
          <p:cNvPr id="6" name="TextBox 5">
            <a:extLst>
              <a:ext uri="{FF2B5EF4-FFF2-40B4-BE49-F238E27FC236}">
                <a16:creationId xmlns:a16="http://schemas.microsoft.com/office/drawing/2014/main" id="{E9BC9854-07EB-C099-422D-A5F95277CBED}"/>
              </a:ext>
            </a:extLst>
          </p:cNvPr>
          <p:cNvSpPr txBox="1"/>
          <p:nvPr/>
        </p:nvSpPr>
        <p:spPr>
          <a:xfrm>
            <a:off x="6479822" y="5531556"/>
            <a:ext cx="4784451" cy="923330"/>
          </a:xfrm>
          <a:prstGeom prst="rect">
            <a:avLst/>
          </a:prstGeom>
          <a:noFill/>
        </p:spPr>
        <p:txBody>
          <a:bodyPr wrap="none" rtlCol="0">
            <a:spAutoFit/>
          </a:bodyPr>
          <a:lstStyle/>
          <a:p>
            <a:r>
              <a:rPr lang="en-US" dirty="0">
                <a:solidFill>
                  <a:schemeClr val="bg1"/>
                </a:solidFill>
              </a:rPr>
              <a:t>For more information:</a:t>
            </a:r>
          </a:p>
          <a:p>
            <a:r>
              <a:rPr lang="en-US" dirty="0">
                <a:solidFill>
                  <a:schemeClr val="bg1"/>
                </a:solidFill>
                <a:hlinkClick r:id="rId2">
                  <a:extLst>
                    <a:ext uri="{A12FA001-AC4F-418D-AE19-62706E023703}">
                      <ahyp:hlinkClr xmlns:ahyp="http://schemas.microsoft.com/office/drawing/2018/hyperlinkcolor" val="tx"/>
                    </a:ext>
                  </a:extLst>
                </a:hlinkClick>
              </a:rPr>
              <a:t>khuck@uoregon.edu</a:t>
            </a:r>
            <a:r>
              <a:rPr lang="en-US" dirty="0">
                <a:solidFill>
                  <a:schemeClr val="bg1"/>
                </a:solidFill>
              </a:rPr>
              <a:t>, </a:t>
            </a:r>
            <a:r>
              <a:rPr lang="en-US" dirty="0">
                <a:solidFill>
                  <a:schemeClr val="bg1"/>
                </a:solidFill>
                <a:hlinkClick r:id="rId3">
                  <a:extLst>
                    <a:ext uri="{A12FA001-AC4F-418D-AE19-62706E023703}">
                      <ahyp:hlinkClr xmlns:ahyp="http://schemas.microsoft.com/office/drawing/2018/hyperlinkcolor" val="tx"/>
                    </a:ext>
                  </a:extLst>
                </a:hlinkClick>
              </a:rPr>
              <a:t>tau-bugs@cs.uoregon.edu</a:t>
            </a:r>
            <a:r>
              <a:rPr lang="en-US" dirty="0">
                <a:solidFill>
                  <a:schemeClr val="bg1"/>
                </a:solidFill>
              </a:rPr>
              <a:t> </a:t>
            </a:r>
          </a:p>
          <a:p>
            <a:r>
              <a:rPr lang="en-US" dirty="0">
                <a:solidFill>
                  <a:schemeClr val="bg1"/>
                </a:solidFill>
                <a:hlinkClick r:id="rId4">
                  <a:extLst>
                    <a:ext uri="{A12FA001-AC4F-418D-AE19-62706E023703}">
                      <ahyp:hlinkClr xmlns:ahyp="http://schemas.microsoft.com/office/drawing/2018/hyperlinkcolor" val="tx"/>
                    </a:ext>
                  </a:extLst>
                </a:hlinkClick>
              </a:rPr>
              <a:t>https://github.com/UO-OACISS/apex</a:t>
            </a:r>
            <a:r>
              <a:rPr lang="en-US" dirty="0">
                <a:solidFill>
                  <a:schemeClr val="bg1"/>
                </a:solidFill>
              </a:rPr>
              <a:t>  </a:t>
            </a:r>
          </a:p>
        </p:txBody>
      </p:sp>
    </p:spTree>
    <p:extLst>
      <p:ext uri="{BB962C8B-B14F-4D97-AF65-F5344CB8AC3E}">
        <p14:creationId xmlns:p14="http://schemas.microsoft.com/office/powerpoint/2010/main" val="291072927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64D76-7176-F419-6930-75B7CA2F98A6}"/>
              </a:ext>
            </a:extLst>
          </p:cNvPr>
          <p:cNvPicPr>
            <a:picLocks noChangeAspect="1"/>
          </p:cNvPicPr>
          <p:nvPr/>
        </p:nvPicPr>
        <p:blipFill>
          <a:blip r:embed="rId2"/>
          <a:srcRect/>
          <a:stretch/>
        </p:blipFill>
        <p:spPr>
          <a:xfrm>
            <a:off x="419541" y="892344"/>
            <a:ext cx="11409843" cy="3490533"/>
          </a:xfrm>
          <a:prstGeom prst="rect">
            <a:avLst/>
          </a:prstGeom>
        </p:spPr>
      </p:pic>
      <p:sp>
        <p:nvSpPr>
          <p:cNvPr id="2" name="Title 1">
            <a:extLst>
              <a:ext uri="{FF2B5EF4-FFF2-40B4-BE49-F238E27FC236}">
                <a16:creationId xmlns:a16="http://schemas.microsoft.com/office/drawing/2014/main" id="{45AFC8F4-7F80-49F3-38CE-A46A39B976D8}"/>
              </a:ext>
            </a:extLst>
          </p:cNvPr>
          <p:cNvSpPr>
            <a:spLocks noGrp="1"/>
          </p:cNvSpPr>
          <p:nvPr>
            <p:ph type="ctrTitle"/>
          </p:nvPr>
        </p:nvSpPr>
        <p:spPr/>
        <p:txBody>
          <a:bodyPr/>
          <a:lstStyle/>
          <a:p>
            <a:r>
              <a:rPr lang="en-US" sz="2800" dirty="0"/>
              <a:t>Example: testing </a:t>
            </a:r>
            <a:r>
              <a:rPr lang="en-US" sz="2800" dirty="0" err="1"/>
              <a:t>mdrange_gemm</a:t>
            </a:r>
            <a:r>
              <a:rPr lang="en-US" sz="2800" dirty="0"/>
              <a:t> 900x900 with exhaustive search</a:t>
            </a:r>
          </a:p>
        </p:txBody>
      </p:sp>
      <p:sp>
        <p:nvSpPr>
          <p:cNvPr id="6" name="TextBox 5">
            <a:extLst>
              <a:ext uri="{FF2B5EF4-FFF2-40B4-BE49-F238E27FC236}">
                <a16:creationId xmlns:a16="http://schemas.microsoft.com/office/drawing/2014/main" id="{CD74CF8F-34BB-3875-23C2-D3B96CF4E6FA}"/>
              </a:ext>
            </a:extLst>
          </p:cNvPr>
          <p:cNvSpPr txBox="1"/>
          <p:nvPr/>
        </p:nvSpPr>
        <p:spPr>
          <a:xfrm>
            <a:off x="916734" y="4721431"/>
            <a:ext cx="6710616" cy="1077218"/>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2, tiling converges on block dimensions of (32,16,1) and grid dimensions (29,57,1), the defaults are (16,2,1) and (57,450,1) respectively. The runtime improved from a baseline of 3.95 seconds to 3.04 seconds using cached tuning results.</a:t>
            </a:r>
          </a:p>
        </p:txBody>
      </p:sp>
      <p:sp>
        <p:nvSpPr>
          <p:cNvPr id="7" name="TextBox 6">
            <a:extLst>
              <a:ext uri="{FF2B5EF4-FFF2-40B4-BE49-F238E27FC236}">
                <a16:creationId xmlns:a16="http://schemas.microsoft.com/office/drawing/2014/main" id="{541AB4E9-C272-7BBE-9F87-50D8529F6A0B}"/>
              </a:ext>
            </a:extLst>
          </p:cNvPr>
          <p:cNvSpPr txBox="1"/>
          <p:nvPr/>
        </p:nvSpPr>
        <p:spPr>
          <a:xfrm>
            <a:off x="2306845" y="2371587"/>
            <a:ext cx="255610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block, grid sizes</a:t>
            </a:r>
          </a:p>
        </p:txBody>
      </p:sp>
      <p:sp>
        <p:nvSpPr>
          <p:cNvPr id="8" name="TextBox 7">
            <a:extLst>
              <a:ext uri="{FF2B5EF4-FFF2-40B4-BE49-F238E27FC236}">
                <a16:creationId xmlns:a16="http://schemas.microsoft.com/office/drawing/2014/main" id="{DBC1EA90-B30F-C898-C32A-17681EFE3EFB}"/>
              </a:ext>
            </a:extLst>
          </p:cNvPr>
          <p:cNvSpPr txBox="1"/>
          <p:nvPr/>
        </p:nvSpPr>
        <p:spPr>
          <a:xfrm>
            <a:off x="9844222" y="1324990"/>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sp>
        <p:nvSpPr>
          <p:cNvPr id="9" name="TextBox 8">
            <a:extLst>
              <a:ext uri="{FF2B5EF4-FFF2-40B4-BE49-F238E27FC236}">
                <a16:creationId xmlns:a16="http://schemas.microsoft.com/office/drawing/2014/main" id="{9142C172-5CC4-515B-D667-19658ECD7A38}"/>
              </a:ext>
            </a:extLst>
          </p:cNvPr>
          <p:cNvSpPr txBox="1"/>
          <p:nvPr/>
        </p:nvSpPr>
        <p:spPr>
          <a:xfrm>
            <a:off x="6744331" y="1692109"/>
            <a:ext cx="309989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The tuning knobs (tiling factors)</a:t>
            </a:r>
          </a:p>
        </p:txBody>
      </p:sp>
      <p:sp>
        <p:nvSpPr>
          <p:cNvPr id="10" name="TextBox 9">
            <a:extLst>
              <a:ext uri="{FF2B5EF4-FFF2-40B4-BE49-F238E27FC236}">
                <a16:creationId xmlns:a16="http://schemas.microsoft.com/office/drawing/2014/main" id="{D458F9BD-7363-B932-2565-13C5C1F21D61}"/>
              </a:ext>
            </a:extLst>
          </p:cNvPr>
          <p:cNvSpPr txBox="1"/>
          <p:nvPr/>
        </p:nvSpPr>
        <p:spPr>
          <a:xfrm>
            <a:off x="8594048" y="2081222"/>
            <a:ext cx="56281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32</a:t>
            </a:r>
          </a:p>
        </p:txBody>
      </p:sp>
      <p:sp>
        <p:nvSpPr>
          <p:cNvPr id="11" name="TextBox 10">
            <a:extLst>
              <a:ext uri="{FF2B5EF4-FFF2-40B4-BE49-F238E27FC236}">
                <a16:creationId xmlns:a16="http://schemas.microsoft.com/office/drawing/2014/main" id="{D17CECED-5649-DBE5-D825-3D5684631A84}"/>
              </a:ext>
            </a:extLst>
          </p:cNvPr>
          <p:cNvSpPr txBox="1"/>
          <p:nvPr/>
        </p:nvSpPr>
        <p:spPr>
          <a:xfrm>
            <a:off x="9270565" y="2371587"/>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16</a:t>
            </a:r>
          </a:p>
        </p:txBody>
      </p:sp>
      <p:sp>
        <p:nvSpPr>
          <p:cNvPr id="12" name="TextBox 11">
            <a:extLst>
              <a:ext uri="{FF2B5EF4-FFF2-40B4-BE49-F238E27FC236}">
                <a16:creationId xmlns:a16="http://schemas.microsoft.com/office/drawing/2014/main" id="{319F8FF6-6C85-1318-F2F3-06FB2C3C6FCB}"/>
              </a:ext>
            </a:extLst>
          </p:cNvPr>
          <p:cNvSpPr txBox="1"/>
          <p:nvPr/>
        </p:nvSpPr>
        <p:spPr>
          <a:xfrm>
            <a:off x="10123556" y="2616528"/>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29</a:t>
            </a:r>
          </a:p>
        </p:txBody>
      </p:sp>
      <p:sp>
        <p:nvSpPr>
          <p:cNvPr id="13" name="TextBox 12">
            <a:extLst>
              <a:ext uri="{FF2B5EF4-FFF2-40B4-BE49-F238E27FC236}">
                <a16:creationId xmlns:a16="http://schemas.microsoft.com/office/drawing/2014/main" id="{95FFA2BB-3279-8E1E-2AB5-990A50F6D890}"/>
              </a:ext>
            </a:extLst>
          </p:cNvPr>
          <p:cNvSpPr txBox="1"/>
          <p:nvPr/>
        </p:nvSpPr>
        <p:spPr>
          <a:xfrm>
            <a:off x="10843057" y="2839106"/>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57</a:t>
            </a:r>
          </a:p>
        </p:txBody>
      </p:sp>
      <p:sp>
        <p:nvSpPr>
          <p:cNvPr id="14" name="TextBox 13">
            <a:extLst>
              <a:ext uri="{FF2B5EF4-FFF2-40B4-BE49-F238E27FC236}">
                <a16:creationId xmlns:a16="http://schemas.microsoft.com/office/drawing/2014/main" id="{D7A84671-11F1-3D3B-C372-6D22E9A1DD02}"/>
              </a:ext>
            </a:extLst>
          </p:cNvPr>
          <p:cNvSpPr txBox="1"/>
          <p:nvPr/>
        </p:nvSpPr>
        <p:spPr>
          <a:xfrm>
            <a:off x="8594048" y="4888999"/>
            <a:ext cx="1125619"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a:t>
            </a:r>
          </a:p>
        </p:txBody>
      </p:sp>
      <p:cxnSp>
        <p:nvCxnSpPr>
          <p:cNvPr id="15" name="Straight Arrow Connector 14">
            <a:extLst>
              <a:ext uri="{FF2B5EF4-FFF2-40B4-BE49-F238E27FC236}">
                <a16:creationId xmlns:a16="http://schemas.microsoft.com/office/drawing/2014/main" id="{BBFF8A50-736D-5E6D-0B74-F63422B44B52}"/>
              </a:ext>
            </a:extLst>
          </p:cNvPr>
          <p:cNvCxnSpPr>
            <a:cxnSpLocks/>
            <a:stCxn id="14" idx="0"/>
          </p:cNvCxnSpPr>
          <p:nvPr/>
        </p:nvCxnSpPr>
        <p:spPr>
          <a:xfrm flipH="1" flipV="1">
            <a:off x="6431973" y="1880755"/>
            <a:ext cx="2724885" cy="3008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80958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64D76-7176-F419-6930-75B7CA2F98A6}"/>
              </a:ext>
            </a:extLst>
          </p:cNvPr>
          <p:cNvPicPr>
            <a:picLocks noChangeAspect="1"/>
          </p:cNvPicPr>
          <p:nvPr/>
        </p:nvPicPr>
        <p:blipFill>
          <a:blip r:embed="rId2"/>
          <a:srcRect/>
          <a:stretch/>
        </p:blipFill>
        <p:spPr>
          <a:xfrm>
            <a:off x="419541" y="892344"/>
            <a:ext cx="11409843" cy="3490533"/>
          </a:xfrm>
          <a:prstGeom prst="rect">
            <a:avLst/>
          </a:prstGeom>
        </p:spPr>
      </p:pic>
      <p:sp>
        <p:nvSpPr>
          <p:cNvPr id="2" name="Title 1">
            <a:extLst>
              <a:ext uri="{FF2B5EF4-FFF2-40B4-BE49-F238E27FC236}">
                <a16:creationId xmlns:a16="http://schemas.microsoft.com/office/drawing/2014/main" id="{45AFC8F4-7F80-49F3-38CE-A46A39B976D8}"/>
              </a:ext>
            </a:extLst>
          </p:cNvPr>
          <p:cNvSpPr>
            <a:spLocks noGrp="1"/>
          </p:cNvSpPr>
          <p:nvPr>
            <p:ph type="ctrTitle"/>
          </p:nvPr>
        </p:nvSpPr>
        <p:spPr/>
        <p:txBody>
          <a:bodyPr>
            <a:normAutofit/>
          </a:bodyPr>
          <a:lstStyle/>
          <a:p>
            <a:r>
              <a:rPr lang="en-US" sz="2800" dirty="0"/>
              <a:t>Example: testing </a:t>
            </a:r>
            <a:r>
              <a:rPr lang="en-US" sz="2800" dirty="0" err="1"/>
              <a:t>mdrange_gemm</a:t>
            </a:r>
            <a:r>
              <a:rPr lang="en-US" sz="2800" dirty="0"/>
              <a:t> 900x900 with simulated annealing</a:t>
            </a:r>
          </a:p>
        </p:txBody>
      </p:sp>
      <p:sp>
        <p:nvSpPr>
          <p:cNvPr id="6" name="TextBox 5">
            <a:extLst>
              <a:ext uri="{FF2B5EF4-FFF2-40B4-BE49-F238E27FC236}">
                <a16:creationId xmlns:a16="http://schemas.microsoft.com/office/drawing/2014/main" id="{CD74CF8F-34BB-3875-23C2-D3B96CF4E6FA}"/>
              </a:ext>
            </a:extLst>
          </p:cNvPr>
          <p:cNvSpPr txBox="1"/>
          <p:nvPr/>
        </p:nvSpPr>
        <p:spPr>
          <a:xfrm>
            <a:off x="916734" y="4721431"/>
            <a:ext cx="6710616" cy="1077218"/>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2, tiling converges on block dimensions of (32,16,1) and grid dimensions (29,57,1), the defaults are (16,2,1) and (57,450,1) respectively. The runtime improved from a baseline of 3.95 seconds to 3.17 seconds using runtime simulated annealing.</a:t>
            </a:r>
          </a:p>
        </p:txBody>
      </p:sp>
      <p:sp>
        <p:nvSpPr>
          <p:cNvPr id="7" name="TextBox 6">
            <a:extLst>
              <a:ext uri="{FF2B5EF4-FFF2-40B4-BE49-F238E27FC236}">
                <a16:creationId xmlns:a16="http://schemas.microsoft.com/office/drawing/2014/main" id="{541AB4E9-C272-7BBE-9F87-50D8529F6A0B}"/>
              </a:ext>
            </a:extLst>
          </p:cNvPr>
          <p:cNvSpPr txBox="1"/>
          <p:nvPr/>
        </p:nvSpPr>
        <p:spPr>
          <a:xfrm>
            <a:off x="5379562" y="2419776"/>
            <a:ext cx="255610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block, grid sizes</a:t>
            </a:r>
          </a:p>
        </p:txBody>
      </p:sp>
      <p:sp>
        <p:nvSpPr>
          <p:cNvPr id="8" name="TextBox 7">
            <a:extLst>
              <a:ext uri="{FF2B5EF4-FFF2-40B4-BE49-F238E27FC236}">
                <a16:creationId xmlns:a16="http://schemas.microsoft.com/office/drawing/2014/main" id="{DBC1EA90-B30F-C898-C32A-17681EFE3EFB}"/>
              </a:ext>
            </a:extLst>
          </p:cNvPr>
          <p:cNvSpPr txBox="1"/>
          <p:nvPr/>
        </p:nvSpPr>
        <p:spPr>
          <a:xfrm>
            <a:off x="9844222" y="1324990"/>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sp>
        <p:nvSpPr>
          <p:cNvPr id="9" name="TextBox 8">
            <a:extLst>
              <a:ext uri="{FF2B5EF4-FFF2-40B4-BE49-F238E27FC236}">
                <a16:creationId xmlns:a16="http://schemas.microsoft.com/office/drawing/2014/main" id="{9142C172-5CC4-515B-D667-19658ECD7A38}"/>
              </a:ext>
            </a:extLst>
          </p:cNvPr>
          <p:cNvSpPr txBox="1"/>
          <p:nvPr/>
        </p:nvSpPr>
        <p:spPr>
          <a:xfrm>
            <a:off x="6744331" y="1692109"/>
            <a:ext cx="309989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The tuning knobs (tiling factors)</a:t>
            </a:r>
          </a:p>
        </p:txBody>
      </p:sp>
      <p:sp>
        <p:nvSpPr>
          <p:cNvPr id="10" name="TextBox 9">
            <a:extLst>
              <a:ext uri="{FF2B5EF4-FFF2-40B4-BE49-F238E27FC236}">
                <a16:creationId xmlns:a16="http://schemas.microsoft.com/office/drawing/2014/main" id="{D458F9BD-7363-B932-2565-13C5C1F21D61}"/>
              </a:ext>
            </a:extLst>
          </p:cNvPr>
          <p:cNvSpPr txBox="1"/>
          <p:nvPr/>
        </p:nvSpPr>
        <p:spPr>
          <a:xfrm>
            <a:off x="8594048" y="2081222"/>
            <a:ext cx="56281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32</a:t>
            </a:r>
          </a:p>
        </p:txBody>
      </p:sp>
      <p:sp>
        <p:nvSpPr>
          <p:cNvPr id="11" name="TextBox 10">
            <a:extLst>
              <a:ext uri="{FF2B5EF4-FFF2-40B4-BE49-F238E27FC236}">
                <a16:creationId xmlns:a16="http://schemas.microsoft.com/office/drawing/2014/main" id="{D17CECED-5649-DBE5-D825-3D5684631A84}"/>
              </a:ext>
            </a:extLst>
          </p:cNvPr>
          <p:cNvSpPr txBox="1"/>
          <p:nvPr/>
        </p:nvSpPr>
        <p:spPr>
          <a:xfrm>
            <a:off x="9270565" y="2371587"/>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16</a:t>
            </a:r>
          </a:p>
        </p:txBody>
      </p:sp>
      <p:sp>
        <p:nvSpPr>
          <p:cNvPr id="12" name="TextBox 11">
            <a:extLst>
              <a:ext uri="{FF2B5EF4-FFF2-40B4-BE49-F238E27FC236}">
                <a16:creationId xmlns:a16="http://schemas.microsoft.com/office/drawing/2014/main" id="{319F8FF6-6C85-1318-F2F3-06FB2C3C6FCB}"/>
              </a:ext>
            </a:extLst>
          </p:cNvPr>
          <p:cNvSpPr txBox="1"/>
          <p:nvPr/>
        </p:nvSpPr>
        <p:spPr>
          <a:xfrm>
            <a:off x="10123556" y="2616528"/>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29</a:t>
            </a:r>
          </a:p>
        </p:txBody>
      </p:sp>
      <p:sp>
        <p:nvSpPr>
          <p:cNvPr id="13" name="TextBox 12">
            <a:extLst>
              <a:ext uri="{FF2B5EF4-FFF2-40B4-BE49-F238E27FC236}">
                <a16:creationId xmlns:a16="http://schemas.microsoft.com/office/drawing/2014/main" id="{95FFA2BB-3279-8E1E-2AB5-990A50F6D890}"/>
              </a:ext>
            </a:extLst>
          </p:cNvPr>
          <p:cNvSpPr txBox="1"/>
          <p:nvPr/>
        </p:nvSpPr>
        <p:spPr>
          <a:xfrm>
            <a:off x="10843057" y="2839106"/>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57</a:t>
            </a:r>
          </a:p>
        </p:txBody>
      </p:sp>
      <p:sp>
        <p:nvSpPr>
          <p:cNvPr id="14" name="TextBox 13">
            <a:extLst>
              <a:ext uri="{FF2B5EF4-FFF2-40B4-BE49-F238E27FC236}">
                <a16:creationId xmlns:a16="http://schemas.microsoft.com/office/drawing/2014/main" id="{D7A84671-11F1-3D3B-C372-6D22E9A1DD02}"/>
              </a:ext>
            </a:extLst>
          </p:cNvPr>
          <p:cNvSpPr txBox="1"/>
          <p:nvPr/>
        </p:nvSpPr>
        <p:spPr>
          <a:xfrm>
            <a:off x="8594048" y="4888999"/>
            <a:ext cx="1807252"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 sooner</a:t>
            </a:r>
          </a:p>
        </p:txBody>
      </p:sp>
      <p:cxnSp>
        <p:nvCxnSpPr>
          <p:cNvPr id="15" name="Straight Arrow Connector 14">
            <a:extLst>
              <a:ext uri="{FF2B5EF4-FFF2-40B4-BE49-F238E27FC236}">
                <a16:creationId xmlns:a16="http://schemas.microsoft.com/office/drawing/2014/main" id="{BBFF8A50-736D-5E6D-0B74-F63422B44B52}"/>
              </a:ext>
            </a:extLst>
          </p:cNvPr>
          <p:cNvCxnSpPr>
            <a:cxnSpLocks/>
            <a:stCxn id="14" idx="0"/>
          </p:cNvCxnSpPr>
          <p:nvPr/>
        </p:nvCxnSpPr>
        <p:spPr>
          <a:xfrm flipH="1" flipV="1">
            <a:off x="4956464" y="1849582"/>
            <a:ext cx="4541210" cy="303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99670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57596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sz="1800" dirty="0"/>
              <a:t>This work was supported by the Scientific Discovery through Advanced Computing (</a:t>
            </a:r>
            <a:r>
              <a:rPr lang="en-US" sz="1800" dirty="0" err="1"/>
              <a:t>SciDAC</a:t>
            </a:r>
            <a:r>
              <a:rPr lang="en-US" sz="1800" dirty="0"/>
              <a:t>) program funded by U.S. Department of Energy, Office of Science, Advanced Scientific Computing Research (ASCR) under contract DE-SC0021299. </a:t>
            </a:r>
          </a:p>
          <a:p>
            <a:pPr marL="50800" indent="0">
              <a:buNone/>
            </a:pPr>
            <a:r>
              <a:rPr lang="en-US" sz="1800" dirty="0"/>
              <a:t>Parts of this research was supported by the Exascale Computing Project (17-SC-20-SC), a joint project of the U.S. Department of Energy’s Office of Science and National Nuclear Security Administration, responsible for delivering a capable </a:t>
            </a:r>
            <a:r>
              <a:rPr lang="en-US" sz="1800" dirty="0" err="1"/>
              <a:t>exascale</a:t>
            </a:r>
            <a:r>
              <a:rPr lang="en-US" sz="1800" dirty="0"/>
              <a:t> ecosystem, including software, applications, and hardware technology, to support the nation’s </a:t>
            </a:r>
            <a:r>
              <a:rPr lang="en-US" sz="1800" dirty="0" err="1"/>
              <a:t>exascale</a:t>
            </a:r>
            <a:r>
              <a:rPr lang="en-US" sz="1800" dirty="0"/>
              <a:t> computing imperative. </a:t>
            </a:r>
          </a:p>
          <a:p>
            <a:pPr marL="50800" indent="0">
              <a:buNone/>
            </a:pPr>
            <a:r>
              <a:rPr lang="en-US" sz="1800" dirty="0"/>
              <a:t>This research used resources of the Oak Ridge Leadership Computing Facility at the Oak Ridge National Laboratory, which is supported by the Office of Science of the U.S. Department of Energy under Contract No. DE-AC05-00OR22725.</a:t>
            </a:r>
          </a:p>
          <a:p>
            <a:pPr marL="50800" indent="0">
              <a:buNone/>
            </a:pPr>
            <a:r>
              <a:rPr lang="en-US" sz="1800" dirty="0"/>
              <a:t>This material is based upon work supported by the U.S. Department of Energy, Office of Science, Office of Advanced Scientific Computing Research, Next-Generation Scientific Software Technologies program, under contract number DE-AC05-00OR22725.</a:t>
            </a:r>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2">
            <a:alphaModFix/>
          </a:blip>
          <a:srcRect/>
          <a:stretch/>
        </p:blipFill>
        <p:spPr>
          <a:xfrm>
            <a:off x="2027793" y="497503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3"/>
          <a:stretch>
            <a:fillRect/>
          </a:stretch>
        </p:blipFill>
        <p:spPr>
          <a:xfrm>
            <a:off x="8120180" y="477196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1" y="494940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6;gf185c03650_0_14">
            <a:extLst>
              <a:ext uri="{FF2B5EF4-FFF2-40B4-BE49-F238E27FC236}">
                <a16:creationId xmlns:a16="http://schemas.microsoft.com/office/drawing/2014/main" id="{2158697D-66EF-E846-237D-180120638AE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759616" y="879835"/>
            <a:ext cx="5306150" cy="2585857"/>
          </a:xfrm>
          <a:prstGeom prst="rect">
            <a:avLst/>
          </a:prstGeom>
          <a:noFill/>
          <a:ln>
            <a:noFill/>
          </a:ln>
        </p:spPr>
      </p:pic>
      <p:sp>
        <p:nvSpPr>
          <p:cNvPr id="2" name="Title 1">
            <a:extLst>
              <a:ext uri="{FF2B5EF4-FFF2-40B4-BE49-F238E27FC236}">
                <a16:creationId xmlns:a16="http://schemas.microsoft.com/office/drawing/2014/main" id="{3AD669A6-8C33-BA50-36A9-436E877C21C4}"/>
              </a:ext>
            </a:extLst>
          </p:cNvPr>
          <p:cNvSpPr>
            <a:spLocks noGrp="1"/>
          </p:cNvSpPr>
          <p:nvPr>
            <p:ph type="ctrTitle"/>
          </p:nvPr>
        </p:nvSpPr>
        <p:spPr/>
        <p:txBody>
          <a:bodyPr/>
          <a:lstStyle/>
          <a:p>
            <a:r>
              <a:rPr lang="en-US" sz="3200" dirty="0"/>
              <a:t>Autonomic Performance Environment for </a:t>
            </a:r>
            <a:r>
              <a:rPr lang="en-US" sz="3200" dirty="0" err="1"/>
              <a:t>Exascale</a:t>
            </a:r>
            <a:r>
              <a:rPr lang="en-US" sz="3200" dirty="0"/>
              <a:t> (APEX)</a:t>
            </a:r>
          </a:p>
        </p:txBody>
      </p:sp>
      <p:sp>
        <p:nvSpPr>
          <p:cNvPr id="3" name="Text Placeholder 2">
            <a:extLst>
              <a:ext uri="{FF2B5EF4-FFF2-40B4-BE49-F238E27FC236}">
                <a16:creationId xmlns:a16="http://schemas.microsoft.com/office/drawing/2014/main" id="{F8013671-EAB3-DFB2-8803-FF6C2585A018}"/>
              </a:ext>
            </a:extLst>
          </p:cNvPr>
          <p:cNvSpPr>
            <a:spLocks noGrp="1"/>
          </p:cNvSpPr>
          <p:nvPr>
            <p:ph type="body" sz="quarter" idx="10"/>
          </p:nvPr>
        </p:nvSpPr>
        <p:spPr/>
        <p:txBody>
          <a:bodyPr/>
          <a:lstStyle/>
          <a:p>
            <a:r>
              <a:rPr lang="en-US" sz="2400" dirty="0"/>
              <a:t>Autonomic Performance Environment for </a:t>
            </a:r>
            <a:r>
              <a:rPr lang="en-US" sz="2400" dirty="0" err="1"/>
              <a:t>eXascale</a:t>
            </a:r>
            <a:endParaRPr lang="en-US" sz="2400" dirty="0"/>
          </a:p>
          <a:p>
            <a:r>
              <a:rPr lang="en-US" sz="2400" dirty="0"/>
              <a:t>Performance Measurement</a:t>
            </a:r>
          </a:p>
          <a:p>
            <a:r>
              <a:rPr lang="en-US" sz="2400" b="1" dirty="0"/>
              <a:t>Runtime Adaptation</a:t>
            </a:r>
          </a:p>
          <a:p>
            <a:r>
              <a:rPr lang="en-US" sz="2400" dirty="0"/>
              <a:t>Designed for AMT runtimes (originally HPX)</a:t>
            </a:r>
          </a:p>
          <a:p>
            <a:pPr lvl="1"/>
            <a:r>
              <a:rPr lang="en-US" dirty="0"/>
              <a:t>but works with conventional parallel models</a:t>
            </a:r>
          </a:p>
          <a:p>
            <a:r>
              <a:rPr lang="en-US" sz="2400" dirty="0"/>
              <a:t>Focus on </a:t>
            </a:r>
            <a:r>
              <a:rPr lang="en-US" sz="2400" b="1" dirty="0"/>
              <a:t>task dependency</a:t>
            </a:r>
            <a:r>
              <a:rPr lang="en-US" sz="2400" dirty="0"/>
              <a:t> graph, not calling context graph</a:t>
            </a:r>
          </a:p>
          <a:p>
            <a:r>
              <a:rPr lang="en-US" sz="2400" dirty="0"/>
              <a:t>Supports HPX, C/C++ threads, OpenMP, </a:t>
            </a:r>
            <a:r>
              <a:rPr lang="en-US" sz="2400" dirty="0" err="1"/>
              <a:t>OpenACC</a:t>
            </a:r>
            <a:r>
              <a:rPr lang="en-US" sz="2400" dirty="0"/>
              <a:t>, OpenCL, </a:t>
            </a:r>
            <a:r>
              <a:rPr lang="en-US" sz="2400" dirty="0" err="1"/>
              <a:t>Kokkos</a:t>
            </a:r>
            <a:r>
              <a:rPr lang="en-US" sz="2400" dirty="0"/>
              <a:t>, Raja, Python, CUDA, HIP, SYCL, </a:t>
            </a:r>
            <a:r>
              <a:rPr lang="en-US" sz="2400" dirty="0" err="1"/>
              <a:t>StarPU</a:t>
            </a:r>
            <a:r>
              <a:rPr lang="en-US" sz="2400" dirty="0"/>
              <a:t>... Working on Iris, </a:t>
            </a:r>
            <a:r>
              <a:rPr lang="en-US" sz="2400" dirty="0" err="1"/>
              <a:t>PaRSEC</a:t>
            </a:r>
            <a:endParaRPr lang="en-US" sz="2400" dirty="0"/>
          </a:p>
          <a:p>
            <a:r>
              <a:rPr lang="en-US" sz="2400" dirty="0">
                <a:hlinkClick r:id="rId3"/>
              </a:rPr>
              <a:t>https://github.com/UO-OACISS/apex</a:t>
            </a:r>
            <a:r>
              <a:rPr lang="en-US" sz="2400" dirty="0"/>
              <a:t> and </a:t>
            </a:r>
            <a:r>
              <a:rPr lang="en-US" sz="2400" dirty="0">
                <a:hlinkClick r:id="rId4"/>
              </a:rPr>
              <a:t>https://github.com/khuck/apex-tutorial</a:t>
            </a:r>
            <a:r>
              <a:rPr lang="en-US" sz="2400" dirty="0"/>
              <a:t> </a:t>
            </a:r>
          </a:p>
          <a:p>
            <a:r>
              <a:rPr lang="en-US" sz="2400" dirty="0"/>
              <a:t>Active Harmony* (</a:t>
            </a:r>
            <a:r>
              <a:rPr lang="en-US" sz="2400" dirty="0" err="1"/>
              <a:t>Nelder</a:t>
            </a:r>
            <a:r>
              <a:rPr lang="en-US" sz="2400" dirty="0"/>
              <a:t> Mead), simulated annealing, genetic search, hill climbing, native </a:t>
            </a:r>
            <a:r>
              <a:rPr lang="en-US" sz="2400" dirty="0" err="1"/>
              <a:t>Nelder</a:t>
            </a:r>
            <a:r>
              <a:rPr lang="en-US" sz="2400" dirty="0"/>
              <a:t>-Mead for parametric search methods</a:t>
            </a:r>
          </a:p>
        </p:txBody>
      </p:sp>
      <p:pic>
        <p:nvPicPr>
          <p:cNvPr id="5" name="Google Shape;138;gf185c03650_0_14">
            <a:extLst>
              <a:ext uri="{FF2B5EF4-FFF2-40B4-BE49-F238E27FC236}">
                <a16:creationId xmlns:a16="http://schemas.microsoft.com/office/drawing/2014/main" id="{C17AAFE0-CAED-917A-4FE9-789781A7F54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477880" y="783764"/>
            <a:ext cx="1453810" cy="642272"/>
          </a:xfrm>
          <a:prstGeom prst="rect">
            <a:avLst/>
          </a:prstGeom>
          <a:noFill/>
          <a:ln>
            <a:noFill/>
          </a:ln>
        </p:spPr>
      </p:pic>
      <p:sp>
        <p:nvSpPr>
          <p:cNvPr id="6" name="TextBox 5">
            <a:extLst>
              <a:ext uri="{FF2B5EF4-FFF2-40B4-BE49-F238E27FC236}">
                <a16:creationId xmlns:a16="http://schemas.microsoft.com/office/drawing/2014/main" id="{61B46D61-70A0-BB12-5E3F-24BF350FBD17}"/>
              </a:ext>
            </a:extLst>
          </p:cNvPr>
          <p:cNvSpPr txBox="1"/>
          <p:nvPr/>
        </p:nvSpPr>
        <p:spPr>
          <a:xfrm>
            <a:off x="3005083" y="5612104"/>
            <a:ext cx="8885312" cy="646331"/>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hlinkClick r:id="rId6"/>
              </a:rPr>
              <a:t>https://doi.org/10.1109/ESPM256814.2022.00008</a:t>
            </a:r>
            <a:r>
              <a:rPr lang="en-US" dirty="0">
                <a:latin typeface="Source Sans Pro" panose="020B0503030403020204" pitchFamily="34" charset="0"/>
                <a:ea typeface="Source Sans Pro" panose="020B0503030403020204" pitchFamily="34" charset="0"/>
              </a:rPr>
              <a:t> : “</a:t>
            </a:r>
            <a:r>
              <a:rPr lang="en-US" i="0" u="none" strike="noStrike" dirty="0">
                <a:solidFill>
                  <a:srgbClr val="333333"/>
                </a:solidFill>
                <a:effectLst/>
                <a:latin typeface="Source Sans Pro" panose="020B0503030403020204" pitchFamily="34" charset="0"/>
                <a:ea typeface="Source Sans Pro" panose="020B0503030403020204" pitchFamily="34" charset="0"/>
              </a:rPr>
              <a:t>Broad Performance Measurement Support for Asynchronous Multi-Tasking with APEX”, Huck, ESPM, 2022</a:t>
            </a:r>
          </a:p>
        </p:txBody>
      </p:sp>
    </p:spTree>
    <p:extLst>
      <p:ext uri="{BB962C8B-B14F-4D97-AF65-F5344CB8AC3E}">
        <p14:creationId xmlns:p14="http://schemas.microsoft.com/office/powerpoint/2010/main" val="142150505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D918C6-B335-4D36-DC6D-92FD1B7FD39A}"/>
              </a:ext>
            </a:extLst>
          </p:cNvPr>
          <p:cNvSpPr>
            <a:spLocks noGrp="1"/>
          </p:cNvSpPr>
          <p:nvPr>
            <p:ph type="ctrTitle"/>
          </p:nvPr>
        </p:nvSpPr>
        <p:spPr/>
        <p:txBody>
          <a:bodyPr/>
          <a:lstStyle/>
          <a:p>
            <a:r>
              <a:rPr lang="en-US" sz="2800" dirty="0"/>
              <a:t>APEX example – Octo-Tiger (Octree astrophysics in HPX, </a:t>
            </a:r>
            <a:r>
              <a:rPr lang="en-US" sz="2800" dirty="0" err="1"/>
              <a:t>Kokkos</a:t>
            </a:r>
            <a:r>
              <a:rPr lang="en-US" sz="2800" dirty="0"/>
              <a:t>)</a:t>
            </a:r>
          </a:p>
        </p:txBody>
      </p:sp>
      <p:pic>
        <p:nvPicPr>
          <p:cNvPr id="5" name="Picture 4">
            <a:extLst>
              <a:ext uri="{FF2B5EF4-FFF2-40B4-BE49-F238E27FC236}">
                <a16:creationId xmlns:a16="http://schemas.microsoft.com/office/drawing/2014/main" id="{5995097F-19C0-3432-D6C8-EA1898439F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664" y="1806720"/>
            <a:ext cx="5782711" cy="1445678"/>
          </a:xfrm>
          <a:prstGeom prst="rect">
            <a:avLst/>
          </a:prstGeom>
        </p:spPr>
      </p:pic>
      <p:pic>
        <p:nvPicPr>
          <p:cNvPr id="6" name="Picture 5">
            <a:extLst>
              <a:ext uri="{FF2B5EF4-FFF2-40B4-BE49-F238E27FC236}">
                <a16:creationId xmlns:a16="http://schemas.microsoft.com/office/drawing/2014/main" id="{4737BBEA-8D9F-2501-25C4-2745A73871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64" y="780161"/>
            <a:ext cx="5782711" cy="1445678"/>
          </a:xfrm>
          <a:prstGeom prst="rect">
            <a:avLst/>
          </a:prstGeom>
        </p:spPr>
      </p:pic>
      <p:pic>
        <p:nvPicPr>
          <p:cNvPr id="7" name="Picture 6">
            <a:extLst>
              <a:ext uri="{FF2B5EF4-FFF2-40B4-BE49-F238E27FC236}">
                <a16:creationId xmlns:a16="http://schemas.microsoft.com/office/drawing/2014/main" id="{1B166F42-C20C-6EDC-C516-155B4C39E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0981" y="747148"/>
            <a:ext cx="4029835" cy="3312285"/>
          </a:xfrm>
          <a:prstGeom prst="rect">
            <a:avLst/>
          </a:prstGeom>
        </p:spPr>
      </p:pic>
      <p:pic>
        <p:nvPicPr>
          <p:cNvPr id="8" name="Picture 7">
            <a:extLst>
              <a:ext uri="{FF2B5EF4-FFF2-40B4-BE49-F238E27FC236}">
                <a16:creationId xmlns:a16="http://schemas.microsoft.com/office/drawing/2014/main" id="{E308FE1A-CCE2-605F-3E86-0DAC0D4016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9248" y="3502001"/>
            <a:ext cx="3988112" cy="3310843"/>
          </a:xfrm>
          <a:prstGeom prst="rect">
            <a:avLst/>
          </a:prstGeom>
        </p:spPr>
      </p:pic>
      <p:pic>
        <p:nvPicPr>
          <p:cNvPr id="9" name="Picture 8">
            <a:extLst>
              <a:ext uri="{FF2B5EF4-FFF2-40B4-BE49-F238E27FC236}">
                <a16:creationId xmlns:a16="http://schemas.microsoft.com/office/drawing/2014/main" id="{CFF2A8CE-08D9-E149-BAFF-3ABB6C6C214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185" y="3203141"/>
            <a:ext cx="5589564" cy="2791253"/>
          </a:xfrm>
          <a:prstGeom prst="rect">
            <a:avLst/>
          </a:prstGeom>
        </p:spPr>
      </p:pic>
      <p:sp>
        <p:nvSpPr>
          <p:cNvPr id="10" name="TextBox 9">
            <a:extLst>
              <a:ext uri="{FF2B5EF4-FFF2-40B4-BE49-F238E27FC236}">
                <a16:creationId xmlns:a16="http://schemas.microsoft.com/office/drawing/2014/main" id="{D446D357-8892-0C38-1634-EB6C177EA918}"/>
              </a:ext>
            </a:extLst>
          </p:cNvPr>
          <p:cNvSpPr txBox="1"/>
          <p:nvPr/>
        </p:nvSpPr>
        <p:spPr>
          <a:xfrm>
            <a:off x="2897697" y="5235783"/>
            <a:ext cx="4130262" cy="584775"/>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Comparing </a:t>
            </a:r>
            <a:r>
              <a:rPr lang="en-US" sz="1600" b="1" dirty="0" err="1">
                <a:latin typeface="Source Sans Pro" panose="020B0503030403020204" pitchFamily="34" charset="0"/>
                <a:ea typeface="Source Sans Pro" panose="020B0503030403020204" pitchFamily="34" charset="0"/>
              </a:rPr>
              <a:t>subgrid</a:t>
            </a:r>
            <a:r>
              <a:rPr lang="en-US" sz="1600" b="1" dirty="0">
                <a:latin typeface="Source Sans Pro" panose="020B0503030403020204" pitchFamily="34" charset="0"/>
                <a:ea typeface="Source Sans Pro" panose="020B0503030403020204" pitchFamily="34" charset="0"/>
              </a:rPr>
              <a:t> sizes and relative kernel performance with CUPTI device activity</a:t>
            </a:r>
          </a:p>
        </p:txBody>
      </p:sp>
      <p:sp>
        <p:nvSpPr>
          <p:cNvPr id="11" name="TextBox 10">
            <a:extLst>
              <a:ext uri="{FF2B5EF4-FFF2-40B4-BE49-F238E27FC236}">
                <a16:creationId xmlns:a16="http://schemas.microsoft.com/office/drawing/2014/main" id="{CF21AB1E-467D-977B-5F70-ADD829792F5B}"/>
              </a:ext>
            </a:extLst>
          </p:cNvPr>
          <p:cNvSpPr txBox="1"/>
          <p:nvPr/>
        </p:nvSpPr>
        <p:spPr>
          <a:xfrm>
            <a:off x="4424920" y="1122356"/>
            <a:ext cx="3816255"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Tracking GPU memory usage with CUPTI</a:t>
            </a:r>
          </a:p>
        </p:txBody>
      </p:sp>
      <p:sp>
        <p:nvSpPr>
          <p:cNvPr id="12" name="TextBox 11">
            <a:extLst>
              <a:ext uri="{FF2B5EF4-FFF2-40B4-BE49-F238E27FC236}">
                <a16:creationId xmlns:a16="http://schemas.microsoft.com/office/drawing/2014/main" id="{E7AFB405-F1E6-496C-8BD7-24BEF0676081}"/>
              </a:ext>
            </a:extLst>
          </p:cNvPr>
          <p:cNvSpPr txBox="1"/>
          <p:nvPr/>
        </p:nvSpPr>
        <p:spPr>
          <a:xfrm>
            <a:off x="3884818" y="1939952"/>
            <a:ext cx="423616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Monitoring GPU utilization with NVML library</a:t>
            </a:r>
          </a:p>
        </p:txBody>
      </p:sp>
      <p:sp>
        <p:nvSpPr>
          <p:cNvPr id="13" name="TextBox 12">
            <a:extLst>
              <a:ext uri="{FF2B5EF4-FFF2-40B4-BE49-F238E27FC236}">
                <a16:creationId xmlns:a16="http://schemas.microsoft.com/office/drawing/2014/main" id="{2A67B98A-03F0-9F99-40D6-C1681437E31E}"/>
              </a:ext>
            </a:extLst>
          </p:cNvPr>
          <p:cNvSpPr txBox="1"/>
          <p:nvPr/>
        </p:nvSpPr>
        <p:spPr>
          <a:xfrm>
            <a:off x="7656497" y="3230242"/>
            <a:ext cx="4029835" cy="584775"/>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Full task tree (above) and task graph (below) showing task dependencies</a:t>
            </a:r>
          </a:p>
        </p:txBody>
      </p:sp>
      <p:sp>
        <p:nvSpPr>
          <p:cNvPr id="14" name="TextBox 13">
            <a:extLst>
              <a:ext uri="{FF2B5EF4-FFF2-40B4-BE49-F238E27FC236}">
                <a16:creationId xmlns:a16="http://schemas.microsoft.com/office/drawing/2014/main" id="{F074C02E-9172-444D-0FB1-0B056E844A0B}"/>
              </a:ext>
            </a:extLst>
          </p:cNvPr>
          <p:cNvSpPr txBox="1"/>
          <p:nvPr/>
        </p:nvSpPr>
        <p:spPr>
          <a:xfrm>
            <a:off x="4332628" y="6004052"/>
            <a:ext cx="2623041" cy="400110"/>
          </a:xfrm>
          <a:prstGeom prst="rect">
            <a:avLst/>
          </a:prstGeom>
          <a:noFill/>
        </p:spPr>
        <p:txBody>
          <a:bodyPr wrap="square" rtlCol="0">
            <a:spAutoFit/>
          </a:bodyPr>
          <a:lstStyle/>
          <a:p>
            <a:r>
              <a:rPr lang="en-US" sz="1000" dirty="0">
                <a:hlinkClick r:id="rId7"/>
              </a:rPr>
              <a:t>https://github.com/STEllAR-GROUP/octotiger</a:t>
            </a:r>
            <a:r>
              <a:rPr lang="en-US" sz="1000" dirty="0"/>
              <a:t> </a:t>
            </a:r>
          </a:p>
          <a:p>
            <a:r>
              <a:rPr lang="en-US" sz="1000" dirty="0">
                <a:hlinkClick r:id="rId8"/>
              </a:rPr>
              <a:t>https://github.com/STEllAR-GROUP/hpx</a:t>
            </a:r>
            <a:r>
              <a:rPr lang="en-US" sz="1000" dirty="0"/>
              <a:t> </a:t>
            </a:r>
          </a:p>
        </p:txBody>
      </p:sp>
      <p:pic>
        <p:nvPicPr>
          <p:cNvPr id="15" name="Picture 8" descr="The graphic is a snapshot of an Octo-Tiger simulation of the merger of two white dwarf stars. It shows what it looks like after the two stars have merged into one star.  ">
            <a:extLst>
              <a:ext uri="{FF2B5EF4-FFF2-40B4-BE49-F238E27FC236}">
                <a16:creationId xmlns:a16="http://schemas.microsoft.com/office/drawing/2014/main" id="{5FA52333-3BB1-EA56-DF30-987E506F47C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30749" y="2357691"/>
            <a:ext cx="1687212" cy="17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1140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047FD-95D3-06A1-044F-B98E967BDF77}"/>
              </a:ext>
            </a:extLst>
          </p:cNvPr>
          <p:cNvSpPr>
            <a:spLocks noGrp="1"/>
          </p:cNvSpPr>
          <p:nvPr>
            <p:ph type="ctrTitle"/>
          </p:nvPr>
        </p:nvSpPr>
        <p:spPr/>
        <p:txBody>
          <a:bodyPr/>
          <a:lstStyle/>
          <a:p>
            <a:r>
              <a:rPr lang="en-US" sz="2800" dirty="0"/>
              <a:t>Example: XGC (tokamak plasma fusion PIC) on Frontier, 512 ranks</a:t>
            </a:r>
          </a:p>
        </p:txBody>
      </p:sp>
      <p:sp>
        <p:nvSpPr>
          <p:cNvPr id="8" name="Text Placeholder 7">
            <a:extLst>
              <a:ext uri="{FF2B5EF4-FFF2-40B4-BE49-F238E27FC236}">
                <a16:creationId xmlns:a16="http://schemas.microsoft.com/office/drawing/2014/main" id="{615F2C3A-4BB0-FE9D-1F95-C3BBD0D30725}"/>
              </a:ext>
            </a:extLst>
          </p:cNvPr>
          <p:cNvSpPr>
            <a:spLocks noGrp="1"/>
          </p:cNvSpPr>
          <p:nvPr>
            <p:ph type="body" sz="quarter" idx="10"/>
          </p:nvPr>
        </p:nvSpPr>
        <p:spPr/>
        <p:txBody>
          <a:bodyPr/>
          <a:lstStyle/>
          <a:p>
            <a:r>
              <a:rPr lang="en-US" dirty="0"/>
              <a:t>Uses support for MPI, OpenMP-Tools, </a:t>
            </a:r>
            <a:r>
              <a:rPr lang="en-US" dirty="0" err="1"/>
              <a:t>PerfStubs</a:t>
            </a:r>
            <a:r>
              <a:rPr lang="en-US" dirty="0"/>
              <a:t>, </a:t>
            </a:r>
            <a:r>
              <a:rPr lang="en-US" dirty="0" err="1"/>
              <a:t>Kokkos</a:t>
            </a:r>
            <a:r>
              <a:rPr lang="en-US" dirty="0"/>
              <a:t>, Hip</a:t>
            </a:r>
          </a:p>
          <a:p>
            <a:r>
              <a:rPr lang="en-US" dirty="0"/>
              <a:t>Post-processing view of MAIN_LOOP subtree, only with accumulated times &gt; 5.0 seconds (only 72 nodes of 6298 of full task tree)</a:t>
            </a:r>
          </a:p>
          <a:p>
            <a:r>
              <a:rPr lang="en-US" dirty="0"/>
              <a:t>Red: MPI, blue: other, intensity = % of total subtree</a:t>
            </a:r>
          </a:p>
        </p:txBody>
      </p:sp>
      <p:pic>
        <p:nvPicPr>
          <p:cNvPr id="6" name="Picture 5">
            <a:extLst>
              <a:ext uri="{FF2B5EF4-FFF2-40B4-BE49-F238E27FC236}">
                <a16:creationId xmlns:a16="http://schemas.microsoft.com/office/drawing/2014/main" id="{4138B475-EFFA-3EE3-5A68-1A91821CAB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3" y="2700768"/>
            <a:ext cx="12185537" cy="3144196"/>
          </a:xfrm>
          <a:prstGeom prst="rect">
            <a:avLst/>
          </a:prstGeom>
        </p:spPr>
      </p:pic>
      <p:sp>
        <p:nvSpPr>
          <p:cNvPr id="2" name="TextBox 1">
            <a:extLst>
              <a:ext uri="{FF2B5EF4-FFF2-40B4-BE49-F238E27FC236}">
                <a16:creationId xmlns:a16="http://schemas.microsoft.com/office/drawing/2014/main" id="{CB4FD854-EDBB-805D-B1CA-DB354A19B350}"/>
              </a:ext>
            </a:extLst>
          </p:cNvPr>
          <p:cNvSpPr txBox="1"/>
          <p:nvPr/>
        </p:nvSpPr>
        <p:spPr>
          <a:xfrm>
            <a:off x="9068609" y="2481168"/>
            <a:ext cx="240190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OpenMP </a:t>
            </a:r>
            <a:r>
              <a:rPr lang="en-US" sz="1600" b="1" dirty="0" err="1">
                <a:latin typeface="Source Sans Pro" panose="020B0503030403020204" pitchFamily="34" charset="0"/>
                <a:ea typeface="Source Sans Pro" panose="020B0503030403020204" pitchFamily="34" charset="0"/>
              </a:rPr>
              <a:t>Kokkos</a:t>
            </a:r>
            <a:r>
              <a:rPr lang="en-US" sz="1600" b="1" dirty="0">
                <a:latin typeface="Source Sans Pro" panose="020B0503030403020204" pitchFamily="34" charset="0"/>
                <a:ea typeface="Source Sans Pro" panose="020B0503030403020204" pitchFamily="34" charset="0"/>
              </a:rPr>
              <a:t> Kernels</a:t>
            </a:r>
          </a:p>
        </p:txBody>
      </p:sp>
      <p:sp>
        <p:nvSpPr>
          <p:cNvPr id="3" name="TextBox 2">
            <a:extLst>
              <a:ext uri="{FF2B5EF4-FFF2-40B4-BE49-F238E27FC236}">
                <a16:creationId xmlns:a16="http://schemas.microsoft.com/office/drawing/2014/main" id="{BC06958A-97ED-974A-6866-8D9E85435AC6}"/>
              </a:ext>
            </a:extLst>
          </p:cNvPr>
          <p:cNvSpPr txBox="1"/>
          <p:nvPr/>
        </p:nvSpPr>
        <p:spPr>
          <a:xfrm>
            <a:off x="3788624" y="6131720"/>
            <a:ext cx="197171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HIP </a:t>
            </a:r>
            <a:r>
              <a:rPr lang="en-US" sz="1600" b="1" dirty="0" err="1">
                <a:latin typeface="Source Sans Pro" panose="020B0503030403020204" pitchFamily="34" charset="0"/>
                <a:ea typeface="Source Sans Pro" panose="020B0503030403020204" pitchFamily="34" charset="0"/>
              </a:rPr>
              <a:t>Kokkos</a:t>
            </a:r>
            <a:r>
              <a:rPr lang="en-US" sz="1600" b="1" dirty="0">
                <a:latin typeface="Source Sans Pro" panose="020B0503030403020204" pitchFamily="34" charset="0"/>
                <a:ea typeface="Source Sans Pro" panose="020B0503030403020204" pitchFamily="34" charset="0"/>
              </a:rPr>
              <a:t> Kernels</a:t>
            </a:r>
          </a:p>
        </p:txBody>
      </p:sp>
      <p:cxnSp>
        <p:nvCxnSpPr>
          <p:cNvPr id="7" name="Straight Arrow Connector 6">
            <a:extLst>
              <a:ext uri="{FF2B5EF4-FFF2-40B4-BE49-F238E27FC236}">
                <a16:creationId xmlns:a16="http://schemas.microsoft.com/office/drawing/2014/main" id="{31861DFD-F8BF-16B6-44A1-267AEFFC446A}"/>
              </a:ext>
            </a:extLst>
          </p:cNvPr>
          <p:cNvCxnSpPr>
            <a:cxnSpLocks/>
          </p:cNvCxnSpPr>
          <p:nvPr/>
        </p:nvCxnSpPr>
        <p:spPr>
          <a:xfrm flipH="1">
            <a:off x="9151339" y="2819722"/>
            <a:ext cx="1118221" cy="23313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4A6494-9DC3-64DD-353E-6C06CF4EA730}"/>
              </a:ext>
            </a:extLst>
          </p:cNvPr>
          <p:cNvCxnSpPr>
            <a:cxnSpLocks/>
            <a:stCxn id="3" idx="1"/>
          </p:cNvCxnSpPr>
          <p:nvPr/>
        </p:nvCxnSpPr>
        <p:spPr>
          <a:xfrm flipH="1" flipV="1">
            <a:off x="2696901" y="5127584"/>
            <a:ext cx="1091723" cy="117341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2ACCA1-42AA-049D-A76F-3A4B033E9746}"/>
              </a:ext>
            </a:extLst>
          </p:cNvPr>
          <p:cNvCxnSpPr>
            <a:cxnSpLocks/>
            <a:stCxn id="3" idx="1"/>
          </p:cNvCxnSpPr>
          <p:nvPr/>
        </p:nvCxnSpPr>
        <p:spPr>
          <a:xfrm flipH="1" flipV="1">
            <a:off x="2696901" y="4722470"/>
            <a:ext cx="1091723" cy="15785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FFA1C50-6109-DCA0-1FFA-B40DA542106E}"/>
              </a:ext>
            </a:extLst>
          </p:cNvPr>
          <p:cNvCxnSpPr>
            <a:cxnSpLocks/>
            <a:stCxn id="3" idx="1"/>
          </p:cNvCxnSpPr>
          <p:nvPr/>
        </p:nvCxnSpPr>
        <p:spPr>
          <a:xfrm flipH="1" flipV="1">
            <a:off x="2696901" y="4930815"/>
            <a:ext cx="1091723" cy="137018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F179527-E6A3-42D1-A991-01EF1B26C0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9851" y="3805149"/>
            <a:ext cx="6605686" cy="2249075"/>
          </a:xfrm>
          <a:prstGeom prst="rect">
            <a:avLst/>
          </a:prstGeom>
        </p:spPr>
      </p:pic>
      <p:cxnSp>
        <p:nvCxnSpPr>
          <p:cNvPr id="5" name="Straight Arrow Connector 4">
            <a:extLst>
              <a:ext uri="{FF2B5EF4-FFF2-40B4-BE49-F238E27FC236}">
                <a16:creationId xmlns:a16="http://schemas.microsoft.com/office/drawing/2014/main" id="{B4710C3E-7FFD-03BF-E467-BBA67727DD03}"/>
              </a:ext>
            </a:extLst>
          </p:cNvPr>
          <p:cNvCxnSpPr>
            <a:cxnSpLocks/>
            <a:stCxn id="3" idx="0"/>
          </p:cNvCxnSpPr>
          <p:nvPr/>
        </p:nvCxnSpPr>
        <p:spPr>
          <a:xfrm flipV="1">
            <a:off x="4774479" y="5515648"/>
            <a:ext cx="798909" cy="61607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763C05C-3CF0-03E4-5C4C-04FC424BDE52}"/>
              </a:ext>
            </a:extLst>
          </p:cNvPr>
          <p:cNvSpPr txBox="1"/>
          <p:nvPr/>
        </p:nvSpPr>
        <p:spPr>
          <a:xfrm>
            <a:off x="6284912" y="6020455"/>
            <a:ext cx="4838500" cy="646331"/>
          </a:xfrm>
          <a:prstGeom prst="rect">
            <a:avLst/>
          </a:prstGeom>
          <a:noFill/>
        </p:spPr>
        <p:txBody>
          <a:bodyPr wrap="square" rtlCol="0">
            <a:spAutoFit/>
          </a:bodyPr>
          <a:lstStyle/>
          <a:p>
            <a:r>
              <a:rPr lang="en-US" i="1" dirty="0"/>
              <a:t>Profiles collected with </a:t>
            </a:r>
            <a:r>
              <a:rPr lang="en-US" i="1" dirty="0" err="1"/>
              <a:t>apex_exec</a:t>
            </a:r>
            <a:r>
              <a:rPr lang="en-US" i="1" dirty="0"/>
              <a:t>, then post-processed with Python</a:t>
            </a:r>
          </a:p>
        </p:txBody>
      </p:sp>
    </p:spTree>
    <p:extLst>
      <p:ext uri="{BB962C8B-B14F-4D97-AF65-F5344CB8AC3E}">
        <p14:creationId xmlns:p14="http://schemas.microsoft.com/office/powerpoint/2010/main" val="85586894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1A6F-3E41-9B6D-431B-73EA425C6FFC}"/>
              </a:ext>
            </a:extLst>
          </p:cNvPr>
          <p:cNvSpPr>
            <a:spLocks noGrp="1"/>
          </p:cNvSpPr>
          <p:nvPr>
            <p:ph type="ctrTitle"/>
          </p:nvPr>
        </p:nvSpPr>
        <p:spPr/>
        <p:txBody>
          <a:bodyPr>
            <a:normAutofit/>
          </a:bodyPr>
          <a:lstStyle/>
          <a:p>
            <a:r>
              <a:rPr lang="en-US" sz="2800" dirty="0"/>
              <a:t>XGC: Push Kernel on Crusher/Frontier, </a:t>
            </a:r>
            <a:r>
              <a:rPr lang="en-US" sz="2800" dirty="0" err="1"/>
              <a:t>Kokkos</a:t>
            </a:r>
            <a:r>
              <a:rPr lang="en-US" sz="2800" dirty="0"/>
              <a:t> helped generate roofline</a:t>
            </a:r>
          </a:p>
        </p:txBody>
      </p:sp>
      <p:pic>
        <p:nvPicPr>
          <p:cNvPr id="1026" name="Picture 2">
            <a:extLst>
              <a:ext uri="{FF2B5EF4-FFF2-40B4-BE49-F238E27FC236}">
                <a16:creationId xmlns:a16="http://schemas.microsoft.com/office/drawing/2014/main" id="{DAD751CD-2422-ADFE-1653-0DB6C124AFC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35485" y="798797"/>
            <a:ext cx="7791422" cy="52583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9C033A7-EF63-1236-3768-FD55D340406E}"/>
              </a:ext>
            </a:extLst>
          </p:cNvPr>
          <p:cNvCxnSpPr>
            <a:cxnSpLocks/>
          </p:cNvCxnSpPr>
          <p:nvPr/>
        </p:nvCxnSpPr>
        <p:spPr>
          <a:xfrm flipV="1">
            <a:off x="4663099" y="4250505"/>
            <a:ext cx="3408456" cy="2173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1C9B708F-B9CA-D9A9-CF5C-D72C1C7A96DC}"/>
              </a:ext>
            </a:extLst>
          </p:cNvPr>
          <p:cNvSpPr>
            <a:spLocks noChangeArrowheads="1"/>
          </p:cNvSpPr>
          <p:nvPr/>
        </p:nvSpPr>
        <p:spPr bwMode="auto">
          <a:xfrm>
            <a:off x="4191000" y="3289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8B438C6-7DE3-0C2A-EDFC-9D068CDBEB1E}"/>
              </a:ext>
            </a:extLst>
          </p:cNvPr>
          <p:cNvSpPr txBox="1"/>
          <p:nvPr/>
        </p:nvSpPr>
        <p:spPr>
          <a:xfrm>
            <a:off x="7969411" y="4457866"/>
            <a:ext cx="3714992" cy="923330"/>
          </a:xfrm>
          <a:prstGeom prst="rect">
            <a:avLst/>
          </a:prstGeom>
          <a:noFill/>
        </p:spPr>
        <p:txBody>
          <a:bodyPr wrap="square">
            <a:spAutoFit/>
          </a:bodyPr>
          <a:lstStyle/>
          <a:p>
            <a:pPr algn="l" rtl="0">
              <a:spcBef>
                <a:spcPts val="0"/>
              </a:spcBef>
              <a:spcAft>
                <a:spcPts val="0"/>
              </a:spcAft>
            </a:pPr>
            <a:r>
              <a:rPr lang="en-US" sz="1800" b="0" i="0" u="none" strike="noStrike" dirty="0">
                <a:solidFill>
                  <a:srgbClr val="000000"/>
                </a:solidFill>
                <a:effectLst/>
                <a:latin typeface="Calibri" panose="020F0502020204030204" pitchFamily="34" charset="0"/>
              </a:rPr>
              <a:t>Increased computational intensity 25x, reduced time by 22% by using </a:t>
            </a:r>
            <a:r>
              <a:rPr lang="en-US" sz="1800" b="0" i="0" u="none" strike="noStrike" dirty="0" err="1">
                <a:solidFill>
                  <a:srgbClr val="000000"/>
                </a:solidFill>
                <a:effectLst/>
                <a:latin typeface="Calibri" panose="020F0502020204030204" pitchFamily="34" charset="0"/>
              </a:rPr>
              <a:t>Kokkos</a:t>
            </a:r>
            <a:r>
              <a:rPr lang="en-US" sz="1800" b="0" i="0" u="none" strike="noStrike" dirty="0">
                <a:solidFill>
                  <a:srgbClr val="000000"/>
                </a:solidFill>
                <a:effectLst/>
                <a:latin typeface="Calibri" panose="020F0502020204030204" pitchFamily="34" charset="0"/>
              </a:rPr>
              <a:t> launch bounds of &lt;256,2&gt;</a:t>
            </a:r>
            <a:endParaRPr lang="en-US" dirty="0"/>
          </a:p>
        </p:txBody>
      </p:sp>
      <p:graphicFrame>
        <p:nvGraphicFramePr>
          <p:cNvPr id="3" name="Table 2">
            <a:extLst>
              <a:ext uri="{FF2B5EF4-FFF2-40B4-BE49-F238E27FC236}">
                <a16:creationId xmlns:a16="http://schemas.microsoft.com/office/drawing/2014/main" id="{C410A571-95A4-32A3-AA25-F8B6533FF9BB}"/>
              </a:ext>
            </a:extLst>
          </p:cNvPr>
          <p:cNvGraphicFramePr>
            <a:graphicFrameLocks noGrp="1"/>
          </p:cNvGraphicFramePr>
          <p:nvPr>
            <p:extLst>
              <p:ext uri="{D42A27DB-BD31-4B8C-83A1-F6EECF244321}">
                <p14:modId xmlns:p14="http://schemas.microsoft.com/office/powerpoint/2010/main" val="815518330"/>
              </p:ext>
            </p:extLst>
          </p:nvPr>
        </p:nvGraphicFramePr>
        <p:xfrm>
          <a:off x="7180301" y="2605555"/>
          <a:ext cx="4353959" cy="1364901"/>
        </p:xfrm>
        <a:graphic>
          <a:graphicData uri="http://schemas.openxmlformats.org/drawingml/2006/table">
            <a:tbl>
              <a:tblPr firstRow="1" bandRow="1">
                <a:tableStyleId>{5C22544A-7EE6-4342-B048-85BDC9FD1C3A}</a:tableStyleId>
              </a:tblPr>
              <a:tblGrid>
                <a:gridCol w="800418">
                  <a:extLst>
                    <a:ext uri="{9D8B030D-6E8A-4147-A177-3AD203B41FA5}">
                      <a16:colId xmlns:a16="http://schemas.microsoft.com/office/drawing/2014/main" val="33233681"/>
                    </a:ext>
                  </a:extLst>
                </a:gridCol>
                <a:gridCol w="803593">
                  <a:extLst>
                    <a:ext uri="{9D8B030D-6E8A-4147-A177-3AD203B41FA5}">
                      <a16:colId xmlns:a16="http://schemas.microsoft.com/office/drawing/2014/main" val="2064544543"/>
                    </a:ext>
                  </a:extLst>
                </a:gridCol>
                <a:gridCol w="1321118">
                  <a:extLst>
                    <a:ext uri="{9D8B030D-6E8A-4147-A177-3AD203B41FA5}">
                      <a16:colId xmlns:a16="http://schemas.microsoft.com/office/drawing/2014/main" val="3384836033"/>
                    </a:ext>
                  </a:extLst>
                </a:gridCol>
                <a:gridCol w="1428830">
                  <a:extLst>
                    <a:ext uri="{9D8B030D-6E8A-4147-A177-3AD203B41FA5}">
                      <a16:colId xmlns:a16="http://schemas.microsoft.com/office/drawing/2014/main" val="3610421204"/>
                    </a:ext>
                  </a:extLst>
                </a:gridCol>
              </a:tblGrid>
              <a:tr h="454967">
                <a:tc>
                  <a:txBody>
                    <a:bodyPr/>
                    <a:lstStyle/>
                    <a:p>
                      <a:r>
                        <a:rPr lang="en-US" dirty="0"/>
                        <a:t>Cache</a:t>
                      </a:r>
                    </a:p>
                  </a:txBody>
                  <a:tcPr/>
                </a:tc>
                <a:tc>
                  <a:txBody>
                    <a:bodyPr/>
                    <a:lstStyle/>
                    <a:p>
                      <a:r>
                        <a:rPr lang="en-US" dirty="0"/>
                        <a:t>V100</a:t>
                      </a:r>
                    </a:p>
                  </a:txBody>
                  <a:tcPr/>
                </a:tc>
                <a:tc>
                  <a:txBody>
                    <a:bodyPr/>
                    <a:lstStyle/>
                    <a:p>
                      <a:r>
                        <a:rPr lang="en-US" dirty="0"/>
                        <a:t>MI250X old</a:t>
                      </a:r>
                    </a:p>
                  </a:txBody>
                  <a:tcPr/>
                </a:tc>
                <a:tc>
                  <a:txBody>
                    <a:bodyPr/>
                    <a:lstStyle/>
                    <a:p>
                      <a:r>
                        <a:rPr lang="en-US" dirty="0"/>
                        <a:t>MI250X new</a:t>
                      </a:r>
                    </a:p>
                  </a:txBody>
                  <a:tcPr/>
                </a:tc>
                <a:extLst>
                  <a:ext uri="{0D108BD9-81ED-4DB2-BD59-A6C34878D82A}">
                    <a16:rowId xmlns:a16="http://schemas.microsoft.com/office/drawing/2014/main" val="1729914010"/>
                  </a:ext>
                </a:extLst>
              </a:tr>
              <a:tr h="454967">
                <a:tc>
                  <a:txBody>
                    <a:bodyPr/>
                    <a:lstStyle/>
                    <a:p>
                      <a:r>
                        <a:rPr lang="en-US" dirty="0"/>
                        <a:t>L1</a:t>
                      </a:r>
                    </a:p>
                  </a:txBody>
                  <a:tcPr/>
                </a:tc>
                <a:tc>
                  <a:txBody>
                    <a:bodyPr/>
                    <a:lstStyle/>
                    <a:p>
                      <a:r>
                        <a:rPr lang="en-US" dirty="0"/>
                        <a:t>99.8%</a:t>
                      </a:r>
                    </a:p>
                  </a:txBody>
                  <a:tcPr/>
                </a:tc>
                <a:tc>
                  <a:txBody>
                    <a:bodyPr/>
                    <a:lstStyle/>
                    <a:p>
                      <a:r>
                        <a:rPr lang="en-US" dirty="0"/>
                        <a:t>87.6%</a:t>
                      </a:r>
                    </a:p>
                  </a:txBody>
                  <a:tcPr/>
                </a:tc>
                <a:tc>
                  <a:txBody>
                    <a:bodyPr/>
                    <a:lstStyle/>
                    <a:p>
                      <a:r>
                        <a:rPr lang="en-US" dirty="0"/>
                        <a:t>98.7%</a:t>
                      </a:r>
                    </a:p>
                  </a:txBody>
                  <a:tcPr/>
                </a:tc>
                <a:extLst>
                  <a:ext uri="{0D108BD9-81ED-4DB2-BD59-A6C34878D82A}">
                    <a16:rowId xmlns:a16="http://schemas.microsoft.com/office/drawing/2014/main" val="458861618"/>
                  </a:ext>
                </a:extLst>
              </a:tr>
              <a:tr h="454967">
                <a:tc>
                  <a:txBody>
                    <a:bodyPr/>
                    <a:lstStyle/>
                    <a:p>
                      <a:r>
                        <a:rPr lang="en-US" dirty="0"/>
                        <a:t>L2</a:t>
                      </a:r>
                    </a:p>
                  </a:txBody>
                  <a:tcPr/>
                </a:tc>
                <a:tc>
                  <a:txBody>
                    <a:bodyPr/>
                    <a:lstStyle/>
                    <a:p>
                      <a:r>
                        <a:rPr lang="en-US" dirty="0"/>
                        <a:t>95.4%</a:t>
                      </a:r>
                    </a:p>
                  </a:txBody>
                  <a:tcPr/>
                </a:tc>
                <a:tc>
                  <a:txBody>
                    <a:bodyPr/>
                    <a:lstStyle/>
                    <a:p>
                      <a:r>
                        <a:rPr lang="en-US" dirty="0"/>
                        <a:t>58.8%</a:t>
                      </a:r>
                    </a:p>
                  </a:txBody>
                  <a:tcPr/>
                </a:tc>
                <a:tc>
                  <a:txBody>
                    <a:bodyPr/>
                    <a:lstStyle/>
                    <a:p>
                      <a:r>
                        <a:rPr lang="en-US" dirty="0"/>
                        <a:t>94.1%</a:t>
                      </a:r>
                    </a:p>
                  </a:txBody>
                  <a:tcPr/>
                </a:tc>
                <a:extLst>
                  <a:ext uri="{0D108BD9-81ED-4DB2-BD59-A6C34878D82A}">
                    <a16:rowId xmlns:a16="http://schemas.microsoft.com/office/drawing/2014/main" val="583814530"/>
                  </a:ext>
                </a:extLst>
              </a:tr>
            </a:tbl>
          </a:graphicData>
        </a:graphic>
      </p:graphicFrame>
      <p:sp>
        <p:nvSpPr>
          <p:cNvPr id="6" name="TextBox 5">
            <a:extLst>
              <a:ext uri="{FF2B5EF4-FFF2-40B4-BE49-F238E27FC236}">
                <a16:creationId xmlns:a16="http://schemas.microsoft.com/office/drawing/2014/main" id="{3D7E3165-9106-975A-F77E-EDBB67A5FDEB}"/>
              </a:ext>
            </a:extLst>
          </p:cNvPr>
          <p:cNvSpPr txBox="1"/>
          <p:nvPr/>
        </p:nvSpPr>
        <p:spPr>
          <a:xfrm>
            <a:off x="6284912" y="6020455"/>
            <a:ext cx="4838500" cy="646331"/>
          </a:xfrm>
          <a:prstGeom prst="rect">
            <a:avLst/>
          </a:prstGeom>
          <a:noFill/>
        </p:spPr>
        <p:txBody>
          <a:bodyPr wrap="square" rtlCol="0">
            <a:spAutoFit/>
          </a:bodyPr>
          <a:lstStyle/>
          <a:p>
            <a:r>
              <a:rPr lang="en-US" i="1" dirty="0"/>
              <a:t>Profiles collected with </a:t>
            </a:r>
            <a:r>
              <a:rPr lang="en-US" i="1" dirty="0" err="1"/>
              <a:t>apex_exec</a:t>
            </a:r>
            <a:r>
              <a:rPr lang="en-US" i="1" dirty="0"/>
              <a:t>, then post-processed with Python</a:t>
            </a:r>
          </a:p>
        </p:txBody>
      </p:sp>
    </p:spTree>
    <p:extLst>
      <p:ext uri="{BB962C8B-B14F-4D97-AF65-F5344CB8AC3E}">
        <p14:creationId xmlns:p14="http://schemas.microsoft.com/office/powerpoint/2010/main" val="273667191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A323-8D57-E8D5-0501-17AF5869EE8F}"/>
              </a:ext>
            </a:extLst>
          </p:cNvPr>
          <p:cNvSpPr>
            <a:spLocks noGrp="1"/>
          </p:cNvSpPr>
          <p:nvPr>
            <p:ph type="ctrTitle"/>
          </p:nvPr>
        </p:nvSpPr>
        <p:spPr/>
        <p:txBody>
          <a:bodyPr/>
          <a:lstStyle/>
          <a:p>
            <a:r>
              <a:rPr lang="en-US" dirty="0" err="1"/>
              <a:t>Kokkos</a:t>
            </a:r>
            <a:r>
              <a:rPr lang="en-US" dirty="0"/>
              <a:t> </a:t>
            </a:r>
            <a:r>
              <a:rPr lang="en-US" dirty="0" err="1"/>
              <a:t>Lulesh</a:t>
            </a:r>
            <a:r>
              <a:rPr lang="en-US" dirty="0"/>
              <a:t> and APEX Tracing – OpenMP, CUDA, HIP back ends</a:t>
            </a:r>
          </a:p>
        </p:txBody>
      </p:sp>
      <p:pic>
        <p:nvPicPr>
          <p:cNvPr id="11" name="Picture 10">
            <a:extLst>
              <a:ext uri="{FF2B5EF4-FFF2-40B4-BE49-F238E27FC236}">
                <a16:creationId xmlns:a16="http://schemas.microsoft.com/office/drawing/2014/main" id="{A64C8905-1514-4B28-E9EB-2B2325B34F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0" y="3530437"/>
            <a:ext cx="11353800" cy="1174531"/>
          </a:xfrm>
          <a:prstGeom prst="rect">
            <a:avLst/>
          </a:prstGeom>
          <a:ln w="19050">
            <a:solidFill>
              <a:schemeClr val="tx1"/>
            </a:solidFill>
          </a:ln>
        </p:spPr>
      </p:pic>
      <p:pic>
        <p:nvPicPr>
          <p:cNvPr id="13" name="Picture 12">
            <a:extLst>
              <a:ext uri="{FF2B5EF4-FFF2-40B4-BE49-F238E27FC236}">
                <a16:creationId xmlns:a16="http://schemas.microsoft.com/office/drawing/2014/main" id="{ED43C7A4-9812-68ED-B243-EF21C11E5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099" y="5037497"/>
            <a:ext cx="11353800" cy="913523"/>
          </a:xfrm>
          <a:prstGeom prst="rect">
            <a:avLst/>
          </a:prstGeom>
          <a:ln w="19050">
            <a:solidFill>
              <a:schemeClr val="tx1"/>
            </a:solidFill>
          </a:ln>
        </p:spPr>
      </p:pic>
      <p:pic>
        <p:nvPicPr>
          <p:cNvPr id="15" name="Picture 14" descr="A blurry image of a calendar&#10;&#10;Description automatically generated">
            <a:extLst>
              <a:ext uri="{FF2B5EF4-FFF2-40B4-BE49-F238E27FC236}">
                <a16:creationId xmlns:a16="http://schemas.microsoft.com/office/drawing/2014/main" id="{89C528AF-78DF-EC41-8F40-B9A0FE57FD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 y="879835"/>
            <a:ext cx="11353800" cy="2301606"/>
          </a:xfrm>
          <a:prstGeom prst="rect">
            <a:avLst/>
          </a:prstGeom>
          <a:ln w="19050">
            <a:solidFill>
              <a:schemeClr val="tx1"/>
            </a:solidFill>
          </a:ln>
        </p:spPr>
      </p:pic>
      <p:sp>
        <p:nvSpPr>
          <p:cNvPr id="3" name="TextBox 2">
            <a:extLst>
              <a:ext uri="{FF2B5EF4-FFF2-40B4-BE49-F238E27FC236}">
                <a16:creationId xmlns:a16="http://schemas.microsoft.com/office/drawing/2014/main" id="{4F231985-3B2C-A9BD-15DA-C9C1D8C830C7}"/>
              </a:ext>
            </a:extLst>
          </p:cNvPr>
          <p:cNvSpPr txBox="1"/>
          <p:nvPr/>
        </p:nvSpPr>
        <p:spPr>
          <a:xfrm>
            <a:off x="4175645" y="4253394"/>
            <a:ext cx="69077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CUDA </a:t>
            </a:r>
          </a:p>
        </p:txBody>
      </p:sp>
      <p:sp>
        <p:nvSpPr>
          <p:cNvPr id="4" name="TextBox 3">
            <a:extLst>
              <a:ext uri="{FF2B5EF4-FFF2-40B4-BE49-F238E27FC236}">
                <a16:creationId xmlns:a16="http://schemas.microsoft.com/office/drawing/2014/main" id="{902930BB-ABF6-60E9-BDC3-915EC416B304}"/>
              </a:ext>
            </a:extLst>
          </p:cNvPr>
          <p:cNvSpPr txBox="1"/>
          <p:nvPr/>
        </p:nvSpPr>
        <p:spPr>
          <a:xfrm>
            <a:off x="5509948" y="5353435"/>
            <a:ext cx="53837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HIP </a:t>
            </a:r>
          </a:p>
        </p:txBody>
      </p:sp>
      <p:sp>
        <p:nvSpPr>
          <p:cNvPr id="5" name="TextBox 4">
            <a:extLst>
              <a:ext uri="{FF2B5EF4-FFF2-40B4-BE49-F238E27FC236}">
                <a16:creationId xmlns:a16="http://schemas.microsoft.com/office/drawing/2014/main" id="{F507A72D-4CBB-EAEF-EB6D-465B4911E453}"/>
              </a:ext>
            </a:extLst>
          </p:cNvPr>
          <p:cNvSpPr txBox="1"/>
          <p:nvPr/>
        </p:nvSpPr>
        <p:spPr>
          <a:xfrm>
            <a:off x="3692324" y="2397338"/>
            <a:ext cx="94349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OpenMP </a:t>
            </a:r>
          </a:p>
        </p:txBody>
      </p:sp>
      <p:sp>
        <p:nvSpPr>
          <p:cNvPr id="6" name="TextBox 5">
            <a:extLst>
              <a:ext uri="{FF2B5EF4-FFF2-40B4-BE49-F238E27FC236}">
                <a16:creationId xmlns:a16="http://schemas.microsoft.com/office/drawing/2014/main" id="{95653175-F5AF-58A7-9B0B-2796C9139A3C}"/>
              </a:ext>
            </a:extLst>
          </p:cNvPr>
          <p:cNvSpPr txBox="1"/>
          <p:nvPr/>
        </p:nvSpPr>
        <p:spPr>
          <a:xfrm>
            <a:off x="3108960" y="6007927"/>
            <a:ext cx="4925066" cy="646331"/>
          </a:xfrm>
          <a:prstGeom prst="rect">
            <a:avLst/>
          </a:prstGeom>
          <a:noFill/>
        </p:spPr>
        <p:txBody>
          <a:bodyPr wrap="none" rtlCol="0">
            <a:spAutoFit/>
          </a:bodyPr>
          <a:lstStyle/>
          <a:p>
            <a:r>
              <a:rPr lang="en-US" dirty="0" err="1"/>
              <a:t>apex_exec</a:t>
            </a:r>
            <a:r>
              <a:rPr lang="en-US" dirty="0"/>
              <a:t> --</a:t>
            </a:r>
            <a:r>
              <a:rPr lang="en-US" dirty="0" err="1"/>
              <a:t>apex:gtrace</a:t>
            </a:r>
            <a:r>
              <a:rPr lang="en-US" dirty="0"/>
              <a:t> --apex:[</a:t>
            </a:r>
            <a:r>
              <a:rPr lang="en-US" dirty="0" err="1"/>
              <a:t>ompt,cuda,hip</a:t>
            </a:r>
            <a:r>
              <a:rPr lang="en-US" dirty="0"/>
              <a:t>] …</a:t>
            </a:r>
          </a:p>
          <a:p>
            <a:r>
              <a:rPr lang="en-US" dirty="0"/>
              <a:t>Perfetto trace viewer: </a:t>
            </a:r>
            <a:r>
              <a:rPr lang="en-US" dirty="0">
                <a:hlinkClick r:id="rId5"/>
              </a:rPr>
              <a:t>https://ui.perfetto.dev/</a:t>
            </a:r>
            <a:r>
              <a:rPr lang="en-US" dirty="0"/>
              <a:t> </a:t>
            </a:r>
          </a:p>
        </p:txBody>
      </p:sp>
    </p:spTree>
    <p:extLst>
      <p:ext uri="{BB962C8B-B14F-4D97-AF65-F5344CB8AC3E}">
        <p14:creationId xmlns:p14="http://schemas.microsoft.com/office/powerpoint/2010/main" val="115971647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A741-FFCF-525F-4E92-32D827403D18}"/>
              </a:ext>
            </a:extLst>
          </p:cNvPr>
          <p:cNvSpPr>
            <a:spLocks noGrp="1"/>
          </p:cNvSpPr>
          <p:nvPr>
            <p:ph type="ctrTitle"/>
          </p:nvPr>
        </p:nvSpPr>
        <p:spPr/>
        <p:txBody>
          <a:bodyPr/>
          <a:lstStyle/>
          <a:p>
            <a:r>
              <a:rPr lang="en-US" dirty="0" err="1"/>
              <a:t>Kokkos</a:t>
            </a:r>
            <a:r>
              <a:rPr lang="en-US" dirty="0"/>
              <a:t> Support in APEX</a:t>
            </a:r>
          </a:p>
        </p:txBody>
      </p:sp>
      <p:sp>
        <p:nvSpPr>
          <p:cNvPr id="3" name="Text Placeholder 2">
            <a:extLst>
              <a:ext uri="{FF2B5EF4-FFF2-40B4-BE49-F238E27FC236}">
                <a16:creationId xmlns:a16="http://schemas.microsoft.com/office/drawing/2014/main" id="{6421E1C4-FBA9-8452-65BA-90FA8B62968A}"/>
              </a:ext>
            </a:extLst>
          </p:cNvPr>
          <p:cNvSpPr>
            <a:spLocks noGrp="1"/>
          </p:cNvSpPr>
          <p:nvPr>
            <p:ph type="body" sz="quarter" idx="10"/>
          </p:nvPr>
        </p:nvSpPr>
        <p:spPr/>
        <p:txBody>
          <a:bodyPr/>
          <a:lstStyle/>
          <a:p>
            <a:pPr>
              <a:spcBef>
                <a:spcPts val="600"/>
              </a:spcBef>
            </a:pPr>
            <a:r>
              <a:rPr lang="en-US" dirty="0"/>
              <a:t>APEX implements the same profiling API that TAU does, </a:t>
            </a:r>
            <a:r>
              <a:rPr lang="en-US" i="1" dirty="0"/>
              <a:t>and…</a:t>
            </a:r>
            <a:endParaRPr lang="en-US" dirty="0"/>
          </a:p>
          <a:p>
            <a:pPr>
              <a:spcBef>
                <a:spcPts val="600"/>
              </a:spcBef>
            </a:pPr>
            <a:r>
              <a:rPr lang="en-US" dirty="0"/>
              <a:t>APEX provides runtime auto-tuning (parametric search) support</a:t>
            </a:r>
          </a:p>
          <a:p>
            <a:pPr>
              <a:spcBef>
                <a:spcPts val="600"/>
              </a:spcBef>
            </a:pPr>
            <a:r>
              <a:rPr lang="en-US" dirty="0" err="1"/>
              <a:t>Kokkos</a:t>
            </a:r>
            <a:r>
              <a:rPr lang="en-US" dirty="0"/>
              <a:t> provides the ability to autotune with:</a:t>
            </a:r>
          </a:p>
          <a:p>
            <a:pPr marL="0" lvl="0" indent="0" algn="l" rtl="0">
              <a:spcBef>
                <a:spcPts val="600"/>
              </a:spcBef>
              <a:spcAft>
                <a:spcPts val="0"/>
              </a:spcAft>
              <a:buNone/>
            </a:pPr>
            <a:r>
              <a:rPr lang="en-US" b="1" dirty="0">
                <a:latin typeface="Courier New"/>
                <a:ea typeface="Courier New"/>
                <a:cs typeface="Courier New"/>
                <a:sym typeface="Courier New"/>
              </a:rPr>
              <a:t>	-</a:t>
            </a:r>
            <a:r>
              <a:rPr lang="en-US" b="1" dirty="0" err="1">
                <a:latin typeface="Courier New"/>
                <a:ea typeface="Courier New"/>
                <a:cs typeface="Courier New"/>
                <a:sym typeface="Courier New"/>
              </a:rPr>
              <a:t>DKokkos_ENABLE_TUNING</a:t>
            </a:r>
            <a:r>
              <a:rPr lang="en-US" b="1" dirty="0">
                <a:latin typeface="Courier New"/>
                <a:ea typeface="Courier New"/>
                <a:cs typeface="Courier New"/>
                <a:sym typeface="Courier New"/>
              </a:rPr>
              <a:t>=ON</a:t>
            </a:r>
            <a:endParaRPr lang="en-US" b="1" dirty="0"/>
          </a:p>
          <a:p>
            <a:pPr>
              <a:spcBef>
                <a:spcPts val="600"/>
              </a:spcBef>
            </a:pPr>
            <a:r>
              <a:rPr lang="en-US" dirty="0"/>
              <a:t>Automatically provides input and context variables for </a:t>
            </a:r>
            <a:r>
              <a:rPr lang="en-US" dirty="0" err="1"/>
              <a:t>parallel_for</a:t>
            </a:r>
            <a:r>
              <a:rPr lang="en-US" dirty="0"/>
              <a:t>, </a:t>
            </a:r>
            <a:r>
              <a:rPr lang="en-US" dirty="0" err="1"/>
              <a:t>parallel_reduce</a:t>
            </a:r>
            <a:r>
              <a:rPr lang="en-US" dirty="0"/>
              <a:t>, </a:t>
            </a:r>
            <a:r>
              <a:rPr lang="en-US" dirty="0" err="1"/>
              <a:t>parallel_scan</a:t>
            </a:r>
            <a:r>
              <a:rPr lang="en-US" dirty="0"/>
              <a:t>, </a:t>
            </a:r>
            <a:r>
              <a:rPr lang="en-US" dirty="0" err="1"/>
              <a:t>parallel_copy</a:t>
            </a:r>
            <a:r>
              <a:rPr lang="en-US" dirty="0"/>
              <a:t>.</a:t>
            </a:r>
          </a:p>
          <a:p>
            <a:pPr marL="855662" lvl="1" indent="-342900">
              <a:spcBef>
                <a:spcPts val="600"/>
              </a:spcBef>
            </a:pPr>
            <a:r>
              <a:rPr lang="en-US" dirty="0" err="1"/>
              <a:t>TeamPolicy</a:t>
            </a:r>
            <a:r>
              <a:rPr lang="en-US" dirty="0"/>
              <a:t>: team size and vector length</a:t>
            </a:r>
          </a:p>
          <a:p>
            <a:pPr marL="855662" lvl="1" indent="-342900">
              <a:spcBef>
                <a:spcPts val="600"/>
              </a:spcBef>
            </a:pPr>
            <a:r>
              <a:rPr lang="en-US" dirty="0" err="1"/>
              <a:t>MDRangePolicy</a:t>
            </a:r>
            <a:r>
              <a:rPr lang="en-US" dirty="0"/>
              <a:t>: tile sizes (</a:t>
            </a:r>
            <a:r>
              <a:rPr lang="en-US" dirty="0" err="1"/>
              <a:t>block.x</a:t>
            </a:r>
            <a:r>
              <a:rPr lang="en-US" dirty="0"/>
              <a:t>, </a:t>
            </a:r>
            <a:r>
              <a:rPr lang="en-US" dirty="0" err="1"/>
              <a:t>block.y</a:t>
            </a:r>
            <a:r>
              <a:rPr lang="en-US" dirty="0"/>
              <a:t>, </a:t>
            </a:r>
            <a:r>
              <a:rPr lang="en-US" dirty="0" err="1"/>
              <a:t>block.z</a:t>
            </a:r>
            <a:r>
              <a:rPr lang="en-US" dirty="0"/>
              <a:t>), 2 through 6 dimensions</a:t>
            </a:r>
          </a:p>
          <a:p>
            <a:pPr marL="855662" lvl="1" indent="-342900">
              <a:spcBef>
                <a:spcPts val="600"/>
              </a:spcBef>
            </a:pPr>
            <a:r>
              <a:rPr lang="en-US" dirty="0" err="1"/>
              <a:t>RangePolicy</a:t>
            </a:r>
            <a:r>
              <a:rPr lang="en-US" baseline="30000" dirty="0"/>
              <a:t>*</a:t>
            </a:r>
            <a:r>
              <a:rPr lang="en-US" dirty="0"/>
              <a:t>: block size</a:t>
            </a:r>
          </a:p>
          <a:p>
            <a:pPr marL="855662" lvl="1" indent="-342900">
              <a:spcBef>
                <a:spcPts val="600"/>
              </a:spcBef>
            </a:pPr>
            <a:r>
              <a:rPr lang="en-US" dirty="0"/>
              <a:t>All policies: occupancy</a:t>
            </a:r>
            <a:endParaRPr lang="en-US" baseline="30000" dirty="0"/>
          </a:p>
          <a:p>
            <a:pPr marL="512762" lvl="1" indent="0">
              <a:spcBef>
                <a:spcPts val="600"/>
              </a:spcBef>
              <a:buNone/>
            </a:pPr>
            <a:r>
              <a:rPr lang="en-US" baseline="30000" dirty="0"/>
              <a:t>*</a:t>
            </a:r>
            <a:r>
              <a:rPr lang="en-US" dirty="0"/>
              <a:t>(in a long-dormant development fork/branch…working on new integration because many kernels use </a:t>
            </a:r>
            <a:r>
              <a:rPr lang="en-US" dirty="0" err="1"/>
              <a:t>RangePolicy</a:t>
            </a:r>
            <a:r>
              <a:rPr lang="en-US" dirty="0"/>
              <a:t>)</a:t>
            </a:r>
          </a:p>
          <a:p>
            <a:endParaRPr lang="en-US" dirty="0"/>
          </a:p>
        </p:txBody>
      </p:sp>
    </p:spTree>
    <p:extLst>
      <p:ext uri="{BB962C8B-B14F-4D97-AF65-F5344CB8AC3E}">
        <p14:creationId xmlns:p14="http://schemas.microsoft.com/office/powerpoint/2010/main" val="138008826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F937-7288-F246-7457-A2F3746DD7FD}"/>
              </a:ext>
            </a:extLst>
          </p:cNvPr>
          <p:cNvSpPr>
            <a:spLocks noGrp="1"/>
          </p:cNvSpPr>
          <p:nvPr>
            <p:ph type="ctrTitle"/>
          </p:nvPr>
        </p:nvSpPr>
        <p:spPr/>
        <p:txBody>
          <a:bodyPr/>
          <a:lstStyle/>
          <a:p>
            <a:r>
              <a:rPr lang="en-US" sz="3200" dirty="0"/>
              <a:t>APEX Auto-tuning of </a:t>
            </a:r>
            <a:r>
              <a:rPr lang="en-US" sz="3200" dirty="0" err="1"/>
              <a:t>ArborX</a:t>
            </a:r>
            <a:r>
              <a:rPr lang="en-US" sz="3200" dirty="0"/>
              <a:t> </a:t>
            </a:r>
            <a:r>
              <a:rPr lang="en-US" sz="3200" dirty="0" err="1"/>
              <a:t>DBScan</a:t>
            </a:r>
            <a:r>
              <a:rPr lang="en-US" sz="3200" dirty="0"/>
              <a:t> with exhaustive search</a:t>
            </a:r>
          </a:p>
        </p:txBody>
      </p:sp>
      <p:pic>
        <p:nvPicPr>
          <p:cNvPr id="3" name="Picture 2">
            <a:extLst>
              <a:ext uri="{FF2B5EF4-FFF2-40B4-BE49-F238E27FC236}">
                <a16:creationId xmlns:a16="http://schemas.microsoft.com/office/drawing/2014/main" id="{CE15C166-24F0-6880-E544-A7066E77C417}"/>
              </a:ext>
            </a:extLst>
          </p:cNvPr>
          <p:cNvPicPr>
            <a:picLocks noChangeAspect="1"/>
          </p:cNvPicPr>
          <p:nvPr/>
        </p:nvPicPr>
        <p:blipFill>
          <a:blip r:embed="rId3"/>
          <a:stretch>
            <a:fillRect/>
          </a:stretch>
        </p:blipFill>
        <p:spPr>
          <a:xfrm>
            <a:off x="419100" y="1104900"/>
            <a:ext cx="11421871" cy="1889949"/>
          </a:xfrm>
          <a:prstGeom prst="rect">
            <a:avLst/>
          </a:prstGeom>
        </p:spPr>
      </p:pic>
      <p:sp>
        <p:nvSpPr>
          <p:cNvPr id="4" name="TextBox 3">
            <a:extLst>
              <a:ext uri="{FF2B5EF4-FFF2-40B4-BE49-F238E27FC236}">
                <a16:creationId xmlns:a16="http://schemas.microsoft.com/office/drawing/2014/main" id="{E391F09E-EF63-6160-42C0-86FE83477947}"/>
              </a:ext>
            </a:extLst>
          </p:cNvPr>
          <p:cNvSpPr txBox="1"/>
          <p:nvPr/>
        </p:nvSpPr>
        <p:spPr>
          <a:xfrm>
            <a:off x="8032236" y="2881359"/>
            <a:ext cx="2332800"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Exploring occupancy %</a:t>
            </a:r>
          </a:p>
        </p:txBody>
      </p:sp>
      <p:sp>
        <p:nvSpPr>
          <p:cNvPr id="5" name="TextBox 4">
            <a:extLst>
              <a:ext uri="{FF2B5EF4-FFF2-40B4-BE49-F238E27FC236}">
                <a16:creationId xmlns:a16="http://schemas.microsoft.com/office/drawing/2014/main" id="{7272B0F9-4C2D-6383-67DF-8E11EE16BD65}"/>
              </a:ext>
            </a:extLst>
          </p:cNvPr>
          <p:cNvSpPr txBox="1"/>
          <p:nvPr/>
        </p:nvSpPr>
        <p:spPr>
          <a:xfrm>
            <a:off x="3516160" y="2487018"/>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pic>
        <p:nvPicPr>
          <p:cNvPr id="6" name="Picture 5">
            <a:extLst>
              <a:ext uri="{FF2B5EF4-FFF2-40B4-BE49-F238E27FC236}">
                <a16:creationId xmlns:a16="http://schemas.microsoft.com/office/drawing/2014/main" id="{5BEA854C-8E0D-0097-B830-316E6B111EE9}"/>
              </a:ext>
            </a:extLst>
          </p:cNvPr>
          <p:cNvPicPr>
            <a:picLocks noChangeAspect="1"/>
          </p:cNvPicPr>
          <p:nvPr/>
        </p:nvPicPr>
        <p:blipFill>
          <a:blip r:embed="rId4"/>
          <a:stretch>
            <a:fillRect/>
          </a:stretch>
        </p:blipFill>
        <p:spPr>
          <a:xfrm>
            <a:off x="3061854" y="3340880"/>
            <a:ext cx="7772400" cy="3087835"/>
          </a:xfrm>
          <a:prstGeom prst="rect">
            <a:avLst/>
          </a:prstGeom>
          <a:ln>
            <a:solidFill>
              <a:schemeClr val="tx1"/>
            </a:solidFill>
          </a:ln>
        </p:spPr>
      </p:pic>
      <p:cxnSp>
        <p:nvCxnSpPr>
          <p:cNvPr id="8" name="Straight Connector 7">
            <a:extLst>
              <a:ext uri="{FF2B5EF4-FFF2-40B4-BE49-F238E27FC236}">
                <a16:creationId xmlns:a16="http://schemas.microsoft.com/office/drawing/2014/main" id="{423B1BF3-6B22-BAF5-AD61-69E93D8AEF58}"/>
              </a:ext>
            </a:extLst>
          </p:cNvPr>
          <p:cNvCxnSpPr/>
          <p:nvPr/>
        </p:nvCxnSpPr>
        <p:spPr>
          <a:xfrm flipH="1">
            <a:off x="10834254" y="2994849"/>
            <a:ext cx="1006717" cy="3433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29E7E-631C-01CA-DB11-E3619D22B72D}"/>
              </a:ext>
            </a:extLst>
          </p:cNvPr>
          <p:cNvCxnSpPr>
            <a:cxnSpLocks/>
          </p:cNvCxnSpPr>
          <p:nvPr/>
        </p:nvCxnSpPr>
        <p:spPr>
          <a:xfrm flipH="1">
            <a:off x="10834254" y="1104900"/>
            <a:ext cx="1006717" cy="2235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6462F5-EA9C-4260-E3D1-050F970286AB}"/>
              </a:ext>
            </a:extLst>
          </p:cNvPr>
          <p:cNvCxnSpPr>
            <a:cxnSpLocks/>
          </p:cNvCxnSpPr>
          <p:nvPr/>
        </p:nvCxnSpPr>
        <p:spPr>
          <a:xfrm flipH="1">
            <a:off x="3061854" y="1104900"/>
            <a:ext cx="7069282" cy="223598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F0770A2-EAC5-309C-C06C-BB4D651A273A}"/>
              </a:ext>
            </a:extLst>
          </p:cNvPr>
          <p:cNvSpPr txBox="1"/>
          <p:nvPr/>
        </p:nvSpPr>
        <p:spPr>
          <a:xfrm>
            <a:off x="351029" y="3164126"/>
            <a:ext cx="2556797" cy="230832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5 (take at least 5 samples of each setting), occupancy converges on 85% (offline tuning showed convergence between ~45% and 90%), runtime reduced from 22 to 19.6 seconds (11% faster)</a:t>
            </a:r>
          </a:p>
        </p:txBody>
      </p:sp>
      <p:sp>
        <p:nvSpPr>
          <p:cNvPr id="17" name="TextBox 16">
            <a:extLst>
              <a:ext uri="{FF2B5EF4-FFF2-40B4-BE49-F238E27FC236}">
                <a16:creationId xmlns:a16="http://schemas.microsoft.com/office/drawing/2014/main" id="{9010FF2C-6E28-E888-4494-C88ABF083F98}"/>
              </a:ext>
            </a:extLst>
          </p:cNvPr>
          <p:cNvSpPr txBox="1"/>
          <p:nvPr/>
        </p:nvSpPr>
        <p:spPr>
          <a:xfrm>
            <a:off x="10988282" y="3557748"/>
            <a:ext cx="1125619"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a:t>
            </a:r>
          </a:p>
        </p:txBody>
      </p:sp>
      <p:cxnSp>
        <p:nvCxnSpPr>
          <p:cNvPr id="19" name="Straight Arrow Connector 18">
            <a:extLst>
              <a:ext uri="{FF2B5EF4-FFF2-40B4-BE49-F238E27FC236}">
                <a16:creationId xmlns:a16="http://schemas.microsoft.com/office/drawing/2014/main" id="{61DD3BE7-8F1E-2186-BABC-2745815963D3}"/>
              </a:ext>
            </a:extLst>
          </p:cNvPr>
          <p:cNvCxnSpPr>
            <a:stCxn id="17" idx="0"/>
          </p:cNvCxnSpPr>
          <p:nvPr/>
        </p:nvCxnSpPr>
        <p:spPr>
          <a:xfrm flipH="1" flipV="1">
            <a:off x="11222182" y="2656295"/>
            <a:ext cx="328910" cy="901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395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464A7D-6E22-7AE7-4648-37CD1A8AA806}"/>
              </a:ext>
            </a:extLst>
          </p:cNvPr>
          <p:cNvPicPr>
            <a:picLocks noChangeAspect="1"/>
          </p:cNvPicPr>
          <p:nvPr/>
        </p:nvPicPr>
        <p:blipFill>
          <a:blip r:embed="rId2"/>
          <a:stretch>
            <a:fillRect/>
          </a:stretch>
        </p:blipFill>
        <p:spPr>
          <a:xfrm>
            <a:off x="419100" y="1104900"/>
            <a:ext cx="11353323" cy="1887682"/>
          </a:xfrm>
          <a:prstGeom prst="rect">
            <a:avLst/>
          </a:prstGeom>
        </p:spPr>
      </p:pic>
      <p:sp>
        <p:nvSpPr>
          <p:cNvPr id="2" name="Title 1">
            <a:extLst>
              <a:ext uri="{FF2B5EF4-FFF2-40B4-BE49-F238E27FC236}">
                <a16:creationId xmlns:a16="http://schemas.microsoft.com/office/drawing/2014/main" id="{BCA2F937-7288-F246-7457-A2F3746DD7FD}"/>
              </a:ext>
            </a:extLst>
          </p:cNvPr>
          <p:cNvSpPr>
            <a:spLocks noGrp="1"/>
          </p:cNvSpPr>
          <p:nvPr>
            <p:ph type="ctrTitle"/>
          </p:nvPr>
        </p:nvSpPr>
        <p:spPr/>
        <p:txBody>
          <a:bodyPr/>
          <a:lstStyle/>
          <a:p>
            <a:r>
              <a:rPr lang="en-US" sz="2800" dirty="0"/>
              <a:t>APEX Auto-tuning of </a:t>
            </a:r>
            <a:r>
              <a:rPr lang="en-US" sz="2800" dirty="0" err="1"/>
              <a:t>ArborX</a:t>
            </a:r>
            <a:r>
              <a:rPr lang="en-US" sz="2800" dirty="0"/>
              <a:t> </a:t>
            </a:r>
            <a:r>
              <a:rPr lang="en-US" sz="2800" dirty="0" err="1"/>
              <a:t>DBScan</a:t>
            </a:r>
            <a:r>
              <a:rPr lang="en-US" sz="2800" dirty="0"/>
              <a:t> with simulated annealing search</a:t>
            </a:r>
          </a:p>
        </p:txBody>
      </p:sp>
      <p:sp>
        <p:nvSpPr>
          <p:cNvPr id="4" name="TextBox 3">
            <a:extLst>
              <a:ext uri="{FF2B5EF4-FFF2-40B4-BE49-F238E27FC236}">
                <a16:creationId xmlns:a16="http://schemas.microsoft.com/office/drawing/2014/main" id="{E391F09E-EF63-6160-42C0-86FE83477947}"/>
              </a:ext>
            </a:extLst>
          </p:cNvPr>
          <p:cNvSpPr txBox="1"/>
          <p:nvPr/>
        </p:nvSpPr>
        <p:spPr>
          <a:xfrm>
            <a:off x="4634409" y="2830862"/>
            <a:ext cx="233640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occupancy %</a:t>
            </a:r>
          </a:p>
        </p:txBody>
      </p:sp>
      <p:sp>
        <p:nvSpPr>
          <p:cNvPr id="5" name="TextBox 4">
            <a:extLst>
              <a:ext uri="{FF2B5EF4-FFF2-40B4-BE49-F238E27FC236}">
                <a16:creationId xmlns:a16="http://schemas.microsoft.com/office/drawing/2014/main" id="{7272B0F9-4C2D-6383-67DF-8E11EE16BD65}"/>
              </a:ext>
            </a:extLst>
          </p:cNvPr>
          <p:cNvSpPr txBox="1"/>
          <p:nvPr/>
        </p:nvSpPr>
        <p:spPr>
          <a:xfrm>
            <a:off x="9251941" y="2214845"/>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sp>
        <p:nvSpPr>
          <p:cNvPr id="16" name="TextBox 15">
            <a:extLst>
              <a:ext uri="{FF2B5EF4-FFF2-40B4-BE49-F238E27FC236}">
                <a16:creationId xmlns:a16="http://schemas.microsoft.com/office/drawing/2014/main" id="{1F0770A2-EAC5-309C-C06C-BB4D651A273A}"/>
              </a:ext>
            </a:extLst>
          </p:cNvPr>
          <p:cNvSpPr txBox="1"/>
          <p:nvPr/>
        </p:nvSpPr>
        <p:spPr>
          <a:xfrm>
            <a:off x="351029" y="3164126"/>
            <a:ext cx="2556797" cy="2062103"/>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1, occupancy converges on 70% (offline tuning showed convergence between ~45% and 90%), runtime reduced from 22 to 19.6 seconds (11% faster)</a:t>
            </a:r>
          </a:p>
        </p:txBody>
      </p:sp>
      <p:sp>
        <p:nvSpPr>
          <p:cNvPr id="10" name="TextBox 9">
            <a:extLst>
              <a:ext uri="{FF2B5EF4-FFF2-40B4-BE49-F238E27FC236}">
                <a16:creationId xmlns:a16="http://schemas.microsoft.com/office/drawing/2014/main" id="{677D4C16-D916-1E49-BB08-79BDD3C46E3D}"/>
              </a:ext>
            </a:extLst>
          </p:cNvPr>
          <p:cNvSpPr txBox="1"/>
          <p:nvPr/>
        </p:nvSpPr>
        <p:spPr>
          <a:xfrm>
            <a:off x="7136990" y="3568430"/>
            <a:ext cx="1125619"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a:t>
            </a:r>
          </a:p>
        </p:txBody>
      </p:sp>
      <p:cxnSp>
        <p:nvCxnSpPr>
          <p:cNvPr id="11" name="Straight Arrow Connector 10">
            <a:extLst>
              <a:ext uri="{FF2B5EF4-FFF2-40B4-BE49-F238E27FC236}">
                <a16:creationId xmlns:a16="http://schemas.microsoft.com/office/drawing/2014/main" id="{6807C096-CF3D-5A68-A27F-C309247ACD65}"/>
              </a:ext>
            </a:extLst>
          </p:cNvPr>
          <p:cNvCxnSpPr>
            <a:stCxn id="10" idx="0"/>
          </p:cNvCxnSpPr>
          <p:nvPr/>
        </p:nvCxnSpPr>
        <p:spPr>
          <a:xfrm flipH="1" flipV="1">
            <a:off x="7370890" y="2666977"/>
            <a:ext cx="328910" cy="901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53727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25093</TotalTime>
  <Words>1059</Words>
  <Application>Microsoft Macintosh PowerPoint</Application>
  <PresentationFormat>Widescreen</PresentationFormat>
  <Paragraphs>104</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System Font Regular</vt:lpstr>
      <vt:lpstr>Arial</vt:lpstr>
      <vt:lpstr>Source Sans Pro</vt:lpstr>
      <vt:lpstr>Calibri</vt:lpstr>
      <vt:lpstr>Source Sans Pro Semibold</vt:lpstr>
      <vt:lpstr>Wingdings</vt:lpstr>
      <vt:lpstr>Courier New</vt:lpstr>
      <vt:lpstr>Office Theme</vt:lpstr>
      <vt:lpstr>PowerPoint Presentation</vt:lpstr>
      <vt:lpstr>Autonomic Performance Environment for Exascale (APEX)</vt:lpstr>
      <vt:lpstr>APEX example – Octo-Tiger (Octree astrophysics in HPX, Kokkos)</vt:lpstr>
      <vt:lpstr>Example: XGC (tokamak plasma fusion PIC) on Frontier, 512 ranks</vt:lpstr>
      <vt:lpstr>XGC: Push Kernel on Crusher/Frontier, Kokkos helped generate roofline</vt:lpstr>
      <vt:lpstr>Kokkos Lulesh and APEX Tracing – OpenMP, CUDA, HIP back ends</vt:lpstr>
      <vt:lpstr>Kokkos Support in APEX</vt:lpstr>
      <vt:lpstr>APEX Auto-tuning of ArborX DBScan with exhaustive search</vt:lpstr>
      <vt:lpstr>APEX Auto-tuning of ArborX DBScan with simulated annealing search</vt:lpstr>
      <vt:lpstr>Example: testing mdrange_gemm 900x900 with exhaustive search</vt:lpstr>
      <vt:lpstr>Example: testing mdrange_gemm 900x900 with simulated annealing</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297</cp:revision>
  <dcterms:created xsi:type="dcterms:W3CDTF">2022-05-29T02:25:42Z</dcterms:created>
  <dcterms:modified xsi:type="dcterms:W3CDTF">2024-11-14T01:27:36Z</dcterms:modified>
</cp:coreProperties>
</file>