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24227bb59_2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124227bb59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24227bb59_2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124227bb59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24227bb59_2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3124227bb59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24227bb59_2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124227bb59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24227bb59_2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124227bb59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24227bb59_2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124227bb59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e4s.io" TargetMode="External"/><Relationship Id="rId4" Type="http://schemas.openxmlformats.org/officeDocument/2006/relationships/hyperlink" Target="mailto:sameer@uoregon.edu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e4s.io" TargetMode="External"/><Relationship Id="rId5" Type="http://schemas.openxmlformats.org/officeDocument/2006/relationships/hyperlink" Target="mailto:sameer@uoregon.edu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gradFill>
          <a:gsLst>
            <a:gs pos="0">
              <a:srgbClr val="000000">
                <a:alpha val="0"/>
              </a:srgbClr>
            </a:gs>
            <a:gs pos="62000">
              <a:schemeClr val="dk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t="7812" b="781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5000">
                <a:schemeClr val="dk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4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3" y="4029075"/>
            <a:ext cx="27051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/>
          <p:nvPr/>
        </p:nvSpPr>
        <p:spPr>
          <a:xfrm>
            <a:off x="4629150" y="-728662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57213" y="1735527"/>
            <a:ext cx="8158163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557213" y="2421327"/>
            <a:ext cx="81581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557213" y="3215122"/>
            <a:ext cx="815816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Section Header">
  <p:cSld name="13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7798" y="4552107"/>
            <a:ext cx="481875" cy="33421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/>
          <p:nvPr/>
        </p:nvSpPr>
        <p:spPr>
          <a:xfrm>
            <a:off x="8321525" y="4589849"/>
            <a:ext cx="508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 descr="A picture containing text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26" y="4539829"/>
            <a:ext cx="1640082" cy="34649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314325" y="571500"/>
            <a:ext cx="851535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46097" y="697619"/>
            <a:ext cx="8583576" cy="375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2798698" y="4886325"/>
            <a:ext cx="3546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for more info: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sameer@uoregon.edu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https://e4s.io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2">
          <p15:clr>
            <a:srgbClr val="FBAE40"/>
          </p15:clr>
        </p15:guide>
        <p15:guide id="2" pos="2880">
          <p15:clr>
            <a:srgbClr val="FBAE40"/>
          </p15:clr>
        </p15:guide>
        <p15:guide id="3" pos="198">
          <p15:clr>
            <a:srgbClr val="FBAE40"/>
          </p15:clr>
        </p15:guide>
        <p15:guide id="4" pos="556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26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Section Header">
  <p:cSld name="14_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l="3557" t="10841" r="26826" b="1084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cxnSp>
        <p:nvCxnSpPr>
          <p:cNvPr id="70" name="Google Shape;70;p16"/>
          <p:cNvCxnSpPr/>
          <p:nvPr/>
        </p:nvCxnSpPr>
        <p:spPr>
          <a:xfrm>
            <a:off x="314325" y="571500"/>
            <a:ext cx="851535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46097" y="828675"/>
            <a:ext cx="8583576" cy="319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7799" y="4559662"/>
            <a:ext cx="481876" cy="33421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8321525" y="4589849"/>
            <a:ext cx="508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6" descr="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326" y="4539828"/>
            <a:ext cx="1640082" cy="34649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08298" y="4863700"/>
            <a:ext cx="3553756" cy="238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for more info: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sameer@uoregon.edu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https://e4s.io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2">
          <p15:clr>
            <a:srgbClr val="FBAE40"/>
          </p15:clr>
        </p15:guide>
        <p15:guide id="2" pos="2880">
          <p15:clr>
            <a:srgbClr val="FBAE40"/>
          </p15:clr>
        </p15:guide>
        <p15:guide id="3" pos="198">
          <p15:clr>
            <a:srgbClr val="FBAE40"/>
          </p15:clr>
        </p15:guide>
        <p15:guide id="4" pos="5562">
          <p15:clr>
            <a:srgbClr val="FBAE40"/>
          </p15:clr>
        </p15:guide>
        <p15:guide id="5" orient="horz" pos="288">
          <p15:clr>
            <a:srgbClr val="FBAE40"/>
          </p15:clr>
        </p15:guide>
        <p15:guide id="6" orient="horz" pos="26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eer@uoreg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e4s.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k.i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tool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558233" y="1735727"/>
            <a:ext cx="8158163" cy="7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" sz="5400"/>
              <a:t>E4S</a:t>
            </a:r>
            <a:r>
              <a:rPr lang="en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2"/>
          </p:nvPr>
        </p:nvSpPr>
        <p:spPr>
          <a:xfrm>
            <a:off x="558233" y="2495237"/>
            <a:ext cx="8158163" cy="74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" b="1" i="1"/>
              <a:t>Extreme Scale Scientific Software Stack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3"/>
          </p:nvPr>
        </p:nvSpPr>
        <p:spPr>
          <a:xfrm>
            <a:off x="558233" y="3229432"/>
            <a:ext cx="815816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Allen D. </a:t>
            </a:r>
            <a:r>
              <a:rPr lang="en" sz="15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Malony</a:t>
            </a:r>
            <a:r>
              <a:rPr lang="en" sz="15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Sameer Shende, L</a:t>
            </a:r>
            <a:r>
              <a:rPr lang="en" i="1" dirty="0"/>
              <a:t>uke </a:t>
            </a:r>
            <a:r>
              <a:rPr lang="en" i="1" dirty="0" err="1"/>
              <a:t>Peyralans</a:t>
            </a:r>
            <a:r>
              <a:rPr lang="en" i="1" dirty="0"/>
              <a:t>,</a:t>
            </a:r>
            <a:r>
              <a:rPr lang="en" sz="15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5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Wyatt Spear</a:t>
            </a:r>
            <a:r>
              <a:rPr lang="en-US" i="1"/>
              <a:t>, </a:t>
            </a:r>
            <a:r>
              <a:rPr lang="en-US" i="1" dirty="0"/>
              <a:t>Luke </a:t>
            </a:r>
            <a:r>
              <a:rPr lang="en-US" i="1" dirty="0" err="1"/>
              <a:t>Peyralans</a:t>
            </a:r>
            <a:r>
              <a:rPr lang="en-US" i="1" dirty="0"/>
              <a:t>, Erik Keever</a:t>
            </a:r>
            <a:endParaRPr i="1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" sz="15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Oregon Advanced Computing Institute for Science and Society (OACISS)</a:t>
            </a:r>
            <a:endParaRPr i="1" dirty="0"/>
          </a:p>
        </p:txBody>
      </p:sp>
      <p:sp>
        <p:nvSpPr>
          <p:cNvPr id="93" name="Google Shape;93;p19"/>
          <p:cNvSpPr txBox="1"/>
          <p:nvPr/>
        </p:nvSpPr>
        <p:spPr>
          <a:xfrm>
            <a:off x="4859867" y="4148667"/>
            <a:ext cx="3588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 more information:</a:t>
            </a:r>
            <a:endParaRPr sz="11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sameer@uoregon.edu</a:t>
            </a:r>
            <a:endParaRPr sz="11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https://e4s.io</a:t>
            </a:r>
            <a:endParaRPr sz="1100" dirty="0">
              <a:solidFill>
                <a:schemeClr val="bg1"/>
              </a:solidFill>
            </a:endParaRPr>
          </a:p>
        </p:txBody>
      </p:sp>
      <p:pic>
        <p:nvPicPr>
          <p:cNvPr id="94" name="Google Shape;94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9150" y="3925075"/>
            <a:ext cx="1367248" cy="8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/>
              <a:t>What is E4S?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246097" y="697619"/>
            <a:ext cx="8583576" cy="375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community effort to simplify deployment of open source software for developing and running scientific applications on high-performance computing (HPC) and AI platforms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Spack-based [</a:t>
            </a:r>
            <a:r>
              <a:rPr lang="en" u="sng" dirty="0">
                <a:solidFill>
                  <a:schemeClr val="hlink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https://spack.io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distribution of over 100 software packages including </a:t>
            </a:r>
            <a:r>
              <a:rPr lang="en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Trilinos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PETSc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MPICH, TAU, </a:t>
            </a:r>
            <a:r>
              <a:rPr lang="en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Kokkos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Raja and Python based AI/ML packages such as TensorFlow and </a:t>
            </a:r>
            <a:r>
              <a:rPr lang="en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PyTorch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Tested for interoperability and portability to multiple architectures with support for GPUs from NVIDIA, AMD, and Intel in each release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Available as source, containers, cloud and facility deployments, cached binaries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open resource for all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/>
              <a:t>E4S Helps Software Developers and End Users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025" y="697625"/>
            <a:ext cx="3298990" cy="273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6058700" y="3246425"/>
            <a:ext cx="272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</a:rPr>
              <a:t>E4S Spack Build Cache with 80,000+ binaries  for installing packages.</a:t>
            </a:r>
            <a:r>
              <a:rPr lang="en" sz="2000" b="1">
                <a:solidFill>
                  <a:schemeClr val="dk1"/>
                </a:solidFill>
              </a:rPr>
              <a:t> 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246100" y="697625"/>
            <a:ext cx="56862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E4S testing and CI infrastructure provides inter-product testing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E4S deployment makes products available to end users on important platforms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Spack recipes make it easier for developers and users to build on a variety of platforms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E4S build caches and containers lower the barrier to access product capabilities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Build caches massively reduce deployment times compared to source builds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/>
              <a:t>How E4S Works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246099" y="697625"/>
            <a:ext cx="5689187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61950" lvl="0" indent="-342900" algn="l" rtl="0">
              <a:spcBef>
                <a:spcPts val="8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Spack package is created for the candidate product</a:t>
            </a:r>
            <a:endParaRPr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61950" lvl="0" indent="-342900" algn="l" rtl="0">
              <a:spcBef>
                <a:spcPts val="8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product is added to the E4S Spack environment</a:t>
            </a:r>
            <a:endParaRPr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61950" lvl="0" indent="-342900" algn="l" rtl="0">
              <a:spcBef>
                <a:spcPts val="8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E4S Spack environment is built with multiple combinations of compiler/hardware/accelerator </a:t>
            </a:r>
            <a:endParaRPr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61950" lvl="0" indent="-342900" algn="l" rtl="0">
              <a:spcBef>
                <a:spcPts val="8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Sanity testing is conducted for the E4S products on each platform to ensure consistent functionality</a:t>
            </a:r>
            <a:endParaRPr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61950" lvl="0" indent="-342900" algn="l" rtl="0">
              <a:spcBef>
                <a:spcPts val="800"/>
              </a:spcBef>
              <a:spcAft>
                <a:spcPts val="0"/>
              </a:spcAft>
              <a:buSzPts val="1900"/>
              <a:buFont typeface="Arial" panose="020B0604020202020204" pitchFamily="34" charset="0"/>
              <a:buChar char="•"/>
            </a:pPr>
            <a:r>
              <a:rPr lang="en" sz="19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The product is now available in E4S quarterly releases and can be installed via Spack from source or binary cache, or accessed at E4S-enabled facilities or in E4S containers</a:t>
            </a:r>
            <a:endParaRPr sz="19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175" y="697625"/>
            <a:ext cx="3373525" cy="314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6278388" y="3881550"/>
            <a:ext cx="228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</a:rPr>
              <a:t>Container images generated for a quarterly E4S release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 sz="2400"/>
              <a:t>E4S Technology and Support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246098" y="597872"/>
            <a:ext cx="5290177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E4S-ALC: Allows selection of individual products to create custom E4S environments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E4S-CL: Enables execution of MPI applications inside containers using the host system’s MPI implementation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GitLab based CI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925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E4S Issue Tracker managed by </a:t>
            </a:r>
            <a:r>
              <a:rPr lang="en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ParaTools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 [</a:t>
            </a:r>
            <a:r>
              <a:rPr lang="en" u="sng" dirty="0">
                <a:solidFill>
                  <a:schemeClr val="hlink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https://www.paratools.com/</a:t>
            </a:r>
            <a:r>
              <a:rPr lang="en" dirty="0">
                <a:latin typeface="Source Sans Pro" panose="020B0503030403020204" pitchFamily="34" charset="0"/>
                <a:ea typeface="Source Sans Pro" panose="020B0503030403020204" pitchFamily="34" charset="0"/>
              </a:rPr>
              <a:t>] offers triage and troubleshooting for E4S deployment, Spack package and individual product related issues </a:t>
            </a:r>
            <a:endParaRPr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275" y="708140"/>
            <a:ext cx="3579802" cy="20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6025676" y="2724264"/>
            <a:ext cx="260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</a:rPr>
              <a:t>Nalu-Wind Execution and Performance Analysis in E4S Container</a:t>
            </a: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/>
          <p:nvPr/>
        </p:nvSpPr>
        <p:spPr>
          <a:xfrm>
            <a:off x="1401351" y="3525744"/>
            <a:ext cx="6303196" cy="9400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ctrTitle"/>
          </p:nvPr>
        </p:nvSpPr>
        <p:spPr>
          <a:xfrm>
            <a:off x="246099" y="226018"/>
            <a:ext cx="8602111" cy="43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246100" y="659877"/>
            <a:ext cx="8583600" cy="245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This research was supported by the Exascale Computing Project (17-SC-20-SC), a collaborative effort of two U.S. Department of Energy organizations (Office of Science and the National Nuclear Security Administration) responsible for the planning and preparation of a capable exascale ecosystem, including software, applications, hardware, advanced system engineering, and early testbed platforms, in support of the nation’s exascale computing imperative.</a:t>
            </a:r>
          </a:p>
          <a:p>
            <a:pPr marL="381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This material is based upon work supported by the U.S. Department of Energy, Office of Science, Office of Advanced Scientific Computing Research, Next-Generation Scientific Software Technologies program, under contract number DE-AC02-06CH11357.</a:t>
            </a:r>
          </a:p>
          <a:p>
            <a:pPr marL="381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Sandia National Laboratories is a </a:t>
            </a:r>
            <a:r>
              <a:rPr lang="en" sz="1400" dirty="0" err="1"/>
              <a:t>multimission</a:t>
            </a:r>
            <a:r>
              <a:rPr lang="en" sz="1400" dirty="0"/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SAND2021-4363 D</a:t>
            </a:r>
            <a:endParaRPr sz="1400" dirty="0"/>
          </a:p>
          <a:p>
            <a:pPr marL="381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sz="1400" dirty="0"/>
          </a:p>
        </p:txBody>
      </p:sp>
      <p:pic>
        <p:nvPicPr>
          <p:cNvPr id="132" name="Google Shape;132;p24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960" b="-3960"/>
          <a:stretch/>
        </p:blipFill>
        <p:spPr>
          <a:xfrm>
            <a:off x="5298160" y="3672761"/>
            <a:ext cx="1232779" cy="64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350" y="3695796"/>
            <a:ext cx="3834000" cy="60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3752" y="3642941"/>
            <a:ext cx="1034599" cy="675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7030"/>
      </a:dk2>
      <a:lt2>
        <a:srgbClr val="FEE11A"/>
      </a:lt2>
      <a:accent1>
        <a:srgbClr val="104734"/>
      </a:accent1>
      <a:accent2>
        <a:srgbClr val="489046"/>
      </a:accent2>
      <a:accent3>
        <a:srgbClr val="8ABB40"/>
      </a:accent3>
      <a:accent4>
        <a:srgbClr val="E2E11B"/>
      </a:accent4>
      <a:accent5>
        <a:srgbClr val="004F6E"/>
      </a:accent5>
      <a:accent6>
        <a:srgbClr val="04A3B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559</Words>
  <Application>Microsoft Macintosh PowerPoint</Application>
  <PresentationFormat>On-screen Show (16:9)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Noto Sans Symbols</vt:lpstr>
      <vt:lpstr>Calibri</vt:lpstr>
      <vt:lpstr>NTR</vt:lpstr>
      <vt:lpstr>Source Sans Pro</vt:lpstr>
      <vt:lpstr>Office Theme</vt:lpstr>
      <vt:lpstr>PowerPoint Presentation</vt:lpstr>
      <vt:lpstr>What is E4S?</vt:lpstr>
      <vt:lpstr>E4S Helps Software Developers and End Users</vt:lpstr>
      <vt:lpstr>How E4S Works</vt:lpstr>
      <vt:lpstr>E4S Technology and Support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Kevin Huck</cp:lastModifiedBy>
  <cp:revision>9</cp:revision>
  <dcterms:modified xsi:type="dcterms:W3CDTF">2024-11-14T01:32:55Z</dcterms:modified>
</cp:coreProperties>
</file>