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8"/>
  </p:notesMasterIdLst>
  <p:sldIdLst>
    <p:sldId id="352" r:id="rId2"/>
    <p:sldId id="359" r:id="rId3"/>
    <p:sldId id="379" r:id="rId4"/>
    <p:sldId id="381" r:id="rId5"/>
    <p:sldId id="380" r:id="rId6"/>
    <p:sldId id="315" r:id="rId7"/>
  </p:sldIdLst>
  <p:sldSz cx="12192000" cy="6858000"/>
  <p:notesSz cx="6858000" cy="9144000"/>
  <p:embeddedFontLst>
    <p:embeddedFont>
      <p:font typeface="Source Sans Pro" panose="020B0503030403020204" pitchFamily="34" charset="0"/>
      <p:regular r:id="rId9"/>
      <p:bold r:id="rId10"/>
      <p:italic r:id="rId11"/>
      <p:boldItalic r:id="rId12"/>
    </p:embeddedFont>
    <p:embeddedFont>
      <p:font typeface="Source Sans Pro Semibold"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79"/>
    <p:restoredTop sz="92192"/>
  </p:normalViewPr>
  <p:slideViewPr>
    <p:cSldViewPr snapToGrid="0" snapToObjects="1">
      <p:cViewPr varScale="1">
        <p:scale>
          <a:sx n="112" d="100"/>
          <a:sy n="112" d="100"/>
        </p:scale>
        <p:origin x="656"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hyperlink" Target="https://github.com/UO-OACISS/perfstubs"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mailto:tau-bugs@cs.uoregon.edu" TargetMode="External"/><Relationship Id="rId5" Type="http://schemas.openxmlformats.org/officeDocument/2006/relationships/hyperlink" Target="mailto:khuck@uoregon.edu"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hyperlink" Target="https://github.com/UO-OACISS/perfstubs" TargetMode="External"/><Relationship Id="rId5" Type="http://schemas.openxmlformats.org/officeDocument/2006/relationships/hyperlink" Target="mailto:tau-bugs@cs.uoregon.edu" TargetMode="External"/><Relationship Id="rId4" Type="http://schemas.openxmlformats.org/officeDocument/2006/relationships/hyperlink" Target="mailto:khuck@uoregon.ed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hyperlink" Target="https://github.com/UO-OACISS/perfstubs"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mailto:tau-bugs@cs.uoregon.edu" TargetMode="External"/><Relationship Id="rId5" Type="http://schemas.openxmlformats.org/officeDocument/2006/relationships/hyperlink" Target="mailto:khuck@uoregon.edu"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1DB63D-7EEE-CCDB-485E-8A909BB497FE}"/>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98B3848-E596-61FF-4E93-EE42BD294F5E}"/>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pic>
        <p:nvPicPr>
          <p:cNvPr id="9" name="Picture 8" descr="Text&#10;&#10;Description automatically generated with medium confidence">
            <a:extLst>
              <a:ext uri="{FF2B5EF4-FFF2-40B4-BE49-F238E27FC236}">
                <a16:creationId xmlns:a16="http://schemas.microsoft.com/office/drawing/2014/main" id="{2F5DA2A2-DC3A-C1D1-D316-CB9CB6432E09}"/>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13" name="Google Shape;56;p30">
            <a:extLst>
              <a:ext uri="{FF2B5EF4-FFF2-40B4-BE49-F238E27FC236}">
                <a16:creationId xmlns:a16="http://schemas.microsoft.com/office/drawing/2014/main" id="{3C186589-EF24-1E20-0AC4-94895B5F4A4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14" name="Text Placeholder 5">
            <a:extLst>
              <a:ext uri="{FF2B5EF4-FFF2-40B4-BE49-F238E27FC236}">
                <a16:creationId xmlns:a16="http://schemas.microsoft.com/office/drawing/2014/main" id="{497CE3BD-C097-5252-7F17-DAEE1CCB367A}"/>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
        <p:nvSpPr>
          <p:cNvPr id="3" name="TextBox 2">
            <a:extLst>
              <a:ext uri="{FF2B5EF4-FFF2-40B4-BE49-F238E27FC236}">
                <a16:creationId xmlns:a16="http://schemas.microsoft.com/office/drawing/2014/main" id="{EF784EEA-0D8E-B17A-1ABA-284292AAA43E}"/>
              </a:ext>
            </a:extLst>
          </p:cNvPr>
          <p:cNvSpPr txBox="1"/>
          <p:nvPr userDrawn="1"/>
        </p:nvSpPr>
        <p:spPr>
          <a:xfrm>
            <a:off x="2652561" y="6484924"/>
            <a:ext cx="8477834" cy="307777"/>
          </a:xfrm>
          <a:prstGeom prst="rect">
            <a:avLst/>
          </a:prstGeom>
          <a:solidFill>
            <a:schemeClr val="bg1">
              <a:lumMod val="75000"/>
            </a:schemeClr>
          </a:solidFill>
        </p:spPr>
        <p:txBody>
          <a:bodyPr wrap="none" rtlCol="0">
            <a:spAutoFit/>
          </a:bodyPr>
          <a:lstStyle/>
          <a:p>
            <a:r>
              <a:rPr lang="en-US" sz="1400" dirty="0"/>
              <a:t>Contact for more info: </a:t>
            </a:r>
            <a:r>
              <a:rPr lang="en-US" sz="1400" dirty="0">
                <a:hlinkClick r:id="rId5"/>
              </a:rPr>
              <a:t>khuck@uoregon.edu</a:t>
            </a:r>
            <a:r>
              <a:rPr lang="en-US" sz="1400" dirty="0"/>
              <a:t>, </a:t>
            </a:r>
            <a:r>
              <a:rPr lang="en-US" sz="1400" dirty="0">
                <a:hlinkClick r:id="rId6"/>
              </a:rPr>
              <a:t>tau-bugs@cs.uoregon.edu</a:t>
            </a:r>
            <a:r>
              <a:rPr lang="en-US" sz="1400" dirty="0"/>
              <a:t>, </a:t>
            </a:r>
            <a:r>
              <a:rPr lang="en-US" sz="1400" dirty="0">
                <a:hlinkClick r:id="rId7"/>
              </a:rPr>
              <a:t>https://github.com/UO-OACISS/perfstubs</a:t>
            </a:r>
            <a:r>
              <a:rPr lang="en-US" sz="1400" dirty="0"/>
              <a:t> </a:t>
            </a:r>
          </a:p>
        </p:txBody>
      </p:sp>
    </p:spTree>
    <p:extLst>
      <p:ext uri="{BB962C8B-B14F-4D97-AF65-F5344CB8AC3E}">
        <p14:creationId xmlns:p14="http://schemas.microsoft.com/office/powerpoint/2010/main" val="176496402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8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
        <p:nvSpPr>
          <p:cNvPr id="4" name="TextBox 3">
            <a:extLst>
              <a:ext uri="{FF2B5EF4-FFF2-40B4-BE49-F238E27FC236}">
                <a16:creationId xmlns:a16="http://schemas.microsoft.com/office/drawing/2014/main" id="{2E181CF3-7A9A-59AD-F77C-02D25F8F591B}"/>
              </a:ext>
            </a:extLst>
          </p:cNvPr>
          <p:cNvSpPr txBox="1"/>
          <p:nvPr userDrawn="1"/>
        </p:nvSpPr>
        <p:spPr>
          <a:xfrm>
            <a:off x="2652561" y="6484924"/>
            <a:ext cx="8477834" cy="307777"/>
          </a:xfrm>
          <a:prstGeom prst="rect">
            <a:avLst/>
          </a:prstGeom>
          <a:noFill/>
        </p:spPr>
        <p:txBody>
          <a:bodyPr wrap="none" rtlCol="0">
            <a:spAutoFit/>
          </a:bodyPr>
          <a:lstStyle/>
          <a:p>
            <a:r>
              <a:rPr lang="en-US" sz="1400" dirty="0"/>
              <a:t>Contact for more info: </a:t>
            </a:r>
            <a:r>
              <a:rPr lang="en-US" sz="1400" dirty="0">
                <a:hlinkClick r:id="rId4"/>
              </a:rPr>
              <a:t>khuck@uoregon.edu</a:t>
            </a:r>
            <a:r>
              <a:rPr lang="en-US" sz="1400" dirty="0"/>
              <a:t>, </a:t>
            </a:r>
            <a:r>
              <a:rPr lang="en-US" sz="1400" dirty="0">
                <a:hlinkClick r:id="rId5"/>
              </a:rPr>
              <a:t>tau-bugs@cs.uoregon.edu</a:t>
            </a:r>
            <a:r>
              <a:rPr lang="en-US" sz="1400" dirty="0"/>
              <a:t>, </a:t>
            </a:r>
            <a:r>
              <a:rPr lang="en-US" sz="1400" dirty="0">
                <a:hlinkClick r:id="rId6"/>
              </a:rPr>
              <a:t>https://github.com/UO-OACISS/perfstubs</a:t>
            </a:r>
            <a:r>
              <a:rPr lang="en-US" sz="1400" dirty="0"/>
              <a:t> </a:t>
            </a:r>
          </a:p>
        </p:txBody>
      </p:sp>
    </p:spTree>
    <p:extLst>
      <p:ext uri="{BB962C8B-B14F-4D97-AF65-F5344CB8AC3E}">
        <p14:creationId xmlns:p14="http://schemas.microsoft.com/office/powerpoint/2010/main" val="16513214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2" name="TextBox 1">
            <a:extLst>
              <a:ext uri="{FF2B5EF4-FFF2-40B4-BE49-F238E27FC236}">
                <a16:creationId xmlns:a16="http://schemas.microsoft.com/office/drawing/2014/main" id="{7144030F-E200-9B5D-C487-E4DDA05B2B26}"/>
              </a:ext>
            </a:extLst>
          </p:cNvPr>
          <p:cNvSpPr txBox="1"/>
          <p:nvPr userDrawn="1"/>
        </p:nvSpPr>
        <p:spPr>
          <a:xfrm>
            <a:off x="2652561" y="6484924"/>
            <a:ext cx="8477834" cy="307777"/>
          </a:xfrm>
          <a:prstGeom prst="rect">
            <a:avLst/>
          </a:prstGeom>
          <a:solidFill>
            <a:schemeClr val="bg1">
              <a:lumMod val="75000"/>
            </a:schemeClr>
          </a:solidFill>
        </p:spPr>
        <p:txBody>
          <a:bodyPr wrap="none" rtlCol="0">
            <a:spAutoFit/>
          </a:bodyPr>
          <a:lstStyle/>
          <a:p>
            <a:r>
              <a:rPr lang="en-US" sz="1400" dirty="0"/>
              <a:t>Contact for more info: </a:t>
            </a:r>
            <a:r>
              <a:rPr lang="en-US" sz="1400" dirty="0">
                <a:hlinkClick r:id="rId5"/>
              </a:rPr>
              <a:t>khuck@uoregon.edu</a:t>
            </a:r>
            <a:r>
              <a:rPr lang="en-US" sz="1400" dirty="0"/>
              <a:t>, </a:t>
            </a:r>
            <a:r>
              <a:rPr lang="en-US" sz="1400" dirty="0">
                <a:hlinkClick r:id="rId6"/>
              </a:rPr>
              <a:t>tau-bugs@cs.uoregon.edu</a:t>
            </a:r>
            <a:r>
              <a:rPr lang="en-US" sz="1400" dirty="0"/>
              <a:t>, </a:t>
            </a:r>
            <a:r>
              <a:rPr lang="en-US" sz="1400" dirty="0">
                <a:hlinkClick r:id="rId7"/>
              </a:rPr>
              <a:t>https://github.com/UO-OACISS/perfstubs</a:t>
            </a:r>
            <a:r>
              <a:rPr lang="en-US" sz="1400" dirty="0"/>
              <a:t> </a:t>
            </a:r>
          </a:p>
        </p:txBody>
      </p:sp>
    </p:spTree>
    <p:extLst>
      <p:ext uri="{BB962C8B-B14F-4D97-AF65-F5344CB8AC3E}">
        <p14:creationId xmlns:p14="http://schemas.microsoft.com/office/powerpoint/2010/main" val="9925232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5801B20-C797-2239-2FB7-55721E08EED9}"/>
              </a:ext>
            </a:extLst>
          </p:cNvPr>
          <p:cNvPicPr>
            <a:picLocks noChangeAspect="1"/>
          </p:cNvPicPr>
          <p:nvPr userDrawn="1"/>
        </p:nvPicPr>
        <p:blipFill>
          <a:blip r:embed="rId2"/>
          <a:stretch>
            <a:fillRect/>
          </a:stretch>
        </p:blipFill>
        <p:spPr>
          <a:xfrm>
            <a:off x="3048938" y="2854266"/>
            <a:ext cx="6094123" cy="1287491"/>
          </a:xfrm>
          <a:prstGeom prst="rect">
            <a:avLst/>
          </a:prstGeom>
        </p:spPr>
      </p:pic>
    </p:spTree>
    <p:extLst>
      <p:ext uri="{BB962C8B-B14F-4D97-AF65-F5344CB8AC3E}">
        <p14:creationId xmlns:p14="http://schemas.microsoft.com/office/powerpoint/2010/main" val="109317111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79" r:id="rId1"/>
    <p:sldLayoutId id="2147483673" r:id="rId2"/>
    <p:sldLayoutId id="2147483675" r:id="rId3"/>
    <p:sldLayoutId id="2147483681" r:id="rId4"/>
    <p:sldLayoutId id="2147483677" r:id="rId5"/>
  </p:sldLayoutIdLst>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u-bugs@cs.uoregon.edu" TargetMode="External"/><Relationship Id="rId2" Type="http://schemas.openxmlformats.org/officeDocument/2006/relationships/hyperlink" Target="mailto:khuck@uoregon.edu" TargetMode="External"/><Relationship Id="rId1" Type="http://schemas.openxmlformats.org/officeDocument/2006/relationships/slideLayout" Target="../slideLayouts/slideLayout1.xml"/><Relationship Id="rId4" Type="http://schemas.openxmlformats.org/officeDocument/2006/relationships/hyperlink" Target="https://github.com/UO-OACISS/perfstub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109/ProTools49597.2019.00010" TargetMode="External"/><Relationship Id="rId2" Type="http://schemas.openxmlformats.org/officeDocument/2006/relationships/hyperlink" Target="https://github.com/UO-OACISS/perfstub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github.com/khuck/taskStub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err="1"/>
              <a:t>PerfStubs</a:t>
            </a:r>
            <a:r>
              <a:rPr lang="en-US" dirty="0"/>
              <a:t>:</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Profiling API for adding external tool instrumentation support to any project</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 Allen D. </a:t>
            </a:r>
            <a:r>
              <a:rPr lang="en-US" dirty="0" err="1"/>
              <a:t>Malony</a:t>
            </a:r>
            <a:r>
              <a:rPr lang="en-US" dirty="0"/>
              <a:t>, Sameer Shende, Wyatt Spear, Jordi Alcaraz, Luke </a:t>
            </a:r>
            <a:r>
              <a:rPr lang="en-US" dirty="0" err="1"/>
              <a:t>Peyralans</a:t>
            </a:r>
            <a:r>
              <a:rPr lang="en-US"/>
              <a:t>, Erik Keever</a:t>
            </a:r>
            <a:endParaRPr lang="en-US" dirty="0"/>
          </a:p>
          <a:p>
            <a:pPr lvl="0"/>
            <a:r>
              <a:rPr lang="en-US" dirty="0"/>
              <a:t>Oregon Advanced Computing Institute for Science and Society (OACISS)</a:t>
            </a:r>
          </a:p>
        </p:txBody>
      </p:sp>
      <p:sp>
        <p:nvSpPr>
          <p:cNvPr id="5" name="TextBox 4">
            <a:extLst>
              <a:ext uri="{FF2B5EF4-FFF2-40B4-BE49-F238E27FC236}">
                <a16:creationId xmlns:a16="http://schemas.microsoft.com/office/drawing/2014/main" id="{0DB38B35-8D83-29F4-75F1-4656F4BF957B}"/>
              </a:ext>
            </a:extLst>
          </p:cNvPr>
          <p:cNvSpPr txBox="1"/>
          <p:nvPr/>
        </p:nvSpPr>
        <p:spPr>
          <a:xfrm>
            <a:off x="6479822" y="5531556"/>
            <a:ext cx="4784451" cy="923330"/>
          </a:xfrm>
          <a:prstGeom prst="rect">
            <a:avLst/>
          </a:prstGeom>
          <a:noFill/>
        </p:spPr>
        <p:txBody>
          <a:bodyPr wrap="none" rtlCol="0">
            <a:spAutoFit/>
          </a:bodyPr>
          <a:lstStyle/>
          <a:p>
            <a:r>
              <a:rPr lang="en-US" dirty="0">
                <a:solidFill>
                  <a:schemeClr val="bg1"/>
                </a:solidFill>
              </a:rPr>
              <a:t>For more information:</a:t>
            </a:r>
          </a:p>
          <a:p>
            <a:r>
              <a:rPr lang="en-US" dirty="0">
                <a:solidFill>
                  <a:schemeClr val="bg1"/>
                </a:solidFill>
                <a:hlinkClick r:id="rId2">
                  <a:extLst>
                    <a:ext uri="{A12FA001-AC4F-418D-AE19-62706E023703}">
                      <ahyp:hlinkClr xmlns:ahyp="http://schemas.microsoft.com/office/drawing/2018/hyperlinkcolor" val="tx"/>
                    </a:ext>
                  </a:extLst>
                </a:hlinkClick>
              </a:rPr>
              <a:t>khuck@uoregon.edu</a:t>
            </a:r>
            <a:r>
              <a:rPr lang="en-US" dirty="0">
                <a:solidFill>
                  <a:schemeClr val="bg1"/>
                </a:solidFill>
              </a:rPr>
              <a:t>, </a:t>
            </a:r>
            <a:r>
              <a:rPr lang="en-US" dirty="0">
                <a:solidFill>
                  <a:schemeClr val="bg1"/>
                </a:solidFill>
                <a:hlinkClick r:id="rId3">
                  <a:extLst>
                    <a:ext uri="{A12FA001-AC4F-418D-AE19-62706E023703}">
                      <ahyp:hlinkClr xmlns:ahyp="http://schemas.microsoft.com/office/drawing/2018/hyperlinkcolor" val="tx"/>
                    </a:ext>
                  </a:extLst>
                </a:hlinkClick>
              </a:rPr>
              <a:t>tau-bugs@cs.uoregon.edu</a:t>
            </a:r>
            <a:r>
              <a:rPr lang="en-US" dirty="0">
                <a:solidFill>
                  <a:schemeClr val="bg1"/>
                </a:solidFill>
              </a:rPr>
              <a:t> </a:t>
            </a:r>
          </a:p>
          <a:p>
            <a:r>
              <a:rPr lang="en-US" dirty="0">
                <a:solidFill>
                  <a:schemeClr val="bg1"/>
                </a:solidFill>
                <a:hlinkClick r:id="rId4">
                  <a:extLst>
                    <a:ext uri="{A12FA001-AC4F-418D-AE19-62706E023703}">
                      <ahyp:hlinkClr xmlns:ahyp="http://schemas.microsoft.com/office/drawing/2018/hyperlinkcolor" val="tx"/>
                    </a:ext>
                  </a:extLst>
                </a:hlinkClick>
              </a:rPr>
              <a:t>https://github.com/UO-OACISS/perfstubs</a:t>
            </a:r>
            <a:r>
              <a:rPr lang="en-US" dirty="0">
                <a:solidFill>
                  <a:schemeClr val="bg1"/>
                </a:solidFill>
              </a:rPr>
              <a:t> </a:t>
            </a:r>
          </a:p>
        </p:txBody>
      </p:sp>
    </p:spTree>
    <p:extLst>
      <p:ext uri="{BB962C8B-B14F-4D97-AF65-F5344CB8AC3E}">
        <p14:creationId xmlns:p14="http://schemas.microsoft.com/office/powerpoint/2010/main" val="117683589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15F2-13AD-81CF-1FF6-41BD5907521E}"/>
              </a:ext>
            </a:extLst>
          </p:cNvPr>
          <p:cNvSpPr>
            <a:spLocks noGrp="1"/>
          </p:cNvSpPr>
          <p:nvPr>
            <p:ph type="ctrTitle"/>
          </p:nvPr>
        </p:nvSpPr>
        <p:spPr/>
        <p:txBody>
          <a:bodyPr/>
          <a:lstStyle/>
          <a:p>
            <a:r>
              <a:rPr lang="en-US" dirty="0" err="1"/>
              <a:t>PerfStubs</a:t>
            </a:r>
            <a:endParaRPr lang="en-US" dirty="0"/>
          </a:p>
        </p:txBody>
      </p:sp>
      <p:sp>
        <p:nvSpPr>
          <p:cNvPr id="4" name="Text Placeholder 3">
            <a:extLst>
              <a:ext uri="{FF2B5EF4-FFF2-40B4-BE49-F238E27FC236}">
                <a16:creationId xmlns:a16="http://schemas.microsoft.com/office/drawing/2014/main" id="{5507CB87-3CAB-375A-96EF-C8BA3C8ACD95}"/>
              </a:ext>
            </a:extLst>
          </p:cNvPr>
          <p:cNvSpPr>
            <a:spLocks noGrp="1"/>
          </p:cNvSpPr>
          <p:nvPr>
            <p:ph type="body" sz="quarter" idx="10"/>
          </p:nvPr>
        </p:nvSpPr>
        <p:spPr/>
        <p:txBody>
          <a:bodyPr/>
          <a:lstStyle/>
          <a:p>
            <a:r>
              <a:rPr lang="en-US" dirty="0" err="1"/>
              <a:t>PerfStubs</a:t>
            </a:r>
            <a:r>
              <a:rPr lang="en-US" dirty="0"/>
              <a:t> is a “frictionless” instrumentation library</a:t>
            </a:r>
          </a:p>
          <a:p>
            <a:pPr lvl="1"/>
            <a:r>
              <a:rPr lang="en-US" dirty="0">
                <a:hlinkClick r:id="rId2"/>
              </a:rPr>
              <a:t>https://github.com/UO-OACISS/perfstubs</a:t>
            </a:r>
            <a:r>
              <a:rPr lang="en-US" dirty="0"/>
              <a:t> </a:t>
            </a:r>
          </a:p>
          <a:p>
            <a:pPr lvl="1"/>
            <a:r>
              <a:rPr lang="en-US" dirty="0"/>
              <a:t>One source file, three headers</a:t>
            </a:r>
          </a:p>
          <a:p>
            <a:pPr lvl="1"/>
            <a:r>
              <a:rPr lang="en-US" dirty="0"/>
              <a:t>Provides a plugin interface for performance tools</a:t>
            </a:r>
          </a:p>
          <a:p>
            <a:pPr lvl="1"/>
            <a:r>
              <a:rPr lang="en-US" dirty="0"/>
              <a:t>Can be compiled away if desired</a:t>
            </a:r>
          </a:p>
          <a:p>
            <a:r>
              <a:rPr lang="en-US" dirty="0"/>
              <a:t>Integrated into several libraries (so far) as a git submodule or direct</a:t>
            </a:r>
          </a:p>
          <a:p>
            <a:pPr lvl="1"/>
            <a:r>
              <a:rPr lang="en-US" dirty="0"/>
              <a:t>CAMTIMERS</a:t>
            </a:r>
          </a:p>
          <a:p>
            <a:pPr lvl="1"/>
            <a:r>
              <a:rPr lang="en-US" dirty="0" err="1"/>
              <a:t>PETSc</a:t>
            </a:r>
            <a:endParaRPr lang="en-US" dirty="0"/>
          </a:p>
          <a:p>
            <a:pPr lvl="1"/>
            <a:r>
              <a:rPr lang="en-US" dirty="0"/>
              <a:t>Ginkgo</a:t>
            </a:r>
          </a:p>
          <a:p>
            <a:pPr lvl="1"/>
            <a:r>
              <a:rPr lang="en-US" dirty="0"/>
              <a:t>ADIOS2</a:t>
            </a:r>
          </a:p>
          <a:p>
            <a:pPr lvl="1"/>
            <a:r>
              <a:rPr lang="en-US" dirty="0"/>
              <a:t>Others?</a:t>
            </a:r>
          </a:p>
          <a:p>
            <a:r>
              <a:rPr lang="en-US" dirty="0"/>
              <a:t>Provides runtime integration with TAU &amp; APEX</a:t>
            </a:r>
          </a:p>
        </p:txBody>
      </p:sp>
      <p:sp>
        <p:nvSpPr>
          <p:cNvPr id="3" name="TextBox 2">
            <a:extLst>
              <a:ext uri="{FF2B5EF4-FFF2-40B4-BE49-F238E27FC236}">
                <a16:creationId xmlns:a16="http://schemas.microsoft.com/office/drawing/2014/main" id="{A7F1B7CC-AF00-DDD9-B008-465B628BFCF7}"/>
              </a:ext>
            </a:extLst>
          </p:cNvPr>
          <p:cNvSpPr txBox="1"/>
          <p:nvPr/>
        </p:nvSpPr>
        <p:spPr>
          <a:xfrm>
            <a:off x="4977113" y="3993266"/>
            <a:ext cx="6472669" cy="923330"/>
          </a:xfrm>
          <a:prstGeom prst="rect">
            <a:avLst/>
          </a:prstGeom>
          <a:noFill/>
        </p:spPr>
        <p:txBody>
          <a:bodyPr wrap="none" rtlCol="0">
            <a:spAutoFit/>
          </a:bodyPr>
          <a:lstStyle/>
          <a:p>
            <a:r>
              <a:rPr lang="en-US" dirty="0"/>
              <a:t>Boehme, Huck, Madsen, </a:t>
            </a:r>
            <a:r>
              <a:rPr lang="en-US" dirty="0" err="1"/>
              <a:t>Weidendorfer</a:t>
            </a:r>
            <a:r>
              <a:rPr lang="en-US" dirty="0"/>
              <a:t>,</a:t>
            </a:r>
          </a:p>
          <a:p>
            <a:r>
              <a:rPr lang="en-US" dirty="0"/>
              <a:t>“The Case for a Common Instrumentation Interface for HPC Codes”</a:t>
            </a:r>
          </a:p>
          <a:p>
            <a:r>
              <a:rPr lang="en-US" dirty="0">
                <a:hlinkClick r:id="rId3"/>
              </a:rPr>
              <a:t>https://doi.org/10.1109/ProTools49597.2019.00010</a:t>
            </a:r>
            <a:r>
              <a:rPr lang="en-US" dirty="0"/>
              <a:t>, 2019</a:t>
            </a:r>
          </a:p>
        </p:txBody>
      </p:sp>
    </p:spTree>
    <p:extLst>
      <p:ext uri="{BB962C8B-B14F-4D97-AF65-F5344CB8AC3E}">
        <p14:creationId xmlns:p14="http://schemas.microsoft.com/office/powerpoint/2010/main" val="163696221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F0576D-6522-F42D-4116-47080EDE4820}"/>
              </a:ext>
            </a:extLst>
          </p:cNvPr>
          <p:cNvSpPr>
            <a:spLocks noGrp="1"/>
          </p:cNvSpPr>
          <p:nvPr>
            <p:ph type="ctrTitle"/>
          </p:nvPr>
        </p:nvSpPr>
        <p:spPr/>
        <p:txBody>
          <a:bodyPr/>
          <a:lstStyle/>
          <a:p>
            <a:r>
              <a:rPr lang="en-US" dirty="0"/>
              <a:t>Comparison to other instrumentation libraries</a:t>
            </a:r>
          </a:p>
        </p:txBody>
      </p:sp>
      <p:sp>
        <p:nvSpPr>
          <p:cNvPr id="7" name="Text Placeholder 6">
            <a:extLst>
              <a:ext uri="{FF2B5EF4-FFF2-40B4-BE49-F238E27FC236}">
                <a16:creationId xmlns:a16="http://schemas.microsoft.com/office/drawing/2014/main" id="{7BD18217-BFC8-5034-5A8D-450E8B2B4E16}"/>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Similar to NVTX (CUDA), ROC-TX (HIP), etc. – but portable</a:t>
            </a:r>
          </a:p>
          <a:p>
            <a:pPr marL="342900" indent="-342900">
              <a:buFont typeface="Arial" panose="020B0604020202020204" pitchFamily="34" charset="0"/>
              <a:buChar char="•"/>
            </a:pPr>
            <a:r>
              <a:rPr lang="en-US" dirty="0"/>
              <a:t>Can be compiled away completely (macro-based)</a:t>
            </a:r>
          </a:p>
          <a:p>
            <a:pPr marL="342900" indent="-342900">
              <a:buFont typeface="Arial" panose="020B0604020202020204" pitchFamily="34" charset="0"/>
              <a:buChar char="•"/>
            </a:pPr>
            <a:r>
              <a:rPr lang="en-US" dirty="0"/>
              <a:t>If no tool attached, very little overhead – but that depends on how much instrumentation you add, and where (don’t put it inside tight loops, for example)</a:t>
            </a:r>
          </a:p>
        </p:txBody>
      </p:sp>
    </p:spTree>
    <p:extLst>
      <p:ext uri="{BB962C8B-B14F-4D97-AF65-F5344CB8AC3E}">
        <p14:creationId xmlns:p14="http://schemas.microsoft.com/office/powerpoint/2010/main" val="392033618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AFF2-BA4C-03F1-A75D-4DC28D7EFBEF}"/>
              </a:ext>
            </a:extLst>
          </p:cNvPr>
          <p:cNvSpPr>
            <a:spLocks noGrp="1"/>
          </p:cNvSpPr>
          <p:nvPr>
            <p:ph type="ctrTitle"/>
          </p:nvPr>
        </p:nvSpPr>
        <p:spPr/>
        <p:txBody>
          <a:bodyPr/>
          <a:lstStyle/>
          <a:p>
            <a:r>
              <a:rPr lang="en-US" dirty="0"/>
              <a:t>Python support</a:t>
            </a:r>
          </a:p>
        </p:txBody>
      </p:sp>
      <p:sp>
        <p:nvSpPr>
          <p:cNvPr id="3" name="Text Placeholder 2">
            <a:extLst>
              <a:ext uri="{FF2B5EF4-FFF2-40B4-BE49-F238E27FC236}">
                <a16:creationId xmlns:a16="http://schemas.microsoft.com/office/drawing/2014/main" id="{9156D31A-A493-0E07-ACCF-EB171AC5A990}"/>
              </a:ext>
            </a:extLst>
          </p:cNvPr>
          <p:cNvSpPr>
            <a:spLocks noGrp="1"/>
          </p:cNvSpPr>
          <p:nvPr>
            <p:ph type="body" sz="quarter" idx="10"/>
          </p:nvPr>
        </p:nvSpPr>
        <p:spPr/>
        <p:txBody>
          <a:bodyPr/>
          <a:lstStyle/>
          <a:p>
            <a:r>
              <a:rPr lang="en-US" dirty="0" err="1"/>
              <a:t>PerfStubs</a:t>
            </a:r>
            <a:r>
              <a:rPr lang="en-US" dirty="0"/>
              <a:t> has an installable module for measuring Python code integrated into HPC applications</a:t>
            </a:r>
          </a:p>
          <a:p>
            <a:r>
              <a:rPr lang="en-US" dirty="0"/>
              <a:t>Supports legacy </a:t>
            </a:r>
            <a:r>
              <a:rPr lang="en-US" dirty="0" err="1"/>
              <a:t>sys.setprofile</a:t>
            </a:r>
            <a:r>
              <a:rPr lang="en-US" dirty="0"/>
              <a:t>() mechanism for Python &lt; 3.12</a:t>
            </a:r>
          </a:p>
          <a:p>
            <a:r>
              <a:rPr lang="en-US" dirty="0"/>
              <a:t>Supports new </a:t>
            </a:r>
            <a:r>
              <a:rPr lang="en-US" dirty="0" err="1"/>
              <a:t>sys.monitoring</a:t>
            </a:r>
            <a:r>
              <a:rPr lang="en-US" dirty="0"/>
              <a:t>() mechanism for Python &gt;= 3.12</a:t>
            </a:r>
          </a:p>
          <a:p>
            <a:pPr lvl="1"/>
            <a:r>
              <a:rPr lang="en-US" dirty="0"/>
              <a:t>Low overhead</a:t>
            </a:r>
          </a:p>
          <a:p>
            <a:pPr lvl="1"/>
            <a:r>
              <a:rPr lang="en-US" dirty="0"/>
              <a:t>Sophisticated support for start, stop, yield, resume, unwind, throw, exceptions</a:t>
            </a:r>
          </a:p>
          <a:p>
            <a:pPr lvl="1"/>
            <a:r>
              <a:rPr lang="en-US" dirty="0"/>
              <a:t>Handles generators, continuations</a:t>
            </a:r>
          </a:p>
          <a:p>
            <a:pPr lvl="1"/>
            <a:r>
              <a:rPr lang="en-US" dirty="0"/>
              <a:t>Multithreaded support</a:t>
            </a:r>
          </a:p>
          <a:p>
            <a:r>
              <a:rPr lang="en-US" dirty="0"/>
              <a:t>Selective measurement for both</a:t>
            </a:r>
          </a:p>
          <a:p>
            <a:r>
              <a:rPr lang="en-US" dirty="0"/>
              <a:t>`pip install </a:t>
            </a:r>
            <a:r>
              <a:rPr lang="en-US" dirty="0" err="1"/>
              <a:t>perfstubs</a:t>
            </a:r>
            <a:r>
              <a:rPr lang="en-US" dirty="0"/>
              <a:t>`</a:t>
            </a:r>
          </a:p>
          <a:p>
            <a:r>
              <a:rPr lang="en-US" dirty="0"/>
              <a:t>Integrates measurements from Python, MPI, CUDA, C/C++/Fortran, etc.</a:t>
            </a:r>
          </a:p>
        </p:txBody>
      </p:sp>
    </p:spTree>
    <p:extLst>
      <p:ext uri="{BB962C8B-B14F-4D97-AF65-F5344CB8AC3E}">
        <p14:creationId xmlns:p14="http://schemas.microsoft.com/office/powerpoint/2010/main" val="46676333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0451-81B1-E34B-FF8F-9814FEEAE788}"/>
              </a:ext>
            </a:extLst>
          </p:cNvPr>
          <p:cNvSpPr>
            <a:spLocks noGrp="1"/>
          </p:cNvSpPr>
          <p:nvPr>
            <p:ph type="ctrTitle"/>
          </p:nvPr>
        </p:nvSpPr>
        <p:spPr/>
        <p:txBody>
          <a:bodyPr/>
          <a:lstStyle/>
          <a:p>
            <a:r>
              <a:rPr lang="en-US" sz="3200" dirty="0" err="1"/>
              <a:t>TaskStubs</a:t>
            </a:r>
            <a:r>
              <a:rPr lang="en-US" sz="3200" dirty="0"/>
              <a:t>: Instrumentation solution for tasking runtimes</a:t>
            </a:r>
          </a:p>
        </p:txBody>
      </p:sp>
      <p:sp>
        <p:nvSpPr>
          <p:cNvPr id="3" name="Text Placeholder 2">
            <a:extLst>
              <a:ext uri="{FF2B5EF4-FFF2-40B4-BE49-F238E27FC236}">
                <a16:creationId xmlns:a16="http://schemas.microsoft.com/office/drawing/2014/main" id="{B0D8E4CB-6BDC-4170-8789-106A5F80EF93}"/>
              </a:ext>
            </a:extLst>
          </p:cNvPr>
          <p:cNvSpPr>
            <a:spLocks noGrp="1"/>
          </p:cNvSpPr>
          <p:nvPr>
            <p:ph type="body" sz="quarter" idx="10"/>
          </p:nvPr>
        </p:nvSpPr>
        <p:spPr/>
        <p:txBody>
          <a:bodyPr/>
          <a:lstStyle/>
          <a:p>
            <a:r>
              <a:rPr lang="en-US" dirty="0"/>
              <a:t>Similar library </a:t>
            </a:r>
            <a:r>
              <a:rPr lang="en-US" dirty="0" err="1"/>
              <a:t>TaskStubs</a:t>
            </a:r>
            <a:r>
              <a:rPr lang="en-US" dirty="0"/>
              <a:t> being developed for asynchronous tasking runtimes like </a:t>
            </a:r>
            <a:r>
              <a:rPr lang="en-US" dirty="0" err="1"/>
              <a:t>PaRSEC</a:t>
            </a:r>
            <a:r>
              <a:rPr lang="en-US" dirty="0"/>
              <a:t>, </a:t>
            </a:r>
            <a:r>
              <a:rPr lang="en-US" dirty="0" err="1"/>
              <a:t>StarPU</a:t>
            </a:r>
            <a:r>
              <a:rPr lang="en-US" dirty="0"/>
              <a:t>, IRIS - </a:t>
            </a:r>
            <a:r>
              <a:rPr lang="en-US" dirty="0">
                <a:hlinkClick r:id="rId2"/>
              </a:rPr>
              <a:t>https://github.com/khuck/taskStubs</a:t>
            </a:r>
            <a:r>
              <a:rPr lang="en-US" dirty="0"/>
              <a:t> </a:t>
            </a:r>
          </a:p>
          <a:p>
            <a:r>
              <a:rPr lang="en-US" dirty="0"/>
              <a:t>API for asynchronous tasks: create, schedule, start, yield, resume, stop, destroy, data transfers, calls to synchronous API functions</a:t>
            </a:r>
          </a:p>
          <a:p>
            <a:r>
              <a:rPr lang="en-US" dirty="0"/>
              <a:t>Complex parent/child relationships, supports full </a:t>
            </a:r>
            <a:r>
              <a:rPr lang="en-US" dirty="0" err="1"/>
              <a:t>MxN</a:t>
            </a:r>
            <a:r>
              <a:rPr lang="en-US" dirty="0"/>
              <a:t> hierarchies and mix of task dependencies and timer </a:t>
            </a:r>
            <a:r>
              <a:rPr lang="en-US" dirty="0" err="1"/>
              <a:t>callstacks</a:t>
            </a:r>
            <a:endParaRPr lang="en-US" dirty="0"/>
          </a:p>
          <a:p>
            <a:r>
              <a:rPr lang="en-US" dirty="0"/>
              <a:t>Example: </a:t>
            </a:r>
            <a:r>
              <a:rPr lang="en-US" dirty="0" err="1"/>
              <a:t>PaRSEC</a:t>
            </a:r>
            <a:r>
              <a:rPr lang="en-US" dirty="0"/>
              <a:t> </a:t>
            </a:r>
            <a:r>
              <a:rPr lang="en-US" dirty="0" err="1"/>
              <a:t>dplasma</a:t>
            </a:r>
            <a:r>
              <a:rPr lang="en-US" dirty="0"/>
              <a:t> test running on 3 NVIDIA-A100:</a:t>
            </a:r>
          </a:p>
        </p:txBody>
      </p:sp>
      <p:pic>
        <p:nvPicPr>
          <p:cNvPr id="5" name="Picture 4">
            <a:extLst>
              <a:ext uri="{FF2B5EF4-FFF2-40B4-BE49-F238E27FC236}">
                <a16:creationId xmlns:a16="http://schemas.microsoft.com/office/drawing/2014/main" id="{30E3DE6B-99F4-7079-CCD2-66C6A0C29F07}"/>
              </a:ext>
            </a:extLst>
          </p:cNvPr>
          <p:cNvPicPr>
            <a:picLocks noChangeAspect="1"/>
          </p:cNvPicPr>
          <p:nvPr/>
        </p:nvPicPr>
        <p:blipFill>
          <a:blip r:embed="rId3"/>
          <a:stretch>
            <a:fillRect/>
          </a:stretch>
        </p:blipFill>
        <p:spPr>
          <a:xfrm>
            <a:off x="0" y="4282721"/>
            <a:ext cx="12167882" cy="1436589"/>
          </a:xfrm>
          <a:prstGeom prst="rect">
            <a:avLst/>
          </a:prstGeom>
        </p:spPr>
      </p:pic>
    </p:spTree>
    <p:extLst>
      <p:ext uri="{BB962C8B-B14F-4D97-AF65-F5344CB8AC3E}">
        <p14:creationId xmlns:p14="http://schemas.microsoft.com/office/powerpoint/2010/main" val="322567349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58739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sz="1800" dirty="0"/>
              <a:t>This work was supported by the Scientific Discovery through Advanced Computing (</a:t>
            </a:r>
            <a:r>
              <a:rPr lang="en-US" sz="1800" dirty="0" err="1"/>
              <a:t>SciDAC</a:t>
            </a:r>
            <a:r>
              <a:rPr lang="en-US" sz="1800" dirty="0"/>
              <a:t>) program funded by U.S. Department of Energy, Office of Science, Advanced Scientific Computing Research (ASCR) under contract DE-SC0021299. </a:t>
            </a:r>
          </a:p>
          <a:p>
            <a:pPr marL="50800" indent="0">
              <a:buNone/>
            </a:pPr>
            <a:r>
              <a:rPr lang="en-US" sz="1800" dirty="0"/>
              <a:t>Parts of this research was supported by the Exascale Computing Project (17-SC-20-SC), a joint project of the U.S. Department of Energy’s Office of Science and National Nuclear Security Administration, responsible for delivering a capable exascale ecosystem, including software, applications, and hardware technology, to support the nation’s exascale computing imperative. </a:t>
            </a:r>
          </a:p>
          <a:p>
            <a:pPr marL="50800" indent="0">
              <a:buNone/>
            </a:pPr>
            <a:r>
              <a:rPr lang="en-US" sz="1800" dirty="0"/>
              <a:t>This research used resources of the Oak Ridge Leadership Computing Facility at the Oak Ridge National Laboratory, which is supported by the Office of Science of the U.S. Department of Energy under Contract No. DE-AC05-00OR22725.</a:t>
            </a:r>
          </a:p>
          <a:p>
            <a:pPr marL="50800" indent="0">
              <a:buNone/>
            </a:pPr>
            <a:r>
              <a:rPr lang="en-US" sz="1800" dirty="0"/>
              <a:t>This material is based upon work supported by the U.S. Department of Energy, Office of Science, Office of Advanced Scientific Computing Research, Next-Generation Scientific Software Technologies program, under contract number DE-AC05-00OR22725.</a:t>
            </a:r>
          </a:p>
          <a:p>
            <a:pPr marL="50800" indent="0">
              <a:buNone/>
            </a:pPr>
            <a:endParaRPr lang="en-US" sz="1800" dirty="0"/>
          </a:p>
          <a:p>
            <a:pPr marL="50800" indent="0">
              <a:buNone/>
            </a:pPr>
            <a:endParaRPr lang="en-US" sz="1800" dirty="0"/>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2">
            <a:alphaModFix/>
          </a:blip>
          <a:srcRect/>
          <a:stretch/>
        </p:blipFill>
        <p:spPr>
          <a:xfrm>
            <a:off x="2027793" y="498646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3"/>
          <a:stretch>
            <a:fillRect/>
          </a:stretch>
        </p:blipFill>
        <p:spPr>
          <a:xfrm>
            <a:off x="8120180" y="478339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1" y="496083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25141</TotalTime>
  <Words>584</Words>
  <Application>Microsoft Macintosh PowerPoint</Application>
  <PresentationFormat>Widescreen</PresentationFormat>
  <Paragraphs>48</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System Font Regular</vt:lpstr>
      <vt:lpstr>Arial</vt:lpstr>
      <vt:lpstr>Source Sans Pro</vt:lpstr>
      <vt:lpstr>Calibri</vt:lpstr>
      <vt:lpstr>Source Sans Pro Semibold</vt:lpstr>
      <vt:lpstr>Wingdings</vt:lpstr>
      <vt:lpstr>Office Theme</vt:lpstr>
      <vt:lpstr>PowerPoint Presentation</vt:lpstr>
      <vt:lpstr>PerfStubs</vt:lpstr>
      <vt:lpstr>Comparison to other instrumentation libraries</vt:lpstr>
      <vt:lpstr>Python support</vt:lpstr>
      <vt:lpstr>TaskStubs: Instrumentation solution for tasking runtimes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295</cp:revision>
  <dcterms:created xsi:type="dcterms:W3CDTF">2022-05-29T02:25:42Z</dcterms:created>
  <dcterms:modified xsi:type="dcterms:W3CDTF">2024-11-14T01:26:47Z</dcterms:modified>
</cp:coreProperties>
</file>